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60" r:id="rId1"/>
    <p:sldMasterId id="2147484766" r:id="rId2"/>
    <p:sldMasterId id="2147484768" r:id="rId3"/>
  </p:sldMasterIdLst>
  <p:notesMasterIdLst>
    <p:notesMasterId r:id="rId26"/>
  </p:notesMasterIdLst>
  <p:handoutMasterIdLst>
    <p:handoutMasterId r:id="rId27"/>
  </p:handoutMasterIdLst>
  <p:sldIdLst>
    <p:sldId id="313" r:id="rId4"/>
    <p:sldId id="335" r:id="rId5"/>
    <p:sldId id="348" r:id="rId6"/>
    <p:sldId id="336" r:id="rId7"/>
    <p:sldId id="337" r:id="rId8"/>
    <p:sldId id="338" r:id="rId9"/>
    <p:sldId id="351" r:id="rId10"/>
    <p:sldId id="339" r:id="rId11"/>
    <p:sldId id="350" r:id="rId12"/>
    <p:sldId id="349" r:id="rId13"/>
    <p:sldId id="353" r:id="rId14"/>
    <p:sldId id="342" r:id="rId15"/>
    <p:sldId id="354" r:id="rId16"/>
    <p:sldId id="341" r:id="rId17"/>
    <p:sldId id="352" r:id="rId18"/>
    <p:sldId id="355" r:id="rId19"/>
    <p:sldId id="343" r:id="rId20"/>
    <p:sldId id="344" r:id="rId21"/>
    <p:sldId id="345" r:id="rId22"/>
    <p:sldId id="346" r:id="rId23"/>
    <p:sldId id="356" r:id="rId24"/>
    <p:sldId id="347" r:id="rId25"/>
  </p:sldIdLst>
  <p:sldSz cx="9144000" cy="5715000" type="screen16x10"/>
  <p:notesSz cx="6742113" cy="987266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7">
          <p15:clr>
            <a:srgbClr val="A4A3A4"/>
          </p15:clr>
        </p15:guide>
        <p15:guide id="2" orient="horz" pos="3070">
          <p15:clr>
            <a:srgbClr val="A4A3A4"/>
          </p15:clr>
        </p15:guide>
        <p15:guide id="3" pos="295">
          <p15:clr>
            <a:srgbClr val="A4A3A4"/>
          </p15:clr>
        </p15:guide>
        <p15:guide id="4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3340"/>
    <a:srgbClr val="FFCD00"/>
    <a:srgbClr val="005EB8"/>
    <a:srgbClr val="FFCDB8"/>
    <a:srgbClr val="FFCF06"/>
    <a:srgbClr val="F8C704"/>
    <a:srgbClr val="EFC002"/>
    <a:srgbClr val="00A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Normaali tyyl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Vaalea tyyli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94660"/>
  </p:normalViewPr>
  <p:slideViewPr>
    <p:cSldViewPr snapToObjects="1">
      <p:cViewPr varScale="1">
        <p:scale>
          <a:sx n="131" d="100"/>
          <a:sy n="131" d="100"/>
        </p:scale>
        <p:origin x="960" y="126"/>
      </p:cViewPr>
      <p:guideLst>
        <p:guide orient="horz" pos="167"/>
        <p:guide orient="horz" pos="3070"/>
        <p:guide pos="295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4" d="100"/>
        <a:sy n="18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39D04D9-2D90-E741-8C77-A958108973E5}" type="datetimeFigureOut">
              <a:rPr lang="en-US"/>
              <a:pPr>
                <a:defRPr/>
              </a:pPr>
              <a:t>8/27/2015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81337A6-C487-9645-B543-6BBD05A1D1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45393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E7B0BA-8FA8-3A4A-9820-CF1299A8B616}" type="datetime1">
              <a:rPr lang="fi-FI"/>
              <a:pPr>
                <a:defRPr/>
              </a:pPr>
              <a:t>27.8.2015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739775"/>
            <a:ext cx="592296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66A5FF2-0573-2649-A39A-26FA52E053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72913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3" y="1417341"/>
            <a:ext cx="8207375" cy="295232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subtitle</a:t>
            </a:r>
            <a:r>
              <a:rPr lang="fi-FI" dirty="0" smtClean="0"/>
              <a:t> </a:t>
            </a:r>
            <a:r>
              <a:rPr lang="fi-FI" dirty="0" err="1" smtClean="0"/>
              <a:t>style</a:t>
            </a:r>
            <a:endParaRPr lang="en-US" dirty="0"/>
          </a:p>
        </p:txBody>
      </p:sp>
      <p:pic>
        <p:nvPicPr>
          <p:cNvPr id="7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763713" cy="160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10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3" y="1417636"/>
            <a:ext cx="8207375" cy="295203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title</a:t>
            </a:r>
            <a:r>
              <a:rPr lang="fi-FI" dirty="0" smtClean="0"/>
              <a:t> </a:t>
            </a:r>
            <a:r>
              <a:rPr lang="fi-FI" dirty="0" err="1" smtClean="0"/>
              <a:t>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subtitle</a:t>
            </a:r>
            <a:r>
              <a:rPr lang="fi-FI" dirty="0" smtClean="0"/>
              <a:t> </a:t>
            </a:r>
            <a:r>
              <a:rPr lang="fi-FI" dirty="0" err="1" smtClean="0"/>
              <a:t>style</a:t>
            </a:r>
            <a:endParaRPr lang="en-US" dirty="0"/>
          </a:p>
        </p:txBody>
      </p:sp>
      <p:pic>
        <p:nvPicPr>
          <p:cNvPr id="5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763713" cy="160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22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2" y="1418400"/>
            <a:ext cx="8208000" cy="2952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tx2"/>
                </a:solidFill>
              </a:defRPr>
            </a:lvl1pPr>
          </a:lstStyle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title</a:t>
            </a:r>
            <a:r>
              <a:rPr lang="fi-FI" dirty="0" smtClean="0"/>
              <a:t> </a:t>
            </a:r>
            <a:r>
              <a:rPr lang="fi-FI" dirty="0" err="1" smtClean="0"/>
              <a:t>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388448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subtitle</a:t>
            </a:r>
            <a:r>
              <a:rPr lang="fi-FI" dirty="0" smtClean="0"/>
              <a:t> </a:t>
            </a:r>
            <a:r>
              <a:rPr lang="fi-FI" dirty="0" err="1" smtClean="0"/>
              <a:t>style</a:t>
            </a:r>
            <a:endParaRPr lang="en-US" dirty="0"/>
          </a:p>
        </p:txBody>
      </p:sp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763713" cy="160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277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3" y="1657740"/>
            <a:ext cx="3319477" cy="269408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tx2"/>
                </a:solidFill>
              </a:defRPr>
            </a:lvl1pPr>
          </a:lstStyle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title</a:t>
            </a:r>
            <a:r>
              <a:rPr lang="fi-FI" dirty="0" smtClean="0"/>
              <a:t> </a:t>
            </a:r>
            <a:r>
              <a:rPr lang="fi-FI" dirty="0" err="1" smtClean="0"/>
              <a:t>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3" y="4531740"/>
            <a:ext cx="3319477" cy="486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subtitle</a:t>
            </a:r>
            <a:r>
              <a:rPr lang="fi-FI" dirty="0" smtClean="0"/>
              <a:t> </a:t>
            </a:r>
            <a:r>
              <a:rPr lang="fi-FI" dirty="0" err="1" smtClean="0"/>
              <a:t>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50000"/>
            <a:ext cx="4629692" cy="5415000"/>
          </a:xfrm>
          <a:prstGeom prst="rect">
            <a:avLst/>
          </a:prstGeom>
        </p:spPr>
        <p:txBody>
          <a:bodyPr vert="horz"/>
          <a:lstStyle/>
          <a:p>
            <a:pPr lvl="0"/>
            <a:endParaRPr lang="fi-FI" noProof="0"/>
          </a:p>
        </p:txBody>
      </p:sp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763713" cy="160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04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3" y="1593555"/>
            <a:ext cx="820737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title</a:t>
            </a:r>
            <a:r>
              <a:rPr lang="fi-FI" dirty="0" smtClean="0"/>
              <a:t> </a:t>
            </a:r>
            <a:r>
              <a:rPr lang="fi-FI" dirty="0" err="1" smtClean="0"/>
              <a:t>style</a:t>
            </a:r>
            <a:endParaRPr lang="en-US" dirty="0"/>
          </a:p>
        </p:txBody>
      </p:sp>
      <p:cxnSp>
        <p:nvCxnSpPr>
          <p:cNvPr id="7" name="Straight Connector 4"/>
          <p:cNvCxnSpPr/>
          <p:nvPr userDrawn="1"/>
        </p:nvCxnSpPr>
        <p:spPr>
          <a:xfrm>
            <a:off x="468313" y="4873625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248911" cy="9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87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title</a:t>
            </a:r>
            <a:r>
              <a:rPr lang="fi-FI" dirty="0" smtClean="0"/>
              <a:t> </a:t>
            </a:r>
            <a:r>
              <a:rPr lang="fi-FI" dirty="0" err="1" smtClean="0"/>
              <a:t>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468314" y="1261611"/>
            <a:ext cx="8207374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BB682-87B2-4236-AF78-B49807E7713E}" type="datetime1">
              <a:rPr lang="fi-FI" smtClean="0"/>
              <a:t>27.8.2015</a:t>
            </a:fld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2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248908" cy="9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70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3308" y="265113"/>
            <a:ext cx="8212380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title</a:t>
            </a:r>
            <a:r>
              <a:rPr lang="fi-FI" dirty="0" smtClean="0"/>
              <a:t> </a:t>
            </a:r>
            <a:r>
              <a:rPr lang="fi-FI" dirty="0" err="1" smtClean="0"/>
              <a:t>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3308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87609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F12C3-4421-43A0-8844-8188FCFDF52F}" type="datetime1">
              <a:rPr lang="fi-FI" smtClean="0"/>
              <a:t>27.8.2015</a:t>
            </a:fld>
            <a:endParaRPr lang="fi-FI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9A8AE-7274-0C4A-AB42-92022833E6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3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248908" cy="9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082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3" y="1593555"/>
            <a:ext cx="820737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title</a:t>
            </a:r>
            <a:r>
              <a:rPr lang="fi-FI" dirty="0" smtClean="0"/>
              <a:t> </a:t>
            </a:r>
            <a:r>
              <a:rPr lang="fi-FI" dirty="0" err="1" smtClean="0"/>
              <a:t>style</a:t>
            </a:r>
            <a:endParaRPr lang="en-US" dirty="0"/>
          </a:p>
        </p:txBody>
      </p:sp>
      <p:cxnSp>
        <p:nvCxnSpPr>
          <p:cNvPr id="7" name="Straight Connector 4"/>
          <p:cNvCxnSpPr/>
          <p:nvPr userDrawn="1"/>
        </p:nvCxnSpPr>
        <p:spPr>
          <a:xfrm>
            <a:off x="468313" y="4873625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000" y="4712400"/>
            <a:ext cx="2502818" cy="9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68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056956" y="5017740"/>
            <a:ext cx="3619500" cy="132292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5056956" y="5150032"/>
            <a:ext cx="3619500" cy="154782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D520173-7D7F-4FBC-A781-33E654CAA422}" type="datetime1">
              <a:rPr lang="fi-FI" smtClean="0"/>
              <a:t>27.8.2015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5056956" y="5304814"/>
            <a:ext cx="3619500" cy="1349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5BCDE0-955E-2A43-932A-046BF80DB9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7" r:id="rId1"/>
    <p:sldLayoutId id="2147484751" r:id="rId2"/>
    <p:sldLayoutId id="2147484753" r:id="rId3"/>
    <p:sldLayoutId id="2147484756" r:id="rId4"/>
    <p:sldLayoutId id="2147484759" r:id="rId5"/>
    <p:sldLayoutId id="2147484762" r:id="rId6"/>
    <p:sldLayoutId id="2147484765" r:id="rId7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056956" y="5017740"/>
            <a:ext cx="3619500" cy="132292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5056956" y="5150032"/>
            <a:ext cx="3619500" cy="154782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D520173-7D7F-4FBC-A781-33E654CAA422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27.8.2015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5056956" y="5304814"/>
            <a:ext cx="3619500" cy="1349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5BCDE0-955E-2A43-932A-046BF80DB991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056956" y="5017740"/>
            <a:ext cx="3619500" cy="132292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5056956" y="5150032"/>
            <a:ext cx="3619500" cy="154782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D520173-7D7F-4FBC-A781-33E654CAA422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27.8.2015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5056956" y="5304814"/>
            <a:ext cx="3619500" cy="1349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5BCDE0-955E-2A43-932A-046BF80DB991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69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/>
              <a:t>Reasons behind cost </a:t>
            </a:r>
            <a:r>
              <a:rPr lang="en-US" sz="4800" smtClean="0"/>
              <a:t>overruns: </a:t>
            </a:r>
            <a:br>
              <a:rPr lang="en-US" sz="4800" smtClean="0"/>
            </a:br>
            <a:r>
              <a:rPr lang="en-US" sz="3600" smtClean="0"/>
              <a:t>Systematic </a:t>
            </a:r>
            <a:r>
              <a:rPr lang="en-US" sz="3600"/>
              <a:t>bias, selection bias, or both?</a:t>
            </a:r>
            <a:endParaRPr lang="fi-FI" sz="36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468314" y="4441676"/>
            <a:ext cx="5903886" cy="936104"/>
          </a:xfrm>
        </p:spPr>
        <p:txBody>
          <a:bodyPr>
            <a:normAutofit fontScale="85000" lnSpcReduction="20000"/>
          </a:bodyPr>
          <a:lstStyle/>
          <a:p>
            <a:r>
              <a:rPr lang="fi-FI" smtClean="0"/>
              <a:t>Dr. Eeva Vilkkumaa &amp; B. Sc. Teemu Seeve</a:t>
            </a:r>
          </a:p>
          <a:p>
            <a:r>
              <a:rPr lang="fi-FI" smtClean="0"/>
              <a:t>Department of Mathematics and Systems Analysis, Aalto University</a:t>
            </a:r>
          </a:p>
          <a:p>
            <a:endParaRPr lang="fi-FI" dirty="0"/>
          </a:p>
          <a:p>
            <a:r>
              <a:rPr lang="en-US" smtClean="0"/>
              <a:t>Meeting </a:t>
            </a:r>
            <a:r>
              <a:rPr lang="en-US"/>
              <a:t>for young mathematicians in Finland </a:t>
            </a:r>
            <a:r>
              <a:rPr lang="en-US" smtClean="0"/>
              <a:t>2015</a:t>
            </a:r>
          </a:p>
          <a:p>
            <a:r>
              <a:rPr lang="fi-FI" smtClean="0"/>
              <a:t>26.-28.8.2015, Aalto University, Espoo</a:t>
            </a:r>
            <a:endParaRPr lang="en-US"/>
          </a:p>
          <a:p>
            <a:endParaRPr lang="fi-FI" smtClean="0"/>
          </a:p>
        </p:txBody>
      </p:sp>
    </p:spTree>
    <p:extLst>
      <p:ext uri="{BB962C8B-B14F-4D97-AF65-F5344CB8AC3E}">
        <p14:creationId xmlns:p14="http://schemas.microsoft.com/office/powerpoint/2010/main" val="230932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Biases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isällön paikkamerkki 2"/>
              <p:cNvSpPr>
                <a:spLocks noGrp="1"/>
              </p:cNvSpPr>
              <p:nvPr>
                <p:ph sz="quarter" idx="14"/>
              </p:nvPr>
            </p:nvSpPr>
            <p:spPr/>
            <p:txBody>
              <a:bodyPr/>
              <a:lstStyle/>
              <a:p>
                <a:r>
                  <a:rPr lang="fi-FI" sz="1800" smtClean="0"/>
                  <a:t>Total bias (TB): </a:t>
                </a:r>
                <a:r>
                  <a:rPr lang="fi-FI" sz="1800" b="0" smtClean="0"/>
                  <a:t>total cost overrun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i-FI" sz="1800" b="0" i="1" smtClean="0">
                          <a:latin typeface="Cambria Math" panose="02040503050406030204" pitchFamily="18" charset="0"/>
                        </a:rPr>
                        <m:t>𝑇𝐵</m:t>
                      </m:r>
                      <m:r>
                        <a:rPr lang="fi-FI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i-FI" sz="1800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subSup"/>
                              <m:ctrlPr>
                                <a:rPr lang="fi-FI" sz="1800" b="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fi-FI" sz="1800" b="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fi-FI" sz="1800" b="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fi-FI" sz="1800" b="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fi-FI" sz="18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i-FI" sz="18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fi-FI" sz="1800" b="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limLoc m:val="subSup"/>
                              <m:ctrlPr>
                                <a:rPr lang="fi-FI" sz="1800" b="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fi-FI" sz="1800" b="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fi-FI" sz="1800" b="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fi-FI" sz="1800" b="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fi-FI" sz="18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fi-FI" sz="18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fi-FI" sz="1800" b="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fi-FI" sz="1800" b="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sup>
                              </m:sSubSup>
                            </m:e>
                          </m:nary>
                        </m:den>
                      </m:f>
                      <m:r>
                        <a:rPr lang="fi-FI" sz="18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fi-FI" sz="1800" smtClean="0"/>
              </a:p>
              <a:p>
                <a:endParaRPr lang="fi-FI" sz="1800"/>
              </a:p>
              <a:p>
                <a:r>
                  <a:rPr lang="fi-FI" sz="1800" smtClean="0"/>
                  <a:t>Selection bias (SeB): </a:t>
                </a:r>
                <a:r>
                  <a:rPr lang="fi-FI" sz="1800" b="0" smtClean="0"/>
                  <a:t>cost overrun using debiased estimates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i-FI" sz="1600" b="0" i="1" smtClean="0">
                          <a:latin typeface="Cambria Math" panose="02040503050406030204" pitchFamily="18" charset="0"/>
                        </a:rPr>
                        <m:t>𝑆𝑒𝐵</m:t>
                      </m:r>
                      <m:r>
                        <a:rPr lang="fi-FI" sz="1600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i-FI" sz="1600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subSup"/>
                              <m:ctrlPr>
                                <a:rPr lang="fi-FI" sz="1600" b="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fi-FI" sz="1600" b="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fi-FI" sz="1600" b="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m:rPr>
                                  <m:brk m:alnAt="25"/>
                                </m:rPr>
                                <a:rPr lang="fi-FI" sz="1600" b="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fi-FI" sz="1600" b="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fi-FI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i-FI" sz="16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fi-FI" sz="1600" b="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limLoc m:val="subSup"/>
                              <m:ctrlPr>
                                <a:rPr lang="fi-FI" sz="1600" b="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fi-FI" sz="1600" b="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fi-FI" sz="1600" b="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fi-FI" sz="1600" b="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p>
                            <m:e>
                              <m:acc>
                                <m:accPr>
                                  <m:chr m:val="̃"/>
                                  <m:ctrlPr>
                                    <a:rPr lang="fi-FI" sz="1800" b="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Sup>
                                    <m:sSubSupPr>
                                      <m:ctrlPr>
                                        <a:rPr lang="fi-FI" sz="18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fi-FI" sz="1800" b="0" i="1" smtClean="0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fi-FI" sz="1800" b="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fi-FI" sz="1800" b="0" i="1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sup>
                                  </m:sSubSup>
                                </m:e>
                              </m:acc>
                            </m:e>
                          </m:nary>
                        </m:den>
                      </m:f>
                      <m:r>
                        <a:rPr lang="fi-FI" sz="1600" b="0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fi-FI" sz="1800" smtClean="0"/>
              </a:p>
              <a:p>
                <a:endParaRPr lang="fi-FI" sz="1800"/>
              </a:p>
              <a:p>
                <a:r>
                  <a:rPr lang="fi-FI" sz="1800" smtClean="0"/>
                  <a:t>Systematic bias (SyB): </a:t>
                </a:r>
                <a:r>
                  <a:rPr lang="fi-FI" sz="1800" b="0" smtClean="0"/>
                  <a:t>bias that cannot be eliminated by debiasing estimates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i-FI" sz="1800" b="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fi-FI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fi-FI" sz="1800" b="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fi-FI" sz="1800" b="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i-FI" sz="1800" b="0" i="1" smtClean="0">
                          <a:latin typeface="Cambria Math" panose="02040503050406030204" pitchFamily="18" charset="0"/>
                        </a:rPr>
                        <m:t>𝑇𝐵</m:t>
                      </m:r>
                      <m:r>
                        <a:rPr lang="fi-FI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i-FI" sz="1800" b="0" i="1" smtClean="0">
                          <a:latin typeface="Cambria Math" panose="02040503050406030204" pitchFamily="18" charset="0"/>
                        </a:rPr>
                        <m:t>𝑆𝑒𝐵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3" name="Sisällön paikkamerkk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4"/>
              </p:nvPr>
            </p:nvSpPr>
            <p:spPr>
              <a:blipFill rotWithShape="0">
                <a:blip r:embed="rId2"/>
                <a:stretch>
                  <a:fillRect l="-1783" t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27.8.2015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2300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Estimation of model parameters</a:t>
            </a:r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isällön paikkamerkki 2"/>
              <p:cNvSpPr>
                <a:spLocks noGrp="1"/>
              </p:cNvSpPr>
              <p:nvPr>
                <p:ph sz="quarter" idx="14"/>
              </p:nvPr>
            </p:nvSpPr>
            <p:spPr/>
            <p:txBody>
              <a:bodyPr/>
              <a:lstStyle/>
              <a:p>
                <a:pPr marL="342900" indent="-342900">
                  <a:buFont typeface="Wingdings" panose="05000000000000000000" pitchFamily="2" charset="2"/>
                  <a:buChar char="q"/>
                </a:pPr>
                <a:r>
                  <a:rPr lang="fi-FI" b="0" smtClean="0"/>
                  <a:t>Following from our distribution assumptions: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i-FI" b="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fi-FI" b="0">
                          <a:latin typeface="Cambria Math" panose="02040503050406030204" pitchFamily="18" charset="0"/>
                        </a:rPr>
                        <m:t>ln</m:t>
                      </m:r>
                      <m:r>
                        <a:rPr lang="fi-FI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i-FI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i-FI" b="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fi-FI" b="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fi-FI" b="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sty m:val="p"/>
                        </m:rPr>
                        <a:rPr lang="fi-FI" b="0">
                          <a:latin typeface="Cambria Math" panose="02040503050406030204" pitchFamily="18" charset="0"/>
                        </a:rPr>
                        <m:t>ln</m:t>
                      </m:r>
                      <m:r>
                        <a:rPr lang="fi-FI" b="0" i="1" smtClean="0">
                          <a:latin typeface="Cambria Math" panose="020405030504060302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fi-FI" b="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i-FI" b="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fi-FI" b="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fi-FI" b="0" i="1">
                              <a:latin typeface="Cambria Math" panose="02040503050406030204" pitchFamily="18" charset="0"/>
                            </a:rPr>
                            <m:t>𝐸</m:t>
                          </m:r>
                        </m:sup>
                      </m:sSubSup>
                      <m:r>
                        <a:rPr lang="fi-FI" b="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b="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i-FI" b="0" i="1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fi-FI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fi-FI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fi-FI" b="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fi-FI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fi-FI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  <m:r>
                                      <a:rPr lang="fi-FI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fi-FI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𝜂</m:t>
                                    </m:r>
                                  </m:e>
                                </m:mr>
                              </m:m>
                            </m:e>
                          </m:d>
                          <m:r>
                            <a:rPr lang="fi-FI" b="0" i="1"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fi-FI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fi-FI" b="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p>
                                      <m:sSupPr>
                                        <m:ctrlPr>
                                          <a:rPr lang="fi-FI" b="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fi-FI" b="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𝜎</m:t>
                                        </m:r>
                                      </m:e>
                                      <m:sup>
                                        <m:r>
                                          <a:rPr lang="fi-FI" b="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  <m:e>
                                    <m:sSup>
                                      <m:sSupPr>
                                        <m:ctrlPr>
                                          <a:rPr lang="fi-FI" b="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fi-FI" b="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𝜎</m:t>
                                        </m:r>
                                      </m:e>
                                      <m:sup>
                                        <m:r>
                                          <a:rPr lang="fi-FI" b="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mr>
                                <m:mr>
                                  <m:e>
                                    <m:sSup>
                                      <m:sSupPr>
                                        <m:ctrlPr>
                                          <a:rPr lang="fi-FI" b="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fi-FI" b="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𝜎</m:t>
                                        </m:r>
                                      </m:e>
                                      <m:sup>
                                        <m:r>
                                          <a:rPr lang="fi-FI" b="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  <m:e>
                                    <m:sSup>
                                      <m:sSupPr>
                                        <m:ctrlPr>
                                          <a:rPr lang="fi-FI" b="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fi-FI" b="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𝜎</m:t>
                                        </m:r>
                                      </m:e>
                                      <m:sup>
                                        <m:r>
                                          <a:rPr lang="fi-FI" b="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fi-FI" b="0" i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fi-FI" b="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fi-FI" b="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𝜏</m:t>
                                        </m:r>
                                      </m:e>
                                      <m:sup>
                                        <m:r>
                                          <a:rPr lang="fi-FI" b="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mr>
                              </m:m>
                            </m:e>
                          </m:d>
                          <m:r>
                            <a:rPr lang="fi-FI" b="0" i="1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fi-FI" b="0" smtClean="0"/>
              </a:p>
              <a:p>
                <a:endParaRPr lang="fi-FI" b="0"/>
              </a:p>
              <a:p>
                <a:pPr marL="342900" indent="-342900">
                  <a:buFont typeface="Wingdings" panose="05000000000000000000" pitchFamily="2" charset="2"/>
                  <a:buChar char="q"/>
                </a:pPr>
                <a:r>
                  <a:rPr lang="fi-FI" b="0" smtClean="0"/>
                  <a:t>Parameters</a:t>
                </a:r>
                <a14:m>
                  <m:oMath xmlns:m="http://schemas.openxmlformats.org/officeDocument/2006/math">
                    <m:r>
                      <a:rPr lang="fi-FI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fi-FI" sz="20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fi-FI" sz="2000" b="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fi-FI" sz="20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𝜂</m:t>
                    </m:r>
                    <m:r>
                      <a:rPr lang="fi-FI" sz="20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fi-FI" sz="20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>
                      <a:rPr lang="fi-FI" sz="20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fi-FI" sz="20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fi-FI" b="0" smtClean="0"/>
                  <a:t> could be estimated from a random sample of observed pairs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i-FI" b="0">
                        <a:latin typeface="Cambria Math" panose="02040503050406030204" pitchFamily="18" charset="0"/>
                      </a:rPr>
                      <m:t>ln</m:t>
                    </m:r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fi-FI" b="0" i="1" smtClean="0">
                        <a:latin typeface="Cambria Math" panose="02040503050406030204" pitchFamily="18" charset="0"/>
                      </a:rPr>
                      <m:t>,</m:t>
                    </m:r>
                    <m:func>
                      <m:func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i-FI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sSubSup>
                          <m:sSubSup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sup>
                        </m:sSubSup>
                      </m:e>
                    </m:func>
                    <m:r>
                      <a:rPr lang="fi-FI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i-FI" b="0" smtClean="0"/>
                  <a:t> using Maximum Likelihood methods</a:t>
                </a:r>
              </a:p>
              <a:p>
                <a:pPr marL="342900" indent="-342900">
                  <a:buFont typeface="Wingdings" panose="05000000000000000000" pitchFamily="2" charset="2"/>
                  <a:buChar char="q"/>
                </a:pPr>
                <a:endParaRPr lang="fi-FI" b="0"/>
              </a:p>
              <a:p>
                <a:pPr marL="342900" indent="-342900">
                  <a:buFont typeface="Wingdings" panose="05000000000000000000" pitchFamily="2" charset="2"/>
                  <a:buChar char="q"/>
                </a:pPr>
                <a:r>
                  <a:rPr lang="fi-FI" b="0" smtClean="0"/>
                  <a:t>Problem: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i-FI" b="0">
                        <a:latin typeface="Cambria Math" panose="02040503050406030204" pitchFamily="18" charset="0"/>
                      </a:rPr>
                      <m:t>ln</m:t>
                    </m:r>
                    <m:sSub>
                      <m:sSubPr>
                        <m:ctrlPr>
                          <a:rPr lang="fi-FI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i-FI" b="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fi-FI" b="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fi-FI" b="0" smtClean="0"/>
                  <a:t> are only observed for </a:t>
                </a:r>
                <a:r>
                  <a:rPr lang="fi-FI" b="0" i="1" smtClean="0"/>
                  <a:t>i = </a:t>
                </a:r>
                <a:r>
                  <a:rPr lang="fi-FI" b="0" smtClean="0"/>
                  <a:t>1</a:t>
                </a:r>
                <a:r>
                  <a:rPr lang="fi-FI" b="0" i="1" smtClean="0"/>
                  <a:t>,…,M </a:t>
                </a:r>
                <a:r>
                  <a:rPr lang="fi-FI" b="0" smtClean="0"/>
                  <a:t>corresponding to the lowest values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fi-FI" b="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i-FI" b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sSubSup>
                          <m:sSubSupPr>
                            <m:ctrlPr>
                              <a:rPr lang="fi-FI" b="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i-FI" b="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fi-FI" b="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fi-FI" b="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sup>
                        </m:sSubSup>
                      </m:e>
                    </m:func>
                  </m:oMath>
                </a14:m>
                <a:r>
                  <a:rPr lang="fi-FI" b="0" smtClean="0"/>
                  <a:t>→ </a:t>
                </a:r>
                <a:r>
                  <a:rPr lang="fi-FI" b="0" i="1" smtClean="0"/>
                  <a:t>M </a:t>
                </a:r>
                <a:r>
                  <a:rPr lang="fi-FI" b="0" smtClean="0"/>
                  <a:t>observed pairs do not represent a random sample</a:t>
                </a:r>
              </a:p>
              <a:p>
                <a:endParaRPr lang="en-US" b="0"/>
              </a:p>
              <a:p>
                <a:endParaRPr lang="fi-FI" smtClean="0"/>
              </a:p>
            </p:txBody>
          </p:sp>
        </mc:Choice>
        <mc:Fallback>
          <p:sp>
            <p:nvSpPr>
              <p:cNvPr id="3" name="Sisällön paikkamerkk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4"/>
              </p:nvPr>
            </p:nvSpPr>
            <p:spPr>
              <a:blipFill rotWithShape="0">
                <a:blip r:embed="rId2"/>
                <a:stretch>
                  <a:fillRect l="-1857" t="-2559" b="-7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27.8.2015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6822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Example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isällön paikkamerkki 2"/>
              <p:cNvSpPr>
                <a:spLocks noGrp="1"/>
              </p:cNvSpPr>
              <p:nvPr>
                <p:ph sz="quarter" idx="14"/>
              </p:nvPr>
            </p:nvSpPr>
            <p:spPr/>
            <p:txBody>
              <a:bodyPr/>
              <a:lstStyle/>
              <a:p>
                <a:pPr marL="342900" indent="-342900">
                  <a:buFont typeface="Wingdings" panose="05000000000000000000" pitchFamily="2" charset="2"/>
                  <a:buChar char="q"/>
                </a:pPr>
                <a:r>
                  <a:rPr lang="fi-FI" b="0" smtClean="0"/>
                  <a:t>N = 30 project proposals</a:t>
                </a:r>
              </a:p>
              <a:p>
                <a:pPr marL="342900" indent="-342900">
                  <a:buFont typeface="Wingdings" panose="05000000000000000000" pitchFamily="2" charset="2"/>
                  <a:buChar char="q"/>
                </a:pPr>
                <a:r>
                  <a:rPr lang="fi-FI" b="0" smtClean="0"/>
                  <a:t>M = 20 selected projects</a:t>
                </a:r>
              </a:p>
              <a:p>
                <a:pPr marL="342900" indent="-342900">
                  <a:buFont typeface="Wingdings" panose="05000000000000000000" pitchFamily="2" charset="2"/>
                  <a:buChar char="q"/>
                </a:pPr>
                <a:r>
                  <a:rPr lang="fi-FI" b="0" smtClean="0"/>
                  <a:t>True parameter values:</a:t>
                </a:r>
              </a:p>
              <a:p>
                <a:r>
                  <a:rPr lang="fi-FI" b="0"/>
                  <a:t>	</a:t>
                </a:r>
                <a:r>
                  <a:rPr lang="fi-FI" b="0" smtClean="0"/>
                  <a:t>	 (</a:t>
                </a:r>
                <a14:m>
                  <m:oMath xmlns:m="http://schemas.openxmlformats.org/officeDocument/2006/math">
                    <m:r>
                      <a:rPr lang="fi-FI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fi-FI" sz="2400" b="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fi-FI" sz="24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𝜂</m:t>
                    </m:r>
                    <m:r>
                      <a:rPr lang="fi-FI" sz="24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fi-FI" sz="24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i-FI" sz="24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fi-FI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i-FI" sz="24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fi-FI" sz="24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i-FI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p>
                        <m:r>
                          <a:rPr lang="fi-FI" sz="24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i-FI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)=(6.88,  −0.075,  0.065,  0.0375)</m:t>
                    </m:r>
                  </m:oMath>
                </a14:m>
                <a:endParaRPr lang="fi-FI" b="0" smtClean="0"/>
              </a:p>
              <a:p>
                <a:pPr marL="342900" indent="-342900">
                  <a:buFont typeface="Wingdings" panose="05000000000000000000" pitchFamily="2" charset="2"/>
                  <a:buChar char="q"/>
                </a:pPr>
                <a:endParaRPr lang="fi-FI" b="0" smtClean="0"/>
              </a:p>
              <a:p>
                <a:pPr marL="342900" indent="-342900">
                  <a:buFont typeface="Wingdings" panose="05000000000000000000" pitchFamily="2" charset="2"/>
                  <a:buChar char="q"/>
                </a:pPr>
                <a:endParaRPr lang="en-US" b="0"/>
              </a:p>
            </p:txBody>
          </p:sp>
        </mc:Choice>
        <mc:Fallback xmlns="">
          <p:sp>
            <p:nvSpPr>
              <p:cNvPr id="3" name="Sisällön paikkamerkk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4"/>
              </p:nvPr>
            </p:nvSpPr>
            <p:spPr>
              <a:blipFill rotWithShape="0">
                <a:blip r:embed="rId2"/>
                <a:stretch>
                  <a:fillRect l="-1857" t="-25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27.8.2015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567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Maximum likelihood estimates</a:t>
            </a:r>
            <a:endParaRPr lang="en-US"/>
          </a:p>
        </p:txBody>
      </p:sp>
      <p:pic>
        <p:nvPicPr>
          <p:cNvPr id="6" name="Sisällön paikkamerkki 5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841276"/>
            <a:ext cx="5246513" cy="3937330"/>
          </a:xfrm>
        </p:spPr>
      </p:pic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27.8.2015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13</a:t>
            </a:fld>
            <a:endParaRPr lang="fi-FI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ulukko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31513416"/>
                  </p:ext>
                </p:extLst>
              </p:nvPr>
            </p:nvGraphicFramePr>
            <p:xfrm>
              <a:off x="5292080" y="843588"/>
              <a:ext cx="3672408" cy="3439969"/>
            </p:xfrm>
            <a:graphic>
              <a:graphicData uri="http://schemas.openxmlformats.org/drawingml/2006/table">
                <a:tbl>
                  <a:tblPr firstRow="1" bandRow="1">
                    <a:tableStyleId>{9D7B26C5-4107-4FEC-AEDC-1716B250A1EF}</a:tableStyleId>
                  </a:tblPr>
                  <a:tblGrid>
                    <a:gridCol w="1059348"/>
                    <a:gridCol w="1271219"/>
                    <a:gridCol w="1341841"/>
                  </a:tblGrid>
                  <a:tr h="4565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Parameter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Estimated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True</a:t>
                          </a:r>
                          <a:endParaRPr lang="en-US" sz="1400"/>
                        </a:p>
                      </a:txBody>
                      <a:tcPr/>
                    </a:tc>
                  </a:tr>
                  <a:tr h="41563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</m:oMath>
                            </m:oMathPara>
                          </a14:m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6.73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6.88</a:t>
                          </a:r>
                          <a:endParaRPr lang="en-US" sz="1400"/>
                        </a:p>
                      </a:txBody>
                      <a:tcPr/>
                    </a:tc>
                  </a:tr>
                  <a:tr h="42796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𝜂</m:t>
                                </m:r>
                              </m:oMath>
                            </m:oMathPara>
                          </a14:m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-0.1203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-0.075</a:t>
                          </a:r>
                          <a:endParaRPr lang="en-US" sz="1400"/>
                        </a:p>
                      </a:txBody>
                      <a:tcPr/>
                    </a:tc>
                  </a:tr>
                  <a:tr h="42796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p>
                                    <m:r>
                                      <a:rPr lang="fi-FI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0.0375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0.065</a:t>
                          </a:r>
                          <a:endParaRPr lang="en-US" sz="1400"/>
                        </a:p>
                      </a:txBody>
                      <a:tcPr/>
                    </a:tc>
                  </a:tr>
                  <a:tr h="42796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  <m:sup>
                                    <m:r>
                                      <a:rPr lang="fi-FI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0.0318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0.0375</a:t>
                          </a:r>
                          <a:endParaRPr lang="en-US" sz="1400"/>
                        </a:p>
                      </a:txBody>
                      <a:tcPr/>
                    </a:tc>
                  </a:tr>
                  <a:tr h="42796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TB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12.9%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12.9%</a:t>
                          </a:r>
                          <a:endParaRPr lang="en-US" sz="1400"/>
                        </a:p>
                      </a:txBody>
                      <a:tcPr/>
                    </a:tc>
                  </a:tr>
                  <a:tr h="42796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SeB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1.7</a:t>
                          </a:r>
                          <a:r>
                            <a:rPr lang="fi-FI" sz="1400" smtClean="0"/>
                            <a:t>%-points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6.7</a:t>
                          </a:r>
                          <a:r>
                            <a:rPr lang="fi-FI" sz="1400" smtClean="0"/>
                            <a:t>%-points</a:t>
                          </a:r>
                          <a:endParaRPr lang="en-US" sz="1400"/>
                        </a:p>
                      </a:txBody>
                      <a:tcPr/>
                    </a:tc>
                  </a:tr>
                  <a:tr h="42796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SyB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11.2</a:t>
                          </a:r>
                          <a:r>
                            <a:rPr lang="fi-FI" sz="1400" smtClean="0"/>
                            <a:t>%-points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6.2</a:t>
                          </a:r>
                          <a:r>
                            <a:rPr lang="fi-FI" sz="1400" smtClean="0"/>
                            <a:t>%-points</a:t>
                          </a:r>
                          <a:endParaRPr lang="en-US" sz="140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7" name="Taulukko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31513416"/>
                  </p:ext>
                </p:extLst>
              </p:nvPr>
            </p:nvGraphicFramePr>
            <p:xfrm>
              <a:off x="5292080" y="843588"/>
              <a:ext cx="3672408" cy="3439969"/>
            </p:xfrm>
            <a:graphic>
              <a:graphicData uri="http://schemas.openxmlformats.org/drawingml/2006/table">
                <a:tbl>
                  <a:tblPr firstRow="1" bandRow="1">
                    <a:tableStyleId>{9D7B26C5-4107-4FEC-AEDC-1716B250A1EF}</a:tableStyleId>
                  </a:tblPr>
                  <a:tblGrid>
                    <a:gridCol w="1059348"/>
                    <a:gridCol w="1271219"/>
                    <a:gridCol w="1341841"/>
                  </a:tblGrid>
                  <a:tr h="4565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Parameter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Estimated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True</a:t>
                          </a:r>
                          <a:endParaRPr lang="en-US" sz="1400"/>
                        </a:p>
                      </a:txBody>
                      <a:tcPr/>
                    </a:tc>
                  </a:tr>
                  <a:tr h="41563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t="-111765" r="-247126" b="-6220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6.73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6.88</a:t>
                          </a:r>
                          <a:endParaRPr lang="en-US" sz="1400"/>
                        </a:p>
                      </a:txBody>
                      <a:tcPr/>
                    </a:tc>
                  </a:tr>
                  <a:tr h="42796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t="-202817" r="-247126" b="-4957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-0.1203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-0.075</a:t>
                          </a:r>
                          <a:endParaRPr lang="en-US" sz="1400"/>
                        </a:p>
                      </a:txBody>
                      <a:tcPr/>
                    </a:tc>
                  </a:tr>
                  <a:tr h="42796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t="-307143" r="-247126" b="-40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0.0375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0.065</a:t>
                          </a:r>
                          <a:endParaRPr lang="en-US" sz="1400"/>
                        </a:p>
                      </a:txBody>
                      <a:tcPr/>
                    </a:tc>
                  </a:tr>
                  <a:tr h="42796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t="-407143" r="-247126" b="-30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0.0318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0.0375</a:t>
                          </a:r>
                          <a:endParaRPr lang="en-US" sz="1400"/>
                        </a:p>
                      </a:txBody>
                      <a:tcPr/>
                    </a:tc>
                  </a:tr>
                  <a:tr h="42796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TB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12.9%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12.9%</a:t>
                          </a:r>
                          <a:endParaRPr lang="en-US" sz="1400"/>
                        </a:p>
                      </a:txBody>
                      <a:tcPr/>
                    </a:tc>
                  </a:tr>
                  <a:tr h="42796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SeB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1.7</a:t>
                          </a:r>
                          <a:r>
                            <a:rPr lang="fi-FI" sz="1400" smtClean="0"/>
                            <a:t>%-points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6.7</a:t>
                          </a:r>
                          <a:r>
                            <a:rPr lang="fi-FI" sz="1400" smtClean="0"/>
                            <a:t>%-points</a:t>
                          </a:r>
                          <a:endParaRPr lang="en-US" sz="1400"/>
                        </a:p>
                      </a:txBody>
                      <a:tcPr/>
                    </a:tc>
                  </a:tr>
                  <a:tr h="42796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SyB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11.2</a:t>
                          </a:r>
                          <a:r>
                            <a:rPr lang="fi-FI" sz="1400" smtClean="0"/>
                            <a:t>%-points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6.2</a:t>
                          </a:r>
                          <a:r>
                            <a:rPr lang="fi-FI" sz="1400" smtClean="0"/>
                            <a:t>%-points</a:t>
                          </a:r>
                          <a:endParaRPr lang="en-US" sz="140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71105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Expectation Maximization algorithm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isällön paikkamerkki 2"/>
              <p:cNvSpPr>
                <a:spLocks noGrp="1"/>
              </p:cNvSpPr>
              <p:nvPr>
                <p:ph sz="quarter" idx="14"/>
              </p:nvPr>
            </p:nvSpPr>
            <p:spPr>
              <a:xfrm>
                <a:off x="468313" y="1129308"/>
                <a:ext cx="8207374" cy="3336083"/>
              </a:xfrm>
            </p:spPr>
            <p:txBody>
              <a:bodyPr/>
              <a:lstStyle/>
              <a:p>
                <a:pPr marL="457200" indent="-457200">
                  <a:buAutoNum type="arabicPeriod"/>
                </a:pPr>
                <a:r>
                  <a:rPr lang="fi-FI" sz="2000" b="0" smtClean="0"/>
                  <a:t>Initialize: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i-FI" sz="20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i-FI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acc>
                    <m:r>
                      <a:rPr lang="fi-FI" sz="2000" b="0" i="1" smtClean="0">
                        <a:latin typeface="Cambria Math" panose="02040503050406030204" pitchFamily="18" charset="0"/>
                      </a:rPr>
                      <m:t>=[</m:t>
                    </m:r>
                    <m:acc>
                      <m:accPr>
                        <m:chr m:val="̂"/>
                        <m:ctrlPr>
                          <a:rPr lang="fi-FI" sz="20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i-FI" sz="2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</m:acc>
                    <m:r>
                      <a:rPr lang="fi-FI" sz="2000" b="0" i="1" smtClean="0"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̂"/>
                        <m:ctrlPr>
                          <a:rPr lang="fi-FI" sz="20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i-FI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𝜂</m:t>
                        </m:r>
                      </m:e>
                    </m:acc>
                    <m:r>
                      <a:rPr lang="fi-FI" sz="2000" b="0" i="1" smtClean="0"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̂"/>
                        <m:ctrlPr>
                          <a:rPr lang="fi-FI" sz="20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i-FI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>
                          <a:rPr lang="fi-FI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</m:e>
                    </m:acc>
                    <m:acc>
                      <m:accPr>
                        <m:chr m:val="̂"/>
                        <m:ctrlPr>
                          <a:rPr lang="fi-FI" sz="20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i-FI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</m:acc>
                    <m:r>
                      <a:rPr lang="fi-FI" sz="2000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fi-FI" sz="2000" b="0" smtClean="0"/>
                  <a:t>.</a:t>
                </a:r>
              </a:p>
              <a:p>
                <a:pPr marL="457200" indent="-457200">
                  <a:buAutoNum type="arabicPeriod"/>
                </a:pPr>
                <a:endParaRPr lang="fi-FI" sz="2000" b="0" smtClean="0"/>
              </a:p>
              <a:p>
                <a:pPr marL="457200" indent="-457200">
                  <a:buAutoNum type="arabicPeriod"/>
                </a:pPr>
                <a:r>
                  <a:rPr lang="fi-FI" sz="2000" smtClean="0"/>
                  <a:t>Expectation step: </a:t>
                </a:r>
                <a:r>
                  <a:rPr lang="fi-FI" sz="2000" b="0"/>
                  <a:t>C</a:t>
                </a:r>
                <a:r>
                  <a:rPr lang="fi-FI" sz="2000" b="0" smtClean="0"/>
                  <a:t>ompute the expected values </a:t>
                </a:r>
                <a14:m>
                  <m:oMath xmlns:m="http://schemas.openxmlformats.org/officeDocument/2006/math">
                    <m:r>
                      <a:rPr lang="fi-FI" sz="20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fi-FI" sz="2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fi-FI" sz="20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fi-FI" sz="2000" b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ctrlPr>
                                  <a:rPr lang="fi-FI" sz="2000" b="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fi-FI" sz="2000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i-FI" sz="2000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fi-FI" sz="2000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e>
                      <m:e>
                        <m:acc>
                          <m:accPr>
                            <m:chr m:val="̂"/>
                            <m:ctrlPr>
                              <a:rPr lang="fi-FI" sz="2000" b="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i-FI" sz="20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acc>
                        <m:r>
                          <a:rPr lang="fi-FI" sz="2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fi-FI" sz="20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fi-FI" sz="2000" b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ctrlPr>
                                  <a:rPr lang="fi-FI" sz="2000" b="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fi-FI" sz="2000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i-FI" sz="2000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fi-FI" sz="2000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  <m:sup>
                                    <m:r>
                                      <a:rPr lang="fi-FI" sz="2000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𝐸</m:t>
                                    </m:r>
                                  </m:sup>
                                </m:sSubSup>
                              </m:e>
                            </m:d>
                          </m:e>
                        </m:func>
                      </m:e>
                    </m:d>
                  </m:oMath>
                </a14:m>
                <a:r>
                  <a:rPr lang="fi-FI" sz="2000" b="0" smtClean="0"/>
                  <a:t> of the missing data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fi-FI" sz="2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i-FI" sz="2000" b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fi-FI" sz="20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i-FI" sz="2000" b="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i-FI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fi-FI" sz="2000" b="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func>
                  </m:oMath>
                </a14:m>
                <a:r>
                  <a:rPr lang="fi-FI" sz="2000" b="0" i="1" smtClean="0"/>
                  <a:t>, i </a:t>
                </a:r>
                <a:r>
                  <a:rPr lang="fi-FI" sz="2000" b="0" smtClean="0"/>
                  <a:t>= </a:t>
                </a:r>
                <a:r>
                  <a:rPr lang="fi-FI" sz="2000" b="0" i="1" smtClean="0"/>
                  <a:t>M</a:t>
                </a:r>
                <a:r>
                  <a:rPr lang="fi-FI" sz="2000" b="0" smtClean="0"/>
                  <a:t>+1,…,</a:t>
                </a:r>
                <a:r>
                  <a:rPr lang="fi-FI" sz="2000" b="0" i="1" smtClean="0"/>
                  <a:t>N. </a:t>
                </a:r>
                <a:endParaRPr lang="fi-FI" sz="2000" b="0" smtClean="0"/>
              </a:p>
              <a:p>
                <a:pPr marL="457200" indent="-457200">
                  <a:buAutoNum type="arabicPeriod"/>
                </a:pPr>
                <a:endParaRPr lang="fi-FI" sz="2000" b="0" smtClean="0">
                  <a:ea typeface="Cambria Math" panose="02040503050406030204" pitchFamily="18" charset="0"/>
                </a:endParaRPr>
              </a:p>
              <a:p>
                <a:pPr marL="457200" indent="-457200">
                  <a:buFont typeface="+mj-lt"/>
                  <a:buAutoNum type="arabicPeriod"/>
                </a:pPr>
                <a:r>
                  <a:rPr lang="fi-FI" sz="2000" smtClean="0"/>
                  <a:t>Maximization step:</a:t>
                </a:r>
                <a:r>
                  <a:rPr lang="fi-FI" sz="2000" b="0" smtClean="0"/>
                  <a:t> Obtain a new Maximum Likelihood estimate for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i-FI" sz="2000" b="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i-FI" sz="2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acc>
                  </m:oMath>
                </a14:m>
                <a:r>
                  <a:rPr lang="fi-FI" sz="2000" b="0" smtClean="0"/>
                  <a:t> </a:t>
                </a:r>
                <a:r>
                  <a:rPr lang="fi-FI" sz="2000" b="0"/>
                  <a:t>using </a:t>
                </a:r>
                <a:r>
                  <a:rPr lang="fi-FI" sz="2000" b="0" smtClean="0"/>
                  <a:t>data </a:t>
                </a:r>
                <a:r>
                  <a:rPr lang="fi-FI" sz="2000" b="0"/>
                  <a:t>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i-FI" sz="2000" b="0">
                        <a:latin typeface="Cambria Math" panose="02040503050406030204" pitchFamily="18" charset="0"/>
                      </a:rPr>
                      <m:t>ln</m:t>
                    </m:r>
                    <m:sSub>
                      <m:sSubPr>
                        <m:ctrlPr>
                          <a:rPr lang="fi-FI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sz="2000" b="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i-FI" sz="2000" b="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fi-FI" sz="2000" b="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fi-FI" sz="2000" b="0" i="1">
                        <a:latin typeface="Cambria Math" panose="02040503050406030204" pitchFamily="18" charset="0"/>
                      </a:rPr>
                      <m:t>,</m:t>
                    </m:r>
                    <m:func>
                      <m:funcPr>
                        <m:ctrlPr>
                          <a:rPr lang="fi-FI" sz="2000" b="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i-FI" sz="2000" b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sSubSup>
                          <m:sSubSupPr>
                            <m:ctrlPr>
                              <a:rPr lang="fi-FI" sz="2000" b="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i-FI" sz="2000" b="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fi-FI" sz="2000" b="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fi-FI" sz="2000" b="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sup>
                        </m:sSubSup>
                      </m:e>
                    </m:func>
                    <m:r>
                      <a:rPr lang="fi-FI" sz="2000" b="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i-FI" sz="2000" b="0" smtClean="0"/>
                  <a:t>, </a:t>
                </a:r>
                <a:r>
                  <a:rPr lang="fi-FI" sz="2000" b="0" i="1" smtClean="0"/>
                  <a:t>i </a:t>
                </a:r>
                <a:r>
                  <a:rPr lang="fi-FI" sz="2000" b="0" smtClean="0"/>
                  <a:t>= 1,…,</a:t>
                </a:r>
                <a:r>
                  <a:rPr lang="fi-FI" sz="2000" b="0" i="1" smtClean="0"/>
                  <a:t>N</a:t>
                </a:r>
                <a:r>
                  <a:rPr lang="fi-FI" sz="2000" b="0" smtClean="0"/>
                  <a:t>, where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fi-FI" sz="2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i-FI" sz="2000" b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fi-FI" sz="20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i-FI" sz="2000" b="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i-FI" sz="2000" b="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fi-FI" sz="2000" b="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func>
                  </m:oMath>
                </a14:m>
                <a:r>
                  <a:rPr lang="fi-FI" sz="2000" b="0" smtClean="0"/>
                  <a:t> for </a:t>
                </a:r>
                <a:r>
                  <a:rPr lang="fi-FI" sz="2000" b="0" i="1"/>
                  <a:t>i </a:t>
                </a:r>
                <a:r>
                  <a:rPr lang="fi-FI" sz="2000" b="0"/>
                  <a:t>= </a:t>
                </a:r>
                <a:r>
                  <a:rPr lang="fi-FI" sz="2000" b="0" i="1"/>
                  <a:t>M</a:t>
                </a:r>
                <a:r>
                  <a:rPr lang="fi-FI" sz="2000" b="0"/>
                  <a:t>+1,…,</a:t>
                </a:r>
                <a:r>
                  <a:rPr lang="fi-FI" sz="2000" b="0" i="1" smtClean="0"/>
                  <a:t>N</a:t>
                </a:r>
                <a:r>
                  <a:rPr lang="fi-FI" sz="2000" b="0" i="1"/>
                  <a:t> </a:t>
                </a:r>
                <a:r>
                  <a:rPr lang="fi-FI" sz="2000" b="0" smtClean="0"/>
                  <a:t>are the expected values from step 2.</a:t>
                </a:r>
                <a:endParaRPr lang="fi-FI" sz="2000" b="0" i="1" smtClean="0"/>
              </a:p>
              <a:p>
                <a:pPr marL="457200" indent="-457200">
                  <a:buFont typeface="+mj-lt"/>
                  <a:buAutoNum type="arabicPeriod"/>
                </a:pPr>
                <a:endParaRPr lang="fi-FI" sz="2000" b="0" smtClean="0"/>
              </a:p>
              <a:p>
                <a:pPr marL="457200" indent="-457200">
                  <a:buAutoNum type="arabicPeriod"/>
                </a:pPr>
                <a:r>
                  <a:rPr lang="fi-FI" sz="2000" b="0" smtClean="0"/>
                  <a:t>Repeat steps 2 and 3 until some stopping criterion is reached.</a:t>
                </a:r>
              </a:p>
              <a:p>
                <a:pPr marL="457200" indent="-457200">
                  <a:buAutoNum type="arabicPeriod"/>
                </a:pPr>
                <a:endParaRPr lang="en-US" b="0"/>
              </a:p>
            </p:txBody>
          </p:sp>
        </mc:Choice>
        <mc:Fallback xmlns="">
          <p:sp>
            <p:nvSpPr>
              <p:cNvPr id="3" name="Sisällön paikkamerkk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4"/>
              </p:nvPr>
            </p:nvSpPr>
            <p:spPr>
              <a:xfrm>
                <a:off x="468313" y="1129308"/>
                <a:ext cx="8207374" cy="3336083"/>
              </a:xfrm>
              <a:blipFill rotWithShape="0">
                <a:blip r:embed="rId2"/>
                <a:stretch>
                  <a:fillRect l="-1783" t="-1825" r="-1040" b="-93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27.8.2015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388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Expectation Maximization algorithm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27.8.2015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15</a:t>
            </a:fld>
            <a:endParaRPr lang="fi-FI"/>
          </a:p>
        </p:txBody>
      </p:sp>
      <p:sp>
        <p:nvSpPr>
          <p:cNvPr id="7" name="Suorakulmio 6"/>
          <p:cNvSpPr/>
          <p:nvPr/>
        </p:nvSpPr>
        <p:spPr>
          <a:xfrm>
            <a:off x="333163" y="4729708"/>
            <a:ext cx="8487309" cy="7920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kstiruutu 10"/>
          <p:cNvSpPr txBox="1"/>
          <p:nvPr/>
        </p:nvSpPr>
        <p:spPr>
          <a:xfrm>
            <a:off x="1475656" y="1057300"/>
            <a:ext cx="86409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400" smtClean="0"/>
              <a:t>Iteration 1</a:t>
            </a:r>
            <a:endParaRPr lang="en-US" sz="1400"/>
          </a:p>
        </p:txBody>
      </p:sp>
      <p:sp>
        <p:nvSpPr>
          <p:cNvPr id="12" name="Tekstiruutu 11"/>
          <p:cNvSpPr txBox="1"/>
          <p:nvPr/>
        </p:nvSpPr>
        <p:spPr>
          <a:xfrm>
            <a:off x="5056956" y="1069259"/>
            <a:ext cx="86409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400" smtClean="0"/>
              <a:t>Iteration 2</a:t>
            </a:r>
            <a:endParaRPr lang="en-US" sz="1400"/>
          </a:p>
        </p:txBody>
      </p:sp>
      <p:sp>
        <p:nvSpPr>
          <p:cNvPr id="13" name="Tekstiruutu 12"/>
          <p:cNvSpPr txBox="1"/>
          <p:nvPr/>
        </p:nvSpPr>
        <p:spPr>
          <a:xfrm>
            <a:off x="1452147" y="3431239"/>
            <a:ext cx="86409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400" smtClean="0"/>
              <a:t>Iteration 3</a:t>
            </a:r>
            <a:endParaRPr lang="en-US" sz="1400"/>
          </a:p>
        </p:txBody>
      </p:sp>
      <p:sp>
        <p:nvSpPr>
          <p:cNvPr id="14" name="Tekstiruutu 13"/>
          <p:cNvSpPr txBox="1"/>
          <p:nvPr/>
        </p:nvSpPr>
        <p:spPr>
          <a:xfrm>
            <a:off x="5056956" y="3431239"/>
            <a:ext cx="95520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400" smtClean="0"/>
              <a:t>Iteration 10</a:t>
            </a:r>
            <a:endParaRPr lang="en-US" sz="1400"/>
          </a:p>
        </p:txBody>
      </p:sp>
      <p:pic>
        <p:nvPicPr>
          <p:cNvPr id="18" name="Sisällön paikkamerkki 17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82" y="930491"/>
            <a:ext cx="3152546" cy="2366980"/>
          </a:xfrm>
        </p:spPr>
      </p:pic>
      <p:pic>
        <p:nvPicPr>
          <p:cNvPr id="19" name="Kuva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107" y="953976"/>
            <a:ext cx="3177237" cy="2385518"/>
          </a:xfrm>
          <a:prstGeom prst="rect">
            <a:avLst/>
          </a:prstGeom>
        </p:spPr>
      </p:pic>
      <p:pic>
        <p:nvPicPr>
          <p:cNvPr id="20" name="Kuva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407" y="3257473"/>
            <a:ext cx="3293012" cy="2472444"/>
          </a:xfrm>
          <a:prstGeom prst="rect">
            <a:avLst/>
          </a:prstGeom>
        </p:spPr>
      </p:pic>
      <p:pic>
        <p:nvPicPr>
          <p:cNvPr id="21" name="Kuva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873" y="3292965"/>
            <a:ext cx="3245741" cy="2436952"/>
          </a:xfrm>
          <a:prstGeom prst="rect">
            <a:avLst/>
          </a:prstGeom>
        </p:spPr>
      </p:pic>
      <p:sp>
        <p:nvSpPr>
          <p:cNvPr id="22" name="Tekstiruutu 21"/>
          <p:cNvSpPr txBox="1"/>
          <p:nvPr/>
        </p:nvSpPr>
        <p:spPr>
          <a:xfrm>
            <a:off x="2861573" y="2129192"/>
            <a:ext cx="151216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400" b="1" smtClean="0"/>
              <a:t>Iteration 1</a:t>
            </a:r>
            <a:endParaRPr lang="en-US" sz="1400" b="1"/>
          </a:p>
        </p:txBody>
      </p:sp>
      <p:sp>
        <p:nvSpPr>
          <p:cNvPr id="23" name="Tekstiruutu 22"/>
          <p:cNvSpPr txBox="1"/>
          <p:nvPr/>
        </p:nvSpPr>
        <p:spPr>
          <a:xfrm>
            <a:off x="6424866" y="2169566"/>
            <a:ext cx="151216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400" b="1" smtClean="0"/>
              <a:t>Iteration 2</a:t>
            </a:r>
            <a:endParaRPr lang="en-US" sz="1400" b="1"/>
          </a:p>
        </p:txBody>
      </p:sp>
      <p:sp>
        <p:nvSpPr>
          <p:cNvPr id="24" name="Tekstiruutu 23"/>
          <p:cNvSpPr txBox="1"/>
          <p:nvPr/>
        </p:nvSpPr>
        <p:spPr>
          <a:xfrm>
            <a:off x="2783151" y="4481506"/>
            <a:ext cx="151216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400" b="1" smtClean="0"/>
              <a:t>Iteration 3</a:t>
            </a:r>
            <a:endParaRPr lang="en-US" sz="1400" b="1"/>
          </a:p>
        </p:txBody>
      </p:sp>
      <p:sp>
        <p:nvSpPr>
          <p:cNvPr id="25" name="Tekstiruutu 24"/>
          <p:cNvSpPr txBox="1"/>
          <p:nvPr/>
        </p:nvSpPr>
        <p:spPr>
          <a:xfrm>
            <a:off x="6424866" y="4552058"/>
            <a:ext cx="151216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400" b="1" smtClean="0"/>
              <a:t>Iteration 10</a:t>
            </a:r>
            <a:endParaRPr lang="en-US" sz="1400" b="1"/>
          </a:p>
        </p:txBody>
      </p:sp>
    </p:spTree>
    <p:extLst>
      <p:ext uri="{BB962C8B-B14F-4D97-AF65-F5344CB8AC3E}">
        <p14:creationId xmlns:p14="http://schemas.microsoft.com/office/powerpoint/2010/main" val="421061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2" grpId="0"/>
      <p:bldP spid="13" grpId="0"/>
      <p:bldP spid="14" grpId="0"/>
      <p:bldP spid="23" grpId="0"/>
      <p:bldP spid="24" grpId="0"/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Expectation Maximization algorithm</a:t>
            </a:r>
            <a:endParaRPr lang="en-US" b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27.8.2015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16</a:t>
            </a:fld>
            <a:endParaRPr lang="fi-FI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ulukko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75692096"/>
                  </p:ext>
                </p:extLst>
              </p:nvPr>
            </p:nvGraphicFramePr>
            <p:xfrm>
              <a:off x="2627784" y="1057300"/>
              <a:ext cx="3888432" cy="3439969"/>
            </p:xfrm>
            <a:graphic>
              <a:graphicData uri="http://schemas.openxmlformats.org/drawingml/2006/table">
                <a:tbl>
                  <a:tblPr firstRow="1" bandRow="1">
                    <a:tableStyleId>{9D7B26C5-4107-4FEC-AEDC-1716B250A1EF}</a:tableStyleId>
                  </a:tblPr>
                  <a:tblGrid>
                    <a:gridCol w="1296144"/>
                    <a:gridCol w="1296144"/>
                    <a:gridCol w="1296144"/>
                  </a:tblGrid>
                  <a:tr h="4565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Parameter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Estimated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True value</a:t>
                          </a:r>
                          <a:endParaRPr lang="en-US" sz="1400"/>
                        </a:p>
                      </a:txBody>
                      <a:tcPr/>
                    </a:tc>
                  </a:tr>
                  <a:tr h="41563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</m:oMath>
                            </m:oMathPara>
                          </a14:m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6.85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6.88</a:t>
                          </a:r>
                          <a:endParaRPr lang="en-US" sz="1400"/>
                        </a:p>
                      </a:txBody>
                      <a:tcPr/>
                    </a:tc>
                  </a:tr>
                  <a:tr h="42796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𝜂</m:t>
                                </m:r>
                              </m:oMath>
                            </m:oMathPara>
                          </a14:m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-0.071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-0.075</a:t>
                          </a:r>
                          <a:endParaRPr lang="en-US" sz="1400"/>
                        </a:p>
                      </a:txBody>
                      <a:tcPr/>
                    </a:tc>
                  </a:tr>
                  <a:tr h="42796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p>
                                    <m:r>
                                      <a:rPr lang="fi-FI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0.062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0.065</a:t>
                          </a:r>
                          <a:endParaRPr lang="en-US" sz="1400"/>
                        </a:p>
                      </a:txBody>
                      <a:tcPr/>
                    </a:tc>
                  </a:tr>
                  <a:tr h="42796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  <m:sup>
                                    <m:r>
                                      <a:rPr lang="fi-FI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0.0264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0.0375</a:t>
                          </a:r>
                          <a:endParaRPr lang="en-US" sz="1400"/>
                        </a:p>
                      </a:txBody>
                      <a:tcPr/>
                    </a:tc>
                  </a:tr>
                  <a:tr h="42796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TB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12.9%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12.9%</a:t>
                          </a:r>
                          <a:endParaRPr lang="en-US" sz="1400"/>
                        </a:p>
                      </a:txBody>
                      <a:tcPr/>
                    </a:tc>
                  </a:tr>
                  <a:tr h="42796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SeB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6.6</a:t>
                          </a:r>
                          <a:r>
                            <a:rPr lang="fi-FI" sz="1400" smtClean="0"/>
                            <a:t>%-points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6.7</a:t>
                          </a:r>
                          <a:r>
                            <a:rPr lang="fi-FI" sz="1400" smtClean="0"/>
                            <a:t>%-points</a:t>
                          </a:r>
                          <a:endParaRPr lang="en-US" sz="1400"/>
                        </a:p>
                      </a:txBody>
                      <a:tcPr/>
                    </a:tc>
                  </a:tr>
                  <a:tr h="42796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SyB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6.3</a:t>
                          </a:r>
                          <a:r>
                            <a:rPr lang="fi-FI" sz="1400" smtClean="0"/>
                            <a:t>%-points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6.2</a:t>
                          </a:r>
                          <a:r>
                            <a:rPr lang="fi-FI" sz="1400" smtClean="0"/>
                            <a:t>%-points</a:t>
                          </a:r>
                          <a:endParaRPr lang="en-US" sz="140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6" name="Taulukko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75692096"/>
                  </p:ext>
                </p:extLst>
              </p:nvPr>
            </p:nvGraphicFramePr>
            <p:xfrm>
              <a:off x="2627784" y="1057300"/>
              <a:ext cx="3888432" cy="3439969"/>
            </p:xfrm>
            <a:graphic>
              <a:graphicData uri="http://schemas.openxmlformats.org/drawingml/2006/table">
                <a:tbl>
                  <a:tblPr firstRow="1" bandRow="1">
                    <a:tableStyleId>{9D7B26C5-4107-4FEC-AEDC-1716B250A1EF}</a:tableStyleId>
                  </a:tblPr>
                  <a:tblGrid>
                    <a:gridCol w="1296144"/>
                    <a:gridCol w="1296144"/>
                    <a:gridCol w="1296144"/>
                  </a:tblGrid>
                  <a:tr h="4565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Parameter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Estimated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True value</a:t>
                          </a:r>
                          <a:endParaRPr lang="en-US" sz="1400"/>
                        </a:p>
                      </a:txBody>
                      <a:tcPr/>
                    </a:tc>
                  </a:tr>
                  <a:tr h="41563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t="-111765" r="-200000" b="-6220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6.85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6.88</a:t>
                          </a:r>
                          <a:endParaRPr lang="en-US" sz="1400"/>
                        </a:p>
                      </a:txBody>
                      <a:tcPr/>
                    </a:tc>
                  </a:tr>
                  <a:tr h="42796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t="-202817" r="-200000" b="-4957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-0.071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-0.075</a:t>
                          </a:r>
                          <a:endParaRPr lang="en-US" sz="1400"/>
                        </a:p>
                      </a:txBody>
                      <a:tcPr/>
                    </a:tc>
                  </a:tr>
                  <a:tr h="42796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t="-307143" r="-200000" b="-40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0.062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0.065</a:t>
                          </a:r>
                          <a:endParaRPr lang="en-US" sz="1400"/>
                        </a:p>
                      </a:txBody>
                      <a:tcPr/>
                    </a:tc>
                  </a:tr>
                  <a:tr h="42796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t="-407143" r="-200000" b="-30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0.0264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0.0375</a:t>
                          </a:r>
                          <a:endParaRPr lang="en-US" sz="1400"/>
                        </a:p>
                      </a:txBody>
                      <a:tcPr/>
                    </a:tc>
                  </a:tr>
                  <a:tr h="42796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TB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12.9%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12.9%</a:t>
                          </a:r>
                          <a:endParaRPr lang="en-US" sz="1400"/>
                        </a:p>
                      </a:txBody>
                      <a:tcPr/>
                    </a:tc>
                  </a:tr>
                  <a:tr h="42796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SeB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6.6</a:t>
                          </a:r>
                          <a:r>
                            <a:rPr lang="fi-FI" sz="1400" smtClean="0"/>
                            <a:t>%-points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6.7</a:t>
                          </a:r>
                          <a:r>
                            <a:rPr lang="fi-FI" sz="1400" smtClean="0"/>
                            <a:t>%-points</a:t>
                          </a:r>
                          <a:endParaRPr lang="en-US" sz="1400"/>
                        </a:p>
                      </a:txBody>
                      <a:tcPr/>
                    </a:tc>
                  </a:tr>
                  <a:tr h="42796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SyB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6.3</a:t>
                          </a:r>
                          <a:r>
                            <a:rPr lang="fi-FI" sz="1400" smtClean="0"/>
                            <a:t>%-points</a:t>
                          </a:r>
                          <a:endParaRPr lang="en-US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sz="1400" smtClean="0"/>
                            <a:t>6.2</a:t>
                          </a:r>
                          <a:r>
                            <a:rPr lang="fi-FI" sz="1400" smtClean="0"/>
                            <a:t>%-points</a:t>
                          </a:r>
                          <a:endParaRPr lang="en-US" sz="140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999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352159" cy="996498"/>
          </a:xfrm>
        </p:spPr>
        <p:txBody>
          <a:bodyPr/>
          <a:lstStyle/>
          <a:p>
            <a:r>
              <a:rPr lang="fi-FI" smtClean="0"/>
              <a:t>Simulation results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>
          <a:xfrm>
            <a:off x="5056956" y="5212020"/>
            <a:ext cx="3619500" cy="154782"/>
          </a:xfrm>
        </p:spPr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27.8.2015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>
          <a:xfrm>
            <a:off x="5056956" y="5366802"/>
            <a:ext cx="3619500" cy="134938"/>
          </a:xfrm>
        </p:spPr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17</a:t>
            </a:fld>
            <a:endParaRPr lang="fi-FI"/>
          </a:p>
        </p:txBody>
      </p:sp>
      <p:sp>
        <p:nvSpPr>
          <p:cNvPr id="6" name="Suorakulmio 5"/>
          <p:cNvSpPr/>
          <p:nvPr/>
        </p:nvSpPr>
        <p:spPr>
          <a:xfrm>
            <a:off x="333163" y="4791696"/>
            <a:ext cx="8487309" cy="7920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Sisällön paikkamerkki 7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576" y="1540164"/>
            <a:ext cx="7776864" cy="4043620"/>
          </a:xfrm>
        </p:spPr>
      </p:pic>
      <p:sp>
        <p:nvSpPr>
          <p:cNvPr id="3" name="Tekstiruutu 2"/>
          <p:cNvSpPr txBox="1"/>
          <p:nvPr/>
        </p:nvSpPr>
        <p:spPr>
          <a:xfrm>
            <a:off x="527026" y="1097449"/>
            <a:ext cx="816088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smtClean="0"/>
              <a:t>Expected values of parameter estimates for different </a:t>
            </a:r>
            <a:r>
              <a:rPr lang="fi-FI" sz="2000" i="1" smtClean="0"/>
              <a:t>N</a:t>
            </a:r>
            <a:r>
              <a:rPr lang="fi-FI" sz="2000" smtClean="0"/>
              <a:t> and </a:t>
            </a:r>
            <a:r>
              <a:rPr lang="fi-FI" sz="2000" i="1" smtClean="0"/>
              <a:t>P=M/N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54402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Simulation results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27.8.2015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18</a:t>
            </a:fld>
            <a:endParaRPr lang="fi-FI"/>
          </a:p>
        </p:txBody>
      </p:sp>
      <p:sp>
        <p:nvSpPr>
          <p:cNvPr id="7" name="Suorakulmio 6"/>
          <p:cNvSpPr/>
          <p:nvPr/>
        </p:nvSpPr>
        <p:spPr>
          <a:xfrm>
            <a:off x="333163" y="4729708"/>
            <a:ext cx="8487309" cy="7920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Sisällön paikkamerkki 5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543" y="1553058"/>
            <a:ext cx="7632848" cy="3968738"/>
          </a:xfrm>
        </p:spPr>
      </p:pic>
      <p:sp>
        <p:nvSpPr>
          <p:cNvPr id="8" name="Tekstiruutu 7"/>
          <p:cNvSpPr txBox="1"/>
          <p:nvPr/>
        </p:nvSpPr>
        <p:spPr>
          <a:xfrm>
            <a:off x="527026" y="1097449"/>
            <a:ext cx="816088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smtClean="0"/>
              <a:t>Expected values of parameter estimates for different </a:t>
            </a:r>
            <a:r>
              <a:rPr lang="fi-FI" sz="2000" i="1" smtClean="0"/>
              <a:t>N</a:t>
            </a:r>
            <a:r>
              <a:rPr lang="fi-FI" sz="2000" smtClean="0"/>
              <a:t> and </a:t>
            </a:r>
            <a:r>
              <a:rPr lang="fi-FI" sz="2000" i="1" smtClean="0"/>
              <a:t>P=M/N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814668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Simulation results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27.8.2015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19</a:t>
            </a:fld>
            <a:endParaRPr lang="fi-FI"/>
          </a:p>
        </p:txBody>
      </p:sp>
      <p:sp>
        <p:nvSpPr>
          <p:cNvPr id="7" name="Suorakulmio 6"/>
          <p:cNvSpPr/>
          <p:nvPr/>
        </p:nvSpPr>
        <p:spPr>
          <a:xfrm>
            <a:off x="333163" y="4729708"/>
            <a:ext cx="8487309" cy="7920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Sisällön paikkamerkki 5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82" y="1974039"/>
            <a:ext cx="8709732" cy="2723671"/>
          </a:xfrm>
        </p:spPr>
      </p:pic>
      <p:sp>
        <p:nvSpPr>
          <p:cNvPr id="8" name="Tekstiruutu 7"/>
          <p:cNvSpPr txBox="1"/>
          <p:nvPr/>
        </p:nvSpPr>
        <p:spPr>
          <a:xfrm>
            <a:off x="527026" y="1097449"/>
            <a:ext cx="816088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smtClean="0"/>
              <a:t>Expected biases for different values of </a:t>
            </a:r>
            <a:r>
              <a:rPr lang="fi-FI" sz="2000" i="1" smtClean="0"/>
              <a:t>N</a:t>
            </a:r>
            <a:r>
              <a:rPr lang="fi-FI" sz="2000" smtClean="0"/>
              <a:t>, given </a:t>
            </a:r>
            <a:r>
              <a:rPr lang="fi-FI" sz="2000" i="1" smtClean="0"/>
              <a:t>P=M/N</a:t>
            </a:r>
            <a:r>
              <a:rPr lang="fi-FI" sz="2000" smtClean="0"/>
              <a:t>=30%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06146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Cost overruns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27.8.2015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6450" y="985292"/>
            <a:ext cx="3495470" cy="1088667"/>
          </a:xfrm>
          <a:prstGeom prst="rect">
            <a:avLst/>
          </a:prstGeom>
        </p:spPr>
      </p:pic>
      <p:pic>
        <p:nvPicPr>
          <p:cNvPr id="8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755" y="958106"/>
            <a:ext cx="1002630" cy="1045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558" y="2773061"/>
            <a:ext cx="4224754" cy="62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1791" y="3371592"/>
            <a:ext cx="5395502" cy="298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010" y="3560326"/>
            <a:ext cx="5411986" cy="23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434644"/>
            <a:ext cx="924064" cy="9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Pyöristetty suorakulmio 14"/>
          <p:cNvSpPr/>
          <p:nvPr/>
        </p:nvSpPr>
        <p:spPr>
          <a:xfrm>
            <a:off x="5726134" y="795651"/>
            <a:ext cx="2633014" cy="127830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i-FI" sz="1400" b="1" smtClean="0"/>
              <a:t>Olkiluoto nuclear reactor: </a:t>
            </a:r>
            <a:r>
              <a:rPr lang="fi-FI" sz="1400" smtClean="0"/>
              <a:t>Estimate in 2007: 3.2 </a:t>
            </a:r>
            <a:r>
              <a:rPr lang="fi-FI" sz="1400" smtClean="0"/>
              <a:t>billion €</a:t>
            </a:r>
            <a:endParaRPr lang="fi-FI" sz="1400" smtClean="0"/>
          </a:p>
          <a:p>
            <a:r>
              <a:rPr lang="fi-FI" sz="1400" smtClean="0"/>
              <a:t>Estimate now: 8.5 </a:t>
            </a:r>
            <a:r>
              <a:rPr lang="fi-FI" sz="1400" smtClean="0"/>
              <a:t>billion €</a:t>
            </a:r>
            <a:endParaRPr lang="fi-FI" sz="1400" smtClean="0"/>
          </a:p>
          <a:p>
            <a:endParaRPr lang="fi-FI" sz="1400" smtClean="0"/>
          </a:p>
          <a:p>
            <a:r>
              <a:rPr lang="fi-FI" sz="1400" u="sng" smtClean="0"/>
              <a:t>Cost overrun: 166% </a:t>
            </a:r>
          </a:p>
        </p:txBody>
      </p:sp>
      <p:sp>
        <p:nvSpPr>
          <p:cNvPr id="16" name="Pyöristetty suorakulmio 15"/>
          <p:cNvSpPr/>
          <p:nvPr/>
        </p:nvSpPr>
        <p:spPr>
          <a:xfrm>
            <a:off x="267255" y="2641477"/>
            <a:ext cx="3152618" cy="16807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i-FI" sz="1400" b="1" smtClean="0"/>
              <a:t>Metro line Ruoholahti-Matinkylä: </a:t>
            </a:r>
          </a:p>
          <a:p>
            <a:r>
              <a:rPr lang="fi-FI" sz="1400" smtClean="0"/>
              <a:t>Estimate in 2004: 452 </a:t>
            </a:r>
            <a:r>
              <a:rPr lang="fi-FI" sz="1400" smtClean="0"/>
              <a:t>million €</a:t>
            </a:r>
            <a:endParaRPr lang="fi-FI" sz="1400" smtClean="0"/>
          </a:p>
          <a:p>
            <a:r>
              <a:rPr lang="fi-FI" sz="1400" smtClean="0"/>
              <a:t>Estimate in 2008: 714 </a:t>
            </a:r>
            <a:r>
              <a:rPr lang="fi-FI" sz="1400" smtClean="0"/>
              <a:t>million €</a:t>
            </a:r>
            <a:endParaRPr lang="fi-FI" sz="1400"/>
          </a:p>
          <a:p>
            <a:r>
              <a:rPr lang="fi-FI" sz="1400" smtClean="0"/>
              <a:t>Final estimate: 1.008 </a:t>
            </a:r>
            <a:r>
              <a:rPr lang="fi-FI" sz="1400" smtClean="0"/>
              <a:t>billion €</a:t>
            </a:r>
            <a:endParaRPr lang="fi-FI" sz="1400" smtClean="0"/>
          </a:p>
          <a:p>
            <a:endParaRPr lang="fi-FI" sz="1400"/>
          </a:p>
          <a:p>
            <a:r>
              <a:rPr lang="fi-FI" sz="1400" u="sng"/>
              <a:t>Cost overrun: </a:t>
            </a:r>
            <a:r>
              <a:rPr lang="fi-FI" sz="1400" u="sng" smtClean="0"/>
              <a:t>121% </a:t>
            </a:r>
            <a:endParaRPr lang="fi-FI" sz="1400" u="sng"/>
          </a:p>
        </p:txBody>
      </p:sp>
    </p:spTree>
    <p:extLst>
      <p:ext uri="{BB962C8B-B14F-4D97-AF65-F5344CB8AC3E}">
        <p14:creationId xmlns:p14="http://schemas.microsoft.com/office/powerpoint/2010/main" val="1734673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Simulation results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27.8.2015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20</a:t>
            </a:fld>
            <a:endParaRPr lang="fi-FI"/>
          </a:p>
        </p:txBody>
      </p:sp>
      <p:sp>
        <p:nvSpPr>
          <p:cNvPr id="7" name="Suorakulmio 6"/>
          <p:cNvSpPr/>
          <p:nvPr/>
        </p:nvSpPr>
        <p:spPr>
          <a:xfrm>
            <a:off x="333163" y="4729708"/>
            <a:ext cx="8487309" cy="7920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Sisällön paikkamerkki 5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4" y="2006037"/>
            <a:ext cx="8709732" cy="2723671"/>
          </a:xfrm>
        </p:spPr>
      </p:pic>
      <p:sp>
        <p:nvSpPr>
          <p:cNvPr id="8" name="Tekstiruutu 7"/>
          <p:cNvSpPr txBox="1"/>
          <p:nvPr/>
        </p:nvSpPr>
        <p:spPr>
          <a:xfrm>
            <a:off x="527026" y="1097449"/>
            <a:ext cx="816088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smtClean="0"/>
              <a:t>Expected biases for different values of </a:t>
            </a:r>
            <a:r>
              <a:rPr lang="fi-FI" sz="2000" i="1"/>
              <a:t>P</a:t>
            </a:r>
            <a:r>
              <a:rPr lang="fi-FI" sz="2000" smtClean="0"/>
              <a:t>, given </a:t>
            </a:r>
            <a:r>
              <a:rPr lang="fi-FI" sz="2000" i="1" smtClean="0"/>
              <a:t>N = </a:t>
            </a:r>
            <a:r>
              <a:rPr lang="fi-FI" sz="2000" smtClean="0"/>
              <a:t>150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89459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Mitigation of biases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isällön paikkamerkki 2"/>
              <p:cNvSpPr>
                <a:spLocks noGrp="1"/>
              </p:cNvSpPr>
              <p:nvPr>
                <p:ph sz="quarter" idx="14"/>
              </p:nvPr>
            </p:nvSpPr>
            <p:spPr/>
            <p:txBody>
              <a:bodyPr/>
              <a:lstStyle/>
              <a:p>
                <a:pPr marL="342900" indent="-342900">
                  <a:buFont typeface="Wingdings" panose="05000000000000000000" pitchFamily="2" charset="2"/>
                  <a:buChar char="q"/>
                </a:pPr>
                <a:r>
                  <a:rPr lang="fi-FI" b="0" smtClean="0"/>
                  <a:t>Systematic bias can be eliminated by debiasing the estimates:</a:t>
                </a:r>
                <a:endParaRPr lang="fi-FI" smtClean="0"/>
              </a:p>
              <a:p>
                <a:pPr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fi-FI" b="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Sup>
                            <m:sSubSupPr>
                              <m:ctrlPr>
                                <a:rPr lang="fi-FI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fi-FI" b="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fi-FI" b="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fi-FI" b="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sup>
                          </m:sSubSup>
                        </m:e>
                      </m:acc>
                      <m:r>
                        <a:rPr lang="fi-FI" b="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fi-FI" b="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i-FI" b="0"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fi-FI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i-FI" b="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fi-FI" b="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𝜂</m:t>
                              </m:r>
                              <m:r>
                                <a:rPr lang="fi-FI" b="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fi-FI" b="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fi-FI" b="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fi-FI" b="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𝜏</m:t>
                                      </m:r>
                                    </m:e>
                                    <m:sup>
                                      <m:r>
                                        <a:rPr lang="fi-FI" b="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fi-FI" b="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sSubSup>
                        <m:sSubSupPr>
                          <m:ctrlPr>
                            <a:rPr lang="fi-FI" b="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i-FI" b="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fi-FI" b="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fi-FI" b="0" i="1">
                              <a:latin typeface="Cambria Math" panose="02040503050406030204" pitchFamily="18" charset="0"/>
                            </a:rPr>
                            <m:t>𝐸</m:t>
                          </m:r>
                        </m:sup>
                      </m:sSubSup>
                    </m:oMath>
                  </m:oMathPara>
                </a14:m>
                <a:endParaRPr lang="fi-FI" smtClean="0"/>
              </a:p>
              <a:p>
                <a:pPr marL="342900" indent="-342900">
                  <a:buFont typeface="Wingdings" panose="05000000000000000000" pitchFamily="2" charset="2"/>
                  <a:buChar char="q"/>
                </a:pPr>
                <a:endParaRPr lang="fi-FI"/>
              </a:p>
              <a:p>
                <a:pPr marL="342900" indent="-342900">
                  <a:buFont typeface="Wingdings" panose="05000000000000000000" pitchFamily="2" charset="2"/>
                  <a:buChar char="q"/>
                </a:pPr>
                <a:r>
                  <a:rPr lang="fi-FI" b="0" smtClean="0"/>
                  <a:t>Expected selection bias can be eliminated by adjusting the debiased estimates: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i-FI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fi-FI" b="0" i="1" smtClean="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fi-FI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i-FI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fi-FI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fi-FI" b="0" i="1" smtClean="0">
                          <a:latin typeface="Cambria Math" panose="02040503050406030204" pitchFamily="18" charset="0"/>
                        </a:rPr>
                        <m:t>|</m:t>
                      </m:r>
                      <m:acc>
                        <m:accPr>
                          <m:chr m:val="̃"/>
                          <m:ctrlPr>
                            <a:rPr lang="fi-FI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Sup>
                            <m:sSubSupPr>
                              <m:ctrlPr>
                                <a:rPr lang="fi-FI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fi-FI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fi-FI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fi-FI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sup>
                          </m:sSubSup>
                        </m:e>
                      </m:acc>
                      <m:r>
                        <a:rPr lang="fi-FI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̃"/>
                          <m:ctrlPr>
                            <a:rPr lang="fi-FI" b="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Sup>
                            <m:sSubSupPr>
                              <m:ctrlPr>
                                <a:rPr lang="fi-FI" b="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fi-FI" b="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fi-FI" b="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fi-FI" b="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sup>
                          </m:sSubSup>
                        </m:e>
                      </m:acc>
                      <m:r>
                        <a:rPr lang="fi-FI" b="0" i="1" smtClean="0">
                          <a:latin typeface="Cambria Math" panose="02040503050406030204" pitchFamily="18" charset="0"/>
                        </a:rPr>
                        <m:t>]</m:t>
                      </m:r>
                      <m:r>
                        <a:rPr lang="fi-FI" b="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fi-FI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fi-FI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i-FI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acc>
                                <m:accPr>
                                  <m:chr m:val="̃"/>
                                  <m:ctrlPr>
                                    <a:rPr lang="fi-FI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Sup>
                                    <m:sSubSupPr>
                                      <m:ctrlPr>
                                        <a:rPr lang="fi-FI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fi-FI" i="1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fi-FI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fi-FI" i="1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sup>
                                  </m:sSubSup>
                                </m:e>
                              </m:acc>
                              <m:r>
                                <a:rPr lang="fi-FI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fi-FI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fi-FI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fi-FI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p>
                                      <m:r>
                                        <a:rPr lang="fi-FI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fi-FI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sSup>
                                        <m:sSupPr>
                                          <m:ctrlPr>
                                            <a:rPr lang="fi-FI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fi-FI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p>
                                          <m:r>
                                            <a:rPr lang="fi-FI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fi-FI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fi-FI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𝜏</m:t>
                                      </m:r>
                                    </m:e>
                                    <m:sup>
                                      <m:r>
                                        <a:rPr lang="fi-FI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sup>
                          </m:sSup>
                          <m:r>
                            <a:rPr lang="fi-FI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fName>
                        <m:e>
                          <m:sSup>
                            <m:sSupPr>
                              <m:ctrlPr>
                                <a:rPr lang="fi-FI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fi-FI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fi-FI">
                                      <a:latin typeface="Cambria Math" panose="02040503050406030204" pitchFamily="18" charset="0"/>
                                    </a:rPr>
                                    <m:t>exp</m:t>
                                  </m:r>
                                  <m:d>
                                    <m:dPr>
                                      <m:ctrlPr>
                                        <a:rPr lang="fi-FI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fi-FI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fi-FI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p>
                                          <m:r>
                                            <a:rPr lang="fi-FI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fi-FI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fi-FI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fi-FI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fi-FI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fi-FI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𝜏</m:t>
                                      </m:r>
                                    </m:e>
                                    <m:sup>
                                      <m:r>
                                        <a:rPr lang="fi-FI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fi-FI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sSup>
                                        <m:sSupPr>
                                          <m:ctrlPr>
                                            <a:rPr lang="fi-FI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fi-FI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p>
                                          <m:r>
                                            <a:rPr lang="fi-FI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fi-FI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fi-FI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𝜏</m:t>
                                      </m:r>
                                    </m:e>
                                    <m:sup>
                                      <m:r>
                                        <a:rPr lang="fi-FI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sup>
                          </m:sSup>
                        </m:e>
                      </m:func>
                    </m:oMath>
                  </m:oMathPara>
                </a14:m>
                <a:endParaRPr lang="fi-FI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fi-FI" smtClean="0"/>
              </a:p>
            </p:txBody>
          </p:sp>
        </mc:Choice>
        <mc:Fallback xmlns="">
          <p:sp>
            <p:nvSpPr>
              <p:cNvPr id="3" name="Sisällön paikkamerkk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4"/>
              </p:nvPr>
            </p:nvSpPr>
            <p:spPr>
              <a:blipFill rotWithShape="0">
                <a:blip r:embed="rId2"/>
                <a:stretch>
                  <a:fillRect l="-1857" t="-25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27.8.2015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876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Conclusions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468314" y="1057300"/>
            <a:ext cx="8207374" cy="3336083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i-FI" sz="2000" b="0" smtClean="0"/>
              <a:t>Cost overruns can result from </a:t>
            </a:r>
          </a:p>
          <a:p>
            <a:pPr marL="580500" lvl="1" indent="-342900">
              <a:buFont typeface="Georgia" panose="02040502050405020303" pitchFamily="18" charset="0"/>
              <a:buChar char="−"/>
            </a:pPr>
            <a:r>
              <a:rPr lang="fi-FI" sz="1600" smtClean="0">
                <a:latin typeface="+mn-lt"/>
              </a:rPr>
              <a:t>Systematic bias in the projects’ cost estimates</a:t>
            </a:r>
          </a:p>
          <a:p>
            <a:pPr marL="580500" lvl="1" indent="-342900">
              <a:buFont typeface="Georgia" panose="02040502050405020303" pitchFamily="18" charset="0"/>
              <a:buChar char="−"/>
            </a:pPr>
            <a:r>
              <a:rPr lang="fi-FI" sz="1600" b="0" smtClean="0">
                <a:latin typeface="+mn-lt"/>
              </a:rPr>
              <a:t>Selection bias: the costs of the selected projects are more likely to have been underestimated</a:t>
            </a:r>
          </a:p>
          <a:p>
            <a:pPr marL="580500" lvl="1" indent="-342900">
              <a:buFont typeface="Georgia" panose="02040502050405020303" pitchFamily="18" charset="0"/>
              <a:buChar char="−"/>
            </a:pPr>
            <a:endParaRPr lang="fi-FI" sz="1600" b="0" smtClean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i-FI" sz="2000" b="0" smtClean="0"/>
              <a:t>We build a model to </a:t>
            </a:r>
          </a:p>
          <a:p>
            <a:pPr marL="580500" lvl="1" indent="-342900">
              <a:buFont typeface="Arial" panose="020B0604020202020204" pitchFamily="34" charset="0"/>
              <a:buChar char="−"/>
            </a:pPr>
            <a:r>
              <a:rPr lang="fi-FI" sz="1600" b="0" smtClean="0">
                <a:latin typeface="+mn-lt"/>
              </a:rPr>
              <a:t>Determine the relative magnitudes of the two biases</a:t>
            </a:r>
          </a:p>
          <a:p>
            <a:pPr marL="580500" lvl="1" indent="-342900">
              <a:buFont typeface="Arial" panose="020B0604020202020204" pitchFamily="34" charset="0"/>
              <a:buChar char="−"/>
            </a:pPr>
            <a:r>
              <a:rPr lang="fi-FI" sz="1600" smtClean="0">
                <a:latin typeface="+mn-lt"/>
              </a:rPr>
              <a:t>Mitigate both biases</a:t>
            </a:r>
          </a:p>
          <a:p>
            <a:pPr marL="580500" lvl="1" indent="-342900">
              <a:buFont typeface="Arial" panose="020B0604020202020204" pitchFamily="34" charset="0"/>
              <a:buChar char="−"/>
            </a:pPr>
            <a:endParaRPr lang="fi-FI" sz="1600" b="0" smtClean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i-FI" sz="2000" b="0" smtClean="0"/>
              <a:t>The parameters of this model can be estimated using an Expectation Maximization algorithm</a:t>
            </a:r>
          </a:p>
          <a:p>
            <a:endParaRPr lang="fi-FI" b="0" smtClean="0"/>
          </a:p>
          <a:p>
            <a:pPr lvl="1" indent="0">
              <a:buNone/>
            </a:pPr>
            <a:endParaRPr lang="fi-FI" b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27.8.2015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0768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Cost overruns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27.8.2015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  <p:pic>
        <p:nvPicPr>
          <p:cNvPr id="6" name="Picture 4" descr="Cost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1611"/>
            <a:ext cx="3960440" cy="3038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2051720" y="2138802"/>
            <a:ext cx="192098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Average </a:t>
            </a:r>
            <a:r>
              <a:rPr lang="fi-FI" altLang="fi-FI" sz="1400" smtClean="0"/>
              <a:t>overrun 27.6</a:t>
            </a:r>
            <a:r>
              <a:rPr lang="fi-FI" altLang="fi-FI" sz="1400"/>
              <a:t>%</a:t>
            </a:r>
          </a:p>
        </p:txBody>
      </p:sp>
      <p:pic>
        <p:nvPicPr>
          <p:cNvPr id="8" name="Kuva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9" y="2082205"/>
            <a:ext cx="4680520" cy="1993624"/>
          </a:xfrm>
          <a:prstGeom prst="rect">
            <a:avLst/>
          </a:prstGeom>
        </p:spPr>
      </p:pic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492084" y="4295029"/>
            <a:ext cx="381642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000"/>
              <a:t>Source: Flyvbjerg </a:t>
            </a:r>
            <a:r>
              <a:rPr lang="fi-FI" altLang="fi-FI" sz="1000" i="1"/>
              <a:t>et al. </a:t>
            </a:r>
            <a:r>
              <a:rPr lang="fi-FI" altLang="fi-FI" sz="1000"/>
              <a:t>(2002), Underestimating </a:t>
            </a:r>
            <a:r>
              <a:rPr lang="fi-FI" altLang="fi-FI" sz="1000" smtClean="0"/>
              <a:t>costs </a:t>
            </a:r>
            <a:r>
              <a:rPr lang="fi-FI" altLang="fi-FI" sz="1000"/>
              <a:t>in </a:t>
            </a:r>
            <a:r>
              <a:rPr lang="fi-FI" altLang="fi-FI" sz="1000" smtClean="0"/>
              <a:t>public work projects </a:t>
            </a:r>
            <a:r>
              <a:rPr lang="fi-FI" altLang="fi-FI" sz="1000"/>
              <a:t>– </a:t>
            </a:r>
            <a:r>
              <a:rPr lang="fi-FI" altLang="fi-FI" sz="1000" smtClean="0"/>
              <a:t>error </a:t>
            </a:r>
            <a:r>
              <a:rPr lang="fi-FI" altLang="fi-FI" sz="1000"/>
              <a:t>or </a:t>
            </a:r>
            <a:r>
              <a:rPr lang="fi-FI" altLang="fi-FI" sz="1000" smtClean="0"/>
              <a:t>lie</a:t>
            </a:r>
            <a:r>
              <a:rPr lang="fi-FI" altLang="fi-FI" sz="1000"/>
              <a:t>? </a:t>
            </a:r>
            <a:r>
              <a:rPr lang="fi-FI" altLang="fi-FI" sz="1000" i="1"/>
              <a:t>Journal of the American Planning Association, </a:t>
            </a:r>
            <a:r>
              <a:rPr lang="fi-FI" altLang="fi-FI" sz="1000"/>
              <a:t>Vol. 68, pp. 279-295.</a:t>
            </a:r>
          </a:p>
        </p:txBody>
      </p:sp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4535612" y="4278296"/>
            <a:ext cx="381642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000"/>
              <a:t>Source: </a:t>
            </a:r>
            <a:r>
              <a:rPr lang="fi-FI" altLang="fi-FI" sz="1000" smtClean="0"/>
              <a:t>Bucciol et al. (2011), Cost overrun and auction format in public works, </a:t>
            </a:r>
            <a:r>
              <a:rPr lang="fi-FI" altLang="fi-FI" sz="1000" i="1" smtClean="0"/>
              <a:t>Working Paper Series</a:t>
            </a:r>
            <a:r>
              <a:rPr lang="fi-FI" altLang="fi-FI" sz="1000" smtClean="0"/>
              <a:t>, </a:t>
            </a:r>
            <a:r>
              <a:rPr lang="fi-FI" altLang="fi-FI" sz="1000" i="1" smtClean="0"/>
              <a:t>WP 17</a:t>
            </a:r>
            <a:r>
              <a:rPr lang="fi-FI" altLang="fi-FI" sz="1000" smtClean="0"/>
              <a:t>, Department of Economics, University of Verona.</a:t>
            </a:r>
            <a:endParaRPr lang="fi-FI" altLang="fi-FI" sz="1000"/>
          </a:p>
        </p:txBody>
      </p:sp>
      <p:sp>
        <p:nvSpPr>
          <p:cNvPr id="11" name="TextBox 7"/>
          <p:cNvSpPr txBox="1">
            <a:spLocks noChangeArrowheads="1"/>
          </p:cNvSpPr>
          <p:nvPr/>
        </p:nvSpPr>
        <p:spPr bwMode="auto">
          <a:xfrm>
            <a:off x="6624229" y="2140346"/>
            <a:ext cx="192098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Average </a:t>
            </a:r>
            <a:r>
              <a:rPr lang="fi-FI" altLang="fi-FI" sz="1400" smtClean="0"/>
              <a:t>overrun 8.33%</a:t>
            </a:r>
            <a:endParaRPr lang="fi-FI" altLang="fi-FI" sz="1400"/>
          </a:p>
        </p:txBody>
      </p:sp>
      <p:sp>
        <p:nvSpPr>
          <p:cNvPr id="12" name="Suorakulmio 11"/>
          <p:cNvSpPr/>
          <p:nvPr/>
        </p:nvSpPr>
        <p:spPr>
          <a:xfrm>
            <a:off x="2015715" y="1541588"/>
            <a:ext cx="1992991" cy="4320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kstiruutu 12"/>
          <p:cNvSpPr txBox="1"/>
          <p:nvPr/>
        </p:nvSpPr>
        <p:spPr>
          <a:xfrm>
            <a:off x="719956" y="900769"/>
            <a:ext cx="385204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400" b="1" smtClean="0"/>
              <a:t>Large transportation infrastructure projects</a:t>
            </a:r>
            <a:r>
              <a:rPr lang="en-US" sz="1400" b="1" smtClean="0"/>
              <a:t>, N=258</a:t>
            </a:r>
            <a:endParaRPr lang="en-US" sz="1400" b="1"/>
          </a:p>
        </p:txBody>
      </p:sp>
      <p:sp>
        <p:nvSpPr>
          <p:cNvPr id="14" name="Tekstiruutu 13"/>
          <p:cNvSpPr txBox="1"/>
          <p:nvPr/>
        </p:nvSpPr>
        <p:spPr>
          <a:xfrm>
            <a:off x="4724400" y="901768"/>
            <a:ext cx="385204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400" b="1" smtClean="0"/>
              <a:t>Small public works projects, </a:t>
            </a:r>
            <a:r>
              <a:rPr lang="en-US" sz="1400" b="1" smtClean="0"/>
              <a:t>N=1093</a:t>
            </a:r>
            <a:endParaRPr lang="en-US" sz="1400" b="1"/>
          </a:p>
        </p:txBody>
      </p:sp>
    </p:spTree>
    <p:extLst>
      <p:ext uri="{BB962C8B-B14F-4D97-AF65-F5344CB8AC3E}">
        <p14:creationId xmlns:p14="http://schemas.microsoft.com/office/powerpoint/2010/main" val="3473910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Systematic bias 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i-FI" b="0" smtClean="0"/>
              <a:t>Cost overruns are often attributed to a </a:t>
            </a:r>
            <a:r>
              <a:rPr lang="fi-FI" b="0" u="sng" smtClean="0"/>
              <a:t>systematic bias</a:t>
            </a:r>
            <a:r>
              <a:rPr lang="fi-FI" b="0" smtClean="0"/>
              <a:t> in the projects’ cost estimates, such as:</a:t>
            </a:r>
          </a:p>
          <a:p>
            <a:endParaRPr lang="fi-FI" b="0" smtClean="0"/>
          </a:p>
          <a:p>
            <a:pPr marL="580500" lvl="1" indent="-342900">
              <a:buFont typeface="Arial" panose="020B0604020202020204" pitchFamily="34" charset="0"/>
              <a:buChar char="−"/>
            </a:pPr>
            <a:r>
              <a:rPr lang="fi-FI" sz="1800" b="0" smtClean="0">
                <a:latin typeface="+mn-lt"/>
              </a:rPr>
              <a:t>Optimism bias: most people have a </a:t>
            </a:r>
            <a:r>
              <a:rPr lang="fi-FI" sz="1800" b="0" i="1" smtClean="0">
                <a:latin typeface="+mn-lt"/>
              </a:rPr>
              <a:t>cognitive predisposition </a:t>
            </a:r>
            <a:r>
              <a:rPr lang="fi-FI" sz="1800" b="0" smtClean="0">
                <a:latin typeface="+mn-lt"/>
              </a:rPr>
              <a:t>to judge future events in a more positive light than is warranted by actual experience</a:t>
            </a:r>
          </a:p>
          <a:p>
            <a:pPr lvl="1" indent="0">
              <a:buNone/>
            </a:pPr>
            <a:endParaRPr lang="fi-FI" sz="1800" b="0" smtClean="0">
              <a:latin typeface="+mn-lt"/>
            </a:endParaRPr>
          </a:p>
          <a:p>
            <a:pPr marL="580500" lvl="1" indent="-342900">
              <a:buFont typeface="Arial" panose="020B0604020202020204" pitchFamily="34" charset="0"/>
              <a:buChar char="−"/>
            </a:pPr>
            <a:r>
              <a:rPr lang="fi-FI" sz="1800" smtClean="0">
                <a:latin typeface="+mn-lt"/>
              </a:rPr>
              <a:t>Strategic misrepresentation: project promoters </a:t>
            </a:r>
            <a:r>
              <a:rPr lang="fi-FI" sz="1800" i="1" smtClean="0">
                <a:latin typeface="+mn-lt"/>
              </a:rPr>
              <a:t>deliberately and strategically</a:t>
            </a:r>
            <a:r>
              <a:rPr lang="fi-FI" sz="1800" smtClean="0">
                <a:latin typeface="+mn-lt"/>
              </a:rPr>
              <a:t> overestimate benefits and underestimate costs to increase the likelihood that their project gets funded</a:t>
            </a:r>
            <a:endParaRPr lang="fi-FI" b="0" smtClean="0"/>
          </a:p>
          <a:p>
            <a:pPr lvl="1" indent="0">
              <a:buNone/>
            </a:pPr>
            <a:endParaRPr lang="fi-FI" b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b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27.8.2015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9551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Selection bias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i-FI" sz="1800" b="0" smtClean="0"/>
              <a:t>Cost estimates of project proposals are always uncertain</a:t>
            </a:r>
          </a:p>
          <a:p>
            <a:pPr marL="580500" lvl="1" indent="-342900">
              <a:buFont typeface="Georgia" panose="02040502050405020303" pitchFamily="18" charset="0"/>
              <a:buChar char="−"/>
            </a:pPr>
            <a:r>
              <a:rPr lang="fi-FI" sz="1600" smtClean="0">
                <a:latin typeface="+mn-lt"/>
              </a:rPr>
              <a:t>Some costs have been underestimated, some overestimated</a:t>
            </a:r>
            <a:endParaRPr lang="fi-FI" sz="1600" b="0" smtClean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i-FI" sz="1800" b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i-FI" sz="1800" b="0" smtClean="0"/>
              <a:t>There may not be a systematic bias in these estimates</a:t>
            </a:r>
          </a:p>
          <a:p>
            <a:pPr marL="580500" lvl="1" indent="-342900">
              <a:buFont typeface="Georgia" panose="02040502050405020303" pitchFamily="18" charset="0"/>
              <a:buChar char="−"/>
            </a:pPr>
            <a:r>
              <a:rPr lang="fi-FI" sz="1600" smtClean="0">
                <a:latin typeface="+mn-lt"/>
              </a:rPr>
              <a:t>Upward and downward errors cancel each other out</a:t>
            </a:r>
            <a:endParaRPr lang="fi-FI" sz="1600" b="0" smtClean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i-FI" sz="1800" b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i-FI" sz="1800" b="0" smtClean="0"/>
              <a:t>Often only those projects with the lowest estimated costs are selected for implementation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i-FI" sz="1800" b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i-FI" sz="1800" b="0" smtClean="0"/>
              <a:t>The costs of selected projects are more likely to have been underestimated than overestimated → cost overruns occur due to </a:t>
            </a:r>
            <a:r>
              <a:rPr lang="fi-FI" sz="1800" b="0" u="sng" smtClean="0"/>
              <a:t>selection bias</a:t>
            </a:r>
            <a:r>
              <a:rPr lang="fi-FI" sz="1800" b="0" smtClean="0"/>
              <a:t>!</a:t>
            </a:r>
          </a:p>
          <a:p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27.8.2015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2124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uorakulmio 60"/>
          <p:cNvSpPr/>
          <p:nvPr/>
        </p:nvSpPr>
        <p:spPr>
          <a:xfrm>
            <a:off x="35496" y="4441676"/>
            <a:ext cx="8928992" cy="9980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9088" y="1173163"/>
            <a:ext cx="9396413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Selection bias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27.8.2015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  <p:sp>
        <p:nvSpPr>
          <p:cNvPr id="36" name="Rectangle 7"/>
          <p:cNvSpPr>
            <a:spLocks noChangeArrowheads="1"/>
          </p:cNvSpPr>
          <p:nvPr/>
        </p:nvSpPr>
        <p:spPr bwMode="auto">
          <a:xfrm rot="16200000">
            <a:off x="4320382" y="-2367756"/>
            <a:ext cx="431800" cy="7704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fi-FI" altLang="fi-FI" sz="1800"/>
          </a:p>
        </p:txBody>
      </p:sp>
      <p:cxnSp>
        <p:nvCxnSpPr>
          <p:cNvPr id="37" name="Straight Connector 5"/>
          <p:cNvCxnSpPr>
            <a:cxnSpLocks noChangeShapeType="1"/>
          </p:cNvCxnSpPr>
          <p:nvPr/>
        </p:nvCxnSpPr>
        <p:spPr bwMode="auto">
          <a:xfrm>
            <a:off x="452438" y="5202238"/>
            <a:ext cx="78486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Connector 14"/>
          <p:cNvCxnSpPr>
            <a:cxnSpLocks noChangeShapeType="1"/>
          </p:cNvCxnSpPr>
          <p:nvPr/>
        </p:nvCxnSpPr>
        <p:spPr bwMode="auto">
          <a:xfrm>
            <a:off x="4516438" y="1235075"/>
            <a:ext cx="3175" cy="39258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" name="Rectangle 23"/>
          <p:cNvSpPr>
            <a:spLocks noChangeArrowheads="1"/>
          </p:cNvSpPr>
          <p:nvPr/>
        </p:nvSpPr>
        <p:spPr bwMode="auto">
          <a:xfrm>
            <a:off x="4333875" y="4979988"/>
            <a:ext cx="360363" cy="360362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E</a:t>
            </a:r>
          </a:p>
        </p:txBody>
      </p:sp>
      <p:sp>
        <p:nvSpPr>
          <p:cNvPr id="40" name="Rectangle 24"/>
          <p:cNvSpPr>
            <a:spLocks noChangeArrowheads="1"/>
          </p:cNvSpPr>
          <p:nvPr/>
        </p:nvSpPr>
        <p:spPr bwMode="auto">
          <a:xfrm>
            <a:off x="4333875" y="4979988"/>
            <a:ext cx="360363" cy="358775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D</a:t>
            </a:r>
          </a:p>
        </p:txBody>
      </p:sp>
      <p:sp>
        <p:nvSpPr>
          <p:cNvPr id="41" name="Rectangle 25"/>
          <p:cNvSpPr>
            <a:spLocks noChangeArrowheads="1"/>
          </p:cNvSpPr>
          <p:nvPr/>
        </p:nvSpPr>
        <p:spPr bwMode="auto">
          <a:xfrm>
            <a:off x="4333875" y="4979988"/>
            <a:ext cx="360363" cy="360362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C</a:t>
            </a:r>
          </a:p>
        </p:txBody>
      </p:sp>
      <p:sp>
        <p:nvSpPr>
          <p:cNvPr id="42" name="Rectangle 26"/>
          <p:cNvSpPr>
            <a:spLocks noChangeArrowheads="1"/>
          </p:cNvSpPr>
          <p:nvPr/>
        </p:nvSpPr>
        <p:spPr bwMode="auto">
          <a:xfrm>
            <a:off x="4333875" y="4979988"/>
            <a:ext cx="360363" cy="360362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B</a:t>
            </a:r>
          </a:p>
        </p:txBody>
      </p:sp>
      <p:sp>
        <p:nvSpPr>
          <p:cNvPr id="43" name="Rectangle 2"/>
          <p:cNvSpPr>
            <a:spLocks noChangeArrowheads="1"/>
          </p:cNvSpPr>
          <p:nvPr/>
        </p:nvSpPr>
        <p:spPr bwMode="auto">
          <a:xfrm>
            <a:off x="4333875" y="4979988"/>
            <a:ext cx="360363" cy="358775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A</a:t>
            </a:r>
          </a:p>
        </p:txBody>
      </p:sp>
      <p:sp>
        <p:nvSpPr>
          <p:cNvPr id="44" name="Rectangle 22"/>
          <p:cNvSpPr>
            <a:spLocks noChangeArrowheads="1"/>
          </p:cNvSpPr>
          <p:nvPr/>
        </p:nvSpPr>
        <p:spPr bwMode="auto">
          <a:xfrm>
            <a:off x="4333875" y="4979988"/>
            <a:ext cx="360363" cy="360362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F</a:t>
            </a:r>
          </a:p>
        </p:txBody>
      </p:sp>
      <p:sp>
        <p:nvSpPr>
          <p:cNvPr id="45" name="Rectangle 3"/>
          <p:cNvSpPr>
            <a:spLocks noChangeArrowheads="1"/>
          </p:cNvSpPr>
          <p:nvPr/>
        </p:nvSpPr>
        <p:spPr bwMode="auto">
          <a:xfrm>
            <a:off x="855663" y="1173163"/>
            <a:ext cx="46037" cy="40147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fi-FI" altLang="fi-FI" sz="1800"/>
          </a:p>
        </p:txBody>
      </p:sp>
      <p:sp>
        <p:nvSpPr>
          <p:cNvPr id="46" name="Rectangle 6"/>
          <p:cNvSpPr>
            <a:spLocks noChangeArrowheads="1"/>
          </p:cNvSpPr>
          <p:nvPr/>
        </p:nvSpPr>
        <p:spPr bwMode="auto">
          <a:xfrm>
            <a:off x="8172450" y="1144588"/>
            <a:ext cx="46038" cy="40147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fi-FI" altLang="fi-FI" sz="1800"/>
          </a:p>
        </p:txBody>
      </p:sp>
      <p:sp>
        <p:nvSpPr>
          <p:cNvPr id="47" name="TextBox 16"/>
          <p:cNvSpPr txBox="1">
            <a:spLocks noChangeArrowheads="1"/>
          </p:cNvSpPr>
          <p:nvPr/>
        </p:nvSpPr>
        <p:spPr bwMode="auto">
          <a:xfrm>
            <a:off x="3779838" y="498475"/>
            <a:ext cx="18716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True </a:t>
            </a:r>
            <a:r>
              <a:rPr lang="fi-FI" altLang="fi-FI" sz="1800" smtClean="0"/>
              <a:t>cost </a:t>
            </a:r>
            <a:r>
              <a:rPr lang="fi-FI" altLang="fi-FI" sz="1800"/>
              <a:t>of each project </a:t>
            </a:r>
          </a:p>
        </p:txBody>
      </p:sp>
      <p:sp>
        <p:nvSpPr>
          <p:cNvPr id="48" name="TextBox 19"/>
          <p:cNvSpPr txBox="1">
            <a:spLocks noChangeArrowheads="1"/>
          </p:cNvSpPr>
          <p:nvPr/>
        </p:nvSpPr>
        <p:spPr bwMode="auto">
          <a:xfrm>
            <a:off x="6240057" y="1770833"/>
            <a:ext cx="18716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Distribution of estimation error</a:t>
            </a:r>
          </a:p>
        </p:txBody>
      </p:sp>
      <p:cxnSp>
        <p:nvCxnSpPr>
          <p:cNvPr id="49" name="Straight Arrow Connector 18"/>
          <p:cNvCxnSpPr>
            <a:cxnSpLocks noChangeShapeType="1"/>
          </p:cNvCxnSpPr>
          <p:nvPr/>
        </p:nvCxnSpPr>
        <p:spPr bwMode="auto">
          <a:xfrm flipH="1">
            <a:off x="5580063" y="2060575"/>
            <a:ext cx="576262" cy="576263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3" name="Rectangle 9"/>
          <p:cNvSpPr/>
          <p:nvPr/>
        </p:nvSpPr>
        <p:spPr bwMode="auto">
          <a:xfrm>
            <a:off x="2882900" y="4976813"/>
            <a:ext cx="360363" cy="360362"/>
          </a:xfrm>
          <a:prstGeom prst="rect">
            <a:avLst/>
          </a:prstGeom>
          <a:solidFill>
            <a:srgbClr val="00B05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fi-FI">
                <a:latin typeface="Arial" charset="0"/>
                <a:cs typeface="Arial" charset="0"/>
              </a:rPr>
              <a:t>E</a:t>
            </a:r>
          </a:p>
        </p:txBody>
      </p:sp>
      <p:sp>
        <p:nvSpPr>
          <p:cNvPr id="54" name="Rectangle 36"/>
          <p:cNvSpPr/>
          <p:nvPr/>
        </p:nvSpPr>
        <p:spPr bwMode="auto">
          <a:xfrm>
            <a:off x="1517650" y="4976813"/>
            <a:ext cx="360363" cy="360362"/>
          </a:xfrm>
          <a:prstGeom prst="rect">
            <a:avLst/>
          </a:prstGeom>
          <a:solidFill>
            <a:srgbClr val="00B05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fi-FI">
                <a:latin typeface="Arial" charset="0"/>
                <a:cs typeface="Arial" charset="0"/>
              </a:rPr>
              <a:t>F</a:t>
            </a:r>
          </a:p>
        </p:txBody>
      </p:sp>
      <p:sp>
        <p:nvSpPr>
          <p:cNvPr id="55" name="Rectangle 10"/>
          <p:cNvSpPr>
            <a:spLocks noChangeArrowheads="1"/>
          </p:cNvSpPr>
          <p:nvPr/>
        </p:nvSpPr>
        <p:spPr bwMode="auto">
          <a:xfrm>
            <a:off x="4762500" y="4981575"/>
            <a:ext cx="360363" cy="358775"/>
          </a:xfrm>
          <a:prstGeom prst="rect">
            <a:avLst/>
          </a:prstGeom>
          <a:solidFill>
            <a:srgbClr val="FF0000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C</a:t>
            </a:r>
          </a:p>
        </p:txBody>
      </p:sp>
      <p:sp>
        <p:nvSpPr>
          <p:cNvPr id="56" name="Rectangle 11"/>
          <p:cNvSpPr>
            <a:spLocks noChangeArrowheads="1"/>
          </p:cNvSpPr>
          <p:nvPr/>
        </p:nvSpPr>
        <p:spPr bwMode="auto">
          <a:xfrm>
            <a:off x="3883025" y="4981575"/>
            <a:ext cx="358775" cy="358775"/>
          </a:xfrm>
          <a:prstGeom prst="rect">
            <a:avLst/>
          </a:prstGeom>
          <a:solidFill>
            <a:srgbClr val="FF0000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D</a:t>
            </a:r>
          </a:p>
        </p:txBody>
      </p:sp>
      <p:sp>
        <p:nvSpPr>
          <p:cNvPr id="57" name="Rectangle 12"/>
          <p:cNvSpPr>
            <a:spLocks noChangeArrowheads="1"/>
          </p:cNvSpPr>
          <p:nvPr/>
        </p:nvSpPr>
        <p:spPr bwMode="auto">
          <a:xfrm>
            <a:off x="1517650" y="4970693"/>
            <a:ext cx="358775" cy="360362"/>
          </a:xfrm>
          <a:prstGeom prst="rect">
            <a:avLst/>
          </a:prstGeom>
          <a:solidFill>
            <a:srgbClr val="FF0000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F</a:t>
            </a:r>
          </a:p>
        </p:txBody>
      </p:sp>
      <p:sp>
        <p:nvSpPr>
          <p:cNvPr id="58" name="Rectangle 38"/>
          <p:cNvSpPr>
            <a:spLocks noChangeArrowheads="1"/>
          </p:cNvSpPr>
          <p:nvPr/>
        </p:nvSpPr>
        <p:spPr bwMode="auto">
          <a:xfrm>
            <a:off x="2886076" y="4978401"/>
            <a:ext cx="357187" cy="360362"/>
          </a:xfrm>
          <a:prstGeom prst="rect">
            <a:avLst/>
          </a:prstGeom>
          <a:solidFill>
            <a:srgbClr val="FF0000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E</a:t>
            </a:r>
          </a:p>
        </p:txBody>
      </p:sp>
      <p:sp>
        <p:nvSpPr>
          <p:cNvPr id="59" name="Rectangle 13"/>
          <p:cNvSpPr>
            <a:spLocks noChangeArrowheads="1"/>
          </p:cNvSpPr>
          <p:nvPr/>
        </p:nvSpPr>
        <p:spPr bwMode="auto">
          <a:xfrm>
            <a:off x="7207536" y="4992164"/>
            <a:ext cx="360362" cy="348186"/>
          </a:xfrm>
          <a:prstGeom prst="rect">
            <a:avLst/>
          </a:prstGeom>
          <a:solidFill>
            <a:srgbClr val="FF0000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i-FI" altLang="fi-FI" sz="1800" smtClean="0"/>
              <a:t>A</a:t>
            </a:r>
            <a:endParaRPr lang="fi-FI" altLang="fi-FI" sz="1800"/>
          </a:p>
        </p:txBody>
      </p:sp>
      <p:sp>
        <p:nvSpPr>
          <p:cNvPr id="60" name="Rectangle 39"/>
          <p:cNvSpPr>
            <a:spLocks noChangeArrowheads="1"/>
          </p:cNvSpPr>
          <p:nvPr/>
        </p:nvSpPr>
        <p:spPr bwMode="auto">
          <a:xfrm>
            <a:off x="5843588" y="4981575"/>
            <a:ext cx="358775" cy="358775"/>
          </a:xfrm>
          <a:prstGeom prst="rect">
            <a:avLst/>
          </a:prstGeom>
          <a:solidFill>
            <a:srgbClr val="FF0000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B</a:t>
            </a:r>
          </a:p>
        </p:txBody>
      </p:sp>
      <p:sp>
        <p:nvSpPr>
          <p:cNvPr id="63" name="Suorakulmio 62"/>
          <p:cNvSpPr/>
          <p:nvPr/>
        </p:nvSpPr>
        <p:spPr>
          <a:xfrm>
            <a:off x="624434" y="1058010"/>
            <a:ext cx="288032" cy="41082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Suorakulmio 63"/>
          <p:cNvSpPr/>
          <p:nvPr/>
        </p:nvSpPr>
        <p:spPr>
          <a:xfrm>
            <a:off x="8120762" y="1067888"/>
            <a:ext cx="288032" cy="41082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9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11111E-6 L 0.31354 -0.0002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77" y="-28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73653E-6 L 0.16389 -0.0002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94" y="-2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73653E-6 L 0.04583 -0.0002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2" y="-2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73653E-6 L -0.04879 -0.0002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48" y="-2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73653E-6 L -0.15903 -0.0002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51" y="-2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73653E-6 L -0.30851 -0.0002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34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8" grpId="0"/>
      <p:bldP spid="53" grpId="0" animBg="1"/>
      <p:bldP spid="54" grpId="0" animBg="1"/>
      <p:bldP spid="55" grpId="0" animBg="1"/>
      <p:bldP spid="56" grpId="0" animBg="1"/>
      <p:bldP spid="57" grpId="0" animBg="1"/>
      <p:bldP spid="57" grpId="1" animBg="1"/>
      <p:bldP spid="58" grpId="0" animBg="1"/>
      <p:bldP spid="58" grpId="1" animBg="1"/>
      <p:bldP spid="59" grpId="0" animBg="1"/>
      <p:bldP spid="6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/>
          <p:cNvSpPr/>
          <p:nvPr/>
        </p:nvSpPr>
        <p:spPr>
          <a:xfrm>
            <a:off x="899592" y="2174654"/>
            <a:ext cx="7056784" cy="1618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Systematic bias vs. selection bias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469082" y="1261611"/>
            <a:ext cx="8207374" cy="1293879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i-FI" b="0" smtClean="0"/>
              <a:t>Different biases should be mitigated in different ways</a:t>
            </a:r>
            <a:endParaRPr lang="fi-FI" sz="1800" b="0" smtClean="0">
              <a:latin typeface="+mn-lt"/>
            </a:endParaRPr>
          </a:p>
          <a:p>
            <a:pPr marL="580500" lvl="1" indent="-342900">
              <a:buFont typeface="Wingdings" panose="05000000000000000000" pitchFamily="2" charset="2"/>
              <a:buChar char="q"/>
            </a:pPr>
            <a:endParaRPr lang="fi-FI" b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i-FI" b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b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27.8.2015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  <p:sp>
        <p:nvSpPr>
          <p:cNvPr id="7" name="Tekstiruutu 6"/>
          <p:cNvSpPr txBox="1"/>
          <p:nvPr/>
        </p:nvSpPr>
        <p:spPr>
          <a:xfrm>
            <a:off x="1259632" y="2317270"/>
            <a:ext cx="6768752" cy="15388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/>
              <a:t>How to determine the relative magnitudes of systematic bias and selection bias</a:t>
            </a:r>
            <a:r>
              <a:rPr lang="fi-FI" sz="2000" smtClean="0"/>
              <a:t>?</a:t>
            </a:r>
          </a:p>
          <a:p>
            <a:endParaRPr lang="fi-FI" sz="2000"/>
          </a:p>
          <a:p>
            <a:r>
              <a:rPr lang="fi-FI" sz="2000" smtClean="0"/>
              <a:t>How to mitigate these biases?</a:t>
            </a:r>
            <a:endParaRPr lang="fi-FI" sz="2000"/>
          </a:p>
          <a:p>
            <a:endParaRPr lang="en-US" sz="2000" b="1"/>
          </a:p>
        </p:txBody>
      </p:sp>
    </p:spTree>
    <p:extLst>
      <p:ext uri="{BB962C8B-B14F-4D97-AF65-F5344CB8AC3E}">
        <p14:creationId xmlns:p14="http://schemas.microsoft.com/office/powerpoint/2010/main" val="241361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Model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isällön paikkamerkki 2"/>
              <p:cNvSpPr>
                <a:spLocks noGrp="1"/>
              </p:cNvSpPr>
              <p:nvPr>
                <p:ph sz="quarter" idx="14"/>
              </p:nvPr>
            </p:nvSpPr>
            <p:spPr>
              <a:xfrm>
                <a:off x="469082" y="1273324"/>
                <a:ext cx="8207374" cy="3336083"/>
              </a:xfrm>
            </p:spPr>
            <p:txBody>
              <a:bodyPr/>
              <a:lstStyle/>
              <a:p>
                <a:pPr marL="342900" indent="-342900">
                  <a:buFont typeface="Wingdings" panose="05000000000000000000" pitchFamily="2" charset="2"/>
                  <a:buChar char="q"/>
                </a:pPr>
                <a:r>
                  <a:rPr lang="fi-FI" b="0" i="1" smtClean="0"/>
                  <a:t>N </a:t>
                </a:r>
                <a:r>
                  <a:rPr lang="fi-FI" b="0" smtClean="0"/>
                  <a:t>project proposals </a:t>
                </a:r>
                <a:r>
                  <a:rPr lang="fi-FI" b="0" i="1" smtClean="0"/>
                  <a:t>i </a:t>
                </a:r>
                <a:r>
                  <a:rPr lang="fi-FI" b="0" smtClean="0"/>
                  <a:t>= 1,…,</a:t>
                </a:r>
                <a:r>
                  <a:rPr lang="fi-FI" b="0" i="1" smtClean="0"/>
                  <a:t>N</a:t>
                </a:r>
              </a:p>
              <a:p>
                <a:pPr marL="342900" indent="-342900">
                  <a:buFont typeface="Wingdings" panose="05000000000000000000" pitchFamily="2" charset="2"/>
                  <a:buChar char="q"/>
                </a:pPr>
                <a:endParaRPr lang="fi-FI" b="0" smtClean="0"/>
              </a:p>
              <a:p>
                <a:pPr marL="342900" indent="-342900">
                  <a:buFont typeface="Wingdings" panose="05000000000000000000" pitchFamily="2" charset="2"/>
                  <a:buChar char="q"/>
                </a:pPr>
                <a:r>
                  <a:rPr lang="fi-FI" b="0"/>
                  <a:t>True costs </a:t>
                </a:r>
                <a:r>
                  <a:rPr lang="fi-FI" b="0" i="1"/>
                  <a:t>c</a:t>
                </a:r>
                <a:r>
                  <a:rPr lang="fi-FI" b="0" i="1" baseline="-25000"/>
                  <a:t>i</a:t>
                </a:r>
                <a:endParaRPr lang="fi-FI" b="0" i="1"/>
              </a:p>
              <a:p>
                <a:pPr marL="580500" lvl="1" indent="-342900">
                  <a:buFont typeface="Arial" panose="020B0604020202020204" pitchFamily="34" charset="0"/>
                  <a:buChar char="−"/>
                </a:pPr>
                <a:r>
                  <a:rPr lang="fi-FI" sz="1800">
                    <a:latin typeface="+mn-lt"/>
                  </a:rPr>
                  <a:t>Realizations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i-FI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sz="18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fi-FI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fi-FI" sz="1800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fi-FI" sz="1800" i="1">
                        <a:latin typeface="Cambria Math" panose="02040503050406030204" pitchFamily="18" charset="0"/>
                      </a:rPr>
                      <m:t>𝐿𝑜𝑔𝑁</m:t>
                    </m:r>
                    <m:r>
                      <a:rPr lang="fi-FI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fi-FI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fi-FI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fi-FI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i-FI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fi-FI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i-FI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fi-FI" sz="1800">
                  <a:latin typeface="+mn-lt"/>
                </a:endParaRPr>
              </a:p>
              <a:p>
                <a:pPr marL="580500" lvl="1" indent="-342900">
                  <a:buFont typeface="Wingdings" panose="05000000000000000000" pitchFamily="2" charset="2"/>
                  <a:buChar char="q"/>
                </a:pPr>
                <a:endParaRPr lang="fi-FI" sz="1800"/>
              </a:p>
              <a:p>
                <a:pPr marL="342900" indent="-342900">
                  <a:buFont typeface="Wingdings" panose="05000000000000000000" pitchFamily="2" charset="2"/>
                  <a:buChar char="q"/>
                </a:pPr>
                <a:r>
                  <a:rPr lang="fi-FI" b="0"/>
                  <a:t>Estimated costs </a:t>
                </a:r>
                <a:r>
                  <a:rPr lang="fi-FI" b="0" i="1"/>
                  <a:t>c</a:t>
                </a:r>
                <a:r>
                  <a:rPr lang="fi-FI" b="0" i="1" baseline="-25000"/>
                  <a:t>i</a:t>
                </a:r>
                <a:r>
                  <a:rPr lang="fi-FI" b="0" baseline="30000"/>
                  <a:t>E</a:t>
                </a:r>
                <a:r>
                  <a:rPr lang="fi-FI" b="0"/>
                  <a:t> </a:t>
                </a:r>
              </a:p>
              <a:p>
                <a:pPr marL="580500" lvl="1" indent="-342900">
                  <a:buFontTx/>
                  <a:buChar char="−"/>
                </a:pPr>
                <a:r>
                  <a:rPr lang="fi-FI" sz="1800">
                    <a:latin typeface="+mn-lt"/>
                  </a:rPr>
                  <a:t>Realizations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i-FI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Sup>
                          <m:sSubSupPr>
                            <m:ctrlPr>
                              <a:rPr lang="fi-FI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i-FI" sz="18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fi-FI" sz="18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fi-FI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fi-FI" sz="180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sup>
                        </m:sSubSup>
                        <m:r>
                          <a:rPr lang="fi-FI" sz="1800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fi-FI" sz="18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fi-FI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fi-FI" sz="18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i-FI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sz="18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fi-FI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fi-FI" sz="1800" i="1">
                        <a:latin typeface="Cambria Math" panose="02040503050406030204" pitchFamily="18" charset="0"/>
                      </a:rPr>
                      <m:t>)=</m:t>
                    </m:r>
                    <m:sSub>
                      <m:sSubPr>
                        <m:ctrlPr>
                          <a:rPr lang="fi-FI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fi-FI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</m:e>
                          <m:sub>
                            <m:r>
                              <a:rPr lang="fi-FI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fi-FI" sz="18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fi-FI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fi-FI" sz="1800" i="1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800" i="1" baseline="30000">
                    <a:latin typeface="+mn-lt"/>
                  </a:rPr>
                  <a:t> </a:t>
                </a:r>
                <a:r>
                  <a:rPr lang="en-US" sz="1800">
                    <a:latin typeface="+mn-lt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i-FI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fi-FI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fi-FI" sz="1800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fi-FI" sz="1800" i="1">
                        <a:latin typeface="Cambria Math" panose="02040503050406030204" pitchFamily="18" charset="0"/>
                      </a:rPr>
                      <m:t>𝐿𝑜𝑔𝑁</m:t>
                    </m:r>
                    <m:d>
                      <m:dPr>
                        <m:ctrlPr>
                          <a:rPr lang="fi-FI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i-FI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𝜂</m:t>
                        </m:r>
                        <m:r>
                          <a:rPr lang="fi-FI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fi-FI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i-FI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𝜏</m:t>
                            </m:r>
                          </m:e>
                          <m:sup>
                            <m:r>
                              <a:rPr lang="fi-FI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fi-FI" b="0" smtClean="0">
                  <a:latin typeface="+mn-lt"/>
                </a:endParaRPr>
              </a:p>
              <a:p>
                <a:pPr marL="580500" lvl="1" indent="-342900">
                  <a:buFontTx/>
                  <a:buChar char="−"/>
                </a:pPr>
                <a:endParaRPr lang="fi-FI" b="0" smtClean="0"/>
              </a:p>
              <a:p>
                <a:pPr marL="342900" indent="-342900">
                  <a:buFont typeface="Wingdings" panose="05000000000000000000" pitchFamily="2" charset="2"/>
                  <a:buChar char="q"/>
                </a:pPr>
                <a:r>
                  <a:rPr lang="fi-FI" b="0" smtClean="0"/>
                  <a:t>Projects </a:t>
                </a:r>
                <a:r>
                  <a:rPr lang="fi-FI" b="0" i="1" smtClean="0"/>
                  <a:t>i </a:t>
                </a:r>
                <a:r>
                  <a:rPr lang="fi-FI" b="0" smtClean="0"/>
                  <a:t>= 1,…,</a:t>
                </a:r>
                <a:r>
                  <a:rPr lang="fi-FI" b="0" i="1" smtClean="0"/>
                  <a:t>M </a:t>
                </a:r>
                <a:r>
                  <a:rPr lang="fi-FI" b="0" smtClean="0"/>
                  <a:t>≤ </a:t>
                </a:r>
                <a:r>
                  <a:rPr lang="fi-FI" b="0" i="1" smtClean="0"/>
                  <a:t>N</a:t>
                </a:r>
                <a:r>
                  <a:rPr lang="fi-FI" b="0" smtClean="0"/>
                  <a:t> with the lowest estimates </a:t>
                </a:r>
                <a:r>
                  <a:rPr lang="fi-FI" b="0" i="1"/>
                  <a:t>c</a:t>
                </a:r>
                <a:r>
                  <a:rPr lang="fi-FI" b="0" i="1" baseline="-25000"/>
                  <a:t>i</a:t>
                </a:r>
                <a:r>
                  <a:rPr lang="fi-FI" b="0" baseline="30000"/>
                  <a:t>E </a:t>
                </a:r>
                <a:r>
                  <a:rPr lang="fi-FI" b="0" smtClean="0"/>
                  <a:t>are selected</a:t>
                </a:r>
              </a:p>
              <a:p>
                <a:pPr marL="342900" indent="-342900">
                  <a:buFont typeface="Wingdings" panose="05000000000000000000" pitchFamily="2" charset="2"/>
                  <a:buChar char="q"/>
                </a:pPr>
                <a:endParaRPr lang="fi-FI" b="0" smtClean="0"/>
              </a:p>
              <a:p>
                <a:pPr marL="342900" indent="-342900">
                  <a:buFont typeface="Wingdings" panose="05000000000000000000" pitchFamily="2" charset="2"/>
                  <a:buChar char="q"/>
                </a:pPr>
                <a:endParaRPr lang="fi-FI" sz="1800" smtClean="0">
                  <a:latin typeface="+mj-lt"/>
                </a:endParaRPr>
              </a:p>
            </p:txBody>
          </p:sp>
        </mc:Choice>
        <mc:Fallback xmlns="">
          <p:sp>
            <p:nvSpPr>
              <p:cNvPr id="3" name="Sisällön paikkamerkk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4"/>
              </p:nvPr>
            </p:nvSpPr>
            <p:spPr>
              <a:xfrm>
                <a:off x="469082" y="1273324"/>
                <a:ext cx="8207374" cy="3336083"/>
              </a:xfrm>
              <a:blipFill rotWithShape="0">
                <a:blip r:embed="rId2"/>
                <a:stretch>
                  <a:fillRect l="-1857" t="-2559" b="-5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27.8.2015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3179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Debiasing cost estimates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isällön paikkamerkki 2"/>
              <p:cNvSpPr>
                <a:spLocks noGrp="1"/>
              </p:cNvSpPr>
              <p:nvPr>
                <p:ph sz="quarter" idx="14"/>
              </p:nvPr>
            </p:nvSpPr>
            <p:spPr/>
            <p:txBody>
              <a:bodyPr/>
              <a:lstStyle/>
              <a:p>
                <a:pPr marL="342900" indent="-342900">
                  <a:buFont typeface="Wingdings" panose="05000000000000000000" pitchFamily="2" charset="2"/>
                  <a:buChar char="q"/>
                </a:pPr>
                <a:r>
                  <a:rPr lang="fi-FI" b="0" smtClean="0"/>
                  <a:t>If </a:t>
                </a:r>
                <a14:m>
                  <m:oMath xmlns:m="http://schemas.openxmlformats.org/officeDocument/2006/math">
                    <m:r>
                      <a:rPr lang="fi-FI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𝜂</m:t>
                    </m:r>
                    <m:r>
                      <a:rPr lang="fi-FI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i-FI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i-FI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i-FI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𝜏</m:t>
                            </m:r>
                          </m:e>
                          <m:sup>
                            <m:r>
                              <a:rPr lang="fi-FI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fi-FI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fi-FI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n-US" b="0" smtClean="0"/>
                  <a:t>, then there is a systematic downward bias in cost estimates </a:t>
                </a:r>
                <a:r>
                  <a:rPr lang="fi-FI" b="0" i="1" smtClean="0"/>
                  <a:t>c</a:t>
                </a:r>
                <a:r>
                  <a:rPr lang="fi-FI" b="0" i="1" baseline="-25000" smtClean="0"/>
                  <a:t>i</a:t>
                </a:r>
                <a:r>
                  <a:rPr lang="fi-FI" b="0" baseline="30000" smtClean="0"/>
                  <a:t>E</a:t>
                </a:r>
                <a:r>
                  <a:rPr lang="fi-FI" b="0"/>
                  <a:t>:</a:t>
                </a:r>
                <a:r>
                  <a:rPr lang="fi-FI" b="0" smtClean="0"/>
                  <a:t> 	</a:t>
                </a:r>
              </a:p>
              <a:p>
                <a:r>
                  <a:rPr lang="fi-FI" b="0"/>
                  <a:t>	</a:t>
                </a:r>
                <a:r>
                  <a:rPr lang="fi-FI" b="0" smtClean="0"/>
                  <a:t>		</a:t>
                </a:r>
                <a14:m>
                  <m:oMath xmlns:m="http://schemas.openxmlformats.org/officeDocument/2006/math">
                    <m:r>
                      <a:rPr lang="fi-FI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sup>
                        </m:sSubSup>
                      </m:e>
                      <m:e>
                        <m:sSub>
                          <m:sSub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fi-FI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fi-FI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fi-FI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fi-FI" b="0" i="1" smtClean="0">
                        <a:latin typeface="Cambria Math" panose="02040503050406030204" pitchFamily="18" charset="0"/>
                      </a:rPr>
                      <m:t>]</m:t>
                    </m:r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fi-FI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i-FI" b="0" i="0" smtClean="0">
                            <a:latin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𝜂</m:t>
                            </m:r>
                            <m:r>
                              <a:rPr lang="fi-FI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fi-FI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fi-FI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i-FI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  <m:sup>
                                    <m:r>
                                      <a:rPr lang="fi-FI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  <m:sSub>
                      <m:sSubPr>
                        <m:ctrlPr>
                          <a:rPr lang="fi-FI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fi-FI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fi-FI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fi-FI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fi-FI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fi-FI" b="0" baseline="30000"/>
                  <a:t>	</a:t>
                </a:r>
                <a:endParaRPr lang="fi-FI" b="0" baseline="30000" smtClean="0"/>
              </a:p>
              <a:p>
                <a:pPr marL="342900" indent="-342900">
                  <a:buFont typeface="Wingdings" panose="05000000000000000000" pitchFamily="2" charset="2"/>
                  <a:buChar char="q"/>
                </a:pPr>
                <a:endParaRPr lang="fi-FI" b="0" baseline="30000" smtClean="0"/>
              </a:p>
              <a:p>
                <a:pPr marL="342900" indent="-342900">
                  <a:buFont typeface="Wingdings" panose="05000000000000000000" pitchFamily="2" charset="2"/>
                  <a:buChar char="q"/>
                </a:pPr>
                <a:r>
                  <a:rPr lang="fi-FI" b="0" smtClean="0"/>
                  <a:t>If </a:t>
                </a:r>
                <a14:m>
                  <m:oMath xmlns:m="http://schemas.openxmlformats.org/officeDocument/2006/math">
                    <m:r>
                      <a:rPr lang="fi-FI" sz="20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𝜂</m:t>
                    </m:r>
                  </m:oMath>
                </a14:m>
                <a:r>
                  <a:rPr lang="fi-FI" b="0" smtClean="0"/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i-FI" sz="2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i-FI" sz="2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p>
                        <m:r>
                          <a:rPr lang="fi-FI" sz="2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fi-FI" b="0" smtClean="0"/>
                  <a:t> were known, cost estimates could be debiased through: 					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Sup>
                          <m:sSubSup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sup>
                        </m:sSubSup>
                      </m:e>
                    </m:acc>
                    <m:r>
                      <a:rPr lang="fi-FI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fi-FI" b="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i-FI" b="0">
                            <a:latin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fi-FI" b="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fi-FI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𝜂</m:t>
                            </m:r>
                            <m:r>
                              <a:rPr lang="fi-FI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fi-FI" b="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fi-FI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i-FI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  <m:sup>
                                    <m:r>
                                      <a:rPr lang="fi-FI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fi-FI" b="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  <m:sSubSup>
                      <m:sSubSupPr>
                        <m:ctrlPr>
                          <a:rPr lang="fi-FI" b="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fi-FI" b="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fi-FI" b="0" i="1">
                            <a:latin typeface="Cambria Math" panose="02040503050406030204" pitchFamily="18" charset="0"/>
                          </a:rPr>
                          <m:t>𝐸</m:t>
                        </m:r>
                      </m:sup>
                    </m:sSubSup>
                  </m:oMath>
                </a14:m>
                <a:endParaRPr lang="fi-FI" b="0" i="1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fi-FI" b="0" smtClean="0"/>
                  <a:t>					</a:t>
                </a:r>
                <a:r>
                  <a:rPr lang="fi-FI" b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i-FI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 </m:t>
                    </m:r>
                    <m:r>
                      <a:rPr lang="fi-FI" b="0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fi-FI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̃"/>
                            <m:ctrlPr>
                              <a:rPr lang="fi-FI" b="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Sup>
                              <m:sSubSupPr>
                                <m:ctrlPr>
                                  <a:rPr lang="fi-FI" b="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fi-FI" b="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fi-FI" b="0" i="1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sup>
                            </m:sSubSup>
                          </m:e>
                        </m:acc>
                      </m:e>
                      <m:e>
                        <m:sSub>
                          <m:sSubPr>
                            <m:ctrlPr>
                              <a:rPr lang="fi-FI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i-FI" b="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fi-FI" b="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fi-FI" b="0" i="1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fi-FI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i-FI" b="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fi-FI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fi-FI" b="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i-FI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func>
                          <m:funcPr>
                            <m:ctrlPr>
                              <a:rPr lang="fi-FI" b="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fi-FI" b="0">
                                <a:latin typeface="Cambria Math" panose="02040503050406030204" pitchFamily="18" charset="0"/>
                              </a:rPr>
                              <m:t>exp</m:t>
                            </m:r>
                          </m:fName>
                          <m:e>
                            <m:d>
                              <m:dPr>
                                <m:ctrlPr>
                                  <a:rPr lang="fi-FI" b="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i-FI" b="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i-FI" b="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𝜂</m:t>
                                </m:r>
                                <m:r>
                                  <a:rPr lang="fi-FI" b="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fi-FI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fi-FI" b="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fi-FI" b="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𝜏</m:t>
                                        </m:r>
                                      </m:e>
                                      <m:sup>
                                        <m:r>
                                          <a:rPr lang="fi-FI" b="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fi-FI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d>
                          </m:e>
                        </m:func>
                        <m:r>
                          <a:rPr lang="fi-FI" b="0" i="1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fi-FI" b="0" i="1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m:rPr>
                            <m:sty m:val="p"/>
                          </m:rPr>
                          <a:rPr lang="el-GR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fi-FI" b="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fi-FI" b="0" i="1">
                        <a:latin typeface="Cambria Math" panose="02040503050406030204" pitchFamily="18" charset="0"/>
                      </a:rPr>
                      <m:t>]</m:t>
                    </m:r>
                    <m:sSub>
                      <m:sSubPr>
                        <m:ctrlPr>
                          <a:rPr lang="fi-FI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fi-FI" b="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fi-FI" b="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i-FI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fi-FI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fi-FI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i-FI" b="0" baseline="30000" smtClean="0"/>
                  <a:t>  </a:t>
                </a:r>
                <a:r>
                  <a:rPr lang="fi-FI" b="0" baseline="30000"/>
                  <a:t>	</a:t>
                </a:r>
              </a:p>
              <a:p>
                <a:endParaRPr lang="fi-FI" b="0" baseline="30000"/>
              </a:p>
              <a:p>
                <a:r>
                  <a:rPr lang="fi-FI" b="0" baseline="30000"/>
                  <a:t>	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fi-FI" b="0" smtClean="0"/>
              </a:p>
            </p:txBody>
          </p:sp>
        </mc:Choice>
        <mc:Fallback xmlns="">
          <p:sp>
            <p:nvSpPr>
              <p:cNvPr id="3" name="Sisällön paikkamerkk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4"/>
              </p:nvPr>
            </p:nvSpPr>
            <p:spPr>
              <a:blipFill rotWithShape="0">
                <a:blip r:embed="rId2"/>
                <a:stretch>
                  <a:fillRect l="-1857" r="-2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27.8.2015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919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alto University">
  <a:themeElements>
    <a:clrScheme name="Aalto-perus">
      <a:dk1>
        <a:sysClr val="windowText" lastClr="000000"/>
      </a:dk1>
      <a:lt1>
        <a:sysClr val="window" lastClr="FFFFFF"/>
      </a:lt1>
      <a:dk2>
        <a:srgbClr val="FF671F"/>
      </a:dk2>
      <a:lt2>
        <a:srgbClr val="8C857B"/>
      </a:lt2>
      <a:accent1>
        <a:srgbClr val="FF671F"/>
      </a:accent1>
      <a:accent2>
        <a:srgbClr val="FFCD00"/>
      </a:accent2>
      <a:accent3>
        <a:srgbClr val="EF3340"/>
      </a:accent3>
      <a:accent4>
        <a:srgbClr val="005EB8"/>
      </a:accent4>
      <a:accent5>
        <a:srgbClr val="8C857B"/>
      </a:accent5>
      <a:accent6>
        <a:srgbClr val="00965E"/>
      </a:accent6>
      <a:hlink>
        <a:srgbClr val="000000"/>
      </a:hlink>
      <a:folHlink>
        <a:srgbClr val="928B81"/>
      </a:folHlink>
    </a:clrScheme>
    <a:fontScheme name="Aalto-yliopis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2.xml><?xml version="1.0" encoding="utf-8"?>
<a:theme xmlns:a="http://schemas.openxmlformats.org/drawingml/2006/main" name="1_Aalto University">
  <a:themeElements>
    <a:clrScheme name="Aalto-taide">
      <a:dk1>
        <a:sysClr val="windowText" lastClr="000000"/>
      </a:dk1>
      <a:lt1>
        <a:sysClr val="window" lastClr="FFFFFF"/>
      </a:lt1>
      <a:dk2>
        <a:srgbClr val="FFA300"/>
      </a:dk2>
      <a:lt2>
        <a:srgbClr val="8C857B"/>
      </a:lt2>
      <a:accent1>
        <a:srgbClr val="FFA300"/>
      </a:accent1>
      <a:accent2>
        <a:srgbClr val="FFCD00"/>
      </a:accent2>
      <a:accent3>
        <a:srgbClr val="EF3340"/>
      </a:accent3>
      <a:accent4>
        <a:srgbClr val="005EB8"/>
      </a:accent4>
      <a:accent5>
        <a:srgbClr val="8C857B"/>
      </a:accent5>
      <a:accent6>
        <a:srgbClr val="00965E"/>
      </a:accent6>
      <a:hlink>
        <a:srgbClr val="000000"/>
      </a:hlink>
      <a:folHlink>
        <a:srgbClr val="928B81"/>
      </a:folHlink>
    </a:clrScheme>
    <a:fontScheme name="Aalto-yliopis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3.xml><?xml version="1.0" encoding="utf-8"?>
<a:theme xmlns:a="http://schemas.openxmlformats.org/drawingml/2006/main" name="2_Aalto University">
  <a:themeElements>
    <a:clrScheme name="Aalto-taide">
      <a:dk1>
        <a:sysClr val="windowText" lastClr="000000"/>
      </a:dk1>
      <a:lt1>
        <a:sysClr val="window" lastClr="FFFFFF"/>
      </a:lt1>
      <a:dk2>
        <a:srgbClr val="FFA300"/>
      </a:dk2>
      <a:lt2>
        <a:srgbClr val="8C857B"/>
      </a:lt2>
      <a:accent1>
        <a:srgbClr val="FFA300"/>
      </a:accent1>
      <a:accent2>
        <a:srgbClr val="FFCD00"/>
      </a:accent2>
      <a:accent3>
        <a:srgbClr val="EF3340"/>
      </a:accent3>
      <a:accent4>
        <a:srgbClr val="005EB8"/>
      </a:accent4>
      <a:accent5>
        <a:srgbClr val="8C857B"/>
      </a:accent5>
      <a:accent6>
        <a:srgbClr val="00965E"/>
      </a:accent6>
      <a:hlink>
        <a:srgbClr val="000000"/>
      </a:hlink>
      <a:folHlink>
        <a:srgbClr val="928B81"/>
      </a:folHlink>
    </a:clrScheme>
    <a:fontScheme name="Aalto-yliopis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704</Words>
  <Application>Microsoft Office PowerPoint</Application>
  <PresentationFormat>Näytössä katseltava esitys (16:10)</PresentationFormat>
  <Paragraphs>237</Paragraphs>
  <Slides>22</Slides>
  <Notes>0</Notes>
  <HiddenSlides>1</HiddenSlides>
  <MMClips>0</MMClips>
  <ScaleCrop>false</ScaleCrop>
  <HeadingPairs>
    <vt:vector size="6" baseType="variant">
      <vt:variant>
        <vt:lpstr>Käytetyt fontit</vt:lpstr>
      </vt:variant>
      <vt:variant>
        <vt:i4>10</vt:i4>
      </vt:variant>
      <vt:variant>
        <vt:lpstr>Teema</vt:lpstr>
      </vt:variant>
      <vt:variant>
        <vt:i4>3</vt:i4>
      </vt:variant>
      <vt:variant>
        <vt:lpstr>Dian otsikot</vt:lpstr>
      </vt:variant>
      <vt:variant>
        <vt:i4>22</vt:i4>
      </vt:variant>
    </vt:vector>
  </HeadingPairs>
  <TitlesOfParts>
    <vt:vector size="35" baseType="lpstr">
      <vt:lpstr>ＭＳ Ｐゴシック</vt:lpstr>
      <vt:lpstr>ＭＳ Ｐゴシック</vt:lpstr>
      <vt:lpstr>Arial</vt:lpstr>
      <vt:lpstr>Calibri</vt:lpstr>
      <vt:lpstr>Cambria Math</vt:lpstr>
      <vt:lpstr>Courier New</vt:lpstr>
      <vt:lpstr>Georgia</vt:lpstr>
      <vt:lpstr>Lucida Grande</vt:lpstr>
      <vt:lpstr>Wingdings</vt:lpstr>
      <vt:lpstr>ヒラギノ角ゴ Pro W3</vt:lpstr>
      <vt:lpstr>Aalto University</vt:lpstr>
      <vt:lpstr>1_Aalto University</vt:lpstr>
      <vt:lpstr>2_Aalto University</vt:lpstr>
      <vt:lpstr>Reasons behind cost overruns:  Systematic bias, selection bias, or both?</vt:lpstr>
      <vt:lpstr>Cost overruns</vt:lpstr>
      <vt:lpstr>Cost overruns</vt:lpstr>
      <vt:lpstr>Systematic bias </vt:lpstr>
      <vt:lpstr>Selection bias</vt:lpstr>
      <vt:lpstr>Selection bias</vt:lpstr>
      <vt:lpstr>Systematic bias vs. selection bias</vt:lpstr>
      <vt:lpstr>Model</vt:lpstr>
      <vt:lpstr>Debiasing cost estimates</vt:lpstr>
      <vt:lpstr>Biases</vt:lpstr>
      <vt:lpstr>Estimation of model parameters</vt:lpstr>
      <vt:lpstr>Example</vt:lpstr>
      <vt:lpstr>Maximum likelihood estimates</vt:lpstr>
      <vt:lpstr>Expectation Maximization algorithm</vt:lpstr>
      <vt:lpstr>Expectation Maximization algorithm</vt:lpstr>
      <vt:lpstr>Expectation Maximization algorithm</vt:lpstr>
      <vt:lpstr>Simulation results</vt:lpstr>
      <vt:lpstr>Simulation results</vt:lpstr>
      <vt:lpstr>Simulation results</vt:lpstr>
      <vt:lpstr>Simulation results</vt:lpstr>
      <vt:lpstr>Mitigation of biases</vt:lpstr>
      <vt:lpstr>Conclusions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2013-12-22T17:24:12Z</dcterms:created>
  <dcterms:modified xsi:type="dcterms:W3CDTF">2015-08-27T06:13:33Z</dcterms:modified>
</cp:coreProperties>
</file>