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2" r:id="rId3"/>
    <p:sldId id="288" r:id="rId4"/>
    <p:sldId id="258" r:id="rId5"/>
    <p:sldId id="285" r:id="rId6"/>
    <p:sldId id="271" r:id="rId7"/>
    <p:sldId id="287" r:id="rId8"/>
    <p:sldId id="264" r:id="rId9"/>
    <p:sldId id="279" r:id="rId10"/>
    <p:sldId id="276" r:id="rId11"/>
    <p:sldId id="275" r:id="rId12"/>
    <p:sldId id="277" r:id="rId13"/>
    <p:sldId id="266" r:id="rId14"/>
    <p:sldId id="260" r:id="rId15"/>
    <p:sldId id="278" r:id="rId16"/>
    <p:sldId id="280" r:id="rId17"/>
    <p:sldId id="267" r:id="rId18"/>
    <p:sldId id="289" r:id="rId19"/>
  </p:sldIdLst>
  <p:sldSz cx="9144000" cy="6858000" type="screen4x3"/>
  <p:notesSz cx="7010400" cy="92964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5BD"/>
    <a:srgbClr val="ED293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7" autoAdjust="0"/>
    <p:restoredTop sz="94660"/>
  </p:normalViewPr>
  <p:slideViewPr>
    <p:cSldViewPr>
      <p:cViewPr varScale="1">
        <p:scale>
          <a:sx n="86" d="100"/>
          <a:sy n="86" d="100"/>
        </p:scale>
        <p:origin x="-9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838" y="-108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1045626-396F-4BD6-876E-145609621C37}" type="datetimeFigureOut">
              <a:rPr lang="fi-FI" smtClean="0"/>
              <a:pPr/>
              <a:t>2.12.2010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D431B5B-2F49-4F8B-BEC9-23BEA3C585A8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F7D5C17-E262-4165-A2A2-E1EECA05BF15}" type="datetimeFigureOut">
              <a:rPr lang="fi-FI"/>
              <a:pPr>
                <a:defRPr/>
              </a:pPr>
              <a:t>2.12.2010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fi-FI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fi-FI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D8F9410-7F41-44D1-9E23-C5249682C7F2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8F9410-7F41-44D1-9E23-C5249682C7F2}" type="slidenum">
              <a:rPr lang="fi-FI" smtClean="0"/>
              <a:pPr>
                <a:defRPr/>
              </a:pPr>
              <a:t>5</a:t>
            </a:fld>
            <a:endParaRPr lang="fi-FI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06400" y="1712913"/>
            <a:ext cx="8326438" cy="3921125"/>
          </a:xfrm>
          <a:prstGeom prst="rect">
            <a:avLst/>
          </a:prstGeom>
          <a:solidFill>
            <a:srgbClr val="ED2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12" descr="aalto_TKK_e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209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logo3d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500063"/>
            <a:ext cx="22288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1200"/>
            <a:ext cx="8104056" cy="1873824"/>
          </a:xfrm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717032"/>
            <a:ext cx="8104056" cy="1766216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2400" y="6138000"/>
            <a:ext cx="2048400" cy="4572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72400" y="5961600"/>
            <a:ext cx="2048400" cy="1764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6"/>
          </p:nvPr>
        </p:nvSpPr>
        <p:spPr>
          <a:xfrm>
            <a:off x="2862263" y="5961063"/>
            <a:ext cx="2027237" cy="176212"/>
          </a:xfrm>
        </p:spPr>
        <p:txBody>
          <a:bodyPr wrap="none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A45196C-BA4A-45D3-9826-9871BD96124A}" type="datetime1">
              <a:rPr lang="en-US"/>
              <a:pPr>
                <a:defRPr/>
              </a:pPr>
              <a:t>12/2/2010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4ED49-CD15-44B8-9799-F266453BEB2E}" type="datetime1">
              <a:rPr lang="en-US"/>
              <a:pPr>
                <a:defRPr/>
              </a:pPr>
              <a:t>12/2/2010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B3AF1-F07B-44F2-ACA2-E2733B645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2400" y="1584000"/>
            <a:ext cx="3924000" cy="413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4000"/>
            <a:ext cx="3924000" cy="413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buNone/>
              <a:defRPr sz="1400"/>
            </a:lvl6pPr>
            <a:lvl7pPr>
              <a:buNone/>
              <a:defRPr sz="1400"/>
            </a:lvl7pPr>
            <a:lvl8pPr>
              <a:buNone/>
              <a:defRPr sz="1400"/>
            </a:lvl8pPr>
            <a:lvl9pPr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28B31-A16D-4D07-A75D-F9A872C374EF}" type="datetime1">
              <a:rPr lang="en-US"/>
              <a:pPr>
                <a:defRPr/>
              </a:pPr>
              <a:t>12/2/2010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E7FEA-9751-40FD-929A-7A2CE9B4D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990B4-75CD-486E-B1D1-5299F988BCCB}" type="datetime1">
              <a:rPr lang="en-US"/>
              <a:pPr>
                <a:defRPr/>
              </a:pPr>
              <a:t>12/2/2010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B28D7-25D2-442D-9F28-513A30910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7CD14-6ED1-47E3-AE1A-42D30B4656B9}" type="datetime1">
              <a:rPr lang="en-US"/>
              <a:pPr>
                <a:defRPr/>
              </a:pPr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E1C89-4E14-4B55-A1CF-B4E4B9E43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mar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00" y="1584000"/>
            <a:ext cx="6285600" cy="41364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364CB-942B-4A6F-9633-45AFE2305DAF}" type="datetime1">
              <a:rPr lang="en-US"/>
              <a:pPr>
                <a:defRPr/>
              </a:pPr>
              <a:t>12/2/2010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1A5D7-C374-472D-B293-7489B9CBB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aalto_TKK_e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209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1200"/>
            <a:ext cx="7772400" cy="1332000"/>
          </a:xfrm>
        </p:spPr>
        <p:txBody>
          <a:bodyPr/>
          <a:lstStyle>
            <a:lvl1pPr>
              <a:defRPr sz="4000">
                <a:solidFill>
                  <a:srgbClr val="ED2939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rgbClr val="ED2939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2400" y="6138000"/>
            <a:ext cx="2048400" cy="4572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72400" y="5961600"/>
            <a:ext cx="2048400" cy="1764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>
          <a:xfrm>
            <a:off x="2862263" y="5961063"/>
            <a:ext cx="2027237" cy="176212"/>
          </a:xfrm>
        </p:spPr>
        <p:txBody>
          <a:bodyPr wrap="none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C096988-6558-4A35-B0B0-90C8ACD87AA0}" type="datetime1">
              <a:rPr lang="en-US"/>
              <a:pPr>
                <a:defRPr/>
              </a:pPr>
              <a:t>12/2/2010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6400" y="406400"/>
            <a:ext cx="8326438" cy="5472113"/>
          </a:xfrm>
          <a:prstGeom prst="rect">
            <a:avLst/>
          </a:prstGeom>
          <a:solidFill>
            <a:srgbClr val="ED2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2" descr="aalto_TKK_eng_alakulm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59475"/>
            <a:ext cx="287972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547200"/>
            <a:ext cx="7772400" cy="220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17124-74A6-4117-9DC0-B7D140AEDED5}" type="datetime1">
              <a:rPr lang="en-US"/>
              <a:pPr>
                <a:defRPr/>
              </a:pPr>
              <a:t>12/2/2010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E5BA0-A643-406F-AF75-81B2F0DE9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73088" y="488950"/>
            <a:ext cx="79883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3088" y="1584325"/>
            <a:ext cx="7988300" cy="41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30588" y="6275388"/>
            <a:ext cx="1544637" cy="1254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0B1F9EA-4CB5-4F06-B213-2637652AF312}" type="datetime1">
              <a:rPr lang="en-US"/>
              <a:pPr>
                <a:defRPr/>
              </a:pPr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0588" y="6145213"/>
            <a:ext cx="1544637" cy="1254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30588" y="6400800"/>
            <a:ext cx="1544637" cy="1254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B4FF3F7-57B0-49F8-B7BB-BCA747BB3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1500" y="5813425"/>
            <a:ext cx="7988300" cy="65088"/>
          </a:xfrm>
          <a:prstGeom prst="rect">
            <a:avLst/>
          </a:prstGeom>
          <a:solidFill>
            <a:srgbClr val="ED293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8" descr="aalto_TKK_eng_alakulma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959475"/>
            <a:ext cx="287972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8" descr="logo3d2.gif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29438" y="6000750"/>
            <a:ext cx="1609725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4" r:id="rId7"/>
    <p:sldLayoutId id="2147483685" r:id="rId8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ED293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ts val="4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ts val="4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ts val="4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ts val="3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573088" y="1771650"/>
            <a:ext cx="8103368" cy="1729358"/>
          </a:xfrm>
        </p:spPr>
        <p:txBody>
          <a:bodyPr anchor="ctr"/>
          <a:lstStyle/>
          <a:p>
            <a:pPr algn="ctr"/>
            <a:r>
              <a:rPr lang="en-US" sz="3200" b="0" i="1" dirty="0" smtClean="0"/>
              <a:t>Bayesian Networks, Influence Diagrams,</a:t>
            </a:r>
            <a:br>
              <a:rPr lang="en-US" sz="3200" b="0" i="1" dirty="0" smtClean="0"/>
            </a:br>
            <a:r>
              <a:rPr lang="en-US" sz="3200" b="0" i="1" dirty="0" smtClean="0"/>
              <a:t>and Games in Simulation </a:t>
            </a:r>
            <a:r>
              <a:rPr lang="en-US" sz="3200" b="0" i="1" dirty="0" err="1" smtClean="0"/>
              <a:t>Metamodeling</a:t>
            </a:r>
            <a:endParaRPr lang="en-US" sz="3200" dirty="0" smtClean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539552" y="3789040"/>
            <a:ext cx="8103368" cy="1944215"/>
          </a:xfrm>
        </p:spPr>
        <p:txBody>
          <a:bodyPr anchor="ctr"/>
          <a:lstStyle/>
          <a:p>
            <a:pPr algn="ctr"/>
            <a:r>
              <a:rPr lang="en-US" sz="2000" dirty="0" err="1" smtClean="0">
                <a:latin typeface="+mj-lt"/>
              </a:rPr>
              <a:t>Jirka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Poropudas</a:t>
            </a:r>
            <a:r>
              <a:rPr lang="en-US" sz="2000" dirty="0" smtClean="0">
                <a:latin typeface="+mj-lt"/>
              </a:rPr>
              <a:t> (M.Sc.)</a:t>
            </a:r>
          </a:p>
          <a:p>
            <a:pPr algn="ctr"/>
            <a:r>
              <a:rPr lang="en-US" sz="2000" dirty="0" smtClean="0">
                <a:latin typeface="+mj-lt"/>
              </a:rPr>
              <a:t>Aalto University</a:t>
            </a:r>
          </a:p>
          <a:p>
            <a:pPr algn="ctr"/>
            <a:r>
              <a:rPr lang="en-US" sz="2000" dirty="0" smtClean="0">
                <a:latin typeface="+mj-lt"/>
              </a:rPr>
              <a:t>School of Science and Technology</a:t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Systems Analysis Laboratory</a:t>
            </a:r>
            <a:br>
              <a:rPr lang="en-US" sz="2000" dirty="0" smtClean="0">
                <a:latin typeface="+mj-lt"/>
              </a:rPr>
            </a:br>
            <a:r>
              <a:rPr lang="en-US" sz="1800" dirty="0" smtClean="0">
                <a:latin typeface="+mj-lt"/>
              </a:rPr>
              <a:t>http://www.sal.tkk.fi/en/</a:t>
            </a:r>
            <a:br>
              <a:rPr lang="en-US" sz="1800" dirty="0" smtClean="0">
                <a:latin typeface="+mj-lt"/>
              </a:rPr>
            </a:br>
            <a:r>
              <a:rPr lang="en-US" sz="1800" dirty="0" smtClean="0">
                <a:latin typeface="+mj-lt"/>
              </a:rPr>
              <a:t>jirka.poropudas@tkk.fi </a:t>
            </a:r>
            <a:endParaRPr lang="en-US" sz="2000" dirty="0" smtClean="0">
              <a:latin typeface="+mj-lt"/>
            </a:endParaRPr>
          </a:p>
          <a:p>
            <a:endParaRPr lang="en-US" dirty="0" smtClean="0"/>
          </a:p>
        </p:txBody>
      </p:sp>
      <p:sp>
        <p:nvSpPr>
          <p:cNvPr id="512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7544" y="6021288"/>
            <a:ext cx="8280919" cy="573187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dirty="0" smtClean="0"/>
              <a:t>Winter Simulation Conference 2010</a:t>
            </a:r>
          </a:p>
          <a:p>
            <a:pPr algn="ctr">
              <a:spcBef>
                <a:spcPct val="0"/>
              </a:spcBef>
            </a:pPr>
            <a:r>
              <a:rPr lang="en-US" dirty="0" smtClean="0"/>
              <a:t>Dec. 5.-8., Baltimore. Maryland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Construction of ID Metamodel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41834"/>
            <a:ext cx="5400600" cy="4135438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fi-FI" dirty="0" smtClean="0"/>
              <a:t>Selection of variables</a:t>
            </a:r>
          </a:p>
          <a:p>
            <a:pPr marL="457200" indent="-457200">
              <a:buFont typeface="+mj-lt"/>
              <a:buAutoNum type="arabicParenR"/>
            </a:pPr>
            <a:r>
              <a:rPr lang="fi-FI" dirty="0" smtClean="0"/>
              <a:t>Collecting simulation data</a:t>
            </a:r>
          </a:p>
          <a:p>
            <a:pPr marL="457200" indent="-457200">
              <a:buFont typeface="+mj-lt"/>
              <a:buAutoNum type="arabicParenR"/>
            </a:pPr>
            <a:r>
              <a:rPr lang="fi-FI" dirty="0" smtClean="0"/>
              <a:t>Determination of diagram structure</a:t>
            </a:r>
          </a:p>
          <a:p>
            <a:pPr marL="457200" indent="-457200">
              <a:buFont typeface="+mj-lt"/>
              <a:buAutoNum type="arabicParenR"/>
            </a:pPr>
            <a:r>
              <a:rPr lang="fi-FI" dirty="0" smtClean="0"/>
              <a:t>Estimation of probability tables</a:t>
            </a:r>
          </a:p>
          <a:p>
            <a:pPr marL="457200" indent="-457200">
              <a:buFont typeface="+mj-lt"/>
              <a:buAutoNum type="arabicParenR"/>
            </a:pPr>
            <a:r>
              <a:rPr lang="fi-FI" dirty="0" smtClean="0"/>
              <a:t>Preference modeling</a:t>
            </a:r>
          </a:p>
          <a:p>
            <a:pPr marL="457200" indent="-457200">
              <a:buFont typeface="+mj-lt"/>
              <a:buAutoNum type="arabicParenR"/>
            </a:pPr>
            <a:r>
              <a:rPr lang="fi-FI" dirty="0" smtClean="0"/>
              <a:t>Validation</a:t>
            </a:r>
          </a:p>
          <a:p>
            <a:endParaRPr lang="fi-FI" dirty="0"/>
          </a:p>
        </p:txBody>
      </p:sp>
      <p:sp>
        <p:nvSpPr>
          <p:cNvPr id="9" name="Text Placeholder 3"/>
          <p:cNvSpPr txBox="1">
            <a:spLocks/>
          </p:cNvSpPr>
          <p:nvPr/>
        </p:nvSpPr>
        <p:spPr bwMode="auto">
          <a:xfrm>
            <a:off x="539552" y="1124744"/>
            <a:ext cx="8064896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95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Poropudas J., Pousi J., Virtanen K., 2010. Simulation Metamodeling with Influence Diagrams, </a:t>
            </a:r>
            <a:r>
              <a:rPr kumimoji="0" lang="fi-FI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manuscript</a:t>
            </a:r>
            <a:r>
              <a:rPr kumimoji="0" lang="fi-FI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484784"/>
            <a:ext cx="166509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501008"/>
            <a:ext cx="4219327" cy="205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88" y="260648"/>
            <a:ext cx="7988300" cy="1081088"/>
          </a:xfrm>
        </p:spPr>
        <p:txBody>
          <a:bodyPr/>
          <a:lstStyle/>
          <a:p>
            <a:r>
              <a:rPr lang="fi-FI" dirty="0" smtClean="0"/>
              <a:t>IDs as </a:t>
            </a:r>
            <a:r>
              <a:rPr lang="fi-FI" dirty="0" smtClean="0"/>
              <a:t>MIMO Metamodels</a:t>
            </a:r>
            <a:endParaRPr lang="fi-FI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51520" y="1656333"/>
            <a:ext cx="3744416" cy="407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Simulation parameters</a:t>
            </a:r>
            <a:r>
              <a:rPr kumimoji="0" lang="fi-FI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included as random variables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sz="2400" noProof="0" dirty="0" smtClean="0">
                <a:latin typeface="+mn-lt"/>
              </a:rPr>
              <a:t>Joint probability distribution of simulation inputs and outputs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What-if analysis</a:t>
            </a:r>
            <a:r>
              <a:rPr kumimoji="0" lang="fi-FI" sz="2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using conditional probability distributions</a:t>
            </a:r>
            <a:endParaRPr kumimoji="0" lang="fi-FI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fi-FI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fi-FI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fi-FI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fi-FI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7361" y="1829966"/>
            <a:ext cx="2016224" cy="235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628800"/>
            <a:ext cx="256254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1" y="3789040"/>
            <a:ext cx="239659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508104" y="1187460"/>
            <a:ext cx="1877437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dirty="0" smtClean="0"/>
              <a:t>Queueing model</a:t>
            </a:r>
            <a:endParaRPr lang="fi-FI" dirty="0"/>
          </a:p>
        </p:txBody>
      </p:sp>
      <p:sp>
        <p:nvSpPr>
          <p:cNvPr id="11" name="Text Placeholder 3"/>
          <p:cNvSpPr txBox="1">
            <a:spLocks/>
          </p:cNvSpPr>
          <p:nvPr/>
        </p:nvSpPr>
        <p:spPr bwMode="auto">
          <a:xfrm>
            <a:off x="539552" y="908720"/>
            <a:ext cx="8064896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95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Poropudas J., Pousi J., Virtanen K., 2010. Simulation Metamodeling with Influence Diagrams, </a:t>
            </a:r>
            <a:r>
              <a:rPr kumimoji="0" lang="fi-FI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manuscript</a:t>
            </a:r>
            <a:r>
              <a:rPr kumimoji="0" lang="fi-FI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362869"/>
            <a:ext cx="4464496" cy="2170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88" y="488950"/>
            <a:ext cx="7988300" cy="635794"/>
          </a:xfrm>
        </p:spPr>
        <p:txBody>
          <a:bodyPr/>
          <a:lstStyle/>
          <a:p>
            <a:r>
              <a:rPr lang="fi-FI" dirty="0" smtClean="0"/>
              <a:t>Decision Making with Multiple Criteria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4176464" cy="4523011"/>
          </a:xfrm>
        </p:spPr>
        <p:txBody>
          <a:bodyPr/>
          <a:lstStyle/>
          <a:p>
            <a:pPr>
              <a:defRPr/>
            </a:pPr>
            <a:endParaRPr lang="fi-FI" dirty="0" smtClean="0"/>
          </a:p>
          <a:p>
            <a:pPr>
              <a:defRPr/>
            </a:pPr>
            <a:r>
              <a:rPr lang="fi-FI" dirty="0" smtClean="0"/>
              <a:t>Decision maker’s preferences</a:t>
            </a:r>
          </a:p>
          <a:p>
            <a:pPr lvl="1">
              <a:defRPr/>
            </a:pPr>
            <a:r>
              <a:rPr lang="fi-FI" dirty="0" smtClean="0"/>
              <a:t>One or more criteria</a:t>
            </a:r>
          </a:p>
          <a:p>
            <a:pPr lvl="1">
              <a:defRPr/>
            </a:pPr>
            <a:r>
              <a:rPr lang="fi-FI" dirty="0" smtClean="0"/>
              <a:t>Alternative utility functions</a:t>
            </a:r>
          </a:p>
          <a:p>
            <a:pPr lvl="1">
              <a:defRPr/>
            </a:pPr>
            <a:endParaRPr lang="fi-FI" dirty="0" smtClean="0"/>
          </a:p>
          <a:p>
            <a:pPr>
              <a:buNone/>
              <a:defRPr/>
            </a:pPr>
            <a:endParaRPr lang="fi-FI" dirty="0" smtClean="0"/>
          </a:p>
          <a:p>
            <a:pPr>
              <a:defRPr/>
            </a:pPr>
            <a:r>
              <a:rPr lang="fi-FI" dirty="0" smtClean="0"/>
              <a:t>Tool for simulation based</a:t>
            </a:r>
            <a:br>
              <a:rPr lang="fi-FI" dirty="0" smtClean="0"/>
            </a:br>
            <a:r>
              <a:rPr lang="fi-FI" dirty="0" smtClean="0"/>
              <a:t>decision support</a:t>
            </a:r>
          </a:p>
          <a:p>
            <a:pPr lvl="1"/>
            <a:r>
              <a:rPr lang="fi-FI" dirty="0" smtClean="0"/>
              <a:t>Optimal decisions</a:t>
            </a:r>
          </a:p>
          <a:p>
            <a:pPr lvl="1"/>
            <a:r>
              <a:rPr lang="fi-FI" dirty="0" smtClean="0"/>
              <a:t>Non-dominated decisions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717032"/>
            <a:ext cx="4968552" cy="174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988300" cy="1081088"/>
          </a:xfrm>
        </p:spPr>
        <p:txBody>
          <a:bodyPr/>
          <a:lstStyle/>
          <a:p>
            <a:r>
              <a:rPr lang="fi-FI" dirty="0" smtClean="0"/>
              <a:t>Air Combat Analysis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9552" y="1052736"/>
            <a:ext cx="8064896" cy="144016"/>
          </a:xfrm>
        </p:spPr>
        <p:txBody>
          <a:bodyPr/>
          <a:lstStyle/>
          <a:p>
            <a:pPr algn="ctr"/>
            <a:r>
              <a:rPr lang="fi-FI" sz="1000" dirty="0" smtClean="0"/>
              <a:t>Poropudas J., Virtanen K., 2009. Influence Diagrams in Analysis of Discrete Event Simulation Data, </a:t>
            </a:r>
            <a:r>
              <a:rPr lang="fi-FI" sz="1000" i="1" dirty="0" smtClean="0"/>
              <a:t>WSC 2009</a:t>
            </a:r>
            <a:r>
              <a:rPr lang="fi-FI" sz="1000" dirty="0" smtClean="0"/>
              <a:t>.</a:t>
            </a:r>
          </a:p>
          <a:p>
            <a:endParaRPr lang="fi-FI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5517232"/>
            <a:ext cx="87129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1340768"/>
            <a:ext cx="8964488" cy="17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867" y="3212976"/>
            <a:ext cx="2555517" cy="244827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4984" y="3501008"/>
            <a:ext cx="2583480" cy="244827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671700"/>
            <a:ext cx="5004048" cy="112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140968"/>
            <a:ext cx="4464496" cy="2808312"/>
          </a:xfrm>
        </p:spPr>
        <p:txBody>
          <a:bodyPr/>
          <a:lstStyle/>
          <a:p>
            <a:r>
              <a:rPr lang="fi-FI" dirty="0" smtClean="0"/>
              <a:t>Consequences of decisions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Decision maker’s preferences</a:t>
            </a:r>
          </a:p>
          <a:p>
            <a:r>
              <a:rPr lang="fi-FI" dirty="0" smtClean="0"/>
              <a:t>Optimal decisions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88" y="44624"/>
            <a:ext cx="7988300" cy="1081088"/>
          </a:xfrm>
        </p:spPr>
        <p:txBody>
          <a:bodyPr/>
          <a:lstStyle/>
          <a:p>
            <a:r>
              <a:rPr lang="fi-FI" dirty="0" smtClean="0"/>
              <a:t>Games and</a:t>
            </a:r>
            <a:br>
              <a:rPr lang="fi-FI" dirty="0" smtClean="0"/>
            </a:br>
            <a:r>
              <a:rPr lang="fi-FI" dirty="0" smtClean="0"/>
              <a:t>Discrete Event Simulation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9552" y="1124744"/>
            <a:ext cx="8064896" cy="288032"/>
          </a:xfrm>
        </p:spPr>
        <p:txBody>
          <a:bodyPr/>
          <a:lstStyle/>
          <a:p>
            <a:r>
              <a:rPr lang="fi-FI" sz="1000" dirty="0" smtClean="0"/>
              <a:t>Poropudas J., Virtanen K., 2010. Game Theoretic Validation and Analysis of Air Combat Simulation Models, </a:t>
            </a:r>
            <a:r>
              <a:rPr lang="fi-FI" sz="1000" i="1" dirty="0" smtClean="0"/>
              <a:t>Systems, Man, and Cybernetics – Part A: Systems and Humans</a:t>
            </a:r>
            <a:r>
              <a:rPr lang="fi-FI" sz="1000" dirty="0" smtClean="0"/>
              <a:t>, Vol. 40, No. 5, pp.1057-1070.</a:t>
            </a:r>
          </a:p>
          <a:p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581128"/>
            <a:ext cx="458729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12776"/>
            <a:ext cx="364772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4248472" cy="4392488"/>
          </a:xfrm>
        </p:spPr>
        <p:txBody>
          <a:bodyPr/>
          <a:lstStyle/>
          <a:p>
            <a:r>
              <a:rPr lang="en-US" dirty="0" smtClean="0"/>
              <a:t>Game setting</a:t>
            </a:r>
          </a:p>
          <a:p>
            <a:r>
              <a:rPr lang="en-US" dirty="0" smtClean="0"/>
              <a:t>Players</a:t>
            </a:r>
          </a:p>
          <a:p>
            <a:pPr lvl="1"/>
            <a:r>
              <a:rPr lang="en-US" dirty="0" smtClean="0"/>
              <a:t>Multiple decision makers with individual objectives</a:t>
            </a:r>
          </a:p>
          <a:p>
            <a:r>
              <a:rPr lang="fi-FI" dirty="0" smtClean="0"/>
              <a:t>Players’ decisions</a:t>
            </a:r>
          </a:p>
          <a:p>
            <a:pPr lvl="1"/>
            <a:r>
              <a:rPr lang="fi-FI" dirty="0" smtClean="0"/>
              <a:t>Simulation inputs</a:t>
            </a:r>
          </a:p>
          <a:p>
            <a:r>
              <a:rPr lang="fi-FI" dirty="0" smtClean="0"/>
              <a:t>Players’ payoffs</a:t>
            </a:r>
          </a:p>
          <a:p>
            <a:pPr lvl="1"/>
            <a:r>
              <a:rPr lang="fi-FI" dirty="0" smtClean="0"/>
              <a:t>Simulation outputs</a:t>
            </a:r>
          </a:p>
          <a:p>
            <a:r>
              <a:rPr lang="fi-FI" dirty="0" smtClean="0"/>
              <a:t>Best responses</a:t>
            </a:r>
          </a:p>
          <a:p>
            <a:r>
              <a:rPr lang="fi-FI" dirty="0" smtClean="0"/>
              <a:t>Equilibrium solutions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88" y="115664"/>
            <a:ext cx="7988300" cy="1081088"/>
          </a:xfrm>
        </p:spPr>
        <p:txBody>
          <a:bodyPr/>
          <a:lstStyle/>
          <a:p>
            <a:r>
              <a:rPr lang="fi-FI" dirty="0" smtClean="0"/>
              <a:t>Construction of</a:t>
            </a:r>
            <a:br>
              <a:rPr lang="fi-FI" dirty="0" smtClean="0"/>
            </a:br>
            <a:r>
              <a:rPr lang="fi-FI" dirty="0" smtClean="0"/>
              <a:t>Game Theoretic Metamodel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4248472" cy="3271342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fi-FI" dirty="0" smtClean="0"/>
              <a:t>Definition of scenario</a:t>
            </a:r>
          </a:p>
          <a:p>
            <a:pPr marL="457200" indent="-457200">
              <a:buFont typeface="+mj-lt"/>
              <a:buAutoNum type="arabicParenR"/>
            </a:pPr>
            <a:r>
              <a:rPr lang="fi-FI" dirty="0" smtClean="0"/>
              <a:t>Simulation data</a:t>
            </a:r>
          </a:p>
          <a:p>
            <a:pPr marL="457200" indent="-457200">
              <a:buFont typeface="+mj-lt"/>
              <a:buAutoNum type="arabicParenR"/>
            </a:pPr>
            <a:r>
              <a:rPr lang="fi-FI" dirty="0" smtClean="0"/>
              <a:t>Estimation of payoffs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fi-FI" dirty="0" smtClean="0"/>
              <a:t>Regression model, stochastic kriging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fi-FI" dirty="0" smtClean="0"/>
              <a:t>ANOVA</a:t>
            </a:r>
          </a:p>
          <a:p>
            <a:endParaRPr lang="fi-FI" dirty="0"/>
          </a:p>
        </p:txBody>
      </p:sp>
      <p:sp>
        <p:nvSpPr>
          <p:cNvPr id="12" name="Text Placeholder 3"/>
          <p:cNvSpPr txBox="1">
            <a:spLocks/>
          </p:cNvSpPr>
          <p:nvPr/>
        </p:nvSpPr>
        <p:spPr bwMode="auto">
          <a:xfrm>
            <a:off x="539552" y="1196752"/>
            <a:ext cx="806489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ts val="95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Poropudas J., Virtanen K., 2010. Game Theoretic Validation and Analysis of Air Combat Simulation Models, </a:t>
            </a:r>
            <a:r>
              <a:rPr kumimoji="0" lang="fi-FI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Systems, Man, and Cybernetics – Part A: Systems and Humans</a:t>
            </a:r>
            <a:r>
              <a:rPr kumimoji="0" lang="fi-FI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Vol. 40, No. 5, pp.1057-1070.</a:t>
            </a:r>
          </a:p>
          <a:p>
            <a:pPr marL="0" marR="0" lvl="0" indent="0" algn="l" defTabSz="914400" rtl="0" eaLnBrk="1" fontAlgn="base" latinLnBrk="0" hangingPunct="1">
              <a:lnSpc>
                <a:spcPts val="95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i-FI" sz="95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2712" y="1484784"/>
            <a:ext cx="364772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341358"/>
            <a:ext cx="4968552" cy="124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88" y="188640"/>
            <a:ext cx="7988300" cy="1081088"/>
          </a:xfrm>
        </p:spPr>
        <p:txBody>
          <a:bodyPr/>
          <a:lstStyle/>
          <a:p>
            <a:r>
              <a:rPr lang="fi-FI" dirty="0" smtClean="0"/>
              <a:t>Best Responses and</a:t>
            </a:r>
            <a:br>
              <a:rPr lang="fi-FI" dirty="0" smtClean="0"/>
            </a:br>
            <a:r>
              <a:rPr lang="fi-FI" dirty="0" smtClean="0"/>
              <a:t>Equilibirium Solutions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84325"/>
            <a:ext cx="8964488" cy="4135438"/>
          </a:xfrm>
        </p:spPr>
        <p:txBody>
          <a:bodyPr/>
          <a:lstStyle/>
          <a:p>
            <a:r>
              <a:rPr lang="fi-FI" dirty="0" smtClean="0"/>
              <a:t>Best responses  ̶  player’s optimal decisions against a given decision by the opponent</a:t>
            </a:r>
          </a:p>
          <a:p>
            <a:r>
              <a:rPr lang="fi-FI" dirty="0" smtClean="0"/>
              <a:t>Equilibrium </a:t>
            </a:r>
            <a:r>
              <a:rPr lang="fi-FI" dirty="0" smtClean="0"/>
              <a:t>solutions  </a:t>
            </a:r>
            <a:r>
              <a:rPr lang="fi-FI" dirty="0" smtClean="0"/>
              <a:t>̶  </a:t>
            </a:r>
            <a:r>
              <a:rPr lang="fi-FI" dirty="0" smtClean="0"/>
              <a:t>intersections </a:t>
            </a:r>
            <a:r>
              <a:rPr lang="fi-FI" dirty="0" smtClean="0"/>
              <a:t>of players’ best responses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539552" y="1268760"/>
            <a:ext cx="806489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ts val="95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Poropudas J., Virtanen K., 2010. Game Theoretic Validation and Analysis of Air Combat Simulation Models, </a:t>
            </a:r>
            <a:r>
              <a:rPr kumimoji="0" lang="fi-FI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Systems, Man, and Cybernetics – Part A: Systems and Humans</a:t>
            </a:r>
            <a:r>
              <a:rPr kumimoji="0" lang="fi-FI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Vol. 40, No. 5, pp.1057-1070.</a:t>
            </a:r>
          </a:p>
          <a:p>
            <a:pPr marL="0" marR="0" lvl="0" indent="0" algn="l" defTabSz="914400" rtl="0" eaLnBrk="1" fontAlgn="base" latinLnBrk="0" hangingPunct="1">
              <a:lnSpc>
                <a:spcPts val="95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i-FI" sz="95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573016"/>
            <a:ext cx="4968552" cy="124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24944"/>
            <a:ext cx="320165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364088" y="4040779"/>
            <a:ext cx="1152128" cy="777802"/>
          </a:xfrm>
          <a:prstGeom prst="rect">
            <a:avLst/>
          </a:prstGeom>
          <a:solidFill>
            <a:srgbClr val="ED293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ectangle 10"/>
          <p:cNvSpPr/>
          <p:nvPr/>
        </p:nvSpPr>
        <p:spPr>
          <a:xfrm>
            <a:off x="5364088" y="4477370"/>
            <a:ext cx="3456384" cy="342000"/>
          </a:xfrm>
          <a:prstGeom prst="rect">
            <a:avLst/>
          </a:prstGeom>
          <a:solidFill>
            <a:srgbClr val="0065B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3461" y="3573016"/>
            <a:ext cx="5049019" cy="134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88" y="488950"/>
            <a:ext cx="7988300" cy="635794"/>
          </a:xfrm>
        </p:spPr>
        <p:txBody>
          <a:bodyPr/>
          <a:lstStyle/>
          <a:p>
            <a:r>
              <a:rPr lang="fi-FI" dirty="0" smtClean="0"/>
              <a:t>Games and Stochastic Kriging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572" y="1484784"/>
            <a:ext cx="7704856" cy="1484635"/>
          </a:xfrm>
        </p:spPr>
        <p:txBody>
          <a:bodyPr/>
          <a:lstStyle/>
          <a:p>
            <a:r>
              <a:rPr lang="fi-FI" dirty="0" smtClean="0"/>
              <a:t>Extension to global response surface modeling</a:t>
            </a:r>
          </a:p>
          <a:p>
            <a:endParaRPr lang="fi-FI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9552" y="1124744"/>
            <a:ext cx="8064896" cy="381600"/>
          </a:xfrm>
        </p:spPr>
        <p:txBody>
          <a:bodyPr/>
          <a:lstStyle/>
          <a:p>
            <a:pPr algn="ctr"/>
            <a:r>
              <a:rPr lang="fi-FI" sz="1000" dirty="0" smtClean="0"/>
              <a:t>Pousi J., Poropudas J., Virtanen K., 2010. Game Theoretic Simulation Metamodeling Using Stochastic Kriging, </a:t>
            </a:r>
            <a:r>
              <a:rPr lang="fi-FI" sz="1000" i="1" dirty="0" smtClean="0"/>
              <a:t>WSC 2010</a:t>
            </a:r>
            <a:r>
              <a:rPr lang="fi-FI" sz="1000" dirty="0" smtClean="0"/>
              <a:t>.</a:t>
            </a:r>
          </a:p>
          <a:p>
            <a:pPr algn="ctr"/>
            <a:endParaRPr lang="fi-FI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628705" y="2060848"/>
            <a:ext cx="7886590" cy="3312368"/>
            <a:chOff x="539552" y="2564904"/>
            <a:chExt cx="7200800" cy="3024336"/>
          </a:xfrm>
        </p:grpSpPr>
        <p:pic>
          <p:nvPicPr>
            <p:cNvPr id="8" name="Picture 7" descr="saddle_payoff_sk.png"/>
            <p:cNvPicPr>
              <a:picLocks noChangeAspect="1"/>
            </p:cNvPicPr>
            <p:nvPr/>
          </p:nvPicPr>
          <p:blipFill>
            <a:blip r:embed="rId2" cstate="print"/>
            <a:srcRect l="5117" t="6067" r="8368"/>
            <a:stretch>
              <a:fillRect/>
            </a:stretch>
          </p:blipFill>
          <p:spPr>
            <a:xfrm>
              <a:off x="539552" y="2564904"/>
              <a:ext cx="3489452" cy="3024336"/>
            </a:xfrm>
            <a:prstGeom prst="rect">
              <a:avLst/>
            </a:prstGeom>
          </p:spPr>
        </p:pic>
        <p:pic>
          <p:nvPicPr>
            <p:cNvPr id="9" name="Picture 8" descr="saddle_br_sk.png"/>
            <p:cNvPicPr>
              <a:picLocks noChangeAspect="1"/>
            </p:cNvPicPr>
            <p:nvPr/>
          </p:nvPicPr>
          <p:blipFill>
            <a:blip r:embed="rId3" cstate="print"/>
            <a:srcRect l="8128" t="5590" r="13768"/>
            <a:stretch>
              <a:fillRect/>
            </a:stretch>
          </p:blipFill>
          <p:spPr>
            <a:xfrm>
              <a:off x="4644008" y="2597157"/>
              <a:ext cx="3096344" cy="2992083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742680" y="5949280"/>
            <a:ext cx="370152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/>
              <a:t>Tuesday 1:30 P.M. - 3:00 P.M.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b="1" dirty="0"/>
              <a:t>Advanced Modeling Techniques for Military Problems</a:t>
            </a:r>
            <a:endParaRPr lang="fi-FI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88" y="332656"/>
            <a:ext cx="7988300" cy="1081088"/>
          </a:xfrm>
        </p:spPr>
        <p:txBody>
          <a:bodyPr/>
          <a:lstStyle/>
          <a:p>
            <a:r>
              <a:rPr lang="fi-FI" dirty="0" smtClean="0"/>
              <a:t>Utilization </a:t>
            </a:r>
            <a:r>
              <a:rPr lang="fi-FI" dirty="0" smtClean="0"/>
              <a:t>of</a:t>
            </a:r>
            <a:br>
              <a:rPr lang="fi-FI" dirty="0" smtClean="0"/>
            </a:br>
            <a:r>
              <a:rPr lang="fi-FI" dirty="0" smtClean="0"/>
              <a:t>Game Theoretic Metamodes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088" y="1669826"/>
            <a:ext cx="7988300" cy="4135438"/>
          </a:xfrm>
        </p:spPr>
        <p:txBody>
          <a:bodyPr/>
          <a:lstStyle/>
          <a:p>
            <a:r>
              <a:rPr lang="fi-FI" sz="2800" dirty="0" smtClean="0"/>
              <a:t>Validation of simulation model</a:t>
            </a:r>
          </a:p>
          <a:p>
            <a:pPr lvl="1"/>
            <a:r>
              <a:rPr lang="fi-FI" sz="2400" dirty="0" smtClean="0"/>
              <a:t>Game properties compared with actual </a:t>
            </a:r>
            <a:r>
              <a:rPr lang="fi-FI" sz="2400" dirty="0" smtClean="0"/>
              <a:t>practices</a:t>
            </a:r>
          </a:p>
          <a:p>
            <a:pPr lvl="2"/>
            <a:r>
              <a:rPr lang="fi-FI" sz="2200" dirty="0" smtClean="0"/>
              <a:t>For example, best responses versus real-life air combat tactics</a:t>
            </a:r>
            <a:endParaRPr lang="fi-FI" sz="2200" dirty="0" smtClean="0"/>
          </a:p>
          <a:p>
            <a:r>
              <a:rPr lang="fi-FI" sz="2800" dirty="0" smtClean="0"/>
              <a:t>Simulation based optimization</a:t>
            </a:r>
          </a:p>
          <a:p>
            <a:pPr lvl="1"/>
            <a:r>
              <a:rPr lang="fi-FI" sz="2400" dirty="0" smtClean="0"/>
              <a:t>Best </a:t>
            </a:r>
            <a:r>
              <a:rPr lang="fi-FI" sz="2400" dirty="0" smtClean="0"/>
              <a:t>responses</a:t>
            </a:r>
          </a:p>
          <a:p>
            <a:pPr lvl="1"/>
            <a:r>
              <a:rPr lang="fi-FI" sz="2400" dirty="0" smtClean="0"/>
              <a:t>Dominated and non-dominated decision alternatives</a:t>
            </a:r>
          </a:p>
          <a:p>
            <a:pPr lvl="1"/>
            <a:r>
              <a:rPr lang="fi-FI" sz="2400" dirty="0" smtClean="0"/>
              <a:t>Alternative objectives</a:t>
            </a:r>
            <a:endParaRPr lang="fi-FI" sz="2400" dirty="0" smtClean="0"/>
          </a:p>
          <a:p>
            <a:pPr lvl="1"/>
            <a:endParaRPr lang="fi-FI" sz="2400" dirty="0" smtClean="0"/>
          </a:p>
          <a:p>
            <a:pPr lvl="1"/>
            <a:endParaRPr lang="fi-FI" sz="24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/>
          <p:cNvSpPr/>
          <p:nvPr/>
        </p:nvSpPr>
        <p:spPr>
          <a:xfrm>
            <a:off x="467544" y="5733256"/>
            <a:ext cx="8280920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88300" cy="1081088"/>
          </a:xfrm>
        </p:spPr>
        <p:txBody>
          <a:bodyPr/>
          <a:lstStyle/>
          <a:p>
            <a:r>
              <a:rPr lang="fi-FI" sz="3600" dirty="0" smtClean="0"/>
              <a:t>Contribution of the Thesis</a:t>
            </a:r>
            <a:endParaRPr lang="fi-FI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2195736" y="836712"/>
            <a:ext cx="4752528" cy="2520280"/>
          </a:xfrm>
          <a:prstGeom prst="ellipse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bIns="576000" rtlCol="0" anchor="ctr">
            <a:noAutofit/>
          </a:bodyPr>
          <a:lstStyle/>
          <a:p>
            <a:pPr algn="ctr"/>
            <a:r>
              <a:rPr lang="fi-FI" sz="3200" b="1" dirty="0" smtClean="0"/>
              <a:t>Simulation</a:t>
            </a:r>
          </a:p>
          <a:p>
            <a:pPr algn="ctr"/>
            <a:r>
              <a:rPr lang="fi-FI" sz="3200" b="1" dirty="0" smtClean="0"/>
              <a:t>Metamodeling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429397" y="2636912"/>
            <a:ext cx="2304256" cy="3744416"/>
            <a:chOff x="3563888" y="2552214"/>
            <a:chExt cx="2304256" cy="3528392"/>
          </a:xfrm>
        </p:grpSpPr>
        <p:sp>
          <p:nvSpPr>
            <p:cNvPr id="25" name="Up Arrow 24"/>
            <p:cNvSpPr/>
            <p:nvPr/>
          </p:nvSpPr>
          <p:spPr>
            <a:xfrm>
              <a:off x="3923928" y="2552214"/>
              <a:ext cx="1584176" cy="2649430"/>
            </a:xfrm>
            <a:prstGeom prst="upArrow">
              <a:avLst/>
            </a:prstGeom>
            <a:solidFill>
              <a:schemeClr val="lt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63888" y="5085184"/>
              <a:ext cx="2304256" cy="995422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2000" b="1" dirty="0" smtClean="0"/>
                <a:t>Influence Diagrams</a:t>
              </a:r>
              <a:endParaRPr lang="fi-FI" sz="20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05986" y="4293096"/>
              <a:ext cx="2262158" cy="6463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i-FI" dirty="0" smtClean="0"/>
                <a:t>Decision Analysis </a:t>
              </a:r>
            </a:p>
            <a:p>
              <a:pPr algn="ctr"/>
              <a:r>
                <a:rPr lang="fi-FI" dirty="0" smtClean="0"/>
                <a:t>with Multiple Criteria</a:t>
              </a:r>
            </a:p>
          </p:txBody>
        </p:sp>
      </p:grpSp>
      <p:sp>
        <p:nvSpPr>
          <p:cNvPr id="18" name="Up Arrow 17"/>
          <p:cNvSpPr/>
          <p:nvPr/>
        </p:nvSpPr>
        <p:spPr>
          <a:xfrm rot="2336082">
            <a:off x="1539560" y="2064460"/>
            <a:ext cx="1584176" cy="2813400"/>
          </a:xfrm>
          <a:prstGeom prst="upArrow">
            <a:avLst/>
          </a:prstGeom>
          <a:solidFill>
            <a:schemeClr val="lt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solidFill>
                  <a:schemeClr val="bg1">
                    <a:lumMod val="65000"/>
                  </a:schemeClr>
                </a:solidFill>
              </a:ln>
            </a:endParaRPr>
          </a:p>
        </p:txBody>
      </p:sp>
      <p:sp>
        <p:nvSpPr>
          <p:cNvPr id="19" name="TextBox 18"/>
          <p:cNvSpPr txBox="1"/>
          <p:nvPr/>
        </p:nvSpPr>
        <p:spPr>
          <a:xfrm rot="2336082">
            <a:off x="143393" y="4166450"/>
            <a:ext cx="2304256" cy="129837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b="1" dirty="0" smtClean="0"/>
              <a:t>Dynamic Bayesian Networks</a:t>
            </a:r>
            <a:endParaRPr lang="fi-FI" b="1" dirty="0"/>
          </a:p>
        </p:txBody>
      </p:sp>
      <p:sp>
        <p:nvSpPr>
          <p:cNvPr id="20" name="TextBox 19"/>
          <p:cNvSpPr txBox="1"/>
          <p:nvPr/>
        </p:nvSpPr>
        <p:spPr>
          <a:xfrm rot="2336082">
            <a:off x="1114999" y="3659586"/>
            <a:ext cx="1702133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dirty="0" smtClean="0"/>
              <a:t>Time Evolution</a:t>
            </a:r>
          </a:p>
          <a:p>
            <a:pPr algn="ctr"/>
            <a:r>
              <a:rPr lang="fi-FI" dirty="0" smtClean="0"/>
              <a:t>of Simulation</a:t>
            </a:r>
            <a:endParaRPr lang="fi-FI" dirty="0"/>
          </a:p>
        </p:txBody>
      </p:sp>
      <p:grpSp>
        <p:nvGrpSpPr>
          <p:cNvPr id="32" name="Group 31"/>
          <p:cNvGrpSpPr/>
          <p:nvPr/>
        </p:nvGrpSpPr>
        <p:grpSpPr>
          <a:xfrm rot="328590">
            <a:off x="5851610" y="2183537"/>
            <a:ext cx="2749471" cy="3729436"/>
            <a:chOff x="5980171" y="2293451"/>
            <a:chExt cx="2749471" cy="3729436"/>
          </a:xfrm>
        </p:grpSpPr>
        <p:sp>
          <p:nvSpPr>
            <p:cNvPr id="26" name="Up Arrow 25"/>
            <p:cNvSpPr/>
            <p:nvPr/>
          </p:nvSpPr>
          <p:spPr>
            <a:xfrm rot="18900000">
              <a:off x="6046884" y="2293451"/>
              <a:ext cx="1584176" cy="2784804"/>
            </a:xfrm>
            <a:prstGeom prst="upArrow">
              <a:avLst/>
            </a:prstGeom>
            <a:solidFill>
              <a:schemeClr val="lt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TextBox 10"/>
            <p:cNvSpPr txBox="1"/>
            <p:nvPr/>
          </p:nvSpPr>
          <p:spPr>
            <a:xfrm rot="18851336">
              <a:off x="6834997" y="4449894"/>
              <a:ext cx="2304256" cy="84173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tIns="144000" bIns="144000" rtlCol="0">
              <a:spAutoFit/>
            </a:bodyPr>
            <a:lstStyle/>
            <a:p>
              <a:pPr algn="ctr"/>
              <a:r>
                <a:rPr lang="fi-FI" sz="2000" b="1" dirty="0" smtClean="0"/>
                <a:t>Games</a:t>
              </a:r>
              <a:endParaRPr lang="fi-FI" sz="20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 rot="18942114">
              <a:off x="5980171" y="3739578"/>
              <a:ext cx="2749471" cy="6463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 smtClean="0"/>
                <a:t>Multiple Decision Makers</a:t>
              </a:r>
            </a:p>
            <a:p>
              <a:pPr algn="ctr"/>
              <a:r>
                <a:rPr lang="fi-FI" dirty="0" smtClean="0"/>
                <a:t>with Individual Objectives</a:t>
              </a:r>
              <a:endParaRPr lang="fi-FI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691680" y="692696"/>
            <a:ext cx="5760640" cy="345638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prstTxWarp prst="textArchDown">
              <a:avLst>
                <a:gd name="adj" fmla="val 19147916"/>
              </a:avLst>
            </a:prstTxWarp>
            <a:spAutoFit/>
          </a:bodyPr>
          <a:lstStyle/>
          <a:p>
            <a:pPr algn="ctr"/>
            <a:r>
              <a:rPr lang="fi-FI" sz="2400" b="1" dirty="0" smtClean="0">
                <a:solidFill>
                  <a:srgbClr val="FF0000"/>
                </a:solidFill>
              </a:rPr>
              <a:t>Novel Approaches to Simulation Metamodeling</a:t>
            </a:r>
            <a:endParaRPr lang="fi-FI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988300" cy="792088"/>
          </a:xfrm>
        </p:spPr>
        <p:txBody>
          <a:bodyPr anchor="ctr"/>
          <a:lstStyle/>
          <a:p>
            <a:r>
              <a:rPr lang="fi-FI" dirty="0" smtClean="0"/>
              <a:t>The Thesis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040560"/>
          </a:xfrm>
        </p:spPr>
        <p:txBody>
          <a:bodyPr/>
          <a:lstStyle/>
          <a:p>
            <a:pPr>
              <a:lnSpc>
                <a:spcPts val="2000"/>
              </a:lnSpc>
              <a:buNone/>
            </a:pPr>
            <a:r>
              <a:rPr lang="fi-FI" sz="1600" dirty="0" smtClean="0"/>
              <a:t>	</a:t>
            </a:r>
            <a:r>
              <a:rPr lang="fi-FI" sz="2300" dirty="0" smtClean="0"/>
              <a:t>Consists of a summary article and six papers:</a:t>
            </a:r>
          </a:p>
          <a:p>
            <a:pPr marL="400050" indent="-400050">
              <a:lnSpc>
                <a:spcPts val="2000"/>
              </a:lnSpc>
              <a:buFont typeface="+mj-lt"/>
              <a:buAutoNum type="romanUcPeriod"/>
            </a:pPr>
            <a:r>
              <a:rPr lang="fi-FI" sz="1800" dirty="0" smtClean="0"/>
              <a:t>Poropudas J., Virtanen K., 2010: Simulation Metamodeling with Dynamic Bayesian Networks, </a:t>
            </a:r>
            <a:r>
              <a:rPr lang="fi-FI" sz="1800" i="1" dirty="0" smtClean="0"/>
              <a:t>submitted for publication</a:t>
            </a:r>
            <a:endParaRPr lang="fi-FI" sz="1800" dirty="0" smtClean="0"/>
          </a:p>
          <a:p>
            <a:pPr marL="400050" indent="-400050">
              <a:lnSpc>
                <a:spcPts val="2000"/>
              </a:lnSpc>
              <a:buFont typeface="+mj-lt"/>
              <a:buAutoNum type="romanUcPeriod"/>
            </a:pPr>
            <a:r>
              <a:rPr lang="fi-FI" sz="1800" dirty="0" smtClean="0"/>
              <a:t>Poropudas J., Virtanen K., 2010: </a:t>
            </a:r>
            <a:r>
              <a:rPr lang="en-US" sz="1800" dirty="0" smtClean="0"/>
              <a:t>Simulation </a:t>
            </a:r>
            <a:r>
              <a:rPr lang="en-US" sz="1800" dirty="0" err="1" smtClean="0"/>
              <a:t>Metamodeling</a:t>
            </a:r>
            <a:r>
              <a:rPr lang="en-US" sz="1800" dirty="0" smtClean="0"/>
              <a:t> in Continuous Time using Dynamic Bayesian Networks, </a:t>
            </a:r>
            <a:r>
              <a:rPr lang="fi-FI" sz="1800" i="1" dirty="0" smtClean="0"/>
              <a:t>Winter Simulation Conference 2010</a:t>
            </a:r>
            <a:endParaRPr lang="fi-FI" sz="1800" dirty="0" smtClean="0"/>
          </a:p>
          <a:p>
            <a:pPr marL="400050" indent="-400050">
              <a:lnSpc>
                <a:spcPts val="2000"/>
              </a:lnSpc>
              <a:buFont typeface="+mj-lt"/>
              <a:buAutoNum type="romanUcPeriod"/>
            </a:pPr>
            <a:r>
              <a:rPr lang="fi-FI" sz="1800" dirty="0" smtClean="0"/>
              <a:t>Poropudas J., Virtanen K., 2007:  Analysis of Discrete Event Simulation Results using Dynamic Bayesian Networks, </a:t>
            </a:r>
            <a:r>
              <a:rPr lang="fi-FI" sz="1800" i="1" dirty="0" smtClean="0"/>
              <a:t>Winter Simulation Conference 2007</a:t>
            </a:r>
            <a:endParaRPr lang="fi-FI" sz="1800" dirty="0" smtClean="0"/>
          </a:p>
          <a:p>
            <a:pPr marL="400050" indent="-400050">
              <a:lnSpc>
                <a:spcPts val="2000"/>
              </a:lnSpc>
              <a:buFont typeface="+mj-lt"/>
              <a:buAutoNum type="romanUcPeriod"/>
            </a:pPr>
            <a:r>
              <a:rPr lang="fi-FI" sz="1800" dirty="0" smtClean="0"/>
              <a:t>Poropudas J., Virtanen K., 2009: Influence Diagrams in Analysis of Discrete Event Simulation Data, </a:t>
            </a:r>
            <a:r>
              <a:rPr lang="fi-FI" sz="1800" i="1" dirty="0" smtClean="0"/>
              <a:t>Winter Simulation Conference 2009</a:t>
            </a:r>
            <a:endParaRPr lang="fi-FI" sz="1800" dirty="0" smtClean="0"/>
          </a:p>
          <a:p>
            <a:pPr marL="400050" indent="-400050">
              <a:lnSpc>
                <a:spcPts val="2000"/>
              </a:lnSpc>
              <a:buFont typeface="+mj-lt"/>
              <a:buAutoNum type="romanUcPeriod"/>
            </a:pPr>
            <a:r>
              <a:rPr lang="fi-FI" sz="1800" dirty="0" smtClean="0"/>
              <a:t>Poropudas J., Virtanen K., 2010: Game Theoretic Validation and Analysis of Air Combat Simulation Models, </a:t>
            </a:r>
            <a:r>
              <a:rPr lang="fi-FI" sz="1800" i="1" dirty="0" smtClean="0"/>
              <a:t>Systems, Man, and Cybernetics – Part A: Systems and Humans</a:t>
            </a:r>
            <a:r>
              <a:rPr lang="fi-FI" sz="1800" dirty="0" smtClean="0"/>
              <a:t>, Vol. 40, No. 5</a:t>
            </a:r>
          </a:p>
          <a:p>
            <a:pPr marL="400050" indent="-400050">
              <a:lnSpc>
                <a:spcPts val="2000"/>
              </a:lnSpc>
              <a:buFont typeface="+mj-lt"/>
              <a:buAutoNum type="romanUcPeriod"/>
            </a:pPr>
            <a:r>
              <a:rPr lang="fi-FI" sz="1800" dirty="0" smtClean="0"/>
              <a:t>Pousi J., Poropudas J., Virtanen K., 2010: Game Theoretic Simulation Metamodeling using Stochastic Kriging, </a:t>
            </a:r>
            <a:r>
              <a:rPr lang="fi-FI" sz="1800" i="1" dirty="0" smtClean="0"/>
              <a:t>Winter Simulation Conference 2010</a:t>
            </a:r>
            <a:endParaRPr lang="fi-FI" sz="1800" dirty="0" smtClean="0"/>
          </a:p>
          <a:p>
            <a:pPr>
              <a:lnSpc>
                <a:spcPts val="1600"/>
              </a:lnSpc>
            </a:pPr>
            <a:endParaRPr lang="fi-FI" sz="2000" dirty="0" smtClean="0"/>
          </a:p>
          <a:p>
            <a:pPr>
              <a:lnSpc>
                <a:spcPts val="1600"/>
              </a:lnSpc>
            </a:pPr>
            <a:endParaRPr lang="fi-FI" sz="2000" dirty="0" smtClean="0"/>
          </a:p>
          <a:p>
            <a:pPr>
              <a:lnSpc>
                <a:spcPts val="1600"/>
              </a:lnSpc>
            </a:pPr>
            <a:endParaRPr lang="fi-FI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483768" y="6287760"/>
            <a:ext cx="4197832" cy="381600"/>
          </a:xfrm>
        </p:spPr>
        <p:txBody>
          <a:bodyPr/>
          <a:lstStyle/>
          <a:p>
            <a:pPr algn="ctr"/>
            <a:r>
              <a:rPr lang="fi-FI" sz="1800" dirty="0" smtClean="0">
                <a:solidFill>
                  <a:schemeClr val="tx1"/>
                </a:solidFill>
              </a:rPr>
              <a:t>http://www.sal.tkk.fi/en/publications/</a:t>
            </a:r>
            <a:endParaRPr lang="fi-FI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988300" cy="1081088"/>
          </a:xfrm>
        </p:spPr>
        <p:txBody>
          <a:bodyPr/>
          <a:lstStyle/>
          <a:p>
            <a:r>
              <a:rPr lang="fi-FI" dirty="0" smtClean="0"/>
              <a:t>Dynamic Bayesian Networks and Discrete Event Simulation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5040560" cy="2839294"/>
          </a:xfrm>
        </p:spPr>
        <p:txBody>
          <a:bodyPr/>
          <a:lstStyle/>
          <a:p>
            <a:r>
              <a:rPr lang="fi-FI" dirty="0" smtClean="0"/>
              <a:t>Bayesian network</a:t>
            </a:r>
          </a:p>
          <a:p>
            <a:pPr lvl="1"/>
            <a:r>
              <a:rPr lang="fi-FI" dirty="0" smtClean="0"/>
              <a:t>Joint probability distribution of discrete random variables</a:t>
            </a:r>
          </a:p>
          <a:p>
            <a:pPr marL="342900" lvl="1" indent="-342900">
              <a:spcBef>
                <a:spcPts val="600"/>
              </a:spcBef>
              <a:buFont typeface="Arial" charset="0"/>
              <a:buChar char="•"/>
            </a:pPr>
            <a:r>
              <a:rPr lang="fi-FI" sz="2400" dirty="0" smtClean="0"/>
              <a:t>Nodes</a:t>
            </a:r>
          </a:p>
          <a:p>
            <a:pPr lvl="1"/>
            <a:r>
              <a:rPr lang="fi-FI" dirty="0" smtClean="0"/>
              <a:t>Simulation state variables</a:t>
            </a:r>
          </a:p>
          <a:p>
            <a:r>
              <a:rPr lang="fi-FI" dirty="0" smtClean="0"/>
              <a:t>Dependencies</a:t>
            </a:r>
          </a:p>
          <a:p>
            <a:pPr lvl="1"/>
            <a:r>
              <a:rPr lang="fi-FI" dirty="0" smtClean="0"/>
              <a:t>Arcs</a:t>
            </a:r>
          </a:p>
          <a:p>
            <a:pPr lvl="1"/>
            <a:r>
              <a:rPr lang="fi-FI" dirty="0" smtClean="0"/>
              <a:t>Conditional probability tables</a:t>
            </a:r>
          </a:p>
          <a:p>
            <a:r>
              <a:rPr lang="fi-FI" dirty="0" smtClean="0"/>
              <a:t>Dynamic Bayesian network</a:t>
            </a:r>
          </a:p>
          <a:p>
            <a:pPr lvl="1"/>
            <a:r>
              <a:rPr lang="fi-FI" dirty="0" smtClean="0"/>
              <a:t>Time slices → Discrete time</a:t>
            </a:r>
          </a:p>
        </p:txBody>
      </p:sp>
      <p:grpSp>
        <p:nvGrpSpPr>
          <p:cNvPr id="7" name="Group 10"/>
          <p:cNvGrpSpPr/>
          <p:nvPr/>
        </p:nvGrpSpPr>
        <p:grpSpPr>
          <a:xfrm>
            <a:off x="5004048" y="1628800"/>
            <a:ext cx="3470612" cy="3081011"/>
            <a:chOff x="5004048" y="2364213"/>
            <a:chExt cx="3470612" cy="308101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4048" y="3068960"/>
              <a:ext cx="3470612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9"/>
            <p:cNvGrpSpPr/>
            <p:nvPr/>
          </p:nvGrpSpPr>
          <p:grpSpPr>
            <a:xfrm>
              <a:off x="5580112" y="2719581"/>
              <a:ext cx="2522474" cy="409575"/>
              <a:chOff x="6090074" y="1545775"/>
              <a:chExt cx="2522474" cy="409575"/>
            </a:xfrm>
          </p:grpSpPr>
          <p:pic>
            <p:nvPicPr>
              <p:cNvPr id="12" name="Picture 11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236296" y="1545775"/>
                <a:ext cx="247650" cy="409575"/>
              </a:xfrm>
              <a:prstGeom prst="rect">
                <a:avLst/>
              </a:prstGeom>
              <a:noFill/>
            </p:spPr>
          </p:pic>
          <p:pic>
            <p:nvPicPr>
              <p:cNvPr id="13" name="Picture 1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090074" y="1545775"/>
                <a:ext cx="257175" cy="409575"/>
              </a:xfrm>
              <a:prstGeom prst="rect">
                <a:avLst/>
              </a:prstGeom>
              <a:noFill/>
            </p:spPr>
          </p:pic>
          <p:pic>
            <p:nvPicPr>
              <p:cNvPr id="14" name="Picture 9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355373" y="1545775"/>
                <a:ext cx="257175" cy="409575"/>
              </a:xfrm>
              <a:prstGeom prst="rect">
                <a:avLst/>
              </a:prstGeom>
              <a:noFill/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5597035" y="2364213"/>
              <a:ext cx="23631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2000" dirty="0" smtClean="0">
                  <a:solidFill>
                    <a:srgbClr val="FF0000"/>
                  </a:solidFill>
                </a:rPr>
                <a:t>Simulation state at</a:t>
              </a:r>
              <a:endParaRPr lang="fi-FI" sz="2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404664"/>
            <a:ext cx="7988300" cy="1081088"/>
          </a:xfrm>
        </p:spPr>
        <p:txBody>
          <a:bodyPr/>
          <a:lstStyle/>
          <a:p>
            <a:r>
              <a:rPr lang="fi-FI" dirty="0" smtClean="0"/>
              <a:t>DBNs in </a:t>
            </a:r>
            <a:r>
              <a:rPr lang="fi-FI" dirty="0" smtClean="0"/>
              <a:t>Simulation Metamodeling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780928"/>
            <a:ext cx="4968552" cy="3024336"/>
          </a:xfrm>
        </p:spPr>
        <p:txBody>
          <a:bodyPr/>
          <a:lstStyle/>
          <a:p>
            <a:r>
              <a:rPr lang="fi-FI" dirty="0" smtClean="0"/>
              <a:t>Time evolution of simulation</a:t>
            </a:r>
          </a:p>
          <a:p>
            <a:pPr marL="504000" lvl="1"/>
            <a:r>
              <a:rPr lang="fi-FI" dirty="0" smtClean="0"/>
              <a:t>Probability distribution of simulation state at discrete times</a:t>
            </a:r>
          </a:p>
          <a:p>
            <a:pPr marL="103950"/>
            <a:r>
              <a:rPr lang="fi-FI" dirty="0" smtClean="0"/>
              <a:t>Simulation parameters</a:t>
            </a:r>
          </a:p>
          <a:p>
            <a:pPr marL="504000" lvl="1"/>
            <a:r>
              <a:rPr lang="fi-FI" dirty="0" smtClean="0"/>
              <a:t>Included as random variables</a:t>
            </a:r>
          </a:p>
          <a:p>
            <a:r>
              <a:rPr lang="fi-FI" dirty="0" smtClean="0"/>
              <a:t>What-if analysis</a:t>
            </a:r>
          </a:p>
          <a:p>
            <a:pPr marL="504000" lvl="1"/>
            <a:r>
              <a:rPr lang="fi-FI" dirty="0" smtClean="0"/>
              <a:t>Simulation state at time </a:t>
            </a:r>
            <a:r>
              <a:rPr lang="fi-FI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i-FI" dirty="0" smtClean="0"/>
              <a:t> is fixed</a:t>
            </a:r>
            <a:br>
              <a:rPr lang="fi-FI" dirty="0" smtClean="0"/>
            </a:br>
            <a:r>
              <a:rPr lang="fi-FI" dirty="0" smtClean="0"/>
              <a:t>→ Conditional probability distributions</a:t>
            </a:r>
          </a:p>
          <a:p>
            <a:pPr marL="504000" lvl="1"/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3528" y="1052736"/>
            <a:ext cx="8496944" cy="288032"/>
          </a:xfrm>
        </p:spPr>
        <p:txBody>
          <a:bodyPr/>
          <a:lstStyle/>
          <a:p>
            <a:pPr algn="ctr"/>
            <a:r>
              <a:rPr lang="fi-FI" sz="1000" dirty="0" smtClean="0"/>
              <a:t>Poropudas J., Virtanen K.,  2010. Simulation Metamodeling with Dynamic Bayesian Networks, </a:t>
            </a:r>
            <a:r>
              <a:rPr lang="fi-FI" sz="1000" i="1" dirty="0" smtClean="0"/>
              <a:t>submitted for publication</a:t>
            </a:r>
            <a:r>
              <a:rPr lang="fi-FI" sz="1000" dirty="0" smtClean="0"/>
              <a:t>.</a:t>
            </a:r>
          </a:p>
          <a:p>
            <a:pPr algn="ctr"/>
            <a:endParaRPr lang="fi-FI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32" y="1268760"/>
            <a:ext cx="8424936" cy="137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924944"/>
            <a:ext cx="3384376" cy="27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Construction of DBN Metamodel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41834"/>
            <a:ext cx="5400600" cy="4135438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fi-FI" dirty="0" smtClean="0"/>
              <a:t>Selection of variables</a:t>
            </a:r>
          </a:p>
          <a:p>
            <a:pPr marL="457200" indent="-457200">
              <a:buFont typeface="+mj-lt"/>
              <a:buAutoNum type="arabicParenR"/>
            </a:pPr>
            <a:r>
              <a:rPr lang="fi-FI" dirty="0" smtClean="0"/>
              <a:t>Collecting simulation data</a:t>
            </a:r>
          </a:p>
          <a:p>
            <a:pPr marL="457200" indent="-457200">
              <a:buFont typeface="+mj-lt"/>
              <a:buAutoNum type="arabicParenR"/>
            </a:pPr>
            <a:r>
              <a:rPr lang="fi-FI" dirty="0" smtClean="0"/>
              <a:t>Optimal selection of time instants</a:t>
            </a:r>
          </a:p>
          <a:p>
            <a:pPr marL="457200" indent="-457200">
              <a:buFont typeface="+mj-lt"/>
              <a:buAutoNum type="arabicParenR"/>
            </a:pPr>
            <a:r>
              <a:rPr lang="fi-FI" dirty="0" smtClean="0"/>
              <a:t>Determination of network structure</a:t>
            </a:r>
          </a:p>
          <a:p>
            <a:pPr marL="457200" indent="-457200">
              <a:buFont typeface="+mj-lt"/>
              <a:buAutoNum type="arabicParenR"/>
            </a:pPr>
            <a:r>
              <a:rPr lang="fi-FI" dirty="0" smtClean="0"/>
              <a:t>Estimation of probability tables</a:t>
            </a:r>
          </a:p>
          <a:p>
            <a:pPr marL="457200" indent="-457200">
              <a:buFont typeface="+mj-lt"/>
              <a:buAutoNum type="arabicParenR"/>
            </a:pPr>
            <a:r>
              <a:rPr lang="fi-FI" dirty="0" smtClean="0"/>
              <a:t>Inclusion of simulation parameters</a:t>
            </a:r>
          </a:p>
          <a:p>
            <a:pPr marL="457200" indent="-457200">
              <a:buFont typeface="+mj-lt"/>
              <a:buAutoNum type="arabicParenR"/>
            </a:pPr>
            <a:r>
              <a:rPr lang="fi-FI" dirty="0" smtClean="0"/>
              <a:t>Validation</a:t>
            </a:r>
          </a:p>
          <a:p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xt Placeholder 3"/>
          <p:cNvSpPr txBox="1">
            <a:spLocks/>
          </p:cNvSpPr>
          <p:nvPr/>
        </p:nvSpPr>
        <p:spPr bwMode="auto">
          <a:xfrm>
            <a:off x="251520" y="1124744"/>
            <a:ext cx="849694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95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Poropudas J., Virtanen K., 2010. Simulation Metamodeling with Dynamic Bayesian Networks, </a:t>
            </a:r>
            <a:r>
              <a:rPr kumimoji="0" lang="fi-FI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submitted for publication</a:t>
            </a:r>
            <a:r>
              <a:rPr kumimoji="0" lang="fi-FI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ts val="95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i-FI" sz="95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3876" y="1988840"/>
            <a:ext cx="347061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88" y="44624"/>
            <a:ext cx="7988300" cy="1081088"/>
          </a:xfrm>
        </p:spPr>
        <p:txBody>
          <a:bodyPr/>
          <a:lstStyle/>
          <a:p>
            <a:r>
              <a:rPr lang="fi-FI" dirty="0" smtClean="0"/>
              <a:t>Approximative Reasoning</a:t>
            </a:r>
            <a:br>
              <a:rPr lang="fi-FI" dirty="0" smtClean="0"/>
            </a:br>
            <a:r>
              <a:rPr lang="fi-FI" dirty="0" smtClean="0"/>
              <a:t>in Continuous Time</a:t>
            </a:r>
            <a:endParaRPr lang="fi-FI" dirty="0"/>
          </a:p>
        </p:txBody>
      </p:sp>
      <p:grpSp>
        <p:nvGrpSpPr>
          <p:cNvPr id="3" name="Group 11"/>
          <p:cNvGrpSpPr/>
          <p:nvPr/>
        </p:nvGrpSpPr>
        <p:grpSpPr>
          <a:xfrm>
            <a:off x="251520" y="1340768"/>
            <a:ext cx="8640960" cy="2448272"/>
            <a:chOff x="251520" y="1628800"/>
            <a:chExt cx="8280920" cy="2448272"/>
          </a:xfrm>
        </p:grpSpPr>
        <p:sp>
          <p:nvSpPr>
            <p:cNvPr id="10" name="Content Placeholder 2"/>
            <p:cNvSpPr txBox="1">
              <a:spLocks/>
            </p:cNvSpPr>
            <p:nvPr/>
          </p:nvSpPr>
          <p:spPr bwMode="auto">
            <a:xfrm>
              <a:off x="251520" y="1628800"/>
              <a:ext cx="8280920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>
                <a:spcBef>
                  <a:spcPts val="600"/>
                </a:spcBef>
                <a:buFont typeface="Arial" charset="0"/>
                <a:buChar char="•"/>
                <a:defRPr/>
              </a:pPr>
              <a:r>
                <a:rPr lang="fi-FI" sz="2400" dirty="0" smtClean="0"/>
                <a:t>DBN gives probabilities at discrete time instants</a:t>
              </a:r>
              <a:br>
                <a:rPr lang="fi-FI" sz="2400" dirty="0" smtClean="0"/>
              </a:br>
              <a:r>
                <a:rPr lang="fi-FI" sz="2400" dirty="0" smtClean="0"/>
                <a:t>                          </a:t>
              </a:r>
              <a:r>
                <a:rPr lang="fi-FI" sz="2400" dirty="0" smtClean="0">
                  <a:solidFill>
                    <a:srgbClr val="FF0000"/>
                  </a:solidFill>
                </a:rPr>
                <a:t>→ What-if analysis at these </a:t>
              </a:r>
              <a:r>
                <a:rPr lang="fi-FI" sz="2400" dirty="0" smtClean="0">
                  <a:solidFill>
                    <a:srgbClr val="FF0000"/>
                  </a:solidFill>
                </a:rPr>
                <a:t>time instants</a:t>
              </a:r>
              <a:endParaRPr lang="fi-FI" sz="2400" dirty="0" smtClean="0">
                <a:solidFill>
                  <a:srgbClr val="FF0000"/>
                </a:solidFill>
              </a:endParaRPr>
            </a:p>
            <a:p>
              <a:pPr marL="342900" indent="-342900">
                <a:spcBef>
                  <a:spcPts val="600"/>
                </a:spcBef>
                <a:buFont typeface="Arial" charset="0"/>
                <a:buChar char="•"/>
                <a:defRPr/>
              </a:pPr>
              <a:r>
                <a:rPr lang="fi-FI" sz="2400" dirty="0" smtClean="0"/>
                <a:t>Approximative probabilities for all time instants with</a:t>
              </a:r>
              <a:r>
                <a:rPr kumimoji="0" lang="fi-FI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Lagrange</a:t>
              </a:r>
              <a:r>
                <a:rPr kumimoji="0" lang="fi-FI" sz="24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interpolating polynomials </a:t>
              </a:r>
              <a:r>
                <a:rPr lang="fi-FI" sz="2400" dirty="0" smtClean="0">
                  <a:solidFill>
                    <a:srgbClr val="FF0000"/>
                  </a:solidFill>
                </a:rPr>
                <a:t>→ What-if analysis at arbitrary time instants</a:t>
              </a:r>
              <a:endParaRPr kumimoji="0" lang="fi-FI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7551" y="1966806"/>
              <a:ext cx="2067713" cy="490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2511180" y="5212277"/>
            <a:ext cx="4121641" cy="5232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i-FI" sz="2800" b="1" dirty="0" smtClean="0"/>
              <a:t>”Simple, yet effective!”</a:t>
            </a:r>
            <a:endParaRPr lang="fi-FI" sz="2800" b="1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pSp>
        <p:nvGrpSpPr>
          <p:cNvPr id="4" name="Group 35"/>
          <p:cNvGrpSpPr/>
          <p:nvPr/>
        </p:nvGrpSpPr>
        <p:grpSpPr>
          <a:xfrm>
            <a:off x="6111313" y="3689092"/>
            <a:ext cx="2808312" cy="801483"/>
            <a:chOff x="323528" y="3573016"/>
            <a:chExt cx="2808312" cy="801483"/>
          </a:xfrm>
        </p:grpSpPr>
        <p:pic>
          <p:nvPicPr>
            <p:cNvPr id="34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3573016"/>
              <a:ext cx="2808312" cy="399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528" y="4016532"/>
              <a:ext cx="2754306" cy="357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pSp>
        <p:nvGrpSpPr>
          <p:cNvPr id="5" name="Group 40"/>
          <p:cNvGrpSpPr/>
          <p:nvPr/>
        </p:nvGrpSpPr>
        <p:grpSpPr>
          <a:xfrm>
            <a:off x="2609491" y="3063054"/>
            <a:ext cx="3925019" cy="2127189"/>
            <a:chOff x="3590004" y="2996952"/>
            <a:chExt cx="3925019" cy="2127189"/>
          </a:xfrm>
        </p:grpSpPr>
        <p:grpSp>
          <p:nvGrpSpPr>
            <p:cNvPr id="6" name="Group 28"/>
            <p:cNvGrpSpPr/>
            <p:nvPr/>
          </p:nvGrpSpPr>
          <p:grpSpPr>
            <a:xfrm>
              <a:off x="3590004" y="2996952"/>
              <a:ext cx="3925019" cy="1723080"/>
              <a:chOff x="2699792" y="3146874"/>
              <a:chExt cx="3925019" cy="1723080"/>
            </a:xfrm>
          </p:grpSpPr>
          <p:grpSp>
            <p:nvGrpSpPr>
              <p:cNvPr id="7" name="Group 26"/>
              <p:cNvGrpSpPr/>
              <p:nvPr/>
            </p:nvGrpSpPr>
            <p:grpSpPr>
              <a:xfrm>
                <a:off x="3203848" y="3284984"/>
                <a:ext cx="3024336" cy="1584970"/>
                <a:chOff x="3203848" y="3284984"/>
                <a:chExt cx="3024336" cy="1584970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>
                  <a:off x="3203848" y="4869160"/>
                  <a:ext cx="3024336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 flipH="1" flipV="1">
                  <a:off x="3275856" y="4437112"/>
                  <a:ext cx="864096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rot="5400000" flipH="1" flipV="1">
                  <a:off x="4788024" y="4077072"/>
                  <a:ext cx="1584176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V="1">
                  <a:off x="3707904" y="3284984"/>
                  <a:ext cx="1872208" cy="72008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/>
                <p:cNvCxnSpPr/>
                <p:nvPr/>
              </p:nvCxnSpPr>
              <p:spPr>
                <a:xfrm rot="5400000" flipH="1" flipV="1">
                  <a:off x="4391980" y="4185084"/>
                  <a:ext cx="1368152" cy="158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Oval 25"/>
                <p:cNvSpPr>
                  <a:spLocks noChangeAspect="1"/>
                </p:cNvSpPr>
                <p:nvPr/>
              </p:nvSpPr>
              <p:spPr>
                <a:xfrm>
                  <a:off x="5016557" y="3441509"/>
                  <a:ext cx="108000" cy="108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pic>
            <p:nvPicPr>
              <p:cNvPr id="5121" name="Picture 1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796136" y="3146874"/>
                <a:ext cx="828675" cy="447675"/>
              </a:xfrm>
              <a:prstGeom prst="rect">
                <a:avLst/>
              </a:prstGeom>
              <a:noFill/>
            </p:spPr>
          </p:pic>
          <p:pic>
            <p:nvPicPr>
              <p:cNvPr id="5123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99792" y="3855142"/>
                <a:ext cx="828675" cy="447675"/>
              </a:xfrm>
              <a:prstGeom prst="rect">
                <a:avLst/>
              </a:prstGeom>
              <a:noFill/>
            </p:spPr>
          </p:pic>
          <p:pic>
            <p:nvPicPr>
              <p:cNvPr id="5125" name="Picture 5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61934" y="3151985"/>
                <a:ext cx="666750" cy="447675"/>
              </a:xfrm>
              <a:prstGeom prst="rect">
                <a:avLst/>
              </a:prstGeom>
              <a:noFill/>
            </p:spPr>
          </p:pic>
        </p:grpSp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55924" y="4714566"/>
              <a:ext cx="285750" cy="409575"/>
            </a:xfrm>
            <a:prstGeom prst="rect">
              <a:avLst/>
            </a:prstGeom>
            <a:noFill/>
          </p:spPr>
        </p:pic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23021" y="4714566"/>
              <a:ext cx="285750" cy="409575"/>
            </a:xfrm>
            <a:prstGeom prst="rect">
              <a:avLst/>
            </a:prstGeom>
            <a:noFill/>
          </p:spPr>
        </p:pic>
        <p:pic>
          <p:nvPicPr>
            <p:cNvPr id="5131" name="Picture 11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07101" y="4714566"/>
              <a:ext cx="123825" cy="409575"/>
            </a:xfrm>
            <a:prstGeom prst="rect">
              <a:avLst/>
            </a:prstGeom>
            <a:noFill/>
          </p:spPr>
        </p:pic>
      </p:grpSp>
      <p:sp>
        <p:nvSpPr>
          <p:cNvPr id="3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1520" y="1052736"/>
            <a:ext cx="8712968" cy="28803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fi-FI" sz="1000" dirty="0" smtClean="0"/>
              <a:t>Poropudas J., Virtanen K., 2010. Simulation Metamodeling in Continuous Time using Dynamic Bayesian Networks, </a:t>
            </a:r>
            <a:r>
              <a:rPr lang="fi-FI" sz="1000" i="1" dirty="0" smtClean="0"/>
              <a:t>WSC 2010</a:t>
            </a:r>
            <a:r>
              <a:rPr lang="fi-FI" sz="1000" dirty="0" smtClean="0"/>
              <a:t>.</a:t>
            </a:r>
          </a:p>
          <a:p>
            <a:pPr algn="ctr">
              <a:lnSpc>
                <a:spcPct val="100000"/>
              </a:lnSpc>
            </a:pPr>
            <a:endParaRPr lang="fi-FI" sz="1000" dirty="0" smtClean="0"/>
          </a:p>
          <a:p>
            <a:pPr algn="ctr"/>
            <a:endParaRPr lang="fi-FI" dirty="0"/>
          </a:p>
        </p:txBody>
      </p:sp>
      <p:sp>
        <p:nvSpPr>
          <p:cNvPr id="33" name="TextBox 32"/>
          <p:cNvSpPr txBox="1"/>
          <p:nvPr/>
        </p:nvSpPr>
        <p:spPr>
          <a:xfrm>
            <a:off x="2771800" y="6021288"/>
            <a:ext cx="370152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Monday 10:30 A.M. - 12:00 P.M.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err="1"/>
              <a:t>Metamodeling</a:t>
            </a:r>
            <a:r>
              <a:rPr lang="en-US" b="1" dirty="0"/>
              <a:t> I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3696"/>
            <a:ext cx="8640960" cy="1081088"/>
          </a:xfrm>
        </p:spPr>
        <p:txBody>
          <a:bodyPr/>
          <a:lstStyle/>
          <a:p>
            <a:r>
              <a:rPr lang="fi-FI" dirty="0" smtClean="0"/>
              <a:t>Air Combat Analysis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1520" y="1196752"/>
            <a:ext cx="8712968" cy="28803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fi-FI" sz="1000" dirty="0" smtClean="0"/>
              <a:t>Poropudas J., Virtanen K., 2007.  Analysis of Discrete Events Simulation Results Using Dynamic Bayesian Networks, </a:t>
            </a:r>
            <a:r>
              <a:rPr lang="fi-FI" sz="1000" i="1" dirty="0" smtClean="0"/>
              <a:t>WSC  2007</a:t>
            </a:r>
            <a:r>
              <a:rPr lang="fi-FI" sz="1000" dirty="0" smtClean="0"/>
              <a:t>.</a:t>
            </a:r>
          </a:p>
          <a:p>
            <a:pPr algn="ctr">
              <a:lnSpc>
                <a:spcPct val="100000"/>
              </a:lnSpc>
            </a:pPr>
            <a:r>
              <a:rPr lang="fi-FI" sz="1000" dirty="0" smtClean="0"/>
              <a:t>Poropudas J., Virtanen K., 2010. Simulation Metamodeling with Dynamic Bayesian Networks, </a:t>
            </a:r>
            <a:r>
              <a:rPr lang="fi-FI" sz="1000" i="1" dirty="0" smtClean="0"/>
              <a:t>submitted for publication</a:t>
            </a:r>
            <a:r>
              <a:rPr lang="fi-FI" sz="1000" dirty="0" smtClean="0"/>
              <a:t>.</a:t>
            </a:r>
          </a:p>
          <a:p>
            <a:pPr algn="ctr">
              <a:lnSpc>
                <a:spcPct val="100000"/>
              </a:lnSpc>
            </a:pPr>
            <a:endParaRPr lang="fi-FI" sz="1000" dirty="0" smtClean="0"/>
          </a:p>
          <a:p>
            <a:pPr algn="ctr"/>
            <a:endParaRPr lang="fi-FI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1520" y="1700808"/>
            <a:ext cx="7920880" cy="4135438"/>
          </a:xfrm>
        </p:spPr>
        <p:txBody>
          <a:bodyPr/>
          <a:lstStyle/>
          <a:p>
            <a:r>
              <a:rPr lang="fi-FI" dirty="0" smtClean="0"/>
              <a:t>X-Brawler  ̶  a discrete event simulation model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861048"/>
            <a:ext cx="3528392" cy="281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5"/>
            <a:ext cx="8202334" cy="165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365104"/>
            <a:ext cx="573760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9012113" y="3501008"/>
            <a:ext cx="1044624" cy="309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88300" cy="1081088"/>
          </a:xfrm>
        </p:spPr>
        <p:txBody>
          <a:bodyPr/>
          <a:lstStyle/>
          <a:p>
            <a:r>
              <a:rPr lang="fi-FI" dirty="0" smtClean="0"/>
              <a:t>Influence Diagrams </a:t>
            </a:r>
            <a:r>
              <a:rPr lang="fi-FI" dirty="0" smtClean="0"/>
              <a:t>(IDs) </a:t>
            </a:r>
            <a:r>
              <a:rPr lang="fi-FI" dirty="0" smtClean="0"/>
              <a:t>and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Discrete Event Simulation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5040560" cy="4392488"/>
          </a:xfrm>
        </p:spPr>
        <p:txBody>
          <a:bodyPr/>
          <a:lstStyle/>
          <a:p>
            <a:r>
              <a:rPr lang="fi-FI" sz="2000" dirty="0" smtClean="0"/>
              <a:t>Decision nodes</a:t>
            </a:r>
          </a:p>
          <a:p>
            <a:pPr lvl="1"/>
            <a:r>
              <a:rPr lang="fi-FI" sz="1800" dirty="0" smtClean="0"/>
              <a:t>”Controllable” simulation inputs</a:t>
            </a:r>
          </a:p>
          <a:p>
            <a:r>
              <a:rPr lang="fi-FI" sz="2000" dirty="0" smtClean="0"/>
              <a:t>Chance nodes</a:t>
            </a:r>
          </a:p>
          <a:p>
            <a:pPr lvl="1"/>
            <a:r>
              <a:rPr lang="fi-FI" sz="1800" dirty="0" smtClean="0"/>
              <a:t>Uncertain simulation inputs</a:t>
            </a:r>
          </a:p>
          <a:p>
            <a:pPr lvl="1"/>
            <a:r>
              <a:rPr lang="fi-FI" sz="1800" dirty="0" smtClean="0"/>
              <a:t>Simulation outputs</a:t>
            </a:r>
          </a:p>
          <a:p>
            <a:pPr lvl="1"/>
            <a:r>
              <a:rPr lang="fi-FI" sz="1800" dirty="0" smtClean="0"/>
              <a:t>Conditional probability tables</a:t>
            </a:r>
          </a:p>
          <a:p>
            <a:r>
              <a:rPr lang="fi-FI" sz="2000" dirty="0" smtClean="0"/>
              <a:t>Utility nodes</a:t>
            </a:r>
          </a:p>
          <a:p>
            <a:pPr lvl="1"/>
            <a:r>
              <a:rPr lang="fi-FI" sz="1800" dirty="0" smtClean="0"/>
              <a:t>Decision maker’s preferences</a:t>
            </a:r>
          </a:p>
          <a:p>
            <a:pPr lvl="1"/>
            <a:r>
              <a:rPr lang="fi-FI" sz="1800" dirty="0" smtClean="0"/>
              <a:t>Utility functions</a:t>
            </a:r>
          </a:p>
          <a:p>
            <a:r>
              <a:rPr lang="fi-FI" sz="2000" dirty="0" smtClean="0"/>
              <a:t>Arcs</a:t>
            </a:r>
          </a:p>
          <a:p>
            <a:pPr lvl="1"/>
            <a:r>
              <a:rPr lang="fi-FI" sz="1800" dirty="0" smtClean="0"/>
              <a:t>Dependencies</a:t>
            </a:r>
          </a:p>
          <a:p>
            <a:pPr lvl="1"/>
            <a:r>
              <a:rPr lang="fi-FI" sz="1800" dirty="0" smtClean="0"/>
              <a:t>Information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060848"/>
            <a:ext cx="309006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539552" y="1219994"/>
            <a:ext cx="8064896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95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Poropudas J., Pousi J., Virtanen K., 2010. Simulation Metamodeling with Influence Diagrams, </a:t>
            </a:r>
            <a:r>
              <a:rPr kumimoji="0" lang="fi-FI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manuscript</a:t>
            </a:r>
            <a:r>
              <a:rPr kumimoji="0" lang="fi-FI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lto_sal_eng_red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009B3A"/>
      </a:accent1>
      <a:accent2>
        <a:srgbClr val="FF7900"/>
      </a:accent2>
      <a:accent3>
        <a:srgbClr val="0065BD"/>
      </a:accent3>
      <a:accent4>
        <a:srgbClr val="ED2939"/>
      </a:accent4>
      <a:accent5>
        <a:srgbClr val="FECB00"/>
      </a:accent5>
      <a:accent6>
        <a:srgbClr val="6639B7"/>
      </a:accent6>
      <a:hlink>
        <a:srgbClr val="0065BD"/>
      </a:hlink>
      <a:folHlink>
        <a:srgbClr val="ED2939"/>
      </a:folHlink>
    </a:clrScheme>
    <a:fontScheme name="Aalto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aalto_sal_eng_red</Template>
  <TotalTime>2462</TotalTime>
  <Words>755</Words>
  <Application>Microsoft Office PowerPoint</Application>
  <PresentationFormat>On-screen Show (4:3)</PresentationFormat>
  <Paragraphs>150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aalto_sal_eng_red</vt:lpstr>
      <vt:lpstr>Bayesian Networks, Influence Diagrams, and Games in Simulation Metamodeling</vt:lpstr>
      <vt:lpstr>Contribution of the Thesis</vt:lpstr>
      <vt:lpstr>The Thesis</vt:lpstr>
      <vt:lpstr>Dynamic Bayesian Networks and Discrete Event Simulation</vt:lpstr>
      <vt:lpstr>DBNs in Simulation Metamodeling</vt:lpstr>
      <vt:lpstr>Construction of DBN Metamodel</vt:lpstr>
      <vt:lpstr>Approximative Reasoning in Continuous Time</vt:lpstr>
      <vt:lpstr>Air Combat Analysis</vt:lpstr>
      <vt:lpstr>Influence Diagrams (IDs) and Discrete Event Simulation</vt:lpstr>
      <vt:lpstr>Construction of ID Metamodel</vt:lpstr>
      <vt:lpstr>IDs as MIMO Metamodels</vt:lpstr>
      <vt:lpstr>Decision Making with Multiple Criteria</vt:lpstr>
      <vt:lpstr>Air Combat Analysis</vt:lpstr>
      <vt:lpstr>Games and Discrete Event Simulation</vt:lpstr>
      <vt:lpstr>Construction of Game Theoretic Metamodel</vt:lpstr>
      <vt:lpstr>Best Responses and Equilibirium Solutions</vt:lpstr>
      <vt:lpstr>Games and Stochastic Kriging</vt:lpstr>
      <vt:lpstr>Utilization of Game Theoretic Metamodes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jporopud</dc:creator>
  <cp:lastModifiedBy>jporopud</cp:lastModifiedBy>
  <cp:revision>224</cp:revision>
  <dcterms:created xsi:type="dcterms:W3CDTF">2010-11-17T10:42:55Z</dcterms:created>
  <dcterms:modified xsi:type="dcterms:W3CDTF">2010-12-02T12:05:01Z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TieturiVerId">
    <vt:lpwstr>002</vt:lpwstr>
  </property>
</Properties>
</file>