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699" r:id="rId4"/>
    <p:sldMasterId id="2147483711" r:id="rId5"/>
    <p:sldMasterId id="2147483723" r:id="rId6"/>
    <p:sldMasterId id="2147483753" r:id="rId7"/>
    <p:sldMasterId id="2147483765" r:id="rId8"/>
    <p:sldMasterId id="2147483777" r:id="rId9"/>
  </p:sldMasterIdLst>
  <p:notesMasterIdLst>
    <p:notesMasterId r:id="rId33"/>
  </p:notesMasterIdLst>
  <p:handoutMasterIdLst>
    <p:handoutMasterId r:id="rId34"/>
  </p:handoutMasterIdLst>
  <p:sldIdLst>
    <p:sldId id="284" r:id="rId10"/>
    <p:sldId id="414" r:id="rId11"/>
    <p:sldId id="424" r:id="rId12"/>
    <p:sldId id="435" r:id="rId13"/>
    <p:sldId id="431" r:id="rId14"/>
    <p:sldId id="422" r:id="rId15"/>
    <p:sldId id="423" r:id="rId16"/>
    <p:sldId id="390" r:id="rId17"/>
    <p:sldId id="432" r:id="rId18"/>
    <p:sldId id="421" r:id="rId19"/>
    <p:sldId id="433" r:id="rId20"/>
    <p:sldId id="434" r:id="rId21"/>
    <p:sldId id="386" r:id="rId22"/>
    <p:sldId id="399" r:id="rId23"/>
    <p:sldId id="400" r:id="rId24"/>
    <p:sldId id="405" r:id="rId25"/>
    <p:sldId id="406" r:id="rId26"/>
    <p:sldId id="402" r:id="rId27"/>
    <p:sldId id="412" r:id="rId28"/>
    <p:sldId id="428" r:id="rId29"/>
    <p:sldId id="408" r:id="rId30"/>
    <p:sldId id="409" r:id="rId31"/>
    <p:sldId id="436" r:id="rId32"/>
  </p:sldIdLst>
  <p:sldSz cx="9144000" cy="6858000" type="screen4x3"/>
  <p:notesSz cx="9872663" cy="6742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FC"/>
    <a:srgbClr val="E6E6E6"/>
    <a:srgbClr val="FFC1FB"/>
    <a:srgbClr val="0070C0"/>
    <a:srgbClr val="47CFFF"/>
    <a:srgbClr val="FFFFFF"/>
    <a:srgbClr val="FFA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0092" autoAdjust="0"/>
  </p:normalViewPr>
  <p:slideViewPr>
    <p:cSldViewPr>
      <p:cViewPr>
        <p:scale>
          <a:sx n="49" d="100"/>
          <a:sy n="49" d="100"/>
        </p:scale>
        <p:origin x="-1526" y="-58"/>
      </p:cViewPr>
      <p:guideLst>
        <p:guide orient="horz" pos="2160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21" Type="http://schemas.openxmlformats.org/officeDocument/2006/relationships/slide" Target="slides/slide12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278154" cy="33827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92226" y="2"/>
            <a:ext cx="4278154" cy="33827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44980DED-97FD-43D7-931B-973E6FDD6491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6403839"/>
            <a:ext cx="4278154" cy="33827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92226" y="6403839"/>
            <a:ext cx="4278154" cy="33827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548D2D88-8B96-40A2-A1B5-1426FDB4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4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154" cy="33710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6" y="1"/>
            <a:ext cx="4278154" cy="33710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C7616A7C-B5B5-4B98-A5DB-ECB9B58048D4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3437" cy="2530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02507"/>
            <a:ext cx="7898130" cy="3033950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03837"/>
            <a:ext cx="4278154" cy="33710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6" y="6403837"/>
            <a:ext cx="4278154" cy="33710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0366F66F-9223-49BB-B323-4C1A4C37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3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1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3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4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5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6F66F-9223-49BB-B323-4C1A4C37C6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CC6A-3A0D-4467-9161-91360CAD70B1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7610-A69D-46AC-9A33-C28AC79B16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756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84CB-2E7A-44B1-AFD6-E179E14E9945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9162F-27B7-4DE4-9017-8F27ECC2D1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49526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C6B90-8B61-4E73-BA2D-64E051012ED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293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1CDE-4FDD-4391-BFC4-0C4BC9F26CDB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557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D03D0-8FD8-4008-9110-23B8013C1E0C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3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1313"/>
            <a:ext cx="2286000" cy="5513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41313"/>
            <a:ext cx="6705600" cy="5513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D21D3-9BCF-4BC6-9F36-EFAD4600583F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10522-9183-48D5-8DA1-9692C17FDD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086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63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962400" cy="463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0CCE-F6BD-46F7-9D20-0DDE98512D04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5F3A-C6C9-47A3-8B8A-06A7E30AF0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975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8077200" cy="2241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613150"/>
            <a:ext cx="8077200" cy="2241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F487-F968-4417-A779-9D467F2EABD4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33C8-DAD2-4869-88B6-A5AD07A783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182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3"/>
            <a:ext cx="91440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077200" cy="46355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7CB96-56BA-44A8-A38D-520B45E6772F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3082D-31B5-4C52-9B71-7D5EA7D1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519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CB84DBC7-0993-4022-AB0E-3A067FB66A75}" type="datetime1">
              <a:rPr lang="en-US" smtClean="0"/>
              <a:t>7/4/2017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F8ADC-B8E7-453D-B4BA-F529C97DDF94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0E4A-449E-4D81-B695-1ABCCBC0E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5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BFB0-D097-48CB-9CA6-59E4FB3F534C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62A6-6633-4D65-A5A6-1B1FCC3D3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05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3D970-248C-4903-82F9-8955049B249E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EAB1-8B63-4D90-839D-BA7FEC17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1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8F2FC-443D-4ABB-A3B8-AA664EB63AA2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3B3C-5BEA-4224-8F5F-A3B5A67CE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2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6A516-8061-448E-A2E4-E1C378848BCB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DACA-F9AE-459F-838D-0F0DC0588C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3372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A912-8D23-486A-873C-E9152B7D2C78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2270-7B0F-4A7C-B0BB-D804BAA3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83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7A280-17CA-462A-9A39-0183E4A2334A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EAFF-3F88-491C-834E-06A1B280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01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C806-8447-42BC-8B9F-605A2DCD6EE6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C4DF-8743-41CC-BFA1-3FFCA6D30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96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239B-0E72-43F9-9B28-CB15F7DCC26C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3266-DB7B-49E4-B0B1-440810A1A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2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3D3FD-F382-480A-9D97-500E28A58A74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5F4A-BEC9-45EB-9829-1321B4867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8188-EFF1-440E-8F60-A844AF24FD20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39DB-693F-429A-A2F2-F017B9E37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99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35243" y="1700808"/>
            <a:ext cx="8324850" cy="3919537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BA8D1BBA-20FC-4D42-8180-38387857CB3C}" type="datetime1">
              <a:rPr lang="en-US" smtClean="0"/>
              <a:t>7/4/2017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C35BE-081C-4080-B07A-94E2D06E2EB6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0E4A-449E-4D81-B695-1ABCCBC0E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2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F28D5-F733-4FD5-9224-96AD002E1BAF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62A6-6633-4D65-A5A6-1B1FCC3D3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362BC-320C-4C5A-95E9-0A3D73898668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EAB1-8B63-4D90-839D-BA7FEC17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3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7206-1A4C-4D35-883D-93F5A77F5A65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BBA2-F014-4C05-9BB5-03777463B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9942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B0705-46C3-4218-9C41-FFEAA9D9DAA5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3B3C-5BEA-4224-8F5F-A3B5A67CE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1EA0-02AC-46F6-B0A6-4C368B7AF037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2270-7B0F-4A7C-B0BB-D804BAA3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43851-5597-4490-8587-B5684AFA9FF9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EAFF-3F88-491C-834E-06A1B280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BED7-8DFF-4928-A3E3-3587CA8D2B97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C4DF-8743-41CC-BFA1-3FFCA6D30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4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15DA-7486-4343-B0B5-CA2650665A0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3266-DB7B-49E4-B0B1-440810A1A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4F77-AF22-4801-9888-3C0669B2B90B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5F4A-BEC9-45EB-9829-1321B4867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8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49E0-CC8F-4E3C-8351-E4DEC6D098FE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39DB-693F-429A-A2F2-F017B9E37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E44366-DB31-40A4-B1EE-459B53D140A3}" type="datetime1">
              <a:rPr lang="en-US" smtClean="0"/>
              <a:t>7/4/2017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5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83BAEB-9E5C-42F8-8A05-73FAAA514322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13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29E76-821B-49C0-ABD6-0F8AAEBA81C4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3764-84C5-40AA-9903-48D3C7923577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FF49E-6434-4BE8-9D34-726B097A2F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0768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E04541-0424-4C7B-941E-AB895758E67F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FE51CA-7887-4330-8625-98A51F0D07F5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8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C1AD42-647B-4EA6-8C70-8837A485DD71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2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134A7-010D-402B-AFA0-60D9F4AE322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9F79F-426F-4FE6-A5D9-D8C58749F4C8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75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C2BAE7-6481-4715-80EF-D91C73F35810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5A106C-9243-481D-95EF-22A72983C1C5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3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0691A3-F416-432D-8394-35643608DA3A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7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817C7D-2A2B-4CAF-95B4-57DD24676FCB}" type="datetime1">
              <a:rPr lang="en-US" smtClean="0"/>
              <a:t>7/4/2017</a:t>
            </a:fld>
            <a:endParaRPr lang="en-US" dirty="0"/>
          </a:p>
        </p:txBody>
      </p:sp>
      <p:pic>
        <p:nvPicPr>
          <p:cNvPr id="8" name="Picture 27" descr="E:\salogoen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101FA1-871F-4F30-BE82-17EC36118B3D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2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0BE4-DF8A-422B-A533-7C79AA4706B8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D386-BD37-4A94-B5F8-DA6DC82D64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8636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7BEAE-FB00-4FBF-B72F-DF2ED7E685EF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1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058D20-A401-4856-A177-47E915B463F1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4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9795CC-B5F1-41F8-ABC4-07ADC4549D44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2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88E0C-0BF5-4DCA-94D6-507BC3C2FE52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8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82770-A080-4510-8629-8FFF75713742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22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4AC58-D69A-4667-B7E4-8EC2BF68AD3E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6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CC6DF3-5CA0-4669-AD52-B2A9C29E58F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9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9A0EC5-A845-4E77-96A6-FF4058DD5D79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04694-E664-4235-9D48-343A1A310900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32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CB20F0-4D92-48A9-BC5C-D12610F5FAC8}" type="datetime1">
              <a:rPr lang="en-US" smtClean="0"/>
              <a:t>7/4/2017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50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36053-60BD-4B49-AF7C-EE1B9396602F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B9B4B-EF97-422D-AA3A-584365F724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0043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5ADE7-0034-42F9-AB99-31F660F36AAC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3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8D34A5-D7E7-4A26-AA83-5A152F12CE66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8BF44-27EC-4E4A-8170-6E51142977E7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BDD81D-B240-4E09-AAA8-89CFE6A4A034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18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E02D48-E1D8-4620-AB27-1A7FC2CB0E3F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6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CF2E43-9556-4808-AFFA-D2F3CA2B0B9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E8685-1AF3-45D6-A5A6-BE14FE4CB47B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09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F09877-A9F0-4B11-B41A-0D4612796C7A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5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8309B1-D124-4F08-86FE-B350334FFEA5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0B3362-1BC8-44D6-9BF7-1F7400DEA9F7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67BCB-778F-4E8F-9523-1B2A9A619A45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27E53-1C2D-413A-8E3C-6211449772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7864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459AC9-9099-457C-B296-8C3E3CA1A25E}" type="datetime1">
              <a:rPr lang="en-US" smtClean="0"/>
              <a:t>7/4/2017</a:t>
            </a:fld>
            <a:endParaRPr lang="en-US" dirty="0"/>
          </a:p>
        </p:txBody>
      </p:sp>
      <p:pic>
        <p:nvPicPr>
          <p:cNvPr id="10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752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07E8A-FB3E-42F4-8AED-A8D928182184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2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79547F-B9C4-4B2F-8664-87B0508D9112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59FB72-6735-44FB-A50B-2B6DFE5CA17E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817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1EEA98-F607-4933-A49C-229C9A86E2A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109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0971B5-E33C-49FF-B360-55B693D72F2C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74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57D0C-6454-4FE3-B801-019977FA5035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37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C7DE5-6B00-4AFF-929B-3A91F9B0F54C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92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1D1233-DA50-452C-A98A-A42C8F62CAB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314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9F282-D6C4-45EF-9555-6E702A8DB89E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D7C76-034C-4B80-A935-CB37768D701B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596D-EE0B-4A26-90E8-D7036FF2D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788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B8E45F-E205-48FA-B0DC-40634EA1EAC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890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31A29-DFCB-482D-9B4C-50C12B0A0897}" type="datetime1">
              <a:rPr lang="en-US" smtClean="0"/>
              <a:t>7/4/2017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30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EB0278-4450-4943-9799-AB9D56BD2967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452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08AF5-16AB-42BD-86E9-CA55E5399C1C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28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695FDF-B7C2-4250-A6B5-5FEC13F58816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986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5689B-7AAE-4252-9EA1-7A3036E33175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253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0F1B4E-0CBA-48D5-B67A-1F7B8F7F33DF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864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840F2A-291A-42EA-AB99-A7EC3E396299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308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0CB11-A45D-42C1-BB58-FB87DF193E4F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940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C638C-0EE1-4793-A656-51F5BE218CC4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745E-7528-40E3-BC3E-CE49D790021A}" type="datetime1">
              <a:rPr lang="en-US" smtClean="0">
                <a:solidFill>
                  <a:srgbClr val="000000"/>
                </a:solidFill>
              </a:rPr>
              <a:t>7/4/2017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34D0E-B82F-442B-8DE8-34289B112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588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166018-A0A6-49B9-B15D-8A4B95792BF2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3762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AB4D5F-30CE-42C7-84B2-12BB26DC3BBE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402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B36FFF-FC91-477D-B67A-106BE3EBDA18}" type="datetime1">
              <a:rPr lang="en-US" smtClean="0"/>
              <a:t>7/4/2017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0185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C7ABEB-AC37-48FB-AF6D-935BEBFDF58F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585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9846B-321F-4509-B298-7E1BB0CAC64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873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1DED3-F706-4B9E-94EB-EBEDA8D51BCC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400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B5068B-893C-4492-A394-FDFCDFBA9B94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125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F3403-D3AD-4910-B2C5-8D1F681DD1A5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4828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4D4C02-66D6-4DD2-8C83-9D67125D79F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71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FB2C33-09A4-4D51-B63E-A88AD2EA37C3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1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5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5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263" y="6243638"/>
            <a:ext cx="18986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A412CA-9020-4A44-962D-2EF07C94D546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7/4/2017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5475" y="6243638"/>
            <a:ext cx="28130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4063" y="6319838"/>
            <a:ext cx="18986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341313"/>
            <a:ext cx="914400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0772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 sdfssdf  dsdf sdf sd sdfsd fs df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19075" y="5980113"/>
            <a:ext cx="2676525" cy="787400"/>
            <a:chOff x="138" y="3767"/>
            <a:chExt cx="1686" cy="496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159" y="3770"/>
              <a:ext cx="167" cy="203"/>
            </a:xfrm>
            <a:prstGeom prst="rect">
              <a:avLst/>
            </a:prstGeom>
            <a:solidFill>
              <a:srgbClr val="063D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i-FI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138" y="3767"/>
              <a:ext cx="1686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 smtClean="0">
                  <a:solidFill>
                    <a:srgbClr val="FC0128"/>
                  </a:solidFill>
                </a:rPr>
                <a:t>S</a:t>
              </a:r>
              <a:r>
                <a:rPr lang="en-US" altLang="en-US" sz="1200" b="1" smtClean="0">
                  <a:solidFill>
                    <a:srgbClr val="FC0128"/>
                  </a:solidFill>
                </a:rPr>
                <a:t> </a:t>
              </a:r>
              <a:r>
                <a:rPr lang="en-US" altLang="en-US" sz="2400" b="1" smtClean="0">
                  <a:solidFill>
                    <a:srgbClr val="FC0128"/>
                  </a:solidFill>
                </a:rPr>
                <a:t>ystems</a:t>
              </a:r>
              <a:endParaRPr lang="en-US" altLang="en-US" sz="2400" smtClean="0">
                <a:solidFill>
                  <a:srgbClr val="000000"/>
                </a:solidFill>
              </a:endParaRPr>
            </a:p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Analysis Laboratory</a:t>
              </a:r>
            </a:p>
            <a:p>
              <a:pPr fontAlgn="base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00" b="1" smtClean="0">
                  <a:solidFill>
                    <a:srgbClr val="000000"/>
                  </a:solidFill>
                </a:rPr>
                <a:t>Helsinki University of Technology</a:t>
              </a:r>
            </a:p>
          </p:txBody>
        </p:sp>
      </p:grp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1416050" y="6067425"/>
            <a:ext cx="7586663" cy="176213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1D2B4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i-FI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9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Arial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936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233488" indent="-277813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717675" indent="-293688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200">
          <a:solidFill>
            <a:schemeClr val="tx1"/>
          </a:solidFill>
          <a:latin typeface="+mn-lt"/>
        </a:defRPr>
      </a:lvl4pPr>
      <a:lvl5pPr marL="2185988" indent="-277813" algn="l" defTabSz="762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6431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31003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5575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4014788" indent="-277813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E:\salogoen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Aalto_EN_Science_13_RGB_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B09CC-4E78-471D-AD7F-812337DDA26E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E:\salogoen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Aalto_EN_Science_13_RGB_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A2CC4F-5F87-4DA1-A042-933689DB1A7A}" type="datetime1">
              <a:rPr lang="en-US" smtClean="0"/>
              <a:t>7/4/2017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85E7E-7B8F-4B4F-AA92-DB10DC8379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6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5B9AA-0467-4128-815F-2FAE4B69CD42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7/4/2017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34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CD2EB6-6FF8-443C-A4FF-7D4A04AD7435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7/4/2017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70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FC41C8-6671-4B7D-B58B-575D88F1B26C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7/4/2017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67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0ED083-DCC6-4521-852D-2BD10AFB2638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7/4/2017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0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A039B1-FF0D-49B7-95BC-7EF2F2642E34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7/4/2017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2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B16271-9331-4A48-8369-B80D03701662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7/4/2017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3AB17-2569-4C40-B681-90632F48465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53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323850" y="2075186"/>
            <a:ext cx="8208590" cy="1331912"/>
          </a:xfrm>
        </p:spPr>
        <p:txBody>
          <a:bodyPr/>
          <a:lstStyle/>
          <a:p>
            <a:pPr algn="ctr"/>
            <a:r>
              <a:rPr lang="fi-FI" sz="3600" dirty="0" err="1" smtClean="0"/>
              <a:t>Computational</a:t>
            </a:r>
            <a:r>
              <a:rPr lang="fi-FI" sz="3600" dirty="0" smtClean="0"/>
              <a:t> </a:t>
            </a:r>
            <a:r>
              <a:rPr lang="fi-FI" sz="3600" dirty="0" err="1" smtClean="0"/>
              <a:t>analysis</a:t>
            </a:r>
            <a:r>
              <a:rPr lang="fi-FI" sz="3600" dirty="0" smtClean="0"/>
              <a:t> for </a:t>
            </a:r>
            <a:r>
              <a:rPr lang="fi-FI" sz="3600" dirty="0" err="1" smtClean="0"/>
              <a:t>bias</a:t>
            </a:r>
            <a:r>
              <a:rPr lang="fi-FI" sz="3600" dirty="0" smtClean="0"/>
              <a:t> </a:t>
            </a:r>
            <a:br>
              <a:rPr lang="fi-FI" sz="3600" dirty="0" smtClean="0"/>
            </a:br>
            <a:r>
              <a:rPr lang="fi-FI" sz="3600" dirty="0" err="1" smtClean="0"/>
              <a:t>mitigation</a:t>
            </a:r>
            <a:r>
              <a:rPr lang="fi-FI" sz="3600" dirty="0" smtClean="0"/>
              <a:t> in </a:t>
            </a:r>
            <a:r>
              <a:rPr lang="fi-FI" sz="3600" dirty="0" err="1" smtClean="0"/>
              <a:t>multicriteria</a:t>
            </a:r>
            <a:r>
              <a:rPr lang="fi-FI" sz="3600" dirty="0" smtClean="0"/>
              <a:t> </a:t>
            </a:r>
            <a:br>
              <a:rPr lang="fi-FI" sz="3600" dirty="0" smtClean="0"/>
            </a:br>
            <a:r>
              <a:rPr lang="fi-FI" sz="3600" dirty="0" err="1" smtClean="0"/>
              <a:t>decision</a:t>
            </a:r>
            <a:r>
              <a:rPr lang="fi-FI" sz="3600" dirty="0" smtClean="0"/>
              <a:t> </a:t>
            </a:r>
            <a:r>
              <a:rPr lang="fi-FI" sz="3600" dirty="0" err="1" smtClean="0"/>
              <a:t>analysis</a:t>
            </a:r>
            <a:endParaRPr lang="en-US" altLang="en-US" sz="3600" i="1" dirty="0" smtClean="0"/>
          </a:p>
        </p:txBody>
      </p:sp>
      <p:sp>
        <p:nvSpPr>
          <p:cNvPr id="3075" name="Subtitle 6"/>
          <p:cNvSpPr>
            <a:spLocks noGrp="1"/>
          </p:cNvSpPr>
          <p:nvPr>
            <p:ph type="subTitle" idx="1"/>
          </p:nvPr>
        </p:nvSpPr>
        <p:spPr>
          <a:xfrm>
            <a:off x="591281" y="3642469"/>
            <a:ext cx="7745413" cy="1547813"/>
          </a:xfrm>
        </p:spPr>
        <p:txBody>
          <a:bodyPr/>
          <a:lstStyle/>
          <a:p>
            <a:endParaRPr lang="fi-FI" altLang="en-US" sz="2000" dirty="0" smtClean="0"/>
          </a:p>
          <a:p>
            <a:pPr algn="ctr"/>
            <a:r>
              <a:rPr lang="fi-FI" altLang="en-US" sz="2000" dirty="0" smtClean="0"/>
              <a:t>Tuomas J. Lahtinen, Raimo P. Hämäläinen, Cosmo </a:t>
            </a:r>
            <a:r>
              <a:rPr lang="fi-FI" altLang="en-US" sz="2000" dirty="0" err="1" smtClean="0"/>
              <a:t>Jenytin</a:t>
            </a:r>
            <a:endParaRPr lang="fi-FI" altLang="en-US" sz="2000" dirty="0" smtClean="0"/>
          </a:p>
          <a:p>
            <a:pPr algn="ctr"/>
            <a:r>
              <a:rPr lang="fi-FI" altLang="en-US" sz="1400" dirty="0" smtClean="0"/>
              <a:t>tuomas.j.lahtinen@aalto.fi</a:t>
            </a:r>
            <a:r>
              <a:rPr lang="fi-FI" altLang="en-US" sz="1400" dirty="0"/>
              <a:t>, </a:t>
            </a:r>
            <a:r>
              <a:rPr lang="fi-FI" altLang="en-US" sz="1400" dirty="0" smtClean="0"/>
              <a:t>raimo.hamalainen@aalto.fi</a:t>
            </a:r>
          </a:p>
          <a:p>
            <a:pPr algn="ctr"/>
            <a:r>
              <a:rPr lang="en-US" altLang="en-US" sz="1400" dirty="0" smtClean="0"/>
              <a:t>Systems Analysis Laboratory, Department </a:t>
            </a:r>
            <a:r>
              <a:rPr lang="en-US" altLang="en-US" sz="1400" dirty="0"/>
              <a:t>of Mathematics and Systems </a:t>
            </a:r>
            <a:r>
              <a:rPr lang="en-US" altLang="en-US" sz="1400" dirty="0" smtClean="0"/>
              <a:t>Analysis, Aalto University</a:t>
            </a:r>
          </a:p>
          <a:p>
            <a:pPr algn="ctr"/>
            <a:endParaRPr lang="fi-FI" altLang="en-US" sz="600" dirty="0"/>
          </a:p>
          <a:p>
            <a:r>
              <a:rPr lang="fi-FI" altLang="en-US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" y="5661025"/>
            <a:ext cx="7950200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FFFFFF">
                    <a:lumMod val="50000"/>
                  </a:srgbClr>
                </a:solidFill>
              </a:rPr>
              <a:t>The document can be stored and made available to the public on the open internet pages of Aalto University. All other rights are reserved.</a:t>
            </a:r>
          </a:p>
        </p:txBody>
      </p:sp>
      <p:sp>
        <p:nvSpPr>
          <p:cNvPr id="2" name="Suorakulmio 1"/>
          <p:cNvSpPr/>
          <p:nvPr/>
        </p:nvSpPr>
        <p:spPr bwMode="auto">
          <a:xfrm>
            <a:off x="395536" y="5661025"/>
            <a:ext cx="8136904" cy="3602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4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51520" y="5614941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36" y="530122"/>
            <a:ext cx="7985125" cy="10795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Introduce </a:t>
            </a:r>
            <a:r>
              <a:rPr lang="en-US" dirty="0"/>
              <a:t>a virtual reference alternative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48414"/>
              </p:ext>
            </p:extLst>
          </p:nvPr>
        </p:nvGraphicFramePr>
        <p:xfrm>
          <a:off x="899592" y="2496760"/>
          <a:ext cx="6624736" cy="2743200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3380060">
                  <a:extLst>
                    <a:ext uri="{9D8B030D-6E8A-4147-A177-3AD203B41FA5}">
                      <a16:colId xmlns:a16="http://schemas.microsoft.com/office/drawing/2014/main" xmlns="" val="2123327398"/>
                    </a:ext>
                  </a:extLst>
                </a:gridCol>
                <a:gridCol w="876940">
                  <a:extLst>
                    <a:ext uri="{9D8B030D-6E8A-4147-A177-3AD203B41FA5}">
                      <a16:colId xmlns:a16="http://schemas.microsoft.com/office/drawing/2014/main" xmlns="" val="2120839194"/>
                    </a:ext>
                  </a:extLst>
                </a:gridCol>
                <a:gridCol w="789246">
                  <a:extLst>
                    <a:ext uri="{9D8B030D-6E8A-4147-A177-3AD203B41FA5}">
                      <a16:colId xmlns:a16="http://schemas.microsoft.com/office/drawing/2014/main" xmlns="" val="2151610407"/>
                    </a:ext>
                  </a:extLst>
                </a:gridCol>
                <a:gridCol w="701551">
                  <a:extLst>
                    <a:ext uri="{9D8B030D-6E8A-4147-A177-3AD203B41FA5}">
                      <a16:colId xmlns:a16="http://schemas.microsoft.com/office/drawing/2014/main" xmlns="" val="2427021022"/>
                    </a:ext>
                  </a:extLst>
                </a:gridCol>
                <a:gridCol w="876939">
                  <a:extLst>
                    <a:ext uri="{9D8B030D-6E8A-4147-A177-3AD203B41FA5}">
                      <a16:colId xmlns:a16="http://schemas.microsoft.com/office/drawing/2014/main" xmlns="" val="2452702922"/>
                    </a:ext>
                  </a:extLst>
                </a:gridCol>
              </a:tblGrid>
              <a:tr h="1193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i-FI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Apartment</a:t>
                      </a:r>
                      <a:r>
                        <a:rPr lang="fi-FI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i-FI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selection</a:t>
                      </a:r>
                      <a:endParaRPr lang="fi-FI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Alternatives</a:t>
                      </a:r>
                      <a:endParaRPr lang="fi-FI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8706646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i-FI" sz="18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Attributes</a:t>
                      </a:r>
                      <a:endParaRPr lang="fi-FI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Virtual</a:t>
                      </a:r>
                      <a:endParaRPr lang="fi-FI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0909927"/>
                  </a:ext>
                </a:extLst>
              </a:tr>
              <a:tr h="27929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Rent (euros per month)</a:t>
                      </a:r>
                      <a:endParaRPr lang="fi-FI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700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800</a:t>
                      </a:r>
                      <a:endParaRPr lang="fi-FI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6307790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Size (square meters)</a:t>
                      </a:r>
                      <a:endParaRPr lang="fi-FI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fi-FI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fi-FI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4506266"/>
                  </a:ext>
                </a:extLst>
              </a:tr>
              <a:tr h="4191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Condition (constructed scale)</a:t>
                      </a:r>
                      <a:endParaRPr lang="fi-FI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fi-FI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i-FI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fi-FI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2890968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36" y="1628801"/>
            <a:ext cx="7632709" cy="617711"/>
          </a:xfrm>
        </p:spPr>
        <p:txBody>
          <a:bodyPr/>
          <a:lstStyle/>
          <a:p>
            <a:r>
              <a:rPr lang="fi-FI" dirty="0"/>
              <a:t>C</a:t>
            </a:r>
            <a:r>
              <a:rPr lang="fi-FI" dirty="0" smtClean="0"/>
              <a:t>an </a:t>
            </a:r>
            <a:r>
              <a:rPr lang="fi-FI" dirty="0" err="1" smtClean="0"/>
              <a:t>mitigate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loss</a:t>
            </a:r>
            <a:r>
              <a:rPr lang="fi-FI" dirty="0" smtClean="0"/>
              <a:t> </a:t>
            </a:r>
            <a:r>
              <a:rPr lang="fi-FI" dirty="0"/>
              <a:t>aversion </a:t>
            </a:r>
            <a:r>
              <a:rPr lang="fi-FI" dirty="0" err="1" smtClean="0"/>
              <a:t>bias</a:t>
            </a:r>
            <a:r>
              <a:rPr lang="fi-FI" dirty="0" smtClean="0"/>
              <a:t> </a:t>
            </a:r>
            <a:r>
              <a:rPr lang="fi-FI" sz="2000" dirty="0" smtClean="0"/>
              <a:t>(</a:t>
            </a:r>
            <a:r>
              <a:rPr lang="fi-FI" sz="2000" dirty="0" err="1" smtClean="0"/>
              <a:t>Tversky</a:t>
            </a:r>
            <a:r>
              <a:rPr lang="fi-FI" sz="2000" dirty="0" smtClean="0"/>
              <a:t> and </a:t>
            </a:r>
            <a:r>
              <a:rPr lang="fi-FI" sz="2000" dirty="0" err="1" smtClean="0"/>
              <a:t>Kahneman</a:t>
            </a:r>
            <a:r>
              <a:rPr lang="fi-FI" sz="2000" dirty="0" smtClean="0"/>
              <a:t> 1991)</a:t>
            </a:r>
          </a:p>
        </p:txBody>
      </p:sp>
      <p:sp>
        <p:nvSpPr>
          <p:cNvPr id="5" name="Rectangle 4"/>
          <p:cNvSpPr/>
          <p:nvPr/>
        </p:nvSpPr>
        <p:spPr>
          <a:xfrm>
            <a:off x="504982" y="5490209"/>
            <a:ext cx="7731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>
                <a:solidFill>
                  <a:srgbClr val="FF0000"/>
                </a:solidFill>
              </a:rPr>
              <a:t>Different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virtual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or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hypothethical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reference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points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can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be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 err="1">
                <a:solidFill>
                  <a:srgbClr val="FF0000"/>
                </a:solidFill>
              </a:rPr>
              <a:t>used</a:t>
            </a:r>
            <a:r>
              <a:rPr lang="fi-FI" sz="2400" dirty="0">
                <a:solidFill>
                  <a:srgbClr val="FF0000"/>
                </a:solidFill>
              </a:rPr>
              <a:t>, </a:t>
            </a:r>
            <a:r>
              <a:rPr lang="fi-FI" sz="2400" dirty="0" err="1">
                <a:solidFill>
                  <a:srgbClr val="FF0000"/>
                </a:solidFill>
              </a:rPr>
              <a:t>e.g</a:t>
            </a:r>
            <a:r>
              <a:rPr lang="fi-FI" sz="2400" dirty="0">
                <a:solidFill>
                  <a:srgbClr val="FF0000"/>
                </a:solidFill>
              </a:rPr>
              <a:t>. </a:t>
            </a:r>
            <a:r>
              <a:rPr lang="fi-FI" sz="2400" dirty="0" err="1">
                <a:solidFill>
                  <a:srgbClr val="FF0000"/>
                </a:solidFill>
              </a:rPr>
              <a:t>trade-off</a:t>
            </a:r>
            <a:r>
              <a:rPr lang="fi-FI" sz="2400" dirty="0">
                <a:solidFill>
                  <a:srgbClr val="FF0000"/>
                </a:solidFill>
              </a:rPr>
              <a:t> and swing </a:t>
            </a:r>
            <a:r>
              <a:rPr lang="fi-FI" sz="2400" dirty="0" err="1">
                <a:solidFill>
                  <a:srgbClr val="FF0000"/>
                </a:solidFill>
              </a:rPr>
              <a:t>methods</a:t>
            </a:r>
            <a:r>
              <a:rPr lang="fi-FI" sz="2400" dirty="0">
                <a:solidFill>
                  <a:srgbClr val="FF0000"/>
                </a:solidFill>
              </a:rPr>
              <a:t>, </a:t>
            </a:r>
            <a:r>
              <a:rPr lang="fi-FI" sz="2400" dirty="0" err="1">
                <a:solidFill>
                  <a:srgbClr val="FF0000"/>
                </a:solidFill>
              </a:rPr>
              <a:t>interactive</a:t>
            </a:r>
            <a:r>
              <a:rPr lang="fi-FI" sz="2400" dirty="0">
                <a:solidFill>
                  <a:srgbClr val="FF0000"/>
                </a:solidFill>
              </a:rPr>
              <a:t> MCO</a:t>
            </a:r>
            <a:endParaRPr lang="fi-FI" sz="2400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68446" y="5589240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11672"/>
              </p:ext>
            </p:extLst>
          </p:nvPr>
        </p:nvGraphicFramePr>
        <p:xfrm>
          <a:off x="1508607" y="2444794"/>
          <a:ext cx="5665842" cy="3291840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3187920">
                  <a:extLst>
                    <a:ext uri="{9D8B030D-6E8A-4147-A177-3AD203B41FA5}">
                      <a16:colId xmlns:a16="http://schemas.microsoft.com/office/drawing/2014/main" xmlns="" val="1625894429"/>
                    </a:ext>
                  </a:extLst>
                </a:gridCol>
                <a:gridCol w="817732">
                  <a:extLst>
                    <a:ext uri="{9D8B030D-6E8A-4147-A177-3AD203B41FA5}">
                      <a16:colId xmlns:a16="http://schemas.microsoft.com/office/drawing/2014/main" xmlns="" val="3183254082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xmlns="" val="431742812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xmlns="" val="2361005217"/>
                    </a:ext>
                  </a:extLst>
                </a:gridCol>
              </a:tblGrid>
              <a:tr h="1193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i-FI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Alternatives</a:t>
                      </a:r>
                      <a:endParaRPr lang="fi-FI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7849745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Attributes</a:t>
                      </a:r>
                      <a:endParaRPr lang="fi-FI" sz="18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fi-FI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fi-FI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89083794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Rent (euros per month)</a:t>
                      </a:r>
                      <a:endParaRPr lang="fi-FI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700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fi-FI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92963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Size (square meters)</a:t>
                      </a:r>
                      <a:endParaRPr lang="fi-FI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fi-FI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5065970"/>
                  </a:ext>
                </a:extLst>
              </a:tr>
              <a:tr h="4191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Condition (constructed scale)</a:t>
                      </a:r>
                      <a:endParaRPr lang="fi-FI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2034728"/>
                  </a:ext>
                </a:extLst>
              </a:tr>
              <a:tr h="4191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Commute time (minutes)</a:t>
                      </a:r>
                      <a:endParaRPr lang="fi-FI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fi-FI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fi-FI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fi-FI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290258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754" y="263805"/>
            <a:ext cx="7985125" cy="1079500"/>
          </a:xfrm>
        </p:spPr>
        <p:txBody>
          <a:bodyPr/>
          <a:lstStyle/>
          <a:p>
            <a:r>
              <a:rPr lang="en-US" dirty="0"/>
              <a:t>Introduce an auxiliary measuring stick attribute</a:t>
            </a:r>
            <a:br>
              <a:rPr lang="en-US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45" y="1430373"/>
            <a:ext cx="7985125" cy="2004352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>
                <a:solidFill>
                  <a:srgbClr val="FF0000"/>
                </a:solidFill>
              </a:rPr>
              <a:t>Irrelevant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attribute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can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be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the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measuring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stick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fi-FI" dirty="0" smtClean="0"/>
              <a:t>Can </a:t>
            </a:r>
            <a:r>
              <a:rPr lang="fi-FI" dirty="0" err="1" smtClean="0"/>
              <a:t>mitigate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measuring</a:t>
            </a:r>
            <a:r>
              <a:rPr lang="fi-FI" dirty="0" smtClean="0"/>
              <a:t> </a:t>
            </a:r>
            <a:r>
              <a:rPr lang="fi-FI" dirty="0" err="1" smtClean="0"/>
              <a:t>stick</a:t>
            </a:r>
            <a:r>
              <a:rPr lang="fi-FI" dirty="0" smtClean="0"/>
              <a:t> </a:t>
            </a:r>
            <a:r>
              <a:rPr lang="fi-FI" dirty="0" err="1" smtClean="0"/>
              <a:t>bias</a:t>
            </a:r>
            <a:r>
              <a:rPr lang="fi-FI" dirty="0" smtClean="0"/>
              <a:t> </a:t>
            </a:r>
            <a:r>
              <a:rPr lang="fi-FI" sz="2000" dirty="0" smtClean="0"/>
              <a:t>(</a:t>
            </a:r>
            <a:r>
              <a:rPr lang="fi-FI" sz="2000" dirty="0" err="1" smtClean="0"/>
              <a:t>Delquié</a:t>
            </a:r>
            <a:r>
              <a:rPr lang="fi-FI" sz="2000" dirty="0" smtClean="0"/>
              <a:t> 1993)</a:t>
            </a:r>
            <a:r>
              <a:rPr lang="fi-FI" dirty="0" smtClean="0"/>
              <a:t> in </a:t>
            </a:r>
            <a:r>
              <a:rPr lang="fi-FI" dirty="0" err="1" smtClean="0"/>
              <a:t>trade-off</a:t>
            </a:r>
            <a:r>
              <a:rPr lang="fi-FI" dirty="0" smtClean="0"/>
              <a:t> </a:t>
            </a:r>
            <a:r>
              <a:rPr lang="fi-FI" dirty="0" err="1" smtClean="0"/>
              <a:t>judgments</a:t>
            </a:r>
            <a:endParaRPr lang="fi-FI" dirty="0" smtClean="0"/>
          </a:p>
        </p:txBody>
      </p:sp>
      <p:sp>
        <p:nvSpPr>
          <p:cNvPr id="4" name="Rectangle 3"/>
          <p:cNvSpPr/>
          <p:nvPr/>
        </p:nvSpPr>
        <p:spPr>
          <a:xfrm>
            <a:off x="467543" y="5838363"/>
            <a:ext cx="7747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ea typeface="Cambria Math" panose="02040503050406030204" pitchFamily="18" charset="0"/>
              </a:rPr>
              <a:t>Trade-</a:t>
            </a:r>
            <a:r>
              <a:rPr lang="fi-FI" sz="2400" dirty="0" err="1">
                <a:ea typeface="Cambria Math" panose="02040503050406030204" pitchFamily="18" charset="0"/>
              </a:rPr>
              <a:t>offs</a:t>
            </a:r>
            <a:r>
              <a:rPr lang="fi-FI" sz="2400" dirty="0">
                <a:ea typeface="Cambria Math" panose="02040503050406030204" pitchFamily="18" charset="0"/>
              </a:rPr>
              <a:t> </a:t>
            </a:r>
            <a:r>
              <a:rPr lang="fi-FI" sz="2400" dirty="0" err="1">
                <a:ea typeface="Cambria Math" panose="02040503050406030204" pitchFamily="18" charset="0"/>
              </a:rPr>
              <a:t>are</a:t>
            </a:r>
            <a:r>
              <a:rPr lang="fi-FI" sz="2400" dirty="0">
                <a:ea typeface="Cambria Math" panose="02040503050406030204" pitchFamily="18" charset="0"/>
              </a:rPr>
              <a:t> </a:t>
            </a:r>
            <a:r>
              <a:rPr lang="fi-FI" sz="2400" dirty="0" err="1">
                <a:ea typeface="Cambria Math" panose="02040503050406030204" pitchFamily="18" charset="0"/>
              </a:rPr>
              <a:t>widely</a:t>
            </a:r>
            <a:r>
              <a:rPr lang="fi-FI" sz="2400" dirty="0">
                <a:ea typeface="Cambria Math" panose="02040503050406030204" pitchFamily="18" charset="0"/>
              </a:rPr>
              <a:t> </a:t>
            </a:r>
            <a:r>
              <a:rPr lang="fi-FI" sz="2400" dirty="0" err="1">
                <a:ea typeface="Cambria Math" panose="02040503050406030204" pitchFamily="18" charset="0"/>
              </a:rPr>
              <a:t>used</a:t>
            </a:r>
            <a:r>
              <a:rPr lang="fi-FI" sz="2400" dirty="0">
                <a:ea typeface="Cambria Math" panose="02040503050406030204" pitchFamily="18" charset="0"/>
              </a:rPr>
              <a:t>: </a:t>
            </a:r>
            <a:r>
              <a:rPr lang="fi-FI" sz="2400" dirty="0" err="1">
                <a:ea typeface="Cambria Math" panose="02040503050406030204" pitchFamily="18" charset="0"/>
              </a:rPr>
              <a:t>estimation</a:t>
            </a:r>
            <a:r>
              <a:rPr lang="fi-FI" sz="2400" dirty="0">
                <a:ea typeface="Cambria Math" panose="02040503050406030204" pitchFamily="18" charset="0"/>
              </a:rPr>
              <a:t> of </a:t>
            </a:r>
            <a:r>
              <a:rPr lang="fi-FI" sz="2400" dirty="0" err="1">
                <a:ea typeface="Cambria Math" panose="02040503050406030204" pitchFamily="18" charset="0"/>
              </a:rPr>
              <a:t>attribute</a:t>
            </a:r>
            <a:r>
              <a:rPr lang="fi-FI" sz="2400" dirty="0">
                <a:ea typeface="Cambria Math" panose="02040503050406030204" pitchFamily="18" charset="0"/>
              </a:rPr>
              <a:t> </a:t>
            </a:r>
            <a:r>
              <a:rPr lang="fi-FI" sz="2400" dirty="0" err="1">
                <a:ea typeface="Cambria Math" panose="02040503050406030204" pitchFamily="18" charset="0"/>
              </a:rPr>
              <a:t>weights</a:t>
            </a:r>
            <a:r>
              <a:rPr lang="fi-FI" sz="2400" dirty="0">
                <a:ea typeface="Cambria Math" panose="02040503050406030204" pitchFamily="18" charset="0"/>
              </a:rPr>
              <a:t>, </a:t>
            </a:r>
            <a:r>
              <a:rPr lang="fi-FI" sz="2400" dirty="0" err="1">
                <a:ea typeface="Cambria Math" panose="02040503050406030204" pitchFamily="18" charset="0"/>
              </a:rPr>
              <a:t>pricing</a:t>
            </a:r>
            <a:r>
              <a:rPr lang="fi-FI" sz="2400" dirty="0">
                <a:ea typeface="Cambria Math" panose="02040503050406030204" pitchFamily="18" charset="0"/>
              </a:rPr>
              <a:t> out, Even </a:t>
            </a:r>
            <a:r>
              <a:rPr lang="fi-FI" sz="2400" dirty="0" err="1">
                <a:ea typeface="Cambria Math" panose="02040503050406030204" pitchFamily="18" charset="0"/>
              </a:rPr>
              <a:t>Swaps</a:t>
            </a:r>
            <a:r>
              <a:rPr lang="fi-FI" sz="2400" dirty="0">
                <a:ea typeface="Cambria Math" panose="02040503050406030204" pitchFamily="18" charset="0"/>
              </a:rPr>
              <a:t> </a:t>
            </a:r>
            <a:r>
              <a:rPr lang="fi-FI" sz="2400" dirty="0" err="1">
                <a:ea typeface="Cambria Math" panose="02040503050406030204" pitchFamily="18" charset="0"/>
              </a:rPr>
              <a:t>method</a:t>
            </a:r>
            <a:endParaRPr lang="fi-FI" sz="240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6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50985" y="5604611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Repeatedly rotate the reference point</a:t>
            </a:r>
            <a:br>
              <a:rPr lang="en-US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33" y="1162864"/>
            <a:ext cx="7985125" cy="4135437"/>
          </a:xfrm>
        </p:spPr>
        <p:txBody>
          <a:bodyPr/>
          <a:lstStyle/>
          <a:p>
            <a:r>
              <a:rPr lang="fi-FI" dirty="0" err="1" smtClean="0"/>
              <a:t>Loss</a:t>
            </a:r>
            <a:r>
              <a:rPr lang="fi-FI" dirty="0" smtClean="0"/>
              <a:t> aversion </a:t>
            </a:r>
            <a:r>
              <a:rPr lang="fi-FI" dirty="0" err="1" smtClean="0"/>
              <a:t>bias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build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same</a:t>
            </a:r>
            <a:r>
              <a:rPr lang="fi-FI" dirty="0" smtClean="0"/>
              <a:t> </a:t>
            </a:r>
            <a:r>
              <a:rPr lang="fi-FI" dirty="0" err="1" smtClean="0"/>
              <a:t>original</a:t>
            </a:r>
            <a:r>
              <a:rPr lang="fi-FI" dirty="0" smtClean="0"/>
              <a:t> </a:t>
            </a:r>
            <a:r>
              <a:rPr lang="fi-FI" dirty="0" err="1" smtClean="0"/>
              <a:t>alternative</a:t>
            </a:r>
            <a:r>
              <a:rPr lang="fi-FI" dirty="0" smtClean="0"/>
              <a:t> </a:t>
            </a:r>
            <a:r>
              <a:rPr lang="fi-FI" dirty="0" err="1" smtClean="0"/>
              <a:t>defines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reference</a:t>
            </a:r>
            <a:r>
              <a:rPr lang="fi-FI" dirty="0" smtClean="0"/>
              <a:t> </a:t>
            </a:r>
            <a:r>
              <a:rPr lang="fi-FI" dirty="0" err="1" smtClean="0"/>
              <a:t>point</a:t>
            </a:r>
            <a:r>
              <a:rPr lang="fi-FI" dirty="0" smtClean="0"/>
              <a:t> in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attribute</a:t>
            </a:r>
            <a:endParaRPr lang="fi-FI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42125" y="2242364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r>
              <a:rPr lang="en-US" dirty="0"/>
              <a:t>Intermediate restarting of the elicitation process with a reduced set of alternatives</a:t>
            </a: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384735" y="3711785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Can </a:t>
            </a:r>
            <a:r>
              <a:rPr lang="fi-FI" sz="2400" dirty="0" err="1" smtClean="0"/>
              <a:t>eliminate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bias</a:t>
            </a:r>
            <a:r>
              <a:rPr lang="fi-FI" sz="2400" dirty="0" smtClean="0"/>
              <a:t> </a:t>
            </a:r>
            <a:r>
              <a:rPr lang="fi-FI" sz="2400" dirty="0" err="1"/>
              <a:t>that</a:t>
            </a:r>
            <a:r>
              <a:rPr lang="fi-FI" sz="2400" dirty="0"/>
              <a:t> </a:t>
            </a:r>
            <a:r>
              <a:rPr lang="fi-FI" sz="2400" dirty="0" err="1" smtClean="0"/>
              <a:t>has</a:t>
            </a:r>
            <a:r>
              <a:rPr lang="fi-FI" sz="2400" dirty="0" smtClean="0"/>
              <a:t> </a:t>
            </a:r>
            <a:r>
              <a:rPr lang="fi-FI" sz="2400" dirty="0" err="1" smtClean="0"/>
              <a:t>built</a:t>
            </a:r>
            <a:r>
              <a:rPr lang="fi-FI" sz="2400" dirty="0" smtClean="0"/>
              <a:t> </a:t>
            </a:r>
            <a:r>
              <a:rPr lang="fi-FI" sz="2400" dirty="0" err="1" smtClean="0"/>
              <a:t>up</a:t>
            </a:r>
            <a:r>
              <a:rPr lang="fi-FI" sz="2400" dirty="0" smtClean="0"/>
              <a:t> </a:t>
            </a:r>
            <a:r>
              <a:rPr lang="fi-FI" sz="2400" dirty="0" err="1" smtClean="0"/>
              <a:t>over</a:t>
            </a:r>
            <a:r>
              <a:rPr lang="fi-FI" sz="2400" dirty="0" smtClean="0"/>
              <a:t> </a:t>
            </a:r>
            <a:r>
              <a:rPr lang="fi-FI" sz="2400" dirty="0" err="1"/>
              <a:t>earlier</a:t>
            </a:r>
            <a:r>
              <a:rPr lang="fi-FI" sz="2400" dirty="0"/>
              <a:t> </a:t>
            </a:r>
            <a:r>
              <a:rPr lang="fi-FI" sz="2400" dirty="0" err="1" smtClean="0"/>
              <a:t>steps</a:t>
            </a:r>
            <a:endParaRPr lang="fi-FI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/>
              <a:t>Swing </a:t>
            </a:r>
            <a:r>
              <a:rPr lang="fi-FI" sz="2400" dirty="0" err="1" smtClean="0"/>
              <a:t>method</a:t>
            </a:r>
            <a:r>
              <a:rPr lang="fi-FI" sz="2400" dirty="0" smtClean="0"/>
              <a:t>: </a:t>
            </a:r>
            <a:r>
              <a:rPr lang="fi-FI" sz="2400" dirty="0" err="1" smtClean="0"/>
              <a:t>Attribute</a:t>
            </a:r>
            <a:r>
              <a:rPr lang="fi-FI" sz="2400" dirty="0" smtClean="0"/>
              <a:t> </a:t>
            </a:r>
            <a:r>
              <a:rPr lang="fi-FI" sz="2400" dirty="0" err="1" smtClean="0"/>
              <a:t>swings</a:t>
            </a:r>
            <a:r>
              <a:rPr lang="fi-FI" sz="2400" dirty="0" smtClean="0"/>
              <a:t> </a:t>
            </a:r>
            <a:r>
              <a:rPr lang="fi-FI" sz="2400" dirty="0" err="1" smtClean="0"/>
              <a:t>depend</a:t>
            </a:r>
            <a:r>
              <a:rPr lang="fi-FI" sz="2400" dirty="0" smtClean="0"/>
              <a:t> on </a:t>
            </a:r>
            <a:r>
              <a:rPr lang="fi-FI" sz="2400" dirty="0" err="1" smtClean="0"/>
              <a:t>alternatives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 smtClean="0"/>
              <a:t>Intermediate</a:t>
            </a:r>
            <a:r>
              <a:rPr lang="fi-FI" sz="2400" dirty="0" smtClean="0"/>
              <a:t> </a:t>
            </a:r>
            <a:r>
              <a:rPr lang="fi-FI" sz="2400" dirty="0" err="1" smtClean="0"/>
              <a:t>restarting</a:t>
            </a:r>
            <a:r>
              <a:rPr lang="fi-FI" sz="2400" dirty="0" smtClean="0"/>
              <a:t> </a:t>
            </a:r>
            <a:r>
              <a:rPr lang="fi-FI" sz="2400" dirty="0" err="1" smtClean="0"/>
              <a:t>can</a:t>
            </a:r>
            <a:r>
              <a:rPr lang="fi-FI" sz="2400" dirty="0" smtClean="0"/>
              <a:t> help to </a:t>
            </a:r>
            <a:r>
              <a:rPr lang="fi-FI" sz="2400" dirty="0" err="1" smtClean="0"/>
              <a:t>cope</a:t>
            </a:r>
            <a:r>
              <a:rPr lang="fi-FI" sz="2400" dirty="0" smtClean="0"/>
              <a:t> </a:t>
            </a:r>
            <a:r>
              <a:rPr lang="fi-FI" sz="2400" dirty="0" err="1" smtClean="0"/>
              <a:t>with</a:t>
            </a:r>
            <a:r>
              <a:rPr lang="fi-FI" sz="2400" dirty="0" smtClean="0"/>
              <a:t> </a:t>
            </a:r>
            <a:r>
              <a:rPr lang="fi-FI" sz="2400" dirty="0" err="1" smtClean="0"/>
              <a:t>range</a:t>
            </a:r>
            <a:r>
              <a:rPr lang="fi-FI" sz="2400" dirty="0" smtClean="0"/>
              <a:t> </a:t>
            </a:r>
            <a:r>
              <a:rPr lang="fi-FI" sz="2400" dirty="0" err="1" smtClean="0"/>
              <a:t>insensitivity</a:t>
            </a:r>
            <a:r>
              <a:rPr lang="fi-FI" sz="2400" dirty="0" smtClean="0"/>
              <a:t> (Fischer 1995)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sz="2000" dirty="0" err="1" smtClean="0"/>
              <a:t>Assess</a:t>
            </a:r>
            <a:r>
              <a:rPr lang="fi-FI" sz="2000" dirty="0" smtClean="0"/>
              <a:t> </a:t>
            </a:r>
            <a:r>
              <a:rPr lang="fi-FI" sz="2000" dirty="0" err="1" smtClean="0"/>
              <a:t>attribute</a:t>
            </a:r>
            <a:r>
              <a:rPr lang="fi-FI" sz="2000" dirty="0" smtClean="0"/>
              <a:t> </a:t>
            </a:r>
            <a:r>
              <a:rPr lang="fi-FI" sz="2000" dirty="0" err="1" smtClean="0"/>
              <a:t>weights</a:t>
            </a:r>
            <a:r>
              <a:rPr lang="fi-FI" sz="2000" dirty="0" smtClean="0"/>
              <a:t> and </a:t>
            </a:r>
            <a:r>
              <a:rPr lang="fi-FI" sz="2000" dirty="0" err="1" smtClean="0"/>
              <a:t>score</a:t>
            </a:r>
            <a:r>
              <a:rPr lang="fi-FI" sz="2000" dirty="0" smtClean="0"/>
              <a:t> </a:t>
            </a:r>
            <a:r>
              <a:rPr lang="fi-FI" sz="2000" dirty="0" err="1" smtClean="0"/>
              <a:t>alternatives</a:t>
            </a:r>
            <a:endParaRPr lang="fi-FI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sz="2000" dirty="0" err="1" smtClean="0"/>
              <a:t>Eliminate</a:t>
            </a:r>
            <a:r>
              <a:rPr lang="fi-FI" sz="2000" dirty="0" smtClean="0"/>
              <a:t> </a:t>
            </a:r>
            <a:r>
              <a:rPr lang="fi-FI" sz="2000" dirty="0" err="1" smtClean="0"/>
              <a:t>low</a:t>
            </a:r>
            <a:r>
              <a:rPr lang="fi-FI" sz="2000" dirty="0" smtClean="0"/>
              <a:t> </a:t>
            </a:r>
            <a:r>
              <a:rPr lang="fi-FI" sz="2000" dirty="0" err="1" smtClean="0"/>
              <a:t>scoring</a:t>
            </a:r>
            <a:r>
              <a:rPr lang="fi-FI" sz="2000" dirty="0"/>
              <a:t> </a:t>
            </a:r>
            <a:r>
              <a:rPr lang="fi-FI" sz="2000" dirty="0" err="1" smtClean="0"/>
              <a:t>alternatives</a:t>
            </a:r>
            <a:r>
              <a:rPr lang="fi-FI" sz="2000" dirty="0" smtClean="0"/>
              <a:t> </a:t>
            </a:r>
            <a:r>
              <a:rPr lang="fi-FI" sz="2000" dirty="0" err="1" smtClean="0"/>
              <a:t>so</a:t>
            </a:r>
            <a:r>
              <a:rPr lang="fi-FI" sz="2000" dirty="0" smtClean="0"/>
              <a:t> </a:t>
            </a:r>
            <a:r>
              <a:rPr lang="fi-FI" sz="2000" dirty="0" err="1" smtClean="0"/>
              <a:t>that</a:t>
            </a:r>
            <a:r>
              <a:rPr lang="fi-FI" sz="2000" dirty="0" smtClean="0"/>
              <a:t> </a:t>
            </a:r>
            <a:r>
              <a:rPr lang="fi-FI" sz="2000" dirty="0" err="1" smtClean="0"/>
              <a:t>attribute</a:t>
            </a:r>
            <a:r>
              <a:rPr lang="fi-FI" sz="2000" dirty="0" smtClean="0"/>
              <a:t> </a:t>
            </a:r>
            <a:r>
              <a:rPr lang="fi-FI" sz="2000" dirty="0" err="1" smtClean="0"/>
              <a:t>swings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</a:t>
            </a:r>
            <a:r>
              <a:rPr lang="fi-FI" sz="2000" dirty="0" err="1" smtClean="0"/>
              <a:t>reduced</a:t>
            </a:r>
            <a:endParaRPr lang="fi-FI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sz="2000" dirty="0" err="1" smtClean="0"/>
              <a:t>Repeat</a:t>
            </a:r>
            <a:r>
              <a:rPr lang="fi-FI" sz="2000" dirty="0" smtClean="0"/>
              <a:t> </a:t>
            </a:r>
            <a:r>
              <a:rPr lang="fi-FI" sz="2000" dirty="0" err="1" smtClean="0"/>
              <a:t>steps</a:t>
            </a:r>
            <a:r>
              <a:rPr lang="fi-FI" sz="2000" dirty="0" smtClean="0"/>
              <a:t> 1 and 2 </a:t>
            </a:r>
            <a:r>
              <a:rPr lang="fi-FI" sz="2000" dirty="0" err="1" smtClean="0"/>
              <a:t>until</a:t>
            </a:r>
            <a:r>
              <a:rPr lang="fi-FI" sz="2000" dirty="0" smtClean="0"/>
              <a:t> </a:t>
            </a:r>
            <a:r>
              <a:rPr lang="fi-FI" sz="2000" dirty="0" err="1" smtClean="0"/>
              <a:t>range</a:t>
            </a:r>
            <a:r>
              <a:rPr lang="fi-FI" sz="2000" dirty="0" smtClean="0"/>
              <a:t> of </a:t>
            </a:r>
            <a:r>
              <a:rPr lang="fi-FI" sz="2000" dirty="0" err="1" smtClean="0"/>
              <a:t>swings</a:t>
            </a:r>
            <a:r>
              <a:rPr lang="fi-FI" sz="2000" dirty="0" smtClean="0"/>
              <a:t> </a:t>
            </a:r>
            <a:r>
              <a:rPr lang="fi-FI" sz="2000" dirty="0" err="1" smtClean="0"/>
              <a:t>cannot</a:t>
            </a:r>
            <a:r>
              <a:rPr lang="fi-FI" sz="2000" dirty="0" smtClean="0"/>
              <a:t> </a:t>
            </a:r>
            <a:r>
              <a:rPr lang="fi-FI" sz="2000" dirty="0" err="1" smtClean="0"/>
              <a:t>be</a:t>
            </a:r>
            <a:r>
              <a:rPr lang="fi-FI" sz="2000" dirty="0" smtClean="0"/>
              <a:t> </a:t>
            </a:r>
            <a:r>
              <a:rPr lang="fi-FI" sz="2000" dirty="0" err="1" smtClean="0"/>
              <a:t>reduced</a:t>
            </a: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514350" indent="-457200">
              <a:buFont typeface="+mj-lt"/>
              <a:buAutoNum type="arabicPeriod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0812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85125" cy="2016224"/>
          </a:xfrm>
        </p:spPr>
        <p:txBody>
          <a:bodyPr/>
          <a:lstStyle/>
          <a:p>
            <a:r>
              <a:rPr lang="fi-FI" dirty="0" err="1" smtClean="0"/>
              <a:t>Computational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r>
              <a:rPr lang="fi-FI" dirty="0" smtClean="0"/>
              <a:t> </a:t>
            </a:r>
            <a:r>
              <a:rPr lang="fi-FI" dirty="0" err="1" smtClean="0"/>
              <a:t>demonstrated</a:t>
            </a:r>
            <a:r>
              <a:rPr lang="fi-FI" dirty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Even </a:t>
            </a:r>
            <a:r>
              <a:rPr lang="fi-FI" dirty="0" err="1" smtClean="0"/>
              <a:t>Swaps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087385"/>
              </p:ext>
            </p:extLst>
          </p:nvPr>
        </p:nvGraphicFramePr>
        <p:xfrm>
          <a:off x="3203848" y="1629919"/>
          <a:ext cx="2799080" cy="4207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Paint Shop Pro Image" r:id="rId3" imgW="3082927" imgH="4634146" progId="PaintShopPro">
                  <p:embed/>
                </p:oleObj>
              </mc:Choice>
              <mc:Fallback>
                <p:oleObj name="Paint Shop Pro Image" r:id="rId3" imgW="3082927" imgH="4634146" progId="PaintShopPro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629919"/>
                        <a:ext cx="2799080" cy="420732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02928" y="537557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1999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2642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9550" y="6591300"/>
            <a:ext cx="2592388" cy="215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28" name="Rectangle 27"/>
          <p:cNvSpPr/>
          <p:nvPr/>
        </p:nvSpPr>
        <p:spPr>
          <a:xfrm>
            <a:off x="206375" y="6584950"/>
            <a:ext cx="2592388" cy="215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015" y="1568450"/>
            <a:ext cx="7343775" cy="2200275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 bwMode="auto">
          <a:xfrm>
            <a:off x="414338" y="5589602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578902" y="323169"/>
            <a:ext cx="7985125" cy="10795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Office selection problem </a:t>
            </a:r>
            <a:br>
              <a:rPr lang="en-US" altLang="en-US" dirty="0" smtClean="0"/>
            </a:br>
            <a:r>
              <a:rPr lang="en-US" altLang="en-US" sz="2000" dirty="0" smtClean="0"/>
              <a:t>(Hammond, Keeney, </a:t>
            </a:r>
            <a:r>
              <a:rPr lang="en-US" altLang="en-US" sz="2000" dirty="0" err="1" smtClean="0"/>
              <a:t>Raiffa</a:t>
            </a:r>
            <a:r>
              <a:rPr lang="en-US" altLang="en-US" sz="2000" dirty="0" smtClean="0"/>
              <a:t> 1999)</a:t>
            </a:r>
            <a:endParaRPr lang="en-US" altLang="en-US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4338" y="1176338"/>
            <a:ext cx="8763000" cy="5969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154629" name="Group 5"/>
          <p:cNvGrpSpPr>
            <a:grpSpLocks/>
          </p:cNvGrpSpPr>
          <p:nvPr/>
        </p:nvGrpSpPr>
        <p:grpSpPr bwMode="auto">
          <a:xfrm>
            <a:off x="6847146" y="1409019"/>
            <a:ext cx="1368425" cy="3436937"/>
            <a:chOff x="4740" y="1117"/>
            <a:chExt cx="862" cy="2165"/>
          </a:xfrm>
        </p:grpSpPr>
        <p:grpSp>
          <p:nvGrpSpPr>
            <p:cNvPr id="7193" name="Group 6"/>
            <p:cNvGrpSpPr>
              <a:grpSpLocks/>
            </p:cNvGrpSpPr>
            <p:nvPr/>
          </p:nvGrpSpPr>
          <p:grpSpPr bwMode="auto">
            <a:xfrm>
              <a:off x="4876" y="1117"/>
              <a:ext cx="624" cy="1584"/>
              <a:chOff x="4944" y="1152"/>
              <a:chExt cx="624" cy="1584"/>
            </a:xfrm>
          </p:grpSpPr>
          <p:sp>
            <p:nvSpPr>
              <p:cNvPr id="7195" name="Line 7"/>
              <p:cNvSpPr>
                <a:spLocks noChangeShapeType="1"/>
              </p:cNvSpPr>
              <p:nvPr/>
            </p:nvSpPr>
            <p:spPr bwMode="auto">
              <a:xfrm flipV="1">
                <a:off x="4944" y="1152"/>
                <a:ext cx="624" cy="158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8"/>
              <p:cNvSpPr>
                <a:spLocks noChangeShapeType="1"/>
              </p:cNvSpPr>
              <p:nvPr/>
            </p:nvSpPr>
            <p:spPr bwMode="auto">
              <a:xfrm flipH="1" flipV="1">
                <a:off x="4944" y="1152"/>
                <a:ext cx="576" cy="158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94" name="Text Box 9"/>
            <p:cNvSpPr txBox="1">
              <a:spLocks noChangeArrowheads="1"/>
            </p:cNvSpPr>
            <p:nvPr/>
          </p:nvSpPr>
          <p:spPr bwMode="auto">
            <a:xfrm>
              <a:off x="4740" y="2705"/>
              <a:ext cx="86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Dominated</a:t>
              </a:r>
            </a:p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by</a:t>
              </a:r>
            </a:p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Lombard</a:t>
              </a:r>
              <a:endParaRPr lang="en-US" altLang="en-US" sz="2400"/>
            </a:p>
          </p:txBody>
        </p:sp>
      </p:grpSp>
      <p:sp>
        <p:nvSpPr>
          <p:cNvPr id="7190" name="Text Box 15"/>
          <p:cNvSpPr txBox="1">
            <a:spLocks noChangeArrowheads="1"/>
          </p:cNvSpPr>
          <p:nvPr/>
        </p:nvSpPr>
        <p:spPr bwMode="auto">
          <a:xfrm>
            <a:off x="768747" y="4750412"/>
            <a:ext cx="805418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latin typeface="Arial" panose="020B0604020202020204" pitchFamily="34" charset="0"/>
              </a:rPr>
              <a:t>Reference method </a:t>
            </a:r>
            <a:r>
              <a:rPr lang="en-US" altLang="en-US" dirty="0" smtClean="0">
                <a:latin typeface="Arial" panose="020B0604020202020204" pitchFamily="34" charset="0"/>
              </a:rPr>
              <a:t>(attribute elimination method)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endParaRPr lang="en-US" alt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</a:rPr>
              <a:t>Eliminate dominated alternatives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</a:rPr>
              <a:t>Select a reference alternative (Lombard)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</a:rPr>
              <a:t>Select a measuring stick attribute (Client Access)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Make attributes irrelevant: </a:t>
            </a:r>
            <a:r>
              <a:rPr lang="en-US" altLang="en-US" dirty="0" smtClean="0">
                <a:latin typeface="Arial" panose="020B0604020202020204" pitchFamily="34" charset="0"/>
              </a:rPr>
              <a:t>Make all alternatives equal to reference alternative in all attributes besides the measuring stick attribute.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grpSp>
        <p:nvGrpSpPr>
          <p:cNvPr id="154640" name="Group 16"/>
          <p:cNvGrpSpPr>
            <a:grpSpLocks/>
          </p:cNvGrpSpPr>
          <p:nvPr/>
        </p:nvGrpSpPr>
        <p:grpSpPr bwMode="auto">
          <a:xfrm>
            <a:off x="3928526" y="1949701"/>
            <a:ext cx="714375" cy="717550"/>
            <a:chOff x="3456" y="1504"/>
            <a:chExt cx="450" cy="452"/>
          </a:xfrm>
        </p:grpSpPr>
        <p:grpSp>
          <p:nvGrpSpPr>
            <p:cNvPr id="7182" name="Group 17"/>
            <p:cNvGrpSpPr>
              <a:grpSpLocks/>
            </p:cNvGrpSpPr>
            <p:nvPr/>
          </p:nvGrpSpPr>
          <p:grpSpPr bwMode="auto">
            <a:xfrm>
              <a:off x="3456" y="1536"/>
              <a:ext cx="450" cy="420"/>
              <a:chOff x="3456" y="1536"/>
              <a:chExt cx="450" cy="420"/>
            </a:xfrm>
          </p:grpSpPr>
          <p:grpSp>
            <p:nvGrpSpPr>
              <p:cNvPr id="7184" name="Group 18"/>
              <p:cNvGrpSpPr>
                <a:grpSpLocks/>
              </p:cNvGrpSpPr>
              <p:nvPr/>
            </p:nvGrpSpPr>
            <p:grpSpPr bwMode="auto">
              <a:xfrm>
                <a:off x="3456" y="1536"/>
                <a:ext cx="192" cy="384"/>
                <a:chOff x="3456" y="1536"/>
                <a:chExt cx="192" cy="384"/>
              </a:xfrm>
            </p:grpSpPr>
            <p:sp>
              <p:nvSpPr>
                <p:cNvPr id="718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456" y="1536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456" y="1776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85" name="Text Box 21"/>
              <p:cNvSpPr txBox="1">
                <a:spLocks noChangeArrowheads="1"/>
              </p:cNvSpPr>
              <p:nvPr/>
            </p:nvSpPr>
            <p:spPr bwMode="auto">
              <a:xfrm>
                <a:off x="3648" y="1744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600" b="1" dirty="0">
                    <a:latin typeface="Arial" panose="020B0604020202020204" pitchFamily="34" charset="0"/>
                  </a:rPr>
                  <a:t>78</a:t>
                </a:r>
                <a:endParaRPr lang="en-US" altLang="en-US" sz="1600" b="1" dirty="0"/>
              </a:p>
            </p:txBody>
          </p:sp>
        </p:grpSp>
        <p:sp>
          <p:nvSpPr>
            <p:cNvPr id="7183" name="Text Box 22"/>
            <p:cNvSpPr txBox="1">
              <a:spLocks noChangeArrowheads="1"/>
            </p:cNvSpPr>
            <p:nvPr/>
          </p:nvSpPr>
          <p:spPr bwMode="auto">
            <a:xfrm>
              <a:off x="3648" y="1504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</a:rPr>
                <a:t>25</a:t>
              </a:r>
              <a:endParaRPr lang="en-US" altLang="en-US" sz="1600" b="1"/>
            </a:p>
          </p:txBody>
        </p:sp>
      </p:grp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3388835" y="3761831"/>
            <a:ext cx="2160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 dirty="0">
                <a:latin typeface="Arial" panose="020B0604020202020204" pitchFamily="34" charset="0"/>
              </a:rPr>
              <a:t>An even swap</a:t>
            </a:r>
            <a:endParaRPr lang="en-US" altLang="en-US" sz="2400" dirty="0"/>
          </a:p>
        </p:txBody>
      </p:sp>
      <p:grpSp>
        <p:nvGrpSpPr>
          <p:cNvPr id="154648" name="Group 24"/>
          <p:cNvGrpSpPr>
            <a:grpSpLocks/>
          </p:cNvGrpSpPr>
          <p:nvPr/>
        </p:nvGrpSpPr>
        <p:grpSpPr bwMode="auto">
          <a:xfrm>
            <a:off x="-174308" y="2186845"/>
            <a:ext cx="9144000" cy="2560638"/>
            <a:chOff x="0" y="1570"/>
            <a:chExt cx="5760" cy="1613"/>
          </a:xfrm>
        </p:grpSpPr>
        <p:sp>
          <p:nvSpPr>
            <p:cNvPr id="7180" name="Line 25"/>
            <p:cNvSpPr>
              <a:spLocks noChangeShapeType="1"/>
            </p:cNvSpPr>
            <p:nvPr/>
          </p:nvSpPr>
          <p:spPr bwMode="auto">
            <a:xfrm flipH="1">
              <a:off x="0" y="1570"/>
              <a:ext cx="576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Text Box 26"/>
            <p:cNvSpPr txBox="1">
              <a:spLocks noChangeArrowheads="1"/>
            </p:cNvSpPr>
            <p:nvPr/>
          </p:nvSpPr>
          <p:spPr bwMode="auto">
            <a:xfrm>
              <a:off x="2041" y="2779"/>
              <a:ext cx="16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Commute time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irrelevant</a:t>
              </a:r>
              <a:endParaRPr lang="en-US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3913444" y="2329797"/>
            <a:ext cx="1049338" cy="725488"/>
            <a:chOff x="3456" y="1500"/>
            <a:chExt cx="661" cy="457"/>
          </a:xfrm>
        </p:grpSpPr>
        <p:grpSp>
          <p:nvGrpSpPr>
            <p:cNvPr id="32" name="Group 17"/>
            <p:cNvGrpSpPr>
              <a:grpSpLocks/>
            </p:cNvGrpSpPr>
            <p:nvPr/>
          </p:nvGrpSpPr>
          <p:grpSpPr bwMode="auto">
            <a:xfrm>
              <a:off x="3456" y="1542"/>
              <a:ext cx="415" cy="415"/>
              <a:chOff x="3456" y="1542"/>
              <a:chExt cx="415" cy="415"/>
            </a:xfrm>
          </p:grpSpPr>
          <p:grpSp>
            <p:nvGrpSpPr>
              <p:cNvPr id="34" name="Group 18"/>
              <p:cNvGrpSpPr>
                <a:grpSpLocks/>
              </p:cNvGrpSpPr>
              <p:nvPr/>
            </p:nvGrpSpPr>
            <p:grpSpPr bwMode="auto">
              <a:xfrm>
                <a:off x="3456" y="1542"/>
                <a:ext cx="415" cy="378"/>
                <a:chOff x="3456" y="1542"/>
                <a:chExt cx="415" cy="378"/>
              </a:xfrm>
            </p:grpSpPr>
            <p:sp>
              <p:nvSpPr>
                <p:cNvPr id="3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679" y="1542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456" y="1776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" name="Text Box 21"/>
              <p:cNvSpPr txBox="1">
                <a:spLocks noChangeArrowheads="1"/>
              </p:cNvSpPr>
              <p:nvPr/>
            </p:nvSpPr>
            <p:spPr bwMode="auto">
              <a:xfrm>
                <a:off x="3648" y="1744"/>
                <a:ext cx="209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600" b="1" dirty="0">
                    <a:latin typeface="Arial" panose="020B0604020202020204" pitchFamily="34" charset="0"/>
                  </a:rPr>
                  <a:t>B</a:t>
                </a:r>
                <a:endParaRPr lang="en-US" altLang="en-US" sz="1600" b="1" dirty="0"/>
              </a:p>
            </p:txBody>
          </p:sp>
        </p:grp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3857" y="1500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 dirty="0" smtClean="0">
                  <a:latin typeface="Arial" panose="020B0604020202020204" pitchFamily="34" charset="0"/>
                </a:rPr>
                <a:t>72</a:t>
              </a:r>
              <a:endParaRPr lang="en-US" altLang="en-US" sz="1600" b="1" dirty="0"/>
            </a:p>
          </p:txBody>
        </p:sp>
      </p:grpSp>
      <p:grpSp>
        <p:nvGrpSpPr>
          <p:cNvPr id="45" name="Group 16"/>
          <p:cNvGrpSpPr>
            <a:grpSpLocks/>
          </p:cNvGrpSpPr>
          <p:nvPr/>
        </p:nvGrpSpPr>
        <p:grpSpPr bwMode="auto">
          <a:xfrm>
            <a:off x="5364419" y="2337161"/>
            <a:ext cx="717551" cy="719138"/>
            <a:chOff x="3456" y="1504"/>
            <a:chExt cx="452" cy="453"/>
          </a:xfrm>
        </p:grpSpPr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3456" y="1536"/>
              <a:ext cx="401" cy="421"/>
              <a:chOff x="3456" y="1536"/>
              <a:chExt cx="401" cy="421"/>
            </a:xfrm>
          </p:grpSpPr>
          <p:grpSp>
            <p:nvGrpSpPr>
              <p:cNvPr id="48" name="Group 18"/>
              <p:cNvGrpSpPr>
                <a:grpSpLocks/>
              </p:cNvGrpSpPr>
              <p:nvPr/>
            </p:nvGrpSpPr>
            <p:grpSpPr bwMode="auto">
              <a:xfrm>
                <a:off x="3456" y="1536"/>
                <a:ext cx="192" cy="384"/>
                <a:chOff x="3456" y="1536"/>
                <a:chExt cx="192" cy="384"/>
              </a:xfrm>
            </p:grpSpPr>
            <p:sp>
              <p:nvSpPr>
                <p:cNvPr id="5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456" y="1536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456" y="1776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" name="Text Box 21"/>
              <p:cNvSpPr txBox="1">
                <a:spLocks noChangeArrowheads="1"/>
              </p:cNvSpPr>
              <p:nvPr/>
            </p:nvSpPr>
            <p:spPr bwMode="auto">
              <a:xfrm>
                <a:off x="3648" y="1744"/>
                <a:ext cx="209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600" b="1" dirty="0" smtClean="0">
                    <a:latin typeface="Arial" panose="020B0604020202020204" pitchFamily="34" charset="0"/>
                  </a:rPr>
                  <a:t>B</a:t>
                </a:r>
                <a:endParaRPr lang="en-US" altLang="en-US" sz="1600" b="1" dirty="0"/>
              </a:p>
            </p:txBody>
          </p:sp>
        </p:grpSp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3648" y="1504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 dirty="0" smtClean="0">
                  <a:latin typeface="Arial" panose="020B0604020202020204" pitchFamily="34" charset="0"/>
                </a:rPr>
                <a:t>88</a:t>
              </a:r>
              <a:endParaRPr lang="en-US" altLang="en-US" sz="1600" b="1" dirty="0"/>
            </a:p>
          </p:txBody>
        </p:sp>
      </p:grpSp>
      <p:sp>
        <p:nvSpPr>
          <p:cNvPr id="52" name="Line 25"/>
          <p:cNvSpPr>
            <a:spLocks noChangeShapeType="1"/>
          </p:cNvSpPr>
          <p:nvPr/>
        </p:nvSpPr>
        <p:spPr bwMode="auto">
          <a:xfrm flipH="1">
            <a:off x="-21968" y="2882247"/>
            <a:ext cx="9144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4780490" y="4095604"/>
            <a:ext cx="26638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Office services irrelevant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2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7" grpId="0" autoUpdateAnimBg="0"/>
      <p:bldP spid="52" grpId="0" animBg="1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9707"/>
            <a:ext cx="7985125" cy="1079500"/>
          </a:xfrm>
        </p:spPr>
        <p:txBody>
          <a:bodyPr/>
          <a:lstStyle/>
          <a:p>
            <a:r>
              <a:rPr lang="fi-FI" dirty="0" err="1" smtClean="0"/>
              <a:t>Biases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path</a:t>
            </a:r>
            <a:r>
              <a:rPr lang="fi-FI" dirty="0" smtClean="0"/>
              <a:t> </a:t>
            </a:r>
            <a:r>
              <a:rPr lang="fi-FI" dirty="0" err="1" smtClean="0"/>
              <a:t>dependence</a:t>
            </a:r>
            <a:r>
              <a:rPr lang="fi-FI" dirty="0" smtClean="0"/>
              <a:t> in Even </a:t>
            </a:r>
            <a:r>
              <a:rPr lang="fi-FI" dirty="0" err="1" smtClean="0"/>
              <a:t>Swaps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1146" y="1694530"/>
            <a:ext cx="7985125" cy="1008112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>
                <a:solidFill>
                  <a:srgbClr val="FF0000"/>
                </a:solidFill>
              </a:rPr>
              <a:t>Measuring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stick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bias</a:t>
            </a:r>
            <a:r>
              <a:rPr lang="fi-FI" dirty="0" smtClean="0">
                <a:solidFill>
                  <a:srgbClr val="FF0000"/>
                </a:solidFill>
              </a:rPr>
              <a:t>: </a:t>
            </a:r>
            <a:r>
              <a:rPr lang="fi-FI" dirty="0" err="1" smtClean="0"/>
              <a:t>Extra</a:t>
            </a:r>
            <a:r>
              <a:rPr lang="fi-FI" dirty="0" smtClean="0"/>
              <a:t> </a:t>
            </a:r>
            <a:r>
              <a:rPr lang="fi-FI" dirty="0" err="1" smtClean="0"/>
              <a:t>weight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measuring</a:t>
            </a:r>
            <a:r>
              <a:rPr lang="fi-FI" dirty="0" smtClean="0"/>
              <a:t> </a:t>
            </a:r>
            <a:r>
              <a:rPr lang="fi-FI" dirty="0" err="1" smtClean="0"/>
              <a:t>stick</a:t>
            </a:r>
            <a:endParaRPr lang="fi-FI" dirty="0" smtClean="0"/>
          </a:p>
          <a:p>
            <a:pPr marL="0" indent="0">
              <a:buNone/>
            </a:pPr>
            <a:r>
              <a:rPr lang="fi-FI" dirty="0" err="1" smtClean="0">
                <a:solidFill>
                  <a:srgbClr val="FF0000"/>
                </a:solidFill>
              </a:rPr>
              <a:t>Loss</a:t>
            </a:r>
            <a:r>
              <a:rPr lang="fi-FI" dirty="0" smtClean="0">
                <a:solidFill>
                  <a:srgbClr val="FF0000"/>
                </a:solidFill>
              </a:rPr>
              <a:t> aversion: </a:t>
            </a:r>
            <a:r>
              <a:rPr lang="fi-FI" dirty="0" err="1" smtClean="0"/>
              <a:t>Extra</a:t>
            </a:r>
            <a:r>
              <a:rPr lang="fi-FI" dirty="0" smtClean="0"/>
              <a:t> </a:t>
            </a:r>
            <a:r>
              <a:rPr lang="fi-FI" dirty="0" err="1" smtClean="0"/>
              <a:t>weight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loss</a:t>
            </a:r>
            <a:r>
              <a:rPr lang="fi-FI" dirty="0" smtClean="0"/>
              <a:t> </a:t>
            </a:r>
            <a:r>
              <a:rPr lang="fi-FI" dirty="0" err="1" smtClean="0"/>
              <a:t>attribute</a:t>
            </a:r>
            <a:endParaRPr lang="fi-FI" dirty="0" smtClean="0"/>
          </a:p>
        </p:txBody>
      </p:sp>
      <p:sp>
        <p:nvSpPr>
          <p:cNvPr id="4" name="Suorakulmio 3"/>
          <p:cNvSpPr/>
          <p:nvPr/>
        </p:nvSpPr>
        <p:spPr>
          <a:xfrm>
            <a:off x="1598045" y="2626233"/>
            <a:ext cx="5631047" cy="1200329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i-FI" sz="2400" dirty="0" err="1" smtClean="0"/>
              <a:t>What</a:t>
            </a:r>
            <a:r>
              <a:rPr lang="fi-FI" sz="2400" dirty="0" smtClean="0"/>
              <a:t> is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equally</a:t>
            </a:r>
            <a:r>
              <a:rPr lang="fi-FI" sz="2400" dirty="0" smtClean="0"/>
              <a:t> </a:t>
            </a:r>
            <a:r>
              <a:rPr lang="fi-FI" sz="2400" dirty="0" err="1" smtClean="0"/>
              <a:t>valuable</a:t>
            </a:r>
            <a:r>
              <a:rPr lang="fi-FI" sz="2400" dirty="0" smtClean="0"/>
              <a:t> </a:t>
            </a:r>
            <a:r>
              <a:rPr lang="fi-FI" sz="2400" dirty="0" err="1" smtClean="0">
                <a:solidFill>
                  <a:srgbClr val="FF0000"/>
                </a:solidFill>
              </a:rPr>
              <a:t>loss</a:t>
            </a:r>
            <a:r>
              <a:rPr lang="fi-FI" sz="2400" dirty="0" smtClean="0">
                <a:solidFill>
                  <a:srgbClr val="FF0000"/>
                </a:solidFill>
              </a:rPr>
              <a:t> in money </a:t>
            </a:r>
            <a:r>
              <a:rPr lang="fi-FI" sz="2400" dirty="0" err="1" smtClean="0"/>
              <a:t>if</a:t>
            </a:r>
            <a:r>
              <a:rPr lang="fi-FI" sz="2400" dirty="0" smtClean="0"/>
              <a:t> </a:t>
            </a:r>
            <a:r>
              <a:rPr lang="fi-FI" sz="2400" dirty="0" err="1" smtClean="0"/>
              <a:t>commuting</a:t>
            </a:r>
            <a:r>
              <a:rPr lang="fi-FI" sz="2400" dirty="0" smtClean="0"/>
              <a:t> </a:t>
            </a:r>
            <a:r>
              <a:rPr lang="fi-FI" sz="2400" dirty="0" err="1" smtClean="0"/>
              <a:t>time</a:t>
            </a:r>
            <a:r>
              <a:rPr lang="fi-FI" sz="2400" dirty="0" smtClean="0"/>
              <a:t> is </a:t>
            </a:r>
            <a:r>
              <a:rPr lang="fi-FI" sz="2400" dirty="0" err="1" smtClean="0"/>
              <a:t>decreased</a:t>
            </a:r>
            <a:r>
              <a:rPr lang="fi-FI" sz="2400" dirty="0" smtClean="0"/>
              <a:t> </a:t>
            </a:r>
            <a:r>
              <a:rPr lang="fi-FI" sz="2400" dirty="0" err="1" smtClean="0"/>
              <a:t>by</a:t>
            </a:r>
            <a:r>
              <a:rPr lang="fi-FI" sz="2400" dirty="0" smtClean="0"/>
              <a:t> </a:t>
            </a:r>
            <a:r>
              <a:rPr lang="fi-FI" sz="2400" dirty="0"/>
              <a:t>30 </a:t>
            </a:r>
            <a:r>
              <a:rPr lang="fi-FI" sz="2400" dirty="0" err="1" smtClean="0"/>
              <a:t>minutes</a:t>
            </a:r>
            <a:r>
              <a:rPr lang="fi-FI" sz="2400" dirty="0" smtClean="0"/>
              <a:t>?</a:t>
            </a:r>
            <a:endParaRPr lang="fi-FI" sz="2400" dirty="0"/>
          </a:p>
        </p:txBody>
      </p:sp>
      <p:sp>
        <p:nvSpPr>
          <p:cNvPr id="5" name="Vuokaavio: Prosessi 4"/>
          <p:cNvSpPr/>
          <p:nvPr/>
        </p:nvSpPr>
        <p:spPr bwMode="auto">
          <a:xfrm>
            <a:off x="1331640" y="2663940"/>
            <a:ext cx="6083285" cy="1129750"/>
          </a:xfrm>
          <a:prstGeom prst="flowChartProcess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609482" y="4084370"/>
            <a:ext cx="7508864" cy="2745030"/>
            <a:chOff x="-9539455" y="19333385"/>
            <a:chExt cx="5898422" cy="2719003"/>
          </a:xfrm>
        </p:grpSpPr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-9539455" y="19333385"/>
              <a:ext cx="5586730" cy="2259137"/>
              <a:chOff x="-27416940" y="14701192"/>
              <a:chExt cx="16341824" cy="712699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416940" y="14701192"/>
                <a:ext cx="7115175" cy="433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1249599" y="14987025"/>
                <a:ext cx="3362325" cy="1800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408828" y="18892430"/>
                <a:ext cx="6667500" cy="144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5400716" y="20113688"/>
                <a:ext cx="6724650" cy="171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352045" y="16139117"/>
                <a:ext cx="7572375" cy="1419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8676066" y="16917167"/>
                <a:ext cx="7600950" cy="1704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-8438792" y="19905807"/>
              <a:ext cx="4797759" cy="2146581"/>
              <a:chOff x="-8438792" y="19905807"/>
              <a:chExt cx="4797759" cy="2146581"/>
            </a:xfrm>
          </p:grpSpPr>
          <p:cxnSp>
            <p:nvCxnSpPr>
              <p:cNvPr id="11" name="Elbow Connector 20"/>
              <p:cNvCxnSpPr/>
              <p:nvPr/>
            </p:nvCxnSpPr>
            <p:spPr>
              <a:xfrm rot="16200000" flipH="1">
                <a:off x="-8824009" y="20771119"/>
                <a:ext cx="1666486" cy="896052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Elbow Connector 104"/>
              <p:cNvCxnSpPr/>
              <p:nvPr/>
            </p:nvCxnSpPr>
            <p:spPr>
              <a:xfrm>
                <a:off x="-6678438" y="19905807"/>
                <a:ext cx="1295865" cy="1054056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rgbClr val="000066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55"/>
              <p:cNvSpPr txBox="1">
                <a:spLocks noChangeArrowheads="1"/>
              </p:cNvSpPr>
              <p:nvPr/>
            </p:nvSpPr>
            <p:spPr bwMode="auto">
              <a:xfrm>
                <a:off x="-5382493" y="20684954"/>
                <a:ext cx="1741460" cy="358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ts val="4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ts val="4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ts val="4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ts val="3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fi-FI" altLang="en-US" dirty="0">
                    <a:solidFill>
                      <a:srgbClr val="000066"/>
                    </a:solidFill>
                  </a:rPr>
                  <a:t>DM </a:t>
                </a:r>
                <a:r>
                  <a:rPr lang="fi-FI" altLang="en-US" dirty="0" err="1">
                    <a:solidFill>
                      <a:srgbClr val="000066"/>
                    </a:solidFill>
                  </a:rPr>
                  <a:t>chooses</a:t>
                </a:r>
                <a:r>
                  <a:rPr lang="fi-FI" altLang="en-US" dirty="0">
                    <a:solidFill>
                      <a:srgbClr val="000066"/>
                    </a:solidFill>
                  </a:rPr>
                  <a:t> </a:t>
                </a:r>
                <a:r>
                  <a:rPr lang="fi-FI" altLang="en-US" dirty="0" smtClean="0">
                    <a:solidFill>
                      <a:srgbClr val="000066"/>
                    </a:solidFill>
                  </a:rPr>
                  <a:t>A</a:t>
                </a:r>
                <a:endParaRPr lang="fi-FI" alt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TextBox 112"/>
              <p:cNvSpPr txBox="1">
                <a:spLocks noChangeArrowheads="1"/>
              </p:cNvSpPr>
              <p:nvPr/>
            </p:nvSpPr>
            <p:spPr bwMode="auto">
              <a:xfrm>
                <a:off x="-7534455" y="21521451"/>
                <a:ext cx="1903621" cy="358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ts val="4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ts val="4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ts val="4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ts val="3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fi-FI" altLang="en-US" dirty="0">
                    <a:solidFill>
                      <a:srgbClr val="FF0000"/>
                    </a:solidFill>
                  </a:rPr>
                  <a:t>DM </a:t>
                </a:r>
                <a:r>
                  <a:rPr lang="fi-FI" altLang="en-US" dirty="0" err="1">
                    <a:solidFill>
                      <a:srgbClr val="FF0000"/>
                    </a:solidFill>
                  </a:rPr>
                  <a:t>chooses</a:t>
                </a:r>
                <a:r>
                  <a:rPr lang="fi-FI" altLang="en-US" dirty="0">
                    <a:solidFill>
                      <a:srgbClr val="FF0000"/>
                    </a:solidFill>
                  </a:rPr>
                  <a:t> </a:t>
                </a:r>
                <a:r>
                  <a:rPr lang="fi-FI" altLang="en-US" dirty="0" smtClean="0">
                    <a:solidFill>
                      <a:srgbClr val="FF0000"/>
                    </a:solidFill>
                  </a:rPr>
                  <a:t>B</a:t>
                </a:r>
                <a:endParaRPr lang="fi-FI" altLang="en-US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677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23528" y="5589240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41" y="476672"/>
            <a:ext cx="7985125" cy="1079500"/>
          </a:xfrm>
        </p:spPr>
        <p:txBody>
          <a:bodyPr/>
          <a:lstStyle/>
          <a:p>
            <a:r>
              <a:rPr lang="fi-FI" dirty="0" err="1" smtClean="0"/>
              <a:t>Bias</a:t>
            </a:r>
            <a:r>
              <a:rPr lang="fi-FI" dirty="0" smtClean="0"/>
              <a:t> </a:t>
            </a:r>
            <a:r>
              <a:rPr lang="fi-FI" dirty="0" err="1" smtClean="0"/>
              <a:t>mitigation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> for Even </a:t>
            </a:r>
            <a:r>
              <a:rPr lang="fi-FI" dirty="0" err="1" smtClean="0"/>
              <a:t>Swaps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304" y="1396975"/>
            <a:ext cx="7985125" cy="4135437"/>
          </a:xfrm>
        </p:spPr>
        <p:txBody>
          <a:bodyPr/>
          <a:lstStyle/>
          <a:p>
            <a:pPr marL="0" indent="0">
              <a:buNone/>
            </a:pPr>
            <a:r>
              <a:rPr lang="fi-FI" sz="2000" b="1" dirty="0" err="1" smtClean="0"/>
              <a:t>Reference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method</a:t>
            </a:r>
            <a:r>
              <a:rPr lang="fi-FI" sz="2000" b="1" dirty="0" smtClean="0"/>
              <a:t>: </a:t>
            </a:r>
            <a:r>
              <a:rPr lang="fi-FI" sz="2000" dirty="0" err="1" smtClean="0"/>
              <a:t>Attribute</a:t>
            </a:r>
            <a:r>
              <a:rPr lang="fi-FI" sz="2000" dirty="0" smtClean="0"/>
              <a:t> </a:t>
            </a:r>
            <a:r>
              <a:rPr lang="fi-FI" sz="2000" dirty="0" err="1" smtClean="0"/>
              <a:t>elimination</a:t>
            </a:r>
            <a:r>
              <a:rPr lang="fi-FI" sz="2000" dirty="0" smtClean="0"/>
              <a:t> </a:t>
            </a:r>
            <a:r>
              <a:rPr lang="fi-FI" sz="2000" dirty="0" err="1" smtClean="0"/>
              <a:t>method</a:t>
            </a:r>
            <a:r>
              <a:rPr lang="fi-FI" sz="2000" dirty="0" smtClean="0"/>
              <a:t> </a:t>
            </a:r>
            <a:r>
              <a:rPr lang="fi-FI" sz="2000" dirty="0" err="1" smtClean="0"/>
              <a:t>with</a:t>
            </a:r>
            <a:r>
              <a:rPr lang="fi-FI" sz="2000" dirty="0" smtClean="0"/>
              <a:t> a </a:t>
            </a:r>
            <a:r>
              <a:rPr lang="fi-FI" sz="2000" dirty="0" err="1" smtClean="0"/>
              <a:t>fixed</a:t>
            </a:r>
            <a:r>
              <a:rPr lang="fi-FI" sz="2000" dirty="0" smtClean="0"/>
              <a:t> </a:t>
            </a:r>
            <a:r>
              <a:rPr lang="fi-FI" sz="2000" dirty="0" err="1" smtClean="0"/>
              <a:t>reference</a:t>
            </a:r>
            <a:r>
              <a:rPr lang="fi-FI" sz="2000" dirty="0" smtClean="0"/>
              <a:t> </a:t>
            </a:r>
            <a:r>
              <a:rPr lang="fi-FI" sz="2000" dirty="0" err="1" smtClean="0"/>
              <a:t>alternative</a:t>
            </a:r>
            <a:endParaRPr lang="fi-FI" sz="2000" dirty="0" smtClean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sz="2000" b="1" dirty="0" smtClean="0"/>
              <a:t>Method A: </a:t>
            </a:r>
            <a:r>
              <a:rPr lang="fi-FI" sz="2000" dirty="0" err="1" smtClean="0"/>
              <a:t>Attribute</a:t>
            </a:r>
            <a:r>
              <a:rPr lang="fi-FI" sz="2000" dirty="0" smtClean="0"/>
              <a:t> </a:t>
            </a:r>
            <a:r>
              <a:rPr lang="fi-FI" sz="2000" dirty="0" err="1" smtClean="0"/>
              <a:t>elimination</a:t>
            </a:r>
            <a:r>
              <a:rPr lang="fi-FI" sz="2000" dirty="0" smtClean="0"/>
              <a:t> </a:t>
            </a:r>
            <a:r>
              <a:rPr lang="fi-FI" sz="2000" dirty="0" err="1" smtClean="0"/>
              <a:t>method</a:t>
            </a:r>
            <a:r>
              <a:rPr lang="fi-FI" sz="2000" dirty="0" smtClean="0"/>
              <a:t> </a:t>
            </a:r>
            <a:r>
              <a:rPr lang="fi-FI" sz="2000" dirty="0" err="1" smtClean="0"/>
              <a:t>with</a:t>
            </a:r>
            <a:r>
              <a:rPr lang="fi-FI" sz="2000" dirty="0" smtClean="0"/>
              <a:t> a </a:t>
            </a:r>
            <a:r>
              <a:rPr lang="fi-FI" sz="2000" dirty="0" err="1" smtClean="0">
                <a:solidFill>
                  <a:srgbClr val="0070C0"/>
                </a:solidFill>
              </a:rPr>
              <a:t>virtual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reference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alternative</a:t>
            </a:r>
            <a:endParaRPr lang="fi-FI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sz="2000" b="1" dirty="0" smtClean="0"/>
              <a:t>Method B: </a:t>
            </a:r>
            <a:r>
              <a:rPr lang="fi-FI" sz="2000" dirty="0" err="1"/>
              <a:t>Attribute</a:t>
            </a:r>
            <a:r>
              <a:rPr lang="fi-FI" sz="2000" dirty="0"/>
              <a:t> </a:t>
            </a:r>
            <a:r>
              <a:rPr lang="fi-FI" sz="2000" dirty="0" err="1"/>
              <a:t>elimination</a:t>
            </a:r>
            <a:r>
              <a:rPr lang="fi-FI" sz="2000" dirty="0"/>
              <a:t> </a:t>
            </a:r>
            <a:r>
              <a:rPr lang="fi-FI" sz="2000" dirty="0" err="1"/>
              <a:t>method</a:t>
            </a:r>
            <a:r>
              <a:rPr lang="fi-FI" sz="2000" dirty="0"/>
              <a:t> </a:t>
            </a:r>
            <a:r>
              <a:rPr lang="fi-FI" sz="2000" dirty="0" err="1"/>
              <a:t>with</a:t>
            </a:r>
            <a:r>
              <a:rPr lang="fi-FI" sz="2000" dirty="0"/>
              <a:t> a </a:t>
            </a:r>
            <a:r>
              <a:rPr lang="fi-FI" sz="2000" dirty="0" err="1">
                <a:solidFill>
                  <a:srgbClr val="0070C0"/>
                </a:solidFill>
              </a:rPr>
              <a:t>virtual</a:t>
            </a:r>
            <a:r>
              <a:rPr lang="fi-FI" sz="2000" dirty="0">
                <a:solidFill>
                  <a:srgbClr val="0070C0"/>
                </a:solidFill>
              </a:rPr>
              <a:t> </a:t>
            </a:r>
            <a:r>
              <a:rPr lang="fi-FI" sz="2000" dirty="0" err="1">
                <a:solidFill>
                  <a:srgbClr val="0070C0"/>
                </a:solidFill>
              </a:rPr>
              <a:t>reference</a:t>
            </a:r>
            <a:r>
              <a:rPr lang="fi-FI" sz="2000" dirty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alternative</a:t>
            </a:r>
            <a:r>
              <a:rPr lang="fi-FI" sz="2000" dirty="0" smtClean="0">
                <a:solidFill>
                  <a:srgbClr val="0070C0"/>
                </a:solidFill>
              </a:rPr>
              <a:t> and an </a:t>
            </a:r>
            <a:r>
              <a:rPr lang="fi-FI" sz="2000" dirty="0" err="1" smtClean="0">
                <a:solidFill>
                  <a:srgbClr val="0070C0"/>
                </a:solidFill>
              </a:rPr>
              <a:t>auxiliary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measuring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stick</a:t>
            </a:r>
            <a:endParaRPr lang="fi-FI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sz="2000" b="1" dirty="0" smtClean="0"/>
              <a:t>Method C: </a:t>
            </a:r>
            <a:r>
              <a:rPr lang="fi-FI" sz="2000" dirty="0" err="1" smtClean="0"/>
              <a:t>Pairwise</a:t>
            </a:r>
            <a:r>
              <a:rPr lang="fi-FI" sz="2000" dirty="0" smtClean="0"/>
              <a:t> </a:t>
            </a:r>
            <a:r>
              <a:rPr lang="fi-FI" sz="2000" dirty="0" err="1" smtClean="0"/>
              <a:t>attribute</a:t>
            </a:r>
            <a:r>
              <a:rPr lang="fi-FI" sz="2000" dirty="0" smtClean="0"/>
              <a:t> </a:t>
            </a:r>
            <a:r>
              <a:rPr lang="fi-FI" sz="2000" dirty="0" err="1" smtClean="0"/>
              <a:t>elimination</a:t>
            </a:r>
            <a:r>
              <a:rPr lang="fi-FI" sz="2000" dirty="0" smtClean="0"/>
              <a:t> </a:t>
            </a:r>
            <a:r>
              <a:rPr lang="fi-FI" sz="2000" dirty="0" err="1" smtClean="0"/>
              <a:t>method</a:t>
            </a:r>
            <a:r>
              <a:rPr lang="fi-FI" sz="2000" dirty="0" smtClean="0"/>
              <a:t> </a:t>
            </a:r>
            <a:r>
              <a:rPr lang="fi-FI" sz="2000" dirty="0" err="1" smtClean="0"/>
              <a:t>with</a:t>
            </a:r>
            <a:r>
              <a:rPr lang="fi-FI" sz="2000" dirty="0" smtClean="0"/>
              <a:t> an </a:t>
            </a:r>
            <a:r>
              <a:rPr lang="fi-FI" sz="2000" dirty="0" err="1" smtClean="0">
                <a:solidFill>
                  <a:srgbClr val="0070C0"/>
                </a:solidFill>
              </a:rPr>
              <a:t>auxiliary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measuring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stick</a:t>
            </a:r>
            <a:r>
              <a:rPr lang="fi-FI" sz="2000" dirty="0" smtClean="0">
                <a:solidFill>
                  <a:srgbClr val="0070C0"/>
                </a:solidFill>
              </a:rPr>
              <a:t>, </a:t>
            </a:r>
            <a:r>
              <a:rPr lang="fi-FI" sz="2000" dirty="0" err="1" smtClean="0">
                <a:solidFill>
                  <a:srgbClr val="0070C0"/>
                </a:solidFill>
              </a:rPr>
              <a:t>rotating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reference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point</a:t>
            </a:r>
            <a:r>
              <a:rPr lang="fi-FI" sz="2000" dirty="0">
                <a:solidFill>
                  <a:srgbClr val="0070C0"/>
                </a:solidFill>
              </a:rPr>
              <a:t> </a:t>
            </a:r>
            <a:r>
              <a:rPr lang="fi-FI" sz="2000" dirty="0" smtClean="0">
                <a:solidFill>
                  <a:srgbClr val="0070C0"/>
                </a:solidFill>
              </a:rPr>
              <a:t>and </a:t>
            </a:r>
            <a:r>
              <a:rPr lang="fi-FI" sz="2000" dirty="0" err="1" smtClean="0">
                <a:solidFill>
                  <a:srgbClr val="0070C0"/>
                </a:solidFill>
              </a:rPr>
              <a:t>intermediate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restarting</a:t>
            </a:r>
            <a:endParaRPr lang="fi-FI" sz="500" dirty="0" smtClean="0"/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r>
              <a:rPr lang="fi-FI" sz="2000" b="1" dirty="0" smtClean="0"/>
              <a:t>Method D: </a:t>
            </a:r>
            <a:r>
              <a:rPr lang="fi-FI" sz="2000" dirty="0" err="1" smtClean="0"/>
              <a:t>Pairwise</a:t>
            </a:r>
            <a:r>
              <a:rPr lang="fi-FI" sz="2000" dirty="0" smtClean="0"/>
              <a:t> </a:t>
            </a:r>
            <a:r>
              <a:rPr lang="fi-FI" sz="2000" dirty="0" err="1" smtClean="0"/>
              <a:t>attribute</a:t>
            </a:r>
            <a:r>
              <a:rPr lang="fi-FI" sz="2000" dirty="0" smtClean="0"/>
              <a:t> </a:t>
            </a:r>
            <a:r>
              <a:rPr lang="fi-FI" sz="2000" dirty="0" err="1" smtClean="0"/>
              <a:t>elimination</a:t>
            </a:r>
            <a:r>
              <a:rPr lang="fi-FI" sz="2000" dirty="0" smtClean="0"/>
              <a:t> </a:t>
            </a:r>
            <a:r>
              <a:rPr lang="fi-FI" sz="2000" dirty="0" err="1" smtClean="0"/>
              <a:t>method</a:t>
            </a:r>
            <a:r>
              <a:rPr lang="fi-FI" sz="2000" dirty="0" smtClean="0"/>
              <a:t> </a:t>
            </a:r>
            <a:r>
              <a:rPr lang="fi-FI" sz="2000" dirty="0" err="1" smtClean="0"/>
              <a:t>with</a:t>
            </a:r>
            <a:r>
              <a:rPr lang="fi-FI" sz="2000" dirty="0" smtClean="0"/>
              <a:t> an </a:t>
            </a:r>
            <a:r>
              <a:rPr lang="fi-FI" sz="2000" dirty="0" err="1" smtClean="0">
                <a:solidFill>
                  <a:srgbClr val="0070C0"/>
                </a:solidFill>
              </a:rPr>
              <a:t>auxiliary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measuring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stick</a:t>
            </a:r>
            <a:r>
              <a:rPr lang="fi-FI" sz="2000" dirty="0" smtClean="0">
                <a:solidFill>
                  <a:srgbClr val="0070C0"/>
                </a:solidFill>
              </a:rPr>
              <a:t>, </a:t>
            </a:r>
            <a:r>
              <a:rPr lang="fi-FI" sz="2000" dirty="0" err="1" smtClean="0">
                <a:solidFill>
                  <a:srgbClr val="0070C0"/>
                </a:solidFill>
              </a:rPr>
              <a:t>virtual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reference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alternative</a:t>
            </a:r>
            <a:r>
              <a:rPr lang="fi-FI" sz="2000" dirty="0" smtClean="0">
                <a:solidFill>
                  <a:srgbClr val="0070C0"/>
                </a:solidFill>
              </a:rPr>
              <a:t>, and </a:t>
            </a:r>
            <a:r>
              <a:rPr lang="fi-FI" sz="2000" dirty="0" err="1" smtClean="0">
                <a:solidFill>
                  <a:srgbClr val="0070C0"/>
                </a:solidFill>
              </a:rPr>
              <a:t>intermediate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  <a:r>
              <a:rPr lang="fi-FI" sz="2000" dirty="0" err="1" smtClean="0">
                <a:solidFill>
                  <a:srgbClr val="0070C0"/>
                </a:solidFill>
              </a:rPr>
              <a:t>restarting</a:t>
            </a:r>
            <a:r>
              <a:rPr lang="fi-FI" sz="2000" dirty="0" smtClean="0">
                <a:solidFill>
                  <a:srgbClr val="0070C0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fi-FI" sz="1800" dirty="0" smtClean="0"/>
              <a:t>Method D </a:t>
            </a:r>
            <a:r>
              <a:rPr lang="fi-FI" sz="1800" dirty="0" err="1" smtClean="0"/>
              <a:t>requires</a:t>
            </a:r>
            <a:r>
              <a:rPr lang="fi-FI" sz="1800" dirty="0" smtClean="0"/>
              <a:t> </a:t>
            </a:r>
            <a:r>
              <a:rPr lang="fi-FI" sz="1800" dirty="0" err="1" smtClean="0"/>
              <a:t>about</a:t>
            </a:r>
            <a:r>
              <a:rPr lang="fi-FI" sz="1800" dirty="0" smtClean="0"/>
              <a:t> </a:t>
            </a:r>
            <a:r>
              <a:rPr lang="fi-FI" sz="1800" dirty="0" err="1" smtClean="0"/>
              <a:t>twice</a:t>
            </a:r>
            <a:r>
              <a:rPr lang="fi-FI" sz="1800" dirty="0" smtClean="0"/>
              <a:t> as </a:t>
            </a:r>
            <a:r>
              <a:rPr lang="fi-FI" sz="1800" dirty="0" err="1" smtClean="0"/>
              <a:t>many</a:t>
            </a:r>
            <a:r>
              <a:rPr lang="fi-FI" sz="1800" dirty="0" smtClean="0"/>
              <a:t> </a:t>
            </a:r>
            <a:r>
              <a:rPr lang="fi-FI" sz="1800" dirty="0" err="1" smtClean="0"/>
              <a:t>swaps</a:t>
            </a:r>
            <a:r>
              <a:rPr lang="fi-FI" sz="1800" dirty="0" smtClean="0"/>
              <a:t> as </a:t>
            </a:r>
            <a:r>
              <a:rPr lang="fi-FI" sz="1800" dirty="0" err="1" smtClean="0"/>
              <a:t>the</a:t>
            </a:r>
            <a:r>
              <a:rPr lang="fi-FI" sz="1800" dirty="0"/>
              <a:t> </a:t>
            </a:r>
            <a:r>
              <a:rPr lang="fi-FI" sz="1800" dirty="0" err="1" smtClean="0"/>
              <a:t>other</a:t>
            </a:r>
            <a:r>
              <a:rPr lang="fi-FI" sz="1800" dirty="0" smtClean="0"/>
              <a:t> </a:t>
            </a:r>
            <a:r>
              <a:rPr lang="fi-FI" sz="1800" dirty="0" err="1" smtClean="0"/>
              <a:t>methods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311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Computational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00172" cy="5783274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/>
              <a:t>Biased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makers</a:t>
            </a:r>
            <a:r>
              <a:rPr lang="fi-FI" dirty="0" smtClean="0"/>
              <a:t>:</a:t>
            </a:r>
          </a:p>
          <a:p>
            <a:pPr lvl="1"/>
            <a:r>
              <a:rPr lang="fi-FI" dirty="0" err="1" smtClean="0"/>
              <a:t>Weight</a:t>
            </a:r>
            <a:r>
              <a:rPr lang="fi-FI" dirty="0" smtClean="0"/>
              <a:t> of </a:t>
            </a:r>
            <a:r>
              <a:rPr lang="fi-FI" dirty="0" err="1" smtClean="0"/>
              <a:t>measuring</a:t>
            </a:r>
            <a:r>
              <a:rPr lang="fi-FI" dirty="0" smtClean="0"/>
              <a:t> </a:t>
            </a:r>
            <a:r>
              <a:rPr lang="fi-FI" dirty="0" err="1" smtClean="0"/>
              <a:t>stick</a:t>
            </a:r>
            <a:r>
              <a:rPr lang="fi-FI" dirty="0" smtClean="0"/>
              <a:t> </a:t>
            </a:r>
            <a:r>
              <a:rPr lang="fi-FI" dirty="0" err="1" smtClean="0"/>
              <a:t>attribute</a:t>
            </a:r>
            <a:r>
              <a:rPr lang="fi-FI" dirty="0" smtClean="0"/>
              <a:t> </a:t>
            </a:r>
            <a:r>
              <a:rPr lang="fi-FI" dirty="0" err="1" smtClean="0"/>
              <a:t>increased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a </a:t>
            </a:r>
            <a:r>
              <a:rPr lang="fi-FI" dirty="0" err="1" smtClean="0"/>
              <a:t>factor</a:t>
            </a:r>
            <a:r>
              <a:rPr lang="fi-FI" dirty="0"/>
              <a:t> S </a:t>
            </a:r>
            <a:r>
              <a:rPr lang="fi-FI" dirty="0" smtClean="0"/>
              <a:t>(1.1</a:t>
            </a:r>
            <a:r>
              <a:rPr lang="fi-FI" dirty="0"/>
              <a:t>, </a:t>
            </a:r>
            <a:r>
              <a:rPr lang="fi-FI" dirty="0" smtClean="0"/>
              <a:t>1.3 </a:t>
            </a:r>
            <a:r>
              <a:rPr lang="fi-FI" dirty="0" err="1" smtClean="0"/>
              <a:t>or</a:t>
            </a:r>
            <a:r>
              <a:rPr lang="fi-FI" dirty="0" smtClean="0"/>
              <a:t> 1.5</a:t>
            </a:r>
            <a:r>
              <a:rPr lang="fi-FI" dirty="0"/>
              <a:t>)</a:t>
            </a:r>
            <a:endParaRPr lang="fi-FI" dirty="0" smtClean="0"/>
          </a:p>
          <a:p>
            <a:pPr lvl="1"/>
            <a:r>
              <a:rPr lang="fi-FI" dirty="0" err="1"/>
              <a:t>W</a:t>
            </a:r>
            <a:r>
              <a:rPr lang="fi-FI" dirty="0" err="1" smtClean="0"/>
              <a:t>eight</a:t>
            </a:r>
            <a:r>
              <a:rPr lang="fi-FI" dirty="0" smtClean="0"/>
              <a:t> of </a:t>
            </a:r>
            <a:r>
              <a:rPr lang="fi-FI" dirty="0" err="1" smtClean="0"/>
              <a:t>loss</a:t>
            </a:r>
            <a:r>
              <a:rPr lang="fi-FI" dirty="0" smtClean="0"/>
              <a:t> </a:t>
            </a:r>
            <a:r>
              <a:rPr lang="fi-FI" dirty="0" err="1" smtClean="0"/>
              <a:t>attribute</a:t>
            </a:r>
            <a:r>
              <a:rPr lang="fi-FI" dirty="0" smtClean="0"/>
              <a:t> </a:t>
            </a:r>
            <a:r>
              <a:rPr lang="fi-FI" dirty="0" err="1" smtClean="0"/>
              <a:t>increased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a </a:t>
            </a:r>
            <a:r>
              <a:rPr lang="fi-FI" dirty="0" err="1" smtClean="0"/>
              <a:t>factor</a:t>
            </a:r>
            <a:r>
              <a:rPr lang="fi-FI" dirty="0" smtClean="0"/>
              <a:t> L (1, 1.2 </a:t>
            </a:r>
            <a:r>
              <a:rPr lang="fi-FI" dirty="0" err="1" smtClean="0"/>
              <a:t>or</a:t>
            </a:r>
            <a:r>
              <a:rPr lang="fi-FI" dirty="0" smtClean="0"/>
              <a:t> 1.4)</a:t>
            </a:r>
          </a:p>
          <a:p>
            <a:pPr lvl="1"/>
            <a:r>
              <a:rPr lang="fi-FI" dirty="0" err="1"/>
              <a:t>N</a:t>
            </a:r>
            <a:r>
              <a:rPr lang="fi-FI" dirty="0" err="1" smtClean="0"/>
              <a:t>on-systematic</a:t>
            </a:r>
            <a:r>
              <a:rPr lang="fi-FI" dirty="0" smtClean="0"/>
              <a:t> </a:t>
            </a:r>
            <a:r>
              <a:rPr lang="fi-FI" dirty="0" err="1" smtClean="0"/>
              <a:t>response</a:t>
            </a:r>
            <a:r>
              <a:rPr lang="fi-FI" dirty="0" smtClean="0"/>
              <a:t> </a:t>
            </a:r>
            <a:r>
              <a:rPr lang="fi-FI" dirty="0" err="1" smtClean="0"/>
              <a:t>error</a:t>
            </a:r>
            <a:r>
              <a:rPr lang="fi-FI" dirty="0" smtClean="0"/>
              <a:t> </a:t>
            </a:r>
            <a:r>
              <a:rPr lang="fi-FI" dirty="0" err="1" smtClean="0"/>
              <a:t>included</a:t>
            </a:r>
            <a:r>
              <a:rPr lang="fi-FI" dirty="0" smtClean="0"/>
              <a:t> in </a:t>
            </a:r>
            <a:r>
              <a:rPr lang="fi-FI" dirty="0" err="1" smtClean="0"/>
              <a:t>half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settings</a:t>
            </a:r>
            <a:endParaRPr lang="fi-FI" sz="1200" dirty="0" smtClean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dirty="0" err="1" smtClean="0"/>
              <a:t>Sizes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consequences</a:t>
            </a:r>
            <a:r>
              <a:rPr lang="fi-FI" dirty="0" smtClean="0"/>
              <a:t> </a:t>
            </a:r>
            <a:r>
              <a:rPr lang="fi-FI" dirty="0" err="1" smtClean="0"/>
              <a:t>tables</a:t>
            </a:r>
            <a:r>
              <a:rPr lang="fi-FI" dirty="0" smtClean="0"/>
              <a:t> </a:t>
            </a:r>
            <a:r>
              <a:rPr lang="fi-FI" dirty="0" err="1" smtClean="0"/>
              <a:t>varied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attributes</a:t>
            </a:r>
            <a:r>
              <a:rPr lang="fi-FI" dirty="0" smtClean="0"/>
              <a:t>: 3, 5 </a:t>
            </a:r>
            <a:r>
              <a:rPr lang="fi-FI" dirty="0" err="1" smtClean="0"/>
              <a:t>or</a:t>
            </a:r>
            <a:r>
              <a:rPr lang="fi-FI" dirty="0" smtClean="0"/>
              <a:t> 8 </a:t>
            </a:r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alternatives</a:t>
            </a:r>
            <a:r>
              <a:rPr lang="fi-FI" dirty="0" smtClean="0"/>
              <a:t>: 2, 5 </a:t>
            </a:r>
            <a:r>
              <a:rPr lang="fi-FI" dirty="0" err="1" smtClean="0"/>
              <a:t>or</a:t>
            </a:r>
            <a:r>
              <a:rPr lang="fi-FI" dirty="0" smtClean="0"/>
              <a:t> 8 </a:t>
            </a:r>
          </a:p>
          <a:p>
            <a:pPr lvl="1"/>
            <a:r>
              <a:rPr lang="fi-FI" dirty="0" smtClean="0"/>
              <a:t>2500 </a:t>
            </a:r>
            <a:r>
              <a:rPr lang="fi-FI" dirty="0" err="1" smtClean="0"/>
              <a:t>randomly</a:t>
            </a:r>
            <a:r>
              <a:rPr lang="fi-FI" dirty="0" smtClean="0"/>
              <a:t> </a:t>
            </a:r>
            <a:r>
              <a:rPr lang="fi-FI" dirty="0" err="1" smtClean="0"/>
              <a:t>generated</a:t>
            </a:r>
            <a:r>
              <a:rPr lang="fi-FI" dirty="0" smtClean="0"/>
              <a:t> </a:t>
            </a:r>
            <a:r>
              <a:rPr lang="fi-FI" dirty="0" err="1" smtClean="0"/>
              <a:t>sets</a:t>
            </a:r>
            <a:r>
              <a:rPr lang="fi-FI" dirty="0" smtClean="0"/>
              <a:t> of </a:t>
            </a:r>
            <a:r>
              <a:rPr lang="fi-FI" dirty="0" err="1" smtClean="0"/>
              <a:t>alternatives</a:t>
            </a:r>
            <a:r>
              <a:rPr lang="fi-FI" dirty="0" smtClean="0"/>
              <a:t> per </a:t>
            </a:r>
            <a:r>
              <a:rPr lang="fi-FI" dirty="0" err="1" smtClean="0"/>
              <a:t>each</a:t>
            </a:r>
            <a:r>
              <a:rPr lang="fi-FI" dirty="0" smtClean="0"/>
              <a:t> case</a:t>
            </a:r>
            <a:endParaRPr lang="fi-FI" sz="400" dirty="0" smtClean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dirty="0" err="1"/>
              <a:t>Attribute</a:t>
            </a:r>
            <a:r>
              <a:rPr lang="fi-FI" dirty="0"/>
              <a:t> </a:t>
            </a:r>
            <a:r>
              <a:rPr lang="fi-FI" dirty="0" err="1"/>
              <a:t>weights</a:t>
            </a:r>
            <a:r>
              <a:rPr lang="fi-FI" dirty="0"/>
              <a:t> </a:t>
            </a:r>
            <a:r>
              <a:rPr lang="fi-FI" dirty="0" err="1"/>
              <a:t>varied</a:t>
            </a:r>
            <a:endParaRPr lang="fi-FI" dirty="0"/>
          </a:p>
          <a:p>
            <a:pPr lvl="1"/>
            <a:r>
              <a:rPr lang="fi-FI" dirty="0"/>
              <a:t>100 </a:t>
            </a:r>
            <a:r>
              <a:rPr lang="fi-FI" dirty="0" err="1"/>
              <a:t>randomly</a:t>
            </a:r>
            <a:r>
              <a:rPr lang="fi-FI" dirty="0"/>
              <a:t> </a:t>
            </a:r>
            <a:r>
              <a:rPr lang="fi-FI" dirty="0" err="1"/>
              <a:t>generated</a:t>
            </a:r>
            <a:r>
              <a:rPr lang="fi-FI" dirty="0"/>
              <a:t> </a:t>
            </a:r>
            <a:r>
              <a:rPr lang="fi-FI" dirty="0" err="1"/>
              <a:t>weight</a:t>
            </a:r>
            <a:r>
              <a:rPr lang="fi-FI" dirty="0"/>
              <a:t> </a:t>
            </a:r>
            <a:r>
              <a:rPr lang="fi-FI" dirty="0" err="1"/>
              <a:t>profiles</a:t>
            </a:r>
            <a:r>
              <a:rPr lang="fi-FI" dirty="0"/>
              <a:t> </a:t>
            </a:r>
            <a:r>
              <a:rPr lang="fi-FI" dirty="0" smtClean="0"/>
              <a:t>for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 smtClean="0"/>
              <a:t>attributes</a:t>
            </a:r>
            <a:endParaRPr lang="fi-FI" sz="1200" dirty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Performance criterion: Share of cases where method gives the </a:t>
            </a:r>
            <a:r>
              <a:rPr lang="en-US" b="1" dirty="0">
                <a:solidFill>
                  <a:srgbClr val="FF0000"/>
                </a:solidFill>
              </a:rPr>
              <a:t>same result </a:t>
            </a:r>
            <a:r>
              <a:rPr lang="en-US" b="1" dirty="0" smtClean="0">
                <a:solidFill>
                  <a:srgbClr val="FF0000"/>
                </a:solidFill>
              </a:rPr>
              <a:t>as a bias free process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0310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16824" cy="1079500"/>
          </a:xfrm>
        </p:spPr>
        <p:txBody>
          <a:bodyPr/>
          <a:lstStyle/>
          <a:p>
            <a:r>
              <a:rPr lang="fi-FI" dirty="0" err="1" smtClean="0"/>
              <a:t>Overall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endParaRPr lang="fi-FI" dirty="0"/>
          </a:p>
        </p:txBody>
      </p:sp>
      <p:sp>
        <p:nvSpPr>
          <p:cNvPr id="6" name="AutoShape 4" descr="https://mail.aalto.fi/owa/service.svc/s/GetAttachmentThumbnail?id=AAMkADBlYjBiYjQwLWZjY2MtNDNjNi04NGRhLWZmNTI4YmUzMmZhNQBGAAAAAAAecEiS6R7iQooPalrLMyqBBwA65YecY8o7T7eZkk5TosB5AAAAABaLAAB5QxovWCDLTb6x6OdDzQ22AABwpfecAAABEgAQAG%2FMgs7m44lJt09s99VO13A%3D&amp;thumbnailType=2&amp;X-OWA-CANARY=30mGIkbjFUirESG970__-6CeQTkustQIv_OXFLw25oDO7Ln7mIXtPzOc2tX3XdHbfaeKzC8LJo4."/>
          <p:cNvSpPr>
            <a:spLocks noChangeAspect="1" noChangeArrowheads="1"/>
          </p:cNvSpPr>
          <p:nvPr/>
        </p:nvSpPr>
        <p:spPr bwMode="auto">
          <a:xfrm>
            <a:off x="-705417" y="246091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98218"/>
              </p:ext>
            </p:extLst>
          </p:nvPr>
        </p:nvGraphicFramePr>
        <p:xfrm>
          <a:off x="3707904" y="1880210"/>
          <a:ext cx="4890130" cy="334899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99413">
                  <a:extLst>
                    <a:ext uri="{9D8B030D-6E8A-4147-A177-3AD203B41FA5}">
                      <a16:colId xmlns:a16="http://schemas.microsoft.com/office/drawing/2014/main" xmlns="" val="3590578239"/>
                    </a:ext>
                  </a:extLst>
                </a:gridCol>
                <a:gridCol w="2890717">
                  <a:extLst>
                    <a:ext uri="{9D8B030D-6E8A-4147-A177-3AD203B41FA5}">
                      <a16:colId xmlns:a16="http://schemas.microsoft.com/office/drawing/2014/main" xmlns="" val="1835432377"/>
                    </a:ext>
                  </a:extLst>
                </a:gridCol>
              </a:tblGrid>
              <a:tr h="8761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Percentage of cases where a method gives the same result as a bias free process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46350067"/>
                  </a:ext>
                </a:extLst>
              </a:tr>
              <a:tr h="2920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err="1" smtClean="0">
                          <a:solidFill>
                            <a:srgbClr val="0070C0"/>
                          </a:solidFill>
                          <a:effectLst/>
                        </a:rPr>
                        <a:t>Reference</a:t>
                      </a:r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fi-FI" sz="2400" u="none" strike="noStrike" dirty="0" err="1" smtClean="0">
                          <a:solidFill>
                            <a:srgbClr val="0070C0"/>
                          </a:solidFill>
                          <a:effectLst/>
                        </a:rPr>
                        <a:t>method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86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576334006"/>
                  </a:ext>
                </a:extLst>
              </a:tr>
              <a:tr h="2920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Method 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92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66177475"/>
                  </a:ext>
                </a:extLst>
              </a:tr>
              <a:tr h="2920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Method B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94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59966188"/>
                  </a:ext>
                </a:extLst>
              </a:tr>
              <a:tr h="2920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Method C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93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626606"/>
                  </a:ext>
                </a:extLst>
              </a:tr>
              <a:tr h="30664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Method D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98</a:t>
                      </a:r>
                      <a:endParaRPr lang="fi-FI" sz="2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2571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1525" y="1196752"/>
            <a:ext cx="82968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 smtClean="0"/>
              <a:t>All</a:t>
            </a:r>
            <a:r>
              <a:rPr lang="fi-FI" sz="2400" dirty="0" smtClean="0"/>
              <a:t> </a:t>
            </a:r>
            <a:r>
              <a:rPr lang="fi-FI" sz="2400" dirty="0" err="1" smtClean="0"/>
              <a:t>bias</a:t>
            </a:r>
            <a:r>
              <a:rPr lang="fi-FI" sz="2400" dirty="0" smtClean="0"/>
              <a:t> </a:t>
            </a:r>
            <a:r>
              <a:rPr lang="fi-FI" sz="2400" dirty="0" err="1" smtClean="0"/>
              <a:t>reduction</a:t>
            </a:r>
            <a:r>
              <a:rPr lang="fi-FI" sz="2400" dirty="0" smtClean="0"/>
              <a:t> </a:t>
            </a:r>
            <a:r>
              <a:rPr lang="fi-FI" sz="2400" dirty="0" err="1" smtClean="0"/>
              <a:t>methods</a:t>
            </a:r>
            <a:r>
              <a:rPr lang="fi-FI" sz="2400" dirty="0" smtClean="0"/>
              <a:t> A-D </a:t>
            </a:r>
            <a:r>
              <a:rPr lang="fi-FI" sz="2400" dirty="0" err="1" smtClean="0"/>
              <a:t>perform</a:t>
            </a:r>
            <a:r>
              <a:rPr lang="fi-FI" sz="2400" dirty="0" smtClean="0"/>
              <a:t> </a:t>
            </a:r>
            <a:r>
              <a:rPr lang="fi-FI" sz="2400" dirty="0" err="1" smtClean="0"/>
              <a:t>better</a:t>
            </a:r>
            <a:r>
              <a:rPr lang="fi-FI" sz="2400" dirty="0" smtClean="0"/>
              <a:t> </a:t>
            </a:r>
            <a:r>
              <a:rPr lang="fi-FI" sz="2400" dirty="0" err="1" smtClean="0"/>
              <a:t>than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reference</a:t>
            </a:r>
            <a:r>
              <a:rPr lang="fi-FI" sz="2400" dirty="0" smtClean="0"/>
              <a:t> </a:t>
            </a:r>
            <a:r>
              <a:rPr lang="fi-FI" sz="2400" dirty="0" err="1" smtClean="0"/>
              <a:t>method</a:t>
            </a:r>
            <a:endParaRPr lang="fi-FI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200" dirty="0"/>
          </a:p>
          <a:p>
            <a:endParaRPr lang="fi-FI" sz="1200" dirty="0" smtClean="0"/>
          </a:p>
          <a:p>
            <a:endParaRPr lang="fi-FI" sz="1200" dirty="0"/>
          </a:p>
          <a:p>
            <a:endParaRPr lang="fi-FI" sz="1200" dirty="0" smtClean="0"/>
          </a:p>
          <a:p>
            <a:endParaRPr lang="fi-FI" sz="1200" dirty="0"/>
          </a:p>
          <a:p>
            <a:endParaRPr lang="fi-FI" sz="1200" dirty="0" smtClean="0"/>
          </a:p>
          <a:p>
            <a:endParaRPr lang="fi-FI" sz="1200" dirty="0"/>
          </a:p>
          <a:p>
            <a:endParaRPr lang="fi-FI" sz="1200" dirty="0" smtClean="0"/>
          </a:p>
          <a:p>
            <a:endParaRPr lang="fi-FI" sz="1200" dirty="0" smtClean="0"/>
          </a:p>
          <a:p>
            <a:endParaRPr lang="fi-FI" sz="1200" dirty="0"/>
          </a:p>
          <a:p>
            <a:endParaRPr lang="fi-FI" sz="1200" dirty="0" smtClean="0"/>
          </a:p>
          <a:p>
            <a:endParaRPr lang="fi-FI" sz="1200" dirty="0" smtClean="0"/>
          </a:p>
          <a:p>
            <a:endParaRPr lang="fi-FI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 smtClean="0"/>
              <a:t>When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value</a:t>
            </a:r>
            <a:r>
              <a:rPr lang="fi-FI" sz="2400" dirty="0" smtClean="0"/>
              <a:t> </a:t>
            </a:r>
            <a:r>
              <a:rPr lang="fi-FI" sz="2400" dirty="0" err="1" smtClean="0"/>
              <a:t>difference</a:t>
            </a:r>
            <a:r>
              <a:rPr lang="fi-FI" sz="2400" dirty="0" smtClean="0"/>
              <a:t> of top </a:t>
            </a:r>
            <a:r>
              <a:rPr lang="fi-FI" sz="2400" dirty="0" err="1" smtClean="0"/>
              <a:t>two</a:t>
            </a:r>
            <a:r>
              <a:rPr lang="fi-FI" sz="2400" dirty="0" smtClean="0"/>
              <a:t> </a:t>
            </a:r>
            <a:r>
              <a:rPr lang="fi-FI" sz="2400" dirty="0" err="1" smtClean="0"/>
              <a:t>alternatives</a:t>
            </a:r>
            <a:r>
              <a:rPr lang="fi-FI" sz="2400" dirty="0" smtClean="0"/>
              <a:t> is </a:t>
            </a:r>
            <a:r>
              <a:rPr lang="fi-FI" sz="2400" dirty="0" err="1" smtClean="0"/>
              <a:t>up</a:t>
            </a:r>
            <a:r>
              <a:rPr lang="fi-FI" sz="2400" dirty="0" smtClean="0"/>
              <a:t> to 0.3,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correct</a:t>
            </a:r>
            <a:r>
              <a:rPr lang="fi-FI" sz="2400" dirty="0" smtClean="0"/>
              <a:t> </a:t>
            </a:r>
            <a:r>
              <a:rPr lang="fi-FI" sz="2400" dirty="0" err="1" smtClean="0"/>
              <a:t>solution</a:t>
            </a:r>
            <a:r>
              <a:rPr lang="fi-FI" sz="2400" dirty="0" smtClean="0"/>
              <a:t> is </a:t>
            </a:r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always</a:t>
            </a:r>
            <a:r>
              <a:rPr lang="fi-FI" sz="2400" dirty="0" smtClean="0"/>
              <a:t> </a:t>
            </a:r>
            <a:r>
              <a:rPr lang="fi-FI" sz="2400" dirty="0" err="1" smtClean="0"/>
              <a:t>found</a:t>
            </a:r>
            <a:r>
              <a:rPr lang="fi-FI" sz="2400" dirty="0" smtClean="0"/>
              <a:t> </a:t>
            </a:r>
            <a:r>
              <a:rPr lang="fi-FI" sz="2400" dirty="0" err="1" smtClean="0"/>
              <a:t>with</a:t>
            </a:r>
            <a:r>
              <a:rPr lang="fi-FI" sz="2400" dirty="0" smtClean="0"/>
              <a:t> </a:t>
            </a:r>
            <a:r>
              <a:rPr lang="fi-FI" sz="2400" dirty="0" err="1" smtClean="0"/>
              <a:t>all</a:t>
            </a:r>
            <a:r>
              <a:rPr lang="fi-FI" sz="2400" dirty="0" smtClean="0"/>
              <a:t> </a:t>
            </a:r>
            <a:r>
              <a:rPr lang="fi-FI" sz="2400" dirty="0" err="1" smtClean="0"/>
              <a:t>methods</a:t>
            </a:r>
            <a:endParaRPr lang="fi-FI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200" dirty="0"/>
          </a:p>
        </p:txBody>
      </p:sp>
      <p:sp>
        <p:nvSpPr>
          <p:cNvPr id="4" name="Rectangle 3"/>
          <p:cNvSpPr/>
          <p:nvPr/>
        </p:nvSpPr>
        <p:spPr>
          <a:xfrm>
            <a:off x="228313" y="2625432"/>
            <a:ext cx="3349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Method D </a:t>
            </a:r>
            <a:r>
              <a:rPr lang="fi-FI" sz="2400" dirty="0" err="1"/>
              <a:t>always</a:t>
            </a:r>
            <a:r>
              <a:rPr lang="fi-FI" sz="2400" dirty="0"/>
              <a:t> </a:t>
            </a:r>
            <a:r>
              <a:rPr lang="fi-FI" sz="2400" dirty="0" err="1"/>
              <a:t>finds</a:t>
            </a:r>
            <a:r>
              <a:rPr lang="fi-FI" sz="2400" dirty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correct</a:t>
            </a:r>
            <a:r>
              <a:rPr lang="fi-FI" sz="2400" dirty="0" smtClean="0"/>
              <a:t> </a:t>
            </a:r>
            <a:r>
              <a:rPr lang="fi-FI" sz="2400" dirty="0" err="1" smtClean="0"/>
              <a:t>result</a:t>
            </a:r>
            <a:r>
              <a:rPr lang="fi-FI" sz="2400" dirty="0" smtClean="0"/>
              <a:t> </a:t>
            </a:r>
            <a:r>
              <a:rPr lang="fi-FI" sz="2400" dirty="0" err="1" smtClean="0"/>
              <a:t>if</a:t>
            </a:r>
            <a:r>
              <a:rPr lang="fi-FI" sz="2400" dirty="0" smtClean="0"/>
              <a:t> </a:t>
            </a:r>
            <a:r>
              <a:rPr lang="fi-FI" sz="2400" dirty="0" err="1" smtClean="0"/>
              <a:t>response</a:t>
            </a:r>
            <a:r>
              <a:rPr lang="fi-FI" sz="2400" dirty="0" smtClean="0"/>
              <a:t> </a:t>
            </a:r>
            <a:r>
              <a:rPr lang="fi-FI" sz="2400" dirty="0" err="1" smtClean="0"/>
              <a:t>error</a:t>
            </a:r>
            <a:r>
              <a:rPr lang="fi-FI" sz="2400" dirty="0" smtClean="0"/>
              <a:t> is </a:t>
            </a:r>
            <a:r>
              <a:rPr lang="fi-FI" sz="2400" dirty="0" err="1" smtClean="0"/>
              <a:t>zero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0878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7524" y="548985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AutoShape 4" descr="https://mail.aalto.fi/owa/service.svc/s/GetAttachmentThumbnail?id=AAMkADBlYjBiYjQwLWZjY2MtNDNjNi04NGRhLWZmNTI4YmUzMmZhNQBGAAAAAAAecEiS6R7iQooPalrLMyqBBwA65YecY8o7T7eZkk5TosB5AAAAABaLAAB5QxovWCDLTb6x6OdDzQ22AABwpfecAAABEgAQAG%2FMgs7m44lJt09s99VO13A%3D&amp;thumbnailType=2&amp;X-OWA-CANARY=30mGIkbjFUirESG970__-6CeQTkustQIv_OXFLw25oDO7Ln7mIXtPzOc2tX3XdHbfaeKzC8LJo4."/>
          <p:cNvSpPr>
            <a:spLocks noChangeAspect="1" noChangeArrowheads="1"/>
          </p:cNvSpPr>
          <p:nvPr/>
        </p:nvSpPr>
        <p:spPr bwMode="auto">
          <a:xfrm>
            <a:off x="-705417" y="246091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Rectangle 2"/>
          <p:cNvSpPr/>
          <p:nvPr/>
        </p:nvSpPr>
        <p:spPr>
          <a:xfrm>
            <a:off x="27805" y="5027483"/>
            <a:ext cx="52342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Performance of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reference</a:t>
            </a:r>
            <a:r>
              <a:rPr lang="fi-FI" sz="2400" dirty="0" smtClean="0"/>
              <a:t> </a:t>
            </a:r>
            <a:r>
              <a:rPr lang="fi-FI" sz="2400" dirty="0" err="1" smtClean="0"/>
              <a:t>method</a:t>
            </a:r>
            <a:r>
              <a:rPr lang="fi-FI" sz="2400" dirty="0" smtClean="0"/>
              <a:t> and </a:t>
            </a:r>
            <a:r>
              <a:rPr lang="fi-FI" sz="2400" dirty="0"/>
              <a:t>M</a:t>
            </a:r>
            <a:r>
              <a:rPr lang="fi-FI" sz="2400" dirty="0" smtClean="0"/>
              <a:t>ethod A </a:t>
            </a:r>
            <a:r>
              <a:rPr lang="fi-FI" sz="2400" dirty="0" err="1" smtClean="0"/>
              <a:t>decreases</a:t>
            </a:r>
            <a:r>
              <a:rPr lang="fi-FI" sz="2400" dirty="0" smtClean="0"/>
              <a:t> </a:t>
            </a:r>
            <a:r>
              <a:rPr lang="fi-FI" sz="2400" dirty="0" err="1" smtClean="0"/>
              <a:t>with</a:t>
            </a:r>
            <a:r>
              <a:rPr lang="fi-FI" sz="2400" dirty="0" smtClean="0"/>
              <a:t> </a:t>
            </a:r>
            <a:r>
              <a:rPr lang="fi-FI" sz="2400" dirty="0" err="1" smtClean="0"/>
              <a:t>increasing</a:t>
            </a:r>
            <a:r>
              <a:rPr lang="fi-FI" sz="2400" dirty="0" smtClean="0"/>
              <a:t> </a:t>
            </a:r>
            <a:r>
              <a:rPr lang="fi-FI" sz="2400" dirty="0" err="1" smtClean="0"/>
              <a:t>magnitude</a:t>
            </a:r>
            <a:r>
              <a:rPr lang="fi-FI" sz="2400" dirty="0" smtClean="0"/>
              <a:t> of </a:t>
            </a:r>
            <a:r>
              <a:rPr lang="fi-FI" sz="2400" dirty="0" err="1" smtClean="0"/>
              <a:t>measuring</a:t>
            </a:r>
            <a:r>
              <a:rPr lang="fi-FI" sz="2400" dirty="0" smtClean="0"/>
              <a:t> </a:t>
            </a:r>
            <a:r>
              <a:rPr lang="fi-FI" sz="2400" dirty="0" err="1" smtClean="0"/>
              <a:t>stick</a:t>
            </a:r>
            <a:r>
              <a:rPr lang="fi-FI" sz="2400" dirty="0" smtClean="0"/>
              <a:t> </a:t>
            </a:r>
            <a:r>
              <a:rPr lang="fi-FI" sz="2400" dirty="0" err="1" smtClean="0"/>
              <a:t>bias</a:t>
            </a:r>
            <a:endParaRPr lang="fi-FI" sz="1200" dirty="0" smtClean="0"/>
          </a:p>
          <a:p>
            <a:endParaRPr lang="fi-FI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 smtClean="0"/>
          </a:p>
          <a:p>
            <a:endParaRPr lang="fi-FI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079500"/>
          </a:xfrm>
        </p:spPr>
        <p:txBody>
          <a:bodyPr/>
          <a:lstStyle/>
          <a:p>
            <a:r>
              <a:rPr lang="fi-FI" dirty="0" smtClean="0"/>
              <a:t>Performance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settings</a:t>
            </a:r>
            <a:endParaRPr lang="fi-FI" dirty="0"/>
          </a:p>
        </p:txBody>
      </p:sp>
      <p:sp>
        <p:nvSpPr>
          <p:cNvPr id="2" name="Rectangle 1"/>
          <p:cNvSpPr/>
          <p:nvPr/>
        </p:nvSpPr>
        <p:spPr>
          <a:xfrm>
            <a:off x="4932040" y="5027483"/>
            <a:ext cx="41841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err="1" smtClean="0"/>
              <a:t>Methods</a:t>
            </a:r>
            <a:r>
              <a:rPr lang="fi-FI" sz="2400" dirty="0" smtClean="0"/>
              <a:t> A-D </a:t>
            </a:r>
            <a:r>
              <a:rPr lang="fi-FI" sz="2400" dirty="0" err="1" smtClean="0"/>
              <a:t>increasingly</a:t>
            </a:r>
            <a:r>
              <a:rPr lang="fi-FI" sz="2400" dirty="0" smtClean="0"/>
              <a:t> </a:t>
            </a:r>
            <a:r>
              <a:rPr lang="fi-FI" sz="2400" dirty="0" err="1" smtClean="0"/>
              <a:t>better</a:t>
            </a:r>
            <a:r>
              <a:rPr lang="fi-FI" sz="2400" dirty="0" smtClean="0"/>
              <a:t> </a:t>
            </a:r>
            <a:r>
              <a:rPr lang="fi-FI" sz="2400" dirty="0" err="1" smtClean="0"/>
              <a:t>than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reference</a:t>
            </a:r>
            <a:r>
              <a:rPr lang="fi-FI" sz="2400" dirty="0" smtClean="0"/>
              <a:t> </a:t>
            </a:r>
            <a:r>
              <a:rPr lang="fi-FI" sz="2400" dirty="0" err="1" smtClean="0"/>
              <a:t>method</a:t>
            </a:r>
            <a:r>
              <a:rPr lang="fi-FI" sz="2400" dirty="0" smtClean="0"/>
              <a:t> </a:t>
            </a:r>
            <a:r>
              <a:rPr lang="fi-FI" sz="2400" dirty="0" err="1" smtClean="0"/>
              <a:t>with</a:t>
            </a:r>
            <a:r>
              <a:rPr lang="fi-FI" sz="2400" dirty="0" smtClean="0"/>
              <a:t> </a:t>
            </a:r>
            <a:r>
              <a:rPr lang="fi-FI" sz="2400" dirty="0" err="1" smtClean="0"/>
              <a:t>higher</a:t>
            </a:r>
            <a:r>
              <a:rPr lang="fi-FI" sz="2400" dirty="0" smtClean="0"/>
              <a:t> </a:t>
            </a:r>
            <a:r>
              <a:rPr lang="fi-FI" sz="2400" dirty="0" err="1" smtClean="0"/>
              <a:t>number</a:t>
            </a:r>
            <a:r>
              <a:rPr lang="fi-FI" sz="2400" dirty="0" smtClean="0"/>
              <a:t> of </a:t>
            </a:r>
            <a:r>
              <a:rPr lang="fi-FI" sz="2400" dirty="0" err="1" smtClean="0"/>
              <a:t>attributes</a:t>
            </a:r>
            <a:endParaRPr lang="fi-FI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09971"/>
            <a:ext cx="4640800" cy="35361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6708" y="1541795"/>
            <a:ext cx="3525493" cy="338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7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51" y="722309"/>
            <a:ext cx="7985125" cy="1079500"/>
          </a:xfrm>
        </p:spPr>
        <p:txBody>
          <a:bodyPr/>
          <a:lstStyle/>
          <a:p>
            <a:r>
              <a:rPr lang="fi-FI" dirty="0" err="1" smtClean="0"/>
              <a:t>Biases</a:t>
            </a:r>
            <a:r>
              <a:rPr lang="fi-FI" dirty="0" smtClean="0"/>
              <a:t> in </a:t>
            </a:r>
            <a:r>
              <a:rPr lang="fi-FI" dirty="0" err="1" smtClean="0"/>
              <a:t>multi-criteria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50" y="1988840"/>
            <a:ext cx="7985125" cy="4377407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/>
              <a:t>Biases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widely</a:t>
            </a:r>
            <a:r>
              <a:rPr lang="fi-FI" dirty="0" smtClean="0"/>
              <a:t> </a:t>
            </a:r>
            <a:r>
              <a:rPr lang="fi-FI" dirty="0" err="1" smtClean="0"/>
              <a:t>covered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r>
              <a:rPr lang="fi-FI" dirty="0" smtClean="0"/>
              <a:t> </a:t>
            </a:r>
            <a:r>
              <a:rPr lang="fi-FI" dirty="0" err="1" smtClean="0"/>
              <a:t>literature</a:t>
            </a:r>
            <a:r>
              <a:rPr lang="fi-FI" dirty="0" smtClean="0"/>
              <a:t> and </a:t>
            </a:r>
            <a:r>
              <a:rPr lang="fi-FI" dirty="0" err="1" smtClean="0"/>
              <a:t>textbooks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endParaRPr lang="fi-FI" sz="1200" dirty="0" smtClean="0"/>
          </a:p>
          <a:p>
            <a:pPr marL="400050" lvl="1" indent="0">
              <a:buNone/>
            </a:pPr>
            <a:r>
              <a:rPr lang="fi-FI" sz="2400" dirty="0" err="1" smtClean="0"/>
              <a:t>Suprisingly</a:t>
            </a:r>
            <a:r>
              <a:rPr lang="fi-FI" sz="2400" dirty="0" smtClean="0"/>
              <a:t> </a:t>
            </a:r>
            <a:r>
              <a:rPr lang="fi-FI" sz="2400" dirty="0" err="1" smtClean="0"/>
              <a:t>little</a:t>
            </a:r>
            <a:r>
              <a:rPr lang="fi-FI" sz="2400" dirty="0" smtClean="0"/>
              <a:t> </a:t>
            </a:r>
            <a:r>
              <a:rPr lang="fi-FI" sz="2400" dirty="0" err="1" smtClean="0"/>
              <a:t>interest</a:t>
            </a:r>
            <a:r>
              <a:rPr lang="fi-FI" sz="2400" dirty="0" smtClean="0"/>
              <a:t> in </a:t>
            </a:r>
            <a:r>
              <a:rPr lang="fi-FI" sz="2400" dirty="0" err="1" smtClean="0"/>
              <a:t>interactive</a:t>
            </a:r>
            <a:r>
              <a:rPr lang="fi-FI" sz="2400" dirty="0" smtClean="0"/>
              <a:t> </a:t>
            </a:r>
            <a:r>
              <a:rPr lang="fi-FI" sz="2400" dirty="0" err="1" smtClean="0"/>
              <a:t>multi-criteria</a:t>
            </a:r>
            <a:r>
              <a:rPr lang="fi-FI" sz="2400" dirty="0" smtClean="0"/>
              <a:t> </a:t>
            </a:r>
            <a:r>
              <a:rPr lang="fi-FI" sz="2400" dirty="0" err="1" smtClean="0"/>
              <a:t>optimization</a:t>
            </a:r>
            <a:endParaRPr lang="fi-FI" sz="2400" dirty="0" smtClean="0"/>
          </a:p>
          <a:p>
            <a:endParaRPr lang="fi-FI" sz="1200" dirty="0" smtClean="0"/>
          </a:p>
          <a:p>
            <a:endParaRPr lang="fi-FI" sz="1200" dirty="0" smtClean="0"/>
          </a:p>
          <a:p>
            <a:pPr marL="0" indent="0">
              <a:buNone/>
            </a:pPr>
            <a:r>
              <a:rPr lang="fi-FI" b="1" dirty="0" err="1" smtClean="0">
                <a:solidFill>
                  <a:srgbClr val="FF0000"/>
                </a:solidFill>
              </a:rPr>
              <a:t>Very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fi-FI" b="1" dirty="0" err="1" smtClean="0">
                <a:solidFill>
                  <a:srgbClr val="FF0000"/>
                </a:solidFill>
              </a:rPr>
              <a:t>little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fi-FI" b="1" dirty="0" err="1" smtClean="0">
                <a:solidFill>
                  <a:srgbClr val="FF0000"/>
                </a:solidFill>
              </a:rPr>
              <a:t>work</a:t>
            </a:r>
            <a:r>
              <a:rPr lang="fi-FI" b="1" dirty="0" smtClean="0">
                <a:solidFill>
                  <a:srgbClr val="FF0000"/>
                </a:solidFill>
              </a:rPr>
              <a:t> on </a:t>
            </a:r>
            <a:r>
              <a:rPr lang="fi-FI" b="1" dirty="0" err="1" smtClean="0">
                <a:solidFill>
                  <a:srgbClr val="FF0000"/>
                </a:solidFill>
              </a:rPr>
              <a:t>bias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fi-FI" b="1" dirty="0" err="1" smtClean="0">
                <a:solidFill>
                  <a:srgbClr val="FF0000"/>
                </a:solidFill>
              </a:rPr>
              <a:t>mitigation</a:t>
            </a:r>
            <a:r>
              <a:rPr lang="fi-FI" b="1" dirty="0" smtClean="0">
                <a:solidFill>
                  <a:srgbClr val="FF0000"/>
                </a:solidFill>
              </a:rPr>
              <a:t> and </a:t>
            </a:r>
            <a:r>
              <a:rPr lang="fi-FI" b="1" dirty="0" err="1" smtClean="0">
                <a:solidFill>
                  <a:srgbClr val="FF0000"/>
                </a:solidFill>
              </a:rPr>
              <a:t>debiasing</a:t>
            </a:r>
            <a:r>
              <a:rPr lang="fi-FI" b="1" dirty="0" smtClean="0">
                <a:solidFill>
                  <a:srgbClr val="FF0000"/>
                </a:solidFill>
              </a:rPr>
              <a:t> in </a:t>
            </a:r>
            <a:r>
              <a:rPr lang="fi-FI" b="1" dirty="0" err="1" smtClean="0">
                <a:solidFill>
                  <a:srgbClr val="FF0000"/>
                </a:solidFill>
              </a:rPr>
              <a:t>practice</a:t>
            </a:r>
            <a:endParaRPr lang="fi-FI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dirty="0" err="1" smtClean="0"/>
              <a:t>Biases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place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phases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sz="1200" dirty="0" smtClean="0"/>
          </a:p>
          <a:p>
            <a:endParaRPr lang="fi-FI" sz="1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26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Recommendations</a:t>
            </a:r>
            <a:r>
              <a:rPr lang="fi-FI" dirty="0" smtClean="0"/>
              <a:t> for </a:t>
            </a:r>
            <a:r>
              <a:rPr lang="fi-FI" dirty="0" err="1" smtClean="0"/>
              <a:t>bias</a:t>
            </a:r>
            <a:r>
              <a:rPr lang="fi-FI" dirty="0" smtClean="0"/>
              <a:t> </a:t>
            </a:r>
            <a:r>
              <a:rPr lang="fi-FI" dirty="0" err="1" smtClean="0"/>
              <a:t>mitigation</a:t>
            </a:r>
            <a:r>
              <a:rPr lang="fi-FI" dirty="0" smtClean="0"/>
              <a:t> in Even </a:t>
            </a:r>
            <a:r>
              <a:rPr lang="fi-FI" dirty="0" err="1" smtClean="0"/>
              <a:t>Swaps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449" y="2060848"/>
            <a:ext cx="7985125" cy="3225279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Method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designed</a:t>
            </a:r>
            <a:r>
              <a:rPr lang="fi-FI" dirty="0" smtClean="0"/>
              <a:t> on a case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basis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</a:t>
            </a:r>
            <a:r>
              <a:rPr lang="fi-FI" dirty="0" err="1" smtClean="0"/>
              <a:t>variations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endParaRPr lang="fi-FI" dirty="0" smtClean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dirty="0" err="1" smtClean="0"/>
              <a:t>Consider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an </a:t>
            </a:r>
            <a:r>
              <a:rPr lang="fi-FI" dirty="0" err="1" smtClean="0"/>
              <a:t>irrelevant</a:t>
            </a:r>
            <a:r>
              <a:rPr lang="fi-FI" dirty="0" smtClean="0"/>
              <a:t> </a:t>
            </a:r>
            <a:r>
              <a:rPr lang="fi-FI" dirty="0" err="1" smtClean="0"/>
              <a:t>attribute</a:t>
            </a:r>
            <a:r>
              <a:rPr lang="fi-FI" dirty="0" smtClean="0"/>
              <a:t> as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measuring</a:t>
            </a:r>
            <a:r>
              <a:rPr lang="fi-FI" dirty="0" smtClean="0"/>
              <a:t> </a:t>
            </a:r>
            <a:r>
              <a:rPr lang="fi-FI" dirty="0" err="1" smtClean="0"/>
              <a:t>stick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Introducing</a:t>
            </a:r>
            <a:r>
              <a:rPr lang="fi-FI" dirty="0" smtClean="0"/>
              <a:t> a </a:t>
            </a:r>
            <a:r>
              <a:rPr lang="fi-FI" dirty="0" err="1" smtClean="0"/>
              <a:t>virtual</a:t>
            </a:r>
            <a:r>
              <a:rPr lang="fi-FI" dirty="0" smtClean="0"/>
              <a:t> </a:t>
            </a:r>
            <a:r>
              <a:rPr lang="fi-FI" dirty="0" err="1" smtClean="0"/>
              <a:t>reference</a:t>
            </a:r>
            <a:r>
              <a:rPr lang="fi-FI" dirty="0" smtClean="0"/>
              <a:t> </a:t>
            </a:r>
            <a:r>
              <a:rPr lang="fi-FI" dirty="0" err="1" smtClean="0"/>
              <a:t>alternative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help</a:t>
            </a:r>
            <a:endParaRPr lang="fi-FI" sz="1200" dirty="0" smtClean="0"/>
          </a:p>
          <a:p>
            <a:r>
              <a:rPr lang="fi-FI" dirty="0" err="1" smtClean="0"/>
              <a:t>Caveat</a:t>
            </a:r>
            <a:r>
              <a:rPr lang="fi-FI" dirty="0" smtClean="0"/>
              <a:t>: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fi-FI" dirty="0" err="1" smtClean="0"/>
              <a:t>loss</a:t>
            </a:r>
            <a:r>
              <a:rPr lang="fi-FI" dirty="0" smtClean="0"/>
              <a:t> aversion,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technique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sometimes</a:t>
            </a:r>
            <a:r>
              <a:rPr lang="fi-FI" dirty="0" smtClean="0"/>
              <a:t> </a:t>
            </a:r>
            <a:r>
              <a:rPr lang="fi-FI" dirty="0" err="1" smtClean="0"/>
              <a:t>favor</a:t>
            </a:r>
            <a:r>
              <a:rPr lang="fi-FI" dirty="0" smtClean="0"/>
              <a:t> </a:t>
            </a:r>
            <a:r>
              <a:rPr lang="fi-FI" dirty="0" err="1" smtClean="0"/>
              <a:t>alternatives</a:t>
            </a:r>
            <a:r>
              <a:rPr lang="fi-FI" dirty="0" smtClean="0"/>
              <a:t> </a:t>
            </a:r>
            <a:r>
              <a:rPr lang="fi-FI" dirty="0" err="1" smtClean="0"/>
              <a:t>whose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r>
              <a:rPr lang="fi-FI" dirty="0" smtClean="0"/>
              <a:t> </a:t>
            </a:r>
            <a:r>
              <a:rPr lang="fi-FI" dirty="0" err="1" smtClean="0"/>
              <a:t>strongly</a:t>
            </a:r>
            <a:r>
              <a:rPr lang="fi-FI" dirty="0" smtClean="0"/>
              <a:t> </a:t>
            </a:r>
            <a:r>
              <a:rPr lang="fi-FI" dirty="0" err="1" smtClean="0"/>
              <a:t>varies</a:t>
            </a:r>
            <a:r>
              <a:rPr lang="fi-FI" dirty="0" smtClean="0"/>
              <a:t> </a:t>
            </a:r>
            <a:r>
              <a:rPr lang="fi-FI" dirty="0" err="1" smtClean="0"/>
              <a:t>across</a:t>
            </a:r>
            <a:r>
              <a:rPr lang="fi-FI" dirty="0" smtClean="0"/>
              <a:t> </a:t>
            </a:r>
            <a:r>
              <a:rPr lang="fi-FI" dirty="0" err="1" smtClean="0"/>
              <a:t>attributes</a:t>
            </a:r>
            <a:endParaRPr lang="fi-FI" dirty="0" smtClean="0"/>
          </a:p>
          <a:p>
            <a:endParaRPr lang="fi-FI" sz="1200" dirty="0" smtClean="0"/>
          </a:p>
          <a:p>
            <a:endParaRPr lang="fi-FI" sz="1200" dirty="0" smtClean="0"/>
          </a:p>
        </p:txBody>
      </p:sp>
    </p:spTree>
    <p:extLst>
      <p:ext uri="{BB962C8B-B14F-4D97-AF65-F5344CB8AC3E}">
        <p14:creationId xmlns:p14="http://schemas.microsoft.com/office/powerpoint/2010/main" val="25531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9497"/>
            <a:ext cx="7985125" cy="863476"/>
          </a:xfrm>
        </p:spPr>
        <p:txBody>
          <a:bodyPr/>
          <a:lstStyle/>
          <a:p>
            <a:pPr algn="ctr"/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84" y="1203501"/>
            <a:ext cx="8427656" cy="5537867"/>
          </a:xfrm>
        </p:spPr>
        <p:txBody>
          <a:bodyPr/>
          <a:lstStyle/>
          <a:p>
            <a:pPr marL="0" indent="0" algn="ctr">
              <a:buNone/>
            </a:pPr>
            <a:r>
              <a:rPr lang="fi-FI" b="1" dirty="0" err="1" smtClean="0"/>
              <a:t>Debiasing</a:t>
            </a:r>
            <a:r>
              <a:rPr lang="fi-FI" b="1" dirty="0" smtClean="0"/>
              <a:t> </a:t>
            </a:r>
            <a:r>
              <a:rPr lang="fi-FI" b="1" dirty="0" err="1" smtClean="0"/>
              <a:t>approaches</a:t>
            </a:r>
            <a:r>
              <a:rPr lang="fi-FI" b="1" dirty="0" smtClean="0"/>
              <a:t> </a:t>
            </a:r>
            <a:r>
              <a:rPr lang="fi-FI" b="1" dirty="0" err="1" smtClean="0"/>
              <a:t>need</a:t>
            </a:r>
            <a:r>
              <a:rPr lang="fi-FI" b="1" dirty="0" smtClean="0"/>
              <a:t> to </a:t>
            </a:r>
            <a:r>
              <a:rPr lang="fi-FI" b="1" dirty="0" err="1" smtClean="0"/>
              <a:t>take</a:t>
            </a:r>
            <a:r>
              <a:rPr lang="fi-FI" b="1" dirty="0" smtClean="0"/>
              <a:t> into </a:t>
            </a:r>
            <a:r>
              <a:rPr lang="fi-FI" b="1" dirty="0" err="1" smtClean="0"/>
              <a:t>account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overall</a:t>
            </a:r>
            <a:r>
              <a:rPr lang="fi-FI" b="1" dirty="0" smtClean="0"/>
              <a:t> </a:t>
            </a:r>
            <a:r>
              <a:rPr lang="fi-FI" b="1" dirty="0" err="1" smtClean="0"/>
              <a:t>effect</a:t>
            </a:r>
            <a:r>
              <a:rPr lang="fi-FI" b="1" dirty="0" smtClean="0"/>
              <a:t> of </a:t>
            </a:r>
            <a:r>
              <a:rPr lang="fi-FI" b="1" dirty="0" err="1" smtClean="0"/>
              <a:t>biases</a:t>
            </a:r>
            <a:r>
              <a:rPr lang="fi-FI" b="1" dirty="0" smtClean="0"/>
              <a:t> </a:t>
            </a:r>
            <a:r>
              <a:rPr lang="fi-FI" b="1" dirty="0" err="1" smtClean="0"/>
              <a:t>that</a:t>
            </a:r>
            <a:r>
              <a:rPr lang="fi-FI" b="1" dirty="0" smtClean="0"/>
              <a:t> </a:t>
            </a:r>
            <a:r>
              <a:rPr lang="fi-FI" b="1" dirty="0" err="1" smtClean="0"/>
              <a:t>builds</a:t>
            </a:r>
            <a:r>
              <a:rPr lang="fi-FI" b="1" dirty="0" smtClean="0"/>
              <a:t> </a:t>
            </a:r>
            <a:r>
              <a:rPr lang="fi-FI" b="1" dirty="0" err="1" smtClean="0"/>
              <a:t>up</a:t>
            </a:r>
            <a:r>
              <a:rPr lang="fi-FI" b="1" dirty="0" smtClean="0"/>
              <a:t> </a:t>
            </a:r>
            <a:r>
              <a:rPr lang="fi-FI" b="1" dirty="0" err="1" smtClean="0"/>
              <a:t>along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path</a:t>
            </a:r>
            <a:endParaRPr lang="fi-FI" b="1" dirty="0"/>
          </a:p>
          <a:p>
            <a:pPr marL="0" indent="0" algn="ctr">
              <a:buNone/>
            </a:pPr>
            <a:endParaRPr lang="fi-FI" sz="2000" dirty="0" smtClean="0"/>
          </a:p>
          <a:p>
            <a:pPr marL="0" indent="0" algn="ctr">
              <a:buNone/>
            </a:pPr>
            <a:r>
              <a:rPr lang="fi-FI" dirty="0" err="1">
                <a:solidFill>
                  <a:srgbClr val="FF0000"/>
                </a:solidFill>
              </a:rPr>
              <a:t>Computational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analysis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helps</a:t>
            </a:r>
            <a:r>
              <a:rPr lang="fi-FI" dirty="0" smtClean="0">
                <a:solidFill>
                  <a:srgbClr val="FF0000"/>
                </a:solidFill>
              </a:rPr>
              <a:t> to </a:t>
            </a:r>
            <a:r>
              <a:rPr lang="fi-FI" dirty="0" err="1" smtClean="0">
                <a:solidFill>
                  <a:srgbClr val="FF0000"/>
                </a:solidFill>
              </a:rPr>
              <a:t>evaluate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the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effectiveness</a:t>
            </a:r>
            <a:r>
              <a:rPr lang="fi-FI" dirty="0" smtClean="0">
                <a:solidFill>
                  <a:srgbClr val="FF0000"/>
                </a:solidFill>
              </a:rPr>
              <a:t> of </a:t>
            </a:r>
            <a:r>
              <a:rPr lang="fi-FI" dirty="0" err="1" smtClean="0">
                <a:solidFill>
                  <a:srgbClr val="FF0000"/>
                </a:solidFill>
              </a:rPr>
              <a:t>different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bias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mitigation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techniques</a:t>
            </a:r>
            <a:endParaRPr lang="fi-FI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i-FI" sz="2000" dirty="0" smtClean="0"/>
          </a:p>
          <a:p>
            <a:pPr marL="0" indent="0" algn="ctr">
              <a:buNone/>
            </a:pPr>
            <a:r>
              <a:rPr lang="fi-FI" dirty="0" smtClean="0"/>
              <a:t>New </a:t>
            </a:r>
            <a:r>
              <a:rPr lang="fi-FI" dirty="0" err="1" smtClean="0"/>
              <a:t>bias</a:t>
            </a:r>
            <a:r>
              <a:rPr lang="fi-FI" dirty="0" smtClean="0"/>
              <a:t> </a:t>
            </a:r>
            <a:r>
              <a:rPr lang="fi-FI" dirty="0" err="1" smtClean="0"/>
              <a:t>reduction</a:t>
            </a:r>
            <a:r>
              <a:rPr lang="fi-FI" dirty="0" smtClean="0"/>
              <a:t> </a:t>
            </a:r>
            <a:r>
              <a:rPr lang="fi-FI" dirty="0" err="1" smtClean="0"/>
              <a:t>techniques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potential</a:t>
            </a:r>
            <a:r>
              <a:rPr lang="fi-FI" dirty="0" smtClean="0"/>
              <a:t> in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r>
              <a:rPr lang="fi-FI" dirty="0" smtClean="0"/>
              <a:t> </a:t>
            </a:r>
            <a:r>
              <a:rPr lang="fi-FI" dirty="0" err="1" smtClean="0"/>
              <a:t>approaches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endParaRPr lang="fi-FI" dirty="0" smtClean="0"/>
          </a:p>
          <a:p>
            <a:pPr marL="0" indent="0" algn="ctr">
              <a:buNone/>
            </a:pPr>
            <a:endParaRPr lang="fi-FI" sz="2000" dirty="0" smtClean="0"/>
          </a:p>
          <a:p>
            <a:pPr marL="0" indent="0" algn="ctr">
              <a:buNone/>
            </a:pPr>
            <a:r>
              <a:rPr lang="fi-FI" b="1" dirty="0" smtClean="0"/>
              <a:t>Virtual </a:t>
            </a:r>
            <a:r>
              <a:rPr lang="fi-FI" b="1" dirty="0" err="1" smtClean="0"/>
              <a:t>reference</a:t>
            </a:r>
            <a:r>
              <a:rPr lang="fi-FI" b="1" dirty="0" smtClean="0"/>
              <a:t> </a:t>
            </a:r>
            <a:r>
              <a:rPr lang="fi-FI" b="1" dirty="0" err="1" smtClean="0"/>
              <a:t>alternative</a:t>
            </a:r>
            <a:r>
              <a:rPr lang="fi-FI" b="1" dirty="0" smtClean="0"/>
              <a:t> and </a:t>
            </a:r>
            <a:r>
              <a:rPr lang="fi-FI" b="1" dirty="0" err="1" smtClean="0"/>
              <a:t>auxiliary</a:t>
            </a:r>
            <a:r>
              <a:rPr lang="fi-FI" b="1" dirty="0" smtClean="0"/>
              <a:t> </a:t>
            </a:r>
            <a:r>
              <a:rPr lang="fi-FI" b="1" dirty="0" err="1" smtClean="0"/>
              <a:t>measuring</a:t>
            </a:r>
            <a:r>
              <a:rPr lang="fi-FI" b="1" dirty="0" smtClean="0"/>
              <a:t> </a:t>
            </a:r>
            <a:r>
              <a:rPr lang="fi-FI" b="1" dirty="0" err="1" smtClean="0"/>
              <a:t>stick</a:t>
            </a:r>
            <a:r>
              <a:rPr lang="fi-FI" b="1" dirty="0" smtClean="0"/>
              <a:t> </a:t>
            </a:r>
            <a:r>
              <a:rPr lang="fi-FI" b="1" dirty="0" err="1" smtClean="0"/>
              <a:t>are</a:t>
            </a:r>
            <a:r>
              <a:rPr lang="fi-FI" b="1" dirty="0" smtClean="0"/>
              <a:t> </a:t>
            </a:r>
            <a:r>
              <a:rPr lang="fi-FI" b="1" dirty="0" err="1" smtClean="0"/>
              <a:t>applicable</a:t>
            </a:r>
            <a:r>
              <a:rPr lang="fi-FI" b="1" dirty="0" smtClean="0"/>
              <a:t> </a:t>
            </a:r>
            <a:r>
              <a:rPr lang="fi-FI" b="1" dirty="0" err="1" smtClean="0"/>
              <a:t>with</a:t>
            </a:r>
            <a:r>
              <a:rPr lang="fi-FI" b="1" dirty="0" smtClean="0"/>
              <a:t> </a:t>
            </a:r>
            <a:r>
              <a:rPr lang="fi-FI" b="1" dirty="0" err="1" smtClean="0"/>
              <a:t>almost</a:t>
            </a:r>
            <a:r>
              <a:rPr lang="fi-FI" b="1" dirty="0" smtClean="0"/>
              <a:t> </a:t>
            </a:r>
            <a:r>
              <a:rPr lang="fi-FI" b="1" dirty="0" err="1" smtClean="0"/>
              <a:t>any</a:t>
            </a:r>
            <a:r>
              <a:rPr lang="fi-FI" b="1" dirty="0" smtClean="0"/>
              <a:t> </a:t>
            </a:r>
            <a:r>
              <a:rPr lang="fi-FI" b="1" dirty="0" err="1" smtClean="0"/>
              <a:t>method</a:t>
            </a:r>
            <a:endParaRPr lang="fi-FI" b="1" dirty="0" smtClean="0"/>
          </a:p>
          <a:p>
            <a:pPr marL="0" indent="0" algn="ctr">
              <a:buNone/>
            </a:pPr>
            <a:endParaRPr lang="fi-FI" sz="2000" dirty="0"/>
          </a:p>
          <a:p>
            <a:pPr marL="0" indent="0" algn="ctr">
              <a:buNone/>
            </a:pPr>
            <a:r>
              <a:rPr lang="fi-FI" dirty="0" err="1" smtClean="0"/>
              <a:t>Potentially</a:t>
            </a:r>
            <a:r>
              <a:rPr lang="fi-FI" dirty="0" smtClean="0"/>
              <a:t> </a:t>
            </a:r>
            <a:r>
              <a:rPr lang="fi-FI" dirty="0" err="1" smtClean="0"/>
              <a:t>interesting</a:t>
            </a:r>
            <a:r>
              <a:rPr lang="fi-FI" dirty="0" smtClean="0"/>
              <a:t> in </a:t>
            </a:r>
            <a:r>
              <a:rPr lang="fi-FI" dirty="0" err="1" smtClean="0"/>
              <a:t>interactive</a:t>
            </a:r>
            <a:r>
              <a:rPr lang="fi-FI" dirty="0" smtClean="0"/>
              <a:t> </a:t>
            </a:r>
            <a:r>
              <a:rPr lang="fi-FI" dirty="0" err="1" smtClean="0"/>
              <a:t>multi-criteria</a:t>
            </a:r>
            <a:r>
              <a:rPr lang="fi-FI" dirty="0" smtClean="0"/>
              <a:t> </a:t>
            </a:r>
            <a:r>
              <a:rPr lang="fi-FI" dirty="0" err="1" smtClean="0"/>
              <a:t>optimization</a:t>
            </a:r>
            <a:r>
              <a:rPr lang="fi-FI" dirty="0" smtClean="0"/>
              <a:t> </a:t>
            </a:r>
            <a:r>
              <a:rPr lang="fi-FI" dirty="0" err="1" smtClean="0"/>
              <a:t>procedures</a:t>
            </a:r>
            <a:r>
              <a:rPr lang="fi-FI" dirty="0"/>
              <a:t> </a:t>
            </a:r>
            <a:r>
              <a:rPr lang="fi-FI" dirty="0" err="1" smtClean="0"/>
              <a:t>too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86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85125" cy="1079500"/>
          </a:xfrm>
        </p:spPr>
        <p:txBody>
          <a:bodyPr/>
          <a:lstStyle/>
          <a:p>
            <a:pPr algn="ctr"/>
            <a:r>
              <a:rPr lang="fi-FI" sz="2800" dirty="0" err="1" smtClean="0"/>
              <a:t>References</a:t>
            </a:r>
            <a:endParaRPr lang="fi-FI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1357" y="1484784"/>
            <a:ext cx="8997458" cy="50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187325" indent="-187325" eaLnBrk="1" hangingPunct="1">
              <a:buFontTx/>
              <a:buNone/>
            </a:pPr>
            <a:r>
              <a:rPr lang="en-US" altLang="fi-FI" sz="1800" kern="0" dirty="0" smtClean="0"/>
              <a:t>Anderson, R. M., </a:t>
            </a:r>
            <a:r>
              <a:rPr lang="en-US" altLang="fi-FI" sz="1800" kern="0" dirty="0" err="1" smtClean="0"/>
              <a:t>Clemen</a:t>
            </a:r>
            <a:r>
              <a:rPr lang="en-US" altLang="fi-FI" sz="1800" kern="0" dirty="0" smtClean="0"/>
              <a:t>, R. 2013. Toward an Improved Methodology to Construct and Reconcile Decision Analytic Preference Judgments, Decision Analysis, 10(2), 121-134.</a:t>
            </a:r>
          </a:p>
          <a:p>
            <a:pPr marL="187325" indent="-187325" eaLnBrk="1" hangingPunct="1">
              <a:buFontTx/>
              <a:buNone/>
            </a:pPr>
            <a:r>
              <a:rPr lang="en-US" altLang="fi-FI" sz="1800" kern="0" dirty="0" smtClean="0"/>
              <a:t>Anderson,  R.  M.,  Hobbs,  B.  F.  2002.  Using  a  Bayesian  Approach  to  Quantify  Scale Compatibility Bias. Management Science, 48(12), 1555-1568.</a:t>
            </a:r>
          </a:p>
          <a:p>
            <a:pPr marL="187325" indent="-187325" eaLnBrk="1" hangingPunct="1">
              <a:buFontTx/>
              <a:buNone/>
            </a:pPr>
            <a:r>
              <a:rPr lang="en-US" altLang="fi-FI" sz="1800" kern="0" dirty="0" err="1" smtClean="0"/>
              <a:t>Bleichrodt</a:t>
            </a:r>
            <a:r>
              <a:rPr lang="en-US" altLang="fi-FI" sz="1800" kern="0" dirty="0" smtClean="0"/>
              <a:t>,  H.  J.,  Pinto,  J.  L.,  </a:t>
            </a:r>
            <a:r>
              <a:rPr lang="en-US" altLang="fi-FI" sz="1800" kern="0" dirty="0" err="1" smtClean="0"/>
              <a:t>Wakker</a:t>
            </a:r>
            <a:r>
              <a:rPr lang="en-US" altLang="fi-FI" sz="1800" kern="0" dirty="0" smtClean="0"/>
              <a:t>,  P.  2001.  Making  descriptive  use  of  prospect theory  to  improve  the  prescriptive  use  of  expected  utility.  Management  Science,  47(11), 1498-1514.</a:t>
            </a:r>
          </a:p>
          <a:p>
            <a:pPr marL="187325" indent="-187325" eaLnBrk="1" hangingPunct="1">
              <a:buNone/>
            </a:pPr>
            <a:r>
              <a:rPr lang="en-US" sz="1800" dirty="0" err="1" smtClean="0"/>
              <a:t>Delquié</a:t>
            </a:r>
            <a:r>
              <a:rPr lang="en-US" sz="1800" dirty="0"/>
              <a:t>, P. (1993) Inconsistent trade-offs between attributes: New evidence in preference assessment biases. </a:t>
            </a:r>
            <a:r>
              <a:rPr lang="en-US" sz="1800" i="1" dirty="0"/>
              <a:t>Management Science</a:t>
            </a:r>
            <a:r>
              <a:rPr lang="en-US" sz="1800" dirty="0"/>
              <a:t> 39(11):1382-1395</a:t>
            </a:r>
            <a:endParaRPr lang="en-US" altLang="fi-FI" sz="1800" kern="0" dirty="0" smtClean="0"/>
          </a:p>
          <a:p>
            <a:pPr marL="187325" indent="-187325" eaLnBrk="1" hangingPunct="1">
              <a:buFontTx/>
              <a:buNone/>
            </a:pPr>
            <a:r>
              <a:rPr lang="en-US" altLang="fi-FI" sz="1800" kern="0" dirty="0" err="1" smtClean="0"/>
              <a:t>Delquié</a:t>
            </a:r>
            <a:r>
              <a:rPr lang="en-US" altLang="fi-FI" sz="1800" kern="0" dirty="0" smtClean="0"/>
              <a:t>, P. 1997. </a:t>
            </a:r>
            <a:r>
              <a:rPr lang="en-US" sz="1800" dirty="0"/>
              <a:t>“Bi-matching”: A new preference assessment method to reduce compatibility effects. </a:t>
            </a:r>
            <a:r>
              <a:rPr lang="en-US" sz="1800" i="1" dirty="0"/>
              <a:t>Management Science</a:t>
            </a:r>
            <a:r>
              <a:rPr lang="en-US" sz="1800" dirty="0"/>
              <a:t> </a:t>
            </a:r>
            <a:r>
              <a:rPr lang="en-US" sz="1800" dirty="0" smtClean="0"/>
              <a:t>43(5), 640-658</a:t>
            </a:r>
          </a:p>
          <a:p>
            <a:pPr marL="0" indent="0">
              <a:buNone/>
            </a:pPr>
            <a:r>
              <a:rPr lang="en-US" sz="1800" dirty="0" err="1"/>
              <a:t>Delquié</a:t>
            </a:r>
            <a:r>
              <a:rPr lang="en-US" sz="1800" dirty="0"/>
              <a:t>, P. (2003). Optimal conflict in preference assessment. </a:t>
            </a:r>
            <a:r>
              <a:rPr lang="en-US" sz="1800" i="1" dirty="0"/>
              <a:t>Management Science</a:t>
            </a:r>
            <a:r>
              <a:rPr lang="en-US" sz="1800" dirty="0"/>
              <a:t> 49(1):102-115.</a:t>
            </a:r>
            <a:endParaRPr lang="fi-FI" sz="1800" dirty="0"/>
          </a:p>
          <a:p>
            <a:pPr marL="0" indent="0">
              <a:buNone/>
            </a:pPr>
            <a:r>
              <a:rPr lang="en-US" sz="1800" dirty="0" smtClean="0"/>
              <a:t>Fischer</a:t>
            </a:r>
            <a:r>
              <a:rPr lang="en-US" sz="1800" dirty="0"/>
              <a:t>, G.W. </a:t>
            </a:r>
            <a:r>
              <a:rPr lang="en-US" sz="1800" dirty="0" smtClean="0"/>
              <a:t>1995. </a:t>
            </a:r>
            <a:r>
              <a:rPr lang="en-US" sz="1800" dirty="0"/>
              <a:t>Range sensitivity of attribute weights in </a:t>
            </a:r>
            <a:r>
              <a:rPr lang="en-US" sz="1800" dirty="0" err="1"/>
              <a:t>multiattribute</a:t>
            </a:r>
            <a:r>
              <a:rPr lang="en-US" sz="1800" dirty="0"/>
              <a:t> value models. </a:t>
            </a:r>
            <a:r>
              <a:rPr lang="en-US" sz="1800" i="1" dirty="0"/>
              <a:t>Organizational Behavior and Human Decision Processes</a:t>
            </a:r>
            <a:r>
              <a:rPr lang="en-US" sz="1800" dirty="0"/>
              <a:t> 62(3</a:t>
            </a:r>
            <a:r>
              <a:rPr lang="en-US" sz="1800" dirty="0" smtClean="0"/>
              <a:t>), </a:t>
            </a:r>
            <a:r>
              <a:rPr lang="en-US" sz="1800" dirty="0"/>
              <a:t>252-266.</a:t>
            </a:r>
            <a:endParaRPr lang="fi-FI" sz="1800" dirty="0"/>
          </a:p>
          <a:p>
            <a:pPr marL="187325" indent="-187325" eaLnBrk="1" hangingPunct="1">
              <a:buFontTx/>
              <a:buNone/>
            </a:pPr>
            <a:r>
              <a:rPr lang="en-US" altLang="fi-FI" sz="1800" kern="0" dirty="0" smtClean="0"/>
              <a:t>Hammond, J.S., Keeney, R.L., </a:t>
            </a:r>
            <a:r>
              <a:rPr lang="en-US" altLang="fi-FI" sz="1800" kern="0" dirty="0" err="1" smtClean="0"/>
              <a:t>Raiffa</a:t>
            </a:r>
            <a:r>
              <a:rPr lang="en-US" altLang="fi-FI" sz="1800" kern="0" dirty="0" smtClean="0"/>
              <a:t>, H., 1999. Smart Choices: A practical guide to making better decisions. Harvard Business School Press, Boston, MA.</a:t>
            </a:r>
          </a:p>
          <a:p>
            <a:pPr marL="187325" indent="-187325" eaLnBrk="1" hangingPunct="1">
              <a:buFontTx/>
              <a:buNone/>
            </a:pPr>
            <a:r>
              <a:rPr lang="en-US" altLang="fi-FI" sz="1800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20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6542" y="332656"/>
            <a:ext cx="8997458" cy="50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187325" indent="-187325" eaLnBrk="1" hangingPunct="1">
              <a:buFontTx/>
              <a:buNone/>
            </a:pPr>
            <a:r>
              <a:rPr lang="en-US" altLang="fi-FI" sz="1800" kern="0" dirty="0" smtClean="0"/>
              <a:t>Hammond, J.S., Keeney, R.L., </a:t>
            </a:r>
            <a:r>
              <a:rPr lang="en-US" altLang="fi-FI" sz="1800" kern="0" dirty="0" err="1" smtClean="0"/>
              <a:t>Raiffa</a:t>
            </a:r>
            <a:r>
              <a:rPr lang="en-US" altLang="fi-FI" sz="1800" kern="0" dirty="0" smtClean="0"/>
              <a:t>, H., 1999. Smart Choices: A practical guide to making better decisions. Harvard Business School Press, Boston, MA.</a:t>
            </a:r>
          </a:p>
          <a:p>
            <a:pPr marL="187325" indent="-187325" eaLnBrk="1" hangingPunct="1">
              <a:buNone/>
            </a:pPr>
            <a:r>
              <a:rPr lang="en-US" sz="1800" dirty="0"/>
              <a:t>Hämäläinen, R. P., </a:t>
            </a:r>
            <a:r>
              <a:rPr lang="en-US" sz="1800" dirty="0" err="1" smtClean="0"/>
              <a:t>Alaja</a:t>
            </a:r>
            <a:r>
              <a:rPr lang="en-US" sz="1800" dirty="0"/>
              <a:t>, S. </a:t>
            </a:r>
            <a:r>
              <a:rPr lang="en-US" sz="1800" dirty="0" smtClean="0"/>
              <a:t>2008. </a:t>
            </a:r>
            <a:r>
              <a:rPr lang="en-US" sz="1800" dirty="0"/>
              <a:t>The threat of weighting biases in environmental decision analysis. </a:t>
            </a:r>
            <a:r>
              <a:rPr lang="en-US" sz="1800" i="1" dirty="0"/>
              <a:t>Ecological Economics</a:t>
            </a:r>
            <a:r>
              <a:rPr lang="en-US" sz="1800" dirty="0"/>
              <a:t> </a:t>
            </a:r>
            <a:r>
              <a:rPr lang="en-US" sz="1800" dirty="0" smtClean="0"/>
              <a:t>68(1), 556-569.</a:t>
            </a:r>
          </a:p>
          <a:p>
            <a:pPr marL="187325" indent="-187325" eaLnBrk="1" hangingPunct="1">
              <a:buNone/>
            </a:pPr>
            <a:r>
              <a:rPr lang="fi-FI" sz="1800" dirty="0"/>
              <a:t>Hämäläinen, R. P., and Lahtinen, T. J. (2016). </a:t>
            </a:r>
            <a:r>
              <a:rPr lang="en-US" sz="1800" dirty="0"/>
              <a:t>Path dependence in Operational Research – How the modeling process can influence the results. </a:t>
            </a:r>
            <a:r>
              <a:rPr lang="fi-FI" sz="1800" i="1" dirty="0" err="1"/>
              <a:t>Operations</a:t>
            </a:r>
            <a:r>
              <a:rPr lang="fi-FI" sz="1800" i="1" dirty="0"/>
              <a:t> </a:t>
            </a:r>
            <a:r>
              <a:rPr lang="fi-FI" sz="1800" i="1" dirty="0" err="1"/>
              <a:t>Research</a:t>
            </a:r>
            <a:r>
              <a:rPr lang="fi-FI" sz="1800" i="1" dirty="0"/>
              <a:t> </a:t>
            </a:r>
            <a:r>
              <a:rPr lang="fi-FI" sz="1800" i="1" dirty="0" err="1"/>
              <a:t>Perspectives</a:t>
            </a:r>
            <a:r>
              <a:rPr lang="fi-FI" sz="1800" dirty="0"/>
              <a:t>, 3:14-20</a:t>
            </a:r>
            <a:r>
              <a:rPr lang="fi-FI" sz="1800" dirty="0" smtClean="0"/>
              <a:t>.</a:t>
            </a:r>
            <a:endParaRPr lang="en-US" altLang="fi-FI" sz="1800" kern="0" dirty="0" smtClean="0"/>
          </a:p>
          <a:p>
            <a:pPr marL="187325" indent="-187325" eaLnBrk="1" hangingPunct="1">
              <a:buFontTx/>
              <a:buNone/>
            </a:pPr>
            <a:r>
              <a:rPr lang="en-US" altLang="fi-FI" sz="1800" kern="0" dirty="0" smtClean="0"/>
              <a:t>Jacobi, S. K., Hobbs, B. F. 2007. Quantifying and mitigating the splitting bias and other value tree-induced weighting biases, Decision Analysis, 4(4), 194-210.</a:t>
            </a:r>
          </a:p>
          <a:p>
            <a:pPr marL="187325" indent="-187325" eaLnBrk="1" hangingPunct="1">
              <a:buFontTx/>
              <a:buNone/>
            </a:pPr>
            <a:r>
              <a:rPr lang="en-US" sz="1800" dirty="0"/>
              <a:t>Keeney, R. L., &amp; </a:t>
            </a:r>
            <a:r>
              <a:rPr lang="en-US" sz="1800" dirty="0" err="1"/>
              <a:t>Raiffa</a:t>
            </a:r>
            <a:r>
              <a:rPr lang="en-US" sz="1800" dirty="0"/>
              <a:t>, H. </a:t>
            </a:r>
            <a:r>
              <a:rPr lang="en-US" sz="1800" dirty="0" smtClean="0"/>
              <a:t>1976. </a:t>
            </a:r>
            <a:r>
              <a:rPr lang="en-US" sz="1800" dirty="0"/>
              <a:t>Decisions with Multiple objectives: Preferences and value trade-offs. New York: John Wiley &amp; Sons</a:t>
            </a:r>
            <a:r>
              <a:rPr lang="en-US" sz="1800" dirty="0" smtClean="0"/>
              <a:t>.</a:t>
            </a:r>
          </a:p>
          <a:p>
            <a:pPr marL="187325" indent="-187325" eaLnBrk="1" hangingPunct="1">
              <a:buFontTx/>
              <a:buNone/>
            </a:pPr>
            <a:r>
              <a:rPr lang="en-US" sz="1800" dirty="0" err="1"/>
              <a:t>Korhonen</a:t>
            </a:r>
            <a:r>
              <a:rPr lang="en-US" sz="1800" dirty="0"/>
              <a:t>, P., Moskowitz, H., &amp; </a:t>
            </a:r>
            <a:r>
              <a:rPr lang="en-US" sz="1800" dirty="0" err="1"/>
              <a:t>Wallenius</a:t>
            </a:r>
            <a:r>
              <a:rPr lang="en-US" sz="1800" dirty="0"/>
              <a:t>, J. </a:t>
            </a:r>
            <a:r>
              <a:rPr lang="en-US" sz="1800" dirty="0" smtClean="0"/>
              <a:t>1990. </a:t>
            </a:r>
            <a:r>
              <a:rPr lang="en-US" sz="1800" dirty="0"/>
              <a:t>Choice behavior in interactive multiple-criteria decision making. Annals of Operations Research, 23(1), 161– 179.</a:t>
            </a:r>
            <a:endParaRPr lang="en-US" altLang="fi-FI" sz="1800" kern="0" dirty="0" smtClean="0"/>
          </a:p>
          <a:p>
            <a:pPr marL="0" indent="0">
              <a:buNone/>
            </a:pPr>
            <a:r>
              <a:rPr lang="fi-FI" sz="1800" dirty="0"/>
              <a:t>Lahtinen, T. J., and Hämäläinen, R. P. </a:t>
            </a:r>
            <a:r>
              <a:rPr lang="fi-FI" sz="1800" dirty="0" smtClean="0"/>
              <a:t>2016. </a:t>
            </a:r>
            <a:r>
              <a:rPr lang="en-US" sz="1800" dirty="0"/>
              <a:t>Path dependence and biases in the even swaps decision analysis method. </a:t>
            </a:r>
            <a:r>
              <a:rPr lang="fi-FI" sz="1800" i="1" dirty="0"/>
              <a:t>European Journal of </a:t>
            </a:r>
            <a:r>
              <a:rPr lang="fi-FI" sz="1800" i="1" dirty="0" err="1"/>
              <a:t>Operational</a:t>
            </a:r>
            <a:r>
              <a:rPr lang="fi-FI" sz="1800" i="1" dirty="0"/>
              <a:t> </a:t>
            </a:r>
            <a:r>
              <a:rPr lang="fi-FI" sz="1800" i="1" dirty="0" err="1"/>
              <a:t>Research</a:t>
            </a:r>
            <a:r>
              <a:rPr lang="fi-FI" sz="1800" dirty="0"/>
              <a:t>, 249(3): </a:t>
            </a:r>
            <a:r>
              <a:rPr lang="fi-FI" sz="1800" dirty="0" smtClean="0"/>
              <a:t>890-898.</a:t>
            </a:r>
          </a:p>
          <a:p>
            <a:pPr marL="0" indent="0">
              <a:buNone/>
            </a:pPr>
            <a:r>
              <a:rPr lang="en-US" sz="1800" dirty="0" smtClean="0"/>
              <a:t>Lahtinen</a:t>
            </a:r>
            <a:r>
              <a:rPr lang="en-US" sz="1800" dirty="0"/>
              <a:t>, T. J., Guillaume, J. H., and Hämäläinen, R. P. </a:t>
            </a:r>
            <a:r>
              <a:rPr lang="en-US" sz="1800" dirty="0" smtClean="0"/>
              <a:t>2017. </a:t>
            </a:r>
            <a:r>
              <a:rPr lang="en-US" sz="1800" dirty="0"/>
              <a:t>Why pay attention to paths in the practice of environmental modelling? </a:t>
            </a:r>
            <a:r>
              <a:rPr lang="fi-FI" sz="1800" i="1" dirty="0" err="1"/>
              <a:t>Environmental</a:t>
            </a:r>
            <a:r>
              <a:rPr lang="fi-FI" sz="1800" i="1" dirty="0"/>
              <a:t> </a:t>
            </a:r>
            <a:r>
              <a:rPr lang="fi-FI" sz="1800" i="1" dirty="0" err="1"/>
              <a:t>Modelling</a:t>
            </a:r>
            <a:r>
              <a:rPr lang="fi-FI" sz="1800" i="1" dirty="0"/>
              <a:t> &amp; Software</a:t>
            </a:r>
            <a:r>
              <a:rPr lang="fi-FI" sz="1800" dirty="0"/>
              <a:t>, 92:74-81</a:t>
            </a:r>
            <a:r>
              <a:rPr lang="fi-FI" sz="1800" dirty="0" smtClean="0"/>
              <a:t>.</a:t>
            </a:r>
          </a:p>
          <a:p>
            <a:pPr marL="187325" indent="-187325" eaLnBrk="1" hangingPunct="1">
              <a:buNone/>
            </a:pPr>
            <a:r>
              <a:rPr lang="en-US" altLang="fi-FI" sz="1800" dirty="0" err="1" smtClean="0"/>
              <a:t>Tversky</a:t>
            </a:r>
            <a:r>
              <a:rPr lang="en-US" altLang="fi-FI" sz="1800" dirty="0"/>
              <a:t>,  A.,  </a:t>
            </a:r>
            <a:r>
              <a:rPr lang="en-US" altLang="fi-FI" sz="1800" dirty="0" err="1"/>
              <a:t>Kahneman</a:t>
            </a:r>
            <a:r>
              <a:rPr lang="en-US" altLang="fi-FI" sz="1800" dirty="0"/>
              <a:t>,  D.  1991.  Loss  Aversion  in  Riskless  Choice:  A  Reference-Dependent Model. Quarterly Journal of Economics, 106(4), 1039-1061.</a:t>
            </a:r>
          </a:p>
          <a:p>
            <a:pPr marL="187325" indent="-187325" eaLnBrk="1" hangingPunct="1">
              <a:buFontTx/>
              <a:buNone/>
            </a:pPr>
            <a:r>
              <a:rPr lang="en-US" altLang="fi-FI" sz="1800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8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 </a:t>
            </a:r>
            <a:r>
              <a:rPr lang="fi-FI" dirty="0" err="1" smtClean="0"/>
              <a:t>systemic</a:t>
            </a:r>
            <a:r>
              <a:rPr lang="fi-FI" dirty="0" smtClean="0"/>
              <a:t> </a:t>
            </a:r>
            <a:r>
              <a:rPr lang="fi-FI" dirty="0" err="1" smtClean="0"/>
              <a:t>perspective</a:t>
            </a:r>
            <a:r>
              <a:rPr lang="fi-FI" dirty="0" smtClean="0"/>
              <a:t> is </a:t>
            </a:r>
            <a:r>
              <a:rPr lang="fi-FI" dirty="0" err="1" smtClean="0"/>
              <a:t>needed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1568450"/>
            <a:ext cx="7985125" cy="4437757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enough</a:t>
            </a:r>
            <a:r>
              <a:rPr lang="fi-FI" dirty="0" smtClean="0"/>
              <a:t> to </a:t>
            </a:r>
            <a:r>
              <a:rPr lang="fi-FI" dirty="0" err="1" smtClean="0"/>
              <a:t>understand</a:t>
            </a:r>
            <a:r>
              <a:rPr lang="fi-FI" dirty="0" smtClean="0"/>
              <a:t> and </a:t>
            </a:r>
            <a:r>
              <a:rPr lang="fi-FI" dirty="0" err="1" smtClean="0"/>
              <a:t>avoid</a:t>
            </a:r>
            <a:r>
              <a:rPr lang="fi-FI" dirty="0" smtClean="0"/>
              <a:t> </a:t>
            </a:r>
            <a:r>
              <a:rPr lang="fi-FI" dirty="0" err="1" smtClean="0"/>
              <a:t>biases</a:t>
            </a:r>
            <a:r>
              <a:rPr lang="fi-FI" dirty="0" smtClean="0"/>
              <a:t> in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err="1" smtClean="0"/>
              <a:t>steps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dirty="0" smtClean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r>
              <a:rPr lang="fi-FI" dirty="0" err="1" smtClean="0"/>
              <a:t>Path</a:t>
            </a:r>
            <a:r>
              <a:rPr lang="fi-FI" dirty="0" smtClean="0"/>
              <a:t> </a:t>
            </a:r>
            <a:r>
              <a:rPr lang="fi-FI" dirty="0" err="1" smtClean="0"/>
              <a:t>perspective</a:t>
            </a:r>
            <a:r>
              <a:rPr lang="fi-FI" dirty="0" smtClean="0"/>
              <a:t>: </a:t>
            </a:r>
            <a:r>
              <a:rPr lang="fi-FI" dirty="0" err="1" smtClean="0"/>
              <a:t>there</a:t>
            </a:r>
            <a:r>
              <a:rPr lang="fi-FI" dirty="0" smtClean="0"/>
              <a:t> is a </a:t>
            </a:r>
            <a:r>
              <a:rPr lang="fi-FI" dirty="0" err="1" smtClean="0"/>
              <a:t>sequence</a:t>
            </a:r>
            <a:r>
              <a:rPr lang="fi-FI" dirty="0" smtClean="0"/>
              <a:t> of </a:t>
            </a:r>
            <a:r>
              <a:rPr lang="fi-FI" dirty="0" err="1" smtClean="0"/>
              <a:t>steps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dirty="0" smtClean="0"/>
          </a:p>
          <a:p>
            <a:pPr marL="0" indent="0">
              <a:buNone/>
            </a:pPr>
            <a:endParaRPr lang="fi-FI" sz="1200" dirty="0"/>
          </a:p>
          <a:p>
            <a:r>
              <a:rPr lang="fi-FI" dirty="0" err="1" smtClean="0">
                <a:solidFill>
                  <a:srgbClr val="FF0000"/>
                </a:solidFill>
              </a:rPr>
              <a:t>The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effects</a:t>
            </a:r>
            <a:r>
              <a:rPr lang="fi-FI" dirty="0" smtClean="0">
                <a:solidFill>
                  <a:srgbClr val="FF0000"/>
                </a:solidFill>
              </a:rPr>
              <a:t> of </a:t>
            </a:r>
            <a:r>
              <a:rPr lang="fi-FI" dirty="0" err="1" smtClean="0">
                <a:solidFill>
                  <a:srgbClr val="FF0000"/>
                </a:solidFill>
              </a:rPr>
              <a:t>biases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can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build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up</a:t>
            </a:r>
            <a:endParaRPr lang="fi-FI" dirty="0" smtClean="0">
              <a:solidFill>
                <a:srgbClr val="FF0000"/>
              </a:solidFill>
            </a:endParaRPr>
          </a:p>
          <a:p>
            <a:endParaRPr lang="fi-FI" sz="1200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reversible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irreversible</a:t>
            </a:r>
            <a:endParaRPr lang="fi-FI" dirty="0" smtClean="0"/>
          </a:p>
          <a:p>
            <a:endParaRPr lang="fi-FI" sz="1200" dirty="0"/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interdependent</a:t>
            </a:r>
            <a:endParaRPr lang="fi-FI" dirty="0" smtClean="0"/>
          </a:p>
          <a:p>
            <a:endParaRPr lang="fi-F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47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687" y="237503"/>
            <a:ext cx="7985125" cy="1079500"/>
          </a:xfrm>
        </p:spPr>
        <p:txBody>
          <a:bodyPr/>
          <a:lstStyle/>
          <a:p>
            <a:r>
              <a:rPr lang="fi-FI" dirty="0" err="1" smtClean="0"/>
              <a:t>Biases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critical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path</a:t>
            </a:r>
            <a:r>
              <a:rPr lang="fi-FI" dirty="0" smtClean="0"/>
              <a:t> </a:t>
            </a:r>
            <a:r>
              <a:rPr lang="fi-FI" dirty="0" err="1" smtClean="0"/>
              <a:t>dependence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042994" y="1484784"/>
            <a:ext cx="504056" cy="1296144"/>
          </a:xfrm>
          <a:prstGeom prst="rect">
            <a:avLst/>
          </a:prstGeom>
          <a:solidFill>
            <a:srgbClr val="47C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33748" y="4077072"/>
            <a:ext cx="504056" cy="129614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dirty="0">
                <a:latin typeface="Arial" charset="0"/>
              </a:rPr>
              <a:t>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033748" y="2780928"/>
            <a:ext cx="528361" cy="1296144"/>
          </a:xfrm>
          <a:prstGeom prst="rect">
            <a:avLst/>
          </a:prstGeom>
          <a:solidFill>
            <a:srgbClr val="0070C0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dirty="0">
                <a:latin typeface="Arial" charset="0"/>
              </a:rPr>
              <a:t>B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936904" y="3297262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489132" y="3303166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145316" y="3297262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729492" y="3297262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087871" y="3468264"/>
            <a:ext cx="1140821" cy="6088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453695" y="4149080"/>
            <a:ext cx="1331581" cy="1016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008374" y="4250700"/>
            <a:ext cx="1433086" cy="7747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5592550" y="5004382"/>
            <a:ext cx="1505093" cy="2168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2378150" y="2327101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836991" y="1788390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597639" y="1867108"/>
            <a:ext cx="1250947" cy="1613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700225" y="2913124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Unbiased</a:t>
            </a:r>
            <a:r>
              <a:rPr lang="fi-FI" dirty="0" smtClean="0"/>
              <a:t> </a:t>
            </a:r>
            <a:r>
              <a:rPr lang="fi-FI" dirty="0" err="1" smtClean="0"/>
              <a:t>path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 bwMode="auto">
          <a:xfrm>
            <a:off x="389566" y="3021551"/>
            <a:ext cx="463996" cy="46999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3607" y="2327101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Starting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point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378150" y="1577199"/>
            <a:ext cx="0" cy="3828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785276" y="1544514"/>
            <a:ext cx="0" cy="3828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441460" y="1577199"/>
            <a:ext cx="0" cy="3828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176423" y="522123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Step</a:t>
            </a:r>
            <a:r>
              <a:rPr lang="fi-FI" dirty="0" smtClean="0"/>
              <a:t> 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52248" y="522123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Step</a:t>
            </a:r>
            <a:r>
              <a:rPr lang="fi-FI" dirty="0" smtClean="0"/>
              <a:t> 2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936904" y="1553913"/>
            <a:ext cx="0" cy="3828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299260" y="51885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…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918884" y="2324101"/>
            <a:ext cx="1467068" cy="791194"/>
            <a:chOff x="918884" y="2324101"/>
            <a:chExt cx="1467068" cy="791194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flipV="1">
              <a:off x="1010270" y="2721198"/>
              <a:ext cx="1169711" cy="39409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918884" y="2324101"/>
              <a:ext cx="1467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Biased</a:t>
              </a:r>
              <a:r>
                <a:rPr lang="fi-FI" dirty="0" smtClean="0"/>
                <a:t> </a:t>
              </a:r>
              <a:r>
                <a:rPr lang="fi-FI" dirty="0" err="1" smtClean="0"/>
                <a:t>path</a:t>
              </a:r>
              <a:r>
                <a:rPr lang="fi-FI" dirty="0" smtClean="0"/>
                <a:t> 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875676" y="539652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6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6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74052" cy="1079500"/>
          </a:xfrm>
        </p:spPr>
        <p:txBody>
          <a:bodyPr/>
          <a:lstStyle/>
          <a:p>
            <a:r>
              <a:rPr lang="fi-FI" dirty="0" err="1"/>
              <a:t>D</a:t>
            </a:r>
            <a:r>
              <a:rPr lang="fi-FI" dirty="0" err="1" smtClean="0"/>
              <a:t>ebiasing</a:t>
            </a:r>
            <a:r>
              <a:rPr lang="fi-FI" dirty="0" smtClean="0"/>
              <a:t> and </a:t>
            </a:r>
            <a:r>
              <a:rPr lang="fi-FI" dirty="0" err="1" smtClean="0"/>
              <a:t>bias</a:t>
            </a:r>
            <a:r>
              <a:rPr lang="fi-FI" dirty="0" smtClean="0"/>
              <a:t> </a:t>
            </a:r>
            <a:r>
              <a:rPr lang="fi-FI" dirty="0" err="1" smtClean="0"/>
              <a:t>mitigation</a:t>
            </a:r>
            <a:r>
              <a:rPr lang="fi-FI" dirty="0" smtClean="0"/>
              <a:t> </a:t>
            </a:r>
            <a:r>
              <a:rPr lang="fi-FI" dirty="0" err="1" smtClean="0"/>
              <a:t>approaches</a:t>
            </a:r>
            <a:r>
              <a:rPr lang="fi-FI" dirty="0" smtClean="0"/>
              <a:t> in </a:t>
            </a:r>
            <a:r>
              <a:rPr lang="fi-FI" dirty="0" err="1" smtClean="0"/>
              <a:t>multi-criteria</a:t>
            </a:r>
            <a:r>
              <a:rPr lang="fi-FI" dirty="0" smtClean="0"/>
              <a:t> </a:t>
            </a:r>
            <a:r>
              <a:rPr lang="fi-FI" dirty="0" err="1" smtClean="0"/>
              <a:t>preference</a:t>
            </a:r>
            <a:r>
              <a:rPr lang="fi-FI" dirty="0" smtClean="0"/>
              <a:t> </a:t>
            </a:r>
            <a:r>
              <a:rPr lang="fi-FI" dirty="0" err="1" smtClean="0"/>
              <a:t>elicitation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7985125" cy="4521423"/>
          </a:xfrm>
        </p:spPr>
        <p:txBody>
          <a:bodyPr/>
          <a:lstStyle/>
          <a:p>
            <a:pPr marL="0" indent="0">
              <a:buNone/>
            </a:pPr>
            <a:r>
              <a:rPr lang="fi-FI" sz="2000" b="1" dirty="0" err="1" smtClean="0"/>
              <a:t>Consistency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checks</a:t>
            </a:r>
            <a:r>
              <a:rPr lang="fi-FI" sz="2000" b="1" dirty="0" smtClean="0"/>
              <a:t> and feedback </a:t>
            </a:r>
          </a:p>
          <a:p>
            <a:pPr marL="400050" lvl="1" indent="0">
              <a:buNone/>
            </a:pPr>
            <a:r>
              <a:rPr lang="fi-FI" sz="1600" dirty="0" err="1" smtClean="0"/>
              <a:t>Keeney</a:t>
            </a:r>
            <a:r>
              <a:rPr lang="fi-FI" sz="1600" dirty="0" smtClean="0"/>
              <a:t> and </a:t>
            </a:r>
            <a:r>
              <a:rPr lang="fi-FI" sz="1600" dirty="0" err="1" smtClean="0"/>
              <a:t>Raiffa</a:t>
            </a:r>
            <a:r>
              <a:rPr lang="fi-FI" sz="1600" dirty="0" smtClean="0"/>
              <a:t> 1976</a:t>
            </a:r>
          </a:p>
          <a:p>
            <a:endParaRPr lang="fi-FI" sz="600" dirty="0" smtClean="0"/>
          </a:p>
          <a:p>
            <a:pPr marL="0" indent="0">
              <a:buNone/>
            </a:pPr>
            <a:r>
              <a:rPr lang="fi-FI" sz="2000" b="1" dirty="0" err="1"/>
              <a:t>Use</a:t>
            </a:r>
            <a:r>
              <a:rPr lang="fi-FI" sz="2000" b="1" dirty="0"/>
              <a:t> </a:t>
            </a:r>
            <a:r>
              <a:rPr lang="fi-FI" sz="2000" b="1" dirty="0" err="1"/>
              <a:t>different</a:t>
            </a:r>
            <a:r>
              <a:rPr lang="fi-FI" sz="2000" b="1" dirty="0"/>
              <a:t> </a:t>
            </a:r>
            <a:r>
              <a:rPr lang="fi-FI" sz="2000" b="1" dirty="0" err="1"/>
              <a:t>starting</a:t>
            </a:r>
            <a:r>
              <a:rPr lang="fi-FI" sz="2000" b="1" dirty="0"/>
              <a:t> </a:t>
            </a:r>
            <a:r>
              <a:rPr lang="fi-FI" sz="2000" b="1" dirty="0" err="1"/>
              <a:t>points</a:t>
            </a:r>
            <a:r>
              <a:rPr lang="fi-FI" sz="2000" b="1" dirty="0"/>
              <a:t> in </a:t>
            </a:r>
            <a:r>
              <a:rPr lang="fi-FI" sz="2000" b="1" dirty="0" err="1"/>
              <a:t>interactive</a:t>
            </a:r>
            <a:r>
              <a:rPr lang="fi-FI" sz="2000" b="1" dirty="0"/>
              <a:t> </a:t>
            </a:r>
            <a:r>
              <a:rPr lang="fi-FI" sz="2000" b="1" dirty="0" err="1"/>
              <a:t>multi-criteria</a:t>
            </a:r>
            <a:r>
              <a:rPr lang="fi-FI" sz="2000" b="1" dirty="0"/>
              <a:t> </a:t>
            </a:r>
            <a:r>
              <a:rPr lang="fi-FI" sz="2000" b="1" dirty="0" err="1"/>
              <a:t>optimization</a:t>
            </a:r>
            <a:endParaRPr lang="fi-FI" sz="2000" b="1" dirty="0"/>
          </a:p>
          <a:p>
            <a:pPr marL="400050" lvl="1" indent="0">
              <a:buNone/>
            </a:pPr>
            <a:r>
              <a:rPr lang="fi-FI" sz="1600" dirty="0"/>
              <a:t>Korhonen et al. </a:t>
            </a:r>
            <a:r>
              <a:rPr lang="fi-FI" sz="1600" dirty="0" smtClean="0"/>
              <a:t>1990</a:t>
            </a:r>
            <a:endParaRPr lang="fi-FI" sz="800" dirty="0"/>
          </a:p>
          <a:p>
            <a:pPr marL="0" indent="0">
              <a:buNone/>
            </a:pPr>
            <a:endParaRPr lang="fi-FI" sz="600" dirty="0" smtClean="0"/>
          </a:p>
          <a:p>
            <a:pPr marL="0" indent="0">
              <a:buNone/>
            </a:pPr>
            <a:r>
              <a:rPr lang="en-US" sz="2000" b="1" dirty="0"/>
              <a:t>Improvement of a preference elicitation </a:t>
            </a:r>
            <a:r>
              <a:rPr lang="en-US" sz="2000" b="1" dirty="0" smtClean="0"/>
              <a:t>method</a:t>
            </a:r>
          </a:p>
          <a:p>
            <a:pPr marL="400050" lvl="1" indent="0">
              <a:buNone/>
            </a:pPr>
            <a:r>
              <a:rPr lang="fi-FI" sz="1600" dirty="0" err="1" smtClean="0"/>
              <a:t>Delquié</a:t>
            </a:r>
            <a:r>
              <a:rPr lang="fi-FI" sz="1600" dirty="0" smtClean="0"/>
              <a:t> 1997</a:t>
            </a:r>
          </a:p>
          <a:p>
            <a:pPr marL="0" indent="0">
              <a:buNone/>
            </a:pPr>
            <a:endParaRPr lang="fi-FI" sz="600" dirty="0" smtClean="0"/>
          </a:p>
          <a:p>
            <a:pPr marL="0" indent="0">
              <a:buNone/>
            </a:pPr>
            <a:r>
              <a:rPr lang="fi-FI" sz="2000" b="1" dirty="0" err="1" smtClean="0"/>
              <a:t>Averaging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responses</a:t>
            </a:r>
            <a:endParaRPr lang="fi-FI" sz="2000" b="1" dirty="0" smtClean="0"/>
          </a:p>
          <a:p>
            <a:pPr marL="400050" lvl="1" indent="0">
              <a:buNone/>
            </a:pPr>
            <a:r>
              <a:rPr lang="fi-FI" sz="1600" dirty="0"/>
              <a:t>Anderson and </a:t>
            </a:r>
            <a:r>
              <a:rPr lang="fi-FI" sz="1600" dirty="0" err="1"/>
              <a:t>Hobbs</a:t>
            </a:r>
            <a:r>
              <a:rPr lang="fi-FI" sz="1600" dirty="0"/>
              <a:t> 2002 </a:t>
            </a:r>
            <a:endParaRPr lang="fi-FI" sz="2000" b="1" dirty="0"/>
          </a:p>
          <a:p>
            <a:pPr marL="0" indent="0">
              <a:buNone/>
            </a:pPr>
            <a:endParaRPr lang="fi-FI" sz="600" b="1" dirty="0" smtClean="0"/>
          </a:p>
          <a:p>
            <a:pPr marL="0" indent="0">
              <a:buNone/>
            </a:pPr>
            <a:r>
              <a:rPr lang="fi-FI" sz="2000" b="1" dirty="0" err="1" smtClean="0"/>
              <a:t>Adjusting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numerical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judgments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with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estimated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bias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coefficients</a:t>
            </a:r>
            <a:r>
              <a:rPr lang="fi-FI" sz="2000" b="1" dirty="0" smtClean="0"/>
              <a:t> </a:t>
            </a:r>
          </a:p>
          <a:p>
            <a:pPr marL="400050" lvl="1" indent="0">
              <a:buNone/>
            </a:pPr>
            <a:r>
              <a:rPr lang="fi-FI" sz="1600" dirty="0" err="1" smtClean="0"/>
              <a:t>Bleichrodt</a:t>
            </a:r>
            <a:r>
              <a:rPr lang="fi-FI" sz="1600" dirty="0" smtClean="0"/>
              <a:t> et al. 2001, </a:t>
            </a:r>
            <a:r>
              <a:rPr lang="fi-FI" sz="1600" dirty="0"/>
              <a:t>Anderson and </a:t>
            </a:r>
            <a:r>
              <a:rPr lang="fi-FI" sz="1600" dirty="0" err="1"/>
              <a:t>Hobbs</a:t>
            </a:r>
            <a:r>
              <a:rPr lang="fi-FI" sz="1600" dirty="0"/>
              <a:t> </a:t>
            </a:r>
            <a:r>
              <a:rPr lang="fi-FI" sz="1600" dirty="0" smtClean="0"/>
              <a:t>2002 </a:t>
            </a:r>
          </a:p>
          <a:p>
            <a:pPr marL="0" indent="0">
              <a:buNone/>
            </a:pPr>
            <a:endParaRPr lang="fi-FI" sz="600" dirty="0" smtClean="0"/>
          </a:p>
          <a:p>
            <a:pPr marL="0" indent="0">
              <a:buNone/>
            </a:pPr>
            <a:r>
              <a:rPr lang="fi-FI" sz="2000" b="1" dirty="0" smtClean="0"/>
              <a:t>Training </a:t>
            </a:r>
          </a:p>
          <a:p>
            <a:pPr marL="400050" lvl="1" indent="0">
              <a:buNone/>
            </a:pPr>
            <a:r>
              <a:rPr lang="fi-FI" sz="1600" dirty="0" smtClean="0"/>
              <a:t>Hämäläinen and Alaja 2008, Anderson and </a:t>
            </a:r>
            <a:r>
              <a:rPr lang="fi-FI" sz="1600" dirty="0" err="1" smtClean="0"/>
              <a:t>Clemen</a:t>
            </a:r>
            <a:r>
              <a:rPr lang="fi-FI" sz="1600" dirty="0" smtClean="0"/>
              <a:t> 2013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1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8185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567" y="548680"/>
            <a:ext cx="8392988" cy="1079500"/>
          </a:xfrm>
        </p:spPr>
        <p:txBody>
          <a:bodyPr/>
          <a:lstStyle/>
          <a:p>
            <a:r>
              <a:rPr lang="fi-FI" dirty="0" err="1" smtClean="0"/>
              <a:t>Debiasing</a:t>
            </a:r>
            <a:r>
              <a:rPr lang="fi-FI" dirty="0" smtClean="0"/>
              <a:t> </a:t>
            </a:r>
            <a:r>
              <a:rPr lang="fi-FI" dirty="0" err="1" smtClean="0"/>
              <a:t>techniques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evaluated</a:t>
            </a:r>
            <a:r>
              <a:rPr lang="fi-FI" dirty="0" smtClean="0"/>
              <a:t> </a:t>
            </a:r>
            <a:r>
              <a:rPr lang="fi-FI" dirty="0" err="1" smtClean="0"/>
              <a:t>taking</a:t>
            </a:r>
            <a:r>
              <a:rPr lang="fi-FI" dirty="0" smtClean="0"/>
              <a:t> into </a:t>
            </a:r>
            <a:r>
              <a:rPr lang="fi-FI" dirty="0" err="1" smtClean="0"/>
              <a:t>account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complete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2132856"/>
            <a:ext cx="7985125" cy="3945359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>
                <a:solidFill>
                  <a:srgbClr val="FF0000"/>
                </a:solidFill>
              </a:rPr>
              <a:t>So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far</a:t>
            </a:r>
            <a:r>
              <a:rPr lang="fi-FI" dirty="0" smtClean="0">
                <a:solidFill>
                  <a:srgbClr val="FF0000"/>
                </a:solidFill>
              </a:rPr>
              <a:t>, </a:t>
            </a:r>
            <a:r>
              <a:rPr lang="fi-FI" dirty="0" err="1" smtClean="0">
                <a:solidFill>
                  <a:srgbClr val="FF0000"/>
                </a:solidFill>
              </a:rPr>
              <a:t>narrow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focus</a:t>
            </a:r>
            <a:r>
              <a:rPr lang="fi-FI" dirty="0" smtClean="0">
                <a:solidFill>
                  <a:srgbClr val="FF0000"/>
                </a:solidFill>
              </a:rPr>
              <a:t> in </a:t>
            </a:r>
            <a:r>
              <a:rPr lang="fi-FI" dirty="0" err="1" smtClean="0">
                <a:solidFill>
                  <a:srgbClr val="FF0000"/>
                </a:solidFill>
              </a:rPr>
              <a:t>behavioral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experiments</a:t>
            </a:r>
            <a:r>
              <a:rPr lang="fi-FI" dirty="0" smtClean="0">
                <a:solidFill>
                  <a:srgbClr val="FF0000"/>
                </a:solidFill>
              </a:rPr>
              <a:t>: </a:t>
            </a:r>
            <a:r>
              <a:rPr lang="fi-FI" sz="2400" dirty="0" err="1" smtClean="0">
                <a:solidFill>
                  <a:srgbClr val="FF0000"/>
                </a:solidFill>
              </a:rPr>
              <a:t>Behavioral</a:t>
            </a:r>
            <a:r>
              <a:rPr lang="fi-FI" sz="2400" dirty="0" smtClean="0">
                <a:solidFill>
                  <a:srgbClr val="FF0000"/>
                </a:solidFill>
              </a:rPr>
              <a:t> </a:t>
            </a:r>
            <a:r>
              <a:rPr lang="fi-FI" sz="2400" dirty="0" err="1" smtClean="0">
                <a:solidFill>
                  <a:srgbClr val="FF0000"/>
                </a:solidFill>
              </a:rPr>
              <a:t>phenomena</a:t>
            </a:r>
            <a:r>
              <a:rPr lang="fi-FI" sz="2400" dirty="0" smtClean="0">
                <a:solidFill>
                  <a:srgbClr val="FF0000"/>
                </a:solidFill>
              </a:rPr>
              <a:t> </a:t>
            </a:r>
            <a:r>
              <a:rPr lang="fi-FI" sz="2400" dirty="0" err="1" smtClean="0">
                <a:solidFill>
                  <a:srgbClr val="FF0000"/>
                </a:solidFill>
              </a:rPr>
              <a:t>occurring</a:t>
            </a:r>
            <a:r>
              <a:rPr lang="fi-FI" sz="2400" dirty="0" smtClean="0">
                <a:solidFill>
                  <a:srgbClr val="FF0000"/>
                </a:solidFill>
              </a:rPr>
              <a:t> at </a:t>
            </a:r>
            <a:r>
              <a:rPr lang="fi-FI" sz="2400" dirty="0" err="1" smtClean="0">
                <a:solidFill>
                  <a:srgbClr val="FF0000"/>
                </a:solidFill>
              </a:rPr>
              <a:t>isolated</a:t>
            </a:r>
            <a:r>
              <a:rPr lang="fi-FI" sz="2400" dirty="0" smtClean="0">
                <a:solidFill>
                  <a:srgbClr val="FF0000"/>
                </a:solidFill>
              </a:rPr>
              <a:t> </a:t>
            </a:r>
            <a:r>
              <a:rPr lang="fi-FI" sz="2400" dirty="0" err="1" smtClean="0">
                <a:solidFill>
                  <a:srgbClr val="FF0000"/>
                </a:solidFill>
              </a:rPr>
              <a:t>steps</a:t>
            </a:r>
            <a:endParaRPr lang="fi-FI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b="1" dirty="0" err="1" smtClean="0"/>
              <a:t>Process</a:t>
            </a:r>
            <a:r>
              <a:rPr lang="fi-FI" b="1" dirty="0" smtClean="0"/>
              <a:t> </a:t>
            </a:r>
            <a:r>
              <a:rPr lang="fi-FI" b="1" dirty="0" err="1" smtClean="0"/>
              <a:t>evaluations</a:t>
            </a:r>
            <a:r>
              <a:rPr lang="fi-FI" b="1" dirty="0" smtClean="0"/>
              <a:t>: </a:t>
            </a:r>
          </a:p>
          <a:p>
            <a:pPr marL="0" indent="0">
              <a:buNone/>
            </a:pP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cannot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real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makers</a:t>
            </a:r>
            <a:r>
              <a:rPr lang="fi-FI" dirty="0" smtClean="0"/>
              <a:t> in </a:t>
            </a:r>
            <a:r>
              <a:rPr lang="fi-FI" dirty="0" err="1" smtClean="0"/>
              <a:t>testing</a:t>
            </a:r>
            <a:endParaRPr lang="fi-FI" dirty="0" smtClean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dirty="0" smtClean="0"/>
              <a:t>Even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it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cumbersome</a:t>
            </a:r>
            <a:r>
              <a:rPr lang="fi-FI" dirty="0" smtClean="0"/>
              <a:t> to go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techniques</a:t>
            </a:r>
            <a:r>
              <a:rPr lang="fi-FI" dirty="0" smtClean="0"/>
              <a:t> </a:t>
            </a:r>
            <a:r>
              <a:rPr lang="fi-FI" dirty="0" err="1" smtClean="0"/>
              <a:t>repeatedly</a:t>
            </a:r>
            <a:endParaRPr lang="fi-FI" dirty="0" smtClean="0"/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endParaRPr lang="fi-FI" sz="1200" dirty="0"/>
          </a:p>
          <a:p>
            <a:pPr marL="0" indent="0" algn="ctr">
              <a:buNone/>
            </a:pPr>
            <a:r>
              <a:rPr lang="fi-FI" b="1" dirty="0" err="1" smtClean="0"/>
              <a:t>Computational</a:t>
            </a:r>
            <a:r>
              <a:rPr lang="fi-FI" b="1" dirty="0" smtClean="0"/>
              <a:t> </a:t>
            </a:r>
            <a:r>
              <a:rPr lang="fi-FI" b="1" dirty="0" err="1" smtClean="0"/>
              <a:t>analysis</a:t>
            </a:r>
            <a:r>
              <a:rPr lang="fi-FI" b="1" dirty="0" smtClean="0"/>
              <a:t> </a:t>
            </a:r>
            <a:r>
              <a:rPr lang="fi-FI" b="1" dirty="0" err="1" smtClean="0"/>
              <a:t>provides</a:t>
            </a:r>
            <a:r>
              <a:rPr lang="fi-FI" b="1" dirty="0" smtClean="0"/>
              <a:t> a </a:t>
            </a:r>
            <a:r>
              <a:rPr lang="fi-FI" b="1" dirty="0" err="1" smtClean="0"/>
              <a:t>new</a:t>
            </a:r>
            <a:r>
              <a:rPr lang="fi-FI" b="1" dirty="0" smtClean="0"/>
              <a:t> </a:t>
            </a:r>
            <a:r>
              <a:rPr lang="fi-FI" b="1" dirty="0" err="1" smtClean="0"/>
              <a:t>approach</a:t>
            </a:r>
            <a:endParaRPr lang="fi-FI" b="1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1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3670"/>
            <a:ext cx="7985125" cy="1079500"/>
          </a:xfrm>
        </p:spPr>
        <p:txBody>
          <a:bodyPr/>
          <a:lstStyle/>
          <a:p>
            <a:r>
              <a:rPr lang="fi-FI" dirty="0" err="1" smtClean="0"/>
              <a:t>Computational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72816"/>
            <a:ext cx="7985125" cy="5647948"/>
          </a:xfrm>
        </p:spPr>
        <p:txBody>
          <a:bodyPr/>
          <a:lstStyle/>
          <a:p>
            <a:pPr marL="0" indent="0">
              <a:buNone/>
            </a:pPr>
            <a:r>
              <a:rPr lang="fi-FI" b="1" dirty="0" err="1"/>
              <a:t>Based</a:t>
            </a:r>
            <a:r>
              <a:rPr lang="fi-FI" b="1" dirty="0"/>
              <a:t> on </a:t>
            </a:r>
            <a:r>
              <a:rPr lang="fi-FI" b="1" dirty="0" err="1" smtClean="0"/>
              <a:t>models</a:t>
            </a:r>
            <a:r>
              <a:rPr lang="fi-FI" b="1" dirty="0" smtClean="0"/>
              <a:t> and </a:t>
            </a:r>
            <a:r>
              <a:rPr lang="fi-FI" b="1" dirty="0" err="1" smtClean="0"/>
              <a:t>estimates</a:t>
            </a:r>
            <a:r>
              <a:rPr lang="fi-FI" b="1" dirty="0" smtClean="0"/>
              <a:t> of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relevant</a:t>
            </a:r>
            <a:r>
              <a:rPr lang="fi-FI" b="1" dirty="0"/>
              <a:t> </a:t>
            </a:r>
            <a:r>
              <a:rPr lang="fi-FI" b="1" dirty="0" err="1"/>
              <a:t>biases</a:t>
            </a:r>
            <a:r>
              <a:rPr lang="fi-FI" b="1" dirty="0"/>
              <a:t> </a:t>
            </a:r>
          </a:p>
          <a:p>
            <a:pPr marL="0" indent="0">
              <a:buNone/>
            </a:pPr>
            <a:r>
              <a:rPr lang="fi-FI" sz="2000" dirty="0"/>
              <a:t>(</a:t>
            </a:r>
            <a:r>
              <a:rPr lang="fi-FI" sz="2000" dirty="0" err="1"/>
              <a:t>Bleichrodt</a:t>
            </a:r>
            <a:r>
              <a:rPr lang="fi-FI" sz="2000" dirty="0"/>
              <a:t> et al. 2001, Anderson and </a:t>
            </a:r>
            <a:r>
              <a:rPr lang="fi-FI" sz="2000" dirty="0" err="1"/>
              <a:t>Hobbs</a:t>
            </a:r>
            <a:r>
              <a:rPr lang="fi-FI" sz="2000" dirty="0"/>
              <a:t> 2002, </a:t>
            </a:r>
            <a:r>
              <a:rPr lang="fi-FI" sz="2000" dirty="0" err="1"/>
              <a:t>Delquié</a:t>
            </a:r>
            <a:r>
              <a:rPr lang="fi-FI" sz="2000" dirty="0"/>
              <a:t> 2003, </a:t>
            </a:r>
            <a:r>
              <a:rPr lang="fi-FI" sz="2000" dirty="0" err="1"/>
              <a:t>Jacobi</a:t>
            </a:r>
            <a:r>
              <a:rPr lang="fi-FI" sz="2000" dirty="0"/>
              <a:t> and </a:t>
            </a:r>
            <a:r>
              <a:rPr lang="fi-FI" sz="2000" dirty="0" err="1"/>
              <a:t>Hobbs</a:t>
            </a:r>
            <a:r>
              <a:rPr lang="fi-FI" sz="2000" dirty="0"/>
              <a:t> 2008, Lahtinen and Hämäläinen 2016</a:t>
            </a:r>
            <a:r>
              <a:rPr lang="fi-FI" sz="2000" dirty="0" smtClean="0"/>
              <a:t>)</a:t>
            </a:r>
            <a:endParaRPr lang="fi-FI" sz="1200" b="1" dirty="0" smtClean="0"/>
          </a:p>
          <a:p>
            <a:endParaRPr lang="fi-FI" sz="1200" dirty="0" smtClean="0"/>
          </a:p>
          <a:p>
            <a:r>
              <a:rPr lang="fi-FI" dirty="0" err="1" smtClean="0"/>
              <a:t>Assume</a:t>
            </a:r>
            <a:r>
              <a:rPr lang="fi-FI" dirty="0" smtClean="0"/>
              <a:t> </a:t>
            </a:r>
            <a:r>
              <a:rPr lang="fi-FI" dirty="0" err="1" smtClean="0"/>
              <a:t>biases</a:t>
            </a:r>
            <a:r>
              <a:rPr lang="fi-FI" dirty="0" smtClean="0"/>
              <a:t> and </a:t>
            </a:r>
            <a:r>
              <a:rPr lang="fi-FI" dirty="0" err="1" smtClean="0"/>
              <a:t>debiasing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endParaRPr lang="fi-FI" dirty="0" smtClean="0"/>
          </a:p>
          <a:p>
            <a:endParaRPr lang="fi-FI" sz="1200" dirty="0" smtClean="0"/>
          </a:p>
          <a:p>
            <a:r>
              <a:rPr lang="fi-FI" dirty="0" err="1" smtClean="0"/>
              <a:t>Compute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overall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r>
              <a:rPr lang="fi-FI" dirty="0" smtClean="0"/>
              <a:t> of </a:t>
            </a:r>
            <a:r>
              <a:rPr lang="fi-FI" dirty="0" err="1" smtClean="0"/>
              <a:t>biases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settings</a:t>
            </a:r>
            <a:endParaRPr lang="fi-FI" dirty="0" smtClean="0"/>
          </a:p>
          <a:p>
            <a:pPr marL="0" indent="0">
              <a:buNone/>
            </a:pPr>
            <a:endParaRPr lang="fi-FI" sz="1200" b="1" dirty="0" smtClean="0"/>
          </a:p>
          <a:p>
            <a:pPr marL="0" indent="0">
              <a:buNone/>
            </a:pPr>
            <a:r>
              <a:rPr lang="fi-FI" dirty="0" err="1" smtClean="0">
                <a:solidFill>
                  <a:srgbClr val="FF0000"/>
                </a:solidFill>
              </a:rPr>
              <a:t>Enables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testing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>
                <a:solidFill>
                  <a:srgbClr val="FF0000"/>
                </a:solidFill>
              </a:rPr>
              <a:t>of </a:t>
            </a:r>
            <a:r>
              <a:rPr lang="fi-FI" dirty="0" err="1" smtClean="0">
                <a:solidFill>
                  <a:srgbClr val="FF0000"/>
                </a:solidFill>
              </a:rPr>
              <a:t>multiple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techniques</a:t>
            </a:r>
            <a:r>
              <a:rPr lang="fi-FI" dirty="0" smtClean="0">
                <a:solidFill>
                  <a:srgbClr val="FF0000"/>
                </a:solidFill>
              </a:rPr>
              <a:t> and </a:t>
            </a:r>
            <a:r>
              <a:rPr lang="fi-FI" dirty="0" err="1" smtClean="0">
                <a:solidFill>
                  <a:srgbClr val="FF0000"/>
                </a:solidFill>
              </a:rPr>
              <a:t>helps</a:t>
            </a:r>
            <a:r>
              <a:rPr lang="fi-FI" dirty="0" smtClean="0">
                <a:solidFill>
                  <a:srgbClr val="FF0000"/>
                </a:solidFill>
              </a:rPr>
              <a:t> to </a:t>
            </a:r>
            <a:r>
              <a:rPr lang="fi-FI" dirty="0" err="1" smtClean="0">
                <a:solidFill>
                  <a:srgbClr val="FF0000"/>
                </a:solidFill>
              </a:rPr>
              <a:t>identify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promising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ones</a:t>
            </a:r>
            <a:endParaRPr lang="fi-FI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1200" b="1" dirty="0"/>
          </a:p>
          <a:p>
            <a:pPr marL="0" indent="0">
              <a:buNone/>
            </a:pPr>
            <a:endParaRPr lang="fi-FI" sz="1200" dirty="0" smtClean="0"/>
          </a:p>
          <a:p>
            <a:endParaRPr lang="fi-FI" sz="1200" dirty="0" smtClean="0"/>
          </a:p>
          <a:p>
            <a:endParaRPr lang="fi-FI" sz="1200" dirty="0" smtClean="0"/>
          </a:p>
          <a:p>
            <a:endParaRPr lang="fi-FI" sz="1200" dirty="0" smtClean="0"/>
          </a:p>
        </p:txBody>
      </p:sp>
    </p:spTree>
    <p:extLst>
      <p:ext uri="{BB962C8B-B14F-4D97-AF65-F5344CB8AC3E}">
        <p14:creationId xmlns:p14="http://schemas.microsoft.com/office/powerpoint/2010/main" val="42157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87" y="432239"/>
            <a:ext cx="7985125" cy="1079500"/>
          </a:xfrm>
        </p:spPr>
        <p:txBody>
          <a:bodyPr/>
          <a:lstStyle/>
          <a:p>
            <a:r>
              <a:rPr lang="fi-FI" dirty="0" err="1" smtClean="0"/>
              <a:t>Path</a:t>
            </a:r>
            <a:r>
              <a:rPr lang="fi-FI" dirty="0" smtClean="0"/>
              <a:t> </a:t>
            </a:r>
            <a:r>
              <a:rPr lang="fi-FI" dirty="0" err="1" smtClean="0"/>
              <a:t>perspective</a:t>
            </a:r>
            <a:r>
              <a:rPr lang="fi-FI" dirty="0" smtClean="0"/>
              <a:t> in </a:t>
            </a:r>
            <a:r>
              <a:rPr lang="fi-FI" dirty="0" err="1" smtClean="0"/>
              <a:t>debiasing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5" y="1594612"/>
            <a:ext cx="7454161" cy="4449415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/>
              <a:t>Try</a:t>
            </a:r>
            <a:r>
              <a:rPr lang="fi-FI" dirty="0" smtClean="0"/>
              <a:t> to </a:t>
            </a:r>
            <a:r>
              <a:rPr lang="fi-FI" dirty="0" err="1" smtClean="0"/>
              <a:t>find</a:t>
            </a:r>
            <a:r>
              <a:rPr lang="fi-FI" dirty="0" smtClean="0"/>
              <a:t> </a:t>
            </a:r>
            <a:r>
              <a:rPr lang="fi-FI" dirty="0" err="1" smtClean="0"/>
              <a:t>paths</a:t>
            </a:r>
            <a:r>
              <a:rPr lang="fi-FI" dirty="0" smtClean="0"/>
              <a:t>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FF0000"/>
                </a:solidFill>
              </a:rPr>
              <a:t>the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effects</a:t>
            </a:r>
            <a:r>
              <a:rPr lang="fi-FI" dirty="0" smtClean="0">
                <a:solidFill>
                  <a:srgbClr val="FF0000"/>
                </a:solidFill>
              </a:rPr>
              <a:t> of </a:t>
            </a:r>
            <a:r>
              <a:rPr lang="fi-FI" dirty="0" err="1" smtClean="0">
                <a:solidFill>
                  <a:srgbClr val="FF0000"/>
                </a:solidFill>
              </a:rPr>
              <a:t>biases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cancel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rgbClr val="FF0000"/>
                </a:solidFill>
              </a:rPr>
              <a:t>out </a:t>
            </a:r>
            <a:r>
              <a:rPr lang="fi-FI" dirty="0" smtClean="0"/>
              <a:t>(</a:t>
            </a:r>
            <a:r>
              <a:rPr lang="fi-FI" sz="2000" dirty="0" err="1" smtClean="0"/>
              <a:t>Examples</a:t>
            </a:r>
            <a:r>
              <a:rPr lang="fi-FI" sz="2000" dirty="0" smtClean="0"/>
              <a:t>: Anderson </a:t>
            </a:r>
            <a:r>
              <a:rPr lang="fi-FI" sz="2000" dirty="0"/>
              <a:t>and </a:t>
            </a:r>
            <a:r>
              <a:rPr lang="fi-FI" sz="2000" dirty="0" err="1"/>
              <a:t>Hobbs</a:t>
            </a:r>
            <a:r>
              <a:rPr lang="fi-FI" sz="2000" dirty="0"/>
              <a:t> </a:t>
            </a:r>
            <a:r>
              <a:rPr lang="fi-FI" sz="2000" dirty="0" smtClean="0"/>
              <a:t>2002, </a:t>
            </a:r>
            <a:r>
              <a:rPr lang="fi-FI" sz="2000" dirty="0"/>
              <a:t>Lahtinen and Hämäläinen </a:t>
            </a:r>
            <a:r>
              <a:rPr lang="fi-FI" sz="2000" dirty="0" smtClean="0"/>
              <a:t>2016)</a:t>
            </a:r>
            <a:endParaRPr lang="fi-FI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 err="1"/>
              <a:t>A</a:t>
            </a:r>
            <a:r>
              <a:rPr lang="fi-FI" dirty="0" err="1" smtClean="0"/>
              <a:t>void</a:t>
            </a:r>
            <a:r>
              <a:rPr lang="fi-FI" dirty="0" smtClean="0"/>
              <a:t> </a:t>
            </a:r>
            <a:r>
              <a:rPr lang="fi-FI" dirty="0" err="1"/>
              <a:t>paths</a:t>
            </a:r>
            <a:r>
              <a:rPr lang="fi-FI" dirty="0"/>
              <a:t>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 of </a:t>
            </a:r>
            <a:r>
              <a:rPr lang="fi-FI" dirty="0" err="1" smtClean="0"/>
              <a:t>biases</a:t>
            </a:r>
            <a:r>
              <a:rPr lang="fi-FI" dirty="0" smtClean="0"/>
              <a:t> </a:t>
            </a:r>
            <a:r>
              <a:rPr lang="fi-FI" dirty="0" err="1" smtClean="0"/>
              <a:t>build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endParaRPr lang="fi-FI" dirty="0"/>
          </a:p>
          <a:p>
            <a:pPr marL="0" indent="0">
              <a:buNone/>
            </a:pPr>
            <a:endParaRPr lang="fi-F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039404" y="2276872"/>
            <a:ext cx="504056" cy="1296144"/>
          </a:xfrm>
          <a:prstGeom prst="rect">
            <a:avLst/>
          </a:prstGeom>
          <a:solidFill>
            <a:srgbClr val="47C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030158" y="4869160"/>
            <a:ext cx="504056" cy="129614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dirty="0">
                <a:latin typeface="Arial" charset="0"/>
              </a:rPr>
              <a:t>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034781" y="3573016"/>
            <a:ext cx="504056" cy="1296144"/>
          </a:xfrm>
          <a:prstGeom prst="rect">
            <a:avLst/>
          </a:prstGeom>
          <a:solidFill>
            <a:srgbClr val="0070C0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dirty="0">
                <a:latin typeface="Arial" charset="0"/>
              </a:rPr>
              <a:t>B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298075" y="3714069"/>
            <a:ext cx="1399828" cy="6274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1160312" y="3518967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822663" y="4008014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539608" y="3819320"/>
            <a:ext cx="463996" cy="46999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992374" y="3940308"/>
            <a:ext cx="1399828" cy="6274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6516962" y="4217787"/>
            <a:ext cx="1169711" cy="3940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086946" y="4095031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639174" y="4100935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295358" y="4095031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879534" y="4095031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539608" y="5033875"/>
            <a:ext cx="7312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 err="1">
                <a:solidFill>
                  <a:srgbClr val="FF0000"/>
                </a:solidFill>
              </a:rPr>
              <a:t>Not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always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necessary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smtClean="0">
                <a:solidFill>
                  <a:srgbClr val="FF0000"/>
                </a:solidFill>
              </a:rPr>
              <a:t>to </a:t>
            </a:r>
            <a:r>
              <a:rPr lang="fi-FI" sz="2400" b="1" dirty="0" err="1" smtClean="0">
                <a:solidFill>
                  <a:srgbClr val="FF0000"/>
                </a:solidFill>
              </a:rPr>
              <a:t>reduce</a:t>
            </a:r>
            <a:r>
              <a:rPr lang="fi-FI" sz="2400" b="1" dirty="0" smtClean="0">
                <a:solidFill>
                  <a:srgbClr val="FF0000"/>
                </a:solidFill>
              </a:rPr>
              <a:t> </a:t>
            </a:r>
            <a:r>
              <a:rPr lang="fi-FI" sz="2400" b="1" dirty="0" err="1" smtClean="0">
                <a:solidFill>
                  <a:srgbClr val="FF0000"/>
                </a:solidFill>
              </a:rPr>
              <a:t>biases</a:t>
            </a:r>
            <a:r>
              <a:rPr lang="fi-FI" sz="2400" b="1" dirty="0" smtClean="0">
                <a:solidFill>
                  <a:srgbClr val="FF0000"/>
                </a:solidFill>
              </a:rPr>
              <a:t> in </a:t>
            </a:r>
            <a:r>
              <a:rPr lang="fi-FI" sz="2400" b="1" dirty="0" err="1" smtClean="0">
                <a:solidFill>
                  <a:srgbClr val="FF0000"/>
                </a:solidFill>
              </a:rPr>
              <a:t>individual</a:t>
            </a:r>
            <a:r>
              <a:rPr lang="fi-FI" sz="2400" b="1" dirty="0" smtClean="0">
                <a:solidFill>
                  <a:srgbClr val="FF0000"/>
                </a:solidFill>
              </a:rPr>
              <a:t> </a:t>
            </a:r>
            <a:r>
              <a:rPr lang="fi-FI" sz="2400" b="1" dirty="0" err="1" smtClean="0">
                <a:solidFill>
                  <a:srgbClr val="FF0000"/>
                </a:solidFill>
              </a:rPr>
              <a:t>steps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2476" y="61879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8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5536" y="5661248"/>
            <a:ext cx="856895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92696"/>
            <a:ext cx="7985125" cy="1079500"/>
          </a:xfrm>
        </p:spPr>
        <p:txBody>
          <a:bodyPr/>
          <a:lstStyle/>
          <a:p>
            <a:r>
              <a:rPr lang="fi-FI" dirty="0" smtClean="0"/>
              <a:t>New </a:t>
            </a:r>
            <a:r>
              <a:rPr lang="fi-FI" dirty="0" err="1" smtClean="0"/>
              <a:t>techniques</a:t>
            </a:r>
            <a:r>
              <a:rPr lang="fi-FI" dirty="0" smtClean="0"/>
              <a:t> to help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paths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reduced</a:t>
            </a:r>
            <a:r>
              <a:rPr lang="fi-FI" dirty="0" smtClean="0"/>
              <a:t> </a:t>
            </a:r>
            <a:r>
              <a:rPr lang="fi-FI" dirty="0" err="1" smtClean="0"/>
              <a:t>overall</a:t>
            </a:r>
            <a:r>
              <a:rPr lang="fi-FI" dirty="0" smtClean="0"/>
              <a:t> </a:t>
            </a:r>
            <a:r>
              <a:rPr lang="fi-FI" dirty="0" err="1" smtClean="0"/>
              <a:t>bias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76872"/>
            <a:ext cx="7985125" cy="380134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Introduce </a:t>
            </a:r>
            <a:r>
              <a:rPr lang="en-US" b="1" dirty="0"/>
              <a:t>a virtual reference </a:t>
            </a:r>
            <a:r>
              <a:rPr lang="en-US" b="1" dirty="0" smtClean="0"/>
              <a:t>alternative</a:t>
            </a:r>
          </a:p>
          <a:p>
            <a:pPr>
              <a:buFont typeface="+mj-lt"/>
              <a:buAutoNum type="arabicPeriod"/>
            </a:pPr>
            <a:endParaRPr lang="en-US" sz="1200" b="1" dirty="0" smtClean="0"/>
          </a:p>
          <a:p>
            <a:pPr>
              <a:buFont typeface="+mj-lt"/>
              <a:buAutoNum type="arabicPeriod"/>
            </a:pPr>
            <a:endParaRPr lang="en-US" sz="1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Introduce </a:t>
            </a:r>
            <a:r>
              <a:rPr lang="en-US" b="1" dirty="0"/>
              <a:t>an auxiliary measuring stick </a:t>
            </a:r>
            <a:r>
              <a:rPr lang="en-US" b="1" dirty="0" smtClean="0"/>
              <a:t>attribute</a:t>
            </a:r>
          </a:p>
          <a:p>
            <a:pPr>
              <a:buFont typeface="+mj-lt"/>
              <a:buAutoNum type="arabicPeriod"/>
            </a:pPr>
            <a:endParaRPr lang="en-US" sz="1200" b="1" dirty="0" smtClean="0"/>
          </a:p>
          <a:p>
            <a:pPr>
              <a:buFont typeface="+mj-lt"/>
              <a:buAutoNum type="arabicPeriod"/>
            </a:pPr>
            <a:endParaRPr lang="en-US" sz="1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Repeatedly </a:t>
            </a:r>
            <a:r>
              <a:rPr lang="en-US" b="1" dirty="0"/>
              <a:t>rotate the reference </a:t>
            </a:r>
            <a:r>
              <a:rPr lang="en-US" b="1" dirty="0" smtClean="0"/>
              <a:t>point</a:t>
            </a:r>
          </a:p>
          <a:p>
            <a:pPr>
              <a:buFont typeface="+mj-lt"/>
              <a:buAutoNum type="arabicPeriod"/>
            </a:pPr>
            <a:endParaRPr lang="en-US" sz="1200" b="1" dirty="0" smtClean="0"/>
          </a:p>
          <a:p>
            <a:pPr>
              <a:buFont typeface="+mj-lt"/>
              <a:buAutoNum type="arabicPeriod"/>
            </a:pPr>
            <a:endParaRPr lang="en-US" sz="1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Intermediate </a:t>
            </a:r>
            <a:r>
              <a:rPr lang="en-US" b="1" dirty="0"/>
              <a:t>restarting of the elicitation process with a reduced set of alternatives</a:t>
            </a:r>
            <a:endParaRPr lang="fi-FI" b="1" dirty="0"/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lto_Science">
  <a:themeElements>
    <a:clrScheme name="aalto_Scienc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Sci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Scienc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alto_Science">
  <a:themeElements>
    <a:clrScheme name="aalto_Scienc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Sci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Scienc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SALgreen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25585</TotalTime>
  <Words>1457</Words>
  <Application>Microsoft Office PowerPoint</Application>
  <PresentationFormat>On-screen Show (4:3)</PresentationFormat>
  <Paragraphs>306</Paragraphs>
  <Slides>23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SAL</vt:lpstr>
      <vt:lpstr>aalto_Science</vt:lpstr>
      <vt:lpstr>1_aalto_Science</vt:lpstr>
      <vt:lpstr>SALgreen</vt:lpstr>
      <vt:lpstr>1_SALgreen</vt:lpstr>
      <vt:lpstr>2_SALgreen</vt:lpstr>
      <vt:lpstr>3_SALgreen</vt:lpstr>
      <vt:lpstr>4_SALgreen</vt:lpstr>
      <vt:lpstr>5_SALgreen</vt:lpstr>
      <vt:lpstr>Paint Shop Pro Image</vt:lpstr>
      <vt:lpstr>Computational analysis for bias  mitigation in multicriteria  decision analysis</vt:lpstr>
      <vt:lpstr>Biases in multi-criteria decision analysis</vt:lpstr>
      <vt:lpstr>A systemic perspective is needed</vt:lpstr>
      <vt:lpstr>Biases are critical when they create path dependence</vt:lpstr>
      <vt:lpstr>Debiasing and bias mitigation approaches in multi-criteria preference elicitation</vt:lpstr>
      <vt:lpstr>Debiasing techniques need to be evaluated taking into account the complete process</vt:lpstr>
      <vt:lpstr>Computational approach</vt:lpstr>
      <vt:lpstr>Path perspective in debiasing</vt:lpstr>
      <vt:lpstr>New techniques to help create paths with reduced overall bias</vt:lpstr>
      <vt:lpstr>Introduce a virtual reference alternative</vt:lpstr>
      <vt:lpstr>Introduce an auxiliary measuring stick attribute </vt:lpstr>
      <vt:lpstr>Repeatedly rotate the reference point </vt:lpstr>
      <vt:lpstr>Computational approach demonstrated with the Even Swaps process</vt:lpstr>
      <vt:lpstr>Office selection problem  (Hammond, Keeney, Raiffa 1999)</vt:lpstr>
      <vt:lpstr>Biases can create path dependence in Even Swaps</vt:lpstr>
      <vt:lpstr>Bias mitigation methods for Even Swaps</vt:lpstr>
      <vt:lpstr>Computational analysis</vt:lpstr>
      <vt:lpstr>Overall results</vt:lpstr>
      <vt:lpstr>Performance of the methods in different settings</vt:lpstr>
      <vt:lpstr>Recommendations for bias mitigation in Even Swaps</vt:lpstr>
      <vt:lpstr>Conclusions</vt:lpstr>
      <vt:lpstr>References</vt:lpstr>
      <vt:lpstr>PowerPoint Presentation</vt:lpstr>
    </vt:vector>
  </TitlesOfParts>
  <Company>Comptel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von Schantz Anton</dc:creator>
  <cp:lastModifiedBy>Raimo</cp:lastModifiedBy>
  <cp:revision>388</cp:revision>
  <cp:lastPrinted>2017-06-19T11:13:33Z</cp:lastPrinted>
  <dcterms:created xsi:type="dcterms:W3CDTF">2014-07-01T12:17:40Z</dcterms:created>
  <dcterms:modified xsi:type="dcterms:W3CDTF">2017-07-04T09:20:10Z</dcterms:modified>
</cp:coreProperties>
</file>