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  <p:sldMasterId id="2147483699" r:id="rId4"/>
    <p:sldMasterId id="2147483711" r:id="rId5"/>
    <p:sldMasterId id="2147483723" r:id="rId6"/>
    <p:sldMasterId id="2147483753" r:id="rId7"/>
    <p:sldMasterId id="2147483765" r:id="rId8"/>
    <p:sldMasterId id="2147483777" r:id="rId9"/>
  </p:sldMasterIdLst>
  <p:notesMasterIdLst>
    <p:notesMasterId r:id="rId37"/>
  </p:notesMasterIdLst>
  <p:handoutMasterIdLst>
    <p:handoutMasterId r:id="rId38"/>
  </p:handoutMasterIdLst>
  <p:sldIdLst>
    <p:sldId id="284" r:id="rId10"/>
    <p:sldId id="283" r:id="rId11"/>
    <p:sldId id="340" r:id="rId12"/>
    <p:sldId id="311" r:id="rId13"/>
    <p:sldId id="325" r:id="rId14"/>
    <p:sldId id="319" r:id="rId15"/>
    <p:sldId id="314" r:id="rId16"/>
    <p:sldId id="324" r:id="rId17"/>
    <p:sldId id="312" r:id="rId18"/>
    <p:sldId id="326" r:id="rId19"/>
    <p:sldId id="341" r:id="rId20"/>
    <p:sldId id="327" r:id="rId21"/>
    <p:sldId id="307" r:id="rId22"/>
    <p:sldId id="299" r:id="rId23"/>
    <p:sldId id="298" r:id="rId24"/>
    <p:sldId id="309" r:id="rId25"/>
    <p:sldId id="310" r:id="rId26"/>
    <p:sldId id="296" r:id="rId27"/>
    <p:sldId id="315" r:id="rId28"/>
    <p:sldId id="331" r:id="rId29"/>
    <p:sldId id="332" r:id="rId30"/>
    <p:sldId id="333" r:id="rId31"/>
    <p:sldId id="334" r:id="rId32"/>
    <p:sldId id="328" r:id="rId33"/>
    <p:sldId id="302" r:id="rId34"/>
    <p:sldId id="339" r:id="rId35"/>
    <p:sldId id="317" r:id="rId3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70C0"/>
    <a:srgbClr val="47CFFF"/>
    <a:srgbClr val="FFD5FC"/>
    <a:srgbClr val="FFC1FB"/>
    <a:srgbClr val="FFA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79632" autoAdjust="0"/>
  </p:normalViewPr>
  <p:slideViewPr>
    <p:cSldViewPr>
      <p:cViewPr>
        <p:scale>
          <a:sx n="76" d="100"/>
          <a:sy n="76" d="100"/>
        </p:scale>
        <p:origin x="-1642" y="-58"/>
      </p:cViewPr>
      <p:guideLst>
        <p:guide orient="horz" pos="2160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presProps" Target="presProps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Percentage of</a:t>
            </a:r>
            <a:r>
              <a:rPr lang="en-US" baseline="0" dirty="0" smtClean="0"/>
              <a:t> subjects who end up with alternatives that are </a:t>
            </a:r>
            <a:r>
              <a:rPr lang="en-US" baseline="0" dirty="0" smtClean="0">
                <a:solidFill>
                  <a:srgbClr val="0066FF"/>
                </a:solidFill>
              </a:rPr>
              <a:t>good in the monetary attribute</a:t>
            </a:r>
            <a:endParaRPr lang="en-US" dirty="0">
              <a:solidFill>
                <a:srgbClr val="0066FF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Pricing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Job 1</c:v>
                </c:pt>
                <c:pt idx="1">
                  <c:v>Apartment 1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63</c:v>
                </c:pt>
                <c:pt idx="1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48-463A-A253-930F05CE669B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IRR path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Job 1</c:v>
                </c:pt>
                <c:pt idx="1">
                  <c:v>Apartment 1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57</c:v>
                </c:pt>
                <c:pt idx="1">
                  <c:v>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C48-463A-A253-930F05CE669B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DOM path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Job 1</c:v>
                </c:pt>
                <c:pt idx="1">
                  <c:v>Apartment 1</c:v>
                </c:pt>
              </c:strCache>
            </c:strRef>
          </c:cat>
          <c:val>
            <c:numRef>
              <c:f>Taul1!$D$2:$D$3</c:f>
              <c:numCache>
                <c:formatCode>General</c:formatCode>
                <c:ptCount val="2"/>
                <c:pt idx="0">
                  <c:v>29</c:v>
                </c:pt>
                <c:pt idx="1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C48-463A-A253-930F05CE66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014272"/>
        <c:axId val="45611776"/>
      </c:barChart>
      <c:catAx>
        <c:axId val="4901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611776"/>
        <c:crosses val="autoZero"/>
        <c:auto val="1"/>
        <c:lblAlgn val="ctr"/>
        <c:lblOffset val="100"/>
        <c:noMultiLvlLbl val="0"/>
      </c:catAx>
      <c:valAx>
        <c:axId val="4561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600" dirty="0" err="1" smtClean="0"/>
                  <a:t>Percentage</a:t>
                </a:r>
                <a:r>
                  <a:rPr lang="fi-FI" sz="1600" baseline="0" dirty="0" smtClean="0"/>
                  <a:t> of </a:t>
                </a:r>
                <a:r>
                  <a:rPr lang="fi-FI" sz="1600" baseline="0" dirty="0" err="1" smtClean="0"/>
                  <a:t>subjects</a:t>
                </a:r>
                <a:endParaRPr lang="en-US" sz="16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901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66FF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Percentage of</a:t>
            </a:r>
            <a:r>
              <a:rPr lang="en-US" baseline="0" dirty="0" smtClean="0"/>
              <a:t> subjects who end up </a:t>
            </a:r>
            <a:r>
              <a:rPr lang="en-US" baseline="0" dirty="0" smtClean="0">
                <a:solidFill>
                  <a:srgbClr val="0066FF"/>
                </a:solidFill>
              </a:rPr>
              <a:t>with alternative A</a:t>
            </a:r>
            <a:endParaRPr lang="en-US" dirty="0">
              <a:solidFill>
                <a:srgbClr val="0066FF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Swaps in 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</c:f>
              <c:strCache>
                <c:ptCount val="1"/>
                <c:pt idx="0">
                  <c:v>Apartment 2</c:v>
                </c:pt>
              </c:strCache>
            </c:strRef>
          </c:cat>
          <c:val>
            <c:numRef>
              <c:f>Taul1!$B$2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C0-497F-81D5-EEEF87A2A13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Swaps in 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</c:f>
              <c:strCache>
                <c:ptCount val="1"/>
                <c:pt idx="0">
                  <c:v>Apartment 2</c:v>
                </c:pt>
              </c:strCache>
            </c:strRef>
          </c:cat>
          <c:val>
            <c:numRef>
              <c:f>Taul1!$C$2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4C0-497F-81D5-EEEF87A2A1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699072"/>
        <c:axId val="48739392"/>
      </c:barChart>
      <c:catAx>
        <c:axId val="6969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8739392"/>
        <c:crosses val="autoZero"/>
        <c:auto val="1"/>
        <c:lblAlgn val="ctr"/>
        <c:lblOffset val="100"/>
        <c:noMultiLvlLbl val="0"/>
      </c:catAx>
      <c:valAx>
        <c:axId val="4873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600" dirty="0" err="1" smtClean="0"/>
                  <a:t>Percentage</a:t>
                </a:r>
                <a:r>
                  <a:rPr lang="fi-FI" sz="1600" baseline="0" dirty="0" smtClean="0"/>
                  <a:t> of </a:t>
                </a:r>
                <a:r>
                  <a:rPr lang="fi-FI" sz="1600" baseline="0" dirty="0" err="1" smtClean="0"/>
                  <a:t>subjects</a:t>
                </a:r>
                <a:endParaRPr lang="en-US" sz="16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969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66FF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legendEntry>
      <c:layout>
        <c:manualLayout>
          <c:xMode val="edge"/>
          <c:yMode val="edge"/>
          <c:x val="0.29652735555172899"/>
          <c:y val="0.86948195991630095"/>
          <c:w val="0.38626921932969116"/>
          <c:h val="0.112084860360196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0.2546</cdr:x>
      <cdr:y>0.38026</cdr:y>
    </cdr:from>
    <cdr:to>
      <cdr:x>0.44397</cdr:x>
      <cdr:y>0.38322</cdr:y>
    </cdr:to>
    <cdr:cxnSp macro="">
      <cdr:nvCxnSpPr>
        <cdr:cNvPr id="3" name="Suora yhdysviiva 2"/>
        <cdr:cNvCxnSpPr/>
      </cdr:nvCxnSpPr>
      <cdr:spPr bwMode="auto">
        <a:xfrm xmlns:a="http://schemas.openxmlformats.org/drawingml/2006/main" flipV="1">
          <a:off x="2033012" y="1571925"/>
          <a:ext cx="1512168" cy="12251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0.70524</cdr:x>
      <cdr:y>0.26129</cdr:y>
    </cdr:from>
    <cdr:to>
      <cdr:x>0.89462</cdr:x>
      <cdr:y>0.26425</cdr:y>
    </cdr:to>
    <cdr:cxnSp macro="">
      <cdr:nvCxnSpPr>
        <cdr:cNvPr id="5" name="Suora yhdysviiva 4"/>
        <cdr:cNvCxnSpPr/>
      </cdr:nvCxnSpPr>
      <cdr:spPr bwMode="auto">
        <a:xfrm xmlns:a="http://schemas.openxmlformats.org/drawingml/2006/main" flipV="1">
          <a:off x="5631458" y="1080120"/>
          <a:ext cx="1512168" cy="12251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2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80DED-97FD-43D7-931B-973E6FDD6491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7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428587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D2D88-8B96-40A2-A1B5-1426FDB47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04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16A7C-B5B5-4B98-A5DB-ECB9B58048D4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60"/>
            <a:ext cx="5335270" cy="4466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6F66F-9223-49BB-B323-4C1A4C37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37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19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11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25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7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12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baseline="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222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647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860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221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86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77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58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506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41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5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41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28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17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70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18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66F66F-9223-49BB-B323-4C1A4C37C67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9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3CC6A-3A0D-4467-9161-91360CAD70B1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7610-A69D-46AC-9A33-C28AC79B16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7567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E84CB-2E7A-44B1-AFD6-E179E14E9945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9162F-27B7-4DE4-9017-8F27ECC2D1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49526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C6B90-8B61-4E73-BA2D-64E051012ED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293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C1CDE-4FDD-4391-BFC4-0C4BC9F26CDB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557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6D03D0-8FD8-4008-9110-23B8013C1E0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3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41313"/>
            <a:ext cx="2286000" cy="5513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41313"/>
            <a:ext cx="6705600" cy="5513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D21D3-9BCF-4BC6-9F36-EFAD4600583F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10522-9183-48D5-8DA1-9692C17FDD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086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B0CCE-F6BD-46F7-9D20-0DDE98512D04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25F3A-C6C9-47A3-8B8A-06A7E30AF0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9756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3613150"/>
            <a:ext cx="8077200" cy="2241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DF487-F968-4417-A779-9D467F2EABD4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33C8-DAD2-4869-88B6-A5AD07A783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1821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1313"/>
            <a:ext cx="9144000" cy="649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219200"/>
            <a:ext cx="8077200" cy="46355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7CB96-56BA-44A8-A38D-520B45E6772F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3082D-31B5-4C52-9B71-7D5EA7D1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5198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CB84DBC7-0993-4022-AB0E-3A067FB66A75}" type="datetime1">
              <a:rPr lang="en-US" smtClean="0"/>
              <a:t>9/6/2017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12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F8ADC-B8E7-453D-B4BA-F529C97DDF9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55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7BFB0-D097-48CB-9CA6-59E4FB3F534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5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D970-248C-4903-82F9-8955049B249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1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F2FC-443D-4ABB-A3B8-AA664EB63AA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2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6A516-8061-448E-A2E4-E1C378848BCB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9DACA-F9AE-459F-838D-0F0DC0588C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13372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A912-8D23-486A-873C-E9152B7D2C78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83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7A280-17CA-462A-9A39-0183E4A2334A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01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BC806-8447-42BC-8B9F-605A2DCD6EE6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96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B239B-0E72-43F9-9B28-CB15F7DCC26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20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3D3FD-F382-480A-9D97-500E28A58A7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8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58188-EFF1-440E-8F60-A844AF24FD20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99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335243" y="1700808"/>
            <a:ext cx="8324850" cy="3919537"/>
          </a:xfrm>
          <a:prstGeom prst="rect">
            <a:avLst/>
          </a:prstGeom>
          <a:solidFill>
            <a:srgbClr val="0070C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BA8D1BBA-20FC-4D42-8180-38387857CB3C}" type="datetime1">
              <a:rPr lang="en-US" smtClean="0"/>
              <a:t>9/6/2017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8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35BE-081C-4080-B07A-94E2D06E2EB6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C0E4A-449E-4D81-B695-1ABCCBC0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23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F28D5-F733-4FD5-9224-96AD002E1BA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D62A6-6633-4D65-A5A6-1B1FCC3D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362BC-320C-4C5A-95E9-0A3D73898668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AB1-8B63-4D90-839D-BA7FEC1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34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7206-1A4C-4D35-883D-93F5A77F5A65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7BBA2-F014-4C05-9BB5-03777463BE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99422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B0705-46C3-4218-9C41-FFEAA9D9DAA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73B3C-5BEA-4224-8F5F-A3B5A67C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F1EA0-02AC-46F6-B0A6-4C368B7AF037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2270-7B0F-4A7C-B0BB-D804BAA3C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138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43851-5597-4490-8587-B5684AFA9FF9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5EAFF-3F88-491C-834E-06A1B2806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23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BED7-8DFF-4928-A3E3-3587CA8D2B97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7C4DF-8743-41CC-BFA1-3FFCA6D30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2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415DA-7486-4343-B0B5-CA2650665A0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93266-DB7B-49E4-B0B1-440810A1A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44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54F77-AF22-4801-9888-3C0669B2B90B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5F4A-BEC9-45EB-9829-1321B4867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8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49E0-CC8F-4E3C-8351-E4DEC6D098F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39DB-693F-429A-A2F2-F017B9E37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05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E44366-DB31-40A4-B1EE-459B53D140A3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56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83BAEB-9E5C-42F8-8A05-73FAAA51432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13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29E76-821B-49C0-ABD6-0F8AAEBA81C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18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962400" cy="4635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3764-84C5-40AA-9903-48D3C7923577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FF49E-6434-4BE8-9D34-726B097A2F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90768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E04541-0424-4C7B-941E-AB895758E67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FE51CA-7887-4330-8625-98A51F0D07F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8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C1AD42-647B-4EA6-8C70-8837A485DD71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72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134A7-010D-402B-AFA0-60D9F4AE322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95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9F79F-426F-4FE6-A5D9-D8C58749F4C8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C2BAE7-6481-4715-80EF-D91C73F35810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4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5A106C-9243-481D-95EF-22A72983C1C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0691A3-F416-432D-8394-35643608DA3A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817C7D-2A2B-4CAF-95B4-57DD24676FCB}" type="datetime1">
              <a:rPr lang="en-US" smtClean="0"/>
              <a:t>9/6/2017</a:t>
            </a:fld>
            <a:endParaRPr lang="en-US" dirty="0"/>
          </a:p>
        </p:txBody>
      </p:sp>
      <p:pic>
        <p:nvPicPr>
          <p:cNvPr id="8" name="Picture 27" descr="E:\salogoen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101FA1-871F-4F30-BE82-17EC36118B3D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92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0BE4-DF8A-422B-A533-7C79AA4706B8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D386-BD37-4A94-B5F8-DA6DC82D64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8636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87BEAE-FB00-4FBF-B72F-DF2ED7E685E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058D20-A401-4856-A177-47E915B463F1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4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9795CC-B5F1-41F8-ABC4-07ADC4549D4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29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D88E0C-0BF5-4DCA-94D6-507BC3C2FE5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89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82770-A080-4510-8629-8FFF7571374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2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4AC58-D69A-4667-B7E4-8EC2BF68AD3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64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CC6DF3-5CA0-4669-AD52-B2A9C29E58F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99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9A0EC5-A845-4E77-96A6-FF4058DD5D79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2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704694-E664-4235-9D48-343A1A310900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2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CB20F0-4D92-48A9-BC5C-D12610F5FAC8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36053-60BD-4B49-AF7C-EE1B9396602F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B9B4B-EF97-422D-AA3A-584365F724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40043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D5ADE7-0034-42F9-AB99-31F660F36AA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3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8D34A5-D7E7-4A26-AA83-5A152F12CE66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60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08BF44-27EC-4E4A-8170-6E51142977E7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BDD81D-B240-4E09-AAA8-89CFE6A4A03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18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E02D48-E1D8-4620-AB27-1A7FC2CB0E3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65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CF2E43-9556-4808-AFFA-D2F3CA2B0B9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4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BE8685-1AF3-45D6-A5A6-BE14FE4CB47B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09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F09877-A9F0-4B11-B41A-0D4612796C7A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53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8309B1-D124-4F08-86FE-B350334FFEA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4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0B3362-1BC8-44D6-9BF7-1F7400DEA9F7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9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67BCB-778F-4E8F-9523-1B2A9A619A45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7E53-1C2D-413A-8E3C-6211449772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7864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459AC9-9099-457C-B296-8C3E3CA1A25E}" type="datetime1">
              <a:rPr lang="en-US" smtClean="0"/>
              <a:t>9/6/2017</a:t>
            </a:fld>
            <a:endParaRPr lang="en-US" dirty="0"/>
          </a:p>
        </p:txBody>
      </p:sp>
      <p:pic>
        <p:nvPicPr>
          <p:cNvPr id="10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752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B07E8A-FB3E-42F4-8AED-A8D92818218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28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79547F-B9C4-4B2F-8664-87B0508D911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8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59FB72-6735-44FB-A50B-2B6DFE5CA17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17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EEA98-F607-4933-A49C-229C9A86E2A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109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971B5-E33C-49FF-B360-55B693D72F2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74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057D0C-6454-4FE3-B801-019977FA503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370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C7DE5-6B00-4AFF-929B-3A91F9B0F54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92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D1233-DA50-452C-A98A-A42C8F62CAB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3144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99F282-D6C4-45EF-9555-6E702A8DB89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0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D7C76-034C-4B80-A935-CB37768D701B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E596D-EE0B-4A26-90E8-D7036FF2D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7882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B8E45F-E205-48FA-B0DC-40634EA1EAC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8903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31A29-DFCB-482D-9B4C-50C12B0A0897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9307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EB0278-4450-4943-9799-AB9D56BD2967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452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E08AF5-16AB-42BD-86E9-CA55E5399C1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283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695FDF-B7C2-4250-A6B5-5FEC13F58816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9986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F5689B-7AAE-4252-9EA1-7A3036E3317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25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0F1B4E-0CBA-48D5-B67A-1F7B8F7F33D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8645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40F2A-291A-42EA-AB99-A7EC3E396299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3089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B0CB11-A45D-42C1-BB58-FB87DF193E4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9407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7C638C-0EE1-4793-A656-51F5BE218CC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3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B745E-7528-40E3-BC3E-CE49D790021A}" type="datetime1">
              <a:rPr lang="en-US" smtClean="0">
                <a:solidFill>
                  <a:srgbClr val="000000"/>
                </a:solidFill>
              </a:rPr>
              <a:t>9/6/2017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4D0E-B82F-442B-8DE8-34289B1121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58839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166018-A0A6-49B9-B15D-8A4B95792BF2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3762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AB4D5F-30CE-42C7-84B2-12BB26DC3BB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402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B36FFF-FC91-477D-B67A-106BE3EBDA18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70185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C7ABEB-AC37-48FB-AF6D-935BEBFDF58F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6585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59846B-321F-4509-B298-7E1BB0CAC64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873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11DED3-F706-4B9E-94EB-EBEDA8D51BCC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3400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B5068B-893C-4492-A394-FDFCDFBA9B94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255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4F3403-D3AD-4910-B2C5-8D1F681DD1A5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4828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4D4C02-66D6-4DD2-8C83-9D67125D79F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5711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FB2C33-09A4-4D51-B63E-A88AD2EA37C3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1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5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image" Target="../media/image5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263" y="62436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A412CA-9020-4A44-962D-2EF07C94D546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65475" y="6243638"/>
            <a:ext cx="28130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4063" y="6319838"/>
            <a:ext cx="18986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341313"/>
            <a:ext cx="91440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077200" cy="463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 sdfssdf  dsdf sdf sd sdfsd fs df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19075" y="5980113"/>
            <a:ext cx="2676525" cy="787400"/>
            <a:chOff x="138" y="3767"/>
            <a:chExt cx="1686" cy="496"/>
          </a:xfrm>
        </p:grpSpPr>
        <p:sp>
          <p:nvSpPr>
            <p:cNvPr id="1033" name="Rectangle 8"/>
            <p:cNvSpPr>
              <a:spLocks noChangeArrowheads="1"/>
            </p:cNvSpPr>
            <p:nvPr/>
          </p:nvSpPr>
          <p:spPr bwMode="auto">
            <a:xfrm>
              <a:off x="159" y="3770"/>
              <a:ext cx="167" cy="203"/>
            </a:xfrm>
            <a:prstGeom prst="rect">
              <a:avLst/>
            </a:prstGeom>
            <a:solidFill>
              <a:srgbClr val="063D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i-FI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138" y="3767"/>
              <a:ext cx="168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 smtClean="0">
                  <a:solidFill>
                    <a:srgbClr val="FC0128"/>
                  </a:solidFill>
                </a:rPr>
                <a:t>S</a:t>
              </a:r>
              <a:r>
                <a:rPr lang="en-US" altLang="en-US" sz="1200" b="1" smtClean="0">
                  <a:solidFill>
                    <a:srgbClr val="FC0128"/>
                  </a:solidFill>
                </a:rPr>
                <a:t> </a:t>
              </a:r>
              <a:r>
                <a:rPr lang="en-US" altLang="en-US" sz="2400" b="1" smtClean="0">
                  <a:solidFill>
                    <a:srgbClr val="FC0128"/>
                  </a:solidFill>
                </a:rPr>
                <a:t>ystems</a:t>
              </a:r>
              <a:endParaRPr lang="en-US" altLang="en-US" sz="2400" smtClean="0">
                <a:solidFill>
                  <a:srgbClr val="000000"/>
                </a:solidFill>
              </a:endParaRP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 smtClean="0">
                  <a:solidFill>
                    <a:srgbClr val="000000"/>
                  </a:solidFill>
                </a:rPr>
                <a:t>Analysis Laboratory</a:t>
              </a:r>
            </a:p>
            <a:p>
              <a:pPr fontAlgn="base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300" b="1" smtClean="0">
                  <a:solidFill>
                    <a:srgbClr val="000000"/>
                  </a:solidFill>
                </a:rPr>
                <a:t>Helsinki University of Technology</a:t>
              </a:r>
            </a:p>
          </p:txBody>
        </p:sp>
      </p:grpSp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1416050" y="6067425"/>
            <a:ext cx="7586663" cy="176213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1D2B4B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i-FI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sz="3600">
          <a:solidFill>
            <a:srgbClr val="008000"/>
          </a:solidFill>
          <a:latin typeface="Arial" charset="0"/>
        </a:defRPr>
      </a:lvl9pPr>
    </p:titleStyle>
    <p:bodyStyle>
      <a:lvl1pPr marL="280988" indent="-2809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651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800">
          <a:solidFill>
            <a:schemeClr val="tx1"/>
          </a:solidFill>
          <a:latin typeface="+mn-lt"/>
        </a:defRPr>
      </a:lvl2pPr>
      <a:lvl3pPr marL="12334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717675" indent="-293688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200">
          <a:solidFill>
            <a:schemeClr val="tx1"/>
          </a:solidFill>
          <a:latin typeface="+mn-lt"/>
        </a:defRPr>
      </a:lvl4pPr>
      <a:lvl5pPr marL="2185988" indent="-277813" algn="l" defTabSz="76200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6431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31003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5575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4014788" indent="-277813" algn="l" defTabSz="762000" rtl="0" fontAlgn="base">
        <a:lnSpc>
          <a:spcPct val="90000"/>
        </a:lnSpc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0B09CC-4E78-471D-AD7F-812337DDA26E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43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A2CC4F-5F87-4DA1-A042-933689DB1A7A}" type="datetime1">
              <a:rPr lang="en-US" smtClean="0"/>
              <a:t>9/6/2017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485E7E-7B8F-4B4F-AA92-DB10DC8379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sv-SE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6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55B9AA-0467-4128-815F-2FAE4B69CD4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34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CD2EB6-6FF8-443C-A4FF-7D4A04AD7435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70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FC41C8-6671-4B7D-B58B-575D88F1B26C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67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0ED083-DCC6-4521-852D-2BD10AFB2638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06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039B1-FF0D-49B7-95BC-7EF2F2642E34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24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B16271-9331-4A48-8369-B80D03701662}" type="datetime1"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9/6/2017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83AB17-2569-4C40-B681-90632F484656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85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png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579375" y="2181014"/>
            <a:ext cx="7769225" cy="1331912"/>
          </a:xfrm>
        </p:spPr>
        <p:txBody>
          <a:bodyPr/>
          <a:lstStyle/>
          <a:p>
            <a:pPr algn="ctr"/>
            <a:r>
              <a:rPr lang="fi-FI" sz="4400" dirty="0"/>
              <a:t>Path Dependence in </a:t>
            </a:r>
            <a:br>
              <a:rPr lang="fi-FI" sz="4400" dirty="0"/>
            </a:br>
            <a:r>
              <a:rPr lang="fi-FI" sz="4400" dirty="0"/>
              <a:t>Operational Research </a:t>
            </a:r>
            <a:r>
              <a:rPr lang="fi-FI" sz="3600" dirty="0"/>
              <a:t/>
            </a:r>
            <a:br>
              <a:rPr lang="fi-FI" sz="3600" dirty="0"/>
            </a:br>
            <a:endParaRPr lang="en-US" altLang="en-US" sz="20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571500" y="4228959"/>
            <a:ext cx="7745413" cy="1547813"/>
          </a:xfrm>
        </p:spPr>
        <p:txBody>
          <a:bodyPr/>
          <a:lstStyle/>
          <a:p>
            <a:pPr algn="ctr"/>
            <a:r>
              <a:rPr lang="fi-FI" altLang="en-US" dirty="0" smtClean="0"/>
              <a:t>Raimo P. Hämäläinen and Tuomas </a:t>
            </a:r>
            <a:r>
              <a:rPr lang="fi-FI" altLang="en-US" dirty="0"/>
              <a:t>J. </a:t>
            </a:r>
            <a:r>
              <a:rPr lang="fi-FI" altLang="en-US" dirty="0" smtClean="0"/>
              <a:t>Lahtinen</a:t>
            </a:r>
          </a:p>
          <a:p>
            <a:pPr algn="ctr"/>
            <a:r>
              <a:rPr lang="en-US" altLang="en-US" sz="1800" dirty="0" smtClean="0"/>
              <a:t>Systems Analysis Laboratory, Aalto University , Finland</a:t>
            </a:r>
            <a:endParaRPr lang="fi-FI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3850" y="5661025"/>
            <a:ext cx="795020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FFFFFF">
                    <a:lumMod val="50000"/>
                  </a:srgbClr>
                </a:solidFill>
              </a:rPr>
              <a:t>The document can be stored and made available to the public on the open internet pages of Aalto University. All other rights are reserved.</a:t>
            </a:r>
          </a:p>
        </p:txBody>
      </p:sp>
      <p:sp>
        <p:nvSpPr>
          <p:cNvPr id="2" name="Suorakulmio 1"/>
          <p:cNvSpPr/>
          <p:nvPr/>
        </p:nvSpPr>
        <p:spPr bwMode="auto">
          <a:xfrm>
            <a:off x="395536" y="5661025"/>
            <a:ext cx="8136904" cy="36026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0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3433" y="1340768"/>
            <a:ext cx="7985125" cy="635795"/>
          </a:xfrm>
        </p:spPr>
        <p:txBody>
          <a:bodyPr/>
          <a:lstStyle/>
          <a:p>
            <a:r>
              <a:rPr lang="fi-FI" dirty="0" err="1" smtClean="0"/>
              <a:t>Behavior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988840"/>
            <a:ext cx="8137245" cy="4608511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Getting stuck with previously adopted models and </a:t>
            </a:r>
            <a:r>
              <a:rPr lang="en-US" dirty="0" smtClean="0">
                <a:solidFill>
                  <a:srgbClr val="000000"/>
                </a:solidFill>
              </a:rPr>
              <a:t>software</a:t>
            </a:r>
            <a:endParaRPr lang="fi-FI" sz="1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rgbClr val="0066FF"/>
                </a:solidFill>
              </a:rPr>
              <a:t>Hammer and Nail Syndrome ( we tend to use the modelling approach we know best for all problems)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66FF"/>
                </a:solidFill>
              </a:rPr>
              <a:t>Cognitive </a:t>
            </a:r>
            <a:r>
              <a:rPr lang="en-US" dirty="0">
                <a:solidFill>
                  <a:srgbClr val="0066FF"/>
                </a:solidFill>
              </a:rPr>
              <a:t>biases </a:t>
            </a:r>
            <a:r>
              <a:rPr lang="en-US" dirty="0"/>
              <a:t>of modelers and decision makers</a:t>
            </a:r>
          </a:p>
          <a:p>
            <a:pPr marL="0" indent="0">
              <a:buNone/>
            </a:pPr>
            <a:r>
              <a:rPr lang="en-US" dirty="0" smtClean="0"/>
              <a:t>	Status </a:t>
            </a:r>
            <a:r>
              <a:rPr lang="en-US" dirty="0"/>
              <a:t>quo bias, sunk cost effect, anchoring, </a:t>
            </a:r>
            <a:r>
              <a:rPr lang="en-US" dirty="0" smtClean="0"/>
              <a:t>	confirmation </a:t>
            </a:r>
            <a:r>
              <a:rPr lang="en-US" dirty="0" smtClean="0"/>
              <a:t>bias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rgbClr val="0066FF"/>
                </a:solidFill>
              </a:rPr>
              <a:t>Biases in preference elicitation </a:t>
            </a:r>
            <a:r>
              <a:rPr lang="fi-FI" dirty="0" smtClean="0"/>
              <a:t>can accumulate </a:t>
            </a:r>
            <a:endParaRPr lang="fi-FI" sz="1200" dirty="0"/>
          </a:p>
          <a:p>
            <a:endParaRPr lang="fi-FI" dirty="0" smtClean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87624" y="404664"/>
            <a:ext cx="6696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sz="3200" b="1" dirty="0">
                <a:solidFill>
                  <a:srgbClr val="0070C0"/>
                </a:solidFill>
              </a:rPr>
              <a:t>Drivers of path dependence </a:t>
            </a:r>
            <a:endParaRPr lang="fi-FI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8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Accumulation</a:t>
            </a:r>
            <a:r>
              <a:rPr lang="fi-FI" dirty="0" smtClean="0"/>
              <a:t> of </a:t>
            </a:r>
            <a:r>
              <a:rPr lang="fi-FI" dirty="0" err="1" smtClean="0"/>
              <a:t>bias</a:t>
            </a:r>
            <a:r>
              <a:rPr lang="fi-FI" dirty="0" smtClean="0"/>
              <a:t> </a:t>
            </a:r>
            <a:r>
              <a:rPr lang="fi-FI" dirty="0" err="1" smtClean="0"/>
              <a:t>along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042994" y="1484784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33748" y="4077072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38371" y="2780928"/>
            <a:ext cx="504056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936904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489132" y="3303166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145316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5729492" y="3297262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087871" y="3468264"/>
            <a:ext cx="1140821" cy="60880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453695" y="4149080"/>
            <a:ext cx="1331581" cy="1016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008374" y="4250700"/>
            <a:ext cx="1433086" cy="77475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5592550" y="5004382"/>
            <a:ext cx="1505093" cy="2168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2378150" y="2327101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3836991" y="178839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5597639" y="1867108"/>
            <a:ext cx="1250947" cy="1613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25418" y="2913124"/>
            <a:ext cx="2563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Ideal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r>
              <a:rPr lang="fi-FI" dirty="0" smtClean="0"/>
              <a:t> = no </a:t>
            </a:r>
            <a:r>
              <a:rPr lang="fi-FI" dirty="0" err="1" smtClean="0"/>
              <a:t>bias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 bwMode="auto">
          <a:xfrm>
            <a:off x="389566" y="3021551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33607" y="2327101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Starting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point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37815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785276" y="1544514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441460" y="1577199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1176423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652248" y="522123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Step</a:t>
            </a:r>
            <a:r>
              <a:rPr lang="fi-FI" dirty="0" smtClean="0"/>
              <a:t> 2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936904" y="1553913"/>
            <a:ext cx="0" cy="38287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299260" y="518855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…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1010270" y="2515023"/>
            <a:ext cx="1169711" cy="600272"/>
            <a:chOff x="1010270" y="2515023"/>
            <a:chExt cx="1169711" cy="600272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 flipV="1">
              <a:off x="1010270" y="2721198"/>
              <a:ext cx="1169711" cy="39409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1357834" y="2515023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dirty="0" err="1" smtClean="0"/>
                <a:t>Bias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8523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6" grpId="0" animBg="1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 txBox="1">
            <a:spLocks/>
          </p:cNvSpPr>
          <p:nvPr/>
        </p:nvSpPr>
        <p:spPr bwMode="auto">
          <a:xfrm>
            <a:off x="467544" y="2017995"/>
            <a:ext cx="79851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fi-FI" kern="0" dirty="0" err="1" smtClean="0"/>
              <a:t>Motivation</a:t>
            </a:r>
            <a:endParaRPr lang="en-US" kern="0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 bwMode="auto">
          <a:xfrm>
            <a:off x="551152" y="2780928"/>
            <a:ext cx="7985125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i-FI" dirty="0">
                <a:solidFill>
                  <a:srgbClr val="0066FF"/>
                </a:solidFill>
              </a:rPr>
              <a:t>People’s goals affect </a:t>
            </a:r>
            <a:r>
              <a:rPr lang="fi-FI" dirty="0" smtClean="0">
                <a:solidFill>
                  <a:srgbClr val="0066FF"/>
                </a:solidFill>
              </a:rPr>
              <a:t>the problem solving </a:t>
            </a:r>
            <a:r>
              <a:rPr lang="fi-FI" dirty="0" smtClean="0">
                <a:solidFill>
                  <a:srgbClr val="0066FF"/>
                </a:solidFill>
              </a:rPr>
              <a:t>process</a:t>
            </a:r>
            <a:endParaRPr lang="fi-FI" sz="1200" dirty="0"/>
          </a:p>
          <a:p>
            <a:r>
              <a:rPr lang="fi-FI" dirty="0" smtClean="0"/>
              <a:t>Higher risk in </a:t>
            </a:r>
            <a:r>
              <a:rPr lang="fi-FI" dirty="0"/>
              <a:t>messy and controversial </a:t>
            </a:r>
            <a:r>
              <a:rPr lang="fi-FI" dirty="0" smtClean="0"/>
              <a:t>problems</a:t>
            </a:r>
            <a:endParaRPr lang="fi-FI" sz="1200" dirty="0"/>
          </a:p>
          <a:p>
            <a:r>
              <a:rPr lang="fi-FI" dirty="0"/>
              <a:t>E</a:t>
            </a:r>
            <a:r>
              <a:rPr lang="fi-FI" dirty="0" smtClean="0"/>
              <a:t>xpert delivering desired </a:t>
            </a:r>
            <a:r>
              <a:rPr lang="fi-FI" dirty="0" smtClean="0"/>
              <a:t>results</a:t>
            </a:r>
            <a:endParaRPr lang="fi-FI" sz="1200" dirty="0"/>
          </a:p>
          <a:p>
            <a:r>
              <a:rPr lang="fi-FI" dirty="0">
                <a:solidFill>
                  <a:srgbClr val="0066FF"/>
                </a:solidFill>
              </a:rPr>
              <a:t>Strategic behavior </a:t>
            </a:r>
            <a:r>
              <a:rPr lang="fi-FI" dirty="0"/>
              <a:t>in group </a:t>
            </a:r>
            <a:r>
              <a:rPr lang="fi-FI" dirty="0" smtClean="0"/>
              <a:t>processes</a:t>
            </a:r>
            <a:endParaRPr lang="fi-FI" sz="1200" dirty="0" smtClean="0"/>
          </a:p>
          <a:p>
            <a:r>
              <a:rPr lang="fi-FI" dirty="0" err="1" smtClean="0"/>
              <a:t>Self-deception</a:t>
            </a:r>
            <a:endParaRPr lang="fi-FI" dirty="0"/>
          </a:p>
          <a:p>
            <a:endParaRPr lang="fi-FI" kern="0" dirty="0" smtClean="0"/>
          </a:p>
          <a:p>
            <a:pPr marL="0" indent="0">
              <a:buFontTx/>
              <a:buNone/>
            </a:pPr>
            <a:endParaRPr lang="fi-FI" b="1" kern="0" dirty="0" smtClean="0"/>
          </a:p>
          <a:p>
            <a:pPr marL="0" indent="0">
              <a:buFontTx/>
              <a:buNone/>
            </a:pPr>
            <a:endParaRPr lang="fi-FI" kern="0" dirty="0" smtClean="0"/>
          </a:p>
          <a:p>
            <a:pPr marL="0" indent="0">
              <a:buFontTx/>
              <a:buNone/>
            </a:pPr>
            <a:endParaRPr lang="en-US" kern="0" dirty="0"/>
          </a:p>
        </p:txBody>
      </p:sp>
      <p:sp>
        <p:nvSpPr>
          <p:cNvPr id="2" name="Rectangle 1"/>
          <p:cNvSpPr/>
          <p:nvPr/>
        </p:nvSpPr>
        <p:spPr>
          <a:xfrm>
            <a:off x="1411366" y="773414"/>
            <a:ext cx="6264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sz="3200" b="1" dirty="0">
                <a:solidFill>
                  <a:srgbClr val="0070C0"/>
                </a:solidFill>
              </a:rPr>
              <a:t>Drivers of path dependence </a:t>
            </a:r>
            <a:endParaRPr lang="fi-FI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36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0289" y="1700808"/>
            <a:ext cx="8417173" cy="1079500"/>
          </a:xfrm>
        </p:spPr>
        <p:txBody>
          <a:bodyPr/>
          <a:lstStyle/>
          <a:p>
            <a:r>
              <a:rPr lang="fi-FI" dirty="0" err="1" smtClean="0"/>
              <a:t>Uncertainty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external</a:t>
            </a:r>
            <a:r>
              <a:rPr lang="fi-FI" dirty="0"/>
              <a:t> </a:t>
            </a:r>
            <a:r>
              <a:rPr lang="fi-FI" dirty="0" err="1" smtClean="0"/>
              <a:t>environment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420888"/>
            <a:ext cx="7985125" cy="4593431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Uncertainty in model assumptions: </a:t>
            </a:r>
          </a:p>
          <a:p>
            <a:r>
              <a:rPr lang="en-US" dirty="0" smtClean="0"/>
              <a:t>Path depends on the assumptions</a:t>
            </a:r>
          </a:p>
          <a:p>
            <a:r>
              <a:rPr lang="en-US" dirty="0" smtClean="0"/>
              <a:t>Sensitivity to initial modeling </a:t>
            </a:r>
            <a:r>
              <a:rPr lang="en-US" dirty="0" smtClean="0"/>
              <a:t>choices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fi-FI" dirty="0" err="1" smtClean="0"/>
              <a:t>Changes</a:t>
            </a:r>
            <a:r>
              <a:rPr lang="fi-FI" dirty="0" smtClean="0"/>
              <a:t> in </a:t>
            </a:r>
            <a:r>
              <a:rPr lang="fi-FI" dirty="0" err="1" smtClean="0"/>
              <a:t>external</a:t>
            </a:r>
            <a:r>
              <a:rPr lang="fi-FI" dirty="0" smtClean="0"/>
              <a:t> </a:t>
            </a:r>
            <a:r>
              <a:rPr lang="fi-FI" dirty="0" err="1" smtClean="0"/>
              <a:t>environment</a:t>
            </a:r>
            <a:r>
              <a:rPr lang="fi-FI" dirty="0" smtClean="0"/>
              <a:t>: </a:t>
            </a:r>
          </a:p>
          <a:p>
            <a:r>
              <a:rPr lang="fi-FI" dirty="0" smtClean="0"/>
              <a:t>The same modelling path can lead to different results at different times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47664" y="692696"/>
            <a:ext cx="61024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sz="3200" b="1" dirty="0">
                <a:solidFill>
                  <a:srgbClr val="0070C0"/>
                </a:solidFill>
              </a:rPr>
              <a:t>Drivers of path dependence </a:t>
            </a:r>
            <a:endParaRPr lang="fi-FI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9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Ilustration with the Even Swaps </a:t>
            </a:r>
            <a:r>
              <a:rPr lang="fi-FI" dirty="0"/>
              <a:t>method</a:t>
            </a:r>
            <a:br>
              <a:rPr lang="fi-FI" dirty="0"/>
            </a:br>
            <a:r>
              <a:rPr lang="fi-FI" sz="2400" b="0" dirty="0"/>
              <a:t>Hammond, Keeney, Raiffa (</a:t>
            </a:r>
            <a:r>
              <a:rPr lang="fi-FI" sz="2400" b="0" dirty="0" smtClean="0"/>
              <a:t>1999)</a:t>
            </a:r>
            <a:endParaRPr lang="en-US" sz="2400" b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2132856"/>
            <a:ext cx="5625426" cy="41354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Goal: Find the ’best’ alternative with </a:t>
            </a:r>
            <a:r>
              <a:rPr lang="en-US" dirty="0" smtClean="0"/>
              <a:t>a process of multi-attribute </a:t>
            </a:r>
            <a:r>
              <a:rPr lang="en-US" dirty="0"/>
              <a:t>evaluation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The process follows</a:t>
            </a:r>
            <a:r>
              <a:rPr lang="fi-FI" dirty="0"/>
              <a:t> </a:t>
            </a:r>
            <a:r>
              <a:rPr lang="fi-FI" dirty="0">
                <a:solidFill>
                  <a:srgbClr val="0066FF"/>
                </a:solidFill>
              </a:rPr>
              <a:t>s</a:t>
            </a:r>
            <a:r>
              <a:rPr lang="fi-FI" dirty="0" smtClean="0">
                <a:solidFill>
                  <a:srgbClr val="0066FF"/>
                </a:solidFill>
              </a:rPr>
              <a:t>imple, clearly defined paths </a:t>
            </a:r>
            <a:endParaRPr lang="fi-FI" dirty="0" smtClean="0"/>
          </a:p>
          <a:p>
            <a:r>
              <a:rPr lang="fi-FI" dirty="0" smtClean="0"/>
              <a:t>Multiple paths possible</a:t>
            </a:r>
          </a:p>
          <a:p>
            <a:r>
              <a:rPr lang="fi-FI" dirty="0" smtClean="0"/>
              <a:t>Trade-offs between attributes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310183"/>
              </p:ext>
            </p:extLst>
          </p:nvPr>
        </p:nvGraphicFramePr>
        <p:xfrm>
          <a:off x="6228184" y="2132856"/>
          <a:ext cx="2272113" cy="3415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Paint Shop Pro Image" r:id="rId4" imgW="3082927" imgH="4634146" progId="PaintShopPro">
                  <p:embed/>
                </p:oleObj>
              </mc:Choice>
              <mc:Fallback>
                <p:oleObj name="Paint Shop Pro Image" r:id="rId4" imgW="3082927" imgH="463414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132856"/>
                        <a:ext cx="2272113" cy="341523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934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0972" y="476672"/>
            <a:ext cx="8753028" cy="923826"/>
          </a:xfrm>
        </p:spPr>
        <p:txBody>
          <a:bodyPr/>
          <a:lstStyle/>
          <a:p>
            <a:r>
              <a:rPr lang="fi-FI" dirty="0" smtClean="0"/>
              <a:t>The Even Swap method</a:t>
            </a:r>
            <a:br>
              <a:rPr lang="fi-FI" dirty="0" smtClean="0"/>
            </a:br>
            <a:r>
              <a:rPr lang="fi-FI" sz="2000" b="0" dirty="0" smtClean="0"/>
              <a:t>Smart-Swaps software</a:t>
            </a:r>
            <a:r>
              <a:rPr lang="fi-FI" sz="2000" b="0" dirty="0"/>
              <a:t> </a:t>
            </a:r>
            <a:r>
              <a:rPr lang="fi-FI" sz="2000" b="0" dirty="0" smtClean="0"/>
              <a:t>by Mustajoki and Hämäläinen (2007)</a:t>
            </a:r>
            <a:br>
              <a:rPr lang="fi-FI" sz="2000" b="0" dirty="0" smtClean="0"/>
            </a:br>
            <a:endParaRPr lang="en-US" sz="2000" b="0" dirty="0"/>
          </a:p>
        </p:txBody>
      </p:sp>
      <p:pic>
        <p:nvPicPr>
          <p:cNvPr id="4" name="Kuva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72" y="1400498"/>
            <a:ext cx="7672908" cy="43445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870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79388" y="1917700"/>
          <a:ext cx="8785225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Bitmap Image" r:id="rId4" imgW="5733333" imgH="1438095" progId="Paint.Picture">
                  <p:embed/>
                </p:oleObj>
              </mc:Choice>
              <mc:Fallback>
                <p:oleObj name="Bitmap Image" r:id="rId4" imgW="5733333" imgH="143809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917700"/>
                        <a:ext cx="8785225" cy="220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Office selection problem </a:t>
            </a:r>
            <a:br>
              <a:rPr lang="en-US" altLang="en-US" dirty="0" smtClean="0"/>
            </a:br>
            <a:r>
              <a:rPr lang="en-US" altLang="en-US" sz="2000" dirty="0" smtClean="0"/>
              <a:t>(Hammond, Keeney, </a:t>
            </a:r>
            <a:r>
              <a:rPr lang="en-US" altLang="en-US" sz="2000" dirty="0" err="1" smtClean="0"/>
              <a:t>Raiffa</a:t>
            </a:r>
            <a:r>
              <a:rPr lang="en-US" altLang="en-US" sz="2000" dirty="0" smtClean="0"/>
              <a:t> 1999)</a:t>
            </a:r>
            <a:endParaRPr lang="en-US" altLang="en-US" sz="2400" dirty="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4338" y="1176338"/>
            <a:ext cx="8763000" cy="5969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pSp>
        <p:nvGrpSpPr>
          <p:cNvPr id="154629" name="Group 5"/>
          <p:cNvGrpSpPr>
            <a:grpSpLocks/>
          </p:cNvGrpSpPr>
          <p:nvPr/>
        </p:nvGrpSpPr>
        <p:grpSpPr bwMode="auto">
          <a:xfrm>
            <a:off x="7524750" y="1773238"/>
            <a:ext cx="1368425" cy="3436937"/>
            <a:chOff x="4740" y="1117"/>
            <a:chExt cx="862" cy="2165"/>
          </a:xfrm>
        </p:grpSpPr>
        <p:grpSp>
          <p:nvGrpSpPr>
            <p:cNvPr id="7193" name="Group 6"/>
            <p:cNvGrpSpPr>
              <a:grpSpLocks/>
            </p:cNvGrpSpPr>
            <p:nvPr/>
          </p:nvGrpSpPr>
          <p:grpSpPr bwMode="auto">
            <a:xfrm>
              <a:off x="4876" y="1117"/>
              <a:ext cx="624" cy="1584"/>
              <a:chOff x="4944" y="1152"/>
              <a:chExt cx="624" cy="1584"/>
            </a:xfrm>
          </p:grpSpPr>
          <p:sp>
            <p:nvSpPr>
              <p:cNvPr id="7195" name="Line 7"/>
              <p:cNvSpPr>
                <a:spLocks noChangeShapeType="1"/>
              </p:cNvSpPr>
              <p:nvPr/>
            </p:nvSpPr>
            <p:spPr bwMode="auto">
              <a:xfrm flipV="1">
                <a:off x="4944" y="1152"/>
                <a:ext cx="624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Line 8"/>
              <p:cNvSpPr>
                <a:spLocks noChangeShapeType="1"/>
              </p:cNvSpPr>
              <p:nvPr/>
            </p:nvSpPr>
            <p:spPr bwMode="auto">
              <a:xfrm flipH="1" flipV="1">
                <a:off x="4944" y="1152"/>
                <a:ext cx="576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4" name="Text Box 9"/>
            <p:cNvSpPr txBox="1">
              <a:spLocks noChangeArrowheads="1"/>
            </p:cNvSpPr>
            <p:nvPr/>
          </p:nvSpPr>
          <p:spPr bwMode="auto">
            <a:xfrm>
              <a:off x="4740" y="2705"/>
              <a:ext cx="86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Dominated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by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Lombard</a:t>
              </a:r>
              <a:endParaRPr lang="en-US" altLang="en-US" sz="2400"/>
            </a:p>
          </p:txBody>
        </p:sp>
      </p:grpSp>
      <p:grpSp>
        <p:nvGrpSpPr>
          <p:cNvPr id="154634" name="Group 10"/>
          <p:cNvGrpSpPr>
            <a:grpSpLocks/>
          </p:cNvGrpSpPr>
          <p:nvPr/>
        </p:nvGrpSpPr>
        <p:grpSpPr bwMode="auto">
          <a:xfrm>
            <a:off x="825500" y="1773238"/>
            <a:ext cx="7667625" cy="3975100"/>
            <a:chOff x="520" y="1117"/>
            <a:chExt cx="4830" cy="2504"/>
          </a:xfrm>
        </p:grpSpPr>
        <p:grpSp>
          <p:nvGrpSpPr>
            <p:cNvPr id="7188" name="Group 11"/>
            <p:cNvGrpSpPr>
              <a:grpSpLocks/>
            </p:cNvGrpSpPr>
            <p:nvPr/>
          </p:nvGrpSpPr>
          <p:grpSpPr bwMode="auto">
            <a:xfrm>
              <a:off x="1202" y="1117"/>
              <a:ext cx="624" cy="1584"/>
              <a:chOff x="1584" y="1152"/>
              <a:chExt cx="624" cy="1584"/>
            </a:xfrm>
          </p:grpSpPr>
          <p:sp>
            <p:nvSpPr>
              <p:cNvPr id="7191" name="Line 12"/>
              <p:cNvSpPr>
                <a:spLocks noChangeShapeType="1"/>
              </p:cNvSpPr>
              <p:nvPr/>
            </p:nvSpPr>
            <p:spPr bwMode="auto">
              <a:xfrm flipV="1">
                <a:off x="1584" y="1152"/>
                <a:ext cx="624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2" name="Line 13"/>
              <p:cNvSpPr>
                <a:spLocks noChangeShapeType="1"/>
              </p:cNvSpPr>
              <p:nvPr/>
            </p:nvSpPr>
            <p:spPr bwMode="auto">
              <a:xfrm flipH="1" flipV="1">
                <a:off x="1584" y="1152"/>
                <a:ext cx="576" cy="158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89" name="Text Box 14"/>
            <p:cNvSpPr txBox="1">
              <a:spLocks noChangeArrowheads="1"/>
            </p:cNvSpPr>
            <p:nvPr/>
          </p:nvSpPr>
          <p:spPr bwMode="auto">
            <a:xfrm>
              <a:off x="1020" y="2704"/>
              <a:ext cx="942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Practically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dominated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by</a:t>
              </a:r>
            </a:p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Montana</a:t>
              </a:r>
              <a:endParaRPr lang="en-US" altLang="en-US" sz="2400"/>
            </a:p>
          </p:txBody>
        </p:sp>
        <p:sp>
          <p:nvSpPr>
            <p:cNvPr id="7190" name="Text Box 15"/>
            <p:cNvSpPr txBox="1">
              <a:spLocks noChangeArrowheads="1"/>
            </p:cNvSpPr>
            <p:nvPr/>
          </p:nvSpPr>
          <p:spPr bwMode="auto">
            <a:xfrm>
              <a:off x="520" y="3390"/>
              <a:ext cx="48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dirty="0">
                  <a:latin typeface="Arial" panose="020B0604020202020204" pitchFamily="34" charset="0"/>
                </a:rPr>
                <a:t>(Slightly better in Monthly Cost, but equal or worse in all other attributes)</a:t>
              </a:r>
              <a:endParaRPr lang="en-US" altLang="en-US" sz="1800" dirty="0"/>
            </a:p>
          </p:txBody>
        </p:sp>
      </p:grpSp>
      <p:grpSp>
        <p:nvGrpSpPr>
          <p:cNvPr id="154640" name="Group 16"/>
          <p:cNvGrpSpPr>
            <a:grpSpLocks/>
          </p:cNvGrpSpPr>
          <p:nvPr/>
        </p:nvGrpSpPr>
        <p:grpSpPr bwMode="auto">
          <a:xfrm>
            <a:off x="4643438" y="2303463"/>
            <a:ext cx="714375" cy="717550"/>
            <a:chOff x="3456" y="1504"/>
            <a:chExt cx="450" cy="452"/>
          </a:xfrm>
        </p:grpSpPr>
        <p:grpSp>
          <p:nvGrpSpPr>
            <p:cNvPr id="7182" name="Group 17"/>
            <p:cNvGrpSpPr>
              <a:grpSpLocks/>
            </p:cNvGrpSpPr>
            <p:nvPr/>
          </p:nvGrpSpPr>
          <p:grpSpPr bwMode="auto">
            <a:xfrm>
              <a:off x="3456" y="1536"/>
              <a:ext cx="450" cy="420"/>
              <a:chOff x="3456" y="1536"/>
              <a:chExt cx="450" cy="420"/>
            </a:xfrm>
          </p:grpSpPr>
          <p:grpSp>
            <p:nvGrpSpPr>
              <p:cNvPr id="7184" name="Group 18"/>
              <p:cNvGrpSpPr>
                <a:grpSpLocks/>
              </p:cNvGrpSpPr>
              <p:nvPr/>
            </p:nvGrpSpPr>
            <p:grpSpPr bwMode="auto">
              <a:xfrm>
                <a:off x="3456" y="1536"/>
                <a:ext cx="192" cy="384"/>
                <a:chOff x="3456" y="1536"/>
                <a:chExt cx="192" cy="384"/>
              </a:xfrm>
            </p:grpSpPr>
            <p:sp>
              <p:nvSpPr>
                <p:cNvPr id="7186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456" y="153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456" y="1776"/>
                  <a:ext cx="192" cy="14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185" name="Text Box 21"/>
              <p:cNvSpPr txBox="1">
                <a:spLocks noChangeArrowheads="1"/>
              </p:cNvSpPr>
              <p:nvPr/>
            </p:nvSpPr>
            <p:spPr bwMode="auto">
              <a:xfrm>
                <a:off x="3648" y="1744"/>
                <a:ext cx="25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 sz="1600" b="1">
                    <a:latin typeface="Arial" panose="020B0604020202020204" pitchFamily="34" charset="0"/>
                  </a:rPr>
                  <a:t>78</a:t>
                </a:r>
                <a:endParaRPr lang="en-US" altLang="en-US" sz="1600" b="1"/>
              </a:p>
            </p:txBody>
          </p:sp>
        </p:grpSp>
        <p:sp>
          <p:nvSpPr>
            <p:cNvPr id="7183" name="Text Box 22"/>
            <p:cNvSpPr txBox="1">
              <a:spLocks noChangeArrowheads="1"/>
            </p:cNvSpPr>
            <p:nvPr/>
          </p:nvSpPr>
          <p:spPr bwMode="auto">
            <a:xfrm>
              <a:off x="3648" y="1504"/>
              <a:ext cx="25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latin typeface="Arial" panose="020B0604020202020204" pitchFamily="34" charset="0"/>
                </a:rPr>
                <a:t>25</a:t>
              </a:r>
              <a:endParaRPr lang="en-US" altLang="en-US" sz="1600" b="1"/>
            </a:p>
          </p:txBody>
        </p:sp>
      </p:grp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4211638" y="4292600"/>
            <a:ext cx="2160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latin typeface="Arial" panose="020B0604020202020204" pitchFamily="34" charset="0"/>
              </a:rPr>
              <a:t>An even swap</a:t>
            </a:r>
            <a:endParaRPr lang="en-US" altLang="en-US" sz="2400"/>
          </a:p>
        </p:txBody>
      </p:sp>
      <p:grpSp>
        <p:nvGrpSpPr>
          <p:cNvPr id="154648" name="Group 24"/>
          <p:cNvGrpSpPr>
            <a:grpSpLocks/>
          </p:cNvGrpSpPr>
          <p:nvPr/>
        </p:nvGrpSpPr>
        <p:grpSpPr bwMode="auto">
          <a:xfrm>
            <a:off x="0" y="2492375"/>
            <a:ext cx="9144000" cy="2873375"/>
            <a:chOff x="0" y="1570"/>
            <a:chExt cx="5760" cy="1810"/>
          </a:xfrm>
        </p:grpSpPr>
        <p:sp>
          <p:nvSpPr>
            <p:cNvPr id="7180" name="Line 25"/>
            <p:cNvSpPr>
              <a:spLocks noChangeShapeType="1"/>
            </p:cNvSpPr>
            <p:nvPr/>
          </p:nvSpPr>
          <p:spPr bwMode="auto">
            <a:xfrm flipH="1">
              <a:off x="0" y="1570"/>
              <a:ext cx="576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Text Box 26"/>
            <p:cNvSpPr txBox="1">
              <a:spLocks noChangeArrowheads="1"/>
            </p:cNvSpPr>
            <p:nvPr/>
          </p:nvSpPr>
          <p:spPr bwMode="auto">
            <a:xfrm>
              <a:off x="2517" y="2976"/>
              <a:ext cx="167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800" b="1">
                  <a:latin typeface="Arial" panose="020B0604020202020204" pitchFamily="34" charset="0"/>
                </a:rPr>
                <a:t>Commute time removed as irrelevant</a:t>
              </a:r>
              <a:endParaRPr lang="en-US" altLang="en-US" sz="2400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209550" y="6591300"/>
            <a:ext cx="2592388" cy="2159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28" name="Rectangle 27"/>
          <p:cNvSpPr/>
          <p:nvPr/>
        </p:nvSpPr>
        <p:spPr>
          <a:xfrm>
            <a:off x="206375" y="6584950"/>
            <a:ext cx="2592388" cy="2159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95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Biases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even</a:t>
            </a:r>
            <a:r>
              <a:rPr lang="fi-FI" dirty="0" smtClean="0"/>
              <a:t> </a:t>
            </a:r>
            <a:r>
              <a:rPr lang="fi-FI" dirty="0" err="1" smtClean="0"/>
              <a:t>swaps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1500" y="1052736"/>
            <a:ext cx="8176964" cy="547260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Paths consist of different </a:t>
            </a:r>
            <a:r>
              <a:rPr lang="fi-FI" dirty="0" smtClean="0">
                <a:solidFill>
                  <a:srgbClr val="0066FF"/>
                </a:solidFill>
              </a:rPr>
              <a:t>sequences of trade-off judgments </a:t>
            </a:r>
            <a:r>
              <a:rPr lang="fi-FI" dirty="0" smtClean="0"/>
              <a:t>(even swaps)</a:t>
            </a:r>
          </a:p>
          <a:p>
            <a:r>
              <a:rPr lang="fi-FI" dirty="0" err="1" smtClean="0">
                <a:solidFill>
                  <a:srgbClr val="0066FF"/>
                </a:solidFill>
              </a:rPr>
              <a:t>Scale</a:t>
            </a:r>
            <a:r>
              <a:rPr lang="fi-FI" dirty="0" smtClean="0">
                <a:solidFill>
                  <a:srgbClr val="0066FF"/>
                </a:solidFill>
              </a:rPr>
              <a:t> </a:t>
            </a:r>
            <a:r>
              <a:rPr lang="fi-FI" dirty="0" err="1" smtClean="0">
                <a:solidFill>
                  <a:srgbClr val="0066FF"/>
                </a:solidFill>
              </a:rPr>
              <a:t>compatibility</a:t>
            </a:r>
            <a:r>
              <a:rPr lang="fi-FI" dirty="0" smtClean="0">
                <a:solidFill>
                  <a:srgbClr val="0066FF"/>
                </a:solidFill>
              </a:rPr>
              <a:t>: </a:t>
            </a:r>
            <a:r>
              <a:rPr lang="fi-FI" dirty="0" err="1" smtClean="0"/>
              <a:t>Extra</a:t>
            </a:r>
            <a:r>
              <a:rPr lang="fi-FI" dirty="0" smtClean="0"/>
              <a:t> </a:t>
            </a:r>
            <a:r>
              <a:rPr lang="fi-FI" dirty="0" err="1" smtClean="0"/>
              <a:t>weight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stick</a:t>
            </a:r>
            <a:endParaRPr lang="fi-FI" dirty="0" smtClean="0"/>
          </a:p>
          <a:p>
            <a:r>
              <a:rPr lang="fi-FI" dirty="0" err="1" smtClean="0">
                <a:solidFill>
                  <a:srgbClr val="0066FF"/>
                </a:solidFill>
              </a:rPr>
              <a:t>Loss</a:t>
            </a:r>
            <a:r>
              <a:rPr lang="fi-FI" dirty="0" smtClean="0">
                <a:solidFill>
                  <a:srgbClr val="0066FF"/>
                </a:solidFill>
              </a:rPr>
              <a:t> aversion</a:t>
            </a:r>
            <a:r>
              <a:rPr lang="fi-FI" dirty="0" smtClean="0">
                <a:solidFill>
                  <a:srgbClr val="7030A0"/>
                </a:solidFill>
              </a:rPr>
              <a:t>: </a:t>
            </a:r>
            <a:r>
              <a:rPr lang="fi-FI" dirty="0" err="1" smtClean="0"/>
              <a:t>Extra</a:t>
            </a:r>
            <a:r>
              <a:rPr lang="fi-FI" dirty="0" smtClean="0"/>
              <a:t> </a:t>
            </a:r>
            <a:r>
              <a:rPr lang="fi-FI" dirty="0" err="1" smtClean="0"/>
              <a:t>weight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loss</a:t>
            </a:r>
            <a:r>
              <a:rPr lang="fi-FI" dirty="0" smtClean="0"/>
              <a:t> </a:t>
            </a:r>
            <a:r>
              <a:rPr lang="fi-FI" dirty="0" err="1" smtClean="0"/>
              <a:t>attribute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sz="1200" dirty="0"/>
          </a:p>
          <a:p>
            <a:pPr marL="0" indent="0">
              <a:buNone/>
            </a:pPr>
            <a:r>
              <a:rPr lang="fi-FI" dirty="0" err="1" smtClean="0"/>
              <a:t>Effects</a:t>
            </a:r>
            <a:r>
              <a:rPr lang="fi-FI" dirty="0" smtClean="0"/>
              <a:t> of </a:t>
            </a:r>
            <a:r>
              <a:rPr lang="fi-FI" dirty="0" err="1" smtClean="0"/>
              <a:t>biases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accumulate</a:t>
            </a:r>
            <a:r>
              <a:rPr lang="fi-FI" dirty="0" smtClean="0"/>
              <a:t> </a:t>
            </a:r>
            <a:r>
              <a:rPr lang="fi-FI" dirty="0" err="1" smtClean="0"/>
              <a:t>during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latin typeface="Math Font" pitchFamily="2" charset="0"/>
              </a:rPr>
              <a:t>⇒</a:t>
            </a:r>
            <a:r>
              <a:rPr lang="fi-FI" b="1" dirty="0" smtClean="0"/>
              <a:t>Different paths favor different alternatives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66FF"/>
                </a:solidFill>
              </a:rPr>
              <a:t>An </a:t>
            </a:r>
            <a:r>
              <a:rPr lang="fi-FI" dirty="0" smtClean="0">
                <a:solidFill>
                  <a:srgbClr val="0066FF"/>
                </a:solidFill>
              </a:rPr>
              <a:t>experiment with 148 students – job, apartment selection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uorakulmio 3"/>
          <p:cNvSpPr/>
          <p:nvPr/>
        </p:nvSpPr>
        <p:spPr>
          <a:xfrm>
            <a:off x="1859793" y="2977497"/>
            <a:ext cx="5184576" cy="830997"/>
          </a:xfrm>
          <a:prstGeom prst="rect">
            <a:avLst/>
          </a:prstGeom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i-FI" sz="2400" dirty="0"/>
              <a:t>How much </a:t>
            </a:r>
            <a:r>
              <a:rPr lang="fi-FI" sz="2400" dirty="0" smtClean="0"/>
              <a:t>are you willing to </a:t>
            </a:r>
            <a:r>
              <a:rPr lang="fi-FI" sz="2400" b="1" dirty="0" smtClean="0">
                <a:solidFill>
                  <a:srgbClr val="0066FF"/>
                </a:solidFill>
              </a:rPr>
              <a:t>pay</a:t>
            </a:r>
            <a:r>
              <a:rPr lang="fi-FI" sz="2400" dirty="0" smtClean="0"/>
              <a:t> </a:t>
            </a:r>
            <a:r>
              <a:rPr lang="fi-FI" sz="2400" dirty="0"/>
              <a:t>to save 30 minutes of commuting time?</a:t>
            </a:r>
          </a:p>
        </p:txBody>
      </p:sp>
      <p:sp>
        <p:nvSpPr>
          <p:cNvPr id="5" name="Vuokaavio: Prosessi 4"/>
          <p:cNvSpPr/>
          <p:nvPr/>
        </p:nvSpPr>
        <p:spPr bwMode="auto">
          <a:xfrm>
            <a:off x="1747812" y="2828120"/>
            <a:ext cx="5408538" cy="1129750"/>
          </a:xfrm>
          <a:prstGeom prst="flowChartProcess">
            <a:avLst/>
          </a:prstGeom>
          <a:noFill/>
          <a:ln w="19050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05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1500" y="488950"/>
            <a:ext cx="7985125" cy="635794"/>
          </a:xfrm>
        </p:spPr>
        <p:txBody>
          <a:bodyPr/>
          <a:lstStyle/>
          <a:p>
            <a:r>
              <a:rPr lang="fi-FI" dirty="0"/>
              <a:t>R</a:t>
            </a:r>
            <a:r>
              <a:rPr lang="fi-FI" dirty="0" smtClean="0"/>
              <a:t>esults 1: Pricing path favors alternatives good in monetary attribute</a:t>
            </a:r>
            <a:endParaRPr lang="en-US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086353"/>
              </p:ext>
            </p:extLst>
          </p:nvPr>
        </p:nvGraphicFramePr>
        <p:xfrm>
          <a:off x="560722" y="1484784"/>
          <a:ext cx="7985125" cy="413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Oikea aaltosulje 6"/>
          <p:cNvSpPr/>
          <p:nvPr/>
        </p:nvSpPr>
        <p:spPr bwMode="auto">
          <a:xfrm>
            <a:off x="3419872" y="3068960"/>
            <a:ext cx="247972" cy="216024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ikea aaltosulje 7"/>
          <p:cNvSpPr/>
          <p:nvPr/>
        </p:nvSpPr>
        <p:spPr bwMode="auto">
          <a:xfrm>
            <a:off x="4139952" y="3068960"/>
            <a:ext cx="247972" cy="1008112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ikea aaltosulje 8"/>
          <p:cNvSpPr/>
          <p:nvPr/>
        </p:nvSpPr>
        <p:spPr bwMode="auto">
          <a:xfrm>
            <a:off x="6948264" y="2564904"/>
            <a:ext cx="247972" cy="469127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ikea aaltosulje 9"/>
          <p:cNvSpPr/>
          <p:nvPr/>
        </p:nvSpPr>
        <p:spPr bwMode="auto">
          <a:xfrm>
            <a:off x="7740352" y="2564904"/>
            <a:ext cx="247972" cy="792088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7103903" y="2736533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3494074" y="3107650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err="1" smtClean="0">
                <a:solidFill>
                  <a:srgbClr val="FF0000"/>
                </a:solidFill>
              </a:rPr>
              <a:t>ns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7891884" y="290493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4263938" y="3501008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971600" y="5499303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 smtClean="0"/>
              <a:t>ns</a:t>
            </a:r>
            <a:r>
              <a:rPr lang="fi-FI" sz="1600" dirty="0" smtClean="0"/>
              <a:t>: </a:t>
            </a:r>
            <a:r>
              <a:rPr lang="fi-FI" sz="1600" dirty="0" err="1" smtClean="0"/>
              <a:t>not</a:t>
            </a:r>
            <a:r>
              <a:rPr lang="fi-FI" sz="1600" dirty="0" smtClean="0"/>
              <a:t> </a:t>
            </a:r>
            <a:r>
              <a:rPr lang="fi-FI" sz="1600" dirty="0" err="1" smtClean="0"/>
              <a:t>significant</a:t>
            </a:r>
            <a:r>
              <a:rPr lang="fi-FI" sz="1600" dirty="0" smtClean="0"/>
              <a:t>, *: p-</a:t>
            </a:r>
            <a:r>
              <a:rPr lang="fi-FI" sz="1600" dirty="0" err="1" smtClean="0"/>
              <a:t>value</a:t>
            </a:r>
            <a:r>
              <a:rPr lang="fi-FI" sz="1600" dirty="0" smtClean="0"/>
              <a:t> &lt; 0.05, ***: p-</a:t>
            </a:r>
            <a:r>
              <a:rPr lang="fi-FI" sz="1600" dirty="0" err="1" smtClean="0"/>
              <a:t>value</a:t>
            </a:r>
            <a:r>
              <a:rPr lang="fi-FI" sz="1600" dirty="0" smtClean="0"/>
              <a:t> &lt; 0.001. </a:t>
            </a:r>
            <a:r>
              <a:rPr lang="fi-FI" sz="1600" dirty="0" err="1" smtClean="0"/>
              <a:t>Based</a:t>
            </a:r>
            <a:r>
              <a:rPr lang="fi-FI" sz="1600" dirty="0" smtClean="0"/>
              <a:t> on </a:t>
            </a:r>
            <a:r>
              <a:rPr lang="fi-FI" sz="1600" dirty="0" err="1" smtClean="0"/>
              <a:t>McNemar’s</a:t>
            </a:r>
            <a:r>
              <a:rPr lang="fi-FI" sz="1600" dirty="0" smtClean="0"/>
              <a:t> </a:t>
            </a:r>
            <a:r>
              <a:rPr lang="fi-FI" sz="1600" dirty="0" err="1" smtClean="0"/>
              <a:t>test</a:t>
            </a:r>
            <a:r>
              <a:rPr lang="fi-FI" sz="1600" dirty="0" smtClean="0"/>
              <a:t>.</a:t>
            </a:r>
            <a:endParaRPr lang="en-US" sz="1600" dirty="0"/>
          </a:p>
          <a:p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03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892480" cy="995834"/>
          </a:xfrm>
        </p:spPr>
        <p:txBody>
          <a:bodyPr/>
          <a:lstStyle/>
          <a:p>
            <a:r>
              <a:rPr lang="fi-FI" dirty="0" smtClean="0"/>
              <a:t>Experimental results 2: All swaps in </a:t>
            </a:r>
            <a:r>
              <a:rPr lang="fi-FI" dirty="0" smtClean="0"/>
              <a:t>the same </a:t>
            </a:r>
            <a:r>
              <a:rPr lang="fi-FI" dirty="0" smtClean="0"/>
              <a:t>alternative  </a:t>
            </a:r>
            <a:r>
              <a:rPr lang="fi-FI" dirty="0">
                <a:latin typeface="Math Font" pitchFamily="2" charset="0"/>
              </a:rPr>
              <a:t>⇒</a:t>
            </a:r>
            <a:r>
              <a:rPr lang="fi-FI" dirty="0" smtClean="0"/>
              <a:t> this alternative is favored</a:t>
            </a:r>
            <a:endParaRPr lang="en-US" dirty="0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029745"/>
              </p:ext>
            </p:extLst>
          </p:nvPr>
        </p:nvGraphicFramePr>
        <p:xfrm>
          <a:off x="467544" y="1412776"/>
          <a:ext cx="7985125" cy="413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kstiruutu 3"/>
          <p:cNvSpPr txBox="1"/>
          <p:nvPr/>
        </p:nvSpPr>
        <p:spPr>
          <a:xfrm>
            <a:off x="971600" y="5373216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err="1" smtClean="0"/>
              <a:t>Result</a:t>
            </a:r>
            <a:r>
              <a:rPr lang="fi-FI" sz="1600" dirty="0" smtClean="0"/>
              <a:t> is </a:t>
            </a:r>
            <a:r>
              <a:rPr lang="fi-FI" sz="1600" dirty="0" err="1" smtClean="0"/>
              <a:t>significant</a:t>
            </a:r>
            <a:r>
              <a:rPr lang="fi-FI" sz="1600" dirty="0" smtClean="0"/>
              <a:t> </a:t>
            </a:r>
            <a:r>
              <a:rPr lang="fi-FI" sz="1600" dirty="0" err="1" smtClean="0"/>
              <a:t>with</a:t>
            </a:r>
            <a:r>
              <a:rPr lang="fi-FI" sz="1600" dirty="0" smtClean="0"/>
              <a:t> p=0.004. </a:t>
            </a:r>
            <a:r>
              <a:rPr lang="fi-FI" sz="1600" dirty="0" err="1" smtClean="0"/>
              <a:t>Based</a:t>
            </a:r>
            <a:r>
              <a:rPr lang="fi-FI" sz="1600" dirty="0" smtClean="0"/>
              <a:t> on </a:t>
            </a:r>
            <a:r>
              <a:rPr lang="fi-FI" sz="1600" dirty="0" err="1" smtClean="0"/>
              <a:t>McNemar’s</a:t>
            </a:r>
            <a:r>
              <a:rPr lang="fi-FI" sz="1600" dirty="0" smtClean="0"/>
              <a:t> </a:t>
            </a:r>
            <a:r>
              <a:rPr lang="fi-FI" sz="1600" dirty="0" err="1" smtClean="0"/>
              <a:t>test</a:t>
            </a:r>
            <a:r>
              <a:rPr lang="fi-FI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2967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44912" y="692696"/>
            <a:ext cx="7985125" cy="1079500"/>
          </a:xfrm>
        </p:spPr>
        <p:txBody>
          <a:bodyPr/>
          <a:lstStyle/>
          <a:p>
            <a:r>
              <a:rPr lang="fi-FI" altLang="en-US" dirty="0" err="1" smtClean="0"/>
              <a:t>Path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dependence</a:t>
            </a:r>
            <a:endParaRPr lang="fi-FI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700808"/>
            <a:ext cx="8016875" cy="108012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dirty="0" smtClean="0"/>
              <a:t>Discussed  in economics, policy studies</a:t>
            </a:r>
            <a:r>
              <a:rPr lang="fi-FI" dirty="0"/>
              <a:t> </a:t>
            </a:r>
            <a:r>
              <a:rPr lang="fi-FI" dirty="0" smtClean="0"/>
              <a:t>and organizational decision making </a:t>
            </a:r>
            <a:r>
              <a:rPr lang="fi-FI" sz="2000" dirty="0" smtClean="0"/>
              <a:t>(Arthur 1989, Webster 2008, Sydow et al. 2009)</a:t>
            </a:r>
          </a:p>
          <a:p>
            <a:pPr marL="0" indent="0">
              <a:buNone/>
              <a:defRPr/>
            </a:pPr>
            <a:endParaRPr lang="fi-FI" dirty="0" smtClean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64359"/>
            <a:ext cx="3656137" cy="2439329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571500" y="2780928"/>
            <a:ext cx="428853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>
                <a:solidFill>
                  <a:srgbClr val="0066FF"/>
                </a:solidFill>
              </a:rPr>
              <a:t>’</a:t>
            </a:r>
            <a:r>
              <a:rPr lang="fi-FI" sz="2400" dirty="0" err="1">
                <a:solidFill>
                  <a:srgbClr val="0066FF"/>
                </a:solidFill>
              </a:rPr>
              <a:t>History</a:t>
            </a:r>
            <a:r>
              <a:rPr lang="fi-FI" sz="2400" dirty="0">
                <a:solidFill>
                  <a:srgbClr val="0066FF"/>
                </a:solidFill>
              </a:rPr>
              <a:t> </a:t>
            </a:r>
            <a:r>
              <a:rPr lang="fi-FI" sz="2400" dirty="0" err="1">
                <a:solidFill>
                  <a:srgbClr val="0066FF"/>
                </a:solidFill>
              </a:rPr>
              <a:t>matters</a:t>
            </a:r>
            <a:r>
              <a:rPr lang="fi-FI" sz="2400" dirty="0"/>
              <a:t>’, i.e. </a:t>
            </a:r>
            <a:r>
              <a:rPr lang="fi-FI" sz="2400" dirty="0" err="1"/>
              <a:t>current</a:t>
            </a:r>
            <a:r>
              <a:rPr lang="fi-FI" sz="2400" dirty="0"/>
              <a:t> </a:t>
            </a:r>
            <a:r>
              <a:rPr lang="fi-FI" sz="2400" dirty="0" err="1"/>
              <a:t>state</a:t>
            </a:r>
            <a:r>
              <a:rPr lang="fi-FI" sz="2400" dirty="0"/>
              <a:t> </a:t>
            </a:r>
            <a:r>
              <a:rPr lang="fi-FI" sz="2400" dirty="0" err="1"/>
              <a:t>depends</a:t>
            </a:r>
            <a:r>
              <a:rPr lang="fi-FI" sz="2400" dirty="0"/>
              <a:t> on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history</a:t>
            </a:r>
            <a:endParaRPr lang="fi-FI" sz="2400" dirty="0"/>
          </a:p>
          <a:p>
            <a:pPr>
              <a:defRPr/>
            </a:pPr>
            <a:endParaRPr lang="fi-FI" sz="2400" dirty="0" smtClean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 err="1" smtClean="0">
                <a:solidFill>
                  <a:srgbClr val="0066FF"/>
                </a:solidFill>
              </a:rPr>
              <a:t>Lock</a:t>
            </a:r>
            <a:r>
              <a:rPr lang="fi-FI" sz="2400" dirty="0" smtClean="0">
                <a:solidFill>
                  <a:srgbClr val="0066FF"/>
                </a:solidFill>
              </a:rPr>
              <a:t>-in</a:t>
            </a:r>
            <a:r>
              <a:rPr lang="fi-FI" sz="2400" dirty="0" smtClean="0"/>
              <a:t> </a:t>
            </a:r>
            <a:r>
              <a:rPr lang="fi-FI" sz="2400" dirty="0" err="1" smtClean="0"/>
              <a:t>phenomena</a:t>
            </a:r>
            <a:r>
              <a:rPr lang="fi-FI" sz="2400" dirty="0" smtClean="0"/>
              <a:t>, </a:t>
            </a:r>
            <a:r>
              <a:rPr lang="fi-FI" sz="2400" dirty="0" err="1" smtClean="0"/>
              <a:t>e.g</a:t>
            </a:r>
            <a:r>
              <a:rPr lang="fi-FI" sz="2400" dirty="0" smtClean="0"/>
              <a:t>. QWERTY </a:t>
            </a:r>
            <a:r>
              <a:rPr lang="fi-FI" sz="2000" dirty="0"/>
              <a:t>(David 1985</a:t>
            </a:r>
            <a:r>
              <a:rPr lang="fi-FI" sz="2000" dirty="0" smtClean="0"/>
              <a:t>)</a:t>
            </a:r>
            <a:endParaRPr lang="fi-FI" sz="2000" dirty="0"/>
          </a:p>
          <a:p>
            <a:pPr>
              <a:defRPr/>
            </a:pPr>
            <a:endParaRPr lang="fi-FI" sz="2400" dirty="0"/>
          </a:p>
          <a:p>
            <a:endParaRPr lang="en-US" dirty="0"/>
          </a:p>
        </p:txBody>
      </p:sp>
      <p:sp>
        <p:nvSpPr>
          <p:cNvPr id="8" name="Suorakulmio 7"/>
          <p:cNvSpPr/>
          <p:nvPr/>
        </p:nvSpPr>
        <p:spPr>
          <a:xfrm>
            <a:off x="6086153" y="5212088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Photo by Ileana Gonzales, CC BY-NC-ND 2.0</a:t>
            </a:r>
          </a:p>
        </p:txBody>
      </p:sp>
    </p:spTree>
    <p:extLst>
      <p:ext uri="{BB962C8B-B14F-4D97-AF65-F5344CB8AC3E}">
        <p14:creationId xmlns:p14="http://schemas.microsoft.com/office/powerpoint/2010/main" val="63396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985125" cy="1079500"/>
          </a:xfrm>
        </p:spPr>
        <p:txBody>
          <a:bodyPr/>
          <a:lstStyle/>
          <a:p>
            <a:pPr algn="ctr"/>
            <a:r>
              <a:rPr lang="fi-FI" dirty="0" err="1"/>
              <a:t>Coping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path</a:t>
            </a:r>
            <a:r>
              <a:rPr lang="fi-FI" dirty="0"/>
              <a:t> </a:t>
            </a:r>
            <a:r>
              <a:rPr lang="fi-FI" dirty="0" err="1"/>
              <a:t>dependence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916832"/>
            <a:ext cx="7985125" cy="4449415"/>
          </a:xfrm>
        </p:spPr>
        <p:txBody>
          <a:bodyPr/>
          <a:lstStyle/>
          <a:p>
            <a:pPr marL="0" indent="0">
              <a:buNone/>
            </a:pPr>
            <a:r>
              <a:rPr lang="fi-FI" sz="3200" b="1" dirty="0" smtClean="0">
                <a:solidFill>
                  <a:srgbClr val="0070C0"/>
                </a:solidFill>
              </a:rPr>
              <a:t>Modelling teams</a:t>
            </a:r>
          </a:p>
          <a:p>
            <a:pPr marL="0" indent="0">
              <a:buNone/>
            </a:pPr>
            <a:r>
              <a:rPr lang="fi-FI" b="1" dirty="0" smtClean="0"/>
              <a:t>Multiple </a:t>
            </a:r>
            <a:r>
              <a:rPr lang="fi-FI" b="1" dirty="0" smtClean="0"/>
              <a:t>independent teams solving the same </a:t>
            </a:r>
            <a:r>
              <a:rPr lang="fi-FI" b="1" dirty="0" smtClean="0"/>
              <a:t>problem</a:t>
            </a:r>
            <a:endParaRPr lang="en-US" sz="1200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rgbClr val="0066FF"/>
                </a:solidFill>
              </a:rPr>
              <a:t>Alternative problem formulations and model structures</a:t>
            </a:r>
          </a:p>
          <a:p>
            <a:pPr marL="0" indent="0">
              <a:buNone/>
            </a:pPr>
            <a:endParaRPr lang="fi-FI" sz="1200" dirty="0" smtClean="0"/>
          </a:p>
          <a:p>
            <a:pPr marL="0" indent="0">
              <a:buNone/>
            </a:pPr>
            <a:r>
              <a:rPr lang="fi-FI" b="1" dirty="0" smtClean="0"/>
              <a:t>Devil’s advocate team? </a:t>
            </a:r>
            <a:endParaRPr lang="fi-FI" sz="1200" b="1" dirty="0" smtClean="0">
              <a:solidFill>
                <a:srgbClr val="0066FF"/>
              </a:solidFill>
            </a:endParaRPr>
          </a:p>
          <a:p>
            <a:r>
              <a:rPr lang="en-US" dirty="0">
                <a:solidFill>
                  <a:srgbClr val="0066FF"/>
                </a:solidFill>
              </a:rPr>
              <a:t>C</a:t>
            </a:r>
            <a:r>
              <a:rPr lang="en-US" dirty="0" smtClean="0">
                <a:solidFill>
                  <a:srgbClr val="0066FF"/>
                </a:solidFill>
              </a:rPr>
              <a:t>hallenge </a:t>
            </a:r>
            <a:r>
              <a:rPr lang="en-US" dirty="0">
                <a:solidFill>
                  <a:srgbClr val="0066FF"/>
                </a:solidFill>
              </a:rPr>
              <a:t>crucial </a:t>
            </a:r>
            <a:r>
              <a:rPr lang="en-US" dirty="0" smtClean="0">
                <a:solidFill>
                  <a:srgbClr val="0066FF"/>
                </a:solidFill>
              </a:rPr>
              <a:t>assumptions </a:t>
            </a:r>
            <a:endParaRPr lang="en-US" sz="1200" dirty="0" smtClean="0">
              <a:solidFill>
                <a:schemeClr val="accent6"/>
              </a:solidFill>
            </a:endParaRPr>
          </a:p>
          <a:p>
            <a:r>
              <a:rPr lang="en-US" dirty="0"/>
              <a:t>W</a:t>
            </a:r>
            <a:r>
              <a:rPr lang="en-US" dirty="0" smtClean="0"/>
              <a:t>orst </a:t>
            </a:r>
            <a:r>
              <a:rPr lang="en-US" dirty="0"/>
              <a:t>case </a:t>
            </a:r>
            <a:r>
              <a:rPr lang="en-US" dirty="0" smtClean="0"/>
              <a:t>analysis</a:t>
            </a:r>
          </a:p>
          <a:p>
            <a:endParaRPr lang="fi-FI" sz="1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6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7985125" cy="1079500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Adaptive </a:t>
            </a:r>
            <a:r>
              <a:rPr lang="fi-FI" dirty="0" smtClean="0"/>
              <a:t>problem solving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2294012"/>
            <a:ext cx="8248973" cy="4593431"/>
          </a:xfrm>
        </p:spPr>
        <p:txBody>
          <a:bodyPr/>
          <a:lstStyle/>
          <a:p>
            <a:r>
              <a:rPr lang="fi-FI" b="1" dirty="0" smtClean="0"/>
              <a:t>The desired path can change due to learning and  new data</a:t>
            </a:r>
            <a:endParaRPr lang="fi-FI" sz="1200" dirty="0" smtClean="0"/>
          </a:p>
          <a:p>
            <a:pPr marL="0" indent="0">
              <a:buNone/>
            </a:pPr>
            <a:r>
              <a:rPr lang="fi-FI" dirty="0" smtClean="0">
                <a:solidFill>
                  <a:srgbClr val="0066FF"/>
                </a:solidFill>
              </a:rPr>
              <a:t>	Plan </a:t>
            </a:r>
            <a:r>
              <a:rPr lang="fi-FI" dirty="0" smtClean="0">
                <a:solidFill>
                  <a:srgbClr val="0066FF"/>
                </a:solidFill>
              </a:rPr>
              <a:t>to have </a:t>
            </a:r>
            <a:r>
              <a:rPr lang="fi-FI" dirty="0">
                <a:solidFill>
                  <a:srgbClr val="0066FF"/>
                </a:solidFill>
              </a:rPr>
              <a:t>checkpoints where </a:t>
            </a:r>
            <a:r>
              <a:rPr lang="fi-FI" dirty="0" smtClean="0">
                <a:solidFill>
                  <a:srgbClr val="0066FF"/>
                </a:solidFill>
              </a:rPr>
              <a:t>the process </a:t>
            </a:r>
            <a:r>
              <a:rPr lang="fi-FI" dirty="0">
                <a:solidFill>
                  <a:srgbClr val="0066FF"/>
                </a:solidFill>
              </a:rPr>
              <a:t>can </a:t>
            </a:r>
            <a:r>
              <a:rPr lang="fi-FI" dirty="0" smtClean="0">
                <a:solidFill>
                  <a:srgbClr val="0066FF"/>
                </a:solidFill>
              </a:rPr>
              <a:t>	be </a:t>
            </a:r>
            <a:r>
              <a:rPr lang="fi-FI" dirty="0" smtClean="0">
                <a:solidFill>
                  <a:srgbClr val="0066FF"/>
                </a:solidFill>
              </a:rPr>
              <a:t>revised</a:t>
            </a:r>
            <a:endParaRPr lang="fi-FI" sz="1200" dirty="0" smtClean="0"/>
          </a:p>
          <a:p>
            <a:r>
              <a:rPr lang="fi-FI" dirty="0" smtClean="0"/>
              <a:t>In policy problems there are  often </a:t>
            </a:r>
            <a:r>
              <a:rPr lang="en-US" dirty="0" smtClean="0"/>
              <a:t>changes </a:t>
            </a:r>
            <a:r>
              <a:rPr lang="en-US" dirty="0"/>
              <a:t>in the problem </a:t>
            </a:r>
            <a:r>
              <a:rPr lang="en-US" dirty="0" smtClean="0"/>
              <a:t>environment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>
                <a:solidFill>
                  <a:srgbClr val="0066FF"/>
                </a:solidFill>
              </a:rPr>
              <a:t>	Accumulation of information</a:t>
            </a:r>
            <a:r>
              <a:rPr lang="fi-FI" dirty="0">
                <a:solidFill>
                  <a:srgbClr val="0066FF"/>
                </a:solidFill>
              </a:rPr>
              <a:t> 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66FF"/>
                </a:solidFill>
              </a:rPr>
              <a:t>	Decrease of uncertainty over time</a:t>
            </a:r>
          </a:p>
          <a:p>
            <a:endParaRPr lang="fi-FI" dirty="0">
              <a:solidFill>
                <a:srgbClr val="FF0000"/>
              </a:solidFill>
            </a:endParaRPr>
          </a:p>
          <a:p>
            <a:endParaRPr lang="fi-FI" sz="600" b="1" dirty="0" smtClean="0"/>
          </a:p>
          <a:p>
            <a:endParaRPr lang="fi-FI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15616" y="620688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b="1" kern="0" dirty="0">
                <a:solidFill>
                  <a:srgbClr val="0070C0"/>
                </a:solidFill>
              </a:rPr>
              <a:t>Coping with path dependence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11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985125" cy="707802"/>
          </a:xfrm>
        </p:spPr>
        <p:txBody>
          <a:bodyPr/>
          <a:lstStyle/>
          <a:p>
            <a:r>
              <a:rPr lang="fi-FI" dirty="0" smtClean="0"/>
              <a:t>Reducing the effects of biases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9437" y="1916832"/>
            <a:ext cx="7985125" cy="4449415"/>
          </a:xfrm>
        </p:spPr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fi-FI" dirty="0" smtClean="0"/>
              <a:t>Approaches suggested in the literature:</a:t>
            </a:r>
          </a:p>
          <a:p>
            <a:r>
              <a:rPr lang="fi-FI" dirty="0" smtClean="0"/>
              <a:t>Improve questions in preference elicitation</a:t>
            </a:r>
            <a:endParaRPr lang="fi-FI" dirty="0"/>
          </a:p>
          <a:p>
            <a:r>
              <a:rPr lang="fi-FI" dirty="0" smtClean="0"/>
              <a:t>Train decision makers</a:t>
            </a:r>
          </a:p>
          <a:p>
            <a:r>
              <a:rPr lang="fi-FI" dirty="0"/>
              <a:t>C</a:t>
            </a:r>
            <a:r>
              <a:rPr lang="fi-FI" dirty="0" smtClean="0"/>
              <a:t>alibrate judgments</a:t>
            </a:r>
            <a:endParaRPr lang="fi-FI" sz="1200" dirty="0" smtClean="0"/>
          </a:p>
          <a:p>
            <a:r>
              <a:rPr lang="fi-FI" dirty="0" smtClean="0">
                <a:solidFill>
                  <a:srgbClr val="0066FF"/>
                </a:solidFill>
              </a:rPr>
              <a:t>Design the preference elicitation process so that the effects of biases cancel out (</a:t>
            </a:r>
            <a:r>
              <a:rPr lang="fi-FI" sz="2000" dirty="0" smtClean="0">
                <a:solidFill>
                  <a:srgbClr val="0066FF"/>
                </a:solidFill>
              </a:rPr>
              <a:t>Lahtinen</a:t>
            </a:r>
            <a:r>
              <a:rPr lang="fi-FI" sz="2000" dirty="0">
                <a:solidFill>
                  <a:srgbClr val="0066FF"/>
                </a:solidFill>
              </a:rPr>
              <a:t>, Hämäläinen </a:t>
            </a:r>
            <a:r>
              <a:rPr lang="fi-FI" sz="2000" dirty="0" smtClean="0">
                <a:solidFill>
                  <a:srgbClr val="0066FF"/>
                </a:solidFill>
              </a:rPr>
              <a:t>, 2016</a:t>
            </a:r>
            <a:r>
              <a:rPr lang="fi-FI" dirty="0" smtClean="0">
                <a:solidFill>
                  <a:srgbClr val="0066FF"/>
                </a:solidFill>
              </a:rPr>
              <a:t>)</a:t>
            </a:r>
          </a:p>
          <a:p>
            <a:pPr marL="0" indent="0">
              <a:buNone/>
            </a:pPr>
            <a:r>
              <a:rPr lang="fi-FI" b="1" dirty="0" smtClean="0"/>
              <a:t>	</a:t>
            </a:r>
            <a:r>
              <a:rPr lang="fi-FI" dirty="0" smtClean="0"/>
              <a:t>Possible only if the mechanism of bias is well 	understood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476672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b="1" kern="0" dirty="0">
                <a:solidFill>
                  <a:srgbClr val="0070C0"/>
                </a:solidFill>
              </a:rPr>
              <a:t>Coping with path dependence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315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8052569" y="692696"/>
            <a:ext cx="504056" cy="1296144"/>
          </a:xfrm>
          <a:prstGeom prst="rect">
            <a:avLst/>
          </a:prstGeom>
          <a:solidFill>
            <a:srgbClr val="47C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043323" y="3284984"/>
            <a:ext cx="504056" cy="1296144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C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047946" y="1988840"/>
            <a:ext cx="504056" cy="1296144"/>
          </a:xfrm>
          <a:prstGeom prst="rect">
            <a:avLst/>
          </a:prstGeom>
          <a:solidFill>
            <a:srgbClr val="0070C0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3200" dirty="0">
                <a:latin typeface="Arial" charset="0"/>
              </a:rPr>
              <a:t>B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157608" y="2124212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019845" y="192911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3682196" y="2418157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399141" y="2229463"/>
            <a:ext cx="463996" cy="469999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851907" y="2350451"/>
            <a:ext cx="1399828" cy="6274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6376495" y="2627930"/>
            <a:ext cx="1169711" cy="3940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946479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498707" y="2511078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4154891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>
            <a:off x="5739067" y="2505174"/>
            <a:ext cx="129614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Otsikko 1"/>
          <p:cNvSpPr>
            <a:spLocks noGrp="1"/>
          </p:cNvSpPr>
          <p:nvPr>
            <p:ph type="title"/>
          </p:nvPr>
        </p:nvSpPr>
        <p:spPr>
          <a:xfrm>
            <a:off x="525402" y="1124744"/>
            <a:ext cx="7985125" cy="707802"/>
          </a:xfrm>
        </p:spPr>
        <p:txBody>
          <a:bodyPr/>
          <a:lstStyle/>
          <a:p>
            <a:r>
              <a:rPr lang="fi-FI" sz="2400" dirty="0" err="1" smtClean="0"/>
              <a:t>Effects</a:t>
            </a:r>
            <a:r>
              <a:rPr lang="fi-FI" sz="2400" dirty="0" smtClean="0"/>
              <a:t> of </a:t>
            </a:r>
            <a:r>
              <a:rPr lang="fi-FI" sz="2400" dirty="0" err="1" smtClean="0"/>
              <a:t>biases</a:t>
            </a:r>
            <a:r>
              <a:rPr lang="fi-FI" sz="2400" dirty="0" smtClean="0"/>
              <a:t> </a:t>
            </a:r>
            <a:r>
              <a:rPr lang="fi-FI" sz="2400" dirty="0" err="1" smtClean="0"/>
              <a:t>can</a:t>
            </a:r>
            <a:r>
              <a:rPr lang="fi-FI" sz="2400" dirty="0" smtClean="0"/>
              <a:t> </a:t>
            </a:r>
            <a:r>
              <a:rPr lang="fi-FI" sz="2400" dirty="0" err="1" smtClean="0"/>
              <a:t>cancel</a:t>
            </a:r>
            <a:r>
              <a:rPr lang="fi-FI" sz="2400" dirty="0" smtClean="0"/>
              <a:t> out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525402" y="3972239"/>
            <a:ext cx="81510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Shown to work in the Even Swaps method </a:t>
            </a:r>
          </a:p>
          <a:p>
            <a:r>
              <a:rPr lang="fi-FI" sz="2400" dirty="0" smtClean="0"/>
              <a:t>     </a:t>
            </a:r>
            <a:r>
              <a:rPr lang="fi-FI" sz="2000" dirty="0" smtClean="0"/>
              <a:t>( Lahtinen</a:t>
            </a:r>
            <a:r>
              <a:rPr lang="fi-FI" sz="2000" dirty="0"/>
              <a:t>, Hämäläinen </a:t>
            </a:r>
            <a:r>
              <a:rPr lang="fi-FI" sz="2000" dirty="0" smtClean="0"/>
              <a:t>2016</a:t>
            </a:r>
            <a:r>
              <a:rPr lang="fi-FI" sz="2000" dirty="0"/>
              <a:t>)</a:t>
            </a:r>
          </a:p>
          <a:p>
            <a:endParaRPr lang="fi-FI" sz="2400" dirty="0" smtClean="0">
              <a:solidFill>
                <a:srgbClr val="FF0000"/>
              </a:solidFill>
            </a:endParaRPr>
          </a:p>
          <a:p>
            <a:r>
              <a:rPr lang="fi-FI" sz="2400" dirty="0" smtClean="0">
                <a:solidFill>
                  <a:srgbClr val="0066FF"/>
                </a:solidFill>
              </a:rPr>
              <a:t>Benefits: Not  </a:t>
            </a:r>
            <a:r>
              <a:rPr lang="fi-FI" sz="2400" dirty="0">
                <a:solidFill>
                  <a:srgbClr val="0066FF"/>
                </a:solidFill>
              </a:rPr>
              <a:t>necessary to debias </a:t>
            </a:r>
            <a:r>
              <a:rPr lang="fi-FI" sz="2400" dirty="0" smtClean="0">
                <a:solidFill>
                  <a:srgbClr val="0066FF"/>
                </a:solidFill>
              </a:rPr>
              <a:t>individual judgments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3137" y="292387"/>
            <a:ext cx="66388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200" b="1" kern="0" dirty="0">
                <a:solidFill>
                  <a:srgbClr val="0070C0"/>
                </a:solidFill>
              </a:rPr>
              <a:t>Coping with path dependence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067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Checklist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practitioner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412776"/>
            <a:ext cx="8057133" cy="413543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What is the main goal of the modeling process </a:t>
            </a:r>
            <a:r>
              <a:rPr lang="en-US" sz="2200" dirty="0" smtClean="0">
                <a:solidFill>
                  <a:srgbClr val="0066FF"/>
                </a:solidFill>
              </a:rPr>
              <a:t>– learning or prescriptive modelling?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>
                <a:solidFill>
                  <a:srgbClr val="0066FF"/>
                </a:solidFill>
              </a:rPr>
              <a:t>Is path dependence a real risk and do we want to avoid it?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Consider effects related </a:t>
            </a:r>
            <a:r>
              <a:rPr lang="en-US" sz="2200" dirty="0"/>
              <a:t>to the system created by the </a:t>
            </a:r>
            <a:r>
              <a:rPr lang="en-US" sz="2200" dirty="0">
                <a:solidFill>
                  <a:srgbClr val="0066FF"/>
                </a:solidFill>
              </a:rPr>
              <a:t>problem solving </a:t>
            </a:r>
            <a:r>
              <a:rPr lang="en-US" sz="2200" dirty="0" smtClean="0">
                <a:solidFill>
                  <a:srgbClr val="0066FF"/>
                </a:solidFill>
              </a:rPr>
              <a:t>team </a:t>
            </a:r>
            <a:r>
              <a:rPr lang="en-US" sz="2200" dirty="0" smtClean="0"/>
              <a:t>and process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Consider procedural, behavioral and motivational </a:t>
            </a:r>
            <a:r>
              <a:rPr lang="en-US" sz="2200" dirty="0" smtClean="0">
                <a:solidFill>
                  <a:srgbClr val="0066FF"/>
                </a:solidFill>
              </a:rPr>
              <a:t>biases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Consider </a:t>
            </a:r>
            <a:r>
              <a:rPr lang="en-US" sz="2200" dirty="0"/>
              <a:t>technical </a:t>
            </a:r>
            <a:r>
              <a:rPr lang="en-US" sz="2200" dirty="0" smtClean="0"/>
              <a:t>properties, such as </a:t>
            </a:r>
            <a:r>
              <a:rPr lang="en-US" sz="2200" dirty="0" err="1" smtClean="0">
                <a:solidFill>
                  <a:srgbClr val="0066FF"/>
                </a:solidFill>
              </a:rPr>
              <a:t>irreversibilities</a:t>
            </a:r>
            <a:r>
              <a:rPr lang="en-US" sz="2200" dirty="0" smtClean="0"/>
              <a:t>, in the </a:t>
            </a:r>
            <a:r>
              <a:rPr lang="en-US" sz="2200" dirty="0"/>
              <a:t>problem under </a:t>
            </a:r>
            <a:r>
              <a:rPr lang="en-US" sz="2200" dirty="0" smtClean="0"/>
              <a:t>study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>
                <a:solidFill>
                  <a:srgbClr val="000000"/>
                </a:solidFill>
              </a:rPr>
              <a:t>Consider the possibility of </a:t>
            </a:r>
            <a:r>
              <a:rPr lang="en-US" sz="2200" dirty="0">
                <a:solidFill>
                  <a:srgbClr val="0066FF"/>
                </a:solidFill>
              </a:rPr>
              <a:t>an adaptive </a:t>
            </a:r>
            <a:r>
              <a:rPr lang="en-US" sz="2200" dirty="0" err="1">
                <a:solidFill>
                  <a:srgbClr val="0066FF"/>
                </a:solidFill>
              </a:rPr>
              <a:t>modelling</a:t>
            </a:r>
            <a:r>
              <a:rPr lang="en-US" sz="2200" dirty="0">
                <a:solidFill>
                  <a:srgbClr val="0066FF"/>
                </a:solidFill>
              </a:rPr>
              <a:t> </a:t>
            </a:r>
            <a:r>
              <a:rPr lang="en-US" sz="2200" dirty="0" smtClean="0">
                <a:solidFill>
                  <a:srgbClr val="0066FF"/>
                </a:solidFill>
              </a:rPr>
              <a:t>approach</a:t>
            </a:r>
            <a:endParaRPr lang="en-US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Consider the possibility of using  </a:t>
            </a:r>
            <a:r>
              <a:rPr lang="en-US" sz="2200" dirty="0">
                <a:solidFill>
                  <a:srgbClr val="0066FF"/>
                </a:solidFill>
              </a:rPr>
              <a:t>multiple </a:t>
            </a:r>
            <a:r>
              <a:rPr lang="en-US" sz="2200" dirty="0" smtClean="0">
                <a:solidFill>
                  <a:srgbClr val="0066FF"/>
                </a:solidFill>
              </a:rPr>
              <a:t>models or </a:t>
            </a:r>
            <a:r>
              <a:rPr lang="en-US" sz="2200" dirty="0" err="1" smtClean="0">
                <a:solidFill>
                  <a:srgbClr val="0066FF"/>
                </a:solidFill>
              </a:rPr>
              <a:t>modelling</a:t>
            </a:r>
            <a:r>
              <a:rPr lang="en-US" sz="2200" dirty="0" smtClean="0">
                <a:solidFill>
                  <a:srgbClr val="0066FF"/>
                </a:solidFill>
              </a:rPr>
              <a:t> teams 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4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 bwMode="auto">
          <a:xfrm>
            <a:off x="574985" y="3933056"/>
            <a:ext cx="8025185" cy="1080120"/>
          </a:xfrm>
          <a:prstGeom prst="rect">
            <a:avLst/>
          </a:prstGeom>
          <a:solidFill>
            <a:srgbClr val="FFD5F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59" y="836712"/>
            <a:ext cx="7985125" cy="1079500"/>
          </a:xfrm>
        </p:spPr>
        <p:txBody>
          <a:bodyPr/>
          <a:lstStyle/>
          <a:p>
            <a:pPr algn="ctr"/>
            <a:r>
              <a:rPr lang="fi-FI" dirty="0" err="1" smtClean="0"/>
              <a:t>Conclusions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9608" y="1268760"/>
            <a:ext cx="8392640" cy="5472608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66FF"/>
                </a:solidFill>
              </a:rPr>
              <a:t>Path depen</a:t>
            </a:r>
            <a:r>
              <a:rPr lang="en-US" b="1" dirty="0">
                <a:solidFill>
                  <a:srgbClr val="0066FF"/>
                </a:solidFill>
              </a:rPr>
              <a:t>d</a:t>
            </a:r>
            <a:r>
              <a:rPr lang="en-US" b="1" dirty="0" smtClean="0">
                <a:solidFill>
                  <a:srgbClr val="0066FF"/>
                </a:solidFill>
              </a:rPr>
              <a:t>ence </a:t>
            </a:r>
            <a:r>
              <a:rPr lang="en-US" b="1" dirty="0">
                <a:solidFill>
                  <a:srgbClr val="0066FF"/>
                </a:solidFill>
              </a:rPr>
              <a:t>is a real phenomenon and risk in </a:t>
            </a:r>
            <a:r>
              <a:rPr lang="en-US" b="1" dirty="0" smtClean="0">
                <a:solidFill>
                  <a:srgbClr val="0066FF"/>
                </a:solidFill>
              </a:rPr>
              <a:t>OR</a:t>
            </a:r>
            <a:endParaRPr lang="en-US" b="1" dirty="0" smtClean="0">
              <a:solidFill>
                <a:srgbClr val="0066FF"/>
              </a:solidFill>
            </a:endParaRPr>
          </a:p>
          <a:p>
            <a:r>
              <a:rPr lang="en-US" dirty="0" smtClean="0"/>
              <a:t>Extra concern in </a:t>
            </a:r>
            <a:r>
              <a:rPr lang="en-US" dirty="0"/>
              <a:t>large policy problems and </a:t>
            </a:r>
            <a:r>
              <a:rPr lang="en-US" dirty="0" smtClean="0"/>
              <a:t>in normative </a:t>
            </a:r>
            <a:r>
              <a:rPr lang="en-US" dirty="0"/>
              <a:t>decision </a:t>
            </a:r>
            <a:r>
              <a:rPr lang="en-US" dirty="0" smtClean="0"/>
              <a:t>support</a:t>
            </a:r>
          </a:p>
          <a:p>
            <a:r>
              <a:rPr lang="en-US" dirty="0">
                <a:solidFill>
                  <a:srgbClr val="0066FF"/>
                </a:solidFill>
              </a:rPr>
              <a:t>M</a:t>
            </a:r>
            <a:r>
              <a:rPr lang="en-US" dirty="0" smtClean="0">
                <a:solidFill>
                  <a:srgbClr val="0066FF"/>
                </a:solidFill>
              </a:rPr>
              <a:t>ost </a:t>
            </a:r>
            <a:r>
              <a:rPr lang="en-US" dirty="0">
                <a:solidFill>
                  <a:srgbClr val="0066FF"/>
                </a:solidFill>
              </a:rPr>
              <a:t>important driver </a:t>
            </a:r>
            <a:r>
              <a:rPr lang="en-US" dirty="0" smtClean="0">
                <a:solidFill>
                  <a:srgbClr val="0066FF"/>
                </a:solidFill>
              </a:rPr>
              <a:t>is </a:t>
            </a:r>
            <a:r>
              <a:rPr lang="en-US" dirty="0">
                <a:solidFill>
                  <a:srgbClr val="0066FF"/>
                </a:solidFill>
              </a:rPr>
              <a:t>likely to be human </a:t>
            </a:r>
            <a:r>
              <a:rPr lang="en-US" dirty="0" smtClean="0">
                <a:solidFill>
                  <a:srgbClr val="0066FF"/>
                </a:solidFill>
              </a:rPr>
              <a:t>behavior</a:t>
            </a:r>
            <a:endParaRPr lang="fi-FI" b="1" dirty="0">
              <a:solidFill>
                <a:srgbClr val="0066FF"/>
              </a:solidFill>
            </a:endParaRPr>
          </a:p>
          <a:p>
            <a:pPr marL="0" indent="0">
              <a:buNone/>
            </a:pPr>
            <a:r>
              <a:rPr lang="fi-FI" b="1" dirty="0" smtClean="0">
                <a:solidFill>
                  <a:srgbClr val="0066FF"/>
                </a:solidFill>
              </a:rPr>
              <a:t>Awareness</a:t>
            </a:r>
            <a:r>
              <a:rPr lang="fi-FI" dirty="0" smtClean="0">
                <a:solidFill>
                  <a:srgbClr val="0066FF"/>
                </a:solidFill>
              </a:rPr>
              <a:t> </a:t>
            </a:r>
            <a:r>
              <a:rPr lang="fi-FI" dirty="0">
                <a:solidFill>
                  <a:srgbClr val="0066FF"/>
                </a:solidFill>
              </a:rPr>
              <a:t>is the first step </a:t>
            </a:r>
            <a:r>
              <a:rPr lang="fi-FI" dirty="0"/>
              <a:t>to cope with path </a:t>
            </a:r>
            <a:r>
              <a:rPr lang="fi-FI" dirty="0" smtClean="0"/>
              <a:t>dependence</a:t>
            </a:r>
          </a:p>
          <a:p>
            <a:endParaRPr lang="fi-FI" dirty="0" smtClean="0"/>
          </a:p>
          <a:p>
            <a:pPr marL="0" indent="0" algn="ctr">
              <a:buNone/>
            </a:pPr>
            <a:r>
              <a:rPr lang="fi-FI" dirty="0" smtClean="0"/>
              <a:t>More  research on the mitigation of biases is needed</a:t>
            </a:r>
          </a:p>
        </p:txBody>
      </p:sp>
    </p:spTree>
    <p:extLst>
      <p:ext uri="{BB962C8B-B14F-4D97-AF65-F5344CB8AC3E}">
        <p14:creationId xmlns:p14="http://schemas.microsoft.com/office/powerpoint/2010/main" val="27225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99950" y="5650987"/>
            <a:ext cx="8728223" cy="10801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685" y="332656"/>
            <a:ext cx="7985125" cy="1079500"/>
          </a:xfrm>
        </p:spPr>
        <p:txBody>
          <a:bodyPr/>
          <a:lstStyle/>
          <a:p>
            <a:r>
              <a:rPr lang="fi-FI" sz="2400" dirty="0" err="1"/>
              <a:t>P</a:t>
            </a:r>
            <a:r>
              <a:rPr lang="fi-FI" sz="2400" dirty="0" err="1" smtClean="0"/>
              <a:t>apers</a:t>
            </a:r>
            <a:r>
              <a:rPr lang="fi-FI" sz="2400" dirty="0" smtClean="0"/>
              <a:t> on </a:t>
            </a:r>
            <a:r>
              <a:rPr lang="fi-FI" sz="2400" dirty="0" err="1" smtClean="0"/>
              <a:t>path</a:t>
            </a:r>
            <a:r>
              <a:rPr lang="fi-FI" sz="2400" dirty="0" smtClean="0"/>
              <a:t> </a:t>
            </a:r>
            <a:r>
              <a:rPr lang="fi-FI" sz="2400" dirty="0" err="1" smtClean="0"/>
              <a:t>dependence</a:t>
            </a:r>
            <a:endParaRPr lang="fi-F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717" y="836712"/>
            <a:ext cx="8190731" cy="3470156"/>
          </a:xfrm>
        </p:spPr>
        <p:txBody>
          <a:bodyPr/>
          <a:lstStyle/>
          <a:p>
            <a:pPr marL="0" indent="0">
              <a:buNone/>
            </a:pPr>
            <a:endParaRPr lang="en-US" sz="700" dirty="0" smtClean="0">
              <a:solidFill>
                <a:srgbClr val="0066FF"/>
              </a:solidFill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0066FF"/>
                </a:solidFill>
              </a:rPr>
              <a:t>Hämäläinen</a:t>
            </a:r>
            <a:r>
              <a:rPr lang="en-US" sz="1600" dirty="0">
                <a:solidFill>
                  <a:srgbClr val="0066FF"/>
                </a:solidFill>
              </a:rPr>
              <a:t>, Lahtinen 2016. </a:t>
            </a:r>
            <a:r>
              <a:rPr lang="en-US" sz="1600" b="1" dirty="0">
                <a:solidFill>
                  <a:srgbClr val="0066FF"/>
                </a:solidFill>
              </a:rPr>
              <a:t>Path Dependence in Operational Research - How the Modeling Process Can Influence the Results  </a:t>
            </a:r>
            <a:r>
              <a:rPr lang="en-US" sz="1600" i="1" dirty="0" smtClean="0">
                <a:solidFill>
                  <a:srgbClr val="0066FF"/>
                </a:solidFill>
              </a:rPr>
              <a:t>Operations </a:t>
            </a:r>
            <a:r>
              <a:rPr lang="en-US" sz="1600" i="1" dirty="0">
                <a:solidFill>
                  <a:srgbClr val="0066FF"/>
                </a:solidFill>
              </a:rPr>
              <a:t>Research Perspectives, </a:t>
            </a:r>
            <a:r>
              <a:rPr lang="en-US" sz="1600" dirty="0">
                <a:solidFill>
                  <a:srgbClr val="0066FF"/>
                </a:solidFill>
              </a:rPr>
              <a:t>3:14-20</a:t>
            </a:r>
            <a:r>
              <a:rPr lang="en-US" sz="1600" dirty="0" smtClean="0">
                <a:solidFill>
                  <a:srgbClr val="0066FF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0066FF"/>
                </a:solidFill>
              </a:rPr>
              <a:t>Lahtinen</a:t>
            </a:r>
            <a:r>
              <a:rPr lang="en-US" sz="1600" dirty="0">
                <a:solidFill>
                  <a:srgbClr val="0066FF"/>
                </a:solidFill>
              </a:rPr>
              <a:t>, </a:t>
            </a:r>
            <a:r>
              <a:rPr lang="en-US" sz="1600" dirty="0" err="1">
                <a:solidFill>
                  <a:srgbClr val="0066FF"/>
                </a:solidFill>
              </a:rPr>
              <a:t>Hämäläinen</a:t>
            </a:r>
            <a:r>
              <a:rPr lang="en-US" sz="1600" dirty="0">
                <a:solidFill>
                  <a:srgbClr val="0066FF"/>
                </a:solidFill>
              </a:rPr>
              <a:t> 2016. </a:t>
            </a:r>
            <a:r>
              <a:rPr lang="en-US" sz="1600" b="1" dirty="0">
                <a:solidFill>
                  <a:srgbClr val="0066FF"/>
                </a:solidFill>
              </a:rPr>
              <a:t>Path dependence and biases in the even swaps decision analysis method  </a:t>
            </a:r>
            <a:r>
              <a:rPr lang="en-US" sz="1600" dirty="0">
                <a:solidFill>
                  <a:srgbClr val="0066FF"/>
                </a:solidFill>
              </a:rPr>
              <a:t>European Journal of Operational Research, 249(3): 890-898</a:t>
            </a:r>
          </a:p>
          <a:p>
            <a:pPr marL="0" indent="0">
              <a:buNone/>
            </a:pPr>
            <a:endParaRPr lang="en-US" sz="700" dirty="0" smtClean="0">
              <a:solidFill>
                <a:srgbClr val="0066FF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66FF"/>
                </a:solidFill>
              </a:rPr>
              <a:t>Lahtinen, Guillaume, Hämäläinen </a:t>
            </a:r>
            <a:r>
              <a:rPr lang="en-US" sz="1600" dirty="0" smtClean="0">
                <a:solidFill>
                  <a:srgbClr val="0066FF"/>
                </a:solidFill>
              </a:rPr>
              <a:t>2017.</a:t>
            </a:r>
            <a:r>
              <a:rPr lang="en-US" sz="1600" b="1" dirty="0" smtClean="0">
                <a:solidFill>
                  <a:srgbClr val="0066FF"/>
                </a:solidFill>
              </a:rPr>
              <a:t> Why pay attention to paths in the practice of environmental modelling? </a:t>
            </a:r>
            <a:r>
              <a:rPr lang="en-US" sz="1600" i="1" dirty="0" smtClean="0">
                <a:solidFill>
                  <a:srgbClr val="0066FF"/>
                </a:solidFill>
              </a:rPr>
              <a:t>Environmental Modelling </a:t>
            </a:r>
            <a:r>
              <a:rPr lang="en-US" sz="1600" i="1" dirty="0">
                <a:solidFill>
                  <a:srgbClr val="0066FF"/>
                </a:solidFill>
              </a:rPr>
              <a:t>and Software, </a:t>
            </a:r>
            <a:r>
              <a:rPr lang="en-US" sz="1600" dirty="0" smtClean="0">
                <a:solidFill>
                  <a:srgbClr val="0066FF"/>
                </a:solidFill>
              </a:rPr>
              <a:t>92: 74-81.</a:t>
            </a:r>
          </a:p>
          <a:p>
            <a:pPr marL="0" indent="0">
              <a:buNone/>
            </a:pPr>
            <a:endParaRPr lang="en-US" sz="700" dirty="0">
              <a:solidFill>
                <a:srgbClr val="0066FF"/>
              </a:solidFill>
            </a:endParaRPr>
          </a:p>
          <a:p>
            <a:pPr marL="0" indent="0">
              <a:buNone/>
            </a:pPr>
            <a:r>
              <a:rPr lang="fi-FI" sz="1600" dirty="0" smtClean="0">
                <a:solidFill>
                  <a:srgbClr val="0066FF"/>
                </a:solidFill>
              </a:rPr>
              <a:t>Lahtinen, </a:t>
            </a:r>
            <a:r>
              <a:rPr lang="fi-FI" sz="1600" dirty="0">
                <a:solidFill>
                  <a:srgbClr val="0066FF"/>
                </a:solidFill>
              </a:rPr>
              <a:t>Hämäläinen, </a:t>
            </a:r>
            <a:r>
              <a:rPr lang="fi-FI" sz="1600" dirty="0" smtClean="0">
                <a:solidFill>
                  <a:srgbClr val="0066FF"/>
                </a:solidFill>
              </a:rPr>
              <a:t>Jenytin </a:t>
            </a:r>
            <a:r>
              <a:rPr lang="fi-FI" sz="1600" dirty="0">
                <a:solidFill>
                  <a:srgbClr val="0066FF"/>
                </a:solidFill>
              </a:rPr>
              <a:t>2017. </a:t>
            </a:r>
            <a:r>
              <a:rPr lang="fi-FI" sz="1600" b="1" dirty="0" smtClean="0">
                <a:solidFill>
                  <a:srgbClr val="0066FF"/>
                </a:solidFill>
              </a:rPr>
              <a:t>A systems perspective on  </a:t>
            </a:r>
            <a:r>
              <a:rPr lang="fi-FI" sz="1600" b="1" dirty="0">
                <a:solidFill>
                  <a:srgbClr val="0066FF"/>
                </a:solidFill>
              </a:rPr>
              <a:t>bias mitigation in multi-criteria decision analysis</a:t>
            </a:r>
            <a:r>
              <a:rPr lang="fi-FI" sz="1600" dirty="0">
                <a:solidFill>
                  <a:srgbClr val="0066FF"/>
                </a:solidFill>
              </a:rPr>
              <a:t>. </a:t>
            </a:r>
            <a:r>
              <a:rPr lang="fi-FI" sz="1600" i="1" dirty="0">
                <a:solidFill>
                  <a:srgbClr val="0066FF"/>
                </a:solidFill>
              </a:rPr>
              <a:t>Manuscript</a:t>
            </a:r>
            <a:r>
              <a:rPr lang="fi-FI" sz="1600" i="1" dirty="0" smtClean="0">
                <a:solidFill>
                  <a:srgbClr val="0066FF"/>
                </a:solidFill>
              </a:rPr>
              <a:t>.</a:t>
            </a:r>
            <a:endParaRPr lang="en-US" sz="1800" i="1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13685" y="3998979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fi-FI" sz="2400" kern="0" dirty="0" smtClean="0"/>
              <a:t>General Behavioural OR papers</a:t>
            </a:r>
          </a:p>
          <a:p>
            <a:endParaRPr lang="fi-FI" kern="0" dirty="0" smtClean="0"/>
          </a:p>
        </p:txBody>
      </p:sp>
      <p:sp>
        <p:nvSpPr>
          <p:cNvPr id="9" name="Rectangle 8"/>
          <p:cNvSpPr/>
          <p:nvPr/>
        </p:nvSpPr>
        <p:spPr>
          <a:xfrm>
            <a:off x="325808" y="4365104"/>
            <a:ext cx="8602365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Hämäläinen</a:t>
            </a:r>
            <a:r>
              <a:rPr lang="en-US" sz="1600" dirty="0"/>
              <a:t>, </a:t>
            </a:r>
            <a:r>
              <a:rPr lang="en-US" sz="1600" dirty="0" err="1" smtClean="0"/>
              <a:t>Luoma</a:t>
            </a:r>
            <a:r>
              <a:rPr lang="en-US" sz="1600" dirty="0" smtClean="0"/>
              <a:t> </a:t>
            </a:r>
            <a:r>
              <a:rPr lang="en-US" sz="1600" dirty="0"/>
              <a:t>and </a:t>
            </a:r>
            <a:r>
              <a:rPr lang="en-US" sz="1600" dirty="0" smtClean="0"/>
              <a:t>Saarinen 2013.</a:t>
            </a:r>
            <a:r>
              <a:rPr lang="en-US" sz="1600" dirty="0"/>
              <a:t> </a:t>
            </a:r>
            <a:r>
              <a:rPr lang="en-US" sz="1600" b="1" dirty="0"/>
              <a:t>On the Importance of Behavioral Operational Research: The Case of Understanding and Communicating about Dynamic Systems </a:t>
            </a:r>
            <a:r>
              <a:rPr lang="en-US" sz="1600" i="1" dirty="0"/>
              <a:t>European Journal of Operational Research, </a:t>
            </a:r>
            <a:r>
              <a:rPr lang="en-US" sz="1600" i="1" dirty="0" smtClean="0"/>
              <a:t>228, 3: 623-634</a:t>
            </a:r>
            <a:r>
              <a:rPr lang="en-US" sz="1600" i="1" dirty="0"/>
              <a:t>.</a:t>
            </a:r>
            <a:endParaRPr lang="en-US" sz="1600" dirty="0"/>
          </a:p>
          <a:p>
            <a:endParaRPr lang="en-US" sz="700" dirty="0" smtClean="0"/>
          </a:p>
          <a:p>
            <a:r>
              <a:rPr lang="en-US" sz="1600" dirty="0" smtClean="0"/>
              <a:t>Franco </a:t>
            </a:r>
            <a:r>
              <a:rPr lang="en-US" sz="1600" dirty="0"/>
              <a:t>and </a:t>
            </a:r>
            <a:r>
              <a:rPr lang="en-US" sz="1600" dirty="0" smtClean="0"/>
              <a:t>Hämäläinen 2016a.</a:t>
            </a:r>
            <a:r>
              <a:rPr lang="en-US" sz="1600" dirty="0"/>
              <a:t> </a:t>
            </a:r>
            <a:r>
              <a:rPr lang="en-US" sz="1600" b="1" dirty="0" err="1"/>
              <a:t>Behavioural</a:t>
            </a:r>
            <a:r>
              <a:rPr lang="en-US" sz="1600" b="1" dirty="0"/>
              <a:t> operational research: Returning to the roots of the OR </a:t>
            </a:r>
            <a:r>
              <a:rPr lang="en-US" sz="1600" b="1" dirty="0" smtClean="0"/>
              <a:t>profession.</a:t>
            </a:r>
            <a:r>
              <a:rPr lang="en-US" sz="1600" dirty="0"/>
              <a:t> </a:t>
            </a:r>
            <a:r>
              <a:rPr lang="en-US" sz="1600" i="1" dirty="0"/>
              <a:t>European Journal of Operational Research, </a:t>
            </a:r>
            <a:r>
              <a:rPr lang="en-US" sz="1600" i="1" dirty="0" smtClean="0"/>
              <a:t>249</a:t>
            </a:r>
            <a:r>
              <a:rPr lang="en-US" sz="1600" i="1" dirty="0"/>
              <a:t>, </a:t>
            </a:r>
            <a:r>
              <a:rPr lang="en-US" sz="1600" i="1" dirty="0" smtClean="0"/>
              <a:t>3: 791-795.</a:t>
            </a:r>
          </a:p>
          <a:p>
            <a:endParaRPr lang="en-US" sz="700" b="1" i="1" dirty="0" smtClean="0"/>
          </a:p>
          <a:p>
            <a:r>
              <a:rPr lang="en-US" sz="1600" dirty="0" smtClean="0"/>
              <a:t>Franco </a:t>
            </a:r>
            <a:r>
              <a:rPr lang="en-US" sz="1600" dirty="0"/>
              <a:t>and </a:t>
            </a:r>
            <a:r>
              <a:rPr lang="en-US" sz="1600" dirty="0" smtClean="0"/>
              <a:t>Hämäläinen 2016b:</a:t>
            </a:r>
            <a:r>
              <a:rPr lang="en-US" sz="1600" dirty="0"/>
              <a:t> </a:t>
            </a:r>
            <a:r>
              <a:rPr lang="en-US" sz="1600" b="1" dirty="0"/>
              <a:t>Engaging with </a:t>
            </a:r>
            <a:r>
              <a:rPr lang="en-US" sz="1600" b="1" dirty="0" err="1"/>
              <a:t>behavioural</a:t>
            </a:r>
            <a:r>
              <a:rPr lang="en-US" sz="1600" b="1" dirty="0"/>
              <a:t> OR: On methods, actors, and praxis.</a:t>
            </a:r>
            <a:r>
              <a:rPr lang="en-US" sz="1600" dirty="0"/>
              <a:t> </a:t>
            </a:r>
            <a:r>
              <a:rPr lang="en-US" sz="1600" i="1" dirty="0"/>
              <a:t>In </a:t>
            </a:r>
            <a:r>
              <a:rPr lang="en-US" sz="1600" i="1" dirty="0" err="1"/>
              <a:t>Kunc</a:t>
            </a:r>
            <a:r>
              <a:rPr lang="en-US" sz="1600" i="1" dirty="0"/>
              <a:t>, M, </a:t>
            </a:r>
            <a:r>
              <a:rPr lang="en-US" sz="1600" i="1" dirty="0" err="1"/>
              <a:t>Malpass</a:t>
            </a:r>
            <a:r>
              <a:rPr lang="en-US" sz="1600" i="1" dirty="0"/>
              <a:t>, J, White, L (</a:t>
            </a:r>
            <a:r>
              <a:rPr lang="en-US" sz="1600" i="1" dirty="0" err="1"/>
              <a:t>ed</a:t>
            </a:r>
            <a:r>
              <a:rPr lang="en-US" sz="1600" i="1" dirty="0"/>
              <a:t>) </a:t>
            </a:r>
            <a:r>
              <a:rPr lang="en-US" sz="1600" i="1" dirty="0" err="1"/>
              <a:t>Behavioural</a:t>
            </a:r>
            <a:r>
              <a:rPr lang="en-US" sz="1600" i="1" dirty="0"/>
              <a:t> operational research: Theory, methodology and practice:, pp.1-14</a:t>
            </a:r>
            <a:endParaRPr lang="en-US" sz="1600" dirty="0"/>
          </a:p>
          <a:p>
            <a:endParaRPr lang="en-US" sz="1600" i="1" dirty="0" smtClean="0"/>
          </a:p>
          <a:p>
            <a:endParaRPr lang="en-US" sz="1600" i="1" dirty="0" smtClean="0"/>
          </a:p>
          <a:p>
            <a:endParaRPr lang="en-US" sz="1600" i="1" kern="0" dirty="0"/>
          </a:p>
          <a:p>
            <a:endParaRPr lang="fi-FI" sz="1600" kern="0" dirty="0"/>
          </a:p>
        </p:txBody>
      </p:sp>
    </p:spTree>
    <p:extLst>
      <p:ext uri="{BB962C8B-B14F-4D97-AF65-F5344CB8AC3E}">
        <p14:creationId xmlns:p14="http://schemas.microsoft.com/office/powerpoint/2010/main" val="37093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>
          <a:xfrm>
            <a:off x="467544" y="548680"/>
            <a:ext cx="8401439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en-US" sz="2400" b="1" dirty="0" err="1" smtClean="0">
                <a:solidFill>
                  <a:srgbClr val="0070C0"/>
                </a:solidFill>
              </a:rPr>
              <a:t>References</a:t>
            </a:r>
            <a:r>
              <a:rPr lang="fi-FI" altLang="en-US" sz="1200" dirty="0" smtClean="0">
                <a:solidFill>
                  <a:schemeClr val="accent4"/>
                </a:solidFill>
              </a:rPr>
              <a:t/>
            </a:r>
            <a:br>
              <a:rPr lang="fi-FI" altLang="en-US" sz="1200" dirty="0" smtClean="0">
                <a:solidFill>
                  <a:schemeClr val="accent4"/>
                </a:solidFill>
              </a:rPr>
            </a:br>
            <a:r>
              <a:rPr lang="fi-FI" altLang="en-US" sz="1200" dirty="0" smtClean="0">
                <a:solidFill>
                  <a:schemeClr val="accent4"/>
                </a:solidFill>
              </a:rPr>
              <a:t/>
            </a:r>
            <a:br>
              <a:rPr lang="fi-FI" altLang="en-US" sz="1200" dirty="0" smtClean="0">
                <a:solidFill>
                  <a:schemeClr val="accent4"/>
                </a:solidFill>
              </a:rPr>
            </a:br>
            <a:r>
              <a:rPr lang="en-US" sz="1400" dirty="0" smtClean="0"/>
              <a:t>Arthur, W.B., 1989. Competing technologies, increasing returns, and lock-in by historical events. The Economic Journal 99 (394), 116-131.</a:t>
            </a:r>
          </a:p>
          <a:p>
            <a:r>
              <a:rPr lang="en-US" sz="1400" dirty="0"/>
              <a:t>David, P.A., 1985. Clio and the Economics of QWERTY. The American Economic Review 75 (2), 332-337.</a:t>
            </a:r>
            <a:endParaRPr lang="en-US" sz="1400" dirty="0" smtClean="0"/>
          </a:p>
          <a:p>
            <a:r>
              <a:rPr lang="en-US" sz="1400" dirty="0" smtClean="0"/>
              <a:t>Hammond, J.S., Keeney, R.L., </a:t>
            </a:r>
            <a:r>
              <a:rPr lang="en-US" sz="1400" dirty="0" err="1" smtClean="0"/>
              <a:t>Raiffa</a:t>
            </a:r>
            <a:r>
              <a:rPr lang="en-US" sz="1400" dirty="0" smtClean="0"/>
              <a:t>, H., 1999. Smart Choices: A Practical Guide to Making Better Decisions. </a:t>
            </a:r>
            <a:r>
              <a:rPr lang="fi-FI" sz="1400" dirty="0" err="1" smtClean="0"/>
              <a:t>Harward</a:t>
            </a:r>
            <a:r>
              <a:rPr lang="fi-FI" sz="1400" dirty="0" smtClean="0"/>
              <a:t> Business School Press, Boston, MA.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/>
              <a:t>Landry, M., </a:t>
            </a:r>
            <a:r>
              <a:rPr lang="en-US" sz="1400" dirty="0" err="1"/>
              <a:t>Malouin</a:t>
            </a:r>
            <a:r>
              <a:rPr lang="en-US" sz="1400" dirty="0"/>
              <a:t>, J-L., Oral, M. 1983. Model validation in operations research. European Journal of Operational Research 14 (3), 207-220.</a:t>
            </a:r>
          </a:p>
          <a:p>
            <a:r>
              <a:rPr lang="en-US" sz="1400" dirty="0" smtClean="0"/>
              <a:t>Little</a:t>
            </a:r>
            <a:r>
              <a:rPr lang="en-US" sz="1400" dirty="0"/>
              <a:t>, J.D.C., 1970. Models and Managers: The Concept of Decision Calculus. Management Science 16 (8), B466-B485. Reprinted in Management Science 50 (12 Supplement), 1841-1853</a:t>
            </a:r>
            <a:r>
              <a:rPr lang="en-US" sz="1400" dirty="0" smtClean="0"/>
              <a:t>.</a:t>
            </a:r>
          </a:p>
          <a:p>
            <a:r>
              <a:rPr lang="en-US" sz="1400" dirty="0"/>
              <a:t>Morris, W. T., 1967. On the Art of Modeling. Management Science 13 (12), B707-B717.</a:t>
            </a:r>
            <a:r>
              <a:rPr lang="fi-FI" altLang="en-US" sz="1400" dirty="0"/>
              <a:t/>
            </a:r>
            <a:br>
              <a:rPr lang="fi-FI" altLang="en-US" sz="1400" dirty="0"/>
            </a:br>
            <a:r>
              <a:rPr lang="en-US" sz="1400" dirty="0" err="1" smtClean="0"/>
              <a:t>Mustajoki</a:t>
            </a:r>
            <a:r>
              <a:rPr lang="en-US" sz="1400" dirty="0"/>
              <a:t>, J., Hämäläinen, R.P., 2007. Smart-Swaps - A decision support system for </a:t>
            </a:r>
            <a:r>
              <a:rPr lang="en-US" sz="1400" dirty="0" err="1"/>
              <a:t>multicriteria</a:t>
            </a:r>
            <a:r>
              <a:rPr lang="en-US" sz="1400" dirty="0"/>
              <a:t> decision analysis with the even swaps method. Decision Support Systems 44 (1), 313-325</a:t>
            </a:r>
            <a:r>
              <a:rPr lang="en-US" sz="1400" dirty="0" smtClean="0"/>
              <a:t>.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en-US" sz="1400" dirty="0" err="1" smtClean="0"/>
              <a:t>Ormerod</a:t>
            </a:r>
            <a:r>
              <a:rPr lang="en-US" sz="1400" dirty="0" smtClean="0"/>
              <a:t>, R. J. 2008. The transformation competence perspective. </a:t>
            </a:r>
            <a:r>
              <a:rPr lang="en-US" sz="1400" i="1" dirty="0" smtClean="0"/>
              <a:t>Journal of the </a:t>
            </a:r>
            <a:r>
              <a:rPr lang="en-US" sz="1400" dirty="0" smtClean="0"/>
              <a:t>Operational Research Society 59(11), 1435-1448. </a:t>
            </a:r>
            <a:r>
              <a:rPr lang="fi-FI" sz="1400" dirty="0" smtClean="0"/>
              <a:t/>
            </a:r>
            <a:br>
              <a:rPr lang="fi-FI" sz="1400" dirty="0" smtClean="0"/>
            </a:br>
            <a:r>
              <a:rPr lang="en-US" sz="1400" dirty="0" err="1" smtClean="0"/>
              <a:t>Sydow</a:t>
            </a:r>
            <a:r>
              <a:rPr lang="en-US" sz="1400" dirty="0" smtClean="0"/>
              <a:t>, J., </a:t>
            </a:r>
            <a:r>
              <a:rPr lang="en-US" sz="1400" dirty="0" err="1" smtClean="0"/>
              <a:t>Schreyögg</a:t>
            </a:r>
            <a:r>
              <a:rPr lang="en-US" sz="1400" dirty="0" smtClean="0"/>
              <a:t>, G., Koch, J., 2009. Organizational Path Dependence: Opening The Black Box. Academy of Management Review</a:t>
            </a:r>
            <a:r>
              <a:rPr lang="en-US" sz="1400" i="1" dirty="0" smtClean="0"/>
              <a:t> </a:t>
            </a:r>
            <a:r>
              <a:rPr lang="en-US" sz="1400" dirty="0" smtClean="0"/>
              <a:t>34 (4), 689-709.</a:t>
            </a:r>
          </a:p>
          <a:p>
            <a:r>
              <a:rPr lang="en-US" sz="1400" dirty="0"/>
              <a:t>Webster, M., 2008. Incorporating Path Dependency into Decision-Analytic Methods: An Application to Global Climate-Change Policy. Decision Analysis</a:t>
            </a:r>
            <a:r>
              <a:rPr lang="en-US" sz="1400" i="1" dirty="0"/>
              <a:t> </a:t>
            </a:r>
            <a:r>
              <a:rPr lang="en-US" sz="1400" dirty="0"/>
              <a:t>5 (2), 60-75.</a:t>
            </a:r>
            <a:r>
              <a:rPr lang="fi-FI" sz="1400" dirty="0"/>
              <a:t/>
            </a:r>
            <a:br>
              <a:rPr lang="fi-FI" sz="1400" dirty="0"/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863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 </a:t>
            </a:r>
            <a:r>
              <a:rPr lang="fi-FI" dirty="0" err="1" smtClean="0"/>
              <a:t>modelling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realized</a:t>
            </a:r>
            <a:r>
              <a:rPr lang="fi-FI" dirty="0" smtClean="0"/>
              <a:t> in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3326"/>
            <a:ext cx="5936214" cy="367240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Process descriptions </a:t>
            </a:r>
            <a:r>
              <a:rPr lang="en-US" dirty="0"/>
              <a:t>and</a:t>
            </a:r>
            <a:r>
              <a:rPr lang="en-US" b="1" dirty="0"/>
              <a:t> best </a:t>
            </a:r>
            <a:r>
              <a:rPr lang="en-US" b="1" dirty="0" smtClean="0"/>
              <a:t>practices </a:t>
            </a:r>
            <a:r>
              <a:rPr lang="en-US" dirty="0" smtClean="0"/>
              <a:t>provide instructions </a:t>
            </a:r>
            <a:r>
              <a:rPr lang="en-US" dirty="0"/>
              <a:t>to be </a:t>
            </a:r>
            <a:r>
              <a:rPr lang="en-US" dirty="0" smtClean="0"/>
              <a:t>followed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Following </a:t>
            </a:r>
            <a:r>
              <a:rPr lang="en-US" dirty="0">
                <a:solidFill>
                  <a:srgbClr val="0066FF"/>
                </a:solidFill>
              </a:rPr>
              <a:t>a best practice </a:t>
            </a:r>
            <a:r>
              <a:rPr lang="en-US" dirty="0"/>
              <a:t>procedure </a:t>
            </a:r>
            <a:r>
              <a:rPr lang="en-US" dirty="0">
                <a:solidFill>
                  <a:srgbClr val="0066FF"/>
                </a:solidFill>
              </a:rPr>
              <a:t>does not guarantee that we find a  unique  desired </a:t>
            </a:r>
            <a:r>
              <a:rPr lang="en-US" dirty="0" smtClean="0">
                <a:solidFill>
                  <a:srgbClr val="0066FF"/>
                </a:solidFill>
              </a:rPr>
              <a:t>outcome</a:t>
            </a:r>
          </a:p>
          <a:p>
            <a:pPr marL="0" indent="0">
              <a:buNone/>
            </a:pPr>
            <a:endParaRPr lang="fi-FI" sz="12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6715886" y="1512273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715886" y="2304361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695856" y="3092991"/>
            <a:ext cx="1800200" cy="432048"/>
          </a:xfrm>
          <a:prstGeom prst="rect">
            <a:avLst/>
          </a:prstGeom>
          <a:noFill/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6-Point Star 7"/>
          <p:cNvSpPr/>
          <p:nvPr/>
        </p:nvSpPr>
        <p:spPr bwMode="auto">
          <a:xfrm>
            <a:off x="8184856" y="3883987"/>
            <a:ext cx="873627" cy="895520"/>
          </a:xfrm>
          <a:prstGeom prst="star6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Down Arrow 8"/>
          <p:cNvSpPr/>
          <p:nvPr/>
        </p:nvSpPr>
        <p:spPr bwMode="auto">
          <a:xfrm rot="602691">
            <a:off x="8056021" y="1882944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Down Arrow 9"/>
          <p:cNvSpPr/>
          <p:nvPr/>
        </p:nvSpPr>
        <p:spPr bwMode="auto">
          <a:xfrm rot="20517343">
            <a:off x="8056021" y="2652473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 rot="20521732">
            <a:off x="8192652" y="3429107"/>
            <a:ext cx="360040" cy="504056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6-Point Star 17"/>
          <p:cNvSpPr/>
          <p:nvPr/>
        </p:nvSpPr>
        <p:spPr bwMode="auto">
          <a:xfrm>
            <a:off x="6657423" y="4133672"/>
            <a:ext cx="882273" cy="759863"/>
          </a:xfrm>
          <a:prstGeom prst="star6">
            <a:avLst/>
          </a:prstGeom>
          <a:solidFill>
            <a:srgbClr val="00B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6778279" y="1881298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Down Arrow 19"/>
          <p:cNvSpPr/>
          <p:nvPr/>
        </p:nvSpPr>
        <p:spPr bwMode="auto">
          <a:xfrm rot="20783638">
            <a:off x="6778279" y="2650827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Down Arrow 20"/>
          <p:cNvSpPr/>
          <p:nvPr/>
        </p:nvSpPr>
        <p:spPr bwMode="auto">
          <a:xfrm rot="634456">
            <a:off x="7061387" y="3457102"/>
            <a:ext cx="360040" cy="504056"/>
          </a:xfrm>
          <a:prstGeom prst="downArrow">
            <a:avLst/>
          </a:prstGeom>
          <a:solidFill>
            <a:srgbClr val="00B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0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dirty="0" err="1" smtClean="0"/>
              <a:t>Paths</a:t>
            </a:r>
            <a:r>
              <a:rPr lang="fi-FI" altLang="en-US" dirty="0" smtClean="0"/>
              <a:t> in </a:t>
            </a:r>
            <a:r>
              <a:rPr lang="fi-FI" altLang="en-US" dirty="0" err="1" smtClean="0"/>
              <a:t>Operational</a:t>
            </a:r>
            <a:r>
              <a:rPr lang="fi-FI" altLang="en-US" dirty="0" smtClean="0"/>
              <a:t> </a:t>
            </a:r>
            <a:r>
              <a:rPr lang="fi-FI" altLang="en-US" dirty="0" err="1" smtClean="0"/>
              <a:t>Research</a:t>
            </a:r>
            <a:endParaRPr lang="fi-FI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330" y="2155558"/>
            <a:ext cx="8201670" cy="3183499"/>
          </a:xfrm>
        </p:spPr>
        <p:txBody>
          <a:bodyPr/>
          <a:lstStyle/>
          <a:p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/>
              <a:t>identification</a:t>
            </a:r>
            <a:r>
              <a:rPr lang="fi-FI" dirty="0"/>
              <a:t>, </a:t>
            </a:r>
            <a:r>
              <a:rPr lang="fi-FI" dirty="0" err="1"/>
              <a:t>framing</a:t>
            </a:r>
            <a:r>
              <a:rPr lang="fi-FI" dirty="0"/>
              <a:t> and </a:t>
            </a:r>
            <a:r>
              <a:rPr lang="fi-FI" dirty="0" err="1"/>
              <a:t>structuring</a:t>
            </a:r>
            <a:endParaRPr lang="fi-FI" dirty="0"/>
          </a:p>
          <a:p>
            <a:r>
              <a:rPr lang="fi-FI" dirty="0" smtClean="0"/>
              <a:t>Building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modelling</a:t>
            </a:r>
            <a:r>
              <a:rPr lang="fi-FI" dirty="0"/>
              <a:t> team</a:t>
            </a:r>
          </a:p>
          <a:p>
            <a:r>
              <a:rPr lang="fi-FI" dirty="0" smtClean="0"/>
              <a:t>Choice </a:t>
            </a:r>
            <a:r>
              <a:rPr lang="fi-FI" dirty="0"/>
              <a:t>of </a:t>
            </a:r>
            <a:r>
              <a:rPr lang="fi-FI" dirty="0" smtClean="0"/>
              <a:t>the modelling approach</a:t>
            </a:r>
            <a:endParaRPr lang="fi-FI" dirty="0"/>
          </a:p>
          <a:p>
            <a:r>
              <a:rPr lang="fi-FI" dirty="0" smtClean="0"/>
              <a:t>Data </a:t>
            </a:r>
            <a:r>
              <a:rPr lang="fi-FI" dirty="0" err="1"/>
              <a:t>collection</a:t>
            </a:r>
            <a:r>
              <a:rPr lang="fi-FI" dirty="0"/>
              <a:t> and </a:t>
            </a:r>
            <a:r>
              <a:rPr lang="fi-FI" dirty="0" err="1"/>
              <a:t>preference</a:t>
            </a:r>
            <a:r>
              <a:rPr lang="fi-FI" dirty="0"/>
              <a:t> </a:t>
            </a:r>
            <a:r>
              <a:rPr lang="fi-FI" dirty="0" err="1"/>
              <a:t>elicitation</a:t>
            </a:r>
            <a:endParaRPr lang="fi-FI" dirty="0"/>
          </a:p>
          <a:p>
            <a:r>
              <a:rPr lang="fi-FI" dirty="0" err="1" smtClean="0"/>
              <a:t>Specifying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solving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model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uorakulmio 3"/>
          <p:cNvSpPr/>
          <p:nvPr/>
        </p:nvSpPr>
        <p:spPr bwMode="auto">
          <a:xfrm>
            <a:off x="467544" y="1268760"/>
            <a:ext cx="7704856" cy="864096"/>
          </a:xfrm>
          <a:prstGeom prst="rect">
            <a:avLst/>
          </a:prstGeom>
          <a:solidFill>
            <a:srgbClr val="FFD5F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fi-FI" sz="2400" dirty="0" err="1" smtClean="0"/>
              <a:t>The</a:t>
            </a:r>
            <a:r>
              <a:rPr lang="fi-FI" sz="2400" dirty="0" smtClean="0"/>
              <a:t> </a:t>
            </a:r>
            <a:r>
              <a:rPr lang="fi-FI" sz="2400" dirty="0" err="1" smtClean="0"/>
              <a:t>sequence</a:t>
            </a:r>
            <a:r>
              <a:rPr lang="fi-FI" sz="2400" dirty="0" smtClean="0"/>
              <a:t> of </a:t>
            </a:r>
            <a:r>
              <a:rPr lang="fi-FI" sz="2400" dirty="0" err="1" smtClean="0"/>
              <a:t>steps</a:t>
            </a:r>
            <a:r>
              <a:rPr lang="fi-FI" sz="2400" dirty="0" smtClean="0"/>
              <a:t> </a:t>
            </a:r>
            <a:r>
              <a:rPr lang="fi-FI" sz="2400" dirty="0" err="1" smtClean="0"/>
              <a:t>taken</a:t>
            </a:r>
            <a:r>
              <a:rPr lang="fi-FI" sz="2400" dirty="0" smtClean="0"/>
              <a:t> in </a:t>
            </a:r>
            <a:r>
              <a:rPr lang="fi-FI" sz="2400" dirty="0" err="1" smtClean="0"/>
              <a:t>the</a:t>
            </a:r>
            <a:r>
              <a:rPr lang="fi-FI" sz="2400" dirty="0" smtClean="0"/>
              <a:t> OR </a:t>
            </a:r>
            <a:r>
              <a:rPr lang="fi-FI" sz="2400" dirty="0" err="1" smtClean="0"/>
              <a:t>process</a:t>
            </a:r>
            <a:endParaRPr lang="fi-FI" sz="2400" dirty="0"/>
          </a:p>
        </p:txBody>
      </p:sp>
      <p:sp>
        <p:nvSpPr>
          <p:cNvPr id="2" name="Rectangle 1"/>
          <p:cNvSpPr/>
          <p:nvPr/>
        </p:nvSpPr>
        <p:spPr>
          <a:xfrm>
            <a:off x="431018" y="4293096"/>
            <a:ext cx="8364627" cy="14465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fi-FI" sz="2400" b="1" dirty="0"/>
              <a:t>C</a:t>
            </a:r>
            <a:r>
              <a:rPr lang="fi-FI" sz="2400" b="1" dirty="0" smtClean="0"/>
              <a:t>hoices in the steps (decision forks) determine the path </a:t>
            </a:r>
          </a:p>
          <a:p>
            <a:pPr algn="ctr"/>
            <a:r>
              <a:rPr lang="fi-FI" sz="2400" dirty="0" smtClean="0">
                <a:solidFill>
                  <a:srgbClr val="0066FF"/>
                </a:solidFill>
              </a:rPr>
              <a:t>A </a:t>
            </a:r>
            <a:r>
              <a:rPr lang="fi-FI" sz="2400" dirty="0">
                <a:solidFill>
                  <a:srgbClr val="0066FF"/>
                </a:solidFill>
              </a:rPr>
              <a:t>key perspective in </a:t>
            </a:r>
            <a:r>
              <a:rPr lang="fi-FI" sz="2400" dirty="0" smtClean="0">
                <a:solidFill>
                  <a:srgbClr val="0066FF"/>
                </a:solidFill>
              </a:rPr>
              <a:t>Behavioural </a:t>
            </a:r>
            <a:r>
              <a:rPr lang="fi-FI" sz="2400" dirty="0">
                <a:solidFill>
                  <a:srgbClr val="0066FF"/>
                </a:solidFill>
              </a:rPr>
              <a:t>Operational </a:t>
            </a:r>
            <a:r>
              <a:rPr lang="fi-FI" sz="2400" dirty="0" smtClean="0">
                <a:solidFill>
                  <a:srgbClr val="0066FF"/>
                </a:solidFill>
              </a:rPr>
              <a:t>Research</a:t>
            </a:r>
            <a:r>
              <a:rPr lang="fi-FI" sz="2400" dirty="0">
                <a:solidFill>
                  <a:srgbClr val="0066FF"/>
                </a:solidFill>
              </a:rPr>
              <a:t> </a:t>
            </a:r>
            <a:r>
              <a:rPr lang="fi-FI" sz="1600" dirty="0" smtClean="0">
                <a:solidFill>
                  <a:srgbClr val="0066FF"/>
                </a:solidFill>
              </a:rPr>
              <a:t>(Hämäläinen </a:t>
            </a:r>
            <a:r>
              <a:rPr lang="fi-FI" sz="1600" dirty="0">
                <a:solidFill>
                  <a:srgbClr val="0066FF"/>
                </a:solidFill>
              </a:rPr>
              <a:t>et al. 2013, Franco and Hämäläinen 2016a, </a:t>
            </a:r>
            <a:r>
              <a:rPr lang="fi-FI" sz="1600" dirty="0" smtClean="0">
                <a:solidFill>
                  <a:srgbClr val="0066FF"/>
                </a:solidFill>
              </a:rPr>
              <a:t>2016b)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570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7492" y="476672"/>
            <a:ext cx="7985125" cy="1079500"/>
          </a:xfrm>
        </p:spPr>
        <p:txBody>
          <a:bodyPr/>
          <a:lstStyle/>
          <a:p>
            <a:pPr algn="ctr"/>
            <a:r>
              <a:rPr lang="fi-FI" dirty="0" smtClean="0"/>
              <a:t>Pioneer</a:t>
            </a:r>
            <a:r>
              <a:rPr lang="fi-FI" dirty="0" smtClean="0"/>
              <a:t> </a:t>
            </a:r>
            <a:r>
              <a:rPr lang="fi-FI" dirty="0" smtClean="0"/>
              <a:t>OR professionals recognized </a:t>
            </a:r>
            <a:br>
              <a:rPr lang="fi-FI" dirty="0" smtClean="0"/>
            </a:br>
            <a:r>
              <a:rPr lang="fi-FI" dirty="0" smtClean="0"/>
              <a:t>path dependence already early</a:t>
            </a:r>
            <a:endParaRPr lang="en-US" sz="3600" dirty="0"/>
          </a:p>
        </p:txBody>
      </p:sp>
      <p:sp>
        <p:nvSpPr>
          <p:cNvPr id="4" name="Otsikko 1"/>
          <p:cNvSpPr txBox="1">
            <a:spLocks/>
          </p:cNvSpPr>
          <p:nvPr/>
        </p:nvSpPr>
        <p:spPr bwMode="auto">
          <a:xfrm>
            <a:off x="755576" y="1772816"/>
            <a:ext cx="798512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endParaRPr lang="fi-FI" sz="1200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smtClean="0">
                <a:solidFill>
                  <a:srgbClr val="0066FF"/>
                </a:solidFill>
              </a:rPr>
              <a:t>Morris (1967)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b="0" dirty="0" smtClean="0">
                <a:solidFill>
                  <a:schemeClr val="tx1"/>
                </a:solidFill>
              </a:rPr>
              <a:t>Discussed </a:t>
            </a:r>
            <a:r>
              <a:rPr lang="fi-FI" sz="2400" dirty="0" smtClean="0">
                <a:solidFill>
                  <a:schemeClr val="tx1"/>
                </a:solidFill>
              </a:rPr>
              <a:t>the process of model development</a:t>
            </a:r>
          </a:p>
          <a:p>
            <a:pPr>
              <a:defRPr/>
            </a:pPr>
            <a:endParaRPr lang="fi-FI" sz="1200" b="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smtClean="0">
                <a:solidFill>
                  <a:srgbClr val="0066FF"/>
                </a:solidFill>
              </a:rPr>
              <a:t>Little (1970)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 err="1" smtClean="0">
                <a:solidFill>
                  <a:schemeClr val="tx1"/>
                </a:solidFill>
              </a:rPr>
              <a:t>Model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>
                <a:solidFill>
                  <a:schemeClr val="tx1"/>
                </a:solidFill>
              </a:rPr>
              <a:t>needs</a:t>
            </a:r>
            <a:r>
              <a:rPr lang="fi-FI" sz="2400" dirty="0">
                <a:solidFill>
                  <a:schemeClr val="tx1"/>
                </a:solidFill>
              </a:rPr>
              <a:t> to </a:t>
            </a:r>
            <a:r>
              <a:rPr lang="fi-FI" sz="2400" dirty="0" err="1">
                <a:solidFill>
                  <a:schemeClr val="tx1"/>
                </a:solidFill>
              </a:rPr>
              <a:t>be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r>
              <a:rPr lang="fi-FI" sz="2400" dirty="0" err="1">
                <a:solidFill>
                  <a:schemeClr val="tx1"/>
                </a:solidFill>
              </a:rPr>
              <a:t>adjustable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r>
              <a:rPr lang="fi-FI" sz="2400" b="0" dirty="0">
                <a:solidFill>
                  <a:schemeClr val="tx1"/>
                </a:solidFill>
              </a:rPr>
              <a:t>in case </a:t>
            </a:r>
            <a:r>
              <a:rPr lang="fi-FI" sz="2400" b="0" dirty="0" err="1">
                <a:solidFill>
                  <a:schemeClr val="tx1"/>
                </a:solidFill>
              </a:rPr>
              <a:t>we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learn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more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about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the</a:t>
            </a:r>
            <a:r>
              <a:rPr lang="fi-FI" sz="2400" b="0" dirty="0">
                <a:solidFill>
                  <a:schemeClr val="tx1"/>
                </a:solidFill>
              </a:rPr>
              <a:t> </a:t>
            </a:r>
            <a:r>
              <a:rPr lang="fi-FI" sz="2400" b="0" dirty="0" err="1">
                <a:solidFill>
                  <a:schemeClr val="tx1"/>
                </a:solidFill>
              </a:rPr>
              <a:t>problem</a:t>
            </a:r>
            <a:endParaRPr lang="fi-FI" sz="24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i-FI" sz="12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2400" b="0" dirty="0" err="1">
                <a:solidFill>
                  <a:srgbClr val="0066FF"/>
                </a:solidFill>
              </a:rPr>
              <a:t>Landry</a:t>
            </a:r>
            <a:r>
              <a:rPr lang="fi-FI" sz="2400" b="0" dirty="0">
                <a:solidFill>
                  <a:srgbClr val="0066FF"/>
                </a:solidFill>
              </a:rPr>
              <a:t> et al. (1983</a:t>
            </a:r>
            <a:r>
              <a:rPr lang="fi-FI" sz="2400" b="0" dirty="0" smtClean="0">
                <a:solidFill>
                  <a:srgbClr val="0066FF"/>
                </a:solidFill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sz="2400" dirty="0" err="1" smtClean="0">
                <a:solidFill>
                  <a:schemeClr val="tx1"/>
                </a:solidFill>
              </a:rPr>
              <a:t>Multiple</a:t>
            </a:r>
            <a:r>
              <a:rPr lang="fi-FI" sz="2400" dirty="0" smtClean="0">
                <a:solidFill>
                  <a:schemeClr val="tx1"/>
                </a:solidFill>
              </a:rPr>
              <a:t> ”</a:t>
            </a:r>
            <a:r>
              <a:rPr lang="fi-FI" sz="2400" dirty="0" err="1" smtClean="0">
                <a:solidFill>
                  <a:schemeClr val="tx1"/>
                </a:solidFill>
              </a:rPr>
              <a:t>valid</a:t>
            </a:r>
            <a:r>
              <a:rPr lang="fi-FI" sz="2400" dirty="0" smtClean="0">
                <a:solidFill>
                  <a:schemeClr val="tx1"/>
                </a:solidFill>
              </a:rPr>
              <a:t>” </a:t>
            </a:r>
            <a:r>
              <a:rPr lang="fi-FI" sz="2400" dirty="0" err="1" smtClean="0">
                <a:solidFill>
                  <a:schemeClr val="tx1"/>
                </a:solidFill>
              </a:rPr>
              <a:t>models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with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different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outcomes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can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be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b="0" dirty="0" err="1" smtClean="0">
                <a:solidFill>
                  <a:schemeClr val="tx1"/>
                </a:solidFill>
              </a:rPr>
              <a:t>built</a:t>
            </a:r>
            <a:r>
              <a:rPr lang="fi-FI" sz="2400" b="0" dirty="0" smtClean="0">
                <a:solidFill>
                  <a:schemeClr val="tx1"/>
                </a:solidFill>
              </a:rPr>
              <a:t> </a:t>
            </a:r>
            <a:r>
              <a:rPr lang="fi-FI" sz="2400" dirty="0" smtClean="0">
                <a:solidFill>
                  <a:schemeClr val="tx1"/>
                </a:solidFill>
              </a:rPr>
              <a:t>for </a:t>
            </a:r>
            <a:r>
              <a:rPr lang="fi-FI" sz="2400" dirty="0" err="1" smtClean="0">
                <a:solidFill>
                  <a:schemeClr val="tx1"/>
                </a:solidFill>
              </a:rPr>
              <a:t>the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same</a:t>
            </a:r>
            <a:r>
              <a:rPr lang="fi-FI" sz="2400" dirty="0" smtClean="0">
                <a:solidFill>
                  <a:schemeClr val="tx1"/>
                </a:solidFill>
              </a:rPr>
              <a:t> </a:t>
            </a:r>
            <a:r>
              <a:rPr lang="fi-FI" sz="2400" dirty="0" err="1" smtClean="0">
                <a:solidFill>
                  <a:schemeClr val="tx1"/>
                </a:solidFill>
              </a:rPr>
              <a:t>problem</a:t>
            </a:r>
            <a:endParaRPr lang="fi-FI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i-FI" sz="2400" b="0" dirty="0">
              <a:solidFill>
                <a:schemeClr val="tx1"/>
              </a:solidFill>
            </a:endParaRPr>
          </a:p>
          <a:p>
            <a:pPr algn="ctr"/>
            <a:endParaRPr lang="en-US" sz="24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5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85125" cy="1079500"/>
          </a:xfrm>
        </p:spPr>
        <p:txBody>
          <a:bodyPr/>
          <a:lstStyle/>
          <a:p>
            <a:pPr algn="ctr"/>
            <a:r>
              <a:rPr lang="fi-FI" dirty="0" smtClean="0"/>
              <a:t>Is path dependence a problem?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87624" y="1556792"/>
            <a:ext cx="7193037" cy="3744416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>
                <a:solidFill>
                  <a:srgbClr val="0066FF"/>
                </a:solidFill>
              </a:rPr>
              <a:t>Yes </a:t>
            </a:r>
            <a:r>
              <a:rPr lang="fi-FI" b="1" dirty="0" smtClean="0">
                <a:solidFill>
                  <a:srgbClr val="0066FF"/>
                </a:solidFill>
              </a:rPr>
              <a:t>in </a:t>
            </a:r>
            <a:endParaRPr lang="en-US" b="1" dirty="0" smtClean="0">
              <a:solidFill>
                <a:srgbClr val="0066FF"/>
              </a:solidFill>
            </a:endParaRPr>
          </a:p>
          <a:p>
            <a:r>
              <a:rPr lang="fi-FI" dirty="0" smtClean="0"/>
              <a:t>Optimization</a:t>
            </a:r>
          </a:p>
          <a:p>
            <a:r>
              <a:rPr lang="fi-FI" dirty="0" smtClean="0"/>
              <a:t>Efficiency analysis</a:t>
            </a:r>
          </a:p>
          <a:p>
            <a:r>
              <a:rPr lang="fi-FI" dirty="0" smtClean="0"/>
              <a:t>Important policy problems</a:t>
            </a:r>
          </a:p>
          <a:p>
            <a:r>
              <a:rPr lang="fi-FI" dirty="0"/>
              <a:t>N</a:t>
            </a:r>
            <a:r>
              <a:rPr lang="fi-FI" dirty="0" smtClean="0"/>
              <a:t>ormative decision support</a:t>
            </a:r>
            <a:endParaRPr lang="fi-FI" sz="12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i-FI" b="1" dirty="0" smtClean="0">
                <a:solidFill>
                  <a:srgbClr val="0066FF"/>
                </a:solidFill>
              </a:rPr>
              <a:t>Not necessarily 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66FF"/>
                </a:solidFill>
              </a:rPr>
              <a:t>When  goal is to increase understanding</a:t>
            </a:r>
            <a:endParaRPr lang="fi-FI" dirty="0">
              <a:solidFill>
                <a:srgbClr val="0066FF"/>
              </a:solidFill>
            </a:endParaRPr>
          </a:p>
          <a:p>
            <a:r>
              <a:rPr lang="fi-FI" dirty="0" err="1" smtClean="0"/>
              <a:t>Creation</a:t>
            </a:r>
            <a:r>
              <a:rPr lang="fi-FI" dirty="0" smtClean="0"/>
              <a:t> of </a:t>
            </a:r>
            <a:r>
              <a:rPr lang="fi-FI" dirty="0" err="1" smtClean="0"/>
              <a:t>shared</a:t>
            </a:r>
            <a:r>
              <a:rPr lang="fi-FI" dirty="0" smtClean="0"/>
              <a:t> </a:t>
            </a:r>
            <a:r>
              <a:rPr lang="fi-FI" dirty="0" err="1" smtClean="0"/>
              <a:t>understanding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endParaRPr lang="fi-FI" dirty="0" smtClean="0"/>
          </a:p>
          <a:p>
            <a:r>
              <a:rPr lang="fi-FI" dirty="0" err="1" smtClean="0"/>
              <a:t>Trying</a:t>
            </a:r>
            <a:r>
              <a:rPr lang="fi-FI" dirty="0" smtClean="0"/>
              <a:t> different paths can be beneficial to learning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879143"/>
            <a:ext cx="7985125" cy="1079500"/>
          </a:xfrm>
        </p:spPr>
        <p:txBody>
          <a:bodyPr/>
          <a:lstStyle/>
          <a:p>
            <a:r>
              <a:rPr lang="fi-FI" dirty="0" err="1"/>
              <a:t>Drivers</a:t>
            </a:r>
            <a:r>
              <a:rPr lang="fi-FI" dirty="0"/>
              <a:t> and </a:t>
            </a:r>
            <a:r>
              <a:rPr lang="fi-FI" dirty="0" err="1" smtClean="0"/>
              <a:t>origins</a:t>
            </a:r>
            <a:r>
              <a:rPr lang="fi-FI" dirty="0" smtClean="0"/>
              <a:t> of </a:t>
            </a:r>
            <a:r>
              <a:rPr lang="fi-FI" dirty="0" err="1" smtClean="0"/>
              <a:t>path</a:t>
            </a:r>
            <a:r>
              <a:rPr lang="fi-FI" dirty="0" smtClean="0"/>
              <a:t> </a:t>
            </a:r>
            <a:r>
              <a:rPr lang="fi-FI" dirty="0" err="1" smtClean="0"/>
              <a:t>dependence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4289482"/>
            <a:ext cx="7985125" cy="864096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Can interact and occur together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66FF"/>
                </a:solidFill>
              </a:rPr>
              <a:t>=&gt; An integrative </a:t>
            </a:r>
            <a:r>
              <a:rPr lang="en-US" b="1" dirty="0" smtClean="0">
                <a:solidFill>
                  <a:srgbClr val="0066FF"/>
                </a:solidFill>
              </a:rPr>
              <a:t>systems perspective </a:t>
            </a:r>
            <a:r>
              <a:rPr lang="en-US" b="1" dirty="0" smtClean="0">
                <a:solidFill>
                  <a:srgbClr val="0066FF"/>
                </a:solidFill>
              </a:rPr>
              <a:t>is needed </a:t>
            </a:r>
            <a:endParaRPr lang="en-US" b="1" dirty="0">
              <a:solidFill>
                <a:srgbClr val="0066FF"/>
              </a:solidFill>
            </a:endParaRP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0" name="Suorakulmio 29"/>
          <p:cNvSpPr/>
          <p:nvPr/>
        </p:nvSpPr>
        <p:spPr>
          <a:xfrm>
            <a:off x="1475656" y="2204864"/>
            <a:ext cx="25922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smtClean="0">
                <a:solidFill>
                  <a:srgbClr val="0066FF"/>
                </a:solidFill>
              </a:rPr>
              <a:t>Learning</a:t>
            </a:r>
            <a:endParaRPr lang="fi-FI" sz="2400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 smtClean="0">
                <a:solidFill>
                  <a:srgbClr val="0066FF"/>
                </a:solidFill>
              </a:rPr>
              <a:t>Procedure</a:t>
            </a:r>
            <a:endParaRPr lang="fi-FI" sz="2400" dirty="0" smtClean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>
                <a:solidFill>
                  <a:srgbClr val="0066FF"/>
                </a:solidFill>
              </a:rPr>
              <a:t>Behavior</a:t>
            </a:r>
            <a:endParaRPr lang="fi-FI" sz="2400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smtClean="0">
                <a:solidFill>
                  <a:srgbClr val="0066FF"/>
                </a:solidFill>
              </a:rPr>
              <a:t>System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3200" b="1" dirty="0"/>
          </a:p>
        </p:txBody>
      </p:sp>
      <p:sp>
        <p:nvSpPr>
          <p:cNvPr id="31" name="Suorakulmio 30"/>
          <p:cNvSpPr/>
          <p:nvPr/>
        </p:nvSpPr>
        <p:spPr>
          <a:xfrm>
            <a:off x="4427984" y="2204864"/>
            <a:ext cx="30025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 smtClean="0">
                <a:solidFill>
                  <a:srgbClr val="0066FF"/>
                </a:solidFill>
              </a:rPr>
              <a:t>Motivation</a:t>
            </a:r>
            <a:endParaRPr lang="fi-FI" sz="2400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>
                <a:solidFill>
                  <a:srgbClr val="0066FF"/>
                </a:solidFill>
              </a:rPr>
              <a:t>Uncertainty</a:t>
            </a:r>
            <a:endParaRPr lang="fi-FI" sz="2400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dirty="0" err="1">
                <a:solidFill>
                  <a:srgbClr val="0066FF"/>
                </a:solidFill>
              </a:rPr>
              <a:t>External</a:t>
            </a:r>
            <a:r>
              <a:rPr lang="fi-FI" sz="2400" dirty="0">
                <a:solidFill>
                  <a:srgbClr val="0066FF"/>
                </a:solidFill>
              </a:rPr>
              <a:t> </a:t>
            </a:r>
            <a:r>
              <a:rPr lang="fi-FI" sz="2400" dirty="0" err="1" smtClean="0">
                <a:solidFill>
                  <a:srgbClr val="0066FF"/>
                </a:solidFill>
              </a:rPr>
              <a:t>environment</a:t>
            </a:r>
            <a:endParaRPr lang="en-US" sz="24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36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0194" y="1454824"/>
            <a:ext cx="7985125" cy="791468"/>
          </a:xfrm>
        </p:spPr>
        <p:txBody>
          <a:bodyPr/>
          <a:lstStyle/>
          <a:p>
            <a:r>
              <a:rPr lang="fi-FI" dirty="0" smtClean="0"/>
              <a:t>System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8312" y="2090563"/>
            <a:ext cx="5574200" cy="960006"/>
          </a:xfrm>
        </p:spPr>
        <p:txBody>
          <a:bodyPr/>
          <a:lstStyle/>
          <a:p>
            <a:pPr marL="0" indent="0">
              <a:buNone/>
            </a:pPr>
            <a:r>
              <a:rPr lang="fi-FI" dirty="0" err="1"/>
              <a:t>F</a:t>
            </a:r>
            <a:r>
              <a:rPr lang="fi-FI" dirty="0" err="1" smtClean="0"/>
              <a:t>ormed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>
                <a:solidFill>
                  <a:srgbClr val="0066FF"/>
                </a:solidFill>
              </a:rPr>
              <a:t> </a:t>
            </a:r>
            <a:r>
              <a:rPr lang="fi-FI" dirty="0" err="1" smtClean="0">
                <a:solidFill>
                  <a:srgbClr val="0066FF"/>
                </a:solidFill>
              </a:rPr>
              <a:t>people</a:t>
            </a:r>
            <a:r>
              <a:rPr lang="fi-FI" dirty="0" smtClean="0">
                <a:solidFill>
                  <a:srgbClr val="0066FF"/>
                </a:solidFill>
              </a:rPr>
              <a:t> </a:t>
            </a:r>
            <a:r>
              <a:rPr lang="fi-FI" dirty="0" err="1" smtClean="0"/>
              <a:t>involved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</a:t>
            </a:r>
            <a:r>
              <a:rPr lang="fi-FI" dirty="0" err="1" smtClean="0"/>
              <a:t>solving</a:t>
            </a:r>
            <a:r>
              <a:rPr lang="fi-FI" dirty="0" smtClean="0"/>
              <a:t> </a:t>
            </a:r>
            <a:r>
              <a:rPr lang="fi-FI" dirty="0" err="1" smtClean="0"/>
              <a:t>process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6084168" y="1928891"/>
            <a:ext cx="2881312" cy="2944813"/>
            <a:chOff x="5724128" y="1124744"/>
            <a:chExt cx="2880319" cy="2943716"/>
          </a:xfrm>
        </p:grpSpPr>
        <p:pic>
          <p:nvPicPr>
            <p:cNvPr id="5" name="Picture 4" descr="C:\Users\mwesterl\AppData\Local\Microsoft\Windows\Temporary Internet Files\Content.IE5\KPOTDNOL\MC900174351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128" y="1844824"/>
              <a:ext cx="2592288" cy="2223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6300192" y="1124744"/>
              <a:ext cx="1512167" cy="936104"/>
              <a:chOff x="2483768" y="4062790"/>
              <a:chExt cx="739261" cy="592652"/>
            </a:xfrm>
          </p:grpSpPr>
          <p:pic>
            <p:nvPicPr>
              <p:cNvPr id="25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0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" name="TextBox 12"/>
              <p:cNvSpPr txBox="1">
                <a:spLocks noChangeArrowheads="1"/>
              </p:cNvSpPr>
              <p:nvPr/>
            </p:nvSpPr>
            <p:spPr bwMode="auto">
              <a:xfrm>
                <a:off x="2589546" y="4063088"/>
                <a:ext cx="586341" cy="370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fi-FI" altLang="en-US" sz="1600"/>
                  <a:t>This is the </a:t>
                </a:r>
              </a:p>
              <a:p>
                <a:pPr algn="ctr" eaLnBrk="1" hangingPunct="1"/>
                <a:r>
                  <a:rPr lang="fi-FI" altLang="en-US" sz="1600"/>
                  <a:t>right model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7956376" y="2132856"/>
              <a:ext cx="648071" cy="576064"/>
              <a:chOff x="2483768" y="4062791"/>
              <a:chExt cx="739261" cy="592652"/>
            </a:xfrm>
          </p:grpSpPr>
          <p:pic>
            <p:nvPicPr>
              <p:cNvPr id="23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" name="TextBox 17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7236296" y="2708920"/>
              <a:ext cx="648071" cy="576064"/>
              <a:chOff x="2483768" y="4062791"/>
              <a:chExt cx="739261" cy="592652"/>
            </a:xfrm>
          </p:grpSpPr>
          <p:pic>
            <p:nvPicPr>
              <p:cNvPr id="21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TextBox 20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 rot="186670">
              <a:off x="7452320" y="1988840"/>
              <a:ext cx="648071" cy="576064"/>
              <a:chOff x="2483768" y="4062791"/>
              <a:chExt cx="739261" cy="592652"/>
            </a:xfrm>
          </p:grpSpPr>
          <p:pic>
            <p:nvPicPr>
              <p:cNvPr id="19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TextBox 23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7020272" y="1772816"/>
              <a:ext cx="648071" cy="576064"/>
              <a:chOff x="2483768" y="4062791"/>
              <a:chExt cx="739261" cy="592652"/>
            </a:xfrm>
          </p:grpSpPr>
          <p:pic>
            <p:nvPicPr>
              <p:cNvPr id="17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TextBox 26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6660232" y="2420888"/>
              <a:ext cx="648071" cy="576064"/>
              <a:chOff x="2483768" y="4062791"/>
              <a:chExt cx="739261" cy="592652"/>
            </a:xfrm>
          </p:grpSpPr>
          <p:pic>
            <p:nvPicPr>
              <p:cNvPr id="15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" name="TextBox 32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/>
                  <a:t>Yes</a:t>
                </a:r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6084168" y="2204864"/>
              <a:ext cx="648071" cy="576064"/>
              <a:chOff x="2483768" y="4062791"/>
              <a:chExt cx="739261" cy="592652"/>
            </a:xfrm>
          </p:grpSpPr>
          <p:pic>
            <p:nvPicPr>
              <p:cNvPr id="13" name="Picture 12" descr="C:\Users\mwesterl\AppData\Local\Microsoft\Windows\Temporary Internet Files\Content.IE5\JU9OPHOU\MC900434669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83768" y="4062791"/>
                <a:ext cx="739261" cy="5926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TextBox 35"/>
              <p:cNvSpPr txBox="1">
                <a:spLocks noChangeArrowheads="1"/>
              </p:cNvSpPr>
              <p:nvPr/>
            </p:nvSpPr>
            <p:spPr bwMode="auto">
              <a:xfrm>
                <a:off x="2555776" y="4077072"/>
                <a:ext cx="56105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fi-FI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fi-FI" altLang="en-US" dirty="0" err="1"/>
                  <a:t>Yes</a:t>
                </a:r>
                <a:endParaRPr lang="fi-FI" altLang="en-US" dirty="0"/>
              </a:p>
            </p:txBody>
          </p:sp>
        </p:grpSp>
      </p:grpSp>
      <p:sp>
        <p:nvSpPr>
          <p:cNvPr id="27" name="Suorakulmio 26"/>
          <p:cNvSpPr/>
          <p:nvPr/>
        </p:nvSpPr>
        <p:spPr>
          <a:xfrm>
            <a:off x="539247" y="2933122"/>
            <a:ext cx="581950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>
                <a:solidFill>
                  <a:srgbClr val="0070C0"/>
                </a:solidFill>
              </a:rPr>
              <a:t>Groupthink</a:t>
            </a:r>
            <a:r>
              <a:rPr lang="fi-FI" sz="2400" dirty="0"/>
              <a:t>, </a:t>
            </a:r>
            <a:r>
              <a:rPr lang="fi-FI" sz="2400" dirty="0" err="1" smtClean="0"/>
              <a:t>working</a:t>
            </a:r>
            <a:r>
              <a:rPr lang="fi-FI" sz="2400" dirty="0" smtClean="0"/>
              <a:t> </a:t>
            </a:r>
            <a:r>
              <a:rPr lang="fi-FI" sz="2400" dirty="0" err="1" smtClean="0"/>
              <a:t>with</a:t>
            </a:r>
            <a:r>
              <a:rPr lang="fi-FI" sz="2400" dirty="0" smtClean="0"/>
              <a:t> ”</a:t>
            </a:r>
            <a:r>
              <a:rPr lang="fi-FI" sz="2400" dirty="0" err="1" smtClean="0"/>
              <a:t>our</a:t>
            </a:r>
            <a:r>
              <a:rPr lang="fi-FI" sz="2400" dirty="0" smtClean="0"/>
              <a:t>” </a:t>
            </a:r>
            <a:r>
              <a:rPr lang="fi-FI" sz="2400" dirty="0" err="1" smtClean="0"/>
              <a:t>models</a:t>
            </a:r>
            <a:endParaRPr lang="fi-FI" sz="2400" dirty="0" smtClean="0"/>
          </a:p>
          <a:p>
            <a:endParaRPr lang="fi-FI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>
                <a:solidFill>
                  <a:srgbClr val="0066FF"/>
                </a:solidFill>
              </a:rPr>
              <a:t>Irreversibility</a:t>
            </a:r>
            <a:r>
              <a:rPr lang="fi-FI" sz="2400" dirty="0"/>
              <a:t>.</a:t>
            </a:r>
            <a:r>
              <a:rPr lang="fi-FI" sz="2400" dirty="0" smtClean="0"/>
              <a:t> Due to budget, time or resource constraints </a:t>
            </a:r>
            <a:endParaRPr lang="fi-FI" sz="2400" dirty="0" smtClean="0"/>
          </a:p>
          <a:p>
            <a:r>
              <a:rPr lang="fi-FI" sz="2400" dirty="0" smtClean="0"/>
              <a:t>Also </a:t>
            </a:r>
            <a:r>
              <a:rPr lang="fi-FI" sz="2400" dirty="0" smtClean="0"/>
              <a:t>the system under </a:t>
            </a:r>
            <a:r>
              <a:rPr lang="fi-FI" sz="2400" dirty="0" smtClean="0"/>
              <a:t>study</a:t>
            </a:r>
            <a:endParaRPr lang="fi-FI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 smtClean="0">
                <a:solidFill>
                  <a:srgbClr val="0066FF"/>
                </a:solidFill>
              </a:rPr>
              <a:t>Increasing</a:t>
            </a:r>
            <a:r>
              <a:rPr lang="fi-FI" sz="2400" dirty="0" smtClean="0">
                <a:solidFill>
                  <a:srgbClr val="0066FF"/>
                </a:solidFill>
              </a:rPr>
              <a:t> </a:t>
            </a:r>
            <a:r>
              <a:rPr lang="fi-FI" sz="2400" dirty="0" err="1">
                <a:solidFill>
                  <a:srgbClr val="0066FF"/>
                </a:solidFill>
              </a:rPr>
              <a:t>returns</a:t>
            </a:r>
            <a:r>
              <a:rPr lang="fi-FI" sz="2400" dirty="0"/>
              <a:t>, </a:t>
            </a:r>
            <a:r>
              <a:rPr lang="fi-FI" sz="2400" dirty="0" err="1">
                <a:solidFill>
                  <a:srgbClr val="0066FF"/>
                </a:solidFill>
              </a:rPr>
              <a:t>bifurcations</a:t>
            </a:r>
            <a:r>
              <a:rPr lang="fi-FI" sz="2400" dirty="0"/>
              <a:t>, feedback </a:t>
            </a:r>
            <a:r>
              <a:rPr lang="fi-FI" sz="2400" dirty="0" err="1"/>
              <a:t>loops</a:t>
            </a:r>
            <a:endParaRPr lang="fi-FI" sz="2400" dirty="0"/>
          </a:p>
        </p:txBody>
      </p:sp>
      <p:sp>
        <p:nvSpPr>
          <p:cNvPr id="29" name="Rectangle 28"/>
          <p:cNvSpPr/>
          <p:nvPr/>
        </p:nvSpPr>
        <p:spPr>
          <a:xfrm>
            <a:off x="827584" y="620688"/>
            <a:ext cx="7489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200" b="1" dirty="0">
                <a:solidFill>
                  <a:srgbClr val="0070C0"/>
                </a:solidFill>
              </a:rPr>
              <a:t>Drivers of path dependence </a:t>
            </a:r>
          </a:p>
        </p:txBody>
      </p:sp>
    </p:spTree>
    <p:extLst>
      <p:ext uri="{BB962C8B-B14F-4D97-AF65-F5344CB8AC3E}">
        <p14:creationId xmlns:p14="http://schemas.microsoft.com/office/powerpoint/2010/main" val="42593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3690" y="1124744"/>
            <a:ext cx="7985125" cy="1079500"/>
          </a:xfrm>
        </p:spPr>
        <p:txBody>
          <a:bodyPr/>
          <a:lstStyle/>
          <a:p>
            <a:r>
              <a:rPr lang="fi-FI" dirty="0" smtClean="0"/>
              <a:t>Learning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395" y="1700808"/>
            <a:ext cx="8264110" cy="1980958"/>
          </a:xfrm>
        </p:spPr>
        <p:txBody>
          <a:bodyPr/>
          <a:lstStyle/>
          <a:p>
            <a:r>
              <a:rPr lang="fi-FI" dirty="0" smtClean="0"/>
              <a:t>Problem owners, stakeholders and modelers learn about the problem: </a:t>
            </a:r>
            <a:r>
              <a:rPr lang="fi-FI" dirty="0" smtClean="0">
                <a:solidFill>
                  <a:srgbClr val="0066FF"/>
                </a:solidFill>
              </a:rPr>
              <a:t>assumptions are revised</a:t>
            </a:r>
            <a:endParaRPr lang="fi-FI" dirty="0">
              <a:solidFill>
                <a:srgbClr val="0066FF"/>
              </a:solidFill>
            </a:endParaRPr>
          </a:p>
          <a:p>
            <a:r>
              <a:rPr lang="fi-FI" dirty="0" err="1" smtClean="0"/>
              <a:t>Unlearning</a:t>
            </a:r>
            <a:r>
              <a:rPr lang="fi-FI" dirty="0" smtClean="0"/>
              <a:t> </a:t>
            </a:r>
            <a:r>
              <a:rPr lang="fi-FI" dirty="0" err="1" smtClean="0"/>
              <a:t>preconceived</a:t>
            </a:r>
            <a:r>
              <a:rPr lang="fi-FI" dirty="0" smtClean="0"/>
              <a:t> </a:t>
            </a:r>
            <a:r>
              <a:rPr lang="fi-FI" dirty="0" err="1" smtClean="0"/>
              <a:t>solutions</a:t>
            </a:r>
            <a:endParaRPr lang="fi-FI" dirty="0" smtClean="0"/>
          </a:p>
          <a:p>
            <a:r>
              <a:rPr lang="fi-FI" dirty="0" smtClean="0">
                <a:solidFill>
                  <a:srgbClr val="0066FF"/>
                </a:solidFill>
              </a:rPr>
              <a:t>Importance of initial framing</a:t>
            </a:r>
            <a:r>
              <a:rPr lang="fi-FI" dirty="0" smtClean="0"/>
              <a:t>: Value-focused thinking?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tsikko 1"/>
          <p:cNvSpPr txBox="1">
            <a:spLocks/>
          </p:cNvSpPr>
          <p:nvPr/>
        </p:nvSpPr>
        <p:spPr bwMode="auto">
          <a:xfrm>
            <a:off x="550150" y="3537322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ED2939"/>
                </a:solidFill>
                <a:latin typeface="Arial" charset="0"/>
              </a:defRPr>
            </a:lvl9pPr>
          </a:lstStyle>
          <a:p>
            <a:r>
              <a:rPr lang="fi-FI" kern="0" dirty="0" err="1" smtClean="0"/>
              <a:t>Procedure</a:t>
            </a:r>
            <a:endParaRPr lang="en-US" kern="0" dirty="0"/>
          </a:p>
        </p:txBody>
      </p:sp>
      <p:sp>
        <p:nvSpPr>
          <p:cNvPr id="5" name="Suorakulmio 4"/>
          <p:cNvSpPr/>
          <p:nvPr/>
        </p:nvSpPr>
        <p:spPr>
          <a:xfrm>
            <a:off x="554910" y="4077072"/>
            <a:ext cx="8089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/>
              <a:t>Properties </a:t>
            </a:r>
            <a:r>
              <a:rPr lang="fi-FI" sz="2400" dirty="0" smtClean="0"/>
              <a:t>of </a:t>
            </a:r>
            <a:r>
              <a:rPr lang="fi-FI" sz="2400" dirty="0"/>
              <a:t>the </a:t>
            </a:r>
            <a:r>
              <a:rPr lang="fi-FI" sz="2400" dirty="0" smtClean="0"/>
              <a:t>procedures </a:t>
            </a:r>
            <a:r>
              <a:rPr lang="fi-FI" sz="2400" dirty="0"/>
              <a:t>used to solve the </a:t>
            </a:r>
            <a:r>
              <a:rPr lang="fi-FI" sz="2400" dirty="0" smtClean="0"/>
              <a:t>problem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Technical </a:t>
            </a:r>
            <a:r>
              <a:rPr lang="fi-FI" sz="2400" dirty="0" err="1" smtClean="0"/>
              <a:t>properties</a:t>
            </a:r>
            <a:r>
              <a:rPr lang="fi-FI" sz="2400" dirty="0" smtClean="0"/>
              <a:t>, </a:t>
            </a:r>
            <a:r>
              <a:rPr lang="fi-FI" sz="2400" dirty="0" err="1" smtClean="0"/>
              <a:t>convergence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Order of </a:t>
            </a:r>
            <a:r>
              <a:rPr lang="fi-FI" sz="2400" dirty="0" err="1"/>
              <a:t>problem</a:t>
            </a:r>
            <a:r>
              <a:rPr lang="fi-FI" sz="2400" dirty="0"/>
              <a:t> </a:t>
            </a:r>
            <a:r>
              <a:rPr lang="fi-FI" sz="2400" dirty="0" err="1"/>
              <a:t>solving</a:t>
            </a:r>
            <a:r>
              <a:rPr lang="fi-FI" sz="2400" dirty="0"/>
              <a:t> </a:t>
            </a:r>
            <a:r>
              <a:rPr lang="fi-FI" sz="2400" dirty="0" err="1"/>
              <a:t>steps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Decomposition</a:t>
            </a:r>
            <a:r>
              <a:rPr lang="fi-FI" sz="2400" dirty="0"/>
              <a:t> into </a:t>
            </a:r>
            <a:r>
              <a:rPr lang="fi-FI" sz="2400" dirty="0" err="1" smtClean="0"/>
              <a:t>sub-problems</a:t>
            </a:r>
            <a:endParaRPr lang="fi-FI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403648" y="332656"/>
            <a:ext cx="5958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i-FI" sz="3200" b="1" dirty="0">
                <a:solidFill>
                  <a:srgbClr val="0070C0"/>
                </a:solidFill>
              </a:rPr>
              <a:t>Drivers of path dependence </a:t>
            </a:r>
            <a:endParaRPr lang="fi-FI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L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L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L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SALgreen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15837</TotalTime>
  <Words>1117</Words>
  <Application>Microsoft Office PowerPoint</Application>
  <PresentationFormat>On-screen Show (4:3)</PresentationFormat>
  <Paragraphs>258</Paragraphs>
  <Slides>27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9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SAL</vt:lpstr>
      <vt:lpstr>aalto_Science</vt:lpstr>
      <vt:lpstr>1_aalto_Science</vt:lpstr>
      <vt:lpstr>SALgreen</vt:lpstr>
      <vt:lpstr>1_SALgreen</vt:lpstr>
      <vt:lpstr>2_SALgreen</vt:lpstr>
      <vt:lpstr>3_SALgreen</vt:lpstr>
      <vt:lpstr>4_SALgreen</vt:lpstr>
      <vt:lpstr>5_SALgreen</vt:lpstr>
      <vt:lpstr>Paint Shop Pro Image</vt:lpstr>
      <vt:lpstr>Bitmap Image</vt:lpstr>
      <vt:lpstr>Path Dependence in  Operational Research  </vt:lpstr>
      <vt:lpstr>Path dependence</vt:lpstr>
      <vt:lpstr>A modelling process can be realized in different ways</vt:lpstr>
      <vt:lpstr>Paths in Operational Research</vt:lpstr>
      <vt:lpstr>Pioneer OR professionals recognized  path dependence already early</vt:lpstr>
      <vt:lpstr>Is path dependence a problem?</vt:lpstr>
      <vt:lpstr>Drivers and origins of path dependence</vt:lpstr>
      <vt:lpstr>System</vt:lpstr>
      <vt:lpstr>Learning</vt:lpstr>
      <vt:lpstr>Behavior</vt:lpstr>
      <vt:lpstr>Accumulation of bias along the process</vt:lpstr>
      <vt:lpstr>PowerPoint Presentation</vt:lpstr>
      <vt:lpstr>Uncertainty and the external environment</vt:lpstr>
      <vt:lpstr>Ilustration with the Even Swaps method Hammond, Keeney, Raiffa (1999)</vt:lpstr>
      <vt:lpstr>The Even Swap method Smart-Swaps software by Mustajoki and Hämäläinen (2007) </vt:lpstr>
      <vt:lpstr>Office selection problem  (Hammond, Keeney, Raiffa 1999)</vt:lpstr>
      <vt:lpstr>Biases in the even swaps</vt:lpstr>
      <vt:lpstr>Results 1: Pricing path favors alternatives good in monetary attribute</vt:lpstr>
      <vt:lpstr>Experimental results 2: All swaps in the same alternative  ⇒ this alternative is favored</vt:lpstr>
      <vt:lpstr>Coping with path dependence</vt:lpstr>
      <vt:lpstr> Adaptive problem solving</vt:lpstr>
      <vt:lpstr>Reducing the effects of biases</vt:lpstr>
      <vt:lpstr>Effects of biases can cancel out</vt:lpstr>
      <vt:lpstr>Checklist for the practitioner</vt:lpstr>
      <vt:lpstr>Conclusions</vt:lpstr>
      <vt:lpstr>Papers on path dependence</vt:lpstr>
      <vt:lpstr>PowerPoint Presentation</vt:lpstr>
    </vt:vector>
  </TitlesOfParts>
  <Company>Comptel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von Schantz Anton</dc:creator>
  <cp:lastModifiedBy>Raimo</cp:lastModifiedBy>
  <cp:revision>168</cp:revision>
  <cp:lastPrinted>2017-09-05T12:25:57Z</cp:lastPrinted>
  <dcterms:created xsi:type="dcterms:W3CDTF">2014-07-01T12:17:40Z</dcterms:created>
  <dcterms:modified xsi:type="dcterms:W3CDTF">2017-09-06T08:53:29Z</dcterms:modified>
</cp:coreProperties>
</file>