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  <p:sldMasterId id="2147483699" r:id="rId4"/>
    <p:sldMasterId id="2147483711" r:id="rId5"/>
    <p:sldMasterId id="2147483753" r:id="rId6"/>
  </p:sldMasterIdLst>
  <p:notesMasterIdLst>
    <p:notesMasterId r:id="rId28"/>
  </p:notesMasterIdLst>
  <p:handoutMasterIdLst>
    <p:handoutMasterId r:id="rId29"/>
  </p:handoutMasterIdLst>
  <p:sldIdLst>
    <p:sldId id="284" r:id="rId7"/>
    <p:sldId id="485" r:id="rId8"/>
    <p:sldId id="496" r:id="rId9"/>
    <p:sldId id="499" r:id="rId10"/>
    <p:sldId id="495" r:id="rId11"/>
    <p:sldId id="500" r:id="rId12"/>
    <p:sldId id="486" r:id="rId13"/>
    <p:sldId id="501" r:id="rId14"/>
    <p:sldId id="492" r:id="rId15"/>
    <p:sldId id="470" r:id="rId16"/>
    <p:sldId id="314" r:id="rId17"/>
    <p:sldId id="469" r:id="rId18"/>
    <p:sldId id="474" r:id="rId19"/>
    <p:sldId id="458" r:id="rId20"/>
    <p:sldId id="460" r:id="rId21"/>
    <p:sldId id="481" r:id="rId22"/>
    <p:sldId id="482" r:id="rId23"/>
    <p:sldId id="494" r:id="rId24"/>
    <p:sldId id="435" r:id="rId25"/>
    <p:sldId id="294" r:id="rId26"/>
    <p:sldId id="450" r:id="rId27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htinen Tuomas" initials="L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DDDDDD"/>
    <a:srgbClr val="0070C0"/>
    <a:srgbClr val="FFC1FB"/>
    <a:srgbClr val="47CFFF"/>
    <a:srgbClr val="FFFFFF"/>
    <a:srgbClr val="FFD5FC"/>
    <a:srgbClr val="FFA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59" autoAdjust="0"/>
    <p:restoredTop sz="96395" autoAdjust="0"/>
  </p:normalViewPr>
  <p:slideViewPr>
    <p:cSldViewPr>
      <p:cViewPr varScale="1">
        <p:scale>
          <a:sx n="75" d="100"/>
          <a:sy n="75" d="100"/>
        </p:scale>
        <p:origin x="1192" y="40"/>
      </p:cViewPr>
      <p:guideLst>
        <p:guide orient="horz" pos="2160"/>
        <p:guide pos="3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commentAuthors" Target="commentAuthors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2" y="10"/>
            <a:ext cx="2889938" cy="498056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8" y="10"/>
            <a:ext cx="2889938" cy="498056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r">
              <a:defRPr sz="1200"/>
            </a:lvl1pPr>
          </a:lstStyle>
          <a:p>
            <a:fld id="{44980DED-97FD-43D7-931B-973E6FDD6491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2" y="9428588"/>
            <a:ext cx="2889938" cy="498055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8" y="9428588"/>
            <a:ext cx="2889938" cy="498055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r">
              <a:defRPr sz="1200"/>
            </a:lvl1pPr>
          </a:lstStyle>
          <a:p>
            <a:fld id="{548D2D88-8B96-40A2-A1B5-1426FDB47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04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2889938" cy="496331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8" y="5"/>
            <a:ext cx="2889938" cy="496331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r">
              <a:defRPr sz="1200"/>
            </a:lvl1pPr>
          </a:lstStyle>
          <a:p>
            <a:fld id="{C7616A7C-B5B5-4B98-A5DB-ECB9B58048D4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8" rIns="91413" bIns="457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66"/>
            <a:ext cx="5335270" cy="4466986"/>
          </a:xfrm>
          <a:prstGeom prst="rect">
            <a:avLst/>
          </a:prstGeom>
        </p:spPr>
        <p:txBody>
          <a:bodyPr vert="horz" lIns="91413" tIns="45708" rIns="91413" bIns="457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889938" cy="496331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8" y="9428585"/>
            <a:ext cx="2889938" cy="496331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r">
              <a:defRPr sz="1200"/>
            </a:lvl1pPr>
          </a:lstStyle>
          <a:p>
            <a:fld id="{0366F66F-9223-49BB-B323-4C1A4C37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37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19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70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503AC9-7DBC-4FD7-83A8-466D7FF8D455}" type="slidenum">
              <a:rPr lang="en-US" altLang="fi-FI"/>
              <a:pPr/>
              <a:t>12</a:t>
            </a:fld>
            <a:endParaRPr lang="en-US" altLang="fi-FI"/>
          </a:p>
        </p:txBody>
      </p:sp>
      <p:sp>
        <p:nvSpPr>
          <p:cNvPr id="406530" name="Rectangle 7"/>
          <p:cNvSpPr txBox="1">
            <a:spLocks noGrp="1" noChangeArrowheads="1"/>
          </p:cNvSpPr>
          <p:nvPr/>
        </p:nvSpPr>
        <p:spPr bwMode="auto">
          <a:xfrm>
            <a:off x="5437908" y="6952493"/>
            <a:ext cx="4160724" cy="365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345" tIns="48173" rIns="96345" bIns="48173" anchor="b"/>
          <a:lstStyle>
            <a:lvl1pPr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30188"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36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3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3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3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3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92F8198B-70EA-4A3D-9DDE-D7FE707E0E1B}" type="slidenum">
              <a:rPr lang="en-US" altLang="fi-FI" sz="1300"/>
              <a:pPr algn="r" eaLnBrk="1" hangingPunct="1"/>
              <a:t>12</a:t>
            </a:fld>
            <a:endParaRPr lang="en-US" altLang="fi-FI" sz="1300"/>
          </a:p>
        </p:txBody>
      </p:sp>
      <p:sp>
        <p:nvSpPr>
          <p:cNvPr id="406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91" y="3476856"/>
            <a:ext cx="7679735" cy="3292902"/>
          </a:xfrm>
        </p:spPr>
        <p:txBody>
          <a:bodyPr lIns="96345" tIns="48173" rIns="96345" bIns="48173"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54201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30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27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3CC6A-3A0D-4467-9161-91360CAD70B1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F7610-A69D-46AC-9A33-C28AC79B16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7567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E84CB-2E7A-44B1-AFD6-E179E14E9945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9162F-27B7-4DE4-9017-8F27ECC2D1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4952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41313"/>
            <a:ext cx="2286000" cy="55133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41313"/>
            <a:ext cx="6705600" cy="55133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D21D3-9BCF-4BC6-9F36-EFAD4600583F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10522-9183-48D5-8DA1-9692C17FDD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10868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635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19200"/>
            <a:ext cx="3962400" cy="4635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B0CCE-F6BD-46F7-9D20-0DDE98512D04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25F3A-C6C9-47A3-8B8A-06A7E30AF0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29756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8077200" cy="2241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3613150"/>
            <a:ext cx="8077200" cy="2241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DF487-F968-4417-A779-9D467F2EABD4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33C8-DAD2-4869-88B6-A5AD07A783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51821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219200"/>
            <a:ext cx="8077200" cy="4635500"/>
          </a:xfrm>
        </p:spPr>
        <p:txBody>
          <a:bodyPr/>
          <a:lstStyle/>
          <a:p>
            <a:pPr lvl="0"/>
            <a:endParaRPr lang="fi-F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7CB96-56BA-44A8-A38D-520B45E6772F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3082D-31B5-4C52-9B71-7D5EA7D120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25198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CB84DBC7-0993-4022-AB0E-3A067FB66A75}" type="datetime1">
              <a:rPr lang="en-US" smtClean="0"/>
              <a:t>6/28/2024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12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F8ADC-B8E7-453D-B4BA-F529C97DDF94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C0E4A-449E-4D81-B695-1ABCCBC0E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55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7BFB0-D097-48CB-9CA6-59E4FB3F534C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D62A6-6633-4D65-A5A6-1B1FCC3D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05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3D970-248C-4903-82F9-8955049B249E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AB1-8B63-4D90-839D-BA7FEC1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71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8F2FC-443D-4ABB-A3B8-AA664EB63AA2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73B3C-5BEA-4224-8F5F-A3B5A67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2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6A516-8061-448E-A2E4-E1C378848BCB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9DACA-F9AE-459F-838D-0F0DC0588C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13372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FA912-8D23-486A-873C-E9152B7D2C78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2270-7B0F-4A7C-B0BB-D804BAA3C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83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7A280-17CA-462A-9A39-0183E4A2334A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5EAFF-3F88-491C-834E-06A1B2806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01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BC806-8447-42BC-8B9F-605A2DCD6EE6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7C4DF-8743-41CC-BFA1-3FFCA6D30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966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B239B-0E72-43F9-9B28-CB15F7DCC26C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3266-DB7B-49E4-B0B1-440810A1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202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3D3FD-F382-480A-9D97-500E28A58A74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5F4A-BEC9-45EB-9829-1321B4867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589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58188-EFF1-440E-8F60-A844AF24FD20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39DB-693F-429A-A2F2-F017B9E37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998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35243" y="1700808"/>
            <a:ext cx="8324850" cy="39195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BA8D1BBA-20FC-4D42-8180-38387857CB3C}" type="datetime1">
              <a:rPr lang="en-US" smtClean="0"/>
              <a:t>6/28/2024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822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04235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 baseline="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F28D5-F733-4FD5-9224-96AD002E1BAF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D62A6-6633-4D65-A5A6-1B1FCC3D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85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362BC-320C-4C5A-95E9-0A3D73898668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AB1-8B63-4D90-839D-BA7FEC1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3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67206-1A4C-4D35-883D-93F5A77F5A65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7BBA2-F014-4C05-9BB5-03777463BE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099422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B0705-46C3-4218-9C41-FFEAA9D9DAA5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73B3C-5BEA-4224-8F5F-A3B5A67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31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F1EA0-02AC-46F6-B0A6-4C368B7AF037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2270-7B0F-4A7C-B0BB-D804BAA3C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388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43851-5597-4490-8587-B5684AFA9FF9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5EAFF-3F88-491C-834E-06A1B2806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237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BED7-8DFF-4928-A3E3-3587CA8D2B97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7C4DF-8743-41CC-BFA1-3FFCA6D30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425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415DA-7486-4343-B0B5-CA2650665A03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3266-DB7B-49E4-B0B1-440810A1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446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54F77-AF22-4801-9888-3C0669B2B90B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5F4A-BEC9-45EB-9829-1321B4867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848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49E0-CC8F-4E3C-8351-E4DEC6D098FE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39DB-693F-429A-A2F2-F017B9E37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053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E44366-DB31-40A4-B1EE-459B53D140A3}" type="datetime1">
              <a:rPr lang="en-US" smtClean="0"/>
              <a:t>6/28/2024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569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83BAEB-9E5C-42F8-8A05-73FAAA514322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134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29E76-821B-49C0-ABD6-0F8AAEBA81C4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1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63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962400" cy="463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B3764-84C5-40AA-9903-48D3C7923577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FF49E-6434-4BE8-9D34-726B097A2F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0768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E04541-0424-4C7B-941E-AB895758E67F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43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FE51CA-7887-4330-8625-98A51F0D07F5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81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C1AD42-647B-4EA6-8C70-8837A485DD71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722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134A7-010D-402B-AFA0-60D9F4AE3223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956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49F79F-426F-4FE6-A5D9-D8C58749F4C8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758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C2BAE7-6481-4715-80EF-D91C73F35810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44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5A106C-9243-481D-95EF-22A72983C1C5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642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0691A3-F416-432D-8394-35643608DA3A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75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817C7D-2A2B-4CAF-95B4-57DD24676FCB}" type="datetime1">
              <a:rPr lang="en-US" smtClean="0"/>
              <a:t>6/28/2024</a:t>
            </a:fld>
            <a:endParaRPr lang="en-US" dirty="0"/>
          </a:p>
        </p:txBody>
      </p:sp>
      <p:pic>
        <p:nvPicPr>
          <p:cNvPr id="8" name="Picture 27" descr="E:\salogoen.gi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74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101FA1-871F-4F30-BE82-17EC36118B3D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9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40BE4-DF8A-422B-A533-7C79AA4706B8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AD386-BD37-4A94-B5F8-DA6DC82D64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78636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87BEAE-FB00-4FBF-B72F-DF2ED7E685EF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0113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058D20-A401-4856-A177-47E915B463F1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47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9795CC-B5F1-41F8-ABC4-07ADC4549D44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2916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D88E0C-0BF5-4DCA-94D6-507BC3C2FE52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897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82770-A080-4510-8629-8FFF75713742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222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14AC58-D69A-4667-B7E4-8EC2BF68AD3E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642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CC6DF3-5CA0-4669-AD52-B2A9C29E58F3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996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9A0EC5-A845-4E77-96A6-FF4058DD5D79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216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704694-E664-4235-9D48-343A1A310900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3225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459AC9-9099-457C-B296-8C3E3CA1A25E}" type="datetime1">
              <a:rPr lang="en-US" smtClean="0"/>
              <a:t>6/28/2024</a:t>
            </a:fld>
            <a:endParaRPr lang="en-US" dirty="0"/>
          </a:p>
        </p:txBody>
      </p:sp>
      <p:pic>
        <p:nvPicPr>
          <p:cNvPr id="10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5752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36053-60BD-4B49-AF7C-EE1B9396602F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B9B4B-EF97-422D-AA3A-584365F724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400435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B07E8A-FB3E-42F4-8AED-A8D928182184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2888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79547F-B9C4-4B2F-8664-87B0508D9112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9824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59FB72-6735-44FB-A50B-2B6DFE5CA17E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8170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EEA98-F607-4933-A49C-229C9A86E2A3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109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0971B5-E33C-49FF-B360-55B693D72F2C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8741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057D0C-6454-4FE3-B801-019977FA5035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8370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C7DE5-6B00-4AFF-929B-3A91F9B0F54C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92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1D1233-DA50-452C-A98A-A42C8F62CAB3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3144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99F282-D6C4-45EF-9555-6E702A8DB89E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0597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B8E45F-E205-48FA-B0DC-40634EA1EAC3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8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67BCB-778F-4E8F-9523-1B2A9A619A45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27E53-1C2D-413A-8E3C-6211449772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27864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D7C76-034C-4B80-A935-CB37768D701B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E596D-EE0B-4A26-90E8-D7036FF2D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78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B745E-7528-40E3-BC3E-CE49D790021A}" type="datetime1">
              <a:rPr lang="en-US" smtClean="0">
                <a:solidFill>
                  <a:srgbClr val="000000"/>
                </a:solidFill>
              </a:rPr>
              <a:t>6/28/2024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34D0E-B82F-442B-8DE8-34289B1121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45883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3263" y="6243638"/>
            <a:ext cx="18986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A412CA-9020-4A44-962D-2EF07C94D546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6/28/2024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65475" y="6243638"/>
            <a:ext cx="28130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04063" y="6319838"/>
            <a:ext cx="18986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341313"/>
            <a:ext cx="9144000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077200" cy="463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 sdfssdf  dsdf sdf sd sdfsd fs df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19075" y="5980113"/>
            <a:ext cx="2676525" cy="787400"/>
            <a:chOff x="138" y="3767"/>
            <a:chExt cx="1686" cy="496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159" y="3770"/>
              <a:ext cx="167" cy="203"/>
            </a:xfrm>
            <a:prstGeom prst="rect">
              <a:avLst/>
            </a:prstGeom>
            <a:solidFill>
              <a:srgbClr val="063D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i-FI" altLang="en-US">
                <a:solidFill>
                  <a:srgbClr val="000000"/>
                </a:solidFill>
              </a:endParaRPr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138" y="3767"/>
              <a:ext cx="168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FC0128"/>
                  </a:solidFill>
                </a:rPr>
                <a:t>S</a:t>
              </a:r>
              <a:r>
                <a:rPr lang="en-US" altLang="en-US" sz="1200" b="1">
                  <a:solidFill>
                    <a:srgbClr val="FC0128"/>
                  </a:solidFill>
                </a:rPr>
                <a:t> </a:t>
              </a:r>
              <a:r>
                <a:rPr lang="en-US" altLang="en-US" sz="2400" b="1">
                  <a:solidFill>
                    <a:srgbClr val="FC0128"/>
                  </a:solidFill>
                </a:rPr>
                <a:t>ystems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</a:rPr>
                <a:t>Analysis Laboratory</a:t>
              </a:r>
            </a:p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300" b="1">
                  <a:solidFill>
                    <a:srgbClr val="000000"/>
                  </a:solidFill>
                </a:rPr>
                <a:t>Helsinki University of Technology</a:t>
              </a:r>
            </a:p>
          </p:txBody>
        </p:sp>
      </p:grpSp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1416050" y="6067425"/>
            <a:ext cx="7586663" cy="176213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1D2B4B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i-FI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49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hf sldNum="0" hdr="0" ftr="0" dt="0"/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5pPr>
      <a:lvl6pPr marL="4572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6pPr>
      <a:lvl7pPr marL="9144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7pPr>
      <a:lvl8pPr marL="13716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8pPr>
      <a:lvl9pPr marL="18288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9pPr>
    </p:titleStyle>
    <p:bodyStyle>
      <a:lvl1pPr marL="280988" indent="-2809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65175" indent="-2936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800">
          <a:solidFill>
            <a:schemeClr val="tx1"/>
          </a:solidFill>
          <a:latin typeface="+mn-lt"/>
        </a:defRPr>
      </a:lvl2pPr>
      <a:lvl3pPr marL="1233488" indent="-277813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717675" indent="-2936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4pPr>
      <a:lvl5pPr marL="2185988" indent="-277813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6431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31003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5575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40147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0B09CC-4E78-471D-AD7F-812337DDA26E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sv-SE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43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A2CC4F-5F87-4DA1-A042-933689DB1A7A}" type="datetime1">
              <a:rPr lang="en-US" smtClean="0"/>
              <a:t>6/28/2024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sv-SE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26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55B9AA-0467-4128-815F-2FAE4B69CD42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6/28/2024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34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CD2EB6-6FF8-443C-A4FF-7D4A04AD7435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6/28/2024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70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0ED083-DCC6-4521-852D-2BD10AFB2638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6/28/2024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506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560840" cy="1872208"/>
          </a:xfrm>
        </p:spPr>
        <p:txBody>
          <a:bodyPr/>
          <a:lstStyle/>
          <a:p>
            <a:pPr algn="ctr"/>
            <a:r>
              <a:rPr lang="en-US" sz="3200"/>
              <a:t>Generating Policy Alternatives for Decision Making   </a:t>
            </a:r>
            <a:br>
              <a:rPr lang="en-US" sz="3200"/>
            </a:br>
            <a:r>
              <a:rPr lang="en-US" sz="3200"/>
              <a:t> </a:t>
            </a:r>
            <a:r>
              <a:rPr lang="en-US" sz="2000"/>
              <a:t>A process model, behavioural issues and an experiment</a:t>
            </a:r>
            <a:br>
              <a:rPr lang="en-US" sz="2000"/>
            </a:br>
            <a:br>
              <a:rPr lang="en-US" sz="1400" b="0"/>
            </a:br>
            <a:br>
              <a:rPr lang="en-US" sz="1400" b="0"/>
            </a:br>
            <a:endParaRPr lang="en-US" altLang="en-US" sz="1400" b="0" i="1" dirty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827584" y="3645024"/>
            <a:ext cx="7745413" cy="1331789"/>
          </a:xfrm>
        </p:spPr>
        <p:txBody>
          <a:bodyPr/>
          <a:lstStyle/>
          <a:p>
            <a:endParaRPr lang="fi-FI" altLang="en-US" sz="2000"/>
          </a:p>
          <a:p>
            <a:pPr algn="ctr"/>
            <a:r>
              <a:rPr lang="fi-FI" altLang="en-US" sz="2000">
                <a:latin typeface="Arial" panose="020B0604020202020204" pitchFamily="34" charset="0"/>
                <a:cs typeface="Arial" panose="020B0604020202020204" pitchFamily="34" charset="0"/>
              </a:rPr>
              <a:t>Raimo P. Hämäläinen Tuomas J. Lahtinen and Kai Virtanen </a:t>
            </a:r>
          </a:p>
          <a:p>
            <a:pPr algn="ctr"/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Systems Analysis Laboratory, Aalto University, Finland</a:t>
            </a:r>
          </a:p>
          <a:p>
            <a:pPr algn="ctr"/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i-FI" altLang="en-US" sz="1800">
                <a:latin typeface="Arial" panose="020B0604020202020204" pitchFamily="34" charset="0"/>
                <a:cs typeface="Arial" panose="020B0604020202020204" pitchFamily="34" charset="0"/>
              </a:rPr>
              <a:t>Available Open Access  : EURO J. Decision Proceses, 2024 </a:t>
            </a:r>
            <a:endParaRPr lang="fi-FI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850" y="5661025"/>
            <a:ext cx="7950200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FFFFFF">
                    <a:lumMod val="50000"/>
                  </a:srgbClr>
                </a:solidFill>
              </a:rPr>
              <a:t>The document can be stored and made available to the public on the open internet pages of Aalto University. All other rights are reserved.</a:t>
            </a:r>
          </a:p>
        </p:txBody>
      </p:sp>
      <p:sp>
        <p:nvSpPr>
          <p:cNvPr id="2" name="Suorakulmio 1"/>
          <p:cNvSpPr/>
          <p:nvPr/>
        </p:nvSpPr>
        <p:spPr bwMode="auto">
          <a:xfrm>
            <a:off x="395536" y="5661025"/>
            <a:ext cx="8568952" cy="100833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A3A157-19B2-13DD-D011-36784B5B2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2320" y="188640"/>
            <a:ext cx="1088152" cy="11301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20394A-D783-0A95-3AD3-224E1C0FE57D}"/>
              </a:ext>
            </a:extLst>
          </p:cNvPr>
          <p:cNvSpPr txBox="1"/>
          <p:nvPr/>
        </p:nvSpPr>
        <p:spPr>
          <a:xfrm>
            <a:off x="7452320" y="1052736"/>
            <a:ext cx="13035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/>
              <a:t>Systems Analysis </a:t>
            </a:r>
          </a:p>
          <a:p>
            <a:r>
              <a:rPr lang="en-US" sz="1000" b="1"/>
              <a:t>Laboratory</a:t>
            </a:r>
            <a:endParaRPr lang="fi-FI" sz="1000" b="1"/>
          </a:p>
        </p:txBody>
      </p:sp>
    </p:spTree>
    <p:extLst>
      <p:ext uri="{BB962C8B-B14F-4D97-AF65-F5344CB8AC3E}">
        <p14:creationId xmlns:p14="http://schemas.microsoft.com/office/powerpoint/2010/main" val="3520048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985125" cy="1079500"/>
          </a:xfrm>
        </p:spPr>
        <p:txBody>
          <a:bodyPr/>
          <a:lstStyle/>
          <a:p>
            <a:pPr algn="ctr"/>
            <a:r>
              <a:rPr lang="fi-FI"/>
              <a:t>Behavioural Effects</a:t>
            </a:r>
            <a:br>
              <a:rPr lang="fi-FI"/>
            </a:br>
            <a:r>
              <a:rPr lang="fi-FI" sz="2400" b="0"/>
              <a:t>Heuristics and Biases</a:t>
            </a:r>
            <a:endParaRPr lang="fi-FI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392989" cy="4380830"/>
          </a:xfrm>
        </p:spPr>
        <p:txBody>
          <a:bodyPr/>
          <a:lstStyle/>
          <a:p>
            <a:pPr marL="0" indent="0">
              <a:buNone/>
            </a:pPr>
            <a:r>
              <a:rPr lang="fi-FI" dirty="0" err="1">
                <a:solidFill>
                  <a:srgbClr val="0070C0"/>
                </a:solidFill>
              </a:rPr>
              <a:t>Elimination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by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aspects</a:t>
            </a:r>
            <a:r>
              <a:rPr lang="fi-FI" dirty="0">
                <a:solidFill>
                  <a:srgbClr val="0070C0"/>
                </a:solidFill>
              </a:rPr>
              <a:t>: </a:t>
            </a:r>
            <a:r>
              <a:rPr lang="fi-FI" err="1"/>
              <a:t>eliminate</a:t>
            </a:r>
            <a:r>
              <a:rPr lang="fi-FI"/>
              <a:t> elements </a:t>
            </a:r>
            <a:r>
              <a:rPr lang="fi-FI" dirty="0" err="1"/>
              <a:t>below</a:t>
            </a:r>
            <a:r>
              <a:rPr lang="fi-FI" dirty="0"/>
              <a:t> a </a:t>
            </a:r>
            <a:r>
              <a:rPr lang="fi-FI" dirty="0" err="1"/>
              <a:t>treshold</a:t>
            </a:r>
            <a:r>
              <a:rPr lang="fi-FI" dirty="0"/>
              <a:t> in a </a:t>
            </a:r>
            <a:r>
              <a:rPr lang="fi-FI" dirty="0" err="1"/>
              <a:t>criterion</a:t>
            </a:r>
            <a:r>
              <a:rPr lang="fi-FI" dirty="0"/>
              <a:t> </a:t>
            </a:r>
            <a:r>
              <a:rPr lang="fi-FI" sz="1600" dirty="0"/>
              <a:t>(</a:t>
            </a:r>
            <a:r>
              <a:rPr lang="fi-FI" sz="1600" dirty="0" err="1"/>
              <a:t>Tversky</a:t>
            </a:r>
            <a:r>
              <a:rPr lang="fi-FI" sz="1600" dirty="0"/>
              <a:t> </a:t>
            </a:r>
            <a:r>
              <a:rPr lang="fi-FI" sz="1600"/>
              <a:t>1972)</a:t>
            </a:r>
            <a:endParaRPr lang="fi-FI" sz="1200" dirty="0"/>
          </a:p>
          <a:p>
            <a:pPr marL="0" indent="0">
              <a:buNone/>
            </a:pPr>
            <a:r>
              <a:rPr lang="fi-FI" dirty="0" err="1">
                <a:solidFill>
                  <a:srgbClr val="0070C0"/>
                </a:solidFill>
              </a:rPr>
              <a:t>Equal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allocation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/>
              <a:t>of </a:t>
            </a:r>
            <a:r>
              <a:rPr lang="fi-FI" dirty="0" err="1"/>
              <a:t>resources</a:t>
            </a:r>
            <a:r>
              <a:rPr lang="fi-FI" dirty="0"/>
              <a:t> to </a:t>
            </a:r>
            <a:r>
              <a:rPr lang="fi-FI" dirty="0" err="1"/>
              <a:t>categories</a:t>
            </a:r>
            <a:r>
              <a:rPr lang="fi-FI" dirty="0"/>
              <a:t> </a:t>
            </a:r>
            <a:r>
              <a:rPr lang="fi-FI" sz="1600" dirty="0"/>
              <a:t>(</a:t>
            </a:r>
            <a:r>
              <a:rPr lang="fi-FI" sz="1600" dirty="0" err="1"/>
              <a:t>Benarzi</a:t>
            </a:r>
            <a:r>
              <a:rPr lang="fi-FI" sz="1600" dirty="0"/>
              <a:t> and </a:t>
            </a:r>
            <a:r>
              <a:rPr lang="fi-FI" sz="1600" dirty="0" err="1"/>
              <a:t>Thaler</a:t>
            </a:r>
            <a:r>
              <a:rPr lang="fi-FI" sz="1600" dirty="0"/>
              <a:t> </a:t>
            </a:r>
            <a:r>
              <a:rPr lang="fi-FI" sz="1600"/>
              <a:t>2001)</a:t>
            </a:r>
            <a:endParaRPr lang="fi-FI" sz="1200" dirty="0"/>
          </a:p>
          <a:p>
            <a:pPr marL="0" indent="0">
              <a:buNone/>
            </a:pPr>
            <a:r>
              <a:rPr lang="fi-FI" dirty="0" err="1">
                <a:solidFill>
                  <a:srgbClr val="0070C0"/>
                </a:solidFill>
              </a:rPr>
              <a:t>Loss</a:t>
            </a:r>
            <a:r>
              <a:rPr lang="fi-FI" dirty="0">
                <a:solidFill>
                  <a:srgbClr val="0070C0"/>
                </a:solidFill>
              </a:rPr>
              <a:t> aversion: </a:t>
            </a:r>
            <a:r>
              <a:rPr lang="fi-FI" dirty="0" err="1"/>
              <a:t>Adding</a:t>
            </a:r>
            <a:r>
              <a:rPr lang="fi-FI" dirty="0"/>
              <a:t> a </a:t>
            </a:r>
            <a:r>
              <a:rPr lang="fi-FI" err="1"/>
              <a:t>costly</a:t>
            </a:r>
            <a:r>
              <a:rPr lang="fi-FI"/>
              <a:t> element </a:t>
            </a:r>
            <a:r>
              <a:rPr lang="fi-FI" dirty="0"/>
              <a:t>to </a:t>
            </a:r>
            <a:r>
              <a:rPr lang="fi-FI" dirty="0" err="1"/>
              <a:t>the</a:t>
            </a:r>
            <a:r>
              <a:rPr lang="fi-FI" dirty="0"/>
              <a:t> portfolio </a:t>
            </a:r>
            <a:r>
              <a:rPr lang="fi-FI" err="1"/>
              <a:t>causes</a:t>
            </a:r>
            <a:r>
              <a:rPr lang="fi-FI"/>
              <a:t>  </a:t>
            </a:r>
            <a:r>
              <a:rPr lang="fi-FI" dirty="0" err="1"/>
              <a:t>loss</a:t>
            </a:r>
            <a:r>
              <a:rPr lang="fi-FI" dirty="0"/>
              <a:t> of money, </a:t>
            </a:r>
            <a:r>
              <a:rPr lang="fi-FI" dirty="0" err="1"/>
              <a:t>removing</a:t>
            </a:r>
            <a:r>
              <a:rPr lang="fi-FI" dirty="0"/>
              <a:t> a </a:t>
            </a:r>
            <a:r>
              <a:rPr lang="fi-FI" err="1"/>
              <a:t>costly</a:t>
            </a:r>
            <a:r>
              <a:rPr lang="fi-FI"/>
              <a:t> element </a:t>
            </a:r>
            <a:r>
              <a:rPr lang="fi-FI" dirty="0"/>
              <a:t>saves money </a:t>
            </a:r>
            <a:r>
              <a:rPr lang="fi-FI" sz="1600" dirty="0"/>
              <a:t>(</a:t>
            </a:r>
            <a:r>
              <a:rPr lang="fi-FI" sz="1600" dirty="0" err="1"/>
              <a:t>Kahneman</a:t>
            </a:r>
            <a:r>
              <a:rPr lang="fi-FI" sz="1600" dirty="0"/>
              <a:t> and </a:t>
            </a:r>
            <a:r>
              <a:rPr lang="fi-FI" sz="1600" dirty="0" err="1"/>
              <a:t>Tversky</a:t>
            </a:r>
            <a:r>
              <a:rPr lang="fi-FI" sz="1600" dirty="0"/>
              <a:t> </a:t>
            </a:r>
            <a:r>
              <a:rPr lang="fi-FI" sz="1600"/>
              <a:t>1991)</a:t>
            </a:r>
            <a:endParaRPr lang="fi-FI" sz="1200" dirty="0"/>
          </a:p>
          <a:p>
            <a:pPr marL="0" indent="0">
              <a:buNone/>
            </a:pPr>
            <a:r>
              <a:rPr lang="fi-FI" dirty="0" err="1">
                <a:solidFill>
                  <a:srgbClr val="0070C0"/>
                </a:solidFill>
              </a:rPr>
              <a:t>Premature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commitment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/>
              <a:t>to elements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/>
              <a:t>to mind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>
                <a:solidFill>
                  <a:srgbClr val="0070C0"/>
                </a:solidFill>
              </a:rPr>
              <a:t>Champion argument: </a:t>
            </a:r>
            <a:r>
              <a:rPr lang="fi-FI"/>
              <a:t>the element presented by a  high level actor will be chosen without criticism </a:t>
            </a:r>
            <a:r>
              <a:rPr kumimoji="0" lang="fi-FI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(Fasolo et al. 2011)</a:t>
            </a:r>
          </a:p>
          <a:p>
            <a:pPr marL="0" indent="0">
              <a:buNone/>
            </a:pPr>
            <a:endParaRPr lang="fi-FI" dirty="0"/>
          </a:p>
          <a:p>
            <a:endParaRPr lang="fi-FI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122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985125" cy="1079500"/>
          </a:xfrm>
        </p:spPr>
        <p:txBody>
          <a:bodyPr/>
          <a:lstStyle/>
          <a:p>
            <a:pPr algn="ctr"/>
            <a:r>
              <a:rPr lang="fi-FI"/>
              <a:t>Path Dependency </a:t>
            </a:r>
            <a:br>
              <a:rPr lang="fi-FI"/>
            </a:br>
            <a:br>
              <a:rPr lang="fi-FI"/>
            </a:br>
            <a:r>
              <a:rPr lang="en-US" sz="2400" b="0">
                <a:solidFill>
                  <a:schemeClr val="tx1"/>
                </a:solidFill>
              </a:rPr>
              <a:t>Drivers of path dependency in problem solving</a:t>
            </a:r>
            <a:br>
              <a:rPr lang="en-US" sz="1600">
                <a:solidFill>
                  <a:schemeClr val="tx1"/>
                </a:solidFill>
              </a:rPr>
            </a:br>
            <a:r>
              <a:rPr lang="en-US" sz="1600" b="0">
                <a:solidFill>
                  <a:schemeClr val="tx1"/>
                </a:solidFill>
              </a:rPr>
              <a:t>( Hämäläinen R.P., and Lahtinen, T.J. 2016 )</a:t>
            </a:r>
            <a:br>
              <a:rPr lang="en-US" sz="1600">
                <a:solidFill>
                  <a:schemeClr val="tx1"/>
                </a:solidFill>
              </a:rPr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4293096"/>
            <a:ext cx="7985125" cy="864096"/>
          </a:xfrm>
        </p:spPr>
        <p:txBody>
          <a:bodyPr/>
          <a:lstStyle/>
          <a:p>
            <a:pPr marL="0" indent="0">
              <a:buNone/>
            </a:pPr>
            <a:r>
              <a:rPr lang="fi-FI">
                <a:solidFill>
                  <a:srgbClr val="0070C0"/>
                </a:solidFill>
              </a:rPr>
              <a:t>Human </a:t>
            </a:r>
            <a:r>
              <a:rPr lang="fi-FI" dirty="0" err="1">
                <a:solidFill>
                  <a:srgbClr val="0070C0"/>
                </a:solidFill>
              </a:rPr>
              <a:t>interaction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with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the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methods</a:t>
            </a:r>
            <a:r>
              <a:rPr lang="fi-FI" dirty="0">
                <a:solidFill>
                  <a:srgbClr val="0070C0"/>
                </a:solidFill>
              </a:rPr>
              <a:t>, </a:t>
            </a:r>
            <a:r>
              <a:rPr lang="fi-FI" dirty="0" err="1">
                <a:solidFill>
                  <a:srgbClr val="0070C0"/>
                </a:solidFill>
              </a:rPr>
              <a:t>problem</a:t>
            </a:r>
            <a:r>
              <a:rPr lang="fi-FI" dirty="0">
                <a:solidFill>
                  <a:srgbClr val="0070C0"/>
                </a:solidFill>
              </a:rPr>
              <a:t>, and </a:t>
            </a:r>
            <a:r>
              <a:rPr lang="fi-FI" err="1">
                <a:solidFill>
                  <a:srgbClr val="0070C0"/>
                </a:solidFill>
              </a:rPr>
              <a:t>the</a:t>
            </a:r>
            <a:r>
              <a:rPr lang="fi-FI">
                <a:solidFill>
                  <a:srgbClr val="0070C0"/>
                </a:solidFill>
              </a:rPr>
              <a:t> context can lead into path dependency</a:t>
            </a:r>
          </a:p>
          <a:p>
            <a:pPr marL="0" indent="0">
              <a:buNone/>
            </a:pPr>
            <a:endParaRPr lang="fi-FI"/>
          </a:p>
          <a:p>
            <a:pPr marL="0" indent="0" algn="ctr">
              <a:buNone/>
            </a:pPr>
            <a:endParaRPr lang="fi-FI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0" name="Suorakulmio 29"/>
          <p:cNvSpPr/>
          <p:nvPr/>
        </p:nvSpPr>
        <p:spPr>
          <a:xfrm>
            <a:off x="1187624" y="2420888"/>
            <a:ext cx="2592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System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/>
              <a:t>Learning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>
                <a:solidFill>
                  <a:srgbClr val="0070C0"/>
                </a:solidFill>
              </a:rPr>
              <a:t>Procedure</a:t>
            </a:r>
            <a:endParaRPr lang="fi-FI" sz="24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>
                <a:solidFill>
                  <a:srgbClr val="0070C0"/>
                </a:solidFill>
              </a:rPr>
              <a:t>Behavior</a:t>
            </a:r>
            <a:endParaRPr lang="fi-FI" sz="24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2400" dirty="0"/>
          </a:p>
        </p:txBody>
      </p:sp>
      <p:sp>
        <p:nvSpPr>
          <p:cNvPr id="31" name="Suorakulmio 30"/>
          <p:cNvSpPr/>
          <p:nvPr/>
        </p:nvSpPr>
        <p:spPr>
          <a:xfrm>
            <a:off x="3347864" y="2420888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/>
              <a:t>Motivation</a:t>
            </a:r>
            <a:endParaRPr lang="fi-FI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/>
              <a:t>Uncertainty</a:t>
            </a:r>
            <a:endParaRPr lang="fi-FI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/>
              <a:t>External</a:t>
            </a:r>
            <a:r>
              <a:rPr lang="fi-FI" sz="2400" dirty="0"/>
              <a:t> </a:t>
            </a:r>
            <a:r>
              <a:rPr lang="fi-FI" sz="2400" dirty="0" err="1"/>
              <a:t>environment</a:t>
            </a:r>
            <a:endParaRPr lang="en-US" sz="24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AD63841-167E-D947-9F7E-E08D755CA9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336" y="2420888"/>
            <a:ext cx="936104" cy="132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360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94" name="Text Box 90"/>
          <p:cNvSpPr txBox="1">
            <a:spLocks noChangeArrowheads="1"/>
          </p:cNvSpPr>
          <p:nvPr/>
        </p:nvSpPr>
        <p:spPr bwMode="auto">
          <a:xfrm>
            <a:off x="-17140" y="260648"/>
            <a:ext cx="8470336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fi-FI" sz="3200" b="1">
                <a:solidFill>
                  <a:srgbClr val="0070C0"/>
                </a:solidFill>
                <a:latin typeface="+mj-lt"/>
              </a:rPr>
              <a:t>Behavioural Experiment </a:t>
            </a:r>
            <a:br>
              <a:rPr lang="en-US" altLang="fi-FI" sz="3200" b="1">
                <a:solidFill>
                  <a:srgbClr val="0070C0"/>
                </a:solidFill>
                <a:latin typeface="+mj-lt"/>
              </a:rPr>
            </a:br>
            <a:r>
              <a:rPr lang="en-US" altLang="fi-FI" sz="1600">
                <a:solidFill>
                  <a:srgbClr val="0070C0"/>
                </a:solidFill>
                <a:latin typeface="+mj-lt"/>
              </a:rPr>
              <a:t>Creating a policy for climate change mitigaton </a:t>
            </a:r>
            <a:br>
              <a:rPr lang="en-US" altLang="fi-FI" sz="1600">
                <a:solidFill>
                  <a:srgbClr val="0070C0"/>
                </a:solidFill>
                <a:latin typeface="+mj-lt"/>
              </a:rPr>
            </a:br>
            <a:endParaRPr lang="en-US" altLang="fi-FI" sz="2100" dirty="0">
              <a:latin typeface="Calibri" panose="020F0502020204030204" pitchFamily="34" charset="0"/>
            </a:endParaRPr>
          </a:p>
        </p:txBody>
      </p:sp>
      <p:sp>
        <p:nvSpPr>
          <p:cNvPr id="381029" name="Text Box 101"/>
          <p:cNvSpPr txBox="1">
            <a:spLocks noChangeArrowheads="1"/>
          </p:cNvSpPr>
          <p:nvPr/>
        </p:nvSpPr>
        <p:spPr bwMode="auto">
          <a:xfrm>
            <a:off x="1691680" y="6237312"/>
            <a:ext cx="3600400" cy="41549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fi-FI" sz="2100">
                <a:latin typeface="Calibri" panose="020F0502020204030204" pitchFamily="34" charset="0"/>
              </a:rPr>
              <a:t>15 action candidates</a:t>
            </a:r>
            <a:endParaRPr lang="en-US" altLang="fi-FI" sz="2100" dirty="0">
              <a:latin typeface="Calibri" panose="020F0502020204030204" pitchFamily="34" charset="0"/>
            </a:endParaRPr>
          </a:p>
        </p:txBody>
      </p:sp>
      <p:sp>
        <p:nvSpPr>
          <p:cNvPr id="101" name="Text Box 2"/>
          <p:cNvSpPr txBox="1">
            <a:spLocks noChangeArrowheads="1"/>
          </p:cNvSpPr>
          <p:nvPr/>
        </p:nvSpPr>
        <p:spPr bwMode="auto">
          <a:xfrm>
            <a:off x="12601" y="4582939"/>
            <a:ext cx="59948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fi-FI" sz="1650" dirty="0">
                <a:latin typeface="Calibri" panose="020F0502020204030204" pitchFamily="34" charset="0"/>
              </a:rPr>
              <a:t>1.6</a:t>
            </a:r>
          </a:p>
        </p:txBody>
      </p:sp>
      <p:sp>
        <p:nvSpPr>
          <p:cNvPr id="102" name="Rectangle 10"/>
          <p:cNvSpPr>
            <a:spLocks noChangeAspect="1" noChangeArrowheads="1"/>
          </p:cNvSpPr>
          <p:nvPr/>
        </p:nvSpPr>
        <p:spPr bwMode="auto">
          <a:xfrm rot="19052096">
            <a:off x="1748188" y="2033360"/>
            <a:ext cx="3449241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fi-FI" sz="1650" dirty="0">
                <a:latin typeface="Calibri" panose="020F0502020204030204" pitchFamily="34" charset="0"/>
              </a:rPr>
              <a:t>Projected path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896" y="2348880"/>
            <a:ext cx="5488882" cy="3747712"/>
            <a:chOff x="132257" y="1555552"/>
            <a:chExt cx="5787729" cy="3871538"/>
          </a:xfrm>
        </p:grpSpPr>
        <p:sp>
          <p:nvSpPr>
            <p:cNvPr id="405517" name="Line 13"/>
            <p:cNvSpPr>
              <a:spLocks noChangeShapeType="1"/>
            </p:cNvSpPr>
            <p:nvPr/>
          </p:nvSpPr>
          <p:spPr bwMode="auto">
            <a:xfrm flipV="1">
              <a:off x="2417067" y="1555552"/>
              <a:ext cx="2127649" cy="19597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405521" name="Line 17"/>
            <p:cNvSpPr>
              <a:spLocks noChangeShapeType="1"/>
            </p:cNvSpPr>
            <p:nvPr/>
          </p:nvSpPr>
          <p:spPr bwMode="auto">
            <a:xfrm>
              <a:off x="397867" y="4800599"/>
              <a:ext cx="5522119" cy="119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405588" name="Line 84"/>
            <p:cNvSpPr>
              <a:spLocks noChangeShapeType="1"/>
            </p:cNvSpPr>
            <p:nvPr/>
          </p:nvSpPr>
          <p:spPr bwMode="auto">
            <a:xfrm flipV="1">
              <a:off x="2428975" y="3485554"/>
              <a:ext cx="0" cy="15621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6" name="Rectangle 78"/>
            <p:cNvSpPr>
              <a:spLocks noChangeArrowheads="1"/>
            </p:cNvSpPr>
            <p:nvPr/>
          </p:nvSpPr>
          <p:spPr bwMode="auto">
            <a:xfrm>
              <a:off x="132257" y="1891307"/>
              <a:ext cx="214802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fi-FI" sz="1650" dirty="0">
                  <a:solidFill>
                    <a:srgbClr val="000000"/>
                  </a:solidFill>
                  <a:latin typeface="Calibri" panose="020F0502020204030204" pitchFamily="34" charset="0"/>
                </a:rPr>
                <a:t>16</a:t>
              </a:r>
              <a:endParaRPr lang="en-US" altLang="fi-FI" sz="1650" dirty="0">
                <a:latin typeface="Calibri" panose="020F0502020204030204" pitchFamily="34" charset="0"/>
              </a:endParaRPr>
            </a:p>
          </p:txBody>
        </p:sp>
        <p:sp>
          <p:nvSpPr>
            <p:cNvPr id="108" name="Rectangle 79"/>
            <p:cNvSpPr>
              <a:spLocks noChangeArrowheads="1"/>
            </p:cNvSpPr>
            <p:nvPr/>
          </p:nvSpPr>
          <p:spPr bwMode="auto">
            <a:xfrm>
              <a:off x="202716" y="4827308"/>
              <a:ext cx="429605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fi-FI" sz="1650" dirty="0">
                  <a:solidFill>
                    <a:srgbClr val="000000"/>
                  </a:solidFill>
                  <a:latin typeface="Calibri" panose="020F0502020204030204" pitchFamily="34" charset="0"/>
                </a:rPr>
                <a:t>1950</a:t>
              </a:r>
              <a:endParaRPr lang="en-US" altLang="fi-FI" sz="1650" dirty="0">
                <a:latin typeface="Calibri" panose="020F0502020204030204" pitchFamily="34" charset="0"/>
              </a:endParaRPr>
            </a:p>
          </p:txBody>
        </p:sp>
        <p:sp>
          <p:nvSpPr>
            <p:cNvPr id="109" name="Rectangle 80"/>
            <p:cNvSpPr>
              <a:spLocks noChangeArrowheads="1"/>
            </p:cNvSpPr>
            <p:nvPr/>
          </p:nvSpPr>
          <p:spPr bwMode="auto">
            <a:xfrm>
              <a:off x="1958888" y="4830365"/>
              <a:ext cx="429605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fi-FI" sz="1650" dirty="0">
                  <a:solidFill>
                    <a:srgbClr val="000000"/>
                  </a:solidFill>
                  <a:latin typeface="Calibri" panose="020F0502020204030204" pitchFamily="34" charset="0"/>
                </a:rPr>
                <a:t>2000</a:t>
              </a:r>
              <a:endParaRPr lang="en-US" altLang="fi-FI" sz="1650" dirty="0">
                <a:latin typeface="Calibri" panose="020F0502020204030204" pitchFamily="34" charset="0"/>
              </a:endParaRPr>
            </a:p>
          </p:txBody>
        </p:sp>
        <p:sp>
          <p:nvSpPr>
            <p:cNvPr id="110" name="Rectangle 81"/>
            <p:cNvSpPr>
              <a:spLocks noChangeArrowheads="1"/>
            </p:cNvSpPr>
            <p:nvPr/>
          </p:nvSpPr>
          <p:spPr bwMode="auto">
            <a:xfrm>
              <a:off x="3614051" y="4802230"/>
              <a:ext cx="429605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fi-FI" sz="1650" dirty="0">
                  <a:solidFill>
                    <a:srgbClr val="000000"/>
                  </a:solidFill>
                  <a:latin typeface="Calibri" panose="020F0502020204030204" pitchFamily="34" charset="0"/>
                </a:rPr>
                <a:t>2050</a:t>
              </a:r>
              <a:endParaRPr lang="en-US" altLang="fi-FI" sz="1650" dirty="0">
                <a:latin typeface="Calibri" panose="020F0502020204030204" pitchFamily="34" charset="0"/>
              </a:endParaRPr>
            </a:p>
          </p:txBody>
        </p:sp>
        <p:sp>
          <p:nvSpPr>
            <p:cNvPr id="111" name="Rectangle 82"/>
            <p:cNvSpPr>
              <a:spLocks noChangeArrowheads="1"/>
            </p:cNvSpPr>
            <p:nvPr/>
          </p:nvSpPr>
          <p:spPr bwMode="auto">
            <a:xfrm>
              <a:off x="5442447" y="5173174"/>
              <a:ext cx="367921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fi-FI" sz="1650" dirty="0">
                  <a:solidFill>
                    <a:srgbClr val="000000"/>
                  </a:solidFill>
                  <a:latin typeface="Calibri" panose="020F0502020204030204" pitchFamily="34" charset="0"/>
                </a:rPr>
                <a:t>Year</a:t>
              </a:r>
              <a:endParaRPr lang="en-US" altLang="fi-FI" sz="1650" dirty="0">
                <a:latin typeface="Calibri" panose="020F0502020204030204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25126" y="1679378"/>
              <a:ext cx="4022818" cy="3121222"/>
              <a:chOff x="225126" y="1679378"/>
              <a:chExt cx="4022818" cy="3121222"/>
            </a:xfrm>
          </p:grpSpPr>
          <p:sp>
            <p:nvSpPr>
              <p:cNvPr id="405508" name="Rectangle 4"/>
              <p:cNvSpPr>
                <a:spLocks noChangeAspect="1" noChangeArrowheads="1"/>
              </p:cNvSpPr>
              <p:nvPr/>
            </p:nvSpPr>
            <p:spPr bwMode="auto">
              <a:xfrm>
                <a:off x="2409923" y="3510557"/>
                <a:ext cx="1727597" cy="1275159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09" name="Freeform 5"/>
              <p:cNvSpPr>
                <a:spLocks noChangeAspect="1"/>
              </p:cNvSpPr>
              <p:nvPr/>
            </p:nvSpPr>
            <p:spPr bwMode="auto">
              <a:xfrm>
                <a:off x="439440" y="3528417"/>
                <a:ext cx="1970485" cy="1257300"/>
              </a:xfrm>
              <a:custGeom>
                <a:avLst/>
                <a:gdLst>
                  <a:gd name="T0" fmla="*/ 246 w 1655"/>
                  <a:gd name="T1" fmla="*/ 942 h 1056"/>
                  <a:gd name="T2" fmla="*/ 294 w 1655"/>
                  <a:gd name="T3" fmla="*/ 900 h 1056"/>
                  <a:gd name="T4" fmla="*/ 324 w 1655"/>
                  <a:gd name="T5" fmla="*/ 894 h 1056"/>
                  <a:gd name="T6" fmla="*/ 384 w 1655"/>
                  <a:gd name="T7" fmla="*/ 846 h 1056"/>
                  <a:gd name="T8" fmla="*/ 471 w 1655"/>
                  <a:gd name="T9" fmla="*/ 783 h 1056"/>
                  <a:gd name="T10" fmla="*/ 515 w 1655"/>
                  <a:gd name="T11" fmla="*/ 744 h 1056"/>
                  <a:gd name="T12" fmla="*/ 555 w 1655"/>
                  <a:gd name="T13" fmla="*/ 690 h 1056"/>
                  <a:gd name="T14" fmla="*/ 615 w 1655"/>
                  <a:gd name="T15" fmla="*/ 627 h 1056"/>
                  <a:gd name="T16" fmla="*/ 648 w 1655"/>
                  <a:gd name="T17" fmla="*/ 582 h 1056"/>
                  <a:gd name="T18" fmla="*/ 669 w 1655"/>
                  <a:gd name="T19" fmla="*/ 561 h 1056"/>
                  <a:gd name="T20" fmla="*/ 690 w 1655"/>
                  <a:gd name="T21" fmla="*/ 570 h 1056"/>
                  <a:gd name="T22" fmla="*/ 714 w 1655"/>
                  <a:gd name="T23" fmla="*/ 570 h 1056"/>
                  <a:gd name="T24" fmla="*/ 757 w 1655"/>
                  <a:gd name="T25" fmla="*/ 539 h 1056"/>
                  <a:gd name="T26" fmla="*/ 771 w 1655"/>
                  <a:gd name="T27" fmla="*/ 501 h 1056"/>
                  <a:gd name="T28" fmla="*/ 822 w 1655"/>
                  <a:gd name="T29" fmla="*/ 468 h 1056"/>
                  <a:gd name="T30" fmla="*/ 843 w 1655"/>
                  <a:gd name="T31" fmla="*/ 438 h 1056"/>
                  <a:gd name="T32" fmla="*/ 884 w 1655"/>
                  <a:gd name="T33" fmla="*/ 467 h 1056"/>
                  <a:gd name="T34" fmla="*/ 927 w 1655"/>
                  <a:gd name="T35" fmla="*/ 480 h 1056"/>
                  <a:gd name="T36" fmla="*/ 966 w 1655"/>
                  <a:gd name="T37" fmla="*/ 480 h 1056"/>
                  <a:gd name="T38" fmla="*/ 1017 w 1655"/>
                  <a:gd name="T39" fmla="*/ 429 h 1056"/>
                  <a:gd name="T40" fmla="*/ 1068 w 1655"/>
                  <a:gd name="T41" fmla="*/ 375 h 1056"/>
                  <a:gd name="T42" fmla="*/ 1122 w 1655"/>
                  <a:gd name="T43" fmla="*/ 330 h 1056"/>
                  <a:gd name="T44" fmla="*/ 1176 w 1655"/>
                  <a:gd name="T45" fmla="*/ 297 h 1056"/>
                  <a:gd name="T46" fmla="*/ 1221 w 1655"/>
                  <a:gd name="T47" fmla="*/ 312 h 1056"/>
                  <a:gd name="T48" fmla="*/ 1311 w 1655"/>
                  <a:gd name="T49" fmla="*/ 267 h 1056"/>
                  <a:gd name="T50" fmla="*/ 1329 w 1655"/>
                  <a:gd name="T51" fmla="*/ 219 h 1056"/>
                  <a:gd name="T52" fmla="*/ 1356 w 1655"/>
                  <a:gd name="T53" fmla="*/ 210 h 1056"/>
                  <a:gd name="T54" fmla="*/ 1398 w 1655"/>
                  <a:gd name="T55" fmla="*/ 213 h 1056"/>
                  <a:gd name="T56" fmla="*/ 1449 w 1655"/>
                  <a:gd name="T57" fmla="*/ 195 h 1056"/>
                  <a:gd name="T58" fmla="*/ 1491 w 1655"/>
                  <a:gd name="T59" fmla="*/ 153 h 1056"/>
                  <a:gd name="T60" fmla="*/ 1527 w 1655"/>
                  <a:gd name="T61" fmla="*/ 102 h 1056"/>
                  <a:gd name="T62" fmla="*/ 1557 w 1655"/>
                  <a:gd name="T63" fmla="*/ 42 h 1056"/>
                  <a:gd name="T64" fmla="*/ 1650 w 1655"/>
                  <a:gd name="T65" fmla="*/ 0 h 1056"/>
                  <a:gd name="T66" fmla="*/ 1655 w 1655"/>
                  <a:gd name="T67" fmla="*/ 167 h 1056"/>
                  <a:gd name="T68" fmla="*/ 1653 w 1655"/>
                  <a:gd name="T69" fmla="*/ 1056 h 1056"/>
                  <a:gd name="T70" fmla="*/ 1302 w 1655"/>
                  <a:gd name="T71" fmla="*/ 1056 h 1056"/>
                  <a:gd name="T72" fmla="*/ 1068 w 1655"/>
                  <a:gd name="T73" fmla="*/ 1056 h 1056"/>
                  <a:gd name="T74" fmla="*/ 0 w 1655"/>
                  <a:gd name="T75" fmla="*/ 1056 h 1056"/>
                  <a:gd name="T76" fmla="*/ 57 w 1655"/>
                  <a:gd name="T77" fmla="*/ 1023 h 1056"/>
                  <a:gd name="T78" fmla="*/ 105 w 1655"/>
                  <a:gd name="T79" fmla="*/ 1011 h 1056"/>
                  <a:gd name="T80" fmla="*/ 141 w 1655"/>
                  <a:gd name="T81" fmla="*/ 990 h 1056"/>
                  <a:gd name="T82" fmla="*/ 195 w 1655"/>
                  <a:gd name="T83" fmla="*/ 951 h 1056"/>
                  <a:gd name="T84" fmla="*/ 246 w 1655"/>
                  <a:gd name="T85" fmla="*/ 942 h 105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655"/>
                  <a:gd name="T130" fmla="*/ 0 h 1056"/>
                  <a:gd name="T131" fmla="*/ 1655 w 1655"/>
                  <a:gd name="T132" fmla="*/ 1056 h 105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655" h="1056">
                    <a:moveTo>
                      <a:pt x="246" y="942"/>
                    </a:moveTo>
                    <a:lnTo>
                      <a:pt x="294" y="900"/>
                    </a:lnTo>
                    <a:lnTo>
                      <a:pt x="324" y="894"/>
                    </a:lnTo>
                    <a:lnTo>
                      <a:pt x="384" y="846"/>
                    </a:lnTo>
                    <a:lnTo>
                      <a:pt x="471" y="783"/>
                    </a:lnTo>
                    <a:lnTo>
                      <a:pt x="515" y="744"/>
                    </a:lnTo>
                    <a:lnTo>
                      <a:pt x="555" y="690"/>
                    </a:lnTo>
                    <a:lnTo>
                      <a:pt x="615" y="627"/>
                    </a:lnTo>
                    <a:lnTo>
                      <a:pt x="648" y="582"/>
                    </a:lnTo>
                    <a:lnTo>
                      <a:pt x="669" y="561"/>
                    </a:lnTo>
                    <a:lnTo>
                      <a:pt x="690" y="570"/>
                    </a:lnTo>
                    <a:lnTo>
                      <a:pt x="714" y="570"/>
                    </a:lnTo>
                    <a:lnTo>
                      <a:pt x="757" y="539"/>
                    </a:lnTo>
                    <a:lnTo>
                      <a:pt x="771" y="501"/>
                    </a:lnTo>
                    <a:lnTo>
                      <a:pt x="822" y="468"/>
                    </a:lnTo>
                    <a:lnTo>
                      <a:pt x="843" y="438"/>
                    </a:lnTo>
                    <a:lnTo>
                      <a:pt x="884" y="467"/>
                    </a:lnTo>
                    <a:lnTo>
                      <a:pt x="927" y="480"/>
                    </a:lnTo>
                    <a:lnTo>
                      <a:pt x="966" y="480"/>
                    </a:lnTo>
                    <a:lnTo>
                      <a:pt x="1017" y="429"/>
                    </a:lnTo>
                    <a:lnTo>
                      <a:pt x="1068" y="375"/>
                    </a:lnTo>
                    <a:lnTo>
                      <a:pt x="1122" y="330"/>
                    </a:lnTo>
                    <a:lnTo>
                      <a:pt x="1176" y="297"/>
                    </a:lnTo>
                    <a:lnTo>
                      <a:pt x="1221" y="312"/>
                    </a:lnTo>
                    <a:lnTo>
                      <a:pt x="1311" y="267"/>
                    </a:lnTo>
                    <a:lnTo>
                      <a:pt x="1329" y="219"/>
                    </a:lnTo>
                    <a:lnTo>
                      <a:pt x="1356" y="210"/>
                    </a:lnTo>
                    <a:lnTo>
                      <a:pt x="1398" y="213"/>
                    </a:lnTo>
                    <a:lnTo>
                      <a:pt x="1449" y="195"/>
                    </a:lnTo>
                    <a:lnTo>
                      <a:pt x="1491" y="153"/>
                    </a:lnTo>
                    <a:lnTo>
                      <a:pt x="1527" y="102"/>
                    </a:lnTo>
                    <a:lnTo>
                      <a:pt x="1557" y="42"/>
                    </a:lnTo>
                    <a:lnTo>
                      <a:pt x="1650" y="0"/>
                    </a:lnTo>
                    <a:lnTo>
                      <a:pt x="1655" y="167"/>
                    </a:lnTo>
                    <a:lnTo>
                      <a:pt x="1653" y="1056"/>
                    </a:lnTo>
                    <a:lnTo>
                      <a:pt x="1302" y="1056"/>
                    </a:lnTo>
                    <a:lnTo>
                      <a:pt x="1068" y="1056"/>
                    </a:lnTo>
                    <a:lnTo>
                      <a:pt x="0" y="1056"/>
                    </a:lnTo>
                    <a:lnTo>
                      <a:pt x="57" y="1023"/>
                    </a:lnTo>
                    <a:lnTo>
                      <a:pt x="105" y="1011"/>
                    </a:lnTo>
                    <a:lnTo>
                      <a:pt x="141" y="990"/>
                    </a:lnTo>
                    <a:lnTo>
                      <a:pt x="195" y="951"/>
                    </a:lnTo>
                    <a:lnTo>
                      <a:pt x="246" y="942"/>
                    </a:lnTo>
                    <a:close/>
                  </a:path>
                </a:pathLst>
              </a:custGeom>
              <a:solidFill>
                <a:srgbClr val="66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10" name="Line 6"/>
              <p:cNvSpPr>
                <a:spLocks noChangeAspect="1" noChangeShapeType="1"/>
              </p:cNvSpPr>
              <p:nvPr/>
            </p:nvSpPr>
            <p:spPr bwMode="auto">
              <a:xfrm>
                <a:off x="1426321" y="3744218"/>
                <a:ext cx="245269" cy="1916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11" name="AutoShape 7"/>
              <p:cNvSpPr>
                <a:spLocks noChangeAspect="1" noChangeArrowheads="1"/>
              </p:cNvSpPr>
              <p:nvPr/>
            </p:nvSpPr>
            <p:spPr bwMode="auto">
              <a:xfrm flipH="1">
                <a:off x="2461120" y="1984177"/>
                <a:ext cx="1672829" cy="1513285"/>
              </a:xfrm>
              <a:prstGeom prst="rtTriangle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12" name="Line 8"/>
              <p:cNvSpPr>
                <a:spLocks noChangeAspect="1" noChangeShapeType="1"/>
              </p:cNvSpPr>
              <p:nvPr/>
            </p:nvSpPr>
            <p:spPr bwMode="auto">
              <a:xfrm>
                <a:off x="2428975" y="3521273"/>
                <a:ext cx="1707356" cy="0"/>
              </a:xfrm>
              <a:prstGeom prst="line">
                <a:avLst/>
              </a:prstGeom>
              <a:noFill/>
              <a:ln w="57150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19" name="Line 15"/>
              <p:cNvSpPr>
                <a:spLocks noChangeShapeType="1"/>
              </p:cNvSpPr>
              <p:nvPr/>
            </p:nvSpPr>
            <p:spPr bwMode="auto">
              <a:xfrm>
                <a:off x="396577" y="3539132"/>
                <a:ext cx="50006" cy="119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20" name="Line 16"/>
              <p:cNvSpPr>
                <a:spLocks noChangeShapeType="1"/>
              </p:cNvSpPr>
              <p:nvPr/>
            </p:nvSpPr>
            <p:spPr bwMode="auto">
              <a:xfrm>
                <a:off x="396577" y="1984176"/>
                <a:ext cx="50006" cy="119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26" name="Freeform 22"/>
              <p:cNvSpPr>
                <a:spLocks/>
              </p:cNvSpPr>
              <p:nvPr/>
            </p:nvSpPr>
            <p:spPr bwMode="auto">
              <a:xfrm>
                <a:off x="446583" y="4744045"/>
                <a:ext cx="35719" cy="28575"/>
              </a:xfrm>
              <a:custGeom>
                <a:avLst/>
                <a:gdLst>
                  <a:gd name="T0" fmla="*/ 0 w 30"/>
                  <a:gd name="T1" fmla="*/ 24 h 24"/>
                  <a:gd name="T2" fmla="*/ 12 w 30"/>
                  <a:gd name="T3" fmla="*/ 12 h 24"/>
                  <a:gd name="T4" fmla="*/ 30 w 30"/>
                  <a:gd name="T5" fmla="*/ 0 h 24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24"/>
                  <a:gd name="T11" fmla="*/ 30 w 30"/>
                  <a:gd name="T12" fmla="*/ 24 h 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24">
                    <a:moveTo>
                      <a:pt x="0" y="24"/>
                    </a:moveTo>
                    <a:lnTo>
                      <a:pt x="12" y="12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27" name="Freeform 23"/>
              <p:cNvSpPr>
                <a:spLocks/>
              </p:cNvSpPr>
              <p:nvPr/>
            </p:nvSpPr>
            <p:spPr bwMode="auto">
              <a:xfrm>
                <a:off x="482302" y="4736902"/>
                <a:ext cx="35719" cy="7144"/>
              </a:xfrm>
              <a:custGeom>
                <a:avLst/>
                <a:gdLst>
                  <a:gd name="T0" fmla="*/ 0 w 30"/>
                  <a:gd name="T1" fmla="*/ 6 h 6"/>
                  <a:gd name="T2" fmla="*/ 12 w 30"/>
                  <a:gd name="T3" fmla="*/ 0 h 6"/>
                  <a:gd name="T4" fmla="*/ 30 w 30"/>
                  <a:gd name="T5" fmla="*/ 0 h 6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6"/>
                  <a:gd name="T11" fmla="*/ 30 w 30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6">
                    <a:moveTo>
                      <a:pt x="0" y="6"/>
                    </a:moveTo>
                    <a:lnTo>
                      <a:pt x="12" y="0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28" name="Line 24"/>
              <p:cNvSpPr>
                <a:spLocks noChangeShapeType="1"/>
              </p:cNvSpPr>
              <p:nvPr/>
            </p:nvSpPr>
            <p:spPr bwMode="auto">
              <a:xfrm flipV="1">
                <a:off x="518021" y="4729758"/>
                <a:ext cx="35719" cy="7144"/>
              </a:xfrm>
              <a:prstGeom prst="line">
                <a:avLst/>
              </a:prstGeom>
              <a:noFill/>
              <a:ln w="28575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29" name="Freeform 25"/>
              <p:cNvSpPr>
                <a:spLocks/>
              </p:cNvSpPr>
              <p:nvPr/>
            </p:nvSpPr>
            <p:spPr bwMode="auto">
              <a:xfrm>
                <a:off x="553739" y="4722614"/>
                <a:ext cx="28575" cy="7144"/>
              </a:xfrm>
              <a:custGeom>
                <a:avLst/>
                <a:gdLst>
                  <a:gd name="T0" fmla="*/ 0 w 24"/>
                  <a:gd name="T1" fmla="*/ 6 h 6"/>
                  <a:gd name="T2" fmla="*/ 12 w 24"/>
                  <a:gd name="T3" fmla="*/ 6 h 6"/>
                  <a:gd name="T4" fmla="*/ 24 w 24"/>
                  <a:gd name="T5" fmla="*/ 0 h 6"/>
                  <a:gd name="T6" fmla="*/ 0 60000 65536"/>
                  <a:gd name="T7" fmla="*/ 0 60000 65536"/>
                  <a:gd name="T8" fmla="*/ 0 60000 65536"/>
                  <a:gd name="T9" fmla="*/ 0 w 24"/>
                  <a:gd name="T10" fmla="*/ 0 h 6"/>
                  <a:gd name="T11" fmla="*/ 24 w 24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" h="6">
                    <a:moveTo>
                      <a:pt x="0" y="6"/>
                    </a:moveTo>
                    <a:lnTo>
                      <a:pt x="12" y="6"/>
                    </a:lnTo>
                    <a:lnTo>
                      <a:pt x="24" y="0"/>
                    </a:lnTo>
                  </a:path>
                </a:pathLst>
              </a:custGeom>
              <a:noFill/>
              <a:ln w="28575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30" name="Freeform 26"/>
              <p:cNvSpPr>
                <a:spLocks/>
              </p:cNvSpPr>
              <p:nvPr/>
            </p:nvSpPr>
            <p:spPr bwMode="auto">
              <a:xfrm>
                <a:off x="582313" y="4686896"/>
                <a:ext cx="34529" cy="35719"/>
              </a:xfrm>
              <a:custGeom>
                <a:avLst/>
                <a:gdLst>
                  <a:gd name="T0" fmla="*/ 0 w 29"/>
                  <a:gd name="T1" fmla="*/ 30 h 30"/>
                  <a:gd name="T2" fmla="*/ 12 w 29"/>
                  <a:gd name="T3" fmla="*/ 18 h 30"/>
                  <a:gd name="T4" fmla="*/ 29 w 29"/>
                  <a:gd name="T5" fmla="*/ 0 h 30"/>
                  <a:gd name="T6" fmla="*/ 0 60000 65536"/>
                  <a:gd name="T7" fmla="*/ 0 60000 65536"/>
                  <a:gd name="T8" fmla="*/ 0 60000 65536"/>
                  <a:gd name="T9" fmla="*/ 0 w 29"/>
                  <a:gd name="T10" fmla="*/ 0 h 30"/>
                  <a:gd name="T11" fmla="*/ 29 w 29"/>
                  <a:gd name="T12" fmla="*/ 30 h 3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9" h="30">
                    <a:moveTo>
                      <a:pt x="0" y="30"/>
                    </a:moveTo>
                    <a:lnTo>
                      <a:pt x="12" y="18"/>
                    </a:lnTo>
                    <a:lnTo>
                      <a:pt x="29" y="0"/>
                    </a:lnTo>
                  </a:path>
                </a:pathLst>
              </a:custGeom>
              <a:noFill/>
              <a:ln w="28575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31" name="Freeform 27"/>
              <p:cNvSpPr>
                <a:spLocks/>
              </p:cNvSpPr>
              <p:nvPr/>
            </p:nvSpPr>
            <p:spPr bwMode="auto">
              <a:xfrm>
                <a:off x="616843" y="4665465"/>
                <a:ext cx="35719" cy="21431"/>
              </a:xfrm>
              <a:custGeom>
                <a:avLst/>
                <a:gdLst>
                  <a:gd name="T0" fmla="*/ 0 w 30"/>
                  <a:gd name="T1" fmla="*/ 18 h 18"/>
                  <a:gd name="T2" fmla="*/ 12 w 30"/>
                  <a:gd name="T3" fmla="*/ 6 h 18"/>
                  <a:gd name="T4" fmla="*/ 30 w 30"/>
                  <a:gd name="T5" fmla="*/ 0 h 18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18"/>
                  <a:gd name="T11" fmla="*/ 30 w 30"/>
                  <a:gd name="T12" fmla="*/ 18 h 1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18">
                    <a:moveTo>
                      <a:pt x="0" y="18"/>
                    </a:moveTo>
                    <a:lnTo>
                      <a:pt x="12" y="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32" name="Freeform 28"/>
              <p:cNvSpPr>
                <a:spLocks/>
              </p:cNvSpPr>
              <p:nvPr/>
            </p:nvSpPr>
            <p:spPr bwMode="auto">
              <a:xfrm>
                <a:off x="652562" y="4644033"/>
                <a:ext cx="35719" cy="21431"/>
              </a:xfrm>
              <a:custGeom>
                <a:avLst/>
                <a:gdLst>
                  <a:gd name="T0" fmla="*/ 0 w 30"/>
                  <a:gd name="T1" fmla="*/ 18 h 18"/>
                  <a:gd name="T2" fmla="*/ 12 w 30"/>
                  <a:gd name="T3" fmla="*/ 6 h 18"/>
                  <a:gd name="T4" fmla="*/ 30 w 30"/>
                  <a:gd name="T5" fmla="*/ 0 h 18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18"/>
                  <a:gd name="T11" fmla="*/ 30 w 30"/>
                  <a:gd name="T12" fmla="*/ 18 h 1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18">
                    <a:moveTo>
                      <a:pt x="0" y="18"/>
                    </a:moveTo>
                    <a:lnTo>
                      <a:pt x="12" y="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33" name="Freeform 29"/>
              <p:cNvSpPr>
                <a:spLocks/>
              </p:cNvSpPr>
              <p:nvPr/>
            </p:nvSpPr>
            <p:spPr bwMode="auto">
              <a:xfrm>
                <a:off x="688281" y="4636889"/>
                <a:ext cx="35719" cy="7144"/>
              </a:xfrm>
              <a:custGeom>
                <a:avLst/>
                <a:gdLst>
                  <a:gd name="T0" fmla="*/ 0 w 30"/>
                  <a:gd name="T1" fmla="*/ 6 h 6"/>
                  <a:gd name="T2" fmla="*/ 12 w 30"/>
                  <a:gd name="T3" fmla="*/ 6 h 6"/>
                  <a:gd name="T4" fmla="*/ 30 w 30"/>
                  <a:gd name="T5" fmla="*/ 0 h 6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6"/>
                  <a:gd name="T11" fmla="*/ 30 w 30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6">
                    <a:moveTo>
                      <a:pt x="0" y="6"/>
                    </a:moveTo>
                    <a:lnTo>
                      <a:pt x="12" y="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34" name="Freeform 30"/>
              <p:cNvSpPr>
                <a:spLocks/>
              </p:cNvSpPr>
              <p:nvPr/>
            </p:nvSpPr>
            <p:spPr bwMode="auto">
              <a:xfrm>
                <a:off x="723999" y="4609504"/>
                <a:ext cx="35719" cy="27384"/>
              </a:xfrm>
              <a:custGeom>
                <a:avLst/>
                <a:gdLst>
                  <a:gd name="T0" fmla="*/ 0 w 30"/>
                  <a:gd name="T1" fmla="*/ 23 h 23"/>
                  <a:gd name="T2" fmla="*/ 18 w 30"/>
                  <a:gd name="T3" fmla="*/ 11 h 23"/>
                  <a:gd name="T4" fmla="*/ 30 w 30"/>
                  <a:gd name="T5" fmla="*/ 0 h 23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23"/>
                  <a:gd name="T11" fmla="*/ 30 w 30"/>
                  <a:gd name="T12" fmla="*/ 23 h 2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23">
                    <a:moveTo>
                      <a:pt x="0" y="23"/>
                    </a:moveTo>
                    <a:lnTo>
                      <a:pt x="18" y="11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35" name="Freeform 31"/>
              <p:cNvSpPr>
                <a:spLocks/>
              </p:cNvSpPr>
              <p:nvPr/>
            </p:nvSpPr>
            <p:spPr bwMode="auto">
              <a:xfrm>
                <a:off x="759717" y="4588074"/>
                <a:ext cx="28575" cy="21431"/>
              </a:xfrm>
              <a:custGeom>
                <a:avLst/>
                <a:gdLst>
                  <a:gd name="T0" fmla="*/ 0 w 24"/>
                  <a:gd name="T1" fmla="*/ 18 h 18"/>
                  <a:gd name="T2" fmla="*/ 12 w 24"/>
                  <a:gd name="T3" fmla="*/ 6 h 18"/>
                  <a:gd name="T4" fmla="*/ 24 w 24"/>
                  <a:gd name="T5" fmla="*/ 0 h 18"/>
                  <a:gd name="T6" fmla="*/ 0 60000 65536"/>
                  <a:gd name="T7" fmla="*/ 0 60000 65536"/>
                  <a:gd name="T8" fmla="*/ 0 60000 65536"/>
                  <a:gd name="T9" fmla="*/ 0 w 24"/>
                  <a:gd name="T10" fmla="*/ 0 h 18"/>
                  <a:gd name="T11" fmla="*/ 24 w 24"/>
                  <a:gd name="T12" fmla="*/ 18 h 1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" h="18">
                    <a:moveTo>
                      <a:pt x="0" y="18"/>
                    </a:moveTo>
                    <a:lnTo>
                      <a:pt x="12" y="6"/>
                    </a:lnTo>
                    <a:lnTo>
                      <a:pt x="24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36" name="Freeform 32"/>
              <p:cNvSpPr>
                <a:spLocks/>
              </p:cNvSpPr>
              <p:nvPr/>
            </p:nvSpPr>
            <p:spPr bwMode="auto">
              <a:xfrm>
                <a:off x="788293" y="4580930"/>
                <a:ext cx="35719" cy="7144"/>
              </a:xfrm>
              <a:custGeom>
                <a:avLst/>
                <a:gdLst>
                  <a:gd name="T0" fmla="*/ 0 w 30"/>
                  <a:gd name="T1" fmla="*/ 6 h 6"/>
                  <a:gd name="T2" fmla="*/ 12 w 30"/>
                  <a:gd name="T3" fmla="*/ 0 h 6"/>
                  <a:gd name="T4" fmla="*/ 30 w 30"/>
                  <a:gd name="T5" fmla="*/ 0 h 6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6"/>
                  <a:gd name="T11" fmla="*/ 30 w 30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6">
                    <a:moveTo>
                      <a:pt x="0" y="6"/>
                    </a:moveTo>
                    <a:lnTo>
                      <a:pt x="12" y="0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37" name="Line 33"/>
              <p:cNvSpPr>
                <a:spLocks noChangeShapeType="1"/>
              </p:cNvSpPr>
              <p:nvPr/>
            </p:nvSpPr>
            <p:spPr bwMode="auto">
              <a:xfrm flipV="1">
                <a:off x="824012" y="4566642"/>
                <a:ext cx="35719" cy="1428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38" name="Line 34"/>
              <p:cNvSpPr>
                <a:spLocks noChangeShapeType="1"/>
              </p:cNvSpPr>
              <p:nvPr/>
            </p:nvSpPr>
            <p:spPr bwMode="auto">
              <a:xfrm flipV="1">
                <a:off x="859731" y="4538067"/>
                <a:ext cx="35719" cy="285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39" name="Line 35"/>
              <p:cNvSpPr>
                <a:spLocks noChangeShapeType="1"/>
              </p:cNvSpPr>
              <p:nvPr/>
            </p:nvSpPr>
            <p:spPr bwMode="auto">
              <a:xfrm flipV="1">
                <a:off x="895449" y="4502349"/>
                <a:ext cx="35719" cy="35719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40" name="Line 36"/>
              <p:cNvSpPr>
                <a:spLocks noChangeShapeType="1"/>
              </p:cNvSpPr>
              <p:nvPr/>
            </p:nvSpPr>
            <p:spPr bwMode="auto">
              <a:xfrm flipV="1">
                <a:off x="931168" y="4473773"/>
                <a:ext cx="35719" cy="285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41" name="Line 37"/>
              <p:cNvSpPr>
                <a:spLocks noChangeShapeType="1"/>
              </p:cNvSpPr>
              <p:nvPr/>
            </p:nvSpPr>
            <p:spPr bwMode="auto">
              <a:xfrm flipV="1">
                <a:off x="966886" y="4445198"/>
                <a:ext cx="28575" cy="285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42" name="Freeform 38"/>
              <p:cNvSpPr>
                <a:spLocks/>
              </p:cNvSpPr>
              <p:nvPr/>
            </p:nvSpPr>
            <p:spPr bwMode="auto">
              <a:xfrm>
                <a:off x="995462" y="4423768"/>
                <a:ext cx="35719" cy="21431"/>
              </a:xfrm>
              <a:custGeom>
                <a:avLst/>
                <a:gdLst>
                  <a:gd name="T0" fmla="*/ 0 w 30"/>
                  <a:gd name="T1" fmla="*/ 18 h 18"/>
                  <a:gd name="T2" fmla="*/ 12 w 30"/>
                  <a:gd name="T3" fmla="*/ 12 h 18"/>
                  <a:gd name="T4" fmla="*/ 30 w 30"/>
                  <a:gd name="T5" fmla="*/ 0 h 18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18"/>
                  <a:gd name="T11" fmla="*/ 30 w 30"/>
                  <a:gd name="T12" fmla="*/ 18 h 1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18">
                    <a:moveTo>
                      <a:pt x="0" y="18"/>
                    </a:moveTo>
                    <a:lnTo>
                      <a:pt x="12" y="12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43" name="Freeform 39"/>
              <p:cNvSpPr>
                <a:spLocks/>
              </p:cNvSpPr>
              <p:nvPr/>
            </p:nvSpPr>
            <p:spPr bwMode="auto">
              <a:xfrm>
                <a:off x="1031181" y="4388049"/>
                <a:ext cx="35719" cy="35719"/>
              </a:xfrm>
              <a:custGeom>
                <a:avLst/>
                <a:gdLst>
                  <a:gd name="T0" fmla="*/ 0 w 30"/>
                  <a:gd name="T1" fmla="*/ 30 h 30"/>
                  <a:gd name="T2" fmla="*/ 12 w 30"/>
                  <a:gd name="T3" fmla="*/ 18 h 30"/>
                  <a:gd name="T4" fmla="*/ 30 w 30"/>
                  <a:gd name="T5" fmla="*/ 0 h 30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30"/>
                  <a:gd name="T11" fmla="*/ 30 w 30"/>
                  <a:gd name="T12" fmla="*/ 30 h 3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30">
                    <a:moveTo>
                      <a:pt x="0" y="30"/>
                    </a:moveTo>
                    <a:lnTo>
                      <a:pt x="12" y="18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44" name="Freeform 40"/>
              <p:cNvSpPr>
                <a:spLocks/>
              </p:cNvSpPr>
              <p:nvPr/>
            </p:nvSpPr>
            <p:spPr bwMode="auto">
              <a:xfrm>
                <a:off x="1066899" y="4352330"/>
                <a:ext cx="35719" cy="35719"/>
              </a:xfrm>
              <a:custGeom>
                <a:avLst/>
                <a:gdLst>
                  <a:gd name="T0" fmla="*/ 0 w 30"/>
                  <a:gd name="T1" fmla="*/ 30 h 30"/>
                  <a:gd name="T2" fmla="*/ 12 w 30"/>
                  <a:gd name="T3" fmla="*/ 18 h 30"/>
                  <a:gd name="T4" fmla="*/ 30 w 30"/>
                  <a:gd name="T5" fmla="*/ 0 h 30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30"/>
                  <a:gd name="T11" fmla="*/ 30 w 30"/>
                  <a:gd name="T12" fmla="*/ 30 h 3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30">
                    <a:moveTo>
                      <a:pt x="0" y="30"/>
                    </a:moveTo>
                    <a:lnTo>
                      <a:pt x="12" y="18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45" name="Freeform 41"/>
              <p:cNvSpPr>
                <a:spLocks/>
              </p:cNvSpPr>
              <p:nvPr/>
            </p:nvSpPr>
            <p:spPr bwMode="auto">
              <a:xfrm>
                <a:off x="1102618" y="4295179"/>
                <a:ext cx="35719" cy="57150"/>
              </a:xfrm>
              <a:custGeom>
                <a:avLst/>
                <a:gdLst>
                  <a:gd name="T0" fmla="*/ 0 w 30"/>
                  <a:gd name="T1" fmla="*/ 48 h 48"/>
                  <a:gd name="T2" fmla="*/ 12 w 30"/>
                  <a:gd name="T3" fmla="*/ 24 h 48"/>
                  <a:gd name="T4" fmla="*/ 30 w 30"/>
                  <a:gd name="T5" fmla="*/ 0 h 48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48"/>
                  <a:gd name="T11" fmla="*/ 30 w 30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48">
                    <a:moveTo>
                      <a:pt x="0" y="48"/>
                    </a:moveTo>
                    <a:lnTo>
                      <a:pt x="12" y="2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46" name="Freeform 42"/>
              <p:cNvSpPr>
                <a:spLocks/>
              </p:cNvSpPr>
              <p:nvPr/>
            </p:nvSpPr>
            <p:spPr bwMode="auto">
              <a:xfrm>
                <a:off x="1138337" y="4266604"/>
                <a:ext cx="35719" cy="28575"/>
              </a:xfrm>
              <a:custGeom>
                <a:avLst/>
                <a:gdLst>
                  <a:gd name="T0" fmla="*/ 0 w 30"/>
                  <a:gd name="T1" fmla="*/ 24 h 24"/>
                  <a:gd name="T2" fmla="*/ 18 w 30"/>
                  <a:gd name="T3" fmla="*/ 12 h 24"/>
                  <a:gd name="T4" fmla="*/ 30 w 30"/>
                  <a:gd name="T5" fmla="*/ 0 h 24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24"/>
                  <a:gd name="T11" fmla="*/ 30 w 30"/>
                  <a:gd name="T12" fmla="*/ 24 h 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24">
                    <a:moveTo>
                      <a:pt x="0" y="24"/>
                    </a:moveTo>
                    <a:lnTo>
                      <a:pt x="18" y="12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47" name="Line 43"/>
              <p:cNvSpPr>
                <a:spLocks noChangeShapeType="1"/>
              </p:cNvSpPr>
              <p:nvPr/>
            </p:nvSpPr>
            <p:spPr bwMode="auto">
              <a:xfrm flipV="1">
                <a:off x="1174055" y="4230887"/>
                <a:ext cx="28575" cy="35719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48" name="Freeform 44"/>
              <p:cNvSpPr>
                <a:spLocks/>
              </p:cNvSpPr>
              <p:nvPr/>
            </p:nvSpPr>
            <p:spPr bwMode="auto">
              <a:xfrm>
                <a:off x="1202631" y="4188023"/>
                <a:ext cx="35719" cy="42863"/>
              </a:xfrm>
              <a:custGeom>
                <a:avLst/>
                <a:gdLst>
                  <a:gd name="T0" fmla="*/ 0 w 30"/>
                  <a:gd name="T1" fmla="*/ 36 h 36"/>
                  <a:gd name="T2" fmla="*/ 12 w 30"/>
                  <a:gd name="T3" fmla="*/ 18 h 36"/>
                  <a:gd name="T4" fmla="*/ 24 w 30"/>
                  <a:gd name="T5" fmla="*/ 6 h 36"/>
                  <a:gd name="T6" fmla="*/ 30 w 30"/>
                  <a:gd name="T7" fmla="*/ 0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"/>
                  <a:gd name="T13" fmla="*/ 0 h 36"/>
                  <a:gd name="T14" fmla="*/ 30 w 30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" h="36">
                    <a:moveTo>
                      <a:pt x="0" y="36"/>
                    </a:moveTo>
                    <a:lnTo>
                      <a:pt x="12" y="18"/>
                    </a:lnTo>
                    <a:lnTo>
                      <a:pt x="24" y="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49" name="Freeform 45"/>
              <p:cNvSpPr>
                <a:spLocks/>
              </p:cNvSpPr>
              <p:nvPr/>
            </p:nvSpPr>
            <p:spPr bwMode="auto">
              <a:xfrm>
                <a:off x="1238349" y="4188024"/>
                <a:ext cx="35719" cy="1190"/>
              </a:xfrm>
              <a:custGeom>
                <a:avLst/>
                <a:gdLst>
                  <a:gd name="T0" fmla="*/ 0 w 30"/>
                  <a:gd name="T1" fmla="*/ 0 h 1587"/>
                  <a:gd name="T2" fmla="*/ 12 w 30"/>
                  <a:gd name="T3" fmla="*/ 0 h 1587"/>
                  <a:gd name="T4" fmla="*/ 30 w 30"/>
                  <a:gd name="T5" fmla="*/ 0 h 1587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1587"/>
                  <a:gd name="T11" fmla="*/ 30 w 30"/>
                  <a:gd name="T12" fmla="*/ 1587 h 158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1587">
                    <a:moveTo>
                      <a:pt x="0" y="0"/>
                    </a:moveTo>
                    <a:lnTo>
                      <a:pt x="12" y="0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0" name="Freeform 46"/>
              <p:cNvSpPr>
                <a:spLocks/>
              </p:cNvSpPr>
              <p:nvPr/>
            </p:nvSpPr>
            <p:spPr bwMode="auto">
              <a:xfrm>
                <a:off x="1274068" y="4188024"/>
                <a:ext cx="35719" cy="7144"/>
              </a:xfrm>
              <a:custGeom>
                <a:avLst/>
                <a:gdLst>
                  <a:gd name="T0" fmla="*/ 0 w 30"/>
                  <a:gd name="T1" fmla="*/ 0 h 6"/>
                  <a:gd name="T2" fmla="*/ 12 w 30"/>
                  <a:gd name="T3" fmla="*/ 6 h 6"/>
                  <a:gd name="T4" fmla="*/ 24 w 30"/>
                  <a:gd name="T5" fmla="*/ 6 h 6"/>
                  <a:gd name="T6" fmla="*/ 30 w 30"/>
                  <a:gd name="T7" fmla="*/ 6 h 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"/>
                  <a:gd name="T13" fmla="*/ 0 h 6"/>
                  <a:gd name="T14" fmla="*/ 30 w 30"/>
                  <a:gd name="T15" fmla="*/ 6 h 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" h="6">
                    <a:moveTo>
                      <a:pt x="0" y="0"/>
                    </a:moveTo>
                    <a:lnTo>
                      <a:pt x="12" y="6"/>
                    </a:lnTo>
                    <a:lnTo>
                      <a:pt x="24" y="6"/>
                    </a:lnTo>
                    <a:lnTo>
                      <a:pt x="30" y="6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1" name="Freeform 47"/>
              <p:cNvSpPr>
                <a:spLocks/>
              </p:cNvSpPr>
              <p:nvPr/>
            </p:nvSpPr>
            <p:spPr bwMode="auto">
              <a:xfrm>
                <a:off x="1309787" y="4138017"/>
                <a:ext cx="35719" cy="57150"/>
              </a:xfrm>
              <a:custGeom>
                <a:avLst/>
                <a:gdLst>
                  <a:gd name="T0" fmla="*/ 0 w 30"/>
                  <a:gd name="T1" fmla="*/ 48 h 48"/>
                  <a:gd name="T2" fmla="*/ 6 w 30"/>
                  <a:gd name="T3" fmla="*/ 42 h 48"/>
                  <a:gd name="T4" fmla="*/ 12 w 30"/>
                  <a:gd name="T5" fmla="*/ 24 h 48"/>
                  <a:gd name="T6" fmla="*/ 24 w 30"/>
                  <a:gd name="T7" fmla="*/ 12 h 48"/>
                  <a:gd name="T8" fmla="*/ 30 w 30"/>
                  <a:gd name="T9" fmla="*/ 0 h 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"/>
                  <a:gd name="T16" fmla="*/ 0 h 48"/>
                  <a:gd name="T17" fmla="*/ 30 w 30"/>
                  <a:gd name="T18" fmla="*/ 48 h 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" h="48">
                    <a:moveTo>
                      <a:pt x="0" y="48"/>
                    </a:moveTo>
                    <a:lnTo>
                      <a:pt x="6" y="42"/>
                    </a:lnTo>
                    <a:lnTo>
                      <a:pt x="12" y="24"/>
                    </a:lnTo>
                    <a:lnTo>
                      <a:pt x="24" y="12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2" name="Freeform 48"/>
              <p:cNvSpPr>
                <a:spLocks/>
              </p:cNvSpPr>
              <p:nvPr/>
            </p:nvSpPr>
            <p:spPr bwMode="auto">
              <a:xfrm>
                <a:off x="1345506" y="4109442"/>
                <a:ext cx="35719" cy="28575"/>
              </a:xfrm>
              <a:custGeom>
                <a:avLst/>
                <a:gdLst>
                  <a:gd name="T0" fmla="*/ 0 w 30"/>
                  <a:gd name="T1" fmla="*/ 24 h 24"/>
                  <a:gd name="T2" fmla="*/ 18 w 30"/>
                  <a:gd name="T3" fmla="*/ 12 h 24"/>
                  <a:gd name="T4" fmla="*/ 30 w 30"/>
                  <a:gd name="T5" fmla="*/ 0 h 24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24"/>
                  <a:gd name="T11" fmla="*/ 30 w 30"/>
                  <a:gd name="T12" fmla="*/ 24 h 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24">
                    <a:moveTo>
                      <a:pt x="0" y="24"/>
                    </a:moveTo>
                    <a:lnTo>
                      <a:pt x="18" y="12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3" name="Freeform 49"/>
              <p:cNvSpPr>
                <a:spLocks/>
              </p:cNvSpPr>
              <p:nvPr/>
            </p:nvSpPr>
            <p:spPr bwMode="auto">
              <a:xfrm>
                <a:off x="1381223" y="4095154"/>
                <a:ext cx="28575" cy="14288"/>
              </a:xfrm>
              <a:custGeom>
                <a:avLst/>
                <a:gdLst>
                  <a:gd name="T0" fmla="*/ 0 w 24"/>
                  <a:gd name="T1" fmla="*/ 12 h 12"/>
                  <a:gd name="T2" fmla="*/ 12 w 24"/>
                  <a:gd name="T3" fmla="*/ 6 h 12"/>
                  <a:gd name="T4" fmla="*/ 18 w 24"/>
                  <a:gd name="T5" fmla="*/ 6 h 12"/>
                  <a:gd name="T6" fmla="*/ 24 w 24"/>
                  <a:gd name="T7" fmla="*/ 0 h 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12"/>
                  <a:gd name="T14" fmla="*/ 24 w 24"/>
                  <a:gd name="T15" fmla="*/ 12 h 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12">
                    <a:moveTo>
                      <a:pt x="0" y="12"/>
                    </a:moveTo>
                    <a:lnTo>
                      <a:pt x="12" y="6"/>
                    </a:lnTo>
                    <a:lnTo>
                      <a:pt x="18" y="6"/>
                    </a:lnTo>
                    <a:lnTo>
                      <a:pt x="24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4" name="Freeform 50"/>
              <p:cNvSpPr>
                <a:spLocks/>
              </p:cNvSpPr>
              <p:nvPr/>
            </p:nvSpPr>
            <p:spPr bwMode="auto">
              <a:xfrm>
                <a:off x="1409799" y="4038004"/>
                <a:ext cx="35719" cy="57150"/>
              </a:xfrm>
              <a:custGeom>
                <a:avLst/>
                <a:gdLst>
                  <a:gd name="T0" fmla="*/ 0 w 30"/>
                  <a:gd name="T1" fmla="*/ 48 h 48"/>
                  <a:gd name="T2" fmla="*/ 6 w 30"/>
                  <a:gd name="T3" fmla="*/ 36 h 48"/>
                  <a:gd name="T4" fmla="*/ 12 w 30"/>
                  <a:gd name="T5" fmla="*/ 24 h 48"/>
                  <a:gd name="T6" fmla="*/ 24 w 30"/>
                  <a:gd name="T7" fmla="*/ 6 h 48"/>
                  <a:gd name="T8" fmla="*/ 30 w 30"/>
                  <a:gd name="T9" fmla="*/ 0 h 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"/>
                  <a:gd name="T16" fmla="*/ 0 h 48"/>
                  <a:gd name="T17" fmla="*/ 30 w 30"/>
                  <a:gd name="T18" fmla="*/ 48 h 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" h="48">
                    <a:moveTo>
                      <a:pt x="0" y="48"/>
                    </a:moveTo>
                    <a:lnTo>
                      <a:pt x="6" y="36"/>
                    </a:lnTo>
                    <a:lnTo>
                      <a:pt x="12" y="24"/>
                    </a:lnTo>
                    <a:lnTo>
                      <a:pt x="24" y="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5" name="Freeform 51"/>
              <p:cNvSpPr>
                <a:spLocks/>
              </p:cNvSpPr>
              <p:nvPr/>
            </p:nvSpPr>
            <p:spPr bwMode="auto">
              <a:xfrm>
                <a:off x="1445518" y="4038004"/>
                <a:ext cx="35719" cy="14288"/>
              </a:xfrm>
              <a:custGeom>
                <a:avLst/>
                <a:gdLst>
                  <a:gd name="T0" fmla="*/ 0 w 30"/>
                  <a:gd name="T1" fmla="*/ 0 h 12"/>
                  <a:gd name="T2" fmla="*/ 6 w 30"/>
                  <a:gd name="T3" fmla="*/ 0 h 12"/>
                  <a:gd name="T4" fmla="*/ 12 w 30"/>
                  <a:gd name="T5" fmla="*/ 0 h 12"/>
                  <a:gd name="T6" fmla="*/ 30 w 30"/>
                  <a:gd name="T7" fmla="*/ 12 h 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"/>
                  <a:gd name="T13" fmla="*/ 0 h 12"/>
                  <a:gd name="T14" fmla="*/ 30 w 30"/>
                  <a:gd name="T15" fmla="*/ 12 h 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" h="12">
                    <a:moveTo>
                      <a:pt x="0" y="0"/>
                    </a:moveTo>
                    <a:lnTo>
                      <a:pt x="6" y="0"/>
                    </a:lnTo>
                    <a:lnTo>
                      <a:pt x="12" y="0"/>
                    </a:lnTo>
                    <a:lnTo>
                      <a:pt x="30" y="12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6" name="Freeform 52"/>
              <p:cNvSpPr>
                <a:spLocks/>
              </p:cNvSpPr>
              <p:nvPr/>
            </p:nvSpPr>
            <p:spPr bwMode="auto">
              <a:xfrm>
                <a:off x="1481237" y="4052292"/>
                <a:ext cx="35719" cy="28575"/>
              </a:xfrm>
              <a:custGeom>
                <a:avLst/>
                <a:gdLst>
                  <a:gd name="T0" fmla="*/ 0 w 30"/>
                  <a:gd name="T1" fmla="*/ 0 h 24"/>
                  <a:gd name="T2" fmla="*/ 12 w 30"/>
                  <a:gd name="T3" fmla="*/ 12 h 24"/>
                  <a:gd name="T4" fmla="*/ 30 w 30"/>
                  <a:gd name="T5" fmla="*/ 24 h 24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24"/>
                  <a:gd name="T11" fmla="*/ 30 w 30"/>
                  <a:gd name="T12" fmla="*/ 24 h 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24">
                    <a:moveTo>
                      <a:pt x="0" y="0"/>
                    </a:moveTo>
                    <a:lnTo>
                      <a:pt x="12" y="12"/>
                    </a:lnTo>
                    <a:lnTo>
                      <a:pt x="30" y="24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7" name="Freeform 53"/>
              <p:cNvSpPr>
                <a:spLocks/>
              </p:cNvSpPr>
              <p:nvPr/>
            </p:nvSpPr>
            <p:spPr bwMode="auto">
              <a:xfrm>
                <a:off x="1516956" y="4080868"/>
                <a:ext cx="35719" cy="7144"/>
              </a:xfrm>
              <a:custGeom>
                <a:avLst/>
                <a:gdLst>
                  <a:gd name="T0" fmla="*/ 0 w 30"/>
                  <a:gd name="T1" fmla="*/ 0 h 6"/>
                  <a:gd name="T2" fmla="*/ 12 w 30"/>
                  <a:gd name="T3" fmla="*/ 6 h 6"/>
                  <a:gd name="T4" fmla="*/ 30 w 30"/>
                  <a:gd name="T5" fmla="*/ 6 h 6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6"/>
                  <a:gd name="T11" fmla="*/ 30 w 30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6">
                    <a:moveTo>
                      <a:pt x="0" y="0"/>
                    </a:moveTo>
                    <a:lnTo>
                      <a:pt x="12" y="6"/>
                    </a:lnTo>
                    <a:lnTo>
                      <a:pt x="30" y="6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8" name="Freeform 54"/>
              <p:cNvSpPr>
                <a:spLocks/>
              </p:cNvSpPr>
              <p:nvPr/>
            </p:nvSpPr>
            <p:spPr bwMode="auto">
              <a:xfrm>
                <a:off x="1552674" y="4088012"/>
                <a:ext cx="35719" cy="7144"/>
              </a:xfrm>
              <a:custGeom>
                <a:avLst/>
                <a:gdLst>
                  <a:gd name="T0" fmla="*/ 0 w 30"/>
                  <a:gd name="T1" fmla="*/ 0 h 6"/>
                  <a:gd name="T2" fmla="*/ 18 w 30"/>
                  <a:gd name="T3" fmla="*/ 6 h 6"/>
                  <a:gd name="T4" fmla="*/ 30 w 30"/>
                  <a:gd name="T5" fmla="*/ 6 h 6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6"/>
                  <a:gd name="T11" fmla="*/ 30 w 30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6">
                    <a:moveTo>
                      <a:pt x="0" y="0"/>
                    </a:moveTo>
                    <a:lnTo>
                      <a:pt x="18" y="6"/>
                    </a:lnTo>
                    <a:lnTo>
                      <a:pt x="30" y="6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59" name="Freeform 55"/>
              <p:cNvSpPr>
                <a:spLocks/>
              </p:cNvSpPr>
              <p:nvPr/>
            </p:nvSpPr>
            <p:spPr bwMode="auto">
              <a:xfrm>
                <a:off x="1588392" y="4059437"/>
                <a:ext cx="28575" cy="35719"/>
              </a:xfrm>
              <a:custGeom>
                <a:avLst/>
                <a:gdLst>
                  <a:gd name="T0" fmla="*/ 0 w 24"/>
                  <a:gd name="T1" fmla="*/ 30 h 30"/>
                  <a:gd name="T2" fmla="*/ 6 w 24"/>
                  <a:gd name="T3" fmla="*/ 24 h 30"/>
                  <a:gd name="T4" fmla="*/ 12 w 24"/>
                  <a:gd name="T5" fmla="*/ 18 h 30"/>
                  <a:gd name="T6" fmla="*/ 24 w 24"/>
                  <a:gd name="T7" fmla="*/ 0 h 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30"/>
                  <a:gd name="T14" fmla="*/ 24 w 24"/>
                  <a:gd name="T15" fmla="*/ 30 h 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30">
                    <a:moveTo>
                      <a:pt x="0" y="30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24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60" name="Line 56"/>
              <p:cNvSpPr>
                <a:spLocks noChangeShapeType="1"/>
              </p:cNvSpPr>
              <p:nvPr/>
            </p:nvSpPr>
            <p:spPr bwMode="auto">
              <a:xfrm flipV="1">
                <a:off x="1616968" y="4023718"/>
                <a:ext cx="35719" cy="35719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61" name="Line 57"/>
              <p:cNvSpPr>
                <a:spLocks noChangeShapeType="1"/>
              </p:cNvSpPr>
              <p:nvPr/>
            </p:nvSpPr>
            <p:spPr bwMode="auto">
              <a:xfrm flipV="1">
                <a:off x="1652687" y="3995142"/>
                <a:ext cx="35719" cy="285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62" name="Freeform 58"/>
              <p:cNvSpPr>
                <a:spLocks/>
              </p:cNvSpPr>
              <p:nvPr/>
            </p:nvSpPr>
            <p:spPr bwMode="auto">
              <a:xfrm>
                <a:off x="1688406" y="3966567"/>
                <a:ext cx="34528" cy="28575"/>
              </a:xfrm>
              <a:custGeom>
                <a:avLst/>
                <a:gdLst>
                  <a:gd name="T0" fmla="*/ 0 w 29"/>
                  <a:gd name="T1" fmla="*/ 24 h 24"/>
                  <a:gd name="T2" fmla="*/ 11 w 29"/>
                  <a:gd name="T3" fmla="*/ 12 h 24"/>
                  <a:gd name="T4" fmla="*/ 29 w 29"/>
                  <a:gd name="T5" fmla="*/ 0 h 24"/>
                  <a:gd name="T6" fmla="*/ 0 60000 65536"/>
                  <a:gd name="T7" fmla="*/ 0 60000 65536"/>
                  <a:gd name="T8" fmla="*/ 0 60000 65536"/>
                  <a:gd name="T9" fmla="*/ 0 w 29"/>
                  <a:gd name="T10" fmla="*/ 0 h 24"/>
                  <a:gd name="T11" fmla="*/ 29 w 29"/>
                  <a:gd name="T12" fmla="*/ 24 h 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9" h="24">
                    <a:moveTo>
                      <a:pt x="0" y="24"/>
                    </a:moveTo>
                    <a:lnTo>
                      <a:pt x="11" y="12"/>
                    </a:lnTo>
                    <a:lnTo>
                      <a:pt x="29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63" name="Freeform 59"/>
              <p:cNvSpPr>
                <a:spLocks/>
              </p:cNvSpPr>
              <p:nvPr/>
            </p:nvSpPr>
            <p:spPr bwMode="auto">
              <a:xfrm>
                <a:off x="1722933" y="3923704"/>
                <a:ext cx="35719" cy="42863"/>
              </a:xfrm>
              <a:custGeom>
                <a:avLst/>
                <a:gdLst>
                  <a:gd name="T0" fmla="*/ 0 w 30"/>
                  <a:gd name="T1" fmla="*/ 36 h 36"/>
                  <a:gd name="T2" fmla="*/ 12 w 30"/>
                  <a:gd name="T3" fmla="*/ 18 h 36"/>
                  <a:gd name="T4" fmla="*/ 30 w 30"/>
                  <a:gd name="T5" fmla="*/ 0 h 36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36"/>
                  <a:gd name="T11" fmla="*/ 30 w 30"/>
                  <a:gd name="T12" fmla="*/ 36 h 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36">
                    <a:moveTo>
                      <a:pt x="0" y="36"/>
                    </a:moveTo>
                    <a:lnTo>
                      <a:pt x="12" y="18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64" name="Freeform 60"/>
              <p:cNvSpPr>
                <a:spLocks/>
              </p:cNvSpPr>
              <p:nvPr/>
            </p:nvSpPr>
            <p:spPr bwMode="auto">
              <a:xfrm>
                <a:off x="1758652" y="3902274"/>
                <a:ext cx="35719" cy="21431"/>
              </a:xfrm>
              <a:custGeom>
                <a:avLst/>
                <a:gdLst>
                  <a:gd name="T0" fmla="*/ 0 w 30"/>
                  <a:gd name="T1" fmla="*/ 18 h 18"/>
                  <a:gd name="T2" fmla="*/ 18 w 30"/>
                  <a:gd name="T3" fmla="*/ 6 h 18"/>
                  <a:gd name="T4" fmla="*/ 30 w 30"/>
                  <a:gd name="T5" fmla="*/ 0 h 18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18"/>
                  <a:gd name="T11" fmla="*/ 30 w 30"/>
                  <a:gd name="T12" fmla="*/ 18 h 1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18">
                    <a:moveTo>
                      <a:pt x="0" y="18"/>
                    </a:moveTo>
                    <a:lnTo>
                      <a:pt x="18" y="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65" name="Freeform 61"/>
              <p:cNvSpPr>
                <a:spLocks/>
              </p:cNvSpPr>
              <p:nvPr/>
            </p:nvSpPr>
            <p:spPr bwMode="auto">
              <a:xfrm>
                <a:off x="1794370" y="3887985"/>
                <a:ext cx="28575" cy="14288"/>
              </a:xfrm>
              <a:custGeom>
                <a:avLst/>
                <a:gdLst>
                  <a:gd name="T0" fmla="*/ 0 w 24"/>
                  <a:gd name="T1" fmla="*/ 12 h 12"/>
                  <a:gd name="T2" fmla="*/ 12 w 24"/>
                  <a:gd name="T3" fmla="*/ 6 h 12"/>
                  <a:gd name="T4" fmla="*/ 24 w 24"/>
                  <a:gd name="T5" fmla="*/ 0 h 12"/>
                  <a:gd name="T6" fmla="*/ 0 60000 65536"/>
                  <a:gd name="T7" fmla="*/ 0 60000 65536"/>
                  <a:gd name="T8" fmla="*/ 0 60000 65536"/>
                  <a:gd name="T9" fmla="*/ 0 w 24"/>
                  <a:gd name="T10" fmla="*/ 0 h 12"/>
                  <a:gd name="T11" fmla="*/ 24 w 24"/>
                  <a:gd name="T12" fmla="*/ 12 h 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" h="12">
                    <a:moveTo>
                      <a:pt x="0" y="12"/>
                    </a:moveTo>
                    <a:lnTo>
                      <a:pt x="12" y="6"/>
                    </a:lnTo>
                    <a:lnTo>
                      <a:pt x="24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66" name="Freeform 62"/>
              <p:cNvSpPr>
                <a:spLocks/>
              </p:cNvSpPr>
              <p:nvPr/>
            </p:nvSpPr>
            <p:spPr bwMode="auto">
              <a:xfrm>
                <a:off x="1822946" y="3860602"/>
                <a:ext cx="35719" cy="27385"/>
              </a:xfrm>
              <a:custGeom>
                <a:avLst/>
                <a:gdLst>
                  <a:gd name="T0" fmla="*/ 0 w 30"/>
                  <a:gd name="T1" fmla="*/ 23 h 23"/>
                  <a:gd name="T2" fmla="*/ 12 w 30"/>
                  <a:gd name="T3" fmla="*/ 11 h 23"/>
                  <a:gd name="T4" fmla="*/ 24 w 30"/>
                  <a:gd name="T5" fmla="*/ 0 h 23"/>
                  <a:gd name="T6" fmla="*/ 30 w 30"/>
                  <a:gd name="T7" fmla="*/ 0 h 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"/>
                  <a:gd name="T13" fmla="*/ 0 h 23"/>
                  <a:gd name="T14" fmla="*/ 30 w 30"/>
                  <a:gd name="T15" fmla="*/ 23 h 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" h="23">
                    <a:moveTo>
                      <a:pt x="0" y="23"/>
                    </a:moveTo>
                    <a:lnTo>
                      <a:pt x="12" y="11"/>
                    </a:lnTo>
                    <a:lnTo>
                      <a:pt x="24" y="0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67" name="Freeform 63"/>
              <p:cNvSpPr>
                <a:spLocks/>
              </p:cNvSpPr>
              <p:nvPr/>
            </p:nvSpPr>
            <p:spPr bwMode="auto">
              <a:xfrm>
                <a:off x="1858665" y="3860602"/>
                <a:ext cx="35719" cy="27385"/>
              </a:xfrm>
              <a:custGeom>
                <a:avLst/>
                <a:gdLst>
                  <a:gd name="T0" fmla="*/ 0 w 30"/>
                  <a:gd name="T1" fmla="*/ 0 h 23"/>
                  <a:gd name="T2" fmla="*/ 6 w 30"/>
                  <a:gd name="T3" fmla="*/ 6 h 23"/>
                  <a:gd name="T4" fmla="*/ 12 w 30"/>
                  <a:gd name="T5" fmla="*/ 11 h 23"/>
                  <a:gd name="T6" fmla="*/ 24 w 30"/>
                  <a:gd name="T7" fmla="*/ 17 h 23"/>
                  <a:gd name="T8" fmla="*/ 30 w 30"/>
                  <a:gd name="T9" fmla="*/ 23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"/>
                  <a:gd name="T16" fmla="*/ 0 h 23"/>
                  <a:gd name="T17" fmla="*/ 30 w 30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" h="23">
                    <a:moveTo>
                      <a:pt x="0" y="0"/>
                    </a:moveTo>
                    <a:lnTo>
                      <a:pt x="6" y="6"/>
                    </a:lnTo>
                    <a:lnTo>
                      <a:pt x="12" y="11"/>
                    </a:lnTo>
                    <a:lnTo>
                      <a:pt x="24" y="17"/>
                    </a:lnTo>
                    <a:lnTo>
                      <a:pt x="30" y="23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68" name="Freeform 64"/>
              <p:cNvSpPr>
                <a:spLocks/>
              </p:cNvSpPr>
              <p:nvPr/>
            </p:nvSpPr>
            <p:spPr bwMode="auto">
              <a:xfrm>
                <a:off x="1894383" y="3880843"/>
                <a:ext cx="35719" cy="7144"/>
              </a:xfrm>
              <a:custGeom>
                <a:avLst/>
                <a:gdLst>
                  <a:gd name="T0" fmla="*/ 0 w 30"/>
                  <a:gd name="T1" fmla="*/ 6 h 6"/>
                  <a:gd name="T2" fmla="*/ 12 w 30"/>
                  <a:gd name="T3" fmla="*/ 6 h 6"/>
                  <a:gd name="T4" fmla="*/ 30 w 30"/>
                  <a:gd name="T5" fmla="*/ 0 h 6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6"/>
                  <a:gd name="T11" fmla="*/ 30 w 30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6">
                    <a:moveTo>
                      <a:pt x="0" y="6"/>
                    </a:moveTo>
                    <a:lnTo>
                      <a:pt x="12" y="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69" name="Freeform 65"/>
              <p:cNvSpPr>
                <a:spLocks/>
              </p:cNvSpPr>
              <p:nvPr/>
            </p:nvSpPr>
            <p:spPr bwMode="auto">
              <a:xfrm>
                <a:off x="1930102" y="3860601"/>
                <a:ext cx="35719" cy="20241"/>
              </a:xfrm>
              <a:custGeom>
                <a:avLst/>
                <a:gdLst>
                  <a:gd name="T0" fmla="*/ 0 w 30"/>
                  <a:gd name="T1" fmla="*/ 17 h 17"/>
                  <a:gd name="T2" fmla="*/ 12 w 30"/>
                  <a:gd name="T3" fmla="*/ 11 h 17"/>
                  <a:gd name="T4" fmla="*/ 30 w 30"/>
                  <a:gd name="T5" fmla="*/ 0 h 17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17"/>
                  <a:gd name="T11" fmla="*/ 30 w 30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17">
                    <a:moveTo>
                      <a:pt x="0" y="17"/>
                    </a:moveTo>
                    <a:lnTo>
                      <a:pt x="12" y="11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70" name="Line 66"/>
              <p:cNvSpPr>
                <a:spLocks noChangeShapeType="1"/>
              </p:cNvSpPr>
              <p:nvPr/>
            </p:nvSpPr>
            <p:spPr bwMode="auto">
              <a:xfrm flipV="1">
                <a:off x="1965821" y="3832026"/>
                <a:ext cx="35719" cy="2857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71" name="Line 67"/>
              <p:cNvSpPr>
                <a:spLocks noChangeShapeType="1"/>
              </p:cNvSpPr>
              <p:nvPr/>
            </p:nvSpPr>
            <p:spPr bwMode="auto">
              <a:xfrm flipV="1">
                <a:off x="2001539" y="3796308"/>
                <a:ext cx="28575" cy="35719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72" name="Freeform 68"/>
              <p:cNvSpPr>
                <a:spLocks/>
              </p:cNvSpPr>
              <p:nvPr/>
            </p:nvSpPr>
            <p:spPr bwMode="auto">
              <a:xfrm>
                <a:off x="2030115" y="3760589"/>
                <a:ext cx="35719" cy="35719"/>
              </a:xfrm>
              <a:custGeom>
                <a:avLst/>
                <a:gdLst>
                  <a:gd name="T0" fmla="*/ 0 w 30"/>
                  <a:gd name="T1" fmla="*/ 30 h 30"/>
                  <a:gd name="T2" fmla="*/ 12 w 30"/>
                  <a:gd name="T3" fmla="*/ 12 h 30"/>
                  <a:gd name="T4" fmla="*/ 24 w 30"/>
                  <a:gd name="T5" fmla="*/ 6 h 30"/>
                  <a:gd name="T6" fmla="*/ 30 w 30"/>
                  <a:gd name="T7" fmla="*/ 0 h 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"/>
                  <a:gd name="T13" fmla="*/ 0 h 30"/>
                  <a:gd name="T14" fmla="*/ 30 w 30"/>
                  <a:gd name="T15" fmla="*/ 30 h 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" h="30">
                    <a:moveTo>
                      <a:pt x="0" y="30"/>
                    </a:moveTo>
                    <a:lnTo>
                      <a:pt x="12" y="12"/>
                    </a:lnTo>
                    <a:lnTo>
                      <a:pt x="24" y="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73" name="Freeform 69"/>
              <p:cNvSpPr>
                <a:spLocks/>
              </p:cNvSpPr>
              <p:nvPr/>
            </p:nvSpPr>
            <p:spPr bwMode="auto">
              <a:xfrm>
                <a:off x="2065833" y="3760589"/>
                <a:ext cx="35719" cy="7144"/>
              </a:xfrm>
              <a:custGeom>
                <a:avLst/>
                <a:gdLst>
                  <a:gd name="T0" fmla="*/ 0 w 30"/>
                  <a:gd name="T1" fmla="*/ 0 h 6"/>
                  <a:gd name="T2" fmla="*/ 6 w 30"/>
                  <a:gd name="T3" fmla="*/ 0 h 6"/>
                  <a:gd name="T4" fmla="*/ 12 w 30"/>
                  <a:gd name="T5" fmla="*/ 0 h 6"/>
                  <a:gd name="T6" fmla="*/ 30 w 30"/>
                  <a:gd name="T7" fmla="*/ 6 h 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"/>
                  <a:gd name="T13" fmla="*/ 0 h 6"/>
                  <a:gd name="T14" fmla="*/ 30 w 30"/>
                  <a:gd name="T15" fmla="*/ 6 h 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" h="6">
                    <a:moveTo>
                      <a:pt x="0" y="0"/>
                    </a:moveTo>
                    <a:lnTo>
                      <a:pt x="6" y="0"/>
                    </a:lnTo>
                    <a:lnTo>
                      <a:pt x="12" y="0"/>
                    </a:lnTo>
                    <a:lnTo>
                      <a:pt x="30" y="6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74" name="Freeform 70"/>
              <p:cNvSpPr>
                <a:spLocks/>
              </p:cNvSpPr>
              <p:nvPr/>
            </p:nvSpPr>
            <p:spPr bwMode="auto">
              <a:xfrm>
                <a:off x="2101552" y="3767732"/>
                <a:ext cx="35719" cy="1191"/>
              </a:xfrm>
              <a:custGeom>
                <a:avLst/>
                <a:gdLst>
                  <a:gd name="T0" fmla="*/ 0 w 30"/>
                  <a:gd name="T1" fmla="*/ 0 h 1588"/>
                  <a:gd name="T2" fmla="*/ 12 w 30"/>
                  <a:gd name="T3" fmla="*/ 0 h 1588"/>
                  <a:gd name="T4" fmla="*/ 30 w 30"/>
                  <a:gd name="T5" fmla="*/ 0 h 1588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1588"/>
                  <a:gd name="T11" fmla="*/ 30 w 30"/>
                  <a:gd name="T12" fmla="*/ 1588 h 15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1588">
                    <a:moveTo>
                      <a:pt x="0" y="0"/>
                    </a:moveTo>
                    <a:lnTo>
                      <a:pt x="12" y="0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75" name="Freeform 71"/>
              <p:cNvSpPr>
                <a:spLocks/>
              </p:cNvSpPr>
              <p:nvPr/>
            </p:nvSpPr>
            <p:spPr bwMode="auto">
              <a:xfrm>
                <a:off x="2137271" y="3732014"/>
                <a:ext cx="35719" cy="35719"/>
              </a:xfrm>
              <a:custGeom>
                <a:avLst/>
                <a:gdLst>
                  <a:gd name="T0" fmla="*/ 0 w 30"/>
                  <a:gd name="T1" fmla="*/ 30 h 30"/>
                  <a:gd name="T2" fmla="*/ 6 w 30"/>
                  <a:gd name="T3" fmla="*/ 24 h 30"/>
                  <a:gd name="T4" fmla="*/ 12 w 30"/>
                  <a:gd name="T5" fmla="*/ 18 h 30"/>
                  <a:gd name="T6" fmla="*/ 30 w 30"/>
                  <a:gd name="T7" fmla="*/ 0 h 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"/>
                  <a:gd name="T13" fmla="*/ 0 h 30"/>
                  <a:gd name="T14" fmla="*/ 30 w 30"/>
                  <a:gd name="T15" fmla="*/ 30 h 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" h="30">
                    <a:moveTo>
                      <a:pt x="0" y="30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76" name="Line 72"/>
              <p:cNvSpPr>
                <a:spLocks noChangeShapeType="1"/>
              </p:cNvSpPr>
              <p:nvPr/>
            </p:nvSpPr>
            <p:spPr bwMode="auto">
              <a:xfrm flipV="1">
                <a:off x="2172990" y="3710583"/>
                <a:ext cx="35719" cy="21431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77" name="Freeform 73"/>
              <p:cNvSpPr>
                <a:spLocks/>
              </p:cNvSpPr>
              <p:nvPr/>
            </p:nvSpPr>
            <p:spPr bwMode="auto">
              <a:xfrm>
                <a:off x="2208707" y="3696294"/>
                <a:ext cx="28575" cy="14288"/>
              </a:xfrm>
              <a:custGeom>
                <a:avLst/>
                <a:gdLst>
                  <a:gd name="T0" fmla="*/ 0 w 24"/>
                  <a:gd name="T1" fmla="*/ 12 h 12"/>
                  <a:gd name="T2" fmla="*/ 12 w 24"/>
                  <a:gd name="T3" fmla="*/ 6 h 12"/>
                  <a:gd name="T4" fmla="*/ 18 w 24"/>
                  <a:gd name="T5" fmla="*/ 6 h 12"/>
                  <a:gd name="T6" fmla="*/ 24 w 24"/>
                  <a:gd name="T7" fmla="*/ 0 h 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12"/>
                  <a:gd name="T14" fmla="*/ 24 w 24"/>
                  <a:gd name="T15" fmla="*/ 12 h 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12">
                    <a:moveTo>
                      <a:pt x="0" y="12"/>
                    </a:moveTo>
                    <a:lnTo>
                      <a:pt x="12" y="6"/>
                    </a:lnTo>
                    <a:lnTo>
                      <a:pt x="18" y="6"/>
                    </a:lnTo>
                    <a:lnTo>
                      <a:pt x="24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78" name="Freeform 74"/>
              <p:cNvSpPr>
                <a:spLocks/>
              </p:cNvSpPr>
              <p:nvPr/>
            </p:nvSpPr>
            <p:spPr bwMode="auto">
              <a:xfrm>
                <a:off x="2237283" y="3632002"/>
                <a:ext cx="35719" cy="64294"/>
              </a:xfrm>
              <a:custGeom>
                <a:avLst/>
                <a:gdLst>
                  <a:gd name="T0" fmla="*/ 0 w 30"/>
                  <a:gd name="T1" fmla="*/ 54 h 54"/>
                  <a:gd name="T2" fmla="*/ 6 w 30"/>
                  <a:gd name="T3" fmla="*/ 42 h 54"/>
                  <a:gd name="T4" fmla="*/ 12 w 30"/>
                  <a:gd name="T5" fmla="*/ 30 h 54"/>
                  <a:gd name="T6" fmla="*/ 30 w 30"/>
                  <a:gd name="T7" fmla="*/ 0 h 5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"/>
                  <a:gd name="T13" fmla="*/ 0 h 54"/>
                  <a:gd name="T14" fmla="*/ 30 w 30"/>
                  <a:gd name="T15" fmla="*/ 54 h 5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" h="54">
                    <a:moveTo>
                      <a:pt x="0" y="54"/>
                    </a:moveTo>
                    <a:lnTo>
                      <a:pt x="6" y="42"/>
                    </a:lnTo>
                    <a:lnTo>
                      <a:pt x="12" y="30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79" name="Freeform 75"/>
              <p:cNvSpPr>
                <a:spLocks/>
              </p:cNvSpPr>
              <p:nvPr/>
            </p:nvSpPr>
            <p:spPr bwMode="auto">
              <a:xfrm>
                <a:off x="2273002" y="3553421"/>
                <a:ext cx="35719" cy="78581"/>
              </a:xfrm>
              <a:custGeom>
                <a:avLst/>
                <a:gdLst>
                  <a:gd name="T0" fmla="*/ 0 w 30"/>
                  <a:gd name="T1" fmla="*/ 66 h 66"/>
                  <a:gd name="T2" fmla="*/ 12 w 30"/>
                  <a:gd name="T3" fmla="*/ 36 h 66"/>
                  <a:gd name="T4" fmla="*/ 30 w 30"/>
                  <a:gd name="T5" fmla="*/ 0 h 66"/>
                  <a:gd name="T6" fmla="*/ 0 60000 65536"/>
                  <a:gd name="T7" fmla="*/ 0 60000 65536"/>
                  <a:gd name="T8" fmla="*/ 0 60000 65536"/>
                  <a:gd name="T9" fmla="*/ 0 w 30"/>
                  <a:gd name="T10" fmla="*/ 0 h 66"/>
                  <a:gd name="T11" fmla="*/ 30 w 30"/>
                  <a:gd name="T12" fmla="*/ 66 h 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" h="66">
                    <a:moveTo>
                      <a:pt x="0" y="66"/>
                    </a:moveTo>
                    <a:lnTo>
                      <a:pt x="12" y="36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87" name="Freeform 83"/>
              <p:cNvSpPr>
                <a:spLocks/>
              </p:cNvSpPr>
              <p:nvPr/>
            </p:nvSpPr>
            <p:spPr bwMode="auto">
              <a:xfrm>
                <a:off x="453726" y="3552229"/>
                <a:ext cx="1857375" cy="1208484"/>
              </a:xfrm>
              <a:custGeom>
                <a:avLst/>
                <a:gdLst>
                  <a:gd name="T0" fmla="*/ 35 w 1560"/>
                  <a:gd name="T1" fmla="*/ 999 h 1015"/>
                  <a:gd name="T2" fmla="*/ 86 w 1560"/>
                  <a:gd name="T3" fmla="*/ 993 h 1015"/>
                  <a:gd name="T4" fmla="*/ 138 w 1560"/>
                  <a:gd name="T5" fmla="*/ 951 h 1015"/>
                  <a:gd name="T6" fmla="*/ 165 w 1560"/>
                  <a:gd name="T7" fmla="*/ 934 h 1015"/>
                  <a:gd name="T8" fmla="*/ 210 w 1560"/>
                  <a:gd name="T9" fmla="*/ 915 h 1015"/>
                  <a:gd name="T10" fmla="*/ 249 w 1560"/>
                  <a:gd name="T11" fmla="*/ 895 h 1015"/>
                  <a:gd name="T12" fmla="*/ 278 w 1560"/>
                  <a:gd name="T13" fmla="*/ 868 h 1015"/>
                  <a:gd name="T14" fmla="*/ 312 w 1560"/>
                  <a:gd name="T15" fmla="*/ 864 h 1015"/>
                  <a:gd name="T16" fmla="*/ 345 w 1560"/>
                  <a:gd name="T17" fmla="*/ 847 h 1015"/>
                  <a:gd name="T18" fmla="*/ 404 w 1560"/>
                  <a:gd name="T19" fmla="*/ 793 h 1015"/>
                  <a:gd name="T20" fmla="*/ 452 w 1560"/>
                  <a:gd name="T21" fmla="*/ 751 h 1015"/>
                  <a:gd name="T22" fmla="*/ 516 w 1560"/>
                  <a:gd name="T23" fmla="*/ 703 h 1015"/>
                  <a:gd name="T24" fmla="*/ 557 w 1560"/>
                  <a:gd name="T25" fmla="*/ 646 h 1015"/>
                  <a:gd name="T26" fmla="*/ 609 w 1560"/>
                  <a:gd name="T27" fmla="*/ 598 h 1015"/>
                  <a:gd name="T28" fmla="*/ 651 w 1560"/>
                  <a:gd name="T29" fmla="*/ 538 h 1015"/>
                  <a:gd name="T30" fmla="*/ 689 w 1560"/>
                  <a:gd name="T31" fmla="*/ 534 h 1015"/>
                  <a:gd name="T32" fmla="*/ 729 w 1560"/>
                  <a:gd name="T33" fmla="*/ 520 h 1015"/>
                  <a:gd name="T34" fmla="*/ 774 w 1560"/>
                  <a:gd name="T35" fmla="*/ 474 h 1015"/>
                  <a:gd name="T36" fmla="*/ 815 w 1560"/>
                  <a:gd name="T37" fmla="*/ 430 h 1015"/>
                  <a:gd name="T38" fmla="*/ 837 w 1560"/>
                  <a:gd name="T39" fmla="*/ 406 h 1015"/>
                  <a:gd name="T40" fmla="*/ 876 w 1560"/>
                  <a:gd name="T41" fmla="*/ 430 h 1015"/>
                  <a:gd name="T42" fmla="*/ 915 w 1560"/>
                  <a:gd name="T43" fmla="*/ 448 h 1015"/>
                  <a:gd name="T44" fmla="*/ 954 w 1560"/>
                  <a:gd name="T45" fmla="*/ 451 h 1015"/>
                  <a:gd name="T46" fmla="*/ 984 w 1560"/>
                  <a:gd name="T47" fmla="*/ 418 h 1015"/>
                  <a:gd name="T48" fmla="*/ 1011 w 1560"/>
                  <a:gd name="T49" fmla="*/ 393 h 1015"/>
                  <a:gd name="T50" fmla="*/ 1047 w 1560"/>
                  <a:gd name="T51" fmla="*/ 360 h 1015"/>
                  <a:gd name="T52" fmla="*/ 1085 w 1560"/>
                  <a:gd name="T53" fmla="*/ 322 h 1015"/>
                  <a:gd name="T54" fmla="*/ 1134 w 1560"/>
                  <a:gd name="T55" fmla="*/ 289 h 1015"/>
                  <a:gd name="T56" fmla="*/ 1164 w 1560"/>
                  <a:gd name="T57" fmla="*/ 268 h 1015"/>
                  <a:gd name="T58" fmla="*/ 1190 w 1560"/>
                  <a:gd name="T59" fmla="*/ 267 h 1015"/>
                  <a:gd name="T60" fmla="*/ 1238 w 1560"/>
                  <a:gd name="T61" fmla="*/ 277 h 1015"/>
                  <a:gd name="T62" fmla="*/ 1283 w 1560"/>
                  <a:gd name="T63" fmla="*/ 249 h 1015"/>
                  <a:gd name="T64" fmla="*/ 1313 w 1560"/>
                  <a:gd name="T65" fmla="*/ 220 h 1015"/>
                  <a:gd name="T66" fmla="*/ 1335 w 1560"/>
                  <a:gd name="T67" fmla="*/ 189 h 1015"/>
                  <a:gd name="T68" fmla="*/ 1359 w 1560"/>
                  <a:gd name="T69" fmla="*/ 174 h 1015"/>
                  <a:gd name="T70" fmla="*/ 1392 w 1560"/>
                  <a:gd name="T71" fmla="*/ 181 h 1015"/>
                  <a:gd name="T72" fmla="*/ 1427 w 1560"/>
                  <a:gd name="T73" fmla="*/ 168 h 1015"/>
                  <a:gd name="T74" fmla="*/ 1455 w 1560"/>
                  <a:gd name="T75" fmla="*/ 144 h 1015"/>
                  <a:gd name="T76" fmla="*/ 1490 w 1560"/>
                  <a:gd name="T77" fmla="*/ 126 h 1015"/>
                  <a:gd name="T78" fmla="*/ 1520 w 1560"/>
                  <a:gd name="T79" fmla="*/ 76 h 1015"/>
                  <a:gd name="T80" fmla="*/ 1545 w 1560"/>
                  <a:gd name="T81" fmla="*/ 27 h 1015"/>
                  <a:gd name="T82" fmla="*/ 1560 w 1560"/>
                  <a:gd name="T83" fmla="*/ 0 h 101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560"/>
                  <a:gd name="T127" fmla="*/ 0 h 1015"/>
                  <a:gd name="T128" fmla="*/ 1560 w 1560"/>
                  <a:gd name="T129" fmla="*/ 1015 h 101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560" h="1015">
                    <a:moveTo>
                      <a:pt x="0" y="1015"/>
                    </a:moveTo>
                    <a:cubicBezTo>
                      <a:pt x="12" y="1009"/>
                      <a:pt x="24" y="1003"/>
                      <a:pt x="35" y="999"/>
                    </a:cubicBezTo>
                    <a:cubicBezTo>
                      <a:pt x="46" y="995"/>
                      <a:pt x="58" y="991"/>
                      <a:pt x="66" y="990"/>
                    </a:cubicBezTo>
                    <a:cubicBezTo>
                      <a:pt x="74" y="989"/>
                      <a:pt x="79" y="993"/>
                      <a:pt x="86" y="993"/>
                    </a:cubicBezTo>
                    <a:cubicBezTo>
                      <a:pt x="93" y="993"/>
                      <a:pt x="98" y="997"/>
                      <a:pt x="107" y="990"/>
                    </a:cubicBezTo>
                    <a:cubicBezTo>
                      <a:pt x="116" y="983"/>
                      <a:pt x="131" y="959"/>
                      <a:pt x="138" y="951"/>
                    </a:cubicBezTo>
                    <a:cubicBezTo>
                      <a:pt x="145" y="943"/>
                      <a:pt x="146" y="945"/>
                      <a:pt x="150" y="942"/>
                    </a:cubicBezTo>
                    <a:cubicBezTo>
                      <a:pt x="154" y="939"/>
                      <a:pt x="160" y="938"/>
                      <a:pt x="165" y="934"/>
                    </a:cubicBezTo>
                    <a:cubicBezTo>
                      <a:pt x="170" y="930"/>
                      <a:pt x="173" y="922"/>
                      <a:pt x="180" y="919"/>
                    </a:cubicBezTo>
                    <a:cubicBezTo>
                      <a:pt x="187" y="916"/>
                      <a:pt x="201" y="917"/>
                      <a:pt x="210" y="915"/>
                    </a:cubicBezTo>
                    <a:cubicBezTo>
                      <a:pt x="219" y="913"/>
                      <a:pt x="227" y="910"/>
                      <a:pt x="233" y="907"/>
                    </a:cubicBezTo>
                    <a:cubicBezTo>
                      <a:pt x="239" y="904"/>
                      <a:pt x="244" y="899"/>
                      <a:pt x="249" y="895"/>
                    </a:cubicBezTo>
                    <a:cubicBezTo>
                      <a:pt x="254" y="891"/>
                      <a:pt x="258" y="889"/>
                      <a:pt x="263" y="885"/>
                    </a:cubicBezTo>
                    <a:cubicBezTo>
                      <a:pt x="268" y="881"/>
                      <a:pt x="273" y="871"/>
                      <a:pt x="278" y="868"/>
                    </a:cubicBezTo>
                    <a:cubicBezTo>
                      <a:pt x="283" y="865"/>
                      <a:pt x="288" y="868"/>
                      <a:pt x="294" y="867"/>
                    </a:cubicBezTo>
                    <a:cubicBezTo>
                      <a:pt x="300" y="866"/>
                      <a:pt x="307" y="865"/>
                      <a:pt x="312" y="864"/>
                    </a:cubicBezTo>
                    <a:cubicBezTo>
                      <a:pt x="317" y="863"/>
                      <a:pt x="322" y="861"/>
                      <a:pt x="327" y="858"/>
                    </a:cubicBezTo>
                    <a:cubicBezTo>
                      <a:pt x="332" y="855"/>
                      <a:pt x="339" y="851"/>
                      <a:pt x="345" y="847"/>
                    </a:cubicBezTo>
                    <a:cubicBezTo>
                      <a:pt x="351" y="843"/>
                      <a:pt x="356" y="840"/>
                      <a:pt x="366" y="831"/>
                    </a:cubicBezTo>
                    <a:cubicBezTo>
                      <a:pt x="376" y="822"/>
                      <a:pt x="394" y="802"/>
                      <a:pt x="404" y="793"/>
                    </a:cubicBezTo>
                    <a:cubicBezTo>
                      <a:pt x="414" y="784"/>
                      <a:pt x="418" y="785"/>
                      <a:pt x="426" y="778"/>
                    </a:cubicBezTo>
                    <a:cubicBezTo>
                      <a:pt x="434" y="771"/>
                      <a:pt x="443" y="758"/>
                      <a:pt x="452" y="751"/>
                    </a:cubicBezTo>
                    <a:cubicBezTo>
                      <a:pt x="461" y="744"/>
                      <a:pt x="471" y="743"/>
                      <a:pt x="482" y="735"/>
                    </a:cubicBezTo>
                    <a:cubicBezTo>
                      <a:pt x="493" y="727"/>
                      <a:pt x="506" y="713"/>
                      <a:pt x="516" y="703"/>
                    </a:cubicBezTo>
                    <a:cubicBezTo>
                      <a:pt x="526" y="693"/>
                      <a:pt x="536" y="685"/>
                      <a:pt x="543" y="675"/>
                    </a:cubicBezTo>
                    <a:cubicBezTo>
                      <a:pt x="550" y="665"/>
                      <a:pt x="550" y="656"/>
                      <a:pt x="557" y="646"/>
                    </a:cubicBezTo>
                    <a:cubicBezTo>
                      <a:pt x="564" y="636"/>
                      <a:pt x="578" y="624"/>
                      <a:pt x="587" y="616"/>
                    </a:cubicBezTo>
                    <a:cubicBezTo>
                      <a:pt x="596" y="608"/>
                      <a:pt x="602" y="606"/>
                      <a:pt x="609" y="598"/>
                    </a:cubicBezTo>
                    <a:cubicBezTo>
                      <a:pt x="616" y="590"/>
                      <a:pt x="622" y="578"/>
                      <a:pt x="629" y="568"/>
                    </a:cubicBezTo>
                    <a:cubicBezTo>
                      <a:pt x="636" y="558"/>
                      <a:pt x="645" y="544"/>
                      <a:pt x="651" y="538"/>
                    </a:cubicBezTo>
                    <a:cubicBezTo>
                      <a:pt x="657" y="532"/>
                      <a:pt x="662" y="535"/>
                      <a:pt x="668" y="534"/>
                    </a:cubicBezTo>
                    <a:cubicBezTo>
                      <a:pt x="674" y="533"/>
                      <a:pt x="681" y="533"/>
                      <a:pt x="689" y="534"/>
                    </a:cubicBezTo>
                    <a:cubicBezTo>
                      <a:pt x="697" y="535"/>
                      <a:pt x="710" y="542"/>
                      <a:pt x="717" y="540"/>
                    </a:cubicBezTo>
                    <a:cubicBezTo>
                      <a:pt x="724" y="538"/>
                      <a:pt x="724" y="527"/>
                      <a:pt x="729" y="520"/>
                    </a:cubicBezTo>
                    <a:cubicBezTo>
                      <a:pt x="734" y="513"/>
                      <a:pt x="740" y="504"/>
                      <a:pt x="747" y="496"/>
                    </a:cubicBezTo>
                    <a:cubicBezTo>
                      <a:pt x="754" y="488"/>
                      <a:pt x="766" y="480"/>
                      <a:pt x="774" y="474"/>
                    </a:cubicBezTo>
                    <a:cubicBezTo>
                      <a:pt x="782" y="468"/>
                      <a:pt x="790" y="466"/>
                      <a:pt x="797" y="459"/>
                    </a:cubicBezTo>
                    <a:cubicBezTo>
                      <a:pt x="804" y="452"/>
                      <a:pt x="811" y="437"/>
                      <a:pt x="815" y="430"/>
                    </a:cubicBezTo>
                    <a:cubicBezTo>
                      <a:pt x="819" y="423"/>
                      <a:pt x="820" y="422"/>
                      <a:pt x="824" y="418"/>
                    </a:cubicBezTo>
                    <a:cubicBezTo>
                      <a:pt x="828" y="414"/>
                      <a:pt x="832" y="407"/>
                      <a:pt x="837" y="406"/>
                    </a:cubicBezTo>
                    <a:cubicBezTo>
                      <a:pt x="842" y="405"/>
                      <a:pt x="849" y="408"/>
                      <a:pt x="855" y="412"/>
                    </a:cubicBezTo>
                    <a:cubicBezTo>
                      <a:pt x="861" y="416"/>
                      <a:pt x="869" y="425"/>
                      <a:pt x="876" y="430"/>
                    </a:cubicBezTo>
                    <a:cubicBezTo>
                      <a:pt x="883" y="435"/>
                      <a:pt x="890" y="442"/>
                      <a:pt x="896" y="445"/>
                    </a:cubicBezTo>
                    <a:cubicBezTo>
                      <a:pt x="902" y="448"/>
                      <a:pt x="908" y="447"/>
                      <a:pt x="915" y="448"/>
                    </a:cubicBezTo>
                    <a:cubicBezTo>
                      <a:pt x="922" y="449"/>
                      <a:pt x="933" y="453"/>
                      <a:pt x="939" y="453"/>
                    </a:cubicBezTo>
                    <a:cubicBezTo>
                      <a:pt x="945" y="453"/>
                      <a:pt x="949" y="454"/>
                      <a:pt x="954" y="451"/>
                    </a:cubicBezTo>
                    <a:cubicBezTo>
                      <a:pt x="959" y="448"/>
                      <a:pt x="966" y="441"/>
                      <a:pt x="971" y="435"/>
                    </a:cubicBezTo>
                    <a:cubicBezTo>
                      <a:pt x="976" y="429"/>
                      <a:pt x="980" y="423"/>
                      <a:pt x="984" y="418"/>
                    </a:cubicBezTo>
                    <a:cubicBezTo>
                      <a:pt x="988" y="413"/>
                      <a:pt x="989" y="410"/>
                      <a:pt x="993" y="406"/>
                    </a:cubicBezTo>
                    <a:cubicBezTo>
                      <a:pt x="997" y="402"/>
                      <a:pt x="1006" y="397"/>
                      <a:pt x="1011" y="393"/>
                    </a:cubicBezTo>
                    <a:cubicBezTo>
                      <a:pt x="1016" y="389"/>
                      <a:pt x="1020" y="384"/>
                      <a:pt x="1026" y="379"/>
                    </a:cubicBezTo>
                    <a:cubicBezTo>
                      <a:pt x="1032" y="374"/>
                      <a:pt x="1040" y="365"/>
                      <a:pt x="1047" y="360"/>
                    </a:cubicBezTo>
                    <a:cubicBezTo>
                      <a:pt x="1054" y="355"/>
                      <a:pt x="1061" y="352"/>
                      <a:pt x="1067" y="346"/>
                    </a:cubicBezTo>
                    <a:cubicBezTo>
                      <a:pt x="1073" y="340"/>
                      <a:pt x="1079" y="329"/>
                      <a:pt x="1085" y="322"/>
                    </a:cubicBezTo>
                    <a:cubicBezTo>
                      <a:pt x="1091" y="315"/>
                      <a:pt x="1098" y="308"/>
                      <a:pt x="1106" y="303"/>
                    </a:cubicBezTo>
                    <a:cubicBezTo>
                      <a:pt x="1114" y="298"/>
                      <a:pt x="1126" y="293"/>
                      <a:pt x="1134" y="289"/>
                    </a:cubicBezTo>
                    <a:cubicBezTo>
                      <a:pt x="1142" y="285"/>
                      <a:pt x="1149" y="282"/>
                      <a:pt x="1154" y="279"/>
                    </a:cubicBezTo>
                    <a:cubicBezTo>
                      <a:pt x="1159" y="276"/>
                      <a:pt x="1161" y="271"/>
                      <a:pt x="1164" y="268"/>
                    </a:cubicBezTo>
                    <a:cubicBezTo>
                      <a:pt x="1167" y="265"/>
                      <a:pt x="1169" y="261"/>
                      <a:pt x="1173" y="261"/>
                    </a:cubicBezTo>
                    <a:cubicBezTo>
                      <a:pt x="1177" y="261"/>
                      <a:pt x="1184" y="264"/>
                      <a:pt x="1190" y="267"/>
                    </a:cubicBezTo>
                    <a:cubicBezTo>
                      <a:pt x="1196" y="270"/>
                      <a:pt x="1204" y="277"/>
                      <a:pt x="1212" y="279"/>
                    </a:cubicBezTo>
                    <a:cubicBezTo>
                      <a:pt x="1220" y="281"/>
                      <a:pt x="1229" y="280"/>
                      <a:pt x="1238" y="277"/>
                    </a:cubicBezTo>
                    <a:cubicBezTo>
                      <a:pt x="1247" y="274"/>
                      <a:pt x="1258" y="264"/>
                      <a:pt x="1265" y="259"/>
                    </a:cubicBezTo>
                    <a:cubicBezTo>
                      <a:pt x="1272" y="254"/>
                      <a:pt x="1278" y="253"/>
                      <a:pt x="1283" y="249"/>
                    </a:cubicBezTo>
                    <a:cubicBezTo>
                      <a:pt x="1288" y="245"/>
                      <a:pt x="1291" y="243"/>
                      <a:pt x="1296" y="238"/>
                    </a:cubicBezTo>
                    <a:cubicBezTo>
                      <a:pt x="1301" y="233"/>
                      <a:pt x="1309" y="226"/>
                      <a:pt x="1313" y="220"/>
                    </a:cubicBezTo>
                    <a:cubicBezTo>
                      <a:pt x="1317" y="214"/>
                      <a:pt x="1319" y="209"/>
                      <a:pt x="1323" y="204"/>
                    </a:cubicBezTo>
                    <a:cubicBezTo>
                      <a:pt x="1327" y="199"/>
                      <a:pt x="1331" y="193"/>
                      <a:pt x="1335" y="189"/>
                    </a:cubicBezTo>
                    <a:cubicBezTo>
                      <a:pt x="1339" y="185"/>
                      <a:pt x="1345" y="183"/>
                      <a:pt x="1349" y="180"/>
                    </a:cubicBezTo>
                    <a:cubicBezTo>
                      <a:pt x="1353" y="177"/>
                      <a:pt x="1355" y="174"/>
                      <a:pt x="1359" y="174"/>
                    </a:cubicBezTo>
                    <a:cubicBezTo>
                      <a:pt x="1363" y="174"/>
                      <a:pt x="1371" y="177"/>
                      <a:pt x="1376" y="178"/>
                    </a:cubicBezTo>
                    <a:cubicBezTo>
                      <a:pt x="1381" y="179"/>
                      <a:pt x="1386" y="181"/>
                      <a:pt x="1392" y="181"/>
                    </a:cubicBezTo>
                    <a:cubicBezTo>
                      <a:pt x="1398" y="181"/>
                      <a:pt x="1407" y="182"/>
                      <a:pt x="1413" y="180"/>
                    </a:cubicBezTo>
                    <a:cubicBezTo>
                      <a:pt x="1419" y="178"/>
                      <a:pt x="1423" y="172"/>
                      <a:pt x="1427" y="168"/>
                    </a:cubicBezTo>
                    <a:cubicBezTo>
                      <a:pt x="1431" y="164"/>
                      <a:pt x="1434" y="158"/>
                      <a:pt x="1439" y="154"/>
                    </a:cubicBezTo>
                    <a:cubicBezTo>
                      <a:pt x="1444" y="150"/>
                      <a:pt x="1450" y="147"/>
                      <a:pt x="1455" y="144"/>
                    </a:cubicBezTo>
                    <a:cubicBezTo>
                      <a:pt x="1460" y="141"/>
                      <a:pt x="1464" y="138"/>
                      <a:pt x="1470" y="135"/>
                    </a:cubicBezTo>
                    <a:cubicBezTo>
                      <a:pt x="1476" y="132"/>
                      <a:pt x="1484" y="132"/>
                      <a:pt x="1490" y="126"/>
                    </a:cubicBezTo>
                    <a:cubicBezTo>
                      <a:pt x="1496" y="120"/>
                      <a:pt x="1503" y="108"/>
                      <a:pt x="1508" y="100"/>
                    </a:cubicBezTo>
                    <a:cubicBezTo>
                      <a:pt x="1513" y="92"/>
                      <a:pt x="1516" y="84"/>
                      <a:pt x="1520" y="76"/>
                    </a:cubicBezTo>
                    <a:cubicBezTo>
                      <a:pt x="1524" y="68"/>
                      <a:pt x="1528" y="62"/>
                      <a:pt x="1532" y="54"/>
                    </a:cubicBezTo>
                    <a:cubicBezTo>
                      <a:pt x="1536" y="46"/>
                      <a:pt x="1542" y="34"/>
                      <a:pt x="1545" y="27"/>
                    </a:cubicBezTo>
                    <a:cubicBezTo>
                      <a:pt x="1548" y="20"/>
                      <a:pt x="1549" y="17"/>
                      <a:pt x="1551" y="13"/>
                    </a:cubicBezTo>
                    <a:cubicBezTo>
                      <a:pt x="1553" y="9"/>
                      <a:pt x="1558" y="3"/>
                      <a:pt x="1560" y="0"/>
                    </a:cubicBezTo>
                  </a:path>
                </a:pathLst>
              </a:custGeom>
              <a:noFill/>
              <a:ln w="57150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fi-FI" altLang="fi-FI" sz="1350">
                  <a:latin typeface="Calibri" panose="020F0502020204030204" pitchFamily="34" charset="0"/>
                </a:endParaRPr>
              </a:p>
            </p:txBody>
          </p:sp>
          <p:sp>
            <p:nvSpPr>
              <p:cNvPr id="405590" name="Line 86"/>
              <p:cNvSpPr>
                <a:spLocks noChangeShapeType="1"/>
              </p:cNvSpPr>
              <p:nvPr/>
            </p:nvSpPr>
            <p:spPr bwMode="auto">
              <a:xfrm flipH="1">
                <a:off x="428727" y="1679378"/>
                <a:ext cx="17855" cy="3121222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96" name="Line 92"/>
              <p:cNvSpPr>
                <a:spLocks noChangeShapeType="1"/>
              </p:cNvSpPr>
              <p:nvPr/>
            </p:nvSpPr>
            <p:spPr bwMode="auto">
              <a:xfrm flipV="1">
                <a:off x="2388493" y="2193726"/>
                <a:ext cx="1740694" cy="133350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97" name="Line 93"/>
              <p:cNvSpPr>
                <a:spLocks noChangeShapeType="1"/>
              </p:cNvSpPr>
              <p:nvPr/>
            </p:nvSpPr>
            <p:spPr bwMode="auto">
              <a:xfrm flipV="1">
                <a:off x="2409925" y="2379464"/>
                <a:ext cx="1726406" cy="1140619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98" name="Line 94"/>
              <p:cNvSpPr>
                <a:spLocks noChangeShapeType="1"/>
              </p:cNvSpPr>
              <p:nvPr/>
            </p:nvSpPr>
            <p:spPr bwMode="auto">
              <a:xfrm flipV="1">
                <a:off x="2409925" y="2562819"/>
                <a:ext cx="1716881" cy="957263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599" name="Line 95"/>
              <p:cNvSpPr>
                <a:spLocks noChangeShapeType="1"/>
              </p:cNvSpPr>
              <p:nvPr/>
            </p:nvSpPr>
            <p:spPr bwMode="auto">
              <a:xfrm flipV="1">
                <a:off x="2431356" y="2746176"/>
                <a:ext cx="1693069" cy="766763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600" name="Line 96"/>
              <p:cNvSpPr>
                <a:spLocks noChangeShapeType="1"/>
              </p:cNvSpPr>
              <p:nvPr/>
            </p:nvSpPr>
            <p:spPr bwMode="auto">
              <a:xfrm flipV="1">
                <a:off x="2409924" y="2946202"/>
                <a:ext cx="1712119" cy="573881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601" name="Line 97"/>
              <p:cNvSpPr>
                <a:spLocks noChangeShapeType="1"/>
              </p:cNvSpPr>
              <p:nvPr/>
            </p:nvSpPr>
            <p:spPr bwMode="auto">
              <a:xfrm flipV="1">
                <a:off x="2409923" y="3129557"/>
                <a:ext cx="1724025" cy="39052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602" name="Line 98"/>
              <p:cNvSpPr>
                <a:spLocks noChangeShapeType="1"/>
              </p:cNvSpPr>
              <p:nvPr/>
            </p:nvSpPr>
            <p:spPr bwMode="auto">
              <a:xfrm flipV="1">
                <a:off x="2419448" y="3320057"/>
                <a:ext cx="1704975" cy="19050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5610" name="Line 106"/>
              <p:cNvSpPr>
                <a:spLocks noChangeShapeType="1"/>
              </p:cNvSpPr>
              <p:nvPr/>
            </p:nvSpPr>
            <p:spPr bwMode="auto">
              <a:xfrm flipV="1">
                <a:off x="2312292" y="3505795"/>
                <a:ext cx="123825" cy="57150"/>
              </a:xfrm>
              <a:prstGeom prst="line">
                <a:avLst/>
              </a:prstGeom>
              <a:noFill/>
              <a:ln w="57150">
                <a:solidFill>
                  <a:srgbClr val="FF99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17" name="Line 13"/>
              <p:cNvSpPr>
                <a:spLocks noChangeShapeType="1"/>
              </p:cNvSpPr>
              <p:nvPr/>
            </p:nvSpPr>
            <p:spPr bwMode="auto">
              <a:xfrm flipV="1">
                <a:off x="2404751" y="3505865"/>
                <a:ext cx="1729198" cy="24431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3401811" y="2698549"/>
                <a:ext cx="316358" cy="784940"/>
                <a:chOff x="10581166" y="3310843"/>
                <a:chExt cx="421810" cy="1046586"/>
              </a:xfrm>
            </p:grpSpPr>
            <p:sp>
              <p:nvSpPr>
                <p:cNvPr id="11" name="Freeform 10"/>
                <p:cNvSpPr/>
                <p:nvPr/>
              </p:nvSpPr>
              <p:spPr>
                <a:xfrm>
                  <a:off x="10581166" y="3310843"/>
                  <a:ext cx="421810" cy="990764"/>
                </a:xfrm>
                <a:custGeom>
                  <a:avLst/>
                  <a:gdLst>
                    <a:gd name="connsiteX0" fmla="*/ 0 w 731738"/>
                    <a:gd name="connsiteY0" fmla="*/ 0 h 1085850"/>
                    <a:gd name="connsiteX1" fmla="*/ 628650 w 731738"/>
                    <a:gd name="connsiteY1" fmla="*/ 323850 h 1085850"/>
                    <a:gd name="connsiteX2" fmla="*/ 723900 w 731738"/>
                    <a:gd name="connsiteY2" fmla="*/ 1085850 h 10858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31738" h="1085850">
                      <a:moveTo>
                        <a:pt x="0" y="0"/>
                      </a:moveTo>
                      <a:cubicBezTo>
                        <a:pt x="254000" y="71437"/>
                        <a:pt x="508000" y="142875"/>
                        <a:pt x="628650" y="323850"/>
                      </a:cubicBezTo>
                      <a:cubicBezTo>
                        <a:pt x="749300" y="504825"/>
                        <a:pt x="736600" y="795337"/>
                        <a:pt x="723900" y="108585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1350"/>
                </a:p>
              </p:txBody>
            </p:sp>
            <p:cxnSp>
              <p:nvCxnSpPr>
                <p:cNvPr id="14" name="Straight Arrow Connector 13"/>
                <p:cNvCxnSpPr/>
                <p:nvPr/>
              </p:nvCxnSpPr>
              <p:spPr>
                <a:xfrm>
                  <a:off x="11002976" y="4301866"/>
                  <a:ext cx="0" cy="55563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3" name="Line 16"/>
              <p:cNvSpPr>
                <a:spLocks noChangeShapeType="1"/>
              </p:cNvSpPr>
              <p:nvPr/>
            </p:nvSpPr>
            <p:spPr bwMode="auto">
              <a:xfrm>
                <a:off x="396577" y="4757141"/>
                <a:ext cx="50006" cy="119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3" name="Rectangle 11"/>
              <p:cNvSpPr>
                <a:spLocks noChangeAspect="1" noChangeArrowheads="1"/>
              </p:cNvSpPr>
              <p:nvPr/>
            </p:nvSpPr>
            <p:spPr bwMode="auto">
              <a:xfrm>
                <a:off x="753588" y="3339703"/>
                <a:ext cx="1178719" cy="3440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fi-FI" sz="1650" dirty="0">
                    <a:latin typeface="Calibri" panose="020F0502020204030204" pitchFamily="34" charset="0"/>
                  </a:rPr>
                  <a:t>Historical</a:t>
                </a:r>
              </a:p>
              <a:p>
                <a:pPr algn="ctr" eaLnBrk="1" hangingPunct="1"/>
                <a:r>
                  <a:rPr lang="en-US" altLang="fi-FI" sz="1650" dirty="0">
                    <a:latin typeface="Calibri" panose="020F0502020204030204" pitchFamily="34" charset="0"/>
                  </a:rPr>
                  <a:t> emissions</a:t>
                </a:r>
              </a:p>
            </p:txBody>
          </p:sp>
          <p:sp>
            <p:nvSpPr>
              <p:cNvPr id="105" name="Rectangle 77"/>
              <p:cNvSpPr>
                <a:spLocks noChangeArrowheads="1"/>
              </p:cNvSpPr>
              <p:nvPr/>
            </p:nvSpPr>
            <p:spPr bwMode="auto">
              <a:xfrm>
                <a:off x="225126" y="3446263"/>
                <a:ext cx="107402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fi-FI" sz="165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8</a:t>
                </a:r>
                <a:endParaRPr lang="en-US" altLang="fi-FI" sz="1650">
                  <a:latin typeface="Calibri" panose="020F0502020204030204" pitchFamily="34" charset="0"/>
                </a:endParaRPr>
              </a:p>
            </p:txBody>
          </p:sp>
          <p:sp>
            <p:nvSpPr>
              <p:cNvPr id="112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2538802" y="3537747"/>
                <a:ext cx="1709142" cy="346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fi-FI" sz="165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Goal: Flat path</a:t>
                </a:r>
              </a:p>
            </p:txBody>
          </p:sp>
        </p:grpSp>
        <p:sp>
          <p:nvSpPr>
            <p:cNvPr id="113" name="Text Box 9"/>
            <p:cNvSpPr txBox="1">
              <a:spLocks noChangeAspect="1" noChangeArrowheads="1"/>
            </p:cNvSpPr>
            <p:nvPr/>
          </p:nvSpPr>
          <p:spPr bwMode="auto">
            <a:xfrm>
              <a:off x="431104" y="1557289"/>
              <a:ext cx="1481138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fi-FI" sz="1650" dirty="0">
                  <a:latin typeface="Calibri" panose="020F0502020204030204" pitchFamily="34" charset="0"/>
                </a:rPr>
                <a:t>Billions of Tons  Carbon Emitted per Year</a:t>
              </a: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6846" y="2311754"/>
            <a:ext cx="4747113" cy="44666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AF4AAB-60CA-FB10-2B6D-A248A02603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6256" y="188640"/>
            <a:ext cx="2016224" cy="14429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3B7255-21D7-8047-8FDC-1D4A5A1BA359}"/>
              </a:ext>
            </a:extLst>
          </p:cNvPr>
          <p:cNvSpPr txBox="1"/>
          <p:nvPr/>
        </p:nvSpPr>
        <p:spPr>
          <a:xfrm>
            <a:off x="251520" y="5877272"/>
            <a:ext cx="4632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Goal to Stabilize Carbon Emissions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64C0A3-1797-4557-6CFA-C5FE4BFD3309}"/>
              </a:ext>
            </a:extLst>
          </p:cNvPr>
          <p:cNvSpPr txBox="1"/>
          <p:nvPr/>
        </p:nvSpPr>
        <p:spPr>
          <a:xfrm>
            <a:off x="6300192" y="1628800"/>
            <a:ext cx="2520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/>
              <a:t>A Princeton University Game, 2004</a:t>
            </a:r>
          </a:p>
        </p:txBody>
      </p:sp>
    </p:spTree>
    <p:extLst>
      <p:ext uri="{BB962C8B-B14F-4D97-AF65-F5344CB8AC3E}">
        <p14:creationId xmlns:p14="http://schemas.microsoft.com/office/powerpoint/2010/main" val="1053067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36904" cy="1079500"/>
          </a:xfrm>
        </p:spPr>
        <p:txBody>
          <a:bodyPr/>
          <a:lstStyle/>
          <a:p>
            <a:pPr algn="ctr"/>
            <a:br>
              <a:rPr lang="en-US"/>
            </a:br>
            <a:r>
              <a:rPr lang="en-US"/>
              <a:t>Task: Create a policy (basket) consisting of 8 emission reduction actions</a:t>
            </a: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 </a:t>
            </a:r>
            <a:br>
              <a:rPr lang="en-US"/>
            </a:br>
            <a:br>
              <a:rPr lang="en-US" sz="1200"/>
            </a:br>
            <a:endParaRPr lang="fi-FI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132856"/>
            <a:ext cx="7488832" cy="4665439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0070C0"/>
                </a:solidFill>
              </a:rPr>
              <a:t>Comparison of two procedures: Adding / Removing</a:t>
            </a:r>
          </a:p>
          <a:p>
            <a:pPr marL="0" indent="0">
              <a:buNone/>
            </a:pPr>
            <a:r>
              <a:rPr lang="fi-FI"/>
              <a:t>Behavioral questions:</a:t>
            </a:r>
            <a:endParaRPr lang="fi-FI" dirty="0"/>
          </a:p>
          <a:p>
            <a:r>
              <a:rPr lang="en-US"/>
              <a:t>Is there path dependence?</a:t>
            </a:r>
          </a:p>
          <a:p>
            <a:r>
              <a:rPr lang="en-US"/>
              <a:t>Which procedure is easier ? </a:t>
            </a:r>
          </a:p>
          <a:p>
            <a:r>
              <a:rPr lang="fi-FI"/>
              <a:t>What do people think when making choices?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sz="2000"/>
              <a:t>An interactive experiment on the Internet with students (400+) from the Aalto University</a:t>
            </a:r>
            <a:endParaRPr lang="fi-FI" sz="2000" dirty="0"/>
          </a:p>
          <a:p>
            <a:endParaRPr lang="fi-FI" dirty="0"/>
          </a:p>
          <a:p>
            <a:endParaRPr lang="fi-FI" sz="600" dirty="0"/>
          </a:p>
        </p:txBody>
      </p:sp>
    </p:spTree>
    <p:extLst>
      <p:ext uri="{BB962C8B-B14F-4D97-AF65-F5344CB8AC3E}">
        <p14:creationId xmlns:p14="http://schemas.microsoft.com/office/powerpoint/2010/main" val="3279319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err="1"/>
              <a:t>Adding</a:t>
            </a:r>
            <a:r>
              <a:rPr lang="fi-FI"/>
              <a:t> Procedure (ADD)</a:t>
            </a:r>
            <a:endParaRPr lang="fi-FI" dirty="0"/>
          </a:p>
        </p:txBody>
      </p:sp>
      <p:sp>
        <p:nvSpPr>
          <p:cNvPr id="5" name="Rectangle 4"/>
          <p:cNvSpPr/>
          <p:nvPr/>
        </p:nvSpPr>
        <p:spPr>
          <a:xfrm>
            <a:off x="1187624" y="1268759"/>
            <a:ext cx="21868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400" dirty="0" err="1">
                <a:solidFill>
                  <a:srgbClr val="0070C0"/>
                </a:solidFill>
              </a:rPr>
              <a:t>Starting</a:t>
            </a:r>
            <a:r>
              <a:rPr lang="fi-FI" sz="2400" dirty="0">
                <a:solidFill>
                  <a:srgbClr val="0070C0"/>
                </a:solidFill>
              </a:rPr>
              <a:t> </a:t>
            </a:r>
            <a:r>
              <a:rPr lang="fi-FI" sz="2400" dirty="0" err="1">
                <a:solidFill>
                  <a:srgbClr val="0070C0"/>
                </a:solidFill>
              </a:rPr>
              <a:t>point</a:t>
            </a:r>
            <a:r>
              <a:rPr lang="fi-FI" sz="2400" dirty="0">
                <a:solidFill>
                  <a:srgbClr val="0070C0"/>
                </a:solidFill>
              </a:rPr>
              <a:t>: </a:t>
            </a:r>
          </a:p>
          <a:p>
            <a:r>
              <a:rPr lang="fi-FI" sz="2400" dirty="0" err="1">
                <a:solidFill>
                  <a:srgbClr val="0070C0"/>
                </a:solidFill>
              </a:rPr>
              <a:t>Empty</a:t>
            </a:r>
            <a:r>
              <a:rPr lang="fi-FI" sz="2400" dirty="0">
                <a:solidFill>
                  <a:srgbClr val="0070C0"/>
                </a:solidFill>
              </a:rPr>
              <a:t> </a:t>
            </a:r>
            <a:r>
              <a:rPr lang="fi-FI" sz="2400" dirty="0" err="1">
                <a:solidFill>
                  <a:srgbClr val="0070C0"/>
                </a:solidFill>
              </a:rPr>
              <a:t>basket</a:t>
            </a:r>
            <a:endParaRPr lang="fi-FI" sz="24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11023" y="1268760"/>
            <a:ext cx="32480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i-FI" sz="2400" dirty="0" err="1"/>
              <a:t>Result</a:t>
            </a:r>
            <a:r>
              <a:rPr lang="fi-FI" sz="2400" dirty="0"/>
              <a:t>: </a:t>
            </a:r>
          </a:p>
          <a:p>
            <a:r>
              <a:rPr lang="fi-FI" sz="2400"/>
              <a:t>8 actions </a:t>
            </a:r>
            <a:r>
              <a:rPr lang="fi-FI" sz="2400" dirty="0"/>
              <a:t>in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basket</a:t>
            </a:r>
            <a:endParaRPr lang="fi-FI" sz="2400" dirty="0"/>
          </a:p>
        </p:txBody>
      </p:sp>
      <p:sp>
        <p:nvSpPr>
          <p:cNvPr id="7" name="Rectangle 6"/>
          <p:cNvSpPr/>
          <p:nvPr/>
        </p:nvSpPr>
        <p:spPr>
          <a:xfrm>
            <a:off x="246341" y="2694899"/>
            <a:ext cx="11256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400" dirty="0" err="1"/>
              <a:t>Basket</a:t>
            </a:r>
            <a:endParaRPr lang="fi-FI" sz="2400" dirty="0"/>
          </a:p>
        </p:txBody>
      </p:sp>
      <p:sp>
        <p:nvSpPr>
          <p:cNvPr id="8" name="Rectangle 7"/>
          <p:cNvSpPr/>
          <p:nvPr/>
        </p:nvSpPr>
        <p:spPr>
          <a:xfrm>
            <a:off x="395536" y="4365104"/>
            <a:ext cx="1440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/>
              <a:t>Add a</a:t>
            </a:r>
            <a:r>
              <a:rPr lang="fi-FI" sz="2400"/>
              <a:t>ctions</a:t>
            </a:r>
            <a:endParaRPr lang="fi-FI" sz="2400" dirty="0"/>
          </a:p>
        </p:txBody>
      </p:sp>
      <p:sp>
        <p:nvSpPr>
          <p:cNvPr id="9" name="Rectangle 8"/>
          <p:cNvSpPr/>
          <p:nvPr/>
        </p:nvSpPr>
        <p:spPr>
          <a:xfrm>
            <a:off x="3720394" y="4100778"/>
            <a:ext cx="21431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err="1">
                <a:solidFill>
                  <a:srgbClr val="FF0000"/>
                </a:solidFill>
              </a:rPr>
              <a:t>Choices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can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be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affected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</a:p>
          <a:p>
            <a:r>
              <a:rPr lang="fi-FI" sz="2400" dirty="0" err="1">
                <a:solidFill>
                  <a:srgbClr val="FF0000"/>
                </a:solidFill>
              </a:rPr>
              <a:t>by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biases</a:t>
            </a:r>
            <a:r>
              <a:rPr lang="fi-FI" sz="2400" dirty="0">
                <a:solidFill>
                  <a:srgbClr val="FF0000"/>
                </a:solidFill>
              </a:rPr>
              <a:t> and </a:t>
            </a:r>
            <a:r>
              <a:rPr lang="fi-FI" sz="2400" dirty="0" err="1">
                <a:solidFill>
                  <a:srgbClr val="FF0000"/>
                </a:solidFill>
              </a:rPr>
              <a:t>heuristics</a:t>
            </a:r>
            <a:endParaRPr lang="fi-FI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469752" y="2238333"/>
            <a:ext cx="2373525" cy="1651796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652120" y="2238333"/>
            <a:ext cx="2373525" cy="1651796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4387658" y="3255233"/>
            <a:ext cx="720080" cy="563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2839547" y="5191423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13</a:t>
            </a:r>
          </a:p>
        </p:txBody>
      </p:sp>
      <p:grpSp>
        <p:nvGrpSpPr>
          <p:cNvPr id="15" name="Group 332"/>
          <p:cNvGrpSpPr/>
          <p:nvPr/>
        </p:nvGrpSpPr>
        <p:grpSpPr>
          <a:xfrm>
            <a:off x="1675140" y="3586257"/>
            <a:ext cx="1699301" cy="1463873"/>
            <a:chOff x="2262625" y="1874055"/>
            <a:chExt cx="1123530" cy="1011485"/>
          </a:xfrm>
        </p:grpSpPr>
        <p:grpSp>
          <p:nvGrpSpPr>
            <p:cNvPr id="16" name="Group 333"/>
            <p:cNvGrpSpPr/>
            <p:nvPr/>
          </p:nvGrpSpPr>
          <p:grpSpPr>
            <a:xfrm>
              <a:off x="2262625" y="1874055"/>
              <a:ext cx="358056" cy="677339"/>
              <a:chOff x="2275374" y="1986222"/>
              <a:chExt cx="358056" cy="677339"/>
            </a:xfrm>
          </p:grpSpPr>
          <p:sp>
            <p:nvSpPr>
              <p:cNvPr id="24" name="TextBox 341"/>
              <p:cNvSpPr txBox="1"/>
              <p:nvPr/>
            </p:nvSpPr>
            <p:spPr>
              <a:xfrm>
                <a:off x="2275374" y="1986222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fi-FI" dirty="0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2453430" y="2483561"/>
                <a:ext cx="180000" cy="18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altLang="fi-FI" sz="800" b="1" dirty="0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7" name="Rectangle 23"/>
            <p:cNvSpPr>
              <a:spLocks noChangeArrowheads="1"/>
            </p:cNvSpPr>
            <p:nvPr/>
          </p:nvSpPr>
          <p:spPr bwMode="auto">
            <a:xfrm>
              <a:off x="2703933" y="237356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2675288" y="2680653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2862564" y="2684177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20" name="Rectangle 23"/>
            <p:cNvSpPr>
              <a:spLocks noChangeArrowheads="1"/>
            </p:cNvSpPr>
            <p:nvPr/>
          </p:nvSpPr>
          <p:spPr bwMode="auto">
            <a:xfrm>
              <a:off x="2913238" y="2340281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3000190" y="2602229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3161548" y="2705540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3206155" y="237356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8</a:t>
              </a:r>
            </a:p>
          </p:txBody>
        </p:sp>
      </p:grp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673595" y="5147999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9</a:t>
            </a: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3087617" y="5014112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10</a:t>
            </a:r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2278293" y="5248398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11</a:t>
            </a: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045459" y="5212829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12</a:t>
            </a: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auto">
          <a:xfrm>
            <a:off x="2530952" y="5268208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14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2807241" y="5466325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15</a:t>
            </a:r>
          </a:p>
        </p:txBody>
      </p:sp>
      <p:cxnSp>
        <p:nvCxnSpPr>
          <p:cNvPr id="32" name="Curved Connector 31"/>
          <p:cNvCxnSpPr/>
          <p:nvPr/>
        </p:nvCxnSpPr>
        <p:spPr bwMode="auto">
          <a:xfrm rot="18000000" flipV="1">
            <a:off x="2303448" y="3745056"/>
            <a:ext cx="1347773" cy="657132"/>
          </a:xfrm>
          <a:prstGeom prst="curvedConnector3">
            <a:avLst>
              <a:gd name="adj1" fmla="val -11445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Curved Connector 32"/>
          <p:cNvCxnSpPr/>
          <p:nvPr/>
        </p:nvCxnSpPr>
        <p:spPr bwMode="auto">
          <a:xfrm rot="18000000" flipV="1">
            <a:off x="2170752" y="3509492"/>
            <a:ext cx="1347773" cy="657132"/>
          </a:xfrm>
          <a:prstGeom prst="curvedConnector3">
            <a:avLst>
              <a:gd name="adj1" fmla="val -9524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2747543" y="3978780"/>
            <a:ext cx="1012064" cy="4375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Rectangle 23"/>
          <p:cNvSpPr>
            <a:spLocks noChangeArrowheads="1"/>
          </p:cNvSpPr>
          <p:nvPr/>
        </p:nvSpPr>
        <p:spPr bwMode="auto">
          <a:xfrm>
            <a:off x="7052101" y="3362142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13</a:t>
            </a:r>
          </a:p>
        </p:txBody>
      </p:sp>
      <p:grpSp>
        <p:nvGrpSpPr>
          <p:cNvPr id="37" name="Group 332"/>
          <p:cNvGrpSpPr/>
          <p:nvPr/>
        </p:nvGrpSpPr>
        <p:grpSpPr>
          <a:xfrm>
            <a:off x="5868144" y="1772816"/>
            <a:ext cx="1699301" cy="3374497"/>
            <a:chOff x="2262625" y="1874055"/>
            <a:chExt cx="1123530" cy="2331659"/>
          </a:xfrm>
        </p:grpSpPr>
        <p:grpSp>
          <p:nvGrpSpPr>
            <p:cNvPr id="38" name="Group 333"/>
            <p:cNvGrpSpPr/>
            <p:nvPr/>
          </p:nvGrpSpPr>
          <p:grpSpPr>
            <a:xfrm>
              <a:off x="2262625" y="1874055"/>
              <a:ext cx="358056" cy="677339"/>
              <a:chOff x="2275374" y="1986222"/>
              <a:chExt cx="358056" cy="677339"/>
            </a:xfrm>
          </p:grpSpPr>
          <p:sp>
            <p:nvSpPr>
              <p:cNvPr id="46" name="TextBox 341"/>
              <p:cNvSpPr txBox="1"/>
              <p:nvPr/>
            </p:nvSpPr>
            <p:spPr>
              <a:xfrm>
                <a:off x="2275374" y="1986222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fi-FI" dirty="0"/>
              </a:p>
            </p:txBody>
          </p:sp>
          <p:sp>
            <p:nvSpPr>
              <p:cNvPr id="47" name="Rectangle 23"/>
              <p:cNvSpPr>
                <a:spLocks noChangeArrowheads="1"/>
              </p:cNvSpPr>
              <p:nvPr/>
            </p:nvSpPr>
            <p:spPr bwMode="auto">
              <a:xfrm>
                <a:off x="2453430" y="2483561"/>
                <a:ext cx="180000" cy="18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altLang="fi-FI" sz="800" b="1" dirty="0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39" name="Rectangle 23"/>
            <p:cNvSpPr>
              <a:spLocks noChangeArrowheads="1"/>
            </p:cNvSpPr>
            <p:nvPr/>
          </p:nvSpPr>
          <p:spPr bwMode="auto">
            <a:xfrm>
              <a:off x="2703933" y="237356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0" name="Rectangle 23"/>
            <p:cNvSpPr>
              <a:spLocks noChangeArrowheads="1"/>
            </p:cNvSpPr>
            <p:nvPr/>
          </p:nvSpPr>
          <p:spPr bwMode="auto">
            <a:xfrm>
              <a:off x="2675288" y="2680653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41" name="Rectangle 23"/>
            <p:cNvSpPr>
              <a:spLocks noChangeArrowheads="1"/>
            </p:cNvSpPr>
            <p:nvPr/>
          </p:nvSpPr>
          <p:spPr bwMode="auto">
            <a:xfrm>
              <a:off x="2494948" y="4004351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42" name="Rectangle 23"/>
            <p:cNvSpPr>
              <a:spLocks noChangeArrowheads="1"/>
            </p:cNvSpPr>
            <p:nvPr/>
          </p:nvSpPr>
          <p:spPr bwMode="auto">
            <a:xfrm>
              <a:off x="2913238" y="2340281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43" name="Rectangle 23"/>
            <p:cNvSpPr>
              <a:spLocks noChangeArrowheads="1"/>
            </p:cNvSpPr>
            <p:nvPr/>
          </p:nvSpPr>
          <p:spPr bwMode="auto">
            <a:xfrm>
              <a:off x="2632574" y="3922403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44" name="Rectangle 23"/>
            <p:cNvSpPr>
              <a:spLocks noChangeArrowheads="1"/>
            </p:cNvSpPr>
            <p:nvPr/>
          </p:nvSpPr>
          <p:spPr bwMode="auto">
            <a:xfrm>
              <a:off x="2793933" y="402571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45" name="Rectangle 23"/>
            <p:cNvSpPr>
              <a:spLocks noChangeArrowheads="1"/>
            </p:cNvSpPr>
            <p:nvPr/>
          </p:nvSpPr>
          <p:spPr bwMode="auto">
            <a:xfrm>
              <a:off x="3206155" y="237356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8</a:t>
              </a:r>
            </a:p>
          </p:txBody>
        </p:sp>
      </p:grpSp>
      <p:sp>
        <p:nvSpPr>
          <p:cNvPr id="48" name="Rectangle 23"/>
          <p:cNvSpPr>
            <a:spLocks noChangeArrowheads="1"/>
          </p:cNvSpPr>
          <p:nvPr/>
        </p:nvSpPr>
        <p:spPr bwMode="auto">
          <a:xfrm>
            <a:off x="6811647" y="5286742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9</a:t>
            </a:r>
          </a:p>
        </p:txBody>
      </p:sp>
      <p:sp>
        <p:nvSpPr>
          <p:cNvPr id="49" name="Rectangle 23"/>
          <p:cNvSpPr>
            <a:spLocks noChangeArrowheads="1"/>
          </p:cNvSpPr>
          <p:nvPr/>
        </p:nvSpPr>
        <p:spPr bwMode="auto">
          <a:xfrm>
            <a:off x="7738821" y="4480821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10</a:t>
            </a:r>
          </a:p>
        </p:txBody>
      </p:sp>
      <p:sp>
        <p:nvSpPr>
          <p:cNvPr id="50" name="Rectangle 23"/>
          <p:cNvSpPr>
            <a:spLocks noChangeArrowheads="1"/>
          </p:cNvSpPr>
          <p:nvPr/>
        </p:nvSpPr>
        <p:spPr bwMode="auto">
          <a:xfrm>
            <a:off x="6490847" y="3419117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11</a:t>
            </a:r>
          </a:p>
        </p:txBody>
      </p:sp>
      <p:sp>
        <p:nvSpPr>
          <p:cNvPr id="51" name="Rectangle 23"/>
          <p:cNvSpPr>
            <a:spLocks noChangeArrowheads="1"/>
          </p:cNvSpPr>
          <p:nvPr/>
        </p:nvSpPr>
        <p:spPr bwMode="auto">
          <a:xfrm>
            <a:off x="5891890" y="3404921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12</a:t>
            </a:r>
          </a:p>
        </p:txBody>
      </p:sp>
      <p:sp>
        <p:nvSpPr>
          <p:cNvPr id="52" name="Rectangle 23"/>
          <p:cNvSpPr>
            <a:spLocks noChangeArrowheads="1"/>
          </p:cNvSpPr>
          <p:nvPr/>
        </p:nvSpPr>
        <p:spPr bwMode="auto">
          <a:xfrm>
            <a:off x="7156759" y="4524813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14</a:t>
            </a:r>
          </a:p>
        </p:txBody>
      </p:sp>
      <p:sp>
        <p:nvSpPr>
          <p:cNvPr id="53" name="Rectangle 23"/>
          <p:cNvSpPr>
            <a:spLocks noChangeArrowheads="1"/>
          </p:cNvSpPr>
          <p:nvPr/>
        </p:nvSpPr>
        <p:spPr bwMode="auto">
          <a:xfrm>
            <a:off x="7407066" y="5055741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828564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82310"/>
            <a:ext cx="7985125" cy="1079500"/>
          </a:xfrm>
        </p:spPr>
        <p:txBody>
          <a:bodyPr/>
          <a:lstStyle/>
          <a:p>
            <a:pPr algn="ctr"/>
            <a:r>
              <a:rPr lang="fi-FI" err="1"/>
              <a:t>Removing</a:t>
            </a:r>
            <a:r>
              <a:rPr lang="fi-FI"/>
              <a:t> Procedure (REMOVE)</a:t>
            </a:r>
            <a:endParaRPr lang="fi-FI" dirty="0"/>
          </a:p>
        </p:txBody>
      </p:sp>
      <p:sp>
        <p:nvSpPr>
          <p:cNvPr id="5" name="Rectangle 4"/>
          <p:cNvSpPr/>
          <p:nvPr/>
        </p:nvSpPr>
        <p:spPr>
          <a:xfrm>
            <a:off x="852275" y="981782"/>
            <a:ext cx="29996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err="1">
                <a:solidFill>
                  <a:srgbClr val="0070C0"/>
                </a:solidFill>
              </a:rPr>
              <a:t>Starting</a:t>
            </a:r>
            <a:r>
              <a:rPr lang="fi-FI" sz="2400" dirty="0">
                <a:solidFill>
                  <a:srgbClr val="0070C0"/>
                </a:solidFill>
              </a:rPr>
              <a:t> </a:t>
            </a:r>
            <a:r>
              <a:rPr lang="fi-FI" sz="2400" dirty="0" err="1">
                <a:solidFill>
                  <a:srgbClr val="0070C0"/>
                </a:solidFill>
              </a:rPr>
              <a:t>point</a:t>
            </a:r>
            <a:r>
              <a:rPr lang="fi-FI" sz="2400" dirty="0">
                <a:solidFill>
                  <a:srgbClr val="0070C0"/>
                </a:solidFill>
              </a:rPr>
              <a:t>: </a:t>
            </a:r>
          </a:p>
          <a:p>
            <a:r>
              <a:rPr lang="fi-FI" sz="2400">
                <a:solidFill>
                  <a:srgbClr val="0070C0"/>
                </a:solidFill>
              </a:rPr>
              <a:t>All actions </a:t>
            </a:r>
            <a:r>
              <a:rPr lang="fi-FI" sz="2400" dirty="0">
                <a:solidFill>
                  <a:srgbClr val="0070C0"/>
                </a:solidFill>
              </a:rPr>
              <a:t>in </a:t>
            </a:r>
            <a:r>
              <a:rPr lang="fi-FI" sz="2400" dirty="0" err="1">
                <a:solidFill>
                  <a:srgbClr val="0070C0"/>
                </a:solidFill>
              </a:rPr>
              <a:t>the</a:t>
            </a:r>
            <a:r>
              <a:rPr lang="fi-FI" sz="2400" dirty="0">
                <a:solidFill>
                  <a:srgbClr val="0070C0"/>
                </a:solidFill>
              </a:rPr>
              <a:t> </a:t>
            </a:r>
            <a:r>
              <a:rPr lang="fi-FI" sz="2400" dirty="0" err="1">
                <a:solidFill>
                  <a:srgbClr val="0070C0"/>
                </a:solidFill>
              </a:rPr>
              <a:t>basket</a:t>
            </a:r>
            <a:endParaRPr lang="fi-FI" sz="24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93876" y="980728"/>
            <a:ext cx="32480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i-FI" sz="2400" dirty="0" err="1"/>
              <a:t>Result</a:t>
            </a:r>
            <a:r>
              <a:rPr lang="fi-FI" sz="2400" dirty="0"/>
              <a:t>: </a:t>
            </a:r>
          </a:p>
          <a:p>
            <a:r>
              <a:rPr lang="fi-FI" sz="2400"/>
              <a:t>8 actions </a:t>
            </a:r>
            <a:r>
              <a:rPr lang="fi-FI" sz="2400" dirty="0"/>
              <a:t>in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basket</a:t>
            </a:r>
            <a:endParaRPr lang="fi-FI" sz="2400" dirty="0"/>
          </a:p>
        </p:txBody>
      </p:sp>
      <p:sp>
        <p:nvSpPr>
          <p:cNvPr id="7" name="Rectangle 6"/>
          <p:cNvSpPr/>
          <p:nvPr/>
        </p:nvSpPr>
        <p:spPr>
          <a:xfrm>
            <a:off x="246341" y="2694899"/>
            <a:ext cx="11256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400" dirty="0" err="1"/>
              <a:t>Basket</a:t>
            </a:r>
            <a:endParaRPr lang="fi-FI" sz="2400" dirty="0"/>
          </a:p>
        </p:txBody>
      </p:sp>
      <p:sp>
        <p:nvSpPr>
          <p:cNvPr id="8" name="Rectangle 7"/>
          <p:cNvSpPr/>
          <p:nvPr/>
        </p:nvSpPr>
        <p:spPr>
          <a:xfrm>
            <a:off x="611560" y="4365104"/>
            <a:ext cx="1440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/>
              <a:t>Remove a</a:t>
            </a:r>
            <a:r>
              <a:rPr lang="fi-FI" sz="2400"/>
              <a:t>ctions</a:t>
            </a:r>
            <a:endParaRPr lang="fi-FI" sz="2400" dirty="0"/>
          </a:p>
        </p:txBody>
      </p:sp>
      <p:sp>
        <p:nvSpPr>
          <p:cNvPr id="9" name="Rectangle 8"/>
          <p:cNvSpPr/>
          <p:nvPr/>
        </p:nvSpPr>
        <p:spPr>
          <a:xfrm>
            <a:off x="3720394" y="4100778"/>
            <a:ext cx="22100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err="1">
                <a:solidFill>
                  <a:srgbClr val="FF0000"/>
                </a:solidFill>
              </a:rPr>
              <a:t>Choices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can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be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affected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</a:p>
          <a:p>
            <a:r>
              <a:rPr lang="fi-FI" sz="2400" dirty="0" err="1">
                <a:solidFill>
                  <a:srgbClr val="FF0000"/>
                </a:solidFill>
              </a:rPr>
              <a:t>by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biases</a:t>
            </a:r>
            <a:r>
              <a:rPr lang="fi-FI" sz="2400" dirty="0">
                <a:solidFill>
                  <a:srgbClr val="FF0000"/>
                </a:solidFill>
              </a:rPr>
              <a:t> and </a:t>
            </a:r>
            <a:r>
              <a:rPr lang="fi-FI" sz="2400" dirty="0" err="1">
                <a:solidFill>
                  <a:srgbClr val="FF0000"/>
                </a:solidFill>
              </a:rPr>
              <a:t>heuristics</a:t>
            </a:r>
            <a:endParaRPr lang="fi-FI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469752" y="2238333"/>
            <a:ext cx="2373525" cy="1651796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652120" y="2238333"/>
            <a:ext cx="2373525" cy="1651796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4387658" y="3255233"/>
            <a:ext cx="720080" cy="563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2657139" y="3303754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13</a:t>
            </a:r>
          </a:p>
        </p:txBody>
      </p:sp>
      <p:grpSp>
        <p:nvGrpSpPr>
          <p:cNvPr id="15" name="Group 332"/>
          <p:cNvGrpSpPr/>
          <p:nvPr/>
        </p:nvGrpSpPr>
        <p:grpSpPr>
          <a:xfrm>
            <a:off x="1492732" y="1698588"/>
            <a:ext cx="1699301" cy="1463873"/>
            <a:chOff x="2262625" y="1874055"/>
            <a:chExt cx="1123530" cy="1011485"/>
          </a:xfrm>
        </p:grpSpPr>
        <p:grpSp>
          <p:nvGrpSpPr>
            <p:cNvPr id="16" name="Group 333"/>
            <p:cNvGrpSpPr/>
            <p:nvPr/>
          </p:nvGrpSpPr>
          <p:grpSpPr>
            <a:xfrm>
              <a:off x="2262625" y="1874055"/>
              <a:ext cx="358056" cy="677339"/>
              <a:chOff x="2275374" y="1986222"/>
              <a:chExt cx="358056" cy="677339"/>
            </a:xfrm>
          </p:grpSpPr>
          <p:sp>
            <p:nvSpPr>
              <p:cNvPr id="24" name="TextBox 341"/>
              <p:cNvSpPr txBox="1"/>
              <p:nvPr/>
            </p:nvSpPr>
            <p:spPr>
              <a:xfrm>
                <a:off x="2275374" y="1986222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fi-FI" dirty="0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2453430" y="2483561"/>
                <a:ext cx="180000" cy="18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altLang="fi-FI" sz="800" b="1" dirty="0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7" name="Rectangle 23"/>
            <p:cNvSpPr>
              <a:spLocks noChangeArrowheads="1"/>
            </p:cNvSpPr>
            <p:nvPr/>
          </p:nvSpPr>
          <p:spPr bwMode="auto">
            <a:xfrm>
              <a:off x="2703933" y="237356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2675288" y="2680653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2862564" y="2684177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20" name="Rectangle 23"/>
            <p:cNvSpPr>
              <a:spLocks noChangeArrowheads="1"/>
            </p:cNvSpPr>
            <p:nvPr/>
          </p:nvSpPr>
          <p:spPr bwMode="auto">
            <a:xfrm>
              <a:off x="2913238" y="2340281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3000190" y="2602229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3161548" y="2705540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3206155" y="237356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8</a:t>
              </a:r>
            </a:p>
          </p:txBody>
        </p:sp>
      </p:grp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491187" y="3260330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9</a:t>
            </a: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2905209" y="3126443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10</a:t>
            </a:r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2095885" y="3360729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11</a:t>
            </a: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1863051" y="3325160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12</a:t>
            </a: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auto">
          <a:xfrm>
            <a:off x="2348544" y="3380539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14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2624833" y="3578656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15</a:t>
            </a:r>
          </a:p>
        </p:txBody>
      </p:sp>
      <p:cxnSp>
        <p:nvCxnSpPr>
          <p:cNvPr id="32" name="Curved Connector 31"/>
          <p:cNvCxnSpPr/>
          <p:nvPr/>
        </p:nvCxnSpPr>
        <p:spPr bwMode="auto">
          <a:xfrm rot="3600000">
            <a:off x="1664906" y="3822533"/>
            <a:ext cx="1347773" cy="657132"/>
          </a:xfrm>
          <a:prstGeom prst="curvedConnector3">
            <a:avLst>
              <a:gd name="adj1" fmla="val -11445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Curved Connector 32"/>
          <p:cNvCxnSpPr/>
          <p:nvPr/>
        </p:nvCxnSpPr>
        <p:spPr bwMode="auto">
          <a:xfrm rot="3600000">
            <a:off x="2153700" y="3819719"/>
            <a:ext cx="1347773" cy="657132"/>
          </a:xfrm>
          <a:prstGeom prst="curvedConnector3">
            <a:avLst>
              <a:gd name="adj1" fmla="val -9524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2491187" y="4055516"/>
            <a:ext cx="1265273" cy="37174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Rectangle 23"/>
          <p:cNvSpPr>
            <a:spLocks noChangeArrowheads="1"/>
          </p:cNvSpPr>
          <p:nvPr/>
        </p:nvSpPr>
        <p:spPr bwMode="auto">
          <a:xfrm>
            <a:off x="7282203" y="4427265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13</a:t>
            </a:r>
          </a:p>
        </p:txBody>
      </p:sp>
      <p:grpSp>
        <p:nvGrpSpPr>
          <p:cNvPr id="37" name="Group 332"/>
          <p:cNvGrpSpPr/>
          <p:nvPr/>
        </p:nvGrpSpPr>
        <p:grpSpPr>
          <a:xfrm>
            <a:off x="5887694" y="1756976"/>
            <a:ext cx="1699301" cy="3374497"/>
            <a:chOff x="2262625" y="1874055"/>
            <a:chExt cx="1123530" cy="2331659"/>
          </a:xfrm>
        </p:grpSpPr>
        <p:grpSp>
          <p:nvGrpSpPr>
            <p:cNvPr id="38" name="Group 333"/>
            <p:cNvGrpSpPr/>
            <p:nvPr/>
          </p:nvGrpSpPr>
          <p:grpSpPr>
            <a:xfrm>
              <a:off x="2262625" y="1874055"/>
              <a:ext cx="358056" cy="677339"/>
              <a:chOff x="2275374" y="1986222"/>
              <a:chExt cx="358056" cy="677339"/>
            </a:xfrm>
          </p:grpSpPr>
          <p:sp>
            <p:nvSpPr>
              <p:cNvPr id="46" name="TextBox 341"/>
              <p:cNvSpPr txBox="1"/>
              <p:nvPr/>
            </p:nvSpPr>
            <p:spPr>
              <a:xfrm>
                <a:off x="2275374" y="1986222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fi-FI" dirty="0"/>
              </a:p>
            </p:txBody>
          </p:sp>
          <p:sp>
            <p:nvSpPr>
              <p:cNvPr id="47" name="Rectangle 23"/>
              <p:cNvSpPr>
                <a:spLocks noChangeArrowheads="1"/>
              </p:cNvSpPr>
              <p:nvPr/>
            </p:nvSpPr>
            <p:spPr bwMode="auto">
              <a:xfrm>
                <a:off x="2453430" y="2483561"/>
                <a:ext cx="180000" cy="18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altLang="fi-FI" sz="800" b="1" dirty="0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39" name="Rectangle 23"/>
            <p:cNvSpPr>
              <a:spLocks noChangeArrowheads="1"/>
            </p:cNvSpPr>
            <p:nvPr/>
          </p:nvSpPr>
          <p:spPr bwMode="auto">
            <a:xfrm>
              <a:off x="2703933" y="237356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0" name="Rectangle 23"/>
            <p:cNvSpPr>
              <a:spLocks noChangeArrowheads="1"/>
            </p:cNvSpPr>
            <p:nvPr/>
          </p:nvSpPr>
          <p:spPr bwMode="auto">
            <a:xfrm>
              <a:off x="2675288" y="2680653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41" name="Rectangle 23"/>
            <p:cNvSpPr>
              <a:spLocks noChangeArrowheads="1"/>
            </p:cNvSpPr>
            <p:nvPr/>
          </p:nvSpPr>
          <p:spPr bwMode="auto">
            <a:xfrm>
              <a:off x="2494948" y="4004351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42" name="Rectangle 23"/>
            <p:cNvSpPr>
              <a:spLocks noChangeArrowheads="1"/>
            </p:cNvSpPr>
            <p:nvPr/>
          </p:nvSpPr>
          <p:spPr bwMode="auto">
            <a:xfrm>
              <a:off x="2913238" y="2340281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43" name="Rectangle 23"/>
            <p:cNvSpPr>
              <a:spLocks noChangeArrowheads="1"/>
            </p:cNvSpPr>
            <p:nvPr/>
          </p:nvSpPr>
          <p:spPr bwMode="auto">
            <a:xfrm>
              <a:off x="2632574" y="3922403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44" name="Rectangle 23"/>
            <p:cNvSpPr>
              <a:spLocks noChangeArrowheads="1"/>
            </p:cNvSpPr>
            <p:nvPr/>
          </p:nvSpPr>
          <p:spPr bwMode="auto">
            <a:xfrm>
              <a:off x="2793933" y="402571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45" name="Rectangle 23"/>
            <p:cNvSpPr>
              <a:spLocks noChangeArrowheads="1"/>
            </p:cNvSpPr>
            <p:nvPr/>
          </p:nvSpPr>
          <p:spPr bwMode="auto">
            <a:xfrm>
              <a:off x="3206155" y="2373564"/>
              <a:ext cx="180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fi-FI" sz="800" b="1" dirty="0">
                  <a:latin typeface="Times New Roman" pitchFamily="18" charset="0"/>
                </a:rPr>
                <a:t>8</a:t>
              </a:r>
            </a:p>
          </p:txBody>
        </p:sp>
      </p:grpSp>
      <p:sp>
        <p:nvSpPr>
          <p:cNvPr id="48" name="Rectangle 23"/>
          <p:cNvSpPr>
            <a:spLocks noChangeArrowheads="1"/>
          </p:cNvSpPr>
          <p:nvPr/>
        </p:nvSpPr>
        <p:spPr bwMode="auto">
          <a:xfrm>
            <a:off x="6811647" y="5286742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9</a:t>
            </a:r>
          </a:p>
        </p:txBody>
      </p:sp>
      <p:sp>
        <p:nvSpPr>
          <p:cNvPr id="49" name="Rectangle 23"/>
          <p:cNvSpPr>
            <a:spLocks noChangeArrowheads="1"/>
          </p:cNvSpPr>
          <p:nvPr/>
        </p:nvSpPr>
        <p:spPr bwMode="auto">
          <a:xfrm>
            <a:off x="7041635" y="3209544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10</a:t>
            </a:r>
          </a:p>
        </p:txBody>
      </p:sp>
      <p:sp>
        <p:nvSpPr>
          <p:cNvPr id="50" name="Rectangle 23"/>
          <p:cNvSpPr>
            <a:spLocks noChangeArrowheads="1"/>
          </p:cNvSpPr>
          <p:nvPr/>
        </p:nvSpPr>
        <p:spPr bwMode="auto">
          <a:xfrm>
            <a:off x="6728312" y="4283852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11</a:t>
            </a:r>
          </a:p>
        </p:txBody>
      </p:sp>
      <p:sp>
        <p:nvSpPr>
          <p:cNvPr id="51" name="Rectangle 23"/>
          <p:cNvSpPr>
            <a:spLocks noChangeArrowheads="1"/>
          </p:cNvSpPr>
          <p:nvPr/>
        </p:nvSpPr>
        <p:spPr bwMode="auto">
          <a:xfrm>
            <a:off x="5891890" y="3404921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12</a:t>
            </a:r>
          </a:p>
        </p:txBody>
      </p:sp>
      <p:sp>
        <p:nvSpPr>
          <p:cNvPr id="52" name="Rectangle 23"/>
          <p:cNvSpPr>
            <a:spLocks noChangeArrowheads="1"/>
          </p:cNvSpPr>
          <p:nvPr/>
        </p:nvSpPr>
        <p:spPr bwMode="auto">
          <a:xfrm>
            <a:off x="6432649" y="3308107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14</a:t>
            </a:r>
          </a:p>
        </p:txBody>
      </p:sp>
      <p:sp>
        <p:nvSpPr>
          <p:cNvPr id="53" name="Rectangle 23"/>
          <p:cNvSpPr>
            <a:spLocks noChangeArrowheads="1"/>
          </p:cNvSpPr>
          <p:nvPr/>
        </p:nvSpPr>
        <p:spPr bwMode="auto">
          <a:xfrm>
            <a:off x="7407066" y="5055741"/>
            <a:ext cx="286824" cy="28682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fi-FI" sz="800" b="1" dirty="0">
                <a:latin typeface="Times New Roman" pitchFamily="18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4051855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altLang="fi-FI"/>
              <a:t>Results </a:t>
            </a:r>
            <a:endParaRPr lang="en-US" altLang="fi-FI" dirty="0"/>
          </a:p>
        </p:txBody>
      </p:sp>
      <p:sp>
        <p:nvSpPr>
          <p:cNvPr id="36866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11560" y="1772816"/>
            <a:ext cx="7985125" cy="4135437"/>
          </a:xfrm>
        </p:spPr>
        <p:txBody>
          <a:bodyPr/>
          <a:lstStyle/>
          <a:p>
            <a:pPr marL="457200" lvl="1" indent="0">
              <a:buNone/>
            </a:pPr>
            <a:r>
              <a:rPr lang="fi-FI" altLang="fi-FI" sz="2400" dirty="0">
                <a:solidFill>
                  <a:srgbClr val="0070C0"/>
                </a:solidFill>
              </a:rPr>
              <a:t>No essential differences in the </a:t>
            </a:r>
            <a:r>
              <a:rPr lang="fi-FI" altLang="fi-FI" sz="2400">
                <a:solidFill>
                  <a:srgbClr val="0070C0"/>
                </a:solidFill>
              </a:rPr>
              <a:t>final policy </a:t>
            </a:r>
            <a:r>
              <a:rPr lang="fi-FI" altLang="fi-FI" sz="2400" dirty="0"/>
              <a:t>with the </a:t>
            </a:r>
            <a:r>
              <a:rPr lang="fi-FI" altLang="fi-FI" sz="2400"/>
              <a:t>ADD and REMOVE procedures</a:t>
            </a:r>
          </a:p>
          <a:p>
            <a:pPr marL="457200" lvl="1" indent="0">
              <a:buNone/>
            </a:pPr>
            <a:endParaRPr lang="fi-FI" altLang="fi-FI" sz="2400" dirty="0"/>
          </a:p>
          <a:p>
            <a:pPr marL="457200" lvl="1" indent="0">
              <a:buNone/>
            </a:pPr>
            <a:r>
              <a:rPr lang="en-US" altLang="fi-FI" sz="2400"/>
              <a:t>- </a:t>
            </a:r>
            <a:r>
              <a:rPr lang="en-US" altLang="fi-FI" sz="2400">
                <a:solidFill>
                  <a:srgbClr val="0070C0"/>
                </a:solidFill>
              </a:rPr>
              <a:t>REMOVE procedure is perceived more difficult and is slower to carry out than ADD</a:t>
            </a:r>
          </a:p>
          <a:p>
            <a:pPr marL="457200" lvl="1" indent="0">
              <a:buNone/>
            </a:pPr>
            <a:endParaRPr lang="fi-FI" altLang="fi-FI" sz="2400" b="1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fi-FI" altLang="fi-FI" sz="2400"/>
              <a:t>- The expressed choice behaviour of the participants reflects the use of different heuristics </a:t>
            </a:r>
            <a:endParaRPr lang="fi-FI" altLang="fi-FI" sz="2400" dirty="0"/>
          </a:p>
        </p:txBody>
      </p:sp>
    </p:spTree>
    <p:extLst>
      <p:ext uri="{BB962C8B-B14F-4D97-AF65-F5344CB8AC3E}">
        <p14:creationId xmlns:p14="http://schemas.microsoft.com/office/powerpoint/2010/main" val="2564846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985125" cy="1079500"/>
          </a:xfrm>
        </p:spPr>
        <p:txBody>
          <a:bodyPr/>
          <a:lstStyle/>
          <a:p>
            <a:pPr algn="ctr" eaLnBrk="1" hangingPunct="1"/>
            <a:r>
              <a:rPr lang="en-US" altLang="fi-FI"/>
              <a:t> </a:t>
            </a:r>
            <a:br>
              <a:rPr lang="en-US" altLang="fi-FI" dirty="0"/>
            </a:br>
            <a:r>
              <a:rPr lang="en-US" altLang="fi-FI" dirty="0"/>
              <a:t>Why is </a:t>
            </a:r>
            <a:r>
              <a:rPr lang="en-US" altLang="fi-FI"/>
              <a:t>REMOVE More Difficult</a:t>
            </a:r>
            <a:r>
              <a:rPr lang="en-US" altLang="fi-FI" dirty="0"/>
              <a:t>?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A3B6581E-3807-1D45-A423-3142E33262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560" y="1628800"/>
            <a:ext cx="8176964" cy="4233391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fi-FI" altLang="fi-FI" sz="2400" b="1" dirty="0"/>
              <a:t>The endowment effect</a:t>
            </a:r>
          </a:p>
          <a:p>
            <a:pPr lvl="2">
              <a:defRPr/>
            </a:pPr>
            <a:r>
              <a:rPr lang="fi-FI" altLang="fi-FI" sz="2400" dirty="0"/>
              <a:t>We do not want to give </a:t>
            </a:r>
            <a:r>
              <a:rPr lang="fi-FI" altLang="fi-FI" sz="2400"/>
              <a:t>away actions </a:t>
            </a:r>
            <a:r>
              <a:rPr lang="fi-FI" altLang="fi-FI" sz="2400" dirty="0"/>
              <a:t>that we already have in our </a:t>
            </a:r>
            <a:r>
              <a:rPr lang="fi-FI" altLang="fi-FI" sz="2400"/>
              <a:t>possession (in the policy)</a:t>
            </a:r>
            <a:endParaRPr lang="fi-FI" altLang="fi-FI" sz="2400" dirty="0"/>
          </a:p>
          <a:p>
            <a:pPr marL="457200" lvl="1" indent="0">
              <a:buNone/>
              <a:defRPr/>
            </a:pPr>
            <a:r>
              <a:rPr lang="fi-FI" altLang="fi-FI" sz="2400" b="1" dirty="0"/>
              <a:t>Loss aversion</a:t>
            </a:r>
          </a:p>
          <a:p>
            <a:pPr lvl="2">
              <a:defRPr/>
            </a:pPr>
            <a:r>
              <a:rPr lang="fi-FI" altLang="fi-FI" sz="2400" dirty="0"/>
              <a:t>We do not want to give away the benefits </a:t>
            </a:r>
            <a:r>
              <a:rPr lang="fi-FI" altLang="fi-FI" sz="2400"/>
              <a:t>that an action would produce if included in the policy</a:t>
            </a:r>
            <a:endParaRPr lang="fi-FI" altLang="fi-FI" sz="2400" dirty="0"/>
          </a:p>
          <a:p>
            <a:pPr marL="457200" lvl="1" indent="0">
              <a:buNone/>
              <a:defRPr/>
            </a:pPr>
            <a:r>
              <a:rPr lang="fi-FI" altLang="fi-FI" sz="2400" b="1" dirty="0"/>
              <a:t>Ambiquity aversion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fi-FI" altLang="fi-FI" sz="2200" dirty="0"/>
              <a:t>With the  ADD procedure one sees all the time the composition of </a:t>
            </a:r>
            <a:r>
              <a:rPr lang="fi-FI" altLang="fi-FI" sz="2200"/>
              <a:t>the policy</a:t>
            </a:r>
            <a:endParaRPr lang="fi-FI" altLang="fi-FI" sz="2200" dirty="0"/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fi-FI" altLang="fi-FI" sz="2200" dirty="0"/>
              <a:t> Desire to see </a:t>
            </a:r>
            <a:r>
              <a:rPr lang="fi-FI" altLang="fi-FI" sz="2200"/>
              <a:t>the systemic </a:t>
            </a:r>
            <a:r>
              <a:rPr lang="fi-FI" altLang="fi-FI" sz="2200" dirty="0"/>
              <a:t>big picture</a:t>
            </a:r>
            <a:endParaRPr lang="fi-FI" altLang="fi-FI" sz="2400" dirty="0"/>
          </a:p>
        </p:txBody>
      </p:sp>
    </p:spTree>
    <p:extLst>
      <p:ext uri="{BB962C8B-B14F-4D97-AF65-F5344CB8AC3E}">
        <p14:creationId xmlns:p14="http://schemas.microsoft.com/office/powerpoint/2010/main" val="1268742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21B14-7785-19A2-0E4B-63FF7CAF2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Participants’ Choice Behavior</a:t>
            </a:r>
            <a:endParaRPr lang="fi-FI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0133959-6ADC-9D30-1066-6EC9D278E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73248"/>
              </p:ext>
            </p:extLst>
          </p:nvPr>
        </p:nvGraphicFramePr>
        <p:xfrm>
          <a:off x="467544" y="1268760"/>
          <a:ext cx="7992888" cy="535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4656">
                  <a:extLst>
                    <a:ext uri="{9D8B030D-6E8A-4147-A177-3AD203B41FA5}">
                      <a16:colId xmlns:a16="http://schemas.microsoft.com/office/drawing/2014/main" val="17173830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8729914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i-FI" sz="1600"/>
                        <a:t>  </a:t>
                      </a:r>
                    </a:p>
                    <a:p>
                      <a:pPr algn="ctr"/>
                      <a:r>
                        <a:rPr lang="fi-FI" sz="1600"/>
                        <a:t>How did I make my decisions?</a:t>
                      </a:r>
                    </a:p>
                    <a:p>
                      <a:pPr algn="ctr"/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/>
                        <a:t>Behavioral  interpretation</a:t>
                      </a:r>
                    </a:p>
                    <a:p>
                      <a:endParaRPr lang="fi-FI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17896"/>
                  </a:ext>
                </a:extLst>
              </a:tr>
              <a:tr h="742106">
                <a:tc>
                  <a:txBody>
                    <a:bodyPr/>
                    <a:lstStyle/>
                    <a:p>
                      <a:r>
                        <a:rPr lang="en-US" sz="1600"/>
                        <a:t>“First, I picked the best action, then second, and third and so on”</a:t>
                      </a:r>
                    </a:p>
                    <a:p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Add-the-best heuristic</a:t>
                      </a:r>
                    </a:p>
                    <a:p>
                      <a:endParaRPr lang="fi-FI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580347"/>
                  </a:ext>
                </a:extLst>
              </a:tr>
              <a:tr h="742106">
                <a:tc>
                  <a:txBody>
                    <a:bodyPr/>
                    <a:lstStyle/>
                    <a:p>
                      <a:r>
                        <a:rPr lang="en-US" sz="1600"/>
                        <a:t>“First I added those actions which were familiar and sustainable”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Recognition heuristic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974131"/>
                  </a:ext>
                </a:extLst>
              </a:tr>
              <a:tr h="742106">
                <a:tc>
                  <a:txBody>
                    <a:bodyPr/>
                    <a:lstStyle/>
                    <a:p>
                      <a:r>
                        <a:rPr lang="en-US" sz="1600"/>
                        <a:t>“Avoid actions that are really bad in some attributes.”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Elimination by aspects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405384"/>
                  </a:ext>
                </a:extLst>
              </a:tr>
              <a:tr h="742106">
                <a:tc>
                  <a:txBody>
                    <a:bodyPr/>
                    <a:lstStyle/>
                    <a:p>
                      <a:r>
                        <a:rPr lang="en-US" sz="1600"/>
                        <a:t>“Tried to find positive synergies“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Paying attention to synergies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240596"/>
                  </a:ext>
                </a:extLst>
              </a:tr>
              <a:tr h="742106">
                <a:tc>
                  <a:txBody>
                    <a:bodyPr/>
                    <a:lstStyle/>
                    <a:p>
                      <a:r>
                        <a:rPr lang="en-US" sz="1600"/>
                        <a:t>“When you have already removed the "stupid" ones it feels like a loss when you remove more strategies”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Loss aversion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10615"/>
                  </a:ext>
                </a:extLst>
              </a:tr>
              <a:tr h="742106">
                <a:tc>
                  <a:txBody>
                    <a:bodyPr/>
                    <a:lstStyle/>
                    <a:p>
                      <a:r>
                        <a:rPr lang="en-US" sz="1600"/>
                        <a:t>“Developing a little bit of everything, not just one area”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Equal allocation heuristic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857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02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985125" cy="1079500"/>
          </a:xfrm>
        </p:spPr>
        <p:txBody>
          <a:bodyPr/>
          <a:lstStyle/>
          <a:p>
            <a:pPr algn="ctr"/>
            <a:r>
              <a:rPr lang="fi-FI"/>
              <a:t>Conclusions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608" y="1412776"/>
            <a:ext cx="7848872" cy="5517232"/>
          </a:xfrm>
        </p:spPr>
        <p:txBody>
          <a:bodyPr/>
          <a:lstStyle/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A structured process model can help practitioners in the </a:t>
            </a:r>
            <a:r>
              <a:rPr lang="fi-FI" dirty="0" err="1"/>
              <a:t>generation</a:t>
            </a:r>
            <a:r>
              <a:rPr lang="fi-FI" dirty="0"/>
              <a:t> </a:t>
            </a:r>
            <a:r>
              <a:rPr lang="fi-FI"/>
              <a:t>of a rich set of policy alternatives </a:t>
            </a:r>
          </a:p>
          <a:p>
            <a:pPr marL="0" indent="0">
              <a:buNone/>
            </a:pPr>
            <a:r>
              <a:rPr lang="fi-FI"/>
              <a:t> </a:t>
            </a:r>
          </a:p>
          <a:p>
            <a:pPr marL="0" indent="0">
              <a:buNone/>
            </a:pPr>
            <a:r>
              <a:rPr lang="fi-FI"/>
              <a:t>Behavioral effects can originate form</a:t>
            </a:r>
          </a:p>
          <a:p>
            <a:pPr>
              <a:buFontTx/>
              <a:buChar char="-"/>
            </a:pPr>
            <a:r>
              <a:rPr lang="fi-FI"/>
              <a:t>The procedures used</a:t>
            </a:r>
          </a:p>
          <a:p>
            <a:pPr>
              <a:buFontTx/>
              <a:buChar char="-"/>
            </a:pPr>
            <a:r>
              <a:rPr lang="fi-FI"/>
              <a:t>Human choice behavior and biases</a:t>
            </a:r>
            <a:endParaRPr lang="fi-FI" dirty="0"/>
          </a:p>
          <a:p>
            <a:pPr marL="0" indent="0">
              <a:buNone/>
            </a:pPr>
            <a:endParaRPr lang="fi-FI" sz="600" dirty="0"/>
          </a:p>
          <a:p>
            <a:pPr marL="0" indent="0">
              <a:buNone/>
            </a:pPr>
            <a:endParaRPr lang="fi-FI" sz="1200" b="1" dirty="0"/>
          </a:p>
          <a:p>
            <a:pPr marL="0" indent="0">
              <a:buNone/>
            </a:pPr>
            <a:endParaRPr lang="fi-FI" sz="600" dirty="0"/>
          </a:p>
          <a:p>
            <a:pPr marL="0" indent="0">
              <a:buNone/>
            </a:pPr>
            <a:r>
              <a:rPr lang="fi-FI"/>
              <a:t>Being aware of behavioral effects in policy generation is important – more research is needed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fi-FI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42346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82370-AA3C-F108-855B-6DF86FC8E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 Challenges in Policy Decision Making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E358C-1C9F-9613-2223-F568CB807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00808"/>
            <a:ext cx="7920881" cy="4135437"/>
          </a:xfrm>
        </p:spPr>
        <p:txBody>
          <a:bodyPr/>
          <a:lstStyle/>
          <a:p>
            <a:r>
              <a:rPr lang="en-US"/>
              <a:t>Decision analysis literature usually assumes that alternatives are given</a:t>
            </a:r>
          </a:p>
          <a:p>
            <a:r>
              <a:rPr lang="en-US">
                <a:solidFill>
                  <a:srgbClr val="0070C0"/>
                </a:solidFill>
              </a:rPr>
              <a:t>In policy decisions the first decision is the choice of the policy alternatives – usually a diverse set is preferred</a:t>
            </a:r>
          </a:p>
          <a:p>
            <a:endParaRPr lang="en-US">
              <a:solidFill>
                <a:srgbClr val="0070C0"/>
              </a:solidFill>
            </a:endParaRPr>
          </a:p>
          <a:p>
            <a:r>
              <a:rPr lang="en-US"/>
              <a:t>DM´s need help in the generation of policy alternatives</a:t>
            </a:r>
          </a:p>
          <a:p>
            <a:pPr marL="0" indent="0">
              <a:buNone/>
            </a:pPr>
            <a:r>
              <a:rPr lang="en-US"/>
              <a:t> </a:t>
            </a:r>
          </a:p>
          <a:p>
            <a:r>
              <a:rPr lang="fr-FR"/>
              <a:t>Behavioural impacts and path dependence need to be considered</a:t>
            </a:r>
          </a:p>
          <a:p>
            <a:pPr marL="0" indent="0">
              <a:buNone/>
            </a:pPr>
            <a:endParaRPr lang="en-US"/>
          </a:p>
          <a:p>
            <a:endParaRPr lang="fi-FI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98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1150" y="0"/>
            <a:ext cx="858266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sz="1200" b="1"/>
          </a:p>
          <a:p>
            <a:pPr algn="ctr"/>
            <a:r>
              <a:rPr lang="fi-FI" sz="2400" b="1">
                <a:solidFill>
                  <a:srgbClr val="0070C0"/>
                </a:solidFill>
              </a:rPr>
              <a:t>Literature</a:t>
            </a:r>
          </a:p>
          <a:p>
            <a:pPr algn="ctr"/>
            <a:endParaRPr lang="fi-FI" sz="1200" b="1">
              <a:solidFill>
                <a:srgbClr val="0070C0"/>
              </a:solidFill>
            </a:endParaRPr>
          </a:p>
          <a:p>
            <a:pPr algn="ctr"/>
            <a:endParaRPr lang="fi-FI" sz="1200" dirty="0">
              <a:latin typeface="+mj-lt"/>
            </a:endParaRPr>
          </a:p>
          <a:p>
            <a:r>
              <a:rPr lang="en-US" sz="1200">
                <a:latin typeface="+mj-lt"/>
              </a:rPr>
              <a:t>Arbel, A., and Tong, R. M. (1982). On the generation of alternatives in decision analysis problems. Journal of the Operational Research Society, 33(4): 377-387.</a:t>
            </a:r>
          </a:p>
          <a:p>
            <a:endParaRPr lang="en-US" sz="1200">
              <a:latin typeface="+mj-lt"/>
            </a:endParaRPr>
          </a:p>
          <a:p>
            <a:r>
              <a:rPr lang="en-US" sz="12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Colorni, A., &amp; Tsoukiàs, A. (2020). Designing alternatives in decision problems. </a:t>
            </a:r>
            <a:r>
              <a:rPr lang="en-US" sz="1200" b="0" i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 of Multi‐Criteria Decision Analysis</a:t>
            </a:r>
            <a:r>
              <a:rPr lang="en-US" sz="12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200" b="0" i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27</a:t>
            </a:r>
            <a:r>
              <a:rPr lang="en-US" sz="12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(3-4), 150-158.</a:t>
            </a:r>
          </a:p>
          <a:p>
            <a:endParaRPr lang="fi-FI" sz="1200">
              <a:latin typeface="+mj-lt"/>
            </a:endParaRPr>
          </a:p>
          <a:p>
            <a:r>
              <a:rPr lang="fi-FI" sz="1200">
                <a:latin typeface="+mj-lt"/>
              </a:rPr>
              <a:t>Fasolo</a:t>
            </a:r>
            <a:r>
              <a:rPr lang="fi-FI" sz="1200" dirty="0">
                <a:latin typeface="+mj-lt"/>
              </a:rPr>
              <a:t>, B., </a:t>
            </a:r>
            <a:r>
              <a:rPr lang="fi-FI" sz="1200" dirty="0" err="1">
                <a:latin typeface="+mj-lt"/>
              </a:rPr>
              <a:t>Morton</a:t>
            </a:r>
            <a:r>
              <a:rPr lang="fi-FI" sz="1200" dirty="0">
                <a:latin typeface="+mj-lt"/>
              </a:rPr>
              <a:t>, A., von </a:t>
            </a:r>
            <a:r>
              <a:rPr lang="fi-FI" sz="1200" dirty="0" err="1">
                <a:latin typeface="+mj-lt"/>
              </a:rPr>
              <a:t>Winterfeldt</a:t>
            </a:r>
            <a:r>
              <a:rPr lang="fi-FI" sz="1200" dirty="0">
                <a:latin typeface="+mj-lt"/>
              </a:rPr>
              <a:t>, D., 2011. </a:t>
            </a:r>
            <a:r>
              <a:rPr lang="fi-FI" sz="1200" dirty="0" err="1">
                <a:latin typeface="+mj-lt"/>
              </a:rPr>
              <a:t>Behavioural</a:t>
            </a:r>
            <a:r>
              <a:rPr lang="fi-FI" sz="1200" dirty="0">
                <a:latin typeface="+mj-lt"/>
              </a:rPr>
              <a:t> </a:t>
            </a:r>
            <a:r>
              <a:rPr lang="fi-FI" sz="1200" dirty="0" err="1">
                <a:latin typeface="+mj-lt"/>
              </a:rPr>
              <a:t>issues</a:t>
            </a:r>
            <a:r>
              <a:rPr lang="fi-FI" sz="1200" dirty="0">
                <a:latin typeface="+mj-lt"/>
              </a:rPr>
              <a:t> in portfolio </a:t>
            </a:r>
            <a:r>
              <a:rPr lang="fi-FI" sz="1200" dirty="0" err="1">
                <a:latin typeface="+mj-lt"/>
              </a:rPr>
              <a:t>decision</a:t>
            </a:r>
            <a:r>
              <a:rPr lang="fi-FI" sz="1200" dirty="0">
                <a:latin typeface="+mj-lt"/>
              </a:rPr>
              <a:t> </a:t>
            </a:r>
            <a:r>
              <a:rPr lang="fi-FI" sz="1200" dirty="0" err="1">
                <a:latin typeface="+mj-lt"/>
              </a:rPr>
              <a:t>analysis</a:t>
            </a:r>
            <a:r>
              <a:rPr lang="fi-FI" sz="1200" dirty="0">
                <a:latin typeface="+mj-lt"/>
              </a:rPr>
              <a:t>. In: Salo, A., </a:t>
            </a:r>
            <a:r>
              <a:rPr lang="fi-FI" sz="1200" dirty="0" err="1">
                <a:latin typeface="+mj-lt"/>
              </a:rPr>
              <a:t>Keisler</a:t>
            </a:r>
            <a:r>
              <a:rPr lang="fi-FI" sz="1200" dirty="0">
                <a:latin typeface="+mj-lt"/>
              </a:rPr>
              <a:t>, J.M., </a:t>
            </a:r>
            <a:r>
              <a:rPr lang="fi-FI" sz="1200" dirty="0" err="1">
                <a:latin typeface="+mj-lt"/>
              </a:rPr>
              <a:t>Morton</a:t>
            </a:r>
            <a:r>
              <a:rPr lang="fi-FI" sz="1200" dirty="0">
                <a:latin typeface="+mj-lt"/>
              </a:rPr>
              <a:t>, A. (</a:t>
            </a:r>
            <a:r>
              <a:rPr lang="fi-FI" sz="1200" dirty="0" err="1">
                <a:latin typeface="+mj-lt"/>
              </a:rPr>
              <a:t>Eds</a:t>
            </a:r>
            <a:r>
              <a:rPr lang="fi-FI" sz="1200" dirty="0">
                <a:latin typeface="+mj-lt"/>
              </a:rPr>
              <a:t>.), </a:t>
            </a:r>
            <a:r>
              <a:rPr lang="fi-FI" sz="1200" i="1" dirty="0">
                <a:latin typeface="+mj-lt"/>
              </a:rPr>
              <a:t>Portfolio </a:t>
            </a:r>
            <a:r>
              <a:rPr lang="fi-FI" sz="1200" i="1" dirty="0" err="1">
                <a:latin typeface="+mj-lt"/>
              </a:rPr>
              <a:t>Decision</a:t>
            </a:r>
            <a:r>
              <a:rPr lang="fi-FI" sz="1200" i="1" dirty="0">
                <a:latin typeface="+mj-lt"/>
              </a:rPr>
              <a:t> Analysis. </a:t>
            </a:r>
            <a:r>
              <a:rPr lang="fi-FI" sz="1200" i="1" dirty="0" err="1">
                <a:latin typeface="+mj-lt"/>
              </a:rPr>
              <a:t>Springer</a:t>
            </a:r>
            <a:r>
              <a:rPr lang="fi-FI" sz="1200" i="1" dirty="0">
                <a:latin typeface="+mj-lt"/>
              </a:rPr>
              <a:t>, </a:t>
            </a:r>
            <a:r>
              <a:rPr lang="fi-FI" sz="1200" i="1" dirty="0" err="1">
                <a:latin typeface="+mj-lt"/>
              </a:rPr>
              <a:t>pp</a:t>
            </a:r>
            <a:r>
              <a:rPr lang="fi-FI" sz="1200" i="1" dirty="0">
                <a:latin typeface="+mj-lt"/>
              </a:rPr>
              <a:t>. </a:t>
            </a:r>
            <a:r>
              <a:rPr lang="fi-FI" sz="1200" i="1">
                <a:latin typeface="+mj-lt"/>
              </a:rPr>
              <a:t>149-165.</a:t>
            </a:r>
          </a:p>
          <a:p>
            <a:endParaRPr lang="fi-FI" sz="1200" i="1">
              <a:latin typeface="+mj-lt"/>
            </a:endParaRPr>
          </a:p>
          <a:p>
            <a:r>
              <a:rPr lang="en-US" sz="12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Ferretti, V., Pluchinotta, I., &amp; Tsoukiàs, A. (2019). Studying the generation of alternatives in public policy making processes. </a:t>
            </a:r>
            <a:r>
              <a:rPr lang="en-US" sz="1200" b="0" i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European Journal of Operational Research</a:t>
            </a:r>
            <a:r>
              <a:rPr lang="en-US" sz="12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200" b="0" i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273</a:t>
            </a:r>
            <a:r>
              <a:rPr lang="en-US" sz="12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353-363.</a:t>
            </a:r>
          </a:p>
          <a:p>
            <a:endParaRPr lang="fi-FI" sz="1200" i="1">
              <a:latin typeface="+mj-lt"/>
            </a:endParaRPr>
          </a:p>
          <a:p>
            <a:r>
              <a:rPr lang="en-US" sz="1200">
                <a:latin typeface="+mj-lt"/>
              </a:rPr>
              <a:t>Gregory, R., and Keeney, R. L. (1994). Creating policy alternatives using stakeholder values. </a:t>
            </a:r>
            <a:r>
              <a:rPr lang="en-US" sz="1200" i="1">
                <a:latin typeface="+mj-lt"/>
              </a:rPr>
              <a:t>Management Science, 40(8): 1035-1048.</a:t>
            </a:r>
          </a:p>
          <a:p>
            <a:endParaRPr lang="fi-FI" sz="1200" i="1" dirty="0">
              <a:latin typeface="+mj-lt"/>
            </a:endParaRPr>
          </a:p>
          <a:p>
            <a:r>
              <a:rPr lang="en-US" sz="1200" b="0" i="0" u="none" strike="noStrike">
                <a:solidFill>
                  <a:srgbClr val="000000"/>
                </a:solidFill>
                <a:effectLst/>
                <a:latin typeface="+mj-lt"/>
              </a:rPr>
              <a:t>Howard, R.A. (1988). Decision Analysis: Practice and Promise. Management Science, 34(6): 679-695.</a:t>
            </a:r>
          </a:p>
          <a:p>
            <a:endParaRPr lang="en-US" sz="1200" i="1" dirty="0">
              <a:latin typeface="+mj-lt"/>
            </a:endParaRPr>
          </a:p>
          <a:p>
            <a:r>
              <a:rPr lang="en-US" sz="1200" dirty="0">
                <a:latin typeface="+mj-lt"/>
              </a:rPr>
              <a:t>Hämäläinen, R.P., </a:t>
            </a:r>
            <a:r>
              <a:rPr lang="en-US" sz="1200" dirty="0" err="1">
                <a:latin typeface="+mj-lt"/>
              </a:rPr>
              <a:t>Alaja</a:t>
            </a:r>
            <a:r>
              <a:rPr lang="en-US" sz="1200" dirty="0">
                <a:latin typeface="+mj-lt"/>
              </a:rPr>
              <a:t>, S. 2008. The Threat of Weighting Biases in Environmental Decision Analysis </a:t>
            </a:r>
            <a:r>
              <a:rPr lang="en-US" sz="1200" i="1" dirty="0">
                <a:latin typeface="+mj-lt"/>
              </a:rPr>
              <a:t>Ecological Economics, Vol. 68, 2008, pp. </a:t>
            </a:r>
            <a:r>
              <a:rPr lang="en-US" sz="1200" i="1">
                <a:latin typeface="+mj-lt"/>
              </a:rPr>
              <a:t>556-569.</a:t>
            </a:r>
            <a:endParaRPr lang="fi-FI" sz="1200" dirty="0">
              <a:latin typeface="+mj-lt"/>
            </a:endParaRPr>
          </a:p>
          <a:p>
            <a:endParaRPr lang="en-US" sz="1200">
              <a:latin typeface="+mj-lt"/>
            </a:endParaRPr>
          </a:p>
          <a:p>
            <a:r>
              <a:rPr lang="en-US" sz="1200">
                <a:latin typeface="+mj-lt"/>
              </a:rPr>
              <a:t>Hämäläinen</a:t>
            </a:r>
            <a:r>
              <a:rPr lang="en-US" sz="1200" dirty="0">
                <a:latin typeface="+mj-lt"/>
              </a:rPr>
              <a:t>, R.P., </a:t>
            </a:r>
            <a:r>
              <a:rPr lang="en-US" sz="1200" dirty="0" err="1">
                <a:latin typeface="+mj-lt"/>
              </a:rPr>
              <a:t>Luoma</a:t>
            </a:r>
            <a:r>
              <a:rPr lang="en-US" sz="1200" dirty="0">
                <a:latin typeface="+mj-lt"/>
              </a:rPr>
              <a:t>, J., and Saarinen, E. 2013. On the Importance of Behavioral Operational Research: The Case of Understanding and Communicating about Dynamic Systems </a:t>
            </a:r>
            <a:r>
              <a:rPr lang="en-US" sz="1200" i="1" dirty="0">
                <a:latin typeface="+mj-lt"/>
              </a:rPr>
              <a:t>European Journal of Operational Research, 228, 3: 623-634.</a:t>
            </a:r>
            <a:endParaRPr lang="en-US" sz="1200" dirty="0">
              <a:latin typeface="+mj-lt"/>
            </a:endParaRPr>
          </a:p>
          <a:p>
            <a:endParaRPr lang="fi-FI" sz="1200" dirty="0">
              <a:latin typeface="+mj-lt"/>
            </a:endParaRPr>
          </a:p>
          <a:p>
            <a:r>
              <a:rPr lang="fi-FI" sz="1200" dirty="0">
                <a:latin typeface="+mj-lt"/>
              </a:rPr>
              <a:t>Hämäläinen, R.P. 2015. </a:t>
            </a:r>
            <a:r>
              <a:rPr lang="fi-FI" sz="1200" dirty="0" err="1">
                <a:latin typeface="+mj-lt"/>
              </a:rPr>
              <a:t>Behavioural</a:t>
            </a:r>
            <a:r>
              <a:rPr lang="fi-FI" sz="1200" dirty="0">
                <a:latin typeface="+mj-lt"/>
              </a:rPr>
              <a:t> </a:t>
            </a:r>
            <a:r>
              <a:rPr lang="fi-FI" sz="1200" dirty="0" err="1">
                <a:latin typeface="+mj-lt"/>
              </a:rPr>
              <a:t>issues</a:t>
            </a:r>
            <a:r>
              <a:rPr lang="fi-FI" sz="1200" dirty="0">
                <a:latin typeface="+mj-lt"/>
              </a:rPr>
              <a:t> in </a:t>
            </a:r>
            <a:r>
              <a:rPr lang="fi-FI" sz="1200" dirty="0" err="1">
                <a:latin typeface="+mj-lt"/>
              </a:rPr>
              <a:t>environmental</a:t>
            </a:r>
            <a:r>
              <a:rPr lang="fi-FI" sz="1200" dirty="0">
                <a:latin typeface="+mj-lt"/>
              </a:rPr>
              <a:t> </a:t>
            </a:r>
            <a:r>
              <a:rPr lang="fi-FI" sz="1200" dirty="0" err="1">
                <a:latin typeface="+mj-lt"/>
              </a:rPr>
              <a:t>modelling</a:t>
            </a:r>
            <a:r>
              <a:rPr lang="fi-FI" sz="1200" dirty="0">
                <a:latin typeface="+mj-lt"/>
              </a:rPr>
              <a:t> - </a:t>
            </a:r>
            <a:r>
              <a:rPr lang="fi-FI" sz="1200" dirty="0" err="1">
                <a:latin typeface="+mj-lt"/>
              </a:rPr>
              <a:t>the</a:t>
            </a:r>
            <a:r>
              <a:rPr lang="fi-FI" sz="1200" dirty="0">
                <a:latin typeface="+mj-lt"/>
              </a:rPr>
              <a:t> </a:t>
            </a:r>
            <a:r>
              <a:rPr lang="fi-FI" sz="1200" dirty="0" err="1">
                <a:latin typeface="+mj-lt"/>
              </a:rPr>
              <a:t>missing</a:t>
            </a:r>
            <a:r>
              <a:rPr lang="fi-FI" sz="1200" dirty="0">
                <a:latin typeface="+mj-lt"/>
              </a:rPr>
              <a:t> </a:t>
            </a:r>
            <a:r>
              <a:rPr lang="fi-FI" sz="1200" dirty="0" err="1">
                <a:latin typeface="+mj-lt"/>
              </a:rPr>
              <a:t>perspective</a:t>
            </a:r>
            <a:r>
              <a:rPr lang="fi-FI" sz="1200" dirty="0">
                <a:latin typeface="+mj-lt"/>
              </a:rPr>
              <a:t> </a:t>
            </a:r>
            <a:r>
              <a:rPr lang="fi-FI" sz="1200" i="1" dirty="0" err="1">
                <a:latin typeface="+mj-lt"/>
              </a:rPr>
              <a:t>Environmental</a:t>
            </a:r>
            <a:r>
              <a:rPr lang="fi-FI" sz="1200" i="1" dirty="0">
                <a:latin typeface="+mj-lt"/>
              </a:rPr>
              <a:t> </a:t>
            </a:r>
            <a:r>
              <a:rPr lang="fi-FI" sz="1200" i="1" dirty="0" err="1">
                <a:latin typeface="+mj-lt"/>
              </a:rPr>
              <a:t>Modelling</a:t>
            </a:r>
            <a:r>
              <a:rPr lang="fi-FI" sz="1200" i="1" dirty="0">
                <a:latin typeface="+mj-lt"/>
              </a:rPr>
              <a:t> &amp; Software, 73, 244-253.</a:t>
            </a:r>
            <a:r>
              <a:rPr lang="fi-FI" sz="1200" dirty="0">
                <a:latin typeface="+mj-lt"/>
              </a:rPr>
              <a:t> </a:t>
            </a:r>
          </a:p>
          <a:p>
            <a:endParaRPr lang="fi-FI" sz="1200" dirty="0">
              <a:latin typeface="+mj-lt"/>
            </a:endParaRPr>
          </a:p>
          <a:p>
            <a:r>
              <a:rPr lang="en-US" sz="1200" dirty="0">
                <a:latin typeface="+mj-lt"/>
              </a:rPr>
              <a:t>Hämäläinen R.P., and Lahtinen, T.J. 2016. Path Dependence in Operational Research – </a:t>
            </a:r>
          </a:p>
          <a:p>
            <a:r>
              <a:rPr lang="en-US" sz="1200" dirty="0">
                <a:latin typeface="+mj-lt"/>
              </a:rPr>
              <a:t>How the Modeling Process Can Influence the Results  </a:t>
            </a:r>
            <a:r>
              <a:rPr lang="en-US" sz="1200" i="1" dirty="0">
                <a:latin typeface="+mj-lt"/>
              </a:rPr>
              <a:t>Operations Research Perspectives, </a:t>
            </a:r>
            <a:r>
              <a:rPr lang="en-US" sz="1200" dirty="0">
                <a:latin typeface="+mj-lt"/>
              </a:rPr>
              <a:t>3:14-20.</a:t>
            </a:r>
          </a:p>
          <a:p>
            <a:endParaRPr lang="en-US" sz="1200" dirty="0">
              <a:latin typeface="+mj-lt"/>
            </a:endParaRPr>
          </a:p>
          <a:p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47118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92696"/>
            <a:ext cx="7920880" cy="5904656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Keller, L. R., and Ho, J. L. (1988). Decision problem structuring: Generating options. IEEE Transactions on Systems, Man, and Cybernetics, 18(5): 715-728.</a:t>
            </a:r>
            <a:endParaRPr kumimoji="0" lang="fi-FI" sz="12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indent="0">
              <a:buNone/>
            </a:pPr>
            <a:endParaRPr lang="en-US" sz="12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Kleinmuntz, D.N., 2007. Resource allocation decisions. In</a:t>
            </a:r>
            <a:r>
              <a:rPr kumimoji="0" lang="fi-FI" sz="1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Advances in Decision Analysis: from Foundations to Applications.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Cambridge University Press, pp. 400-418.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Lahtinen, T. J., Hämäläinen, R. P. and Liesiö J. 2017a. Portfolio Decision Analysis Methods in Environmental Decision Making.</a:t>
            </a:r>
            <a:r>
              <a:rPr kumimoji="0" lang="fi-FI" sz="1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 Environmental Modelling and Software, 94, 73-86</a:t>
            </a:r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r>
              <a:rPr lang="en-US" sz="1200"/>
              <a:t>Lahtinen, T.J., Guillaume, J.H., Hamäläinen, R.P., 2017b. Why pay attention to paths in the practice of environmental modelling? </a:t>
            </a:r>
            <a:r>
              <a:rPr lang="en-US" sz="1200" i="1"/>
              <a:t>Environ. Model. Softw. 92, 74-81.</a:t>
            </a:r>
          </a:p>
          <a:p>
            <a:pPr marL="0" indent="0">
              <a:buNone/>
            </a:pPr>
            <a:endParaRPr lang="en-US" sz="1200" i="1"/>
          </a:p>
          <a:p>
            <a:pPr marL="0" indent="0">
              <a:buNone/>
            </a:pPr>
            <a:r>
              <a:rPr lang="en-US" sz="1200"/>
              <a:t>Loewenstein, G., and Lerner, J. 2003. The role of affect in decision making. In R. J. Davidson, H. H. Goldsmith, &amp; K. R. Scherer (Eds.), </a:t>
            </a:r>
            <a:r>
              <a:rPr lang="en-US" sz="1200" i="1"/>
              <a:t>The handbook of affective science</a:t>
            </a:r>
            <a:r>
              <a:rPr lang="en-US" sz="1200"/>
              <a:t>. Oxford, England: Oxford University Press</a:t>
            </a:r>
            <a:br>
              <a:rPr lang="fi-FI" sz="1200"/>
            </a:br>
            <a:endParaRPr lang="en-US" sz="1200"/>
          </a:p>
          <a:p>
            <a:pPr marL="0" indent="0">
              <a:buNone/>
            </a:pPr>
            <a:r>
              <a:rPr lang="en-US" sz="1200"/>
              <a:t>Salo, A., Keisler, J. and Morton, A. (Eds.), 2011. </a:t>
            </a:r>
            <a:r>
              <a:rPr lang="en-US" sz="1200" i="1"/>
              <a:t>Portfolio decision analysis: improved methods for resource allocation</a:t>
            </a:r>
            <a:r>
              <a:rPr lang="en-US" sz="1200"/>
              <a:t>. Springer.</a:t>
            </a:r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r>
              <a:rPr lang="fi-FI" sz="1200"/>
              <a:t>Thaler, R. H., and Sunstein, C. R. 2008. Nudge: Improving decisions about health, wealth, and happiness. New Haven, CT: Yale University Press. </a:t>
            </a:r>
          </a:p>
          <a:p>
            <a:pPr marL="0" indent="0">
              <a:buNone/>
            </a:pPr>
            <a:endParaRPr lang="fi-FI" sz="1200"/>
          </a:p>
          <a:p>
            <a:pPr marL="0" indent="0">
              <a:buNone/>
            </a:pPr>
            <a:r>
              <a:rPr lang="fi-FI" sz="1200"/>
              <a:t>Thaler, R. H., Sunstein, C. R., and Balz, J. P. 2014. Choice architecture. In E. Shafir (Ed.), </a:t>
            </a:r>
            <a:r>
              <a:rPr lang="fi-FI" sz="1200" i="1"/>
              <a:t>Behavioral foundations of public policy</a:t>
            </a:r>
            <a:r>
              <a:rPr lang="fi-FI" sz="1200"/>
              <a:t>: 428-439. Princeton, NJ: Princeton University Press.</a:t>
            </a:r>
            <a:endParaRPr lang="en-US" sz="1200"/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r>
              <a:rPr lang="en-US" sz="1200"/>
              <a:t>Tversky, A., 1972. Elimination by aspects: A theory of choice. </a:t>
            </a:r>
            <a:r>
              <a:rPr lang="en-US" sz="1200" i="1"/>
              <a:t>Psychological review</a:t>
            </a:r>
            <a:r>
              <a:rPr lang="en-US" sz="1200"/>
              <a:t>, </a:t>
            </a:r>
            <a:r>
              <a:rPr lang="en-US" sz="1200" i="1"/>
              <a:t>79</a:t>
            </a:r>
            <a:r>
              <a:rPr lang="en-US" sz="1200"/>
              <a:t>(4), 281.</a:t>
            </a:r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r>
              <a:rPr lang="en-US" sz="1200"/>
              <a:t>Tversky, A. and Kahneman, D., 1985. The framing of decisions and the psychology of choice. </a:t>
            </a:r>
            <a:r>
              <a:rPr lang="en-US" sz="1200" i="1"/>
              <a:t>Science</a:t>
            </a:r>
            <a:r>
              <a:rPr lang="en-US" sz="1200"/>
              <a:t>, 211, 453-458.</a:t>
            </a:r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314250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AB245-52C3-26E0-66B2-C3F5C68E3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88950"/>
            <a:ext cx="8784976" cy="1079500"/>
          </a:xfrm>
        </p:spPr>
        <p:txBody>
          <a:bodyPr/>
          <a:lstStyle/>
          <a:p>
            <a:pPr algn="ctr"/>
            <a:r>
              <a:rPr lang="en-US"/>
              <a:t>  Literature on the Generation of Alternatives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27ACF-1301-7947-6D2E-3364DDC17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124744"/>
            <a:ext cx="8201149" cy="4855517"/>
          </a:xfrm>
        </p:spPr>
        <p:txBody>
          <a:bodyPr/>
          <a:lstStyle/>
          <a:p>
            <a:pPr marL="0" indent="0">
              <a:buNone/>
            </a:pPr>
            <a:endParaRPr lang="en-US" sz="2800"/>
          </a:p>
          <a:p>
            <a:pPr marL="0" indent="0">
              <a:buNone/>
            </a:pPr>
            <a:r>
              <a:rPr lang="en-US" b="1"/>
              <a:t>Early contributions</a:t>
            </a:r>
          </a:p>
          <a:p>
            <a:r>
              <a:rPr lang="en-US"/>
              <a:t>Arbel and Tong 1982: Describing factors </a:t>
            </a:r>
          </a:p>
          <a:p>
            <a:r>
              <a:rPr lang="en-US"/>
              <a:t>Keller and Ho 1988: Procedures </a:t>
            </a:r>
          </a:p>
          <a:p>
            <a:r>
              <a:rPr lang="en-US"/>
              <a:t>Howard 1988: Strategy table</a:t>
            </a:r>
          </a:p>
          <a:p>
            <a:r>
              <a:rPr lang="en-US"/>
              <a:t>Gregory and Keeney 1994 : Value focused approach</a:t>
            </a:r>
          </a:p>
          <a:p>
            <a:pPr marL="0" indent="0">
              <a:buNone/>
            </a:pPr>
            <a:r>
              <a:rPr lang="en-US" b="1"/>
              <a:t>Recent reawakening</a:t>
            </a:r>
            <a:endParaRPr lang="en-US"/>
          </a:p>
          <a:p>
            <a:r>
              <a:rPr lang="it-IT"/>
              <a:t>Ferretti, Pluchinotta and Tsoukiàs 2019: Policy context</a:t>
            </a:r>
          </a:p>
          <a:p>
            <a:r>
              <a:rPr lang="it-IT"/>
              <a:t>Colorni and Tsoukiàs 2020: Design perspective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Related issues also dealt with in scenario planning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2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67CBA-B5FF-EE7E-0F86-E9ABF2813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Terminology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6C91F-32F0-4A67-0F0D-B881B73F7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582738"/>
            <a:ext cx="8176964" cy="4135437"/>
          </a:xfrm>
        </p:spPr>
        <p:txBody>
          <a:bodyPr/>
          <a:lstStyle/>
          <a:p>
            <a:r>
              <a:rPr lang="en-US"/>
              <a:t>A policy consists of </a:t>
            </a:r>
            <a:r>
              <a:rPr lang="en-US">
                <a:solidFill>
                  <a:srgbClr val="0070C0"/>
                </a:solidFill>
              </a:rPr>
              <a:t>elements</a:t>
            </a:r>
            <a:r>
              <a:rPr lang="en-US"/>
              <a:t> (e.g. actions, instruments..)</a:t>
            </a:r>
          </a:p>
          <a:p>
            <a:pPr marL="0" indent="0">
              <a:buNone/>
            </a:pPr>
            <a:endParaRPr lang="en-US"/>
          </a:p>
          <a:p>
            <a:r>
              <a:rPr lang="fi-FI"/>
              <a:t>A policy alternative is generated by </a:t>
            </a:r>
            <a:r>
              <a:rPr lang="fi-FI">
                <a:solidFill>
                  <a:srgbClr val="0070C0"/>
                </a:solidFill>
              </a:rPr>
              <a:t>bundling</a:t>
            </a:r>
            <a:r>
              <a:rPr lang="fi-FI"/>
              <a:t> (collecting) together </a:t>
            </a:r>
            <a:r>
              <a:rPr lang="fi-FI">
                <a:solidFill>
                  <a:srgbClr val="0070C0"/>
                </a:solidFill>
              </a:rPr>
              <a:t>a set of elements </a:t>
            </a:r>
          </a:p>
          <a:p>
            <a:endParaRPr lang="fi-FI"/>
          </a:p>
          <a:p>
            <a:r>
              <a:rPr lang="fi-FI"/>
              <a:t>A policy is </a:t>
            </a:r>
            <a:r>
              <a:rPr lang="fi-FI">
                <a:solidFill>
                  <a:srgbClr val="0070C0"/>
                </a:solidFill>
              </a:rPr>
              <a:t>a portfolio </a:t>
            </a:r>
            <a:r>
              <a:rPr lang="fi-FI"/>
              <a:t>of elements</a:t>
            </a:r>
          </a:p>
          <a:p>
            <a:pPr marL="0" indent="0">
              <a:buNone/>
            </a:pPr>
            <a:r>
              <a:rPr lang="fi-FI"/>
              <a:t>     For clarity here we do not use the term portfolio</a:t>
            </a:r>
          </a:p>
          <a:p>
            <a:pPr marL="0" indent="0">
              <a:buNone/>
            </a:pPr>
            <a:r>
              <a:rPr lang="fi-FI"/>
              <a:t>     The word strategy is also used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b="1"/>
              <a:t>OR and policy literatures use the terms in different ways </a:t>
            </a:r>
          </a:p>
          <a:p>
            <a:pPr marL="0" indent="0">
              <a:buNone/>
            </a:pPr>
            <a:endParaRPr lang="fi-FI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7842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AB245-52C3-26E0-66B2-C3F5C68E3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The Strategy Generation Table</a:t>
            </a:r>
            <a:br>
              <a:rPr lang="en-US"/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R.Howard 1988</a:t>
            </a:r>
            <a:endParaRPr lang="fi-FI" sz="2000" b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A0C654-C482-58B3-7693-21EF091E35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0594" y="1484783"/>
            <a:ext cx="7127790" cy="428861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FF5FD0-A0DB-45DE-9DF5-07B659997791}"/>
              </a:ext>
            </a:extLst>
          </p:cNvPr>
          <p:cNvSpPr txBox="1"/>
          <p:nvPr/>
        </p:nvSpPr>
        <p:spPr>
          <a:xfrm>
            <a:off x="1331640" y="5661248"/>
            <a:ext cx="632897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>
                <a:solidFill>
                  <a:srgbClr val="080808"/>
                </a:solidFill>
              </a:rPr>
              <a:t>Strategy = Policy= Portfolio of elements</a:t>
            </a:r>
          </a:p>
          <a:p>
            <a:pPr algn="ctr"/>
            <a:endParaRPr lang="en-US" sz="2000">
              <a:solidFill>
                <a:srgbClr val="080808"/>
              </a:solidFill>
            </a:endParaRPr>
          </a:p>
          <a:p>
            <a:r>
              <a:rPr lang="en-US" sz="2400">
                <a:solidFill>
                  <a:srgbClr val="0070C0"/>
                </a:solidFill>
              </a:rPr>
              <a:t>How to generate and use the strategy table? </a:t>
            </a:r>
          </a:p>
        </p:txBody>
      </p:sp>
    </p:spTree>
    <p:extLst>
      <p:ext uri="{BB962C8B-B14F-4D97-AF65-F5344CB8AC3E}">
        <p14:creationId xmlns:p14="http://schemas.microsoft.com/office/powerpoint/2010/main" val="590909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68F48-888F-2064-4723-20D52C896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04664"/>
            <a:ext cx="4536504" cy="136815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 Process Model</a:t>
            </a:r>
            <a:br>
              <a:rPr lang="en-US"/>
            </a:br>
            <a:r>
              <a:rPr lang="en-US" sz="2000" b="0" kern="1200">
                <a:latin typeface="Arial"/>
                <a:ea typeface="+mn-ea"/>
                <a:cs typeface="+mn-cs"/>
              </a:rPr>
              <a:t>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o generate a set of diverse alternatives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</a:b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lang="fi-FI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61A41B2-5052-7431-39AD-50E1F510A9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4012"/>
            <a:ext cx="3744416" cy="665674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D9DAA1B-168C-27D3-4400-D8FAB3C09679}"/>
              </a:ext>
            </a:extLst>
          </p:cNvPr>
          <p:cNvSpPr txBox="1"/>
          <p:nvPr/>
        </p:nvSpPr>
        <p:spPr>
          <a:xfrm>
            <a:off x="251520" y="1628800"/>
            <a:ext cx="4608512" cy="5442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/>
              <a:t>Problem definition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/>
              <a:t>Design of approaches              </a:t>
            </a:r>
          </a:p>
          <a:p>
            <a:pPr>
              <a:lnSpc>
                <a:spcPct val="150000"/>
              </a:lnSpc>
            </a:pPr>
            <a:r>
              <a:rPr lang="en-US" b="1"/>
              <a:t>      </a:t>
            </a:r>
            <a:r>
              <a:rPr lang="en-US"/>
              <a:t>seeking diversity</a:t>
            </a:r>
          </a:p>
          <a:p>
            <a:pPr>
              <a:lnSpc>
                <a:spcPct val="150000"/>
              </a:lnSpc>
            </a:pPr>
            <a:r>
              <a:rPr lang="en-US" b="1"/>
              <a:t>3. Generation of elements          </a:t>
            </a:r>
          </a:p>
          <a:p>
            <a:pPr>
              <a:lnSpc>
                <a:spcPct val="150000"/>
              </a:lnSpc>
            </a:pPr>
            <a:r>
              <a:rPr lang="en-US" b="1"/>
              <a:t>     </a:t>
            </a:r>
            <a:r>
              <a:rPr lang="en-US"/>
              <a:t>actions, measures, instruments</a:t>
            </a:r>
          </a:p>
          <a:p>
            <a:pPr>
              <a:lnSpc>
                <a:spcPct val="150000"/>
              </a:lnSpc>
            </a:pPr>
            <a:r>
              <a:rPr lang="en-US" b="1"/>
              <a:t>4. Contruction of policy alternatives</a:t>
            </a:r>
          </a:p>
          <a:p>
            <a:pPr>
              <a:lnSpc>
                <a:spcPct val="150000"/>
              </a:lnSpc>
            </a:pPr>
            <a:r>
              <a:rPr lang="en-US" b="1"/>
              <a:t>     </a:t>
            </a:r>
            <a:r>
              <a:rPr lang="en-US"/>
              <a:t>different</a:t>
            </a:r>
            <a:r>
              <a:rPr lang="en-US" b="1"/>
              <a:t> </a:t>
            </a:r>
            <a:r>
              <a:rPr lang="en-US"/>
              <a:t>ways of bundling the elements</a:t>
            </a:r>
          </a:p>
          <a:p>
            <a:pPr>
              <a:lnSpc>
                <a:spcPct val="150000"/>
              </a:lnSpc>
            </a:pPr>
            <a:r>
              <a:rPr lang="en-US" b="1"/>
              <a:t>5. Deliberation and screening</a:t>
            </a:r>
          </a:p>
          <a:p>
            <a:pPr>
              <a:lnSpc>
                <a:spcPct val="150000"/>
              </a:lnSpc>
            </a:pPr>
            <a:endParaRPr lang="en-US" b="1"/>
          </a:p>
          <a:p>
            <a:pPr>
              <a:lnSpc>
                <a:spcPct val="150000"/>
              </a:lnSpc>
            </a:pPr>
            <a:r>
              <a:rPr lang="en-US" b="1"/>
              <a:t>Iteration </a:t>
            </a:r>
            <a:r>
              <a:rPr lang="en-US"/>
              <a:t>is often needed</a:t>
            </a:r>
          </a:p>
          <a:p>
            <a:pPr>
              <a:lnSpc>
                <a:spcPct val="150000"/>
              </a:lnSpc>
            </a:pPr>
            <a:r>
              <a:rPr lang="en-US" b="1"/>
              <a:t>Result: </a:t>
            </a:r>
          </a:p>
          <a:p>
            <a:pPr>
              <a:lnSpc>
                <a:spcPct val="150000"/>
              </a:lnSpc>
            </a:pPr>
            <a:r>
              <a:rPr lang="en-US" b="1"/>
              <a:t>Alternatives for the decision makers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392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68F48-888F-2064-4723-20D52C896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04664"/>
            <a:ext cx="4536504" cy="136815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 Process Model</a:t>
            </a:r>
            <a:br>
              <a:rPr lang="en-US"/>
            </a:br>
            <a:r>
              <a:rPr lang="en-US" sz="2000" b="0" kern="1200">
                <a:latin typeface="Arial"/>
                <a:ea typeface="+mn-ea"/>
                <a:cs typeface="+mn-cs"/>
              </a:rPr>
              <a:t>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o generate a set of diverse alternatives 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</a:b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lang="fi-FI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61A41B2-5052-7431-39AD-50E1F510A9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4012"/>
            <a:ext cx="3744416" cy="665674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ECCE2AE2-E382-905D-5D5D-DF783C327469}"/>
              </a:ext>
            </a:extLst>
          </p:cNvPr>
          <p:cNvSpPr/>
          <p:nvPr/>
        </p:nvSpPr>
        <p:spPr bwMode="auto">
          <a:xfrm>
            <a:off x="4211960" y="764704"/>
            <a:ext cx="4320480" cy="2592288"/>
          </a:xfrm>
          <a:prstGeom prst="ellipse">
            <a:avLst/>
          </a:prstGeom>
          <a:solidFill>
            <a:schemeClr val="bg1">
              <a:alpha val="0"/>
            </a:schemeClr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9DAA1B-168C-27D3-4400-D8FAB3C09679}"/>
              </a:ext>
            </a:extLst>
          </p:cNvPr>
          <p:cNvSpPr txBox="1"/>
          <p:nvPr/>
        </p:nvSpPr>
        <p:spPr>
          <a:xfrm>
            <a:off x="251520" y="1196752"/>
            <a:ext cx="4485580" cy="6227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Problem definition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/>
              <a:t>Design of approaches              </a:t>
            </a:r>
          </a:p>
          <a:p>
            <a:pPr>
              <a:lnSpc>
                <a:spcPct val="150000"/>
              </a:lnSpc>
            </a:pPr>
            <a:r>
              <a:rPr lang="en-US" sz="1400">
                <a:solidFill>
                  <a:srgbClr val="0070C0"/>
                </a:solidFill>
              </a:rPr>
              <a:t>- The term approach refers to the ways and principles used in looking for new elements</a:t>
            </a:r>
          </a:p>
          <a:p>
            <a:pPr>
              <a:lnSpc>
                <a:spcPct val="150000"/>
              </a:lnSpc>
            </a:pPr>
            <a:r>
              <a:rPr lang="en-US" sz="1400">
                <a:solidFill>
                  <a:srgbClr val="0070C0"/>
                </a:solidFill>
              </a:rPr>
              <a:t>- Aim to ensure that a diverse set of policy elements wil be generated </a:t>
            </a:r>
          </a:p>
          <a:p>
            <a:pPr>
              <a:lnSpc>
                <a:spcPct val="150000"/>
              </a:lnSpc>
            </a:pPr>
            <a:r>
              <a:rPr lang="en-US" b="1"/>
              <a:t>3. Generation of elements         </a:t>
            </a:r>
          </a:p>
          <a:p>
            <a:pPr>
              <a:lnSpc>
                <a:spcPct val="150000"/>
              </a:lnSpc>
            </a:pPr>
            <a:r>
              <a:rPr lang="en-US" b="1"/>
              <a:t>-  </a:t>
            </a:r>
            <a:r>
              <a:rPr lang="en-US" sz="1400">
                <a:solidFill>
                  <a:srgbClr val="0070C0"/>
                </a:solidFill>
              </a:rPr>
              <a:t>Different approaches are used to generate elements i.e. actions, measures, and instruments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4. Contruction of policy alternatives  </a:t>
            </a:r>
            <a:r>
              <a:rPr lang="en-US">
                <a:solidFill>
                  <a:schemeClr val="accent3">
                    <a:lumMod val="85000"/>
                  </a:schemeClr>
                </a:solidFill>
              </a:rPr>
              <a:t>different</a:t>
            </a: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 </a:t>
            </a:r>
            <a:r>
              <a:rPr lang="en-US">
                <a:solidFill>
                  <a:schemeClr val="accent3">
                    <a:lumMod val="85000"/>
                  </a:schemeClr>
                </a:solidFill>
              </a:rPr>
              <a:t>ways of bundling the elements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5. Deliberation and screening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Iteration </a:t>
            </a:r>
            <a:r>
              <a:rPr lang="en-US">
                <a:solidFill>
                  <a:schemeClr val="accent3">
                    <a:lumMod val="85000"/>
                  </a:schemeClr>
                </a:solidFill>
              </a:rPr>
              <a:t> is essential !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Result: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Alternatives for the decision makers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8582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68F48-888F-2064-4723-20D52C896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04664"/>
            <a:ext cx="4536504" cy="136815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 Process Model</a:t>
            </a:r>
            <a:br>
              <a:rPr lang="en-US"/>
            </a:br>
            <a:r>
              <a:rPr lang="en-US" sz="2000" b="0" kern="1200">
                <a:latin typeface="Arial"/>
                <a:ea typeface="+mn-ea"/>
                <a:cs typeface="+mn-cs"/>
              </a:rPr>
              <a:t>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o generate a set of diverse alternatives 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</a:b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lang="fi-FI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61A41B2-5052-7431-39AD-50E1F510A9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1260"/>
            <a:ext cx="3744416" cy="665674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D9DAA1B-168C-27D3-4400-D8FAB3C09679}"/>
              </a:ext>
            </a:extLst>
          </p:cNvPr>
          <p:cNvSpPr txBox="1"/>
          <p:nvPr/>
        </p:nvSpPr>
        <p:spPr>
          <a:xfrm>
            <a:off x="251520" y="1916832"/>
            <a:ext cx="4485580" cy="5257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Problem definition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Design of approaches              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      </a:t>
            </a:r>
            <a:r>
              <a:rPr lang="en-US">
                <a:solidFill>
                  <a:schemeClr val="accent3">
                    <a:lumMod val="85000"/>
                  </a:schemeClr>
                </a:solidFill>
              </a:rPr>
              <a:t>seeking diversity</a:t>
            </a:r>
          </a:p>
          <a:p>
            <a:pPr marL="342900" indent="-342900">
              <a:lnSpc>
                <a:spcPct val="150000"/>
              </a:lnSpc>
              <a:buAutoNum type="arabicPeriod" startAt="3"/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Generation of elements 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     </a:t>
            </a:r>
            <a:r>
              <a:rPr lang="en-US">
                <a:solidFill>
                  <a:schemeClr val="accent3">
                    <a:lumMod val="85000"/>
                  </a:schemeClr>
                </a:solidFill>
              </a:rPr>
              <a:t>actions, measures, instruments</a:t>
            </a:r>
          </a:p>
          <a:p>
            <a:pPr>
              <a:lnSpc>
                <a:spcPct val="150000"/>
              </a:lnSpc>
            </a:pPr>
            <a:r>
              <a:rPr lang="en-US" b="1"/>
              <a:t>4. Contruction of policy alternatives   </a:t>
            </a:r>
            <a:r>
              <a:rPr lang="en-US" sz="1400">
                <a:solidFill>
                  <a:srgbClr val="0070C0"/>
                </a:solidFill>
              </a:rPr>
              <a:t>Approaches guide different ways of bundling the elements</a:t>
            </a:r>
          </a:p>
          <a:p>
            <a:pPr>
              <a:lnSpc>
                <a:spcPct val="150000"/>
              </a:lnSpc>
            </a:pPr>
            <a:r>
              <a:rPr lang="en-US" b="1"/>
              <a:t>5. Deliberation and screening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Iteration </a:t>
            </a:r>
            <a:r>
              <a:rPr lang="en-US">
                <a:solidFill>
                  <a:schemeClr val="accent3">
                    <a:lumMod val="85000"/>
                  </a:schemeClr>
                </a:solidFill>
              </a:rPr>
              <a:t> is essential !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Result: 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chemeClr val="accent3">
                    <a:lumMod val="85000"/>
                  </a:schemeClr>
                </a:solidFill>
              </a:rPr>
              <a:t>Alternatives for the decision makers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fi-FI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0C384E-FF52-E92D-9109-B55105737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623" y="2996952"/>
            <a:ext cx="4886377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070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32E3B-8C25-9D31-D7EC-A28096615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60648"/>
            <a:ext cx="7985125" cy="1079500"/>
          </a:xfrm>
        </p:spPr>
        <p:txBody>
          <a:bodyPr/>
          <a:lstStyle/>
          <a:p>
            <a:pPr algn="ctr"/>
            <a:r>
              <a:rPr lang="en-US"/>
              <a:t> Design of Approaches</a:t>
            </a:r>
            <a:endParaRPr lang="fi-FI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3F63487-3196-8AA8-CD4F-EEC87196EB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476858"/>
              </p:ext>
            </p:extLst>
          </p:nvPr>
        </p:nvGraphicFramePr>
        <p:xfrm>
          <a:off x="539552" y="1052736"/>
          <a:ext cx="7884368" cy="5602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7500">
                  <a:extLst>
                    <a:ext uri="{9D8B030D-6E8A-4147-A177-3AD203B41FA5}">
                      <a16:colId xmlns:a16="http://schemas.microsoft.com/office/drawing/2014/main" val="1326089740"/>
                    </a:ext>
                  </a:extLst>
                </a:gridCol>
                <a:gridCol w="1555851">
                  <a:extLst>
                    <a:ext uri="{9D8B030D-6E8A-4147-A177-3AD203B41FA5}">
                      <a16:colId xmlns:a16="http://schemas.microsoft.com/office/drawing/2014/main" val="2142608435"/>
                    </a:ext>
                  </a:extLst>
                </a:gridCol>
                <a:gridCol w="1357233">
                  <a:extLst>
                    <a:ext uri="{9D8B030D-6E8A-4147-A177-3AD203B41FA5}">
                      <a16:colId xmlns:a16="http://schemas.microsoft.com/office/drawing/2014/main" val="433397994"/>
                    </a:ext>
                  </a:extLst>
                </a:gridCol>
                <a:gridCol w="1373784">
                  <a:extLst>
                    <a:ext uri="{9D8B030D-6E8A-4147-A177-3AD203B41FA5}">
                      <a16:colId xmlns:a16="http://schemas.microsoft.com/office/drawing/2014/main" val="2705061713"/>
                    </a:ext>
                  </a:extLst>
                </a:gridCol>
              </a:tblGrid>
              <a:tr h="1543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Designing approaches by using different constraints, interests, scopes and time perspectives </a:t>
                      </a:r>
                      <a:endParaRPr lang="fi-F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Approach 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 Emphasizing </a:t>
                      </a:r>
                      <a:r>
                        <a:rPr lang="en-GB" sz="1100">
                          <a:solidFill>
                            <a:srgbClr val="FF0000"/>
                          </a:solidFill>
                          <a:effectLst/>
                        </a:rPr>
                        <a:t>local scope and stakeholder 1 interests </a:t>
                      </a: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with a short-term perspective</a:t>
                      </a:r>
                      <a:endParaRPr lang="fi-FI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Approach B: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 Emphasizing </a:t>
                      </a:r>
                      <a:r>
                        <a:rPr lang="en-GB" sz="1100">
                          <a:solidFill>
                            <a:srgbClr val="FF0000"/>
                          </a:solidFill>
                          <a:effectLst/>
                        </a:rPr>
                        <a:t>regional scope and stakeholder 2 interests</a:t>
                      </a: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 with a short-term perspective</a:t>
                      </a:r>
                      <a:endParaRPr lang="fi-FI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Approach C: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GB" sz="1100">
                          <a:solidFill>
                            <a:srgbClr val="FF0000"/>
                          </a:solidFill>
                          <a:effectLst/>
                        </a:rPr>
                        <a:t>Emphasizing stakeholders in a balanced way </a:t>
                      </a:r>
                      <a:r>
                        <a:rPr lang="en-GB" sz="1100">
                          <a:solidFill>
                            <a:srgbClr val="0070C0"/>
                          </a:solidFill>
                          <a:effectLst/>
                        </a:rPr>
                        <a:t>with a long-term perspective</a:t>
                      </a:r>
                      <a:endParaRPr lang="fi-FI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162807"/>
                  </a:ext>
                </a:extLst>
              </a:tr>
              <a:tr h="22548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FF0000"/>
                          </a:solidFill>
                          <a:effectLst/>
                        </a:rPr>
                        <a:t>Achievement levels and constraints must be met in all approaches</a:t>
                      </a:r>
                      <a:endParaRPr lang="fi-FI" sz="1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93463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Target achievement level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3238410059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Resource constraint 1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1778580797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Resource constraint 2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3104082326"/>
                  </a:ext>
                </a:extLst>
              </a:tr>
              <a:tr h="22548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FF0000"/>
                          </a:solidFill>
                          <a:effectLst/>
                        </a:rPr>
                        <a:t>Emphasising the interests and objectives of stakeholders</a:t>
                      </a:r>
                      <a:endParaRPr lang="fi-FI" sz="1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671075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Stakeholder 1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1415440391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Stakeholder 2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3502110215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Stakeholder 3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111523367"/>
                  </a:ext>
                </a:extLst>
              </a:tr>
              <a:tr h="22548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FF0000"/>
                          </a:solidFill>
                          <a:effectLst/>
                        </a:rPr>
                        <a:t>Scope</a:t>
                      </a:r>
                      <a:endParaRPr lang="fi-FI" sz="1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98449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Local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932747748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Regional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2677971962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Government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3268241081"/>
                  </a:ext>
                </a:extLst>
              </a:tr>
              <a:tr h="22548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FF0000"/>
                          </a:solidFill>
                          <a:effectLst/>
                        </a:rPr>
                        <a:t>Time perspective</a:t>
                      </a:r>
                      <a:endParaRPr lang="fi-FI" sz="1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868560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Short-term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855202238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Long-term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718270424"/>
                  </a:ext>
                </a:extLst>
              </a:tr>
              <a:tr h="22548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rgbClr val="FF0000"/>
                          </a:solidFill>
                          <a:effectLst/>
                        </a:rPr>
                        <a:t>Other</a:t>
                      </a:r>
                      <a:endParaRPr lang="fi-FI" sz="1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9336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Public acceptance 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2710404759"/>
                  </a:ext>
                </a:extLst>
              </a:tr>
              <a:tr h="225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Core element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X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119" marR="40119" marT="0" marB="0" anchor="ctr"/>
                </a:tc>
                <a:extLst>
                  <a:ext uri="{0D108BD9-81ED-4DB2-BD59-A6C34878D82A}">
                    <a16:rowId xmlns:a16="http://schemas.microsoft.com/office/drawing/2014/main" val="356621924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A792AF1-EAC9-6387-9D92-EC5DF7202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" y="280178"/>
            <a:ext cx="1493056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i-FI" sz="1200" b="0" i="0" u="none" strike="noStrike" cap="none" normalizeH="0" baseline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kumimoji="0" lang="en-GB" alt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877544"/>
      </p:ext>
    </p:extLst>
  </p:cSld>
  <p:clrMapOvr>
    <a:masterClrMapping/>
  </p:clrMapOvr>
</p:sld>
</file>

<file path=ppt/theme/theme1.xml><?xml version="1.0" encoding="utf-8"?>
<a:theme xmlns:a="http://schemas.openxmlformats.org/drawingml/2006/main" name="SAL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L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60185</TotalTime>
  <Words>2024</Words>
  <Application>Microsoft Office PowerPoint</Application>
  <PresentationFormat>On-screen Show (4:3)</PresentationFormat>
  <Paragraphs>361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Georgia</vt:lpstr>
      <vt:lpstr>Times New Roman</vt:lpstr>
      <vt:lpstr>Wingdings</vt:lpstr>
      <vt:lpstr>SAL</vt:lpstr>
      <vt:lpstr>aalto_Science</vt:lpstr>
      <vt:lpstr>1_aalto_Science</vt:lpstr>
      <vt:lpstr>SALgreen</vt:lpstr>
      <vt:lpstr>1_SALgreen</vt:lpstr>
      <vt:lpstr>3_SALgreen</vt:lpstr>
      <vt:lpstr>Generating Policy Alternatives for Decision Making     A process model, behavioural issues and an experiment   </vt:lpstr>
      <vt:lpstr> Challenges in Policy Decision Making</vt:lpstr>
      <vt:lpstr>  Literature on the Generation of Alternatives</vt:lpstr>
      <vt:lpstr>Terminology</vt:lpstr>
      <vt:lpstr>The Strategy Generation Table R.Howard 1988</vt:lpstr>
      <vt:lpstr>A Process Model To generate a set of diverse alternatives  </vt:lpstr>
      <vt:lpstr>A Process Model To generate a set of diverse alternatives   </vt:lpstr>
      <vt:lpstr>A Process Model To generate a set of diverse alternatives   </vt:lpstr>
      <vt:lpstr> Design of Approaches</vt:lpstr>
      <vt:lpstr>Behavioural Effects Heuristics and Biases</vt:lpstr>
      <vt:lpstr>Path Dependency   Drivers of path dependency in problem solving ( Hämäläinen R.P., and Lahtinen, T.J. 2016 ) </vt:lpstr>
      <vt:lpstr>PowerPoint Presentation</vt:lpstr>
      <vt:lpstr> Task: Create a policy (basket) consisting of 8 emission reduction actions      </vt:lpstr>
      <vt:lpstr>Adding Procedure (ADD)</vt:lpstr>
      <vt:lpstr>Removing Procedure (REMOVE)</vt:lpstr>
      <vt:lpstr>Results </vt:lpstr>
      <vt:lpstr>  Why is REMOVE More Difficult?</vt:lpstr>
      <vt:lpstr>Participants’ Choice Behavior</vt:lpstr>
      <vt:lpstr>Conclusions</vt:lpstr>
      <vt:lpstr>PowerPoint Presentation</vt:lpstr>
      <vt:lpstr>PowerPoint Presentation</vt:lpstr>
    </vt:vector>
  </TitlesOfParts>
  <Company>Comptel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von Schantz Anton</dc:creator>
  <cp:lastModifiedBy>Hämäläinen Raimo</cp:lastModifiedBy>
  <cp:revision>505</cp:revision>
  <cp:lastPrinted>2024-06-19T13:15:31Z</cp:lastPrinted>
  <dcterms:created xsi:type="dcterms:W3CDTF">2014-07-01T12:17:40Z</dcterms:created>
  <dcterms:modified xsi:type="dcterms:W3CDTF">2024-06-28T12:24:29Z</dcterms:modified>
</cp:coreProperties>
</file>