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0" r:id="rId5"/>
    <p:sldId id="261" r:id="rId6"/>
    <p:sldId id="262" r:id="rId7"/>
    <p:sldId id="263" r:id="rId8"/>
    <p:sldId id="264" r:id="rId9"/>
    <p:sldId id="266" r:id="rId10"/>
    <p:sldId id="268" r:id="rId11"/>
    <p:sldId id="265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671F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113" d="100"/>
          <a:sy n="113" d="100"/>
        </p:scale>
        <p:origin x="614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10.10.2022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10.10.2022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32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9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linkedin.com/school/aalto-university/" TargetMode="External"/><Relationship Id="rId3" Type="http://schemas.openxmlformats.org/officeDocument/2006/relationships/hyperlink" Target="http://www.facebook.com/aaltouniversity" TargetMode="External"/><Relationship Id="rId7" Type="http://schemas.openxmlformats.org/officeDocument/2006/relationships/hyperlink" Target="http://twitter.com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aalto.fi/snapchat/" TargetMode="External"/><Relationship Id="rId5" Type="http://schemas.openxmlformats.org/officeDocument/2006/relationships/hyperlink" Target="http://instagram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7567316-8832-45F0-94EB-4CEC0D5C7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1AFCED2-BCBC-403A-8406-5CB075371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6700"/>
            <a:ext cx="1947978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425B72D-0B44-4898-99C4-01ECF191E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en-GB" noProof="0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9CB2763-2836-4D21-AB2E-DF9777F22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03E9743-3E54-464B-8DCC-97A008376E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EDD32FE7-2CF9-4391-B4AF-8715D231C5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A954D81E-3E79-4A35-B74A-DCFD8B6464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296E7A3E-3C4E-4664-BF74-CC63B3055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91C1E0E-1140-4ACC-94FB-613B8C34D4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C9DA5E5-6463-4D98-897E-4AECD2E33A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B28DEE2D-A05D-4EB1-846B-7B11A8C05D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1124EADC-06AF-4A7A-B911-8454E0DB96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8" name="Kuv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84C721EC-6F5B-4E7F-B37B-87A1C5B576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1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BD8EEAEC-43A1-4FCF-8ED9-8BCD911D2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106BE9CE-8B52-454F-89E8-1CFA3D155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3CAEBA9-021F-487D-A730-667736879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11B6048F-E416-4570-B613-578C8EE8C1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GB" noProof="0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A7CEE6F-1B00-45B4-AA0A-3B750CCFDDA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274CA6F-750D-4371-A76A-C027C3E44794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5F2C500-6E90-4786-A584-A7AA71F0090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8EF9050-78DF-40C0-B137-98BAEA00614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916440F-42A2-4EDE-AEF2-9D07AE0B357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0C7E6271-B42F-43DA-8392-8625C0A36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  <p:pic>
        <p:nvPicPr>
          <p:cNvPr id="13" name="Picture 28">
            <a:hlinkClick r:id="rId3"/>
            <a:extLst>
              <a:ext uri="{FF2B5EF4-FFF2-40B4-BE49-F238E27FC236}">
                <a16:creationId xmlns:a16="http://schemas.microsoft.com/office/drawing/2014/main" id="{378C1347-A914-484B-BE46-BB169C32BB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65" y="2838911"/>
            <a:ext cx="419100" cy="419100"/>
          </a:xfrm>
          <a:prstGeom prst="rect">
            <a:avLst/>
          </a:prstGeom>
        </p:spPr>
      </p:pic>
      <p:pic>
        <p:nvPicPr>
          <p:cNvPr id="15" name="Picture 29">
            <a:hlinkClick r:id="rId5"/>
            <a:extLst>
              <a:ext uri="{FF2B5EF4-FFF2-40B4-BE49-F238E27FC236}">
                <a16:creationId xmlns:a16="http://schemas.microsoft.com/office/drawing/2014/main" id="{FB40CA48-6769-4BE8-A8DE-3571E5E433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16" y="2838911"/>
            <a:ext cx="419100" cy="419100"/>
          </a:xfrm>
          <a:prstGeom prst="rect">
            <a:avLst/>
          </a:prstGeom>
        </p:spPr>
      </p:pic>
      <p:pic>
        <p:nvPicPr>
          <p:cNvPr id="17" name="Picture 30">
            <a:hlinkClick r:id="rId7"/>
            <a:extLst>
              <a:ext uri="{FF2B5EF4-FFF2-40B4-BE49-F238E27FC236}">
                <a16:creationId xmlns:a16="http://schemas.microsoft.com/office/drawing/2014/main" id="{F2B8760A-5FB8-4449-B59D-BA0DC71112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67" y="2838911"/>
            <a:ext cx="419100" cy="419100"/>
          </a:xfrm>
          <a:prstGeom prst="rect">
            <a:avLst/>
          </a:prstGeom>
        </p:spPr>
      </p:pic>
      <p:pic>
        <p:nvPicPr>
          <p:cNvPr id="18" name="Picture 31">
            <a:hlinkClick r:id="rId9"/>
            <a:extLst>
              <a:ext uri="{FF2B5EF4-FFF2-40B4-BE49-F238E27FC236}">
                <a16:creationId xmlns:a16="http://schemas.microsoft.com/office/drawing/2014/main" id="{CABE8537-BCCC-4BC8-8E09-DB10C7C6EC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18" y="2838911"/>
            <a:ext cx="419100" cy="419100"/>
          </a:xfrm>
          <a:prstGeom prst="rect">
            <a:avLst/>
          </a:prstGeom>
        </p:spPr>
      </p:pic>
      <p:pic>
        <p:nvPicPr>
          <p:cNvPr id="19" name="Picture 32">
            <a:hlinkClick r:id="rId11"/>
            <a:extLst>
              <a:ext uri="{FF2B5EF4-FFF2-40B4-BE49-F238E27FC236}">
                <a16:creationId xmlns:a16="http://schemas.microsoft.com/office/drawing/2014/main" id="{1299834B-7A5D-4315-8B47-D92057C9043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69" y="2821951"/>
            <a:ext cx="419100" cy="419100"/>
          </a:xfrm>
          <a:prstGeom prst="rect">
            <a:avLst/>
          </a:prstGeom>
        </p:spPr>
      </p:pic>
      <p:pic>
        <p:nvPicPr>
          <p:cNvPr id="20" name="Picture 33">
            <a:hlinkClick r:id="rId13"/>
            <a:extLst>
              <a:ext uri="{FF2B5EF4-FFF2-40B4-BE49-F238E27FC236}">
                <a16:creationId xmlns:a16="http://schemas.microsoft.com/office/drawing/2014/main" id="{85C80382-D4FF-416B-A9BE-EDCEF5839CF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319" y="2821951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A9C5B213-5162-4F0D-9956-EF3E3E31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69500"/>
            <a:ext cx="1837588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image.</a:t>
            </a:r>
            <a:br>
              <a:rPr lang="en-GB"/>
            </a:br>
            <a:br>
              <a:rPr lang="en-GB"/>
            </a:br>
            <a:r>
              <a:rPr lang="en-GB"/>
              <a:t>Fit the image to frame </a:t>
            </a:r>
            <a:br>
              <a:rPr lang="en-GB"/>
            </a:br>
            <a:r>
              <a:rPr lang="en-GB"/>
              <a:t>by choosing: </a:t>
            </a:r>
            <a:br>
              <a:rPr lang="en-GB"/>
            </a:br>
            <a:r>
              <a:rPr lang="en-GB"/>
              <a:t>crop&gt;fit / rajaa&gt;sovita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dd.mm.yyyy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Your text here</a:t>
            </a:r>
            <a:endParaRPr lang="en-GB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GB"/>
              <a:t>Lorem </a:t>
            </a:r>
            <a:r>
              <a:rPr lang="en-GB" noProof="0"/>
              <a:t>ipsum</a:t>
            </a:r>
            <a:r>
              <a:rPr lang="en-GB"/>
              <a:t> dolor sit amet, consectetur adipiscing elit. Maecenas velit velit, consequat eget ullamcorper a, maximus ac ex.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75A6E74-B7C0-42FB-B0FD-D081F724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6700"/>
            <a:ext cx="1947978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6567549-1D2B-41B2-9DE0-EB984E6A5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6700"/>
            <a:ext cx="1947978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690"/>
            <a:ext cx="2019339" cy="849600"/>
          </a:xfrm>
          <a:prstGeom prst="rect">
            <a:avLst/>
          </a:prstGeom>
        </p:spPr>
      </p:pic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3DFE59FA-C5AA-4B8C-8BE2-65ACC06891B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8737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90274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9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B23966-D54B-410F-BC29-1F7FE3E7429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 err="1"/>
              <a:t>District</a:t>
            </a:r>
            <a:r>
              <a:rPr lang="fi-FI" dirty="0"/>
              <a:t>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DF04-3E39-42A4-A58C-A5525283F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/>
              <a:t>Dynamic</a:t>
            </a:r>
            <a:r>
              <a:rPr lang="fi-FI" dirty="0"/>
              <a:t> </a:t>
            </a:r>
            <a:r>
              <a:rPr lang="fi-FI" dirty="0" err="1"/>
              <a:t>simulation</a:t>
            </a:r>
            <a:r>
              <a:rPr lang="fi-FI" dirty="0"/>
              <a:t> and </a:t>
            </a:r>
            <a:r>
              <a:rPr lang="fi-FI" dirty="0" err="1"/>
              <a:t>optimization</a:t>
            </a:r>
            <a:endParaRPr lang="fi-FI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419F5-D5E4-4006-8EB8-535DEE85D3CB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Zichan Xie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3B62D-7B87-4E65-AF99-69C2AD7088C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2022.10.10</a:t>
            </a:r>
          </a:p>
        </p:txBody>
      </p:sp>
    </p:spTree>
    <p:extLst>
      <p:ext uri="{BB962C8B-B14F-4D97-AF65-F5344CB8AC3E}">
        <p14:creationId xmlns:p14="http://schemas.microsoft.com/office/powerpoint/2010/main" val="26478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C061DF-A6EB-4D04-B881-B160049F236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75050" y="2571750"/>
            <a:ext cx="5997010" cy="1541221"/>
          </a:xfrm>
        </p:spPr>
        <p:txBody>
          <a:bodyPr/>
          <a:lstStyle/>
          <a:p>
            <a:r>
              <a:rPr lang="en-US" dirty="0"/>
              <a:t>Education Background</a:t>
            </a:r>
          </a:p>
          <a:p>
            <a:r>
              <a:rPr lang="en-US" b="0" dirty="0">
                <a:solidFill>
                  <a:srgbClr val="FF671F"/>
                </a:solidFill>
              </a:rPr>
              <a:t>Xi`an University of Architecture and Technology </a:t>
            </a:r>
          </a:p>
          <a:p>
            <a:r>
              <a:rPr lang="en-US" b="0" i="1" dirty="0"/>
              <a:t>Bachelor of Science in Engineering, Building Environment and Energy Application </a:t>
            </a:r>
          </a:p>
          <a:p>
            <a:r>
              <a:rPr lang="en-US" b="0" dirty="0">
                <a:solidFill>
                  <a:srgbClr val="FF671F"/>
                </a:solidFill>
              </a:rPr>
              <a:t>T</a:t>
            </a:r>
            <a:r>
              <a:rPr lang="en-US" altLang="zh-CN" b="0" dirty="0">
                <a:solidFill>
                  <a:srgbClr val="FF671F"/>
                </a:solidFill>
              </a:rPr>
              <a:t>echnical University of Denmark (DTU)</a:t>
            </a:r>
          </a:p>
          <a:p>
            <a:r>
              <a:rPr lang="en-US" b="0" i="1" dirty="0"/>
              <a:t>Master of Science in Engineering, Sustainable Energy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680DB3-255B-4C38-8D2B-8ABE8C29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4" y="320544"/>
            <a:ext cx="1669092" cy="1669092"/>
          </a:xfrm>
          <a:prstGeom prst="rect">
            <a:avLst/>
          </a:prstGeom>
        </p:spPr>
      </p:pic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232A7917-2F34-4796-BF14-1CA2B9298EFC}"/>
              </a:ext>
            </a:extLst>
          </p:cNvPr>
          <p:cNvSpPr txBox="1">
            <a:spLocks/>
          </p:cNvSpPr>
          <p:nvPr/>
        </p:nvSpPr>
        <p:spPr>
          <a:xfrm>
            <a:off x="2947609" y="548766"/>
            <a:ext cx="4525720" cy="76439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Name: </a:t>
            </a:r>
            <a:r>
              <a:rPr lang="en-US" b="0" dirty="0"/>
              <a:t>Zichan Xie</a:t>
            </a:r>
          </a:p>
          <a:p>
            <a:r>
              <a:rPr lang="en-US" dirty="0"/>
              <a:t>Hometown: </a:t>
            </a:r>
            <a:r>
              <a:rPr lang="en-US" b="0" dirty="0"/>
              <a:t>Chongqing, China</a:t>
            </a:r>
          </a:p>
          <a:p>
            <a:r>
              <a:rPr lang="en-US" dirty="0"/>
              <a:t>Supervisor: </a:t>
            </a:r>
            <a:r>
              <a:rPr lang="en-US" b="0" dirty="0"/>
              <a:t>Risto Lahdelma</a:t>
            </a:r>
          </a:p>
          <a:p>
            <a:r>
              <a:rPr lang="en-US" dirty="0"/>
              <a:t>Office Room: </a:t>
            </a:r>
            <a:r>
              <a:rPr lang="en-US" b="0" dirty="0"/>
              <a:t>a250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93CA24-EBFE-44BD-B10B-0C8CF649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89" y="1851477"/>
            <a:ext cx="1786601" cy="1004963"/>
          </a:xfrm>
          <a:prstGeom prst="rect">
            <a:avLst/>
          </a:prstGeom>
        </p:spPr>
      </p:pic>
      <p:pic>
        <p:nvPicPr>
          <p:cNvPr id="1026" name="Picture 2" descr="Chongqing Hot Pot (重庆火锅) | Perfect Guide to Chongqing – The Largest City in  the World –">
            <a:extLst>
              <a:ext uri="{FF2B5EF4-FFF2-40B4-BE49-F238E27FC236}">
                <a16:creationId xmlns:a16="http://schemas.microsoft.com/office/drawing/2014/main" id="{AB0BA941-269F-427E-A6DF-EA06BECF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88" y="320544"/>
            <a:ext cx="1786600" cy="11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21CEFB-2F10-4326-B5BD-A481F2F40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988" y="3252919"/>
            <a:ext cx="1786601" cy="134181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A3F6299-9769-489A-A9E2-C9A91FF8E9AF}"/>
              </a:ext>
            </a:extLst>
          </p:cNvPr>
          <p:cNvSpPr txBox="1"/>
          <p:nvPr/>
        </p:nvSpPr>
        <p:spPr>
          <a:xfrm>
            <a:off x="7621159" y="1551395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Hotpot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B20782-F283-4684-AE28-FB4C32F4CC4A}"/>
              </a:ext>
            </a:extLst>
          </p:cNvPr>
          <p:cNvSpPr txBox="1"/>
          <p:nvPr/>
        </p:nvSpPr>
        <p:spPr>
          <a:xfrm>
            <a:off x="7208481" y="2885537"/>
            <a:ext cx="1441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Terracotta Army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781F69-6566-47F4-AE30-145883A20427}"/>
              </a:ext>
            </a:extLst>
          </p:cNvPr>
          <p:cNvSpPr txBox="1"/>
          <p:nvPr/>
        </p:nvSpPr>
        <p:spPr>
          <a:xfrm>
            <a:off x="6938279" y="4626600"/>
            <a:ext cx="1963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CopenHill</a:t>
            </a:r>
            <a:r>
              <a:rPr lang="en-US" dirty="0"/>
              <a:t> Power Plant</a:t>
            </a:r>
          </a:p>
        </p:txBody>
      </p:sp>
    </p:spTree>
    <p:extLst>
      <p:ext uri="{BB962C8B-B14F-4D97-AF65-F5344CB8AC3E}">
        <p14:creationId xmlns:p14="http://schemas.microsoft.com/office/powerpoint/2010/main" val="209586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20065F-E2D7-427A-8D87-8B21077BDEB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BE45-B8CE-4BE7-BAC2-080AC850A8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Simulation of a seasonal thermal storage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5CE33-56E0-484A-8828-D67B9CA167CC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Experiment of ventilation in a hospital room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029038-B192-4678-9C59-39323AC4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53" y="2210199"/>
            <a:ext cx="2758460" cy="20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8F003B-6690-4DA2-9952-0E020E6A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3" y="2210199"/>
            <a:ext cx="2891123" cy="20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TU - International network - Home | Facebook">
            <a:extLst>
              <a:ext uri="{FF2B5EF4-FFF2-40B4-BE49-F238E27FC236}">
                <a16:creationId xmlns:a16="http://schemas.microsoft.com/office/drawing/2014/main" id="{6317D2C7-3E25-4508-BB5A-B16DAE91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35" y="58649"/>
            <a:ext cx="1155845" cy="11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1E9EBB-388E-4F3F-B84C-B5A0DFC6C4D7}"/>
              </a:ext>
            </a:extLst>
          </p:cNvPr>
          <p:cNvSpPr txBox="1"/>
          <p:nvPr/>
        </p:nvSpPr>
        <p:spPr>
          <a:xfrm>
            <a:off x="2145474" y="4504366"/>
            <a:ext cx="657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 Z. Xie, Y. Xiang, D. Wang, O. </a:t>
            </a:r>
            <a:r>
              <a:rPr lang="en-US" sz="800" dirty="0" err="1"/>
              <a:t>Kusyy</a:t>
            </a:r>
            <a:r>
              <a:rPr lang="en-US" sz="800" dirty="0"/>
              <a:t>, W. Kong, S. </a:t>
            </a:r>
            <a:r>
              <a:rPr lang="en-US" sz="800" dirty="0" err="1"/>
              <a:t>Furbo</a:t>
            </a:r>
            <a:r>
              <a:rPr lang="en-US" sz="800" dirty="0"/>
              <a:t>, et al. Numerical investigations of long-term thermal performance of a large water pit heat storage Sol. Energy, 224 (2021), pp. 808-822, 10.1016/j.solener.2021.06.027</a:t>
            </a:r>
          </a:p>
          <a:p>
            <a:r>
              <a:rPr lang="en-US" sz="800" dirty="0"/>
              <a:t>[2] Z. Xie, M. </a:t>
            </a:r>
            <a:r>
              <a:rPr lang="en-US" sz="800" dirty="0" err="1"/>
              <a:t>Bivolarova</a:t>
            </a:r>
            <a:r>
              <a:rPr lang="en-US" sz="800" dirty="0"/>
              <a:t>, A. Melikov. Local ventilation for general patient rooms. Healthy Buildings Europe 2021</a:t>
            </a:r>
          </a:p>
        </p:txBody>
      </p:sp>
    </p:spTree>
    <p:extLst>
      <p:ext uri="{BB962C8B-B14F-4D97-AF65-F5344CB8AC3E}">
        <p14:creationId xmlns:p14="http://schemas.microsoft.com/office/powerpoint/2010/main" val="49221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0AB71-B602-46F6-922B-BED6731F705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Research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64F06-735E-4895-8772-CDA566C99B1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73493" y="1245400"/>
            <a:ext cx="8311731" cy="3049460"/>
          </a:xfrm>
        </p:spPr>
        <p:txBody>
          <a:bodyPr/>
          <a:lstStyle/>
          <a:p>
            <a:r>
              <a:rPr lang="en-US" dirty="0"/>
              <a:t>Research topic: </a:t>
            </a:r>
          </a:p>
          <a:p>
            <a:r>
              <a:rPr lang="en-US" b="0" dirty="0"/>
              <a:t>Optimal operation of district heating system with thermal energy storage</a:t>
            </a:r>
          </a:p>
        </p:txBody>
      </p:sp>
      <p:pic>
        <p:nvPicPr>
          <p:cNvPr id="48" name="Graphic 47" descr="Badge 1 with solid fill">
            <a:extLst>
              <a:ext uri="{FF2B5EF4-FFF2-40B4-BE49-F238E27FC236}">
                <a16:creationId xmlns:a16="http://schemas.microsoft.com/office/drawing/2014/main" id="{89825013-77AC-42B6-B353-6D44D341F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084" y="2848558"/>
            <a:ext cx="312821" cy="31282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0E67556-BD1E-4C9C-870F-9E06973B4973}"/>
              </a:ext>
            </a:extLst>
          </p:cNvPr>
          <p:cNvSpPr txBox="1"/>
          <p:nvPr/>
        </p:nvSpPr>
        <p:spPr>
          <a:xfrm>
            <a:off x="866274" y="2820303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Dynamic thermal simulation of district heating networks</a:t>
            </a:r>
          </a:p>
        </p:txBody>
      </p:sp>
      <p:pic>
        <p:nvPicPr>
          <p:cNvPr id="53" name="Graphic 52" descr="Badge outline">
            <a:extLst>
              <a:ext uri="{FF2B5EF4-FFF2-40B4-BE49-F238E27FC236}">
                <a16:creationId xmlns:a16="http://schemas.microsoft.com/office/drawing/2014/main" id="{83987B84-373E-46F0-873F-FE9C4E133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494" y="3403575"/>
            <a:ext cx="312822" cy="312822"/>
          </a:xfrm>
          <a:prstGeom prst="rect">
            <a:avLst/>
          </a:prstGeom>
        </p:spPr>
      </p:pic>
      <p:pic>
        <p:nvPicPr>
          <p:cNvPr id="55" name="Graphic 54" descr="Badge 3 outline">
            <a:extLst>
              <a:ext uri="{FF2B5EF4-FFF2-40B4-BE49-F238E27FC236}">
                <a16:creationId xmlns:a16="http://schemas.microsoft.com/office/drawing/2014/main" id="{BE35D9EA-B5A8-479B-9489-B2FDDA11E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083" y="3946004"/>
            <a:ext cx="312822" cy="31282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CE55879-F3B6-47B8-8CDF-1CAA48A9CC08}"/>
              </a:ext>
            </a:extLst>
          </p:cNvPr>
          <p:cNvSpPr txBox="1"/>
          <p:nvPr/>
        </p:nvSpPr>
        <p:spPr>
          <a:xfrm>
            <a:off x="866274" y="3347065"/>
            <a:ext cx="787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Dynamic simulation of district heating systems </a:t>
            </a:r>
            <a:r>
              <a:rPr lang="en-US" altLang="zh-CN" sz="1800" dirty="0"/>
              <a:t>with thermal energy storage </a:t>
            </a:r>
            <a:endParaRPr lang="en-US" sz="1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E463D6-C6D1-401A-B7E4-E5A533BD5A58}"/>
              </a:ext>
            </a:extLst>
          </p:cNvPr>
          <p:cNvSpPr txBox="1"/>
          <p:nvPr/>
        </p:nvSpPr>
        <p:spPr>
          <a:xfrm>
            <a:off x="866274" y="3959749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Optimal system operation in the production side</a:t>
            </a:r>
          </a:p>
        </p:txBody>
      </p:sp>
    </p:spTree>
    <p:extLst>
      <p:ext uri="{BB962C8B-B14F-4D97-AF65-F5344CB8AC3E}">
        <p14:creationId xmlns:p14="http://schemas.microsoft.com/office/powerpoint/2010/main" val="352389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33210F-C2AF-438F-8644-76B1D9F3250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Typical district heating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C9A1-39D0-48D9-AAC4-209CB57A55B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3873" y="911756"/>
            <a:ext cx="3189165" cy="355620"/>
          </a:xfrm>
        </p:spPr>
        <p:txBody>
          <a:bodyPr/>
          <a:lstStyle/>
          <a:p>
            <a:r>
              <a:rPr lang="en-US" dirty="0"/>
              <a:t>Network without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E1C48-AB5C-4466-8140-6F3895DE5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6" y="1543557"/>
            <a:ext cx="3066210" cy="293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C5CAE-D1AD-4307-906D-CB44B229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160" y="1601566"/>
            <a:ext cx="4622978" cy="275462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051B61-2015-48DE-8376-ED3D689A7E91}"/>
              </a:ext>
            </a:extLst>
          </p:cNvPr>
          <p:cNvSpPr txBox="1">
            <a:spLocks/>
          </p:cNvSpPr>
          <p:nvPr/>
        </p:nvSpPr>
        <p:spPr>
          <a:xfrm>
            <a:off x="4328160" y="924342"/>
            <a:ext cx="3189165" cy="35562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Network with cycle</a:t>
            </a:r>
          </a:p>
        </p:txBody>
      </p:sp>
    </p:spTree>
    <p:extLst>
      <p:ext uri="{BB962C8B-B14F-4D97-AF65-F5344CB8AC3E}">
        <p14:creationId xmlns:p14="http://schemas.microsoft.com/office/powerpoint/2010/main" val="315932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711D7E-6D0B-436A-858E-3B386FE315C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Heatloss</a:t>
            </a:r>
            <a:r>
              <a:rPr lang="en-US" sz="3200" dirty="0"/>
              <a:t> and Time Delay in Transmission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90573-9DC5-4FCC-85CF-59E28A65D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9" r="2077" b="2752"/>
          <a:stretch/>
        </p:blipFill>
        <p:spPr>
          <a:xfrm>
            <a:off x="4738799" y="1259511"/>
            <a:ext cx="2530855" cy="1602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0A15C4-F658-4371-9BF2-396748351E92}"/>
                  </a:ext>
                </a:extLst>
              </p:cNvPr>
              <p:cNvSpPr txBox="1"/>
              <p:nvPr/>
            </p:nvSpPr>
            <p:spPr>
              <a:xfrm>
                <a:off x="4661434" y="3135289"/>
                <a:ext cx="3081867" cy="41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CN" sz="1800" b="0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altLang="zh-CN" sz="1800" b="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0A15C4-F658-4371-9BF2-39674835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34" y="3135289"/>
                <a:ext cx="3081867" cy="414794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CE7EB5-84DE-4B65-AEC5-00D4232ED117}"/>
              </a:ext>
            </a:extLst>
          </p:cNvPr>
          <p:cNvSpPr txBox="1"/>
          <p:nvPr/>
        </p:nvSpPr>
        <p:spPr>
          <a:xfrm>
            <a:off x="4635141" y="3738673"/>
            <a:ext cx="346126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r>
              <a:rPr lang="en-US" dirty="0"/>
              <a:t>  :</a:t>
            </a:r>
            <a:r>
              <a:rPr lang="zh-CN" altLang="en-US" dirty="0"/>
              <a:t> </a:t>
            </a:r>
            <a:r>
              <a:rPr lang="en-US" altLang="zh-CN" dirty="0"/>
              <a:t>Inlet</a:t>
            </a:r>
            <a:r>
              <a:rPr lang="zh-CN" altLang="en-US" dirty="0"/>
              <a:t> </a:t>
            </a:r>
            <a:r>
              <a:rPr lang="en-US" altLang="zh-CN" dirty="0"/>
              <a:t>temperature</a:t>
            </a:r>
          </a:p>
          <a:p>
            <a:r>
              <a:rPr lang="en-US" dirty="0" err="1"/>
              <a:t>Tj</a:t>
            </a:r>
            <a:r>
              <a:rPr lang="en-US" dirty="0"/>
              <a:t>  : Outlet temperature</a:t>
            </a:r>
          </a:p>
          <a:p>
            <a:r>
              <a:rPr lang="en-US" dirty="0" err="1"/>
              <a:t>Tg</a:t>
            </a:r>
            <a:r>
              <a:rPr lang="en-US" dirty="0"/>
              <a:t> : Ground temperature</a:t>
            </a:r>
          </a:p>
          <a:p>
            <a:r>
              <a:rPr lang="en-US" dirty="0"/>
              <a:t>Alpha: coefficient related to pipe properties</a:t>
            </a:r>
          </a:p>
          <a:p>
            <a:r>
              <a:rPr lang="en-US" dirty="0"/>
              <a:t>∆t  : Traveling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C4388E-E65E-494D-83FF-91A9A0F0A6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739"/>
          <a:stretch/>
        </p:blipFill>
        <p:spPr>
          <a:xfrm>
            <a:off x="2194993" y="3488095"/>
            <a:ext cx="1408018" cy="13816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96C039-0113-4EE7-88D6-2948628E4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764"/>
          <a:stretch/>
        </p:blipFill>
        <p:spPr>
          <a:xfrm>
            <a:off x="2103830" y="1028012"/>
            <a:ext cx="1590345" cy="194955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B2107B1-B22A-4648-8512-71CC1F4A046D}"/>
              </a:ext>
            </a:extLst>
          </p:cNvPr>
          <p:cNvSpPr txBox="1"/>
          <p:nvPr/>
        </p:nvSpPr>
        <p:spPr>
          <a:xfrm>
            <a:off x="5001542" y="799155"/>
            <a:ext cx="2185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</a:t>
            </a:r>
            <a:r>
              <a:rPr lang="en-US" altLang="zh-CN" sz="1600" b="1" dirty="0"/>
              <a:t>emperature change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8536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E7278-D352-450E-B28F-498EB4D3B2B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Discrete Event Simulation Method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C27CA6-AF19-460C-BA09-9FE12D6D91C4}"/>
              </a:ext>
            </a:extLst>
          </p:cNvPr>
          <p:cNvGrpSpPr/>
          <p:nvPr/>
        </p:nvGrpSpPr>
        <p:grpSpPr>
          <a:xfrm>
            <a:off x="2240308" y="2317643"/>
            <a:ext cx="4187301" cy="2049369"/>
            <a:chOff x="1457595" y="1498946"/>
            <a:chExt cx="6053097" cy="28014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61F580-B62E-4EB9-88FB-6D6ACACD20CD}"/>
                </a:ext>
              </a:extLst>
            </p:cNvPr>
            <p:cNvSpPr txBox="1"/>
            <p:nvPr/>
          </p:nvSpPr>
          <p:spPr>
            <a:xfrm>
              <a:off x="1457595" y="3376280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m</a:t>
              </a:r>
              <a:r>
                <a:rPr lang="en-US" altLang="zh-CN" sz="1200" baseline="-25000" dirty="0"/>
                <a:t>0</a:t>
              </a:r>
              <a:endParaRPr lang="en-US" sz="1200" baseline="-25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D18930-759A-4F9C-A21D-FDA6694238D5}"/>
                </a:ext>
              </a:extLst>
            </p:cNvPr>
            <p:cNvSpPr txBox="1"/>
            <p:nvPr/>
          </p:nvSpPr>
          <p:spPr>
            <a:xfrm>
              <a:off x="5361902" y="2615690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m</a:t>
              </a:r>
              <a:r>
                <a:rPr lang="en-US" altLang="zh-CN" sz="1200" baseline="-25000" dirty="0"/>
                <a:t>1</a:t>
              </a:r>
              <a:endParaRPr lang="en-US" sz="1200" baseline="-25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3A21E5-E43C-4322-88F1-F6C9AE3CACD7}"/>
                </a:ext>
              </a:extLst>
            </p:cNvPr>
            <p:cNvSpPr txBox="1"/>
            <p:nvPr/>
          </p:nvSpPr>
          <p:spPr>
            <a:xfrm>
              <a:off x="5361902" y="3177820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m</a:t>
              </a:r>
              <a:r>
                <a:rPr lang="en-US" altLang="zh-CN" sz="1200" baseline="-25000" dirty="0"/>
                <a:t>2</a:t>
              </a:r>
              <a:endParaRPr lang="en-US" sz="1200" baseline="-250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218C7D8-F1C2-4E8B-B0F8-6F52C0B2C897}"/>
                </a:ext>
              </a:extLst>
            </p:cNvPr>
            <p:cNvCxnSpPr/>
            <p:nvPr/>
          </p:nvCxnSpPr>
          <p:spPr>
            <a:xfrm>
              <a:off x="1934553" y="3098435"/>
              <a:ext cx="228128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B9CE62-1FD6-4327-9C7F-7C693E64BBA0}"/>
                </a:ext>
              </a:extLst>
            </p:cNvPr>
            <p:cNvCxnSpPr/>
            <p:nvPr/>
          </p:nvCxnSpPr>
          <p:spPr>
            <a:xfrm>
              <a:off x="1934553" y="3514786"/>
              <a:ext cx="228128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73FEC8-D0F9-4D30-BFD8-61D0180DE2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5839" y="1693841"/>
              <a:ext cx="2102178" cy="140459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AFD6D1-B1B0-4747-BBA5-E62AC25106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5839" y="1826602"/>
              <a:ext cx="2177592" cy="148000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FE5267F-40E7-45B5-9C14-BC9AD0D3BF83}"/>
                </a:ext>
              </a:extLst>
            </p:cNvPr>
            <p:cNvCxnSpPr>
              <a:cxnSpLocks/>
            </p:cNvCxnSpPr>
            <p:nvPr/>
          </p:nvCxnSpPr>
          <p:spPr>
            <a:xfrm>
              <a:off x="4215839" y="3306611"/>
              <a:ext cx="2432116" cy="57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719859-81F0-4ABD-AC54-9194A083AD2C}"/>
                </a:ext>
              </a:extLst>
            </p:cNvPr>
            <p:cNvCxnSpPr>
              <a:cxnSpLocks/>
            </p:cNvCxnSpPr>
            <p:nvPr/>
          </p:nvCxnSpPr>
          <p:spPr>
            <a:xfrm>
              <a:off x="4215839" y="3514785"/>
              <a:ext cx="2432116" cy="57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383C1A-4F33-4459-8283-9F7C0E5207ED}"/>
                </a:ext>
              </a:extLst>
            </p:cNvPr>
            <p:cNvCxnSpPr/>
            <p:nvPr/>
          </p:nvCxnSpPr>
          <p:spPr>
            <a:xfrm>
              <a:off x="1934553" y="2892689"/>
              <a:ext cx="0" cy="827843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D1F56B-98F1-490C-87EE-C0C798700FB6}"/>
                </a:ext>
              </a:extLst>
            </p:cNvPr>
            <p:cNvCxnSpPr/>
            <p:nvPr/>
          </p:nvCxnSpPr>
          <p:spPr>
            <a:xfrm>
              <a:off x="4215839" y="2892689"/>
              <a:ext cx="0" cy="827843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3771553-0005-44B2-BFA7-0DFBBB8120C5}"/>
                </a:ext>
              </a:extLst>
            </p:cNvPr>
            <p:cNvCxnSpPr>
              <a:cxnSpLocks/>
            </p:cNvCxnSpPr>
            <p:nvPr/>
          </p:nvCxnSpPr>
          <p:spPr>
            <a:xfrm>
              <a:off x="6227826" y="1502051"/>
              <a:ext cx="318581" cy="546135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169BBC-4ED5-44CD-ABC8-29209C1AB619}"/>
                </a:ext>
              </a:extLst>
            </p:cNvPr>
            <p:cNvCxnSpPr>
              <a:cxnSpLocks/>
            </p:cNvCxnSpPr>
            <p:nvPr/>
          </p:nvCxnSpPr>
          <p:spPr>
            <a:xfrm>
              <a:off x="6647955" y="3715022"/>
              <a:ext cx="0" cy="585328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E506F9-56D1-4ABF-ACB1-D1EBF6DE4CF4}"/>
                </a:ext>
              </a:extLst>
            </p:cNvPr>
            <p:cNvSpPr txBox="1"/>
            <p:nvPr/>
          </p:nvSpPr>
          <p:spPr>
            <a:xfrm>
              <a:off x="1503184" y="2446192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Node 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119819-B120-410A-ABF9-D6F843BFECB6}"/>
                </a:ext>
              </a:extLst>
            </p:cNvPr>
            <p:cNvSpPr txBox="1"/>
            <p:nvPr/>
          </p:nvSpPr>
          <p:spPr>
            <a:xfrm>
              <a:off x="3709056" y="2448542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Node 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A86603-3888-4976-AD38-B4AEF20ADC44}"/>
                </a:ext>
              </a:extLst>
            </p:cNvPr>
            <p:cNvSpPr txBox="1"/>
            <p:nvPr/>
          </p:nvSpPr>
          <p:spPr>
            <a:xfrm>
              <a:off x="6647955" y="1498946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Node 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469319-71A6-428F-8552-72CC77623810}"/>
                </a:ext>
              </a:extLst>
            </p:cNvPr>
            <p:cNvSpPr txBox="1"/>
            <p:nvPr/>
          </p:nvSpPr>
          <p:spPr>
            <a:xfrm>
              <a:off x="6647955" y="3800375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Node 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30E8FE-D225-4578-A37F-919E63B8D05A}"/>
                </a:ext>
              </a:extLst>
            </p:cNvPr>
            <p:cNvSpPr txBox="1"/>
            <p:nvPr/>
          </p:nvSpPr>
          <p:spPr>
            <a:xfrm>
              <a:off x="2080869" y="307124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4403A3-CA04-4746-96E7-13FC538D5B69}"/>
                </a:ext>
              </a:extLst>
            </p:cNvPr>
            <p:cNvSpPr txBox="1"/>
            <p:nvPr/>
          </p:nvSpPr>
          <p:spPr>
            <a:xfrm>
              <a:off x="3672433" y="3074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CE1B57F-A503-4FDB-AD4B-3392CBFAFFAE}"/>
                </a:ext>
              </a:extLst>
            </p:cNvPr>
            <p:cNvCxnSpPr>
              <a:cxnSpLocks/>
            </p:cNvCxnSpPr>
            <p:nvPr/>
          </p:nvCxnSpPr>
          <p:spPr>
            <a:xfrm>
              <a:off x="3255369" y="3105586"/>
              <a:ext cx="0" cy="5773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E251A-798E-4226-839C-6B629F9569BC}"/>
                </a:ext>
              </a:extLst>
            </p:cNvPr>
            <p:cNvSpPr txBox="1"/>
            <p:nvPr/>
          </p:nvSpPr>
          <p:spPr>
            <a:xfrm>
              <a:off x="3101104" y="3688204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0" i="0" dirty="0" err="1">
                  <a:solidFill>
                    <a:srgbClr val="FF0000"/>
                  </a:solidFill>
                  <a:effectLst/>
                  <a:latin typeface="Menlo"/>
                </a:rPr>
                <a:t>i</a:t>
              </a:r>
              <a:endParaRPr lang="en-US" sz="1800" b="0" i="0" dirty="0">
                <a:solidFill>
                  <a:srgbClr val="FF0000"/>
                </a:solidFill>
                <a:effectLst/>
                <a:latin typeface="Menlo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43163FB-83F2-43A5-AA1B-46272E8E7081}"/>
                </a:ext>
              </a:extLst>
            </p:cNvPr>
            <p:cNvCxnSpPr>
              <a:cxnSpLocks/>
            </p:cNvCxnSpPr>
            <p:nvPr/>
          </p:nvCxnSpPr>
          <p:spPr>
            <a:xfrm>
              <a:off x="1518168" y="3306607"/>
              <a:ext cx="4163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C83AF9-A108-44B3-B2DC-32C0DE2C3EEA}"/>
                </a:ext>
              </a:extLst>
            </p:cNvPr>
            <p:cNvSpPr txBox="1"/>
            <p:nvPr/>
          </p:nvSpPr>
          <p:spPr>
            <a:xfrm>
              <a:off x="2695936" y="2724081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 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A9C5B2-F4F8-4D05-8D90-C5F3D3A5E91D}"/>
                </a:ext>
              </a:extLst>
            </p:cNvPr>
            <p:cNvSpPr txBox="1"/>
            <p:nvPr/>
          </p:nvSpPr>
          <p:spPr>
            <a:xfrm rot="19455563">
              <a:off x="4751584" y="2067124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 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8CF3A8-AA62-4D04-BE4F-CB508F8DD5AD}"/>
                </a:ext>
              </a:extLst>
            </p:cNvPr>
            <p:cNvSpPr txBox="1"/>
            <p:nvPr/>
          </p:nvSpPr>
          <p:spPr>
            <a:xfrm rot="865339">
              <a:off x="4970823" y="3793650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Pipe 2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48E1FE1-1BB3-48D8-B1BB-7A0D180D5060}"/>
                </a:ext>
              </a:extLst>
            </p:cNvPr>
            <p:cNvCxnSpPr>
              <a:cxnSpLocks/>
            </p:cNvCxnSpPr>
            <p:nvPr/>
          </p:nvCxnSpPr>
          <p:spPr>
            <a:xfrm>
              <a:off x="3610948" y="3107504"/>
              <a:ext cx="0" cy="5773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EE7675-E925-4419-81C8-BB30834341BD}"/>
                </a:ext>
              </a:extLst>
            </p:cNvPr>
            <p:cNvSpPr txBox="1"/>
            <p:nvPr/>
          </p:nvSpPr>
          <p:spPr>
            <a:xfrm>
              <a:off x="3372730" y="3693968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0" i="0" dirty="0">
                  <a:solidFill>
                    <a:srgbClr val="FF0000"/>
                  </a:solidFill>
                  <a:effectLst/>
                  <a:latin typeface="Menlo"/>
                </a:rPr>
                <a:t>i-1</a:t>
              </a:r>
              <a:endParaRPr lang="en-US" sz="1800" b="0" i="0" dirty="0">
                <a:solidFill>
                  <a:srgbClr val="FF0000"/>
                </a:solidFill>
                <a:effectLst/>
                <a:latin typeface="Menlo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07E10D1-AA70-4339-BE28-EE8DC064F29C}"/>
                </a:ext>
              </a:extLst>
            </p:cNvPr>
            <p:cNvCxnSpPr>
              <a:cxnSpLocks/>
            </p:cNvCxnSpPr>
            <p:nvPr/>
          </p:nvCxnSpPr>
          <p:spPr>
            <a:xfrm>
              <a:off x="2555582" y="3096888"/>
              <a:ext cx="0" cy="5773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EFD088-CCCB-46A5-9AFB-1667577C2F7C}"/>
                </a:ext>
              </a:extLst>
            </p:cNvPr>
            <p:cNvSpPr txBox="1"/>
            <p:nvPr/>
          </p:nvSpPr>
          <p:spPr>
            <a:xfrm>
              <a:off x="2288310" y="3682982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0" i="0" dirty="0">
                  <a:solidFill>
                    <a:srgbClr val="FF0000"/>
                  </a:solidFill>
                  <a:effectLst/>
                  <a:latin typeface="Menlo"/>
                </a:rPr>
                <a:t>i+1</a:t>
              </a:r>
              <a:endParaRPr lang="en-US" sz="1800" b="0" i="0" dirty="0">
                <a:solidFill>
                  <a:srgbClr val="FF0000"/>
                </a:solidFill>
                <a:effectLst/>
                <a:latin typeface="Menlo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49148F1D-BE50-4C73-B3ED-8973988E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45" y="894157"/>
            <a:ext cx="3433590" cy="1030504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59BF4D71-B593-47D4-A44B-6D9735CCB974}"/>
              </a:ext>
            </a:extLst>
          </p:cNvPr>
          <p:cNvSpPr/>
          <p:nvPr/>
        </p:nvSpPr>
        <p:spPr>
          <a:xfrm>
            <a:off x="2147400" y="1656155"/>
            <a:ext cx="648684" cy="419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A7B72F-D740-4841-939C-E3612C59A77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301CE5F-4E5C-4A89-A5F3-BCF3FF04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66" y="1839060"/>
            <a:ext cx="4674259" cy="25432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C22FA34-0BD9-4507-82E8-B3B25212086A}"/>
              </a:ext>
            </a:extLst>
          </p:cNvPr>
          <p:cNvSpPr txBox="1"/>
          <p:nvPr/>
        </p:nvSpPr>
        <p:spPr>
          <a:xfrm>
            <a:off x="682752" y="1109472"/>
            <a:ext cx="3666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 with measurement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to return side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for large-scale network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hydraulic simulation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D9DB4E-7C10-4E69-B63F-27B17A483858}"/>
              </a:ext>
            </a:extLst>
          </p:cNvPr>
          <p:cNvSpPr txBox="1"/>
          <p:nvPr/>
        </p:nvSpPr>
        <p:spPr>
          <a:xfrm>
            <a:off x="853440" y="2901304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System Optimization!</a:t>
            </a:r>
          </a:p>
        </p:txBody>
      </p:sp>
    </p:spTree>
    <p:extLst>
      <p:ext uri="{BB962C8B-B14F-4D97-AF65-F5344CB8AC3E}">
        <p14:creationId xmlns:p14="http://schemas.microsoft.com/office/powerpoint/2010/main" val="246328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C15388-AABA-46DF-836E-AB07E029E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3608B3-B7C9-4174-A1D6-BCA4403593A2}"/>
              </a:ext>
            </a:extLst>
          </p:cNvPr>
          <p:cNvCxnSpPr>
            <a:cxnSpLocks/>
          </p:cNvCxnSpPr>
          <p:nvPr/>
        </p:nvCxnSpPr>
        <p:spPr>
          <a:xfrm>
            <a:off x="4063236" y="3038833"/>
            <a:ext cx="15537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8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4">
      <a:dk1>
        <a:sysClr val="windowText" lastClr="000000"/>
      </a:dk1>
      <a:lt1>
        <a:sysClr val="window" lastClr="FFFFFF"/>
      </a:lt1>
      <a:dk2>
        <a:srgbClr val="FF671F"/>
      </a:dk2>
      <a:lt2>
        <a:srgbClr val="FF854C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SCI_169_EN.pptx" id="{724DBBBF-9C4B-401D-B98F-B5D7D4E05B8F}" vid="{4DDD1FE2-E45E-4420-8436-D08DB849D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8067A49724945B01A3FCDF2E7485D" ma:contentTypeVersion="2" ma:contentTypeDescription="Create a new document." ma:contentTypeScope="" ma:versionID="018ac5e784e32aed0794ad18ccdee6a2">
  <xsd:schema xmlns:xsd="http://www.w3.org/2001/XMLSchema" xmlns:xs="http://www.w3.org/2001/XMLSchema" xmlns:p="http://schemas.microsoft.com/office/2006/metadata/properties" xmlns:ns2="1f75d104-e856-40ea-a1e1-b25d46133343" targetNamespace="http://schemas.microsoft.com/office/2006/metadata/properties" ma:root="true" ma:fieldsID="d141ec57cbfff1fab7480baa61827cc3" ns2:_="">
    <xsd:import namespace="1f75d104-e856-40ea-a1e1-b25d46133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5d104-e856-40ea-a1e1-b25d46133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B49E03-C266-4CB0-AA71-3A71237154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CFCDB3-F5B5-4CC6-8227-3218E8E226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503C3-6348-423F-9C3D-B165A75B9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5d104-e856-40ea-a1e1-b25d4613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Aalto_SCI_169_EN</Template>
  <TotalTime>6718</TotalTime>
  <Words>318</Words>
  <Application>Microsoft Office PowerPoint</Application>
  <PresentationFormat>On-screen Show (16:9)</PresentationFormat>
  <Paragraphs>66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Menlo</vt:lpstr>
      <vt:lpstr>arial</vt:lpstr>
      <vt:lpstr>arial</vt:lpstr>
      <vt:lpstr>Calibri</vt:lpstr>
      <vt:lpstr>Cambria Math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 Zichan</dc:creator>
  <cp:lastModifiedBy>Xie Zichan</cp:lastModifiedBy>
  <cp:revision>10</cp:revision>
  <dcterms:created xsi:type="dcterms:W3CDTF">2022-10-03T13:15:59Z</dcterms:created>
  <dcterms:modified xsi:type="dcterms:W3CDTF">2022-10-10T13:11:14Z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0x01010077D8067A49724945B01A3FCDF2E7485D</vt:lpwstr>
  </property>
</Properties>
</file>