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84" r:id="rId5"/>
    <p:sldId id="287" r:id="rId6"/>
    <p:sldId id="334" r:id="rId7"/>
    <p:sldId id="335" r:id="rId8"/>
    <p:sldId id="256" r:id="rId9"/>
    <p:sldId id="258" r:id="rId10"/>
    <p:sldId id="296" r:id="rId11"/>
    <p:sldId id="259" r:id="rId12"/>
    <p:sldId id="297" r:id="rId13"/>
    <p:sldId id="261" r:id="rId14"/>
    <p:sldId id="327" r:id="rId15"/>
    <p:sldId id="300" r:id="rId16"/>
    <p:sldId id="301" r:id="rId17"/>
    <p:sldId id="302" r:id="rId18"/>
    <p:sldId id="331" r:id="rId19"/>
    <p:sldId id="332" r:id="rId20"/>
    <p:sldId id="333" r:id="rId21"/>
    <p:sldId id="306" r:id="rId22"/>
    <p:sldId id="307" r:id="rId23"/>
    <p:sldId id="308" r:id="rId24"/>
    <p:sldId id="310" r:id="rId25"/>
    <p:sldId id="309" r:id="rId26"/>
    <p:sldId id="311" r:id="rId27"/>
    <p:sldId id="326" r:id="rId28"/>
    <p:sldId id="328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1ACCA-098F-4E21-91B3-923862402B68}" v="10" dt="2023-10-09T11:42:14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99" autoAdjust="0"/>
  </p:normalViewPr>
  <p:slideViewPr>
    <p:cSldViewPr snapToGrid="0" snapToObjects="1" showGuides="1">
      <p:cViewPr varScale="1">
        <p:scale>
          <a:sx n="62" d="100"/>
          <a:sy n="62" d="100"/>
        </p:scale>
        <p:origin x="72" y="148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72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2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186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0769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08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  <p:sldLayoutId id="2147483670" r:id="rId18"/>
    <p:sldLayoutId id="2147483671" r:id="rId19"/>
    <p:sldLayoutId id="2147483672" r:id="rId20"/>
    <p:sldLayoutId id="2147483673" r:id="rId21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 short Introduction about me…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Piyalee Pattanaik​</a:t>
            </a:r>
          </a:p>
          <a:p>
            <a:endParaRPr lang="en-US" dirty="0"/>
          </a:p>
        </p:txBody>
      </p:sp>
      <p:pic>
        <p:nvPicPr>
          <p:cNvPr id="37" name="Picture Placeholder 36" descr="Lady with head covering and sunglasses">
            <a:extLst>
              <a:ext uri="{FF2B5EF4-FFF2-40B4-BE49-F238E27FC236}">
                <a16:creationId xmlns:a16="http://schemas.microsoft.com/office/drawing/2014/main" id="{A19A6DDD-C216-2AAD-4F19-4A7B592920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28" b="228"/>
          <a:stretch/>
        </p:blipFill>
        <p:spPr/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487841" y="472440"/>
            <a:ext cx="9484833" cy="59671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 Luce ratio rule is a special case in QRE theory.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 simple symmetric game with two players, each with two decisions.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payoffs could be functions of a belief p that represents a player’s beliefs about the likelihood that the other player chooses A1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 quantal response function would be: </a:t>
            </a:r>
          </a:p>
          <a:p>
            <a:pPr marL="101597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Pr(A1) = 𝜋1(𝑝)/ ( 𝜋1(𝑝)+𝜋2(𝑝))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equilibrium, there is no opportunity for learning in the sense that the quantal response probabilities match the beliefs, i.e., Pr(A1) = p.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BA85-570D-16F2-D910-00B70DB6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1" y="501649"/>
            <a:ext cx="9014800" cy="6099176"/>
          </a:xfrm>
        </p:spPr>
        <p:txBody>
          <a:bodyPr/>
          <a:lstStyle/>
          <a:p>
            <a:pPr marL="380990" indent="-380990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McKelvey and Thomas Palfrey considered a model in which players make choices based on quantal response models and defined a quantal response equilibrium. </a:t>
            </a:r>
          </a:p>
          <a:p>
            <a:pPr marL="380990" indent="-380990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showed that if the variance of the independent random terms is large enough then a quantal response equilibrium is unique.</a:t>
            </a:r>
          </a:p>
          <a:p>
            <a:pPr marL="380990" indent="-380990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Ui, Takashi motivated by the works of McKelvey and Palfrey studied the uniqueness of quantal response equilibrium. </a:t>
            </a:r>
          </a:p>
          <a:p>
            <a:pPr marL="101598" indent="0">
              <a:buNone/>
            </a:pP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BD2DB-712E-6AAE-1FD7-E3314D467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813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F045-03E8-1673-7B16-6FCDE3E2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779005"/>
            <a:ext cx="9014800" cy="1143200"/>
          </a:xfrm>
        </p:spPr>
        <p:txBody>
          <a:bodyPr/>
          <a:lstStyle/>
          <a:p>
            <a:pPr algn="ctr"/>
            <a:r>
              <a:rPr lang="en-IN" sz="26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 perturbations and Quantal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4D2A1-351B-E891-60AD-63F7E233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2104995"/>
            <a:ext cx="9014800" cy="39740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study we are dealing with symmetric binary-choice games.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define A1 and A2 to be the two possible decisions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 will refer to the most pro-social decision in each scenario.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every player does have a predicted payoff function, π(p), that depends on the probability  p that the other player selects the pro-social decision A1.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expected payoffs are denoted by π1(p) and π2(p) for decisions A1 and A2, respectively.</a:t>
            </a:r>
          </a:p>
          <a:p>
            <a:endParaRPr lang="en-IN" sz="2667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51EB-0BB4-CF27-DB8A-6A43A34145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96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6A52-EF09-EF26-A7FD-819DA5F4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147" y="711953"/>
            <a:ext cx="9149652" cy="5581649"/>
          </a:xfrm>
        </p:spPr>
        <p:txBody>
          <a:bodyPr/>
          <a:lstStyle/>
          <a:p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Perceived payoffs is the sum of payoffs (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π(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p)) and additive (player-specific) disturbances,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 , so a player j will select A1 if: </a:t>
            </a: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the probability of actually choosing  A1 is dictated by the probability that the difference in disturbances will be relatively less than the scaled payoff difference λ∆(p)</a:t>
            </a:r>
          </a:p>
          <a:p>
            <a:endParaRPr lang="en-I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A5275-FD5F-287A-8F6E-D04D24FDD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5FB94-CBC4-6E53-7DCC-9FAF5BC7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2" y="1934938"/>
            <a:ext cx="4695824" cy="22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0D35-0BE6-C726-DC4B-64D59FC2C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1" y="622851"/>
            <a:ext cx="9014800" cy="57970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simplify the notation, let consider ε_1j = x, ε_2j = y.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consider x and y to have standard bi-variate normal distribution with correlation coefficient ρ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their joint PDF is given by: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the cumulative distribution function for the variable y − x being less than λ∆(p) is given by:</a:t>
            </a: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1493-6107-2317-AECE-DBE4AF251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1E44A-E515-2084-AB1B-C244FEAE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2609851"/>
            <a:ext cx="6350000" cy="105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B020A-8958-8DC2-9C28-C58C34EC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09" y="5043260"/>
            <a:ext cx="6828065" cy="10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CAC0-313E-6631-9219-4BD373B662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A13A5-2D25-EE8C-EA47-D91FAFCC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1" y="0"/>
            <a:ext cx="6001407" cy="3026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8E427-691E-1D34-6634-4B4A870E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1" y="1806136"/>
            <a:ext cx="6001407" cy="235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C9E6E-E76F-0E08-93AC-AA2793338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" y="4315920"/>
            <a:ext cx="8569216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CCC76-0918-4CF5-2676-0CCD150960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8257A-C1A5-1FB8-B6D4-BA0EF55E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1" y="112282"/>
            <a:ext cx="8355724" cy="1332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3907-005C-8F21-C4FC-5CCBD346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444906"/>
            <a:ext cx="6299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3893E-0290-56C6-6FEE-444DE170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2269530"/>
            <a:ext cx="5588000" cy="134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D6414-E100-4AF6-6A6A-77C209A74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291" y="3615730"/>
            <a:ext cx="7112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DB46A-6193-4DE3-CC6C-7D78FA8FA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C82E7-6BDA-3E1B-88E9-CABBBA93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98" y="298513"/>
            <a:ext cx="7696200" cy="2578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A7DADF-47F6-5E2D-DD35-8F314ED7424D}"/>
              </a:ext>
            </a:extLst>
          </p:cNvPr>
          <p:cNvSpPr txBox="1">
            <a:spLocks/>
          </p:cNvSpPr>
          <p:nvPr/>
        </p:nvSpPr>
        <p:spPr>
          <a:xfrm>
            <a:off x="1551398" y="2876613"/>
            <a:ext cx="7195600" cy="8509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the above equation give us the following result which the required cumulative distribution:</a:t>
            </a:r>
            <a:br>
              <a:rPr lang="en-US" sz="24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68EC0-6D39-BA02-650C-6832B994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98" y="3727581"/>
            <a:ext cx="7833108" cy="28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CA9B-EECF-D85A-CE26-43DF9B22D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1" y="439055"/>
            <a:ext cx="9014800" cy="5854547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equilibrium the choice probability must equal the belief probability p used in the payoff difference i.e.: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7" indent="0" algn="just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function will have the inverse property since it is an increasing function.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split the equilibrium condition into terms relevant to noise on the left and payoffs on the right, just invert both sides of the above equation and divide by λ as shown below: 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F4544-C80D-05D6-224F-3DC999B01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A65E4-9C22-3664-45EC-A91BCCB3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3" y="1460500"/>
            <a:ext cx="80391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FE111-4C3D-6977-B0CD-D3990A08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322" y="5381806"/>
            <a:ext cx="3390900" cy="7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C605D-A029-8708-2164-67AD3DE2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39599"/>
            <a:ext cx="10191751" cy="625400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visualize the above decomposition by plotting the independent variable, p, on the y-axis and expected payoff differences on the x-axis as shown below :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686C7-1FA9-F83B-0B30-2FF036846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19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E48FB-9B60-F5A0-5A3D-0E2195F2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4" y="1611085"/>
            <a:ext cx="5312788" cy="4256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CEEB2-144D-4F01-1CE6-377AFA8C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94" y="1611087"/>
            <a:ext cx="5282135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0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1129043"/>
            <a:ext cx="5010912" cy="21305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from Odisha, India. 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Located on the eastern coast of India, with the Bay of Bengal to the east.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Varied topography, including a vast coastline, rolling hills, fertile plains, and dense forests.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Odisha - Wikipedia">
            <a:extLst>
              <a:ext uri="{FF2B5EF4-FFF2-40B4-BE49-F238E27FC236}">
                <a16:creationId xmlns:a16="http://schemas.microsoft.com/office/drawing/2014/main" id="{A83BFC7F-62D2-53F8-8141-4400CF2912C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7716"/>
          <a:stretch>
            <a:fillRect/>
          </a:stretch>
        </p:blipFill>
        <p:spPr bwMode="auto">
          <a:xfrm>
            <a:off x="7964905" y="0"/>
            <a:ext cx="4227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7 Best Things to Do in Odisha, India">
            <a:extLst>
              <a:ext uri="{FF2B5EF4-FFF2-40B4-BE49-F238E27FC236}">
                <a16:creationId xmlns:a16="http://schemas.microsoft.com/office/drawing/2014/main" id="{D0EF64EF-CE25-F7D8-A138-CA08A30C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59" y="3736367"/>
            <a:ext cx="2622883" cy="27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ri's Jagannath Temple to reopen for visitors from August 16 | Latest News  India - Hindustan Times">
            <a:extLst>
              <a:ext uri="{FF2B5EF4-FFF2-40B4-BE49-F238E27FC236}">
                <a16:creationId xmlns:a16="http://schemas.microsoft.com/office/drawing/2014/main" id="{55567D2D-464C-CA1A-8407-24F46AEE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03014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Jagannath Rath Yatra 2023: Tripura CM Manik Saha inaugurates 'Rath Yatra'  in Agartala | Mint">
            <a:extLst>
              <a:ext uri="{FF2B5EF4-FFF2-40B4-BE49-F238E27FC236}">
                <a16:creationId xmlns:a16="http://schemas.microsoft.com/office/drawing/2014/main" id="{4F723BB5-D4EE-359A-775C-985CFBA4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95" y="242994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2D4B9-5B2E-10EC-9510-D4CC58DB8D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8CA70-92BF-0448-4443-5361E26C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3" y="2536373"/>
            <a:ext cx="4262643" cy="3749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D2FC8-76FB-AB7B-D582-FAD3FE62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1" y="2311400"/>
            <a:ext cx="4720853" cy="38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E98F7-AA10-B971-DF40-EBE3CF5D2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5DF5A-4EE7-6BBC-01DE-AF93A544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54" y="631436"/>
            <a:ext cx="6461745" cy="43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2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ECD17-CE21-D895-9332-9B281CE3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13" y="39599"/>
            <a:ext cx="9014800" cy="625400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payoff difference line in each panel of the above figures is derived from a prisoner’s dilemma game used by Andreoni and Miller (1993), as shown below.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that game, cooperation yields a payoff of 7 for each, whereas a unilateral defector obtains 12, so the payoff difference is −5.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difference determines the intercept of the dashed line with the top of the figure.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34DA-203F-75BB-E702-340D139756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22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C7B6AC-77FD-8078-9598-25B4FECE30A1}"/>
              </a:ext>
            </a:extLst>
          </p:cNvPr>
          <p:cNvGraphicFramePr>
            <a:graphicFrameLocks noGrp="1"/>
          </p:cNvGraphicFramePr>
          <p:nvPr/>
        </p:nvGraphicFramePr>
        <p:xfrm>
          <a:off x="1270505" y="3741682"/>
          <a:ext cx="8127999" cy="220133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940242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249029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8147042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Player 1/ Player 2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A1(cooperate)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A2(Defect)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836375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A1(cooperate)</a:t>
                      </a:r>
                      <a:endParaRPr lang="en-IN" sz="2400" dirty="0"/>
                    </a:p>
                    <a:p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(7,7)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(0,12)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5427994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A2(Defect)</a:t>
                      </a:r>
                      <a:endParaRPr lang="en-IN" sz="2400" dirty="0"/>
                    </a:p>
                    <a:p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(12,0)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(4,4)</a:t>
                      </a:r>
                      <a:endParaRPr lang="en-I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2965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33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89E5A-50A5-24A2-E83A-C2A4A9616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13" y="166912"/>
            <a:ext cx="9014800" cy="5986237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Conversely, when the other person defects, cooperation yields 0 as compared with 4 for mutual defection, so the horizontal intercept of the dashed line in the figure is −4.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dashed expected payoff line connects these two intercepts.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correlation coefficient ρ in varies from -1 to 1, the inverse distribution takes on the shape of a sharp step function.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QRE point which is derived from the intersection of expected payoff line with the distribution line also falls meaning the dominated decision has a positive (but low) probability for the game presented.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QRE intersection converges to a zero-probability associated with the dominated decision as the correlation coefficient approaches 1, e.g., defect in a prisoner’s dilemma.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takeaway is that QRE smooths out sharp best responses, resulting in smoothed ”better responses” in which all actions are picked with a high probability.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BB71-E835-C419-DD24-FDBB894B0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2571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C9EB-0D5C-8B40-052D-833FA98D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566733"/>
            <a:ext cx="9014800" cy="1143200"/>
          </a:xfrm>
        </p:spPr>
        <p:txBody>
          <a:bodyPr/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ACD60-4CB4-94A5-4407-F3DB8AE1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930400"/>
            <a:ext cx="9014800" cy="45466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function pass through the point (0, 1/2) which satisfy the i.i.d.(independent and identically distributed) condition of random terms and hence, the symmetry property.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neither perturbation is more likely to be larger than the other.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also observe that the QRE probability p determined by the intersection point cannot be made arbitrarily high or small.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 of the distribution is affected by the variation of correlation effects, which flattens or sharpens it, but it remains monotone and passes through the midpoint. 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98BE-ADE3-FAE6-5DC9-C75AAF9A0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516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6B72-F4C3-724D-8384-B8866436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628651"/>
            <a:ext cx="9014800" cy="5656749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findings also suggests that all QRE models with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perturbations like logit or in our case normal distribution, will have QRE intersections at probabilities less than 1/2 for the above games.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used the concept ϵ2j − ϵ1j &lt; λ(π1 − π2) with correlated terms to study the uniqueness of quantal equilibrium.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see from our figures that when the correlation is low player ’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believes that with probability around 1/2 the difference ϵ2j −ϵ1j is less than the scaled payoff difference and hence the A1 is dominated.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correlation increases the decision of choosing a dominated choice  is positive but low probability as we have seen in case of above examples.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the uniqueness of QRE is further proven.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1610B-E843-1D34-5705-BAD60D9DFD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44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3" name="Picture Placeholder 32" descr="Opened package with a pink shirt in it">
            <a:extLst>
              <a:ext uri="{FF2B5EF4-FFF2-40B4-BE49-F238E27FC236}">
                <a16:creationId xmlns:a16="http://schemas.microsoft.com/office/drawing/2014/main" id="{1D963291-0332-DAB6-6090-6778FC7899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" b="7"/>
          <a:stretch/>
        </p:blipFill>
        <p:spPr/>
      </p:pic>
    </p:spTree>
    <p:extLst>
      <p:ext uri="{BB962C8B-B14F-4D97-AF65-F5344CB8AC3E}">
        <p14:creationId xmlns:p14="http://schemas.microsoft.com/office/powerpoint/2010/main" val="177850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itle 1">
            <a:extLst>
              <a:ext uri="{FF2B5EF4-FFF2-40B4-BE49-F238E27FC236}">
                <a16:creationId xmlns:a16="http://schemas.microsoft.com/office/drawing/2014/main" id="{79B4B81F-14FD-DC0C-188C-E5D9BC72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</p:spPr>
        <p:txBody>
          <a:bodyPr/>
          <a:lstStyle/>
          <a:p>
            <a:r>
              <a:rPr lang="en-US" dirty="0"/>
              <a:t>Odisha…..</a:t>
            </a:r>
          </a:p>
        </p:txBody>
      </p:sp>
      <p:sp>
        <p:nvSpPr>
          <p:cNvPr id="2070" name="Text Placeholder 2">
            <a:extLst>
              <a:ext uri="{FF2B5EF4-FFF2-40B4-BE49-F238E27FC236}">
                <a16:creationId xmlns:a16="http://schemas.microsoft.com/office/drawing/2014/main" id="{9600B8E8-9760-0D8D-554B-A938C8F47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</p:spPr>
        <p:txBody>
          <a:bodyPr/>
          <a:lstStyle/>
          <a:p>
            <a:r>
              <a:rPr lang="en-US" dirty="0"/>
              <a:t>Konark Temple</a:t>
            </a:r>
          </a:p>
        </p:txBody>
      </p:sp>
      <p:pic>
        <p:nvPicPr>
          <p:cNvPr id="2050" name="Picture 2" descr="Mysteries Of The Konark Sun Temple - Savaari Car Rentals Blog">
            <a:extLst>
              <a:ext uri="{FF2B5EF4-FFF2-40B4-BE49-F238E27FC236}">
                <a16:creationId xmlns:a16="http://schemas.microsoft.com/office/drawing/2014/main" id="{BF166221-97CA-813F-9DDA-F7F330BBC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r="5344" b="3"/>
          <a:stretch/>
        </p:blipFill>
        <p:spPr bwMode="auto">
          <a:xfrm>
            <a:off x="932688" y="2944368"/>
            <a:ext cx="2743200" cy="2785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71" name="Text Placeholder 4">
            <a:extLst>
              <a:ext uri="{FF2B5EF4-FFF2-40B4-BE49-F238E27FC236}">
                <a16:creationId xmlns:a16="http://schemas.microsoft.com/office/drawing/2014/main" id="{AF07C2FD-3A8F-7B29-F87F-98943D9C36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</p:spPr>
        <p:txBody>
          <a:bodyPr/>
          <a:lstStyle/>
          <a:p>
            <a:r>
              <a:rPr lang="en-US" dirty="0"/>
              <a:t>Odissi</a:t>
            </a:r>
          </a:p>
        </p:txBody>
      </p:sp>
      <p:pic>
        <p:nvPicPr>
          <p:cNvPr id="2052" name="Picture 4" descr="Tribute to Guruji through Odissi dance -">
            <a:extLst>
              <a:ext uri="{FF2B5EF4-FFF2-40B4-BE49-F238E27FC236}">
                <a16:creationId xmlns:a16="http://schemas.microsoft.com/office/drawing/2014/main" id="{20173A84-0A76-1637-914D-FA3CAE6DE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9572" b="-1"/>
          <a:stretch/>
        </p:blipFill>
        <p:spPr bwMode="auto">
          <a:xfrm>
            <a:off x="4715873" y="2944368"/>
            <a:ext cx="2743200" cy="2785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72" name="Text Placeholder 6">
            <a:extLst>
              <a:ext uri="{FF2B5EF4-FFF2-40B4-BE49-F238E27FC236}">
                <a16:creationId xmlns:a16="http://schemas.microsoft.com/office/drawing/2014/main" id="{AD7A2281-EE6A-B8A3-5204-9A94C0E5DF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</p:spPr>
        <p:txBody>
          <a:bodyPr/>
          <a:lstStyle/>
          <a:p>
            <a:r>
              <a:rPr lang="en-US" dirty="0"/>
              <a:t>White Tigers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AFD6-9BB4-0591-1843-DDFCB4FE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0904"/>
            <a:ext cx="365760" cy="246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3</a:t>
            </a:fld>
            <a:endParaRPr lang="en"/>
          </a:p>
        </p:txBody>
      </p:sp>
      <p:sp>
        <p:nvSpPr>
          <p:cNvPr id="2067" name="Footer Placeholder 9">
            <a:extLst>
              <a:ext uri="{FF2B5EF4-FFF2-40B4-BE49-F238E27FC236}">
                <a16:creationId xmlns:a16="http://schemas.microsoft.com/office/drawing/2014/main" id="{80BA6676-16C2-DA74-9D79-207ED05A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Presentation title</a:t>
            </a:r>
          </a:p>
        </p:txBody>
      </p:sp>
      <p:sp>
        <p:nvSpPr>
          <p:cNvPr id="2069" name="Date Placeholder 10">
            <a:extLst>
              <a:ext uri="{FF2B5EF4-FFF2-40B4-BE49-F238E27FC236}">
                <a16:creationId xmlns:a16="http://schemas.microsoft.com/office/drawing/2014/main" id="{33F1C81B-DED9-70BE-C14D-AFE5E4F6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20XX</a:t>
            </a:r>
          </a:p>
        </p:txBody>
      </p:sp>
      <p:pic>
        <p:nvPicPr>
          <p:cNvPr id="2054" name="Picture 6" descr="White Tiger Subhranshu Dies At Nandankanan Zoo - odishabytes">
            <a:extLst>
              <a:ext uri="{FF2B5EF4-FFF2-40B4-BE49-F238E27FC236}">
                <a16:creationId xmlns:a16="http://schemas.microsoft.com/office/drawing/2014/main" id="{573E165D-6F2D-CFBB-4C9D-3CDED0F219CF}"/>
              </a:ext>
            </a:extLst>
          </p:cNvPr>
          <p:cNvPicPr>
            <a:picLocks noGrp="1" noChangeAspect="1" noChangeArrowheads="1"/>
          </p:cNvPicPr>
          <p:nvPr>
            <p:ph sz="half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3566386"/>
            <a:ext cx="2743200" cy="15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261F-A1CC-A98F-ADA2-0B2BA4F7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Education…</a:t>
            </a:r>
            <a:endParaRPr lang="en-FI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1E85-4715-BD64-D873-A99802A2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under graduation at SRM University Chennai, India: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Bachelor’s Project: </a:t>
            </a:r>
            <a:r>
              <a:rPr lang="en-US" sz="20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Wearable Health Monitoring and Tracking Device for Animals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Interned at </a:t>
            </a:r>
            <a:r>
              <a:rPr lang="en-US" sz="24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 Photonics Lab of the Physic department of NISER:</a:t>
            </a:r>
          </a:p>
          <a:p>
            <a:pPr lvl="1"/>
            <a:r>
              <a:rPr lang="en-US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Project: Development of a single Photon counting Module</a:t>
            </a:r>
            <a:endParaRPr lang="en-US" sz="240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as </a:t>
            </a:r>
            <a:r>
              <a:rPr lang="en-US" sz="24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Programming Analyst at Cognizant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Masters in Applied Mathematics and Information at Moscow Institute of Physics and Technology: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 thesis: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tudying the Correlation effects in Bayesian Games</a:t>
            </a:r>
            <a:endParaRPr lang="en-FI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02594-26BB-1CDE-4978-28A03A55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A819-41B1-7E7B-67D3-23F5FEFF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3E36B2-BA85-E815-3BAD-7A84F363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5135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1026511" y="2578692"/>
            <a:ext cx="71956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I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tudying the Correlation effects in Bayesian Games</a:t>
            </a:r>
            <a:br>
              <a:rPr lang="e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4716452" y="2933392"/>
            <a:ext cx="4975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 Equilibrium (NE) assumes:</a:t>
            </a:r>
            <a:b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Agents have correct beliefs about other agent’s behavior </a:t>
            </a:r>
            <a:b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Agents best respond given their beliefs</a:t>
            </a:r>
            <a:endParaRPr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52" name="Google Shape;3852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3367" r="21417"/>
          <a:stretch/>
        </p:blipFill>
        <p:spPr>
          <a:xfrm>
            <a:off x="0" y="0"/>
            <a:ext cx="3786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1009359" y="4564424"/>
            <a:ext cx="73268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assumptions are often violated :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unobservable variables (weather, temperature,   framing...) 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cognitive limitations, 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lack of attention/willpower social preferences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etc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3129751" y="2874359"/>
            <a:ext cx="361133" cy="3448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681701" y="938317"/>
            <a:ext cx="1547161" cy="1547584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1189978" y="2155262"/>
            <a:ext cx="1022193" cy="1022345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1305158" y="1237922"/>
            <a:ext cx="501735" cy="47907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2038977" y="1539351"/>
            <a:ext cx="361119" cy="3448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4228351" y="1812492"/>
            <a:ext cx="270399" cy="25818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846788" y="526151"/>
            <a:ext cx="243568" cy="23256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2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217023" y="381060"/>
            <a:ext cx="7025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Quantal rensponse Equilibrium</a:t>
            </a:r>
            <a:endParaRPr sz="26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subTitle" idx="1"/>
          </p:nvPr>
        </p:nvSpPr>
        <p:spPr>
          <a:xfrm>
            <a:off x="762000" y="1927460"/>
            <a:ext cx="7553325" cy="42542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66773" lvl="1" indent="-457189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Quantal Response Equilibrium (QRE) relaxes the second assumption </a:t>
            </a:r>
          </a:p>
          <a:p>
            <a:pPr marL="1066773" lvl="1" indent="-457189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no longer always select the strategy with the highest expected payoff... </a:t>
            </a:r>
          </a:p>
          <a:p>
            <a:pPr marL="1066773" lvl="1" indent="-457189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...but they are more likely to play strategies with high expected payoffs as opposed to strategies with low expected payoffs</a:t>
            </a:r>
          </a:p>
          <a:p>
            <a:pPr marL="1066773" lvl="1" indent="-457189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Beliefs are still consistent: agents know others make mistakes when they compute expected payoffs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2CB79-274D-6504-7068-9CCCE381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33" y="1016000"/>
            <a:ext cx="9014800" cy="4460875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of modeling imperfect maximization with stochastic choice stems from the work of mathematical psychologists like Thurstone and Luce .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there are two decisions, A1 and A2, with expected payoffs denoted by 𝜋1 and 𝜋2,.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by Luce ratio the probability of A1 is: 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Pr(A1) = 𝜋1 ⁄ (𝜋1 + 𝜋2).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2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{756AA81C-CA1D-4EBF-AE45-E4F9485D16E2}tf11429527_win32</Template>
  <TotalTime>881</TotalTime>
  <Words>1412</Words>
  <Application>Microsoft Office PowerPoint</Application>
  <PresentationFormat>Widescreen</PresentationFormat>
  <Paragraphs>124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short Introduction about me…</vt:lpstr>
      <vt:lpstr>PowerPoint Presentation</vt:lpstr>
      <vt:lpstr>Odisha…..</vt:lpstr>
      <vt:lpstr>Education…</vt:lpstr>
      <vt:lpstr>Studying the Correlation effects in Bayesian Games </vt:lpstr>
      <vt:lpstr>Nash Equilibrium (NE) assumes:  1. Agents have correct beliefs about other agent’s behavior   2. Agents best respond given their beliefs</vt:lpstr>
      <vt:lpstr>These assumptions are often violated :  1. unobservable variables (weather, temperature,   framing...)  2. cognitive limitations,  3. lack of attention/willpower social preferences 4. etc. </vt:lpstr>
      <vt:lpstr>Quantal rensponse Equilibrium</vt:lpstr>
      <vt:lpstr>PowerPoint Presentation</vt:lpstr>
      <vt:lpstr>PowerPoint Presentation</vt:lpstr>
      <vt:lpstr>PowerPoint Presentation</vt:lpstr>
      <vt:lpstr>Payoff perturbations and Quantal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Introduction about me…</dc:title>
  <dc:creator>piyalee pattanaik</dc:creator>
  <cp:lastModifiedBy>Pattanaik Piyalee</cp:lastModifiedBy>
  <cp:revision>3</cp:revision>
  <dcterms:created xsi:type="dcterms:W3CDTF">2023-10-08T19:29:14Z</dcterms:created>
  <dcterms:modified xsi:type="dcterms:W3CDTF">2023-10-10T12:48:18Z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