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0"/>
  </p:notesMasterIdLst>
  <p:sldIdLst>
    <p:sldId id="256" r:id="rId2"/>
    <p:sldId id="257" r:id="rId3"/>
    <p:sldId id="258" r:id="rId4"/>
    <p:sldId id="274" r:id="rId5"/>
    <p:sldId id="260" r:id="rId6"/>
    <p:sldId id="261" r:id="rId7"/>
    <p:sldId id="262" r:id="rId8"/>
    <p:sldId id="263" r:id="rId9"/>
    <p:sldId id="264" r:id="rId10"/>
    <p:sldId id="275" r:id="rId11"/>
    <p:sldId id="265" r:id="rId12"/>
    <p:sldId id="266" r:id="rId13"/>
    <p:sldId id="267" r:id="rId14"/>
    <p:sldId id="269" r:id="rId15"/>
    <p:sldId id="272" r:id="rId16"/>
    <p:sldId id="270" r:id="rId17"/>
    <p:sldId id="273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\Desktop\Talou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LGD estimates over (partial) lifetime of asset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F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Base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strRef>
              <c:f>Sheet1!$F$4:$H$4</c:f>
              <c:strCache>
                <c:ptCount val="3"/>
                <c:pt idx="0">
                  <c:v>t_R + 1</c:v>
                </c:pt>
                <c:pt idx="1">
                  <c:v>t_R + 2</c:v>
                </c:pt>
                <c:pt idx="2">
                  <c:v>t_R + 3</c:v>
                </c:pt>
              </c:strCache>
            </c:strRef>
          </c:xVal>
          <c:yVal>
            <c:numRef>
              <c:f>Sheet1!$F$15:$H$15</c:f>
              <c:numCache>
                <c:formatCode>General</c:formatCode>
                <c:ptCount val="3"/>
                <c:pt idx="0">
                  <c:v>0.1774</c:v>
                </c:pt>
                <c:pt idx="1">
                  <c:v>0.1633</c:v>
                </c:pt>
                <c:pt idx="2">
                  <c:v>0.15210000000000001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373-43F4-8AFB-5DBCE2CCB3C5}"/>
            </c:ext>
          </c:extLst>
        </c:ser>
        <c:ser>
          <c:idx val="1"/>
          <c:order val="1"/>
          <c:tx>
            <c:v>Weak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strRef>
              <c:f>Sheet1!$F$4:$H$4</c:f>
              <c:strCache>
                <c:ptCount val="3"/>
                <c:pt idx="0">
                  <c:v>t_R + 1</c:v>
                </c:pt>
                <c:pt idx="1">
                  <c:v>t_R + 2</c:v>
                </c:pt>
                <c:pt idx="2">
                  <c:v>t_R + 3</c:v>
                </c:pt>
              </c:strCache>
            </c:strRef>
          </c:xVal>
          <c:yVal>
            <c:numRef>
              <c:f>Sheet1!$F$16:$H$16</c:f>
              <c:numCache>
                <c:formatCode>General</c:formatCode>
                <c:ptCount val="3"/>
                <c:pt idx="0">
                  <c:v>0.19189999999999999</c:v>
                </c:pt>
                <c:pt idx="1">
                  <c:v>0.1888</c:v>
                </c:pt>
                <c:pt idx="2">
                  <c:v>0.17860000000000001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373-43F4-8AFB-5DBCE2CCB3C5}"/>
            </c:ext>
          </c:extLst>
        </c:ser>
        <c:ser>
          <c:idx val="2"/>
          <c:order val="2"/>
          <c:tx>
            <c:v>Strong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Sheet1!$F$4:$H$4</c:f>
              <c:strCache>
                <c:ptCount val="3"/>
                <c:pt idx="0">
                  <c:v>t_R + 1</c:v>
                </c:pt>
                <c:pt idx="1">
                  <c:v>t_R + 2</c:v>
                </c:pt>
                <c:pt idx="2">
                  <c:v>t_R + 3</c:v>
                </c:pt>
              </c:strCache>
            </c:strRef>
          </c:xVal>
          <c:yVal>
            <c:numRef>
              <c:f>Sheet1!$F$17:$H$17</c:f>
              <c:numCache>
                <c:formatCode>General</c:formatCode>
                <c:ptCount val="3"/>
                <c:pt idx="0">
                  <c:v>0.17299999999999999</c:v>
                </c:pt>
                <c:pt idx="1">
                  <c:v>0.15709999999999999</c:v>
                </c:pt>
                <c:pt idx="2">
                  <c:v>0.14419999999999999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5373-43F4-8AFB-5DBCE2CCB3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79938864"/>
        <c:axId val="1085903968"/>
      </c:scatterChart>
      <c:valAx>
        <c:axId val="1079938864"/>
        <c:scaling>
          <c:orientation val="minMax"/>
          <c:max val="3"/>
          <c:min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t_R + 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FI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FI"/>
          </a:p>
        </c:txPr>
        <c:crossAx val="1085903968"/>
        <c:crosses val="autoZero"/>
        <c:crossBetween val="midCat"/>
      </c:valAx>
      <c:valAx>
        <c:axId val="1085903968"/>
        <c:scaling>
          <c:orientation val="minMax"/>
          <c:max val="0.19500000000000003"/>
          <c:min val="0.1400000000000000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LGD estimate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FI"/>
          </a:p>
        </c:txPr>
        <c:crossAx val="10799388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103A7-C0A1-4AD1-86AF-6D22A52BC18D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58694-221A-41B9-851C-A9FCFB3C477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46645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293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9399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684574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4740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640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1327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7684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25732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86009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896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44111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948450-516A-4E38-B9DC-E8BC1813E501}" type="datetimeFigureOut">
              <a:rPr lang="en-FI" smtClean="0"/>
              <a:t>04/02/2024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A21483A-04BF-424E-8B6F-AEB7653BED21}" type="slidenum">
              <a:rPr lang="en-FI" smtClean="0"/>
              <a:t>‹#›</a:t>
            </a:fld>
            <a:endParaRPr lang="en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47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B3D0F-7299-0124-A942-A20FBF4100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/>
              <a:t>Macroeconomic Calibration Methods in Loss Given Default Modelling</a:t>
            </a:r>
            <a:endParaRPr lang="en-FI" sz="4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C098A7-7238-CE0C-68EB-696FAEDFE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879865"/>
          </a:xfrm>
        </p:spPr>
        <p:txBody>
          <a:bodyPr>
            <a:normAutofit/>
          </a:bodyPr>
          <a:lstStyle/>
          <a:p>
            <a:r>
              <a:rPr lang="en-US" sz="2000"/>
              <a:t>Andrea Lyly</a:t>
            </a:r>
          </a:p>
          <a:p>
            <a:endParaRPr lang="en-US" sz="2000"/>
          </a:p>
          <a:p>
            <a:r>
              <a:rPr lang="en-US" sz="2000"/>
              <a:t>Supervisor: prof. Ahti salo</a:t>
            </a:r>
          </a:p>
          <a:p>
            <a:r>
              <a:rPr lang="en-US" sz="2000"/>
              <a:t>Advisor: M.sc. Juuso-markus jeskanen</a:t>
            </a:r>
            <a:endParaRPr lang="en-FI" sz="2000"/>
          </a:p>
        </p:txBody>
      </p:sp>
    </p:spTree>
    <p:extLst>
      <p:ext uri="{BB962C8B-B14F-4D97-AF65-F5344CB8AC3E}">
        <p14:creationId xmlns:p14="http://schemas.microsoft.com/office/powerpoint/2010/main" val="1222847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30856-F405-CEAD-A025-96462C465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Calibration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Calibrating LGD estimates to correspond IFRS 9 loss levels</a:t>
            </a:r>
            <a:endParaRPr lang="en-F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3F3262-A3BD-8375-51E6-84EA283B36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8384177" cy="4023360"/>
              </a:xfrm>
            </p:spPr>
            <p:txBody>
              <a:bodyPr>
                <a:normAutofit/>
              </a:bodyPr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Re-calculation of realized losses under IFRS 9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/>
                  <a:t>Consider the discounting rate and cash flow components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Using the non-calibrated IRB LGD model scores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𝐿𝐺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𝐼𝑅𝐵</m:t>
                        </m:r>
                      </m:sup>
                    </m:sSubSup>
                  </m:oMath>
                </a14:m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Calibration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>
                    <a:solidFill>
                      <a:schemeClr val="accent1"/>
                    </a:solidFill>
                  </a:rPr>
                  <a:t>Continuous approach</a:t>
                </a:r>
                <a:r>
                  <a:rPr lang="en-US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𝐿𝐺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𝐼𝐹𝑅𝑆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𝐿𝐺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𝐼𝑅𝐵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3F3262-A3BD-8375-51E6-84EA283B36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8384177" cy="4023360"/>
              </a:xfrm>
              <a:blipFill>
                <a:blip r:embed="rId2"/>
                <a:stretch>
                  <a:fillRect l="-1745" t="-1667"/>
                </a:stretch>
              </a:blipFill>
            </p:spPr>
            <p:txBody>
              <a:bodyPr/>
              <a:lstStyle/>
              <a:p>
                <a:r>
                  <a:rPr lang="en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0BF7C474-E258-7F6B-F07F-B7AE187058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25492" y="3857414"/>
            <a:ext cx="3568337" cy="2378892"/>
          </a:xfrm>
          <a:prstGeom prst="rect">
            <a:avLst/>
          </a:prstGeom>
        </p:spPr>
      </p:pic>
      <p:pic>
        <p:nvPicPr>
          <p:cNvPr id="7" name="Picture 6" descr="A screenshot of a graph&#10;&#10;Description automatically generated">
            <a:extLst>
              <a:ext uri="{FF2B5EF4-FFF2-40B4-BE49-F238E27FC236}">
                <a16:creationId xmlns:a16="http://schemas.microsoft.com/office/drawing/2014/main" id="{6A5EDE98-74E8-D0A9-E85F-5AF2997822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12" y="3955997"/>
            <a:ext cx="4800601" cy="2400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537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68DA8-C6B8-5059-417E-4BCAE1A26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Loss Rate Model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An output adjustment method</a:t>
            </a:r>
            <a:endParaRPr lang="en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26B7EA-7A75-B795-DDBB-2A0E3A7803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The loss rate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𝐿𝐺𝐷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𝐿𝐺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/>
                  <a:t>,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=1,…,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/>
                  <a:t> are default dates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/>
                  <a:t> is the number of defaults 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The loss rate is modelled with OLS using macroeconomic factors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𝐿𝐺𝐷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/>
              </a:p>
              <a:p>
                <a:pPr lvl="1"/>
                <a:r>
                  <a:rPr lang="en-US"/>
                  <a:t>LGD is generally an I(0) process, but time series operations can be applied to address stationarity depending on the data horizon used for modelling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Forecasts are used to calculate scenario scalars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𝐿𝐺𝐷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𝐿𝑅𝐴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𝐿𝐺𝐷</m:t>
                        </m:r>
                      </m:den>
                    </m:f>
                  </m:oMath>
                </a14:m>
                <a:r>
                  <a:rPr lang="en-US"/>
                  <a:t>,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𝑤𝑒𝑎𝑘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𝑏𝑎𝑠𝑒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𝑠𝑡𝑟𝑜𝑛𝑔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𝐿𝑅𝐴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𝐿𝐺𝐷</m:t>
                    </m:r>
                  </m:oMath>
                </a14:m>
                <a:r>
                  <a:rPr lang="en-US"/>
                  <a:t> is the long-run average (LRA) LGD of the modelled portfolio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Scalars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/>
                  <a:t> are used to adjust LGD estimates for different scenarios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𝐿𝐺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𝐿𝐺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sub>
                    </m:sSub>
                  </m:oMath>
                </a14:m>
                <a:r>
                  <a:rPr lang="en-US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/>
                  <a:t> is the reporting date</a:t>
                </a:r>
                <a:endParaRPr lang="en-FI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26B7EA-7A75-B795-DDBB-2A0E3A7803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55" t="-1061"/>
                </a:stretch>
              </a:blipFill>
            </p:spPr>
            <p:txBody>
              <a:bodyPr/>
              <a:lstStyle/>
              <a:p>
                <a:r>
                  <a:rPr lang="en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7440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2CA22-BF5F-DF15-3FE3-D388410BF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Driver Model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An input adjustment method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1BE82-F0AB-EFE8-FE8E-DE8318890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35323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The risk driver model aims to forecast the risk driver values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It incorporates forecasted risk driver values for different scenarios into LGD model inputs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Collateral values are typically included as risk drivers to the LGD model, as LGD is highly dependent on the ratio of the exposure and collateral values </a:t>
            </a:r>
            <a:r>
              <a:rPr lang="en-US" sz="2000">
                <a:sym typeface="Wingdings" panose="05000000000000000000" pitchFamily="2" charset="2"/>
              </a:rPr>
              <a:t> Loan-to-value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Other risk drivers can also be modelled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Can be used for both stage 1 and 2, or only for stage 2 to update risk drivers for the lifetime of the asset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For example: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Collateral values are updated using the forecasted growth rates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Exposure at default can be estimated with a separate EAD model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Forward-looking LTV can be calculated and used as LGD model input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1"/>
                </a:solidFill>
              </a:rPr>
              <a:t>Note</a:t>
            </a:r>
            <a:r>
              <a:rPr lang="en-US" sz="2000"/>
              <a:t>: one should ensure that the shifts in risk driver distributions are adressed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406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335D-5118-A4E4-A2D6-740DD3F38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Data simulation, IRB LGD model, and IFRS 9 calibration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2570-6DB8-9AB5-DA57-BEE41C1AC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326963" cy="402336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Two LGD data sets are simulated using a Gaussian copula algorithm for generating different distributions with a correlation structure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Simulate a residential mortgage portfolio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Confidentiality of credit risk data prevents to use real data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Simulation risks are addressed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Macroeconomic dependencies are added to LGD and collateral values over 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Data sets for model development and calibration are sampled</a:t>
            </a: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8C5A19-4236-4879-4AFA-423994934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6363" y="2151401"/>
            <a:ext cx="4229317" cy="13399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DC2C74-7679-FD0B-EE8C-5953BBD34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1167" y="4012445"/>
            <a:ext cx="3943553" cy="69218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B096D21-8EC6-B3EE-B9B3-05D8653DDAE3}"/>
              </a:ext>
            </a:extLst>
          </p:cNvPr>
          <p:cNvSpPr txBox="1"/>
          <p:nvPr/>
        </p:nvSpPr>
        <p:spPr>
          <a:xfrm>
            <a:off x="7805693" y="1770426"/>
            <a:ext cx="3025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IRB LGD model parameters </a:t>
            </a:r>
            <a:endParaRPr lang="en-FI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91A5E3-2B1E-36D7-F45A-22D4EF26956A}"/>
              </a:ext>
            </a:extLst>
          </p:cNvPr>
          <p:cNvSpPr txBox="1"/>
          <p:nvPr/>
        </p:nvSpPr>
        <p:spPr>
          <a:xfrm>
            <a:off x="7564009" y="3574575"/>
            <a:ext cx="3266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IFRS9 LGD calibration parameters </a:t>
            </a:r>
            <a:endParaRPr lang="en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F598F13-9865-4C40-90CF-34410947D9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4812" y="5234061"/>
            <a:ext cx="3505380" cy="63503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4A64CF7-DF5B-E02D-1EA0-075390FAC5C0}"/>
              </a:ext>
            </a:extLst>
          </p:cNvPr>
          <p:cNvSpPr txBox="1"/>
          <p:nvPr/>
        </p:nvSpPr>
        <p:spPr>
          <a:xfrm>
            <a:off x="7684851" y="4856424"/>
            <a:ext cx="3266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Long-run average LGD values</a:t>
            </a:r>
            <a:endParaRPr lang="en-FI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10CCF6-7A50-51F4-2EB7-C1DC33162FC4}"/>
              </a:ext>
            </a:extLst>
          </p:cNvPr>
          <p:cNvSpPr txBox="1"/>
          <p:nvPr/>
        </p:nvSpPr>
        <p:spPr>
          <a:xfrm>
            <a:off x="4732890" y="2522034"/>
            <a:ext cx="2525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Loan-to-value</a:t>
            </a:r>
          </a:p>
          <a:p>
            <a:pPr algn="r"/>
            <a:r>
              <a:rPr lang="en-US" sz="1400"/>
              <a:t>Arrears</a:t>
            </a:r>
          </a:p>
          <a:p>
            <a:pPr algn="r"/>
            <a:r>
              <a:rPr lang="en-US" sz="1400"/>
              <a:t>Income</a:t>
            </a:r>
          </a:p>
          <a:p>
            <a:pPr algn="r"/>
            <a:r>
              <a:rPr lang="en-US" sz="1400"/>
              <a:t>Collateral location</a:t>
            </a:r>
            <a:endParaRPr lang="en-FI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41747AA-FBC7-F786-63C2-80C74AB43D12}"/>
              </a:ext>
            </a:extLst>
          </p:cNvPr>
          <p:cNvCxnSpPr>
            <a:cxnSpLocks/>
          </p:cNvCxnSpPr>
          <p:nvPr/>
        </p:nvCxnSpPr>
        <p:spPr>
          <a:xfrm flipV="1">
            <a:off x="6744998" y="4623137"/>
            <a:ext cx="583228" cy="187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96EFB57-9310-2C4E-69FD-861A2C307FA3}"/>
              </a:ext>
            </a:extLst>
          </p:cNvPr>
          <p:cNvSpPr txBox="1"/>
          <p:nvPr/>
        </p:nvSpPr>
        <p:spPr>
          <a:xfrm>
            <a:off x="5569088" y="4651082"/>
            <a:ext cx="15493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IRB LGD (rank ordering) model score without calibration</a:t>
            </a:r>
            <a:endParaRPr lang="en-FI" sz="1400"/>
          </a:p>
        </p:txBody>
      </p:sp>
    </p:spTree>
    <p:extLst>
      <p:ext uri="{BB962C8B-B14F-4D97-AF65-F5344CB8AC3E}">
        <p14:creationId xmlns:p14="http://schemas.microsoft.com/office/powerpoint/2010/main" val="415595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3BB47-F1B5-D61F-FA94-8E60A8706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Developing an output adjustment model 1/2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3B6A3-6AC3-D8CA-922A-9570C6F96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Analysis of the LGD time series, correlation analysis for macroeconomic factors and LGD time series, model selection, model diagnostics</a:t>
            </a:r>
            <a:endParaRPr lang="en-FI"/>
          </a:p>
        </p:txBody>
      </p:sp>
      <p:pic>
        <p:nvPicPr>
          <p:cNvPr id="5" name="Picture 4" descr="A graph of a graph&#10;&#10;Description automatically generated with medium confidence">
            <a:extLst>
              <a:ext uri="{FF2B5EF4-FFF2-40B4-BE49-F238E27FC236}">
                <a16:creationId xmlns:a16="http://schemas.microsoft.com/office/drawing/2014/main" id="{720BC062-A099-DE50-418B-346F4B7DBA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69" y="3640266"/>
            <a:ext cx="2907407" cy="1938271"/>
          </a:xfrm>
          <a:prstGeom prst="rect">
            <a:avLst/>
          </a:prstGeom>
        </p:spPr>
      </p:pic>
      <p:pic>
        <p:nvPicPr>
          <p:cNvPr id="7" name="Picture 6" descr="A screenshot of a graph&#10;&#10;Description automatically generated">
            <a:extLst>
              <a:ext uri="{FF2B5EF4-FFF2-40B4-BE49-F238E27FC236}">
                <a16:creationId xmlns:a16="http://schemas.microsoft.com/office/drawing/2014/main" id="{579CDE0F-91C4-7923-0ADC-222DBD85B0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106" y="2546120"/>
            <a:ext cx="4808077" cy="2622588"/>
          </a:xfrm>
          <a:prstGeom prst="rect">
            <a:avLst/>
          </a:prstGeom>
        </p:spPr>
      </p:pic>
      <p:pic>
        <p:nvPicPr>
          <p:cNvPr id="13" name="Picture 12" descr="A collage of graphs&#10;&#10;Description automatically generated">
            <a:extLst>
              <a:ext uri="{FF2B5EF4-FFF2-40B4-BE49-F238E27FC236}">
                <a16:creationId xmlns:a16="http://schemas.microsoft.com/office/drawing/2014/main" id="{8B8C33E4-E118-1ED3-3216-C065C70178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213" y="3283722"/>
            <a:ext cx="4119787" cy="288385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F25382E-6176-AB4D-7A7D-451FB7131E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947" y="5357609"/>
            <a:ext cx="1796517" cy="72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97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3BB47-F1B5-D61F-FA94-8E60A8706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Developing an output adjustment model 2/2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3B6A3-6AC3-D8CA-922A-9570C6F96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6283234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Final model and its application to obtain PIT calibrated estimates</a:t>
            </a:r>
            <a:endParaRPr lang="en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BC96C9C-17CA-C85C-7288-D87F442A9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592668"/>
            <a:ext cx="4972306" cy="819192"/>
          </a:xfrm>
          <a:prstGeom prst="rect">
            <a:avLst/>
          </a:prstGeom>
        </p:spPr>
      </p:pic>
      <p:pic>
        <p:nvPicPr>
          <p:cNvPr id="9" name="Picture 8" descr="A graph with red lines and black dots&#10;&#10;Description automatically generated">
            <a:extLst>
              <a:ext uri="{FF2B5EF4-FFF2-40B4-BE49-F238E27FC236}">
                <a16:creationId xmlns:a16="http://schemas.microsoft.com/office/drawing/2014/main" id="{528BDA6D-25B1-5604-2E5F-693A1703B9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086" y="3694144"/>
            <a:ext cx="3754099" cy="2502733"/>
          </a:xfrm>
          <a:prstGeom prst="rect">
            <a:avLst/>
          </a:prstGeom>
        </p:spPr>
      </p:pic>
      <p:pic>
        <p:nvPicPr>
          <p:cNvPr id="6" name="Picture 5" descr="A graph with lines and dots&#10;&#10;Description automatically generated">
            <a:extLst>
              <a:ext uri="{FF2B5EF4-FFF2-40B4-BE49-F238E27FC236}">
                <a16:creationId xmlns:a16="http://schemas.microsoft.com/office/drawing/2014/main" id="{FA4BAF83-192B-7F1E-6112-58DFE0A14B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91" y="1941193"/>
            <a:ext cx="3193480" cy="21289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4E62D5C4-C3BE-627A-08E1-34481A5CCF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58314272"/>
                  </p:ext>
                </p:extLst>
              </p:nvPr>
            </p:nvGraphicFramePr>
            <p:xfrm>
              <a:off x="7082898" y="4615676"/>
              <a:ext cx="4778655" cy="1505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5731">
                      <a:extLst>
                        <a:ext uri="{9D8B030D-6E8A-4147-A177-3AD203B41FA5}">
                          <a16:colId xmlns:a16="http://schemas.microsoft.com/office/drawing/2014/main" val="189289940"/>
                        </a:ext>
                      </a:extLst>
                    </a:gridCol>
                    <a:gridCol w="955731">
                      <a:extLst>
                        <a:ext uri="{9D8B030D-6E8A-4147-A177-3AD203B41FA5}">
                          <a16:colId xmlns:a16="http://schemas.microsoft.com/office/drawing/2014/main" val="2870775268"/>
                        </a:ext>
                      </a:extLst>
                    </a:gridCol>
                    <a:gridCol w="955731">
                      <a:extLst>
                        <a:ext uri="{9D8B030D-6E8A-4147-A177-3AD203B41FA5}">
                          <a16:colId xmlns:a16="http://schemas.microsoft.com/office/drawing/2014/main" val="2689859006"/>
                        </a:ext>
                      </a:extLst>
                    </a:gridCol>
                    <a:gridCol w="955731">
                      <a:extLst>
                        <a:ext uri="{9D8B030D-6E8A-4147-A177-3AD203B41FA5}">
                          <a16:colId xmlns:a16="http://schemas.microsoft.com/office/drawing/2014/main" val="501374463"/>
                        </a:ext>
                      </a:extLst>
                    </a:gridCol>
                    <a:gridCol w="955731">
                      <a:extLst>
                        <a:ext uri="{9D8B030D-6E8A-4147-A177-3AD203B41FA5}">
                          <a16:colId xmlns:a16="http://schemas.microsoft.com/office/drawing/2014/main" val="979156806"/>
                        </a:ext>
                      </a:extLst>
                    </a:gridCol>
                  </a:tblGrid>
                  <a:tr h="376250"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Scenario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GDP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HPI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FI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 b="1" i="1" smtClean="0">
                                        <a:latin typeface="Cambria Math" panose="02040503050406030204" pitchFamily="18" charset="0"/>
                                      </a:rPr>
                                      <m:t>𝑳𝑮𝑫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Scalar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</m:oMath>
                          </a14:m>
                          <a:endParaRPr lang="en-FI" sz="16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03675757"/>
                      </a:ext>
                    </a:extLst>
                  </a:tr>
                  <a:tr h="376250"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Base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0.0025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0.005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0.1351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1.0037</a:t>
                          </a:r>
                          <a:endParaRPr lang="en-FI" sz="16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1197179"/>
                      </a:ext>
                    </a:extLst>
                  </a:tr>
                  <a:tr h="376250"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Weak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-0.005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-00076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0.1471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1.093</a:t>
                          </a:r>
                          <a:endParaRPr lang="en-FI" sz="16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320357"/>
                      </a:ext>
                    </a:extLst>
                  </a:tr>
                  <a:tr h="376250"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Strong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0.0099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0.0123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0.1256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0.9329</a:t>
                          </a:r>
                          <a:endParaRPr lang="en-FI" sz="16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1483176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4E62D5C4-C3BE-627A-08E1-34481A5CCF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58314272"/>
                  </p:ext>
                </p:extLst>
              </p:nvPr>
            </p:nvGraphicFramePr>
            <p:xfrm>
              <a:off x="7082898" y="4615676"/>
              <a:ext cx="4778655" cy="1505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5731">
                      <a:extLst>
                        <a:ext uri="{9D8B030D-6E8A-4147-A177-3AD203B41FA5}">
                          <a16:colId xmlns:a16="http://schemas.microsoft.com/office/drawing/2014/main" val="189289940"/>
                        </a:ext>
                      </a:extLst>
                    </a:gridCol>
                    <a:gridCol w="955731">
                      <a:extLst>
                        <a:ext uri="{9D8B030D-6E8A-4147-A177-3AD203B41FA5}">
                          <a16:colId xmlns:a16="http://schemas.microsoft.com/office/drawing/2014/main" val="2870775268"/>
                        </a:ext>
                      </a:extLst>
                    </a:gridCol>
                    <a:gridCol w="955731">
                      <a:extLst>
                        <a:ext uri="{9D8B030D-6E8A-4147-A177-3AD203B41FA5}">
                          <a16:colId xmlns:a16="http://schemas.microsoft.com/office/drawing/2014/main" val="2689859006"/>
                        </a:ext>
                      </a:extLst>
                    </a:gridCol>
                    <a:gridCol w="955731">
                      <a:extLst>
                        <a:ext uri="{9D8B030D-6E8A-4147-A177-3AD203B41FA5}">
                          <a16:colId xmlns:a16="http://schemas.microsoft.com/office/drawing/2014/main" val="501374463"/>
                        </a:ext>
                      </a:extLst>
                    </a:gridCol>
                    <a:gridCol w="955731">
                      <a:extLst>
                        <a:ext uri="{9D8B030D-6E8A-4147-A177-3AD203B41FA5}">
                          <a16:colId xmlns:a16="http://schemas.microsoft.com/office/drawing/2014/main" val="979156806"/>
                        </a:ext>
                      </a:extLst>
                    </a:gridCol>
                  </a:tblGrid>
                  <a:tr h="376250"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Scenario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GDP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HPI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FI"/>
                        </a:p>
                      </a:txBody>
                      <a:tcPr>
                        <a:blipFill>
                          <a:blip r:embed="rId5"/>
                          <a:stretch>
                            <a:fillRect l="-300637" t="-4839" r="-102548" b="-308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FI"/>
                        </a:p>
                      </a:txBody>
                      <a:tcPr>
                        <a:blipFill>
                          <a:blip r:embed="rId5"/>
                          <a:stretch>
                            <a:fillRect l="-400637" t="-4839" r="-2548" b="-308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03675757"/>
                      </a:ext>
                    </a:extLst>
                  </a:tr>
                  <a:tr h="376250"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Base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0.0025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0.005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0.1351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1.0037</a:t>
                          </a:r>
                          <a:endParaRPr lang="en-FI" sz="16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1197179"/>
                      </a:ext>
                    </a:extLst>
                  </a:tr>
                  <a:tr h="376250"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Weak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-0.005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-00076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0.1471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1.093</a:t>
                          </a:r>
                          <a:endParaRPr lang="en-FI" sz="16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320357"/>
                      </a:ext>
                    </a:extLst>
                  </a:tr>
                  <a:tr h="376250"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Strong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0.0099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0.0123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0.1256</a:t>
                          </a:r>
                          <a:endParaRPr lang="en-FI" sz="1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/>
                            <a:t>0.9329</a:t>
                          </a:r>
                          <a:endParaRPr lang="en-FI" sz="16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1483176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FAC01087-C18F-57C8-270F-8C73473DD736}"/>
              </a:ext>
            </a:extLst>
          </p:cNvPr>
          <p:cNvSpPr txBox="1"/>
          <p:nvPr/>
        </p:nvSpPr>
        <p:spPr>
          <a:xfrm>
            <a:off x="8632372" y="4158261"/>
            <a:ext cx="2788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LRA LGD = 0.1346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75838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72A42-0BE1-95ED-6C10-DAB0C3CB6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Developing an input adjustment model 1/2</a:t>
            </a:r>
            <a:endParaRPr lang="en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D347A90-1142-0D49-4C17-1B7CB9BA31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79" y="1845734"/>
                <a:ext cx="6175191" cy="4023360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Calculating yearly collateral value growth rates  from calibration data with respect to reporting and default dates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/>
                  <a:t>Modelled with location based HPI using OLS, and by directly applying HPI as a proxy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Estimating the EAD with a simple conversion factor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/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/>
                  <a:t>Average decrease in exposure from reporting date to default date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>
                    <a:sym typeface="Wingdings" panose="05000000000000000000" pitchFamily="2" charset="2"/>
                  </a:rPr>
                  <a:t>Updating LTV values: </a:t>
                </a:r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Continuous variables are standardized to zero mean and unit variance in the LGD model </a:t>
                </a:r>
                <a:r>
                  <a:rPr lang="en-US">
                    <a:sym typeface="Wingdings" panose="05000000000000000000" pitchFamily="2" charset="2"/>
                  </a:rPr>
                  <a:t> new standardization parameters are estimated from default date LTV data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>
                    <a:sym typeface="Wingdings" panose="05000000000000000000" pitchFamily="2" charset="2"/>
                  </a:rPr>
                  <a:t>Alternatively, one can fit the calibration function using the forward-looking data</a:t>
                </a:r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endParaRPr lang="en-FI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D347A90-1142-0D49-4C17-1B7CB9BA31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79" y="1845734"/>
                <a:ext cx="6175191" cy="4023360"/>
              </a:xfrm>
              <a:blipFill>
                <a:blip r:embed="rId2"/>
                <a:stretch>
                  <a:fillRect l="-2172" t="-2576" r="-2962"/>
                </a:stretch>
              </a:blipFill>
            </p:spPr>
            <p:txBody>
              <a:bodyPr/>
              <a:lstStyle/>
              <a:p>
                <a:r>
                  <a:rPr lang="en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graph showing the value of a stock market&#10;&#10;Description automatically generated">
            <a:extLst>
              <a:ext uri="{FF2B5EF4-FFF2-40B4-BE49-F238E27FC236}">
                <a16:creationId xmlns:a16="http://schemas.microsoft.com/office/drawing/2014/main" id="{22DEAD1D-BA31-D1C3-E105-1AEFAC8DC4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922" y="2692516"/>
            <a:ext cx="4000706" cy="266713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6652A89-A4E9-25C6-12F0-DF03E31F1A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764" y="3555769"/>
            <a:ext cx="4000706" cy="75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580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263B8-B6B8-D420-C595-DBE156C64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Results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Developing an input adjustment model 2/2</a:t>
            </a:r>
            <a:endParaRPr lang="en-FI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074CB4-BBF9-DDC0-A002-A1DD06A540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900676"/>
              </p:ext>
            </p:extLst>
          </p:nvPr>
        </p:nvGraphicFramePr>
        <p:xfrm>
          <a:off x="171994" y="1886185"/>
          <a:ext cx="7709265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320">
                  <a:extLst>
                    <a:ext uri="{9D8B030D-6E8A-4147-A177-3AD203B41FA5}">
                      <a16:colId xmlns:a16="http://schemas.microsoft.com/office/drawing/2014/main" val="3625718662"/>
                    </a:ext>
                  </a:extLst>
                </a:gridCol>
                <a:gridCol w="1285386">
                  <a:extLst>
                    <a:ext uri="{9D8B030D-6E8A-4147-A177-3AD203B41FA5}">
                      <a16:colId xmlns:a16="http://schemas.microsoft.com/office/drawing/2014/main" val="1377588991"/>
                    </a:ext>
                  </a:extLst>
                </a:gridCol>
                <a:gridCol w="1541853">
                  <a:extLst>
                    <a:ext uri="{9D8B030D-6E8A-4147-A177-3AD203B41FA5}">
                      <a16:colId xmlns:a16="http://schemas.microsoft.com/office/drawing/2014/main" val="1599559256"/>
                    </a:ext>
                  </a:extLst>
                </a:gridCol>
                <a:gridCol w="1541853">
                  <a:extLst>
                    <a:ext uri="{9D8B030D-6E8A-4147-A177-3AD203B41FA5}">
                      <a16:colId xmlns:a16="http://schemas.microsoft.com/office/drawing/2014/main" val="870509043"/>
                    </a:ext>
                  </a:extLst>
                </a:gridCol>
                <a:gridCol w="1541853">
                  <a:extLst>
                    <a:ext uri="{9D8B030D-6E8A-4147-A177-3AD203B41FA5}">
                      <a16:colId xmlns:a16="http://schemas.microsoft.com/office/drawing/2014/main" val="756449615"/>
                    </a:ext>
                  </a:extLst>
                </a:gridCol>
              </a:tblGrid>
              <a:tr h="295777">
                <a:tc>
                  <a:txBody>
                    <a:bodyPr/>
                    <a:lstStyle/>
                    <a:p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t_R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t_R + 1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t_R + 2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t_R + 3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41421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HPI growth, base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0.02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0.01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0.01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303602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/>
                        <a:t>HPI growth, weak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-0.04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-0.03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211183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/>
                        <a:t>HPI growth, strong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0.04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0.03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0.02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074469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Exposure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60 000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  <a:r>
                        <a:rPr lang="en-US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FI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477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  <a:r>
                        <a:rPr lang="en-US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FI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060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r>
                        <a:rPr lang="en-US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FI" sz="1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744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608443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Collateral, base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80 000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81 600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83 232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84 064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851649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Collateral, weak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80 000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76 800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74 496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74 496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602987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Collateral, strong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80 000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83 200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85 696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87 410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913854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LTV, base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0.75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0.7044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0.6615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0.6274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510442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LTV, weak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0.75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0.7484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0.7391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0.708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5212098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LTV, strong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0.75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0.6908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0.6425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0.6034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693175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LGD, base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0.1774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0.1633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0.1521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921577"/>
                  </a:ext>
                </a:extLst>
              </a:tr>
              <a:tr h="295777">
                <a:tc>
                  <a:txBody>
                    <a:bodyPr/>
                    <a:lstStyle/>
                    <a:p>
                      <a:r>
                        <a:rPr lang="en-US" sz="1400" b="1"/>
                        <a:t>LGD, weak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0.1919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0.1888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0.1786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803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b="1"/>
                        <a:t>LGD, strong</a:t>
                      </a:r>
                      <a:endParaRPr lang="en-FI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-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0.173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0.1571</a:t>
                      </a:r>
                      <a:endParaRPr lang="en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0.1442</a:t>
                      </a:r>
                      <a:endParaRPr lang="en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90366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28C5B99-430B-F1B8-392A-FDB4A2FA43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6876929"/>
              </p:ext>
            </p:extLst>
          </p:nvPr>
        </p:nvGraphicFramePr>
        <p:xfrm>
          <a:off x="7979231" y="3497606"/>
          <a:ext cx="3907972" cy="2764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F64448A-DC73-7065-3F35-6CF6F595E250}"/>
              </a:ext>
            </a:extLst>
          </p:cNvPr>
          <p:cNvSpPr txBox="1"/>
          <p:nvPr/>
        </p:nvSpPr>
        <p:spPr>
          <a:xfrm>
            <a:off x="8207829" y="2020278"/>
            <a:ext cx="367937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14400">
              <a:lnSpc>
                <a:spcPct val="9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Example of the risk driver model application, where collateral value growths are directly modelled with HPI growth</a:t>
            </a:r>
          </a:p>
        </p:txBody>
      </p:sp>
    </p:spTree>
    <p:extLst>
      <p:ext uri="{BB962C8B-B14F-4D97-AF65-F5344CB8AC3E}">
        <p14:creationId xmlns:p14="http://schemas.microsoft.com/office/powerpoint/2010/main" val="220461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CB1D7-8678-0A96-2ABE-F464D789B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What was done and why is it useful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DBC80-FE77-727E-964D-D760D1A16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8772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This thesis presented a framework for calibrating IRB LGD models for IFRS 9 ECL calculations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Leverage IRB LGD (rank ordering) models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Calibration for IFRS 9 loss levels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Point-in-time adjustments for macroeconomic scenarios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Output adjustment – Loss rate model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Input adjustment – Risk driver model focusing on collateral values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The framework can be used for ECL calculations and also stress testing purposes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Further research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Alternative loan portfolios with different types of collaterals and risk drivers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Defaulted facilities (Stage 3)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Focus on alternative model structures including, e.g., cure rates and discrete LGD grades</a:t>
            </a:r>
          </a:p>
        </p:txBody>
      </p:sp>
    </p:spTree>
    <p:extLst>
      <p:ext uri="{BB962C8B-B14F-4D97-AF65-F5344CB8AC3E}">
        <p14:creationId xmlns:p14="http://schemas.microsoft.com/office/powerpoint/2010/main" val="2561587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9CA45-7067-3301-E073-E3CEE65CF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32E29-70A6-9822-1904-964C0EC2D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Tx/>
              <a:buAutoNum type="arabicPeriod"/>
            </a:pPr>
            <a:r>
              <a:rPr lang="en-US" altLang="en-FI" sz="1800"/>
              <a:t>Introduction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FI" sz="1600"/>
              <a:t>International Financial Reporting Standard 9 and Basel Accord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FI" sz="1600"/>
              <a:t>Thesis Objective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FI" sz="1600"/>
              <a:t>Expected Credit Loss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FI" sz="1600"/>
              <a:t>Scenarios</a:t>
            </a:r>
          </a:p>
          <a:p>
            <a:pPr marL="457200" indent="-457200">
              <a:buFontTx/>
              <a:buAutoNum type="arabicPeriod"/>
            </a:pPr>
            <a:r>
              <a:rPr lang="en-US" altLang="en-FI" sz="1800"/>
              <a:t>Loss Given Default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FI" sz="1600"/>
              <a:t>Definition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FI" sz="1600"/>
              <a:t>Model</a:t>
            </a:r>
          </a:p>
          <a:p>
            <a:pPr marL="457200" indent="-457200">
              <a:buFontTx/>
              <a:buAutoNum type="arabicPeriod"/>
            </a:pPr>
            <a:r>
              <a:rPr lang="en-US" altLang="en-FI" sz="1800"/>
              <a:t>Point-in-Time Adjustment Framework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FI" sz="1600"/>
              <a:t>Calibration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FI" sz="1600"/>
              <a:t>Output Adjustment – Loss Rate Model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FI" sz="1600"/>
              <a:t>Input Adjustment – Risk Driver Model</a:t>
            </a:r>
          </a:p>
          <a:p>
            <a:pPr marL="457200" indent="-457200">
              <a:buFontTx/>
              <a:buAutoNum type="arabicPeriod"/>
            </a:pPr>
            <a:r>
              <a:rPr lang="en-US" altLang="en-FI" sz="1800"/>
              <a:t>Results</a:t>
            </a:r>
          </a:p>
          <a:p>
            <a:pPr marL="457200" indent="-457200">
              <a:buFontTx/>
              <a:buAutoNum type="arabicPeriod"/>
            </a:pPr>
            <a:r>
              <a:rPr lang="en-US" altLang="en-FI" sz="180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2605451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B2FA-7E76-2CEC-A279-50087E2CE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IFRS 9 and Basel</a:t>
            </a:r>
            <a:endParaRPr lang="en-FI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008BE-E1FA-20F6-B4F5-AAE0AEE47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904" y="1845734"/>
            <a:ext cx="5563402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FI" sz="2400"/>
              <a:t>International Financial Reporting Standard 9 (IFRS 9)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FI" sz="2200"/>
              <a:t>Accounting standard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FI" sz="2200"/>
              <a:t>Credit loss provisioning to cover for expected credit losses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FI" sz="2400"/>
              <a:t>Basel III accord</a:t>
            </a:r>
          </a:p>
          <a:p>
            <a:pPr lvl="1"/>
            <a:r>
              <a:rPr lang="en-US" altLang="en-FI" sz="2000"/>
              <a:t>Capital requirements</a:t>
            </a:r>
          </a:p>
          <a:p>
            <a:pPr lvl="1"/>
            <a:r>
              <a:rPr lang="en-US" altLang="en-FI" sz="2000"/>
              <a:t>Regulatory capital to hold as buffer for unexpected losses</a:t>
            </a:r>
          </a:p>
          <a:p>
            <a:pPr lvl="1"/>
            <a:r>
              <a:rPr lang="en-US" altLang="en-FI" sz="2000"/>
              <a:t>Internal ratings-based (IRB) models</a:t>
            </a:r>
            <a:endParaRPr lang="en-US" altLang="en-FI"/>
          </a:p>
          <a:p>
            <a:endParaRPr lang="en-FI"/>
          </a:p>
        </p:txBody>
      </p:sp>
      <p:pic>
        <p:nvPicPr>
          <p:cNvPr id="4" name="Picture 4" descr="A graph of a loss&#10;&#10;Description automatically generated">
            <a:extLst>
              <a:ext uri="{FF2B5EF4-FFF2-40B4-BE49-F238E27FC236}">
                <a16:creationId xmlns:a16="http://schemas.microsoft.com/office/drawing/2014/main" id="{53E47771-7F34-F0EE-53B3-F6B224DC7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306" y="1845734"/>
            <a:ext cx="5469694" cy="3644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802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B7D94-3CE7-0FE3-0DCF-C0E2F85B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Thesis objective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BE114-FF32-5DC7-9AF4-C26D09E6B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Problem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Both IRB and IFRS 9 models need to be developed and used </a:t>
            </a:r>
            <a:r>
              <a:rPr lang="en-US">
                <a:sym typeface="Wingdings" panose="05000000000000000000" pitchFamily="2" charset="2"/>
              </a:rPr>
              <a:t> </a:t>
            </a:r>
            <a:r>
              <a:rPr lang="en-US"/>
              <a:t>Banks usually focus more on IRB models due to regulatory guidelines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Credit risk model development requires resources and time, and having different types of models for similar risk management applications can cause challenges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Loss given default (LGD) models for IFRS 9 have not been studied in literature as extensively compared to probability of default (PD) models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Solution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Developing a framework for calibrating IRB LGD models for IFRS 9 purposes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Why is this useful?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No need to start a new model development project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Enables synergy between the different credit risk models in risk management applications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Expanding knowledge on IFRS 9 LGD modelling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80365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B9749-9A82-3340-3702-DC46B0AC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Expected credit loss</a:t>
            </a:r>
            <a:endParaRPr lang="en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F81F61-5072-8223-448E-34BDDFD362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9973491" cy="4023360"/>
              </a:xfrm>
            </p:spPr>
            <p:txBody>
              <a:bodyPr>
                <a:normAutofit fontScale="70000" lnSpcReduction="20000"/>
              </a:bodyPr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US" altLang="en-FI" sz="2900"/>
                  <a:t>Default = Counterparty is not able to fulfill its payment obligations</a:t>
                </a:r>
              </a:p>
              <a:p>
                <a:pPr lvl="1"/>
                <a:r>
                  <a:rPr lang="en-US" altLang="en-FI" sz="2400"/>
                  <a:t>Modelled with probability of default (PD)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altLang="en-FI" sz="2900"/>
                  <a:t>Exposure = The amount of loan on-balance</a:t>
                </a:r>
              </a:p>
              <a:p>
                <a:pPr lvl="1"/>
                <a:r>
                  <a:rPr lang="en-US" altLang="en-FI" sz="2400"/>
                  <a:t>Modelled with exposure at default (EAD)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altLang="en-FI" sz="2900"/>
                  <a:t>Consequence = The percentage loss from the exposure at default</a:t>
                </a:r>
              </a:p>
              <a:p>
                <a:pPr lvl="1"/>
                <a:r>
                  <a:rPr lang="en-US" altLang="en-FI" sz="2400"/>
                  <a:t>Modelled with loss given default (LGD)</a:t>
                </a:r>
                <a:endParaRPr lang="en-US" sz="240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800"/>
                  <a:t>Expected credit loss (ECL) is generally calculated by </a:t>
                </a:r>
              </a:p>
              <a:p>
                <a:pPr marL="201168" lvl="1" indent="0">
                  <a:buNone/>
                </a:pPr>
                <a:endParaRPr lang="en-US" sz="2600" b="0" i="1">
                  <a:latin typeface="Cambria Math" panose="02040503050406030204" pitchFamily="18" charset="0"/>
                </a:endParaRPr>
              </a:p>
              <a:p>
                <a:pPr marL="201168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𝐸𝐶𝐿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𝑃𝐷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𝐿𝐺𝐷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𝐸𝐴𝐷</m:t>
                      </m:r>
                    </m:oMath>
                  </m:oMathPara>
                </a14:m>
                <a:endParaRPr lang="en-US" sz="260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800"/>
                  <a:t>Assets are allocated into stages</a:t>
                </a:r>
              </a:p>
              <a:p>
                <a:pPr lvl="1"/>
                <a:r>
                  <a:rPr lang="en-US" sz="2400"/>
                  <a:t>Stage 1: Performing assets </a:t>
                </a:r>
                <a:r>
                  <a:rPr lang="en-US" sz="2400">
                    <a:sym typeface="Wingdings" panose="05000000000000000000" pitchFamily="2" charset="2"/>
                  </a:rPr>
                  <a:t> 12-month ECL</a:t>
                </a:r>
              </a:p>
              <a:p>
                <a:pPr lvl="1"/>
                <a:r>
                  <a:rPr lang="en-US" sz="2400">
                    <a:sym typeface="Wingdings" panose="05000000000000000000" pitchFamily="2" charset="2"/>
                  </a:rPr>
                  <a:t>Stage 2: Significant increase in credit risk (SICR)  Lifetime ECL</a:t>
                </a:r>
              </a:p>
              <a:p>
                <a:pPr lvl="1"/>
                <a:r>
                  <a:rPr lang="en-US" sz="2400">
                    <a:sym typeface="Wingdings" panose="05000000000000000000" pitchFamily="2" charset="2"/>
                  </a:rPr>
                  <a:t>Stage 3: Non-performing assets (defaulted)  Lifetime ECL</a:t>
                </a:r>
                <a:endParaRPr lang="en-US" sz="2600">
                  <a:sym typeface="Wingdings" panose="05000000000000000000" pitchFamily="2" charset="2"/>
                </a:endParaRPr>
              </a:p>
              <a:p>
                <a:endParaRPr lang="en-US" sz="2600"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F81F61-5072-8223-448E-34BDDFD362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9973491" cy="4023360"/>
              </a:xfrm>
              <a:blipFill>
                <a:blip r:embed="rId2"/>
                <a:stretch>
                  <a:fillRect l="-1467" t="-2879" b="-606"/>
                </a:stretch>
              </a:blipFill>
            </p:spPr>
            <p:txBody>
              <a:bodyPr/>
              <a:lstStyle/>
              <a:p>
                <a:r>
                  <a:rPr lang="en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06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A3078-7788-DC60-E031-32C65DF02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Scenarios</a:t>
            </a:r>
            <a:endParaRPr lang="en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108BCF-28D7-8AA3-2EA0-E153DF8310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6679933" cy="4023360"/>
              </a:xfrm>
            </p:spPr>
            <p:txBody>
              <a:bodyPr/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In IFRS 9, ECL is calculated as a probability weighted average of the expected economic outlook</a:t>
                </a:r>
              </a:p>
              <a:p>
                <a:pPr lvl="1"/>
                <a:r>
                  <a:rPr lang="en-US"/>
                  <a:t>Consider multiple macroeconomic scenarios</a:t>
                </a:r>
              </a:p>
              <a:p>
                <a:pPr lvl="1"/>
                <a:r>
                  <a:rPr lang="en-US"/>
                  <a:t>Risk parameters are conditioned on the expected macroeconomic environment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𝐸𝐶𝐿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𝑃𝐷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𝐿𝐺𝐷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𝐸𝐴𝐷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/>
                  <a:t>,</a:t>
                </a:r>
              </a:p>
              <a:p>
                <a:r>
                  <a:rPr lang="en-US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/>
                  <a:t> is a set of scenarios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IFRS 9 calls for point-in-time (PIT) estimates, while in IRB the estimates aim to be through-the-cycle (TTC)</a:t>
                </a:r>
              </a:p>
              <a:p>
                <a:endParaRPr lang="en-FI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108BCF-28D7-8AA3-2EA0-E153DF8310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6679933" cy="4023360"/>
              </a:xfrm>
              <a:blipFill>
                <a:blip r:embed="rId2"/>
                <a:stretch>
                  <a:fillRect l="-2190" t="-1667" r="-1186"/>
                </a:stretch>
              </a:blipFill>
            </p:spPr>
            <p:txBody>
              <a:bodyPr/>
              <a:lstStyle/>
              <a:p>
                <a:r>
                  <a:rPr lang="en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6" descr="A graph of a function&#10;&#10;Description automatically generated">
            <a:extLst>
              <a:ext uri="{FF2B5EF4-FFF2-40B4-BE49-F238E27FC236}">
                <a16:creationId xmlns:a16="http://schemas.microsoft.com/office/drawing/2014/main" id="{C39E0BC7-3DD8-71CB-CC05-47E3AE04A6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213" y="2223678"/>
            <a:ext cx="4613421" cy="3075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005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F016D-DB56-0C09-0BD0-8A729AA5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Loss Given Default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Definition</a:t>
            </a:r>
            <a:endParaRPr lang="en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F225B6-677E-0B4A-2787-453A8DFA53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3"/>
                <a:ext cx="5129349" cy="4500637"/>
              </a:xfrm>
            </p:spPr>
            <p:txBody>
              <a:bodyPr>
                <a:normAutofit/>
              </a:bodyPr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Loss given default (LGD) is the percentage loss from EAD that occurs from the entire recovery process of the default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Let the moment of default be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/>
                  <a:t> is the length of the full recovery process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Consider a partition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0&lt;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&lt;⋯&lt;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&lt;⋯&lt;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/>
                  <a:t> be all cashflows received or lost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/>
                  <a:t> be a discounting rate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/>
                  <a:t>IRB: primary interbank offered rate + 5%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/>
                  <a:t>IFRS 9: effective interest rate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F225B6-677E-0B4A-2787-453A8DFA53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3"/>
                <a:ext cx="5129349" cy="4500637"/>
              </a:xfrm>
              <a:blipFill>
                <a:blip r:embed="rId2"/>
                <a:stretch>
                  <a:fillRect l="-2854" t="-1491"/>
                </a:stretch>
              </a:blipFill>
            </p:spPr>
            <p:txBody>
              <a:bodyPr/>
              <a:lstStyle/>
              <a:p>
                <a:r>
                  <a:rPr lang="en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 descr="A black and white screen&#10;&#10;Description automatically generated">
            <a:extLst>
              <a:ext uri="{FF2B5EF4-FFF2-40B4-BE49-F238E27FC236}">
                <a16:creationId xmlns:a16="http://schemas.microsoft.com/office/drawing/2014/main" id="{0F5135A3-DF89-70EC-BE69-FA87664CD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2168" y="3911079"/>
            <a:ext cx="3651111" cy="2435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A2F203A0-13AF-B76C-D0D5-B1BC11CBD0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63937" y="1845733"/>
                <a:ext cx="5521234" cy="4500637"/>
              </a:xfrm>
              <a:prstGeom prst="rect">
                <a:avLst/>
              </a:prstGeom>
            </p:spPr>
            <p:txBody>
              <a:bodyPr vert="horz" lIns="0" tIns="45720" rIns="0" bIns="45720" rtlCol="0">
                <a:norm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The discounted cash flows are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𝐷𝐶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</m:d>
                          </m:e>
                          <m:sup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sup>
                        </m:sSup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The total cash flows are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𝑇𝐷𝐶𝐹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𝐷𝐶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sub>
                        </m:sSub>
                      </m:e>
                    </m:nary>
                  </m:oMath>
                </a14:m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The realized recovery rate is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𝑅𝑅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𝑇𝐷𝐶𝐹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𝐸𝐴𝐷</m:t>
                        </m:r>
                      </m:den>
                    </m:f>
                  </m:oMath>
                </a14:m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The realized loss is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𝐿𝐺𝐷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𝑅𝑅</m:t>
                    </m:r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A2F203A0-13AF-B76C-D0D5-B1BC11CBD0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3937" y="1845733"/>
                <a:ext cx="5521234" cy="4500637"/>
              </a:xfrm>
              <a:prstGeom prst="rect">
                <a:avLst/>
              </a:prstGeom>
              <a:blipFill>
                <a:blip r:embed="rId4"/>
                <a:stretch>
                  <a:fillRect l="-2649" t="-136"/>
                </a:stretch>
              </a:blipFill>
            </p:spPr>
            <p:txBody>
              <a:bodyPr/>
              <a:lstStyle/>
              <a:p>
                <a:r>
                  <a:rPr lang="en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9761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834E2-F80B-0E48-375D-081EFB0EE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Loss Given Default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Model</a:t>
            </a:r>
            <a:endParaRPr lang="en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D50528-ABD3-58EF-64E1-A7201E4C66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79" y="1845734"/>
                <a:ext cx="9690463" cy="4023360"/>
              </a:xfrm>
            </p:spPr>
            <p:txBody>
              <a:bodyPr>
                <a:normAutofit/>
              </a:bodyPr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800"/>
                  <a:t>Risk drivers (explanatory variables) are used to predict LGD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800"/>
                  <a:t>LGD is modelled using ordinary least squares (OLS) regression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sz="2400"/>
                  <a:t>Simple, easy to understand, generally good performance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𝐿𝐺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sup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40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800"/>
                  <a:t>Risk parameter model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sz="2400"/>
                  <a:t>Risk differentiation (</a:t>
                </a:r>
                <a:r>
                  <a:rPr lang="en-US" sz="2400">
                    <a:sym typeface="Wingdings" panose="05000000000000000000" pitchFamily="2" charset="2"/>
                  </a:rPr>
                  <a:t>rank ordering)  estimate the OLS model, in some cases grouping the estimates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sz="2400">
                    <a:sym typeface="Wingdings" panose="05000000000000000000" pitchFamily="2" charset="2"/>
                  </a:rPr>
                  <a:t>Risk quantification (calibration)  correct the estimates to long-run average (LRA) levels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D50528-ABD3-58EF-64E1-A7201E4C66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79" y="1845734"/>
                <a:ext cx="9690463" cy="4023360"/>
              </a:xfrm>
              <a:blipFill>
                <a:blip r:embed="rId2"/>
                <a:stretch>
                  <a:fillRect l="-2075" t="-2576" b="-606"/>
                </a:stretch>
              </a:blipFill>
            </p:spPr>
            <p:txBody>
              <a:bodyPr/>
              <a:lstStyle/>
              <a:p>
                <a:r>
                  <a:rPr lang="en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1250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30856-F405-CEAD-A025-96462C465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Point-in-Time Adjustment Framework</a:t>
            </a:r>
            <a:br>
              <a:rPr lang="en-US"/>
            </a:br>
            <a:r>
              <a:rPr lang="en-US" sz="3200">
                <a:solidFill>
                  <a:schemeClr val="accent2">
                    <a:lumMod val="60000"/>
                    <a:lumOff val="40000"/>
                  </a:schemeClr>
                </a:solidFill>
              </a:rPr>
              <a:t>Overview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F3262-A3BD-8375-51E6-84EA283B3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129349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FI">
                <a:sym typeface="Wingdings" panose="05000000000000000000" pitchFamily="2" charset="2"/>
              </a:rPr>
              <a:t>Calibration of the LGD estimates to IFRS 9 loss levels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FI">
                <a:sym typeface="Wingdings" panose="05000000000000000000" pitchFamily="2" charset="2"/>
              </a:rPr>
              <a:t>The IRB LGD (rank ordering) model as a basis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Re-calculation of realized losses under IFRS 9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FI">
                <a:sym typeface="Wingdings" panose="05000000000000000000" pitchFamily="2" charset="2"/>
              </a:rPr>
              <a:t>Setting the LGD estimates to appropriate level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FI">
                <a:sym typeface="Wingdings" panose="05000000000000000000" pitchFamily="2" charset="2"/>
              </a:rPr>
              <a:t>Point-in-time (PIT) adjusted LGD estimates</a:t>
            </a:r>
          </a:p>
          <a:p>
            <a:pPr lvl="1"/>
            <a:r>
              <a:rPr lang="en-US" altLang="en-FI">
                <a:sym typeface="Wingdings" panose="05000000000000000000" pitchFamily="2" charset="2"/>
              </a:rPr>
              <a:t>Adjust the LGD estimates directly (= output adjustment)</a:t>
            </a:r>
          </a:p>
          <a:p>
            <a:pPr lvl="1"/>
            <a:r>
              <a:rPr lang="en-US" altLang="en-FI">
                <a:sym typeface="Wingdings" panose="05000000000000000000" pitchFamily="2" charset="2"/>
              </a:rPr>
              <a:t>Adjust the risk drivers in model inputs (= input adjustment)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FI">
                <a:sym typeface="Wingdings" panose="05000000000000000000" pitchFamily="2" charset="2"/>
              </a:rPr>
              <a:t>Testing the model performance</a:t>
            </a:r>
          </a:p>
          <a:p>
            <a:pPr marL="0" indent="0">
              <a:buNone/>
            </a:pPr>
            <a:endParaRPr lang="en-FI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2B4B3E2-37C2-D3C4-B494-BF01B1347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082" y="2242457"/>
            <a:ext cx="5775521" cy="313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86486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3424</TotalTime>
  <Words>1576</Words>
  <Application>Microsoft Office PowerPoint</Application>
  <PresentationFormat>Widescreen</PresentationFormat>
  <Paragraphs>252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Cambria Math</vt:lpstr>
      <vt:lpstr>Wingdings</vt:lpstr>
      <vt:lpstr>Retrospect</vt:lpstr>
      <vt:lpstr>Macroeconomic Calibration Methods in Loss Given Default Modelling</vt:lpstr>
      <vt:lpstr>Outline</vt:lpstr>
      <vt:lpstr>Introduction IFRS 9 and Basel</vt:lpstr>
      <vt:lpstr>Introduction Thesis objective</vt:lpstr>
      <vt:lpstr>Introduction Expected credit loss</vt:lpstr>
      <vt:lpstr>Introduction Scenarios</vt:lpstr>
      <vt:lpstr>Loss Given Default Definition</vt:lpstr>
      <vt:lpstr>Loss Given Default Model</vt:lpstr>
      <vt:lpstr>Point-in-Time Adjustment Framework Overview</vt:lpstr>
      <vt:lpstr>Calibration Calibrating LGD estimates to correspond IFRS 9 loss levels</vt:lpstr>
      <vt:lpstr>Loss Rate Model An output adjustment method</vt:lpstr>
      <vt:lpstr>Risk Driver Model An input adjustment method</vt:lpstr>
      <vt:lpstr>Results Data simulation, IRB LGD model, and IFRS 9 calibration</vt:lpstr>
      <vt:lpstr>Results Developing an output adjustment model 1/2</vt:lpstr>
      <vt:lpstr>Results Developing an output adjustment model 2/2</vt:lpstr>
      <vt:lpstr>Results Developing an input adjustment model 1/2</vt:lpstr>
      <vt:lpstr>Results Developing an input adjustment model 2/2</vt:lpstr>
      <vt:lpstr>Conclusions What was done and why is it useful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Macroeconomic Calibration Methods in Loss Given Default Modelling</dc:title>
  <dc:creator>Andrea Lyly</dc:creator>
  <cp:lastModifiedBy>Andrea Lyly</cp:lastModifiedBy>
  <cp:revision>89</cp:revision>
  <dcterms:created xsi:type="dcterms:W3CDTF">2024-01-23T16:08:19Z</dcterms:created>
  <dcterms:modified xsi:type="dcterms:W3CDTF">2024-02-04T19:22:12Z</dcterms:modified>
</cp:coreProperties>
</file>