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4768" r:id="rId2"/>
    <p:sldMasterId id="2147484776" r:id="rId3"/>
    <p:sldMasterId id="2147484784" r:id="rId4"/>
  </p:sldMasterIdLst>
  <p:notesMasterIdLst>
    <p:notesMasterId r:id="rId10"/>
  </p:notesMasterIdLst>
  <p:handoutMasterIdLst>
    <p:handoutMasterId r:id="rId11"/>
  </p:handoutMasterIdLst>
  <p:sldIdLst>
    <p:sldId id="256" r:id="rId5"/>
    <p:sldId id="421" r:id="rId6"/>
    <p:sldId id="423" r:id="rId7"/>
    <p:sldId id="424" r:id="rId8"/>
    <p:sldId id="422" r:id="rId9"/>
  </p:sldIdLst>
  <p:sldSz cx="9144000" cy="6858000" type="screen4x3"/>
  <p:notesSz cx="6794500" cy="9931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4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340"/>
    <a:srgbClr val="FFCD00"/>
    <a:srgbClr val="FFCF06"/>
    <a:srgbClr val="F8C704"/>
    <a:srgbClr val="EFC002"/>
    <a:srgbClr val="00A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08" autoAdjust="0"/>
    <p:restoredTop sz="50000" autoAdjust="0"/>
  </p:normalViewPr>
  <p:slideViewPr>
    <p:cSldViewPr snapToGrid="0" snapToObjects="1">
      <p:cViewPr varScale="1">
        <p:scale>
          <a:sx n="113" d="100"/>
          <a:sy n="113" d="100"/>
        </p:scale>
        <p:origin x="1032" y="168"/>
      </p:cViewPr>
      <p:guideLst>
        <p:guide orient="horz"/>
        <p:guide pos="4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7" d="100"/>
        <a:sy n="19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4283" cy="496571"/>
          </a:xfrm>
          <a:prstGeom prst="rect">
            <a:avLst/>
          </a:prstGeom>
        </p:spPr>
        <p:txBody>
          <a:bodyPr vert="horz" lIns="91226" tIns="45612" rIns="91226" bIns="45612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7" y="1"/>
            <a:ext cx="2944283" cy="496571"/>
          </a:xfrm>
          <a:prstGeom prst="rect">
            <a:avLst/>
          </a:prstGeom>
        </p:spPr>
        <p:txBody>
          <a:bodyPr vert="horz" lIns="91226" tIns="45612" rIns="91226" bIns="45612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5/27/18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433108"/>
            <a:ext cx="2944283" cy="496571"/>
          </a:xfrm>
          <a:prstGeom prst="rect">
            <a:avLst/>
          </a:prstGeom>
        </p:spPr>
        <p:txBody>
          <a:bodyPr vert="horz" lIns="91226" tIns="45612" rIns="91226" bIns="4561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7" y="9433108"/>
            <a:ext cx="2944283" cy="496571"/>
          </a:xfrm>
          <a:prstGeom prst="rect">
            <a:avLst/>
          </a:prstGeom>
        </p:spPr>
        <p:txBody>
          <a:bodyPr vert="horz" lIns="91226" tIns="45612" rIns="91226" bIns="45612" rtlCol="0" anchor="b"/>
          <a:lstStyle>
            <a:lvl1pPr algn="r">
              <a:defRPr sz="1200"/>
            </a:lvl1pPr>
          </a:lstStyle>
          <a:p>
            <a:pPr>
              <a:defRPr/>
            </a:pPr>
            <a:fld id="{381337A6-C487-9645-B543-6BBD05A1D1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5393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4283" cy="496571"/>
          </a:xfrm>
          <a:prstGeom prst="rect">
            <a:avLst/>
          </a:prstGeom>
        </p:spPr>
        <p:txBody>
          <a:bodyPr vert="horz" lIns="91226" tIns="45612" rIns="91226" bIns="45612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7" y="1"/>
            <a:ext cx="2944283" cy="496571"/>
          </a:xfrm>
          <a:prstGeom prst="rect">
            <a:avLst/>
          </a:prstGeom>
        </p:spPr>
        <p:txBody>
          <a:bodyPr vert="horz" wrap="square" lIns="91226" tIns="45612" rIns="91226" bIns="456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E7B0BA-8FA8-3A4A-9820-CF1299A8B616}" type="datetime1">
              <a:rPr lang="fi-FI"/>
              <a:pPr>
                <a:defRPr/>
              </a:pPr>
              <a:t>27.5.2018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26" tIns="45612" rIns="91226" bIns="45612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17417"/>
            <a:ext cx="5435600" cy="4469131"/>
          </a:xfrm>
          <a:prstGeom prst="rect">
            <a:avLst/>
          </a:prstGeom>
        </p:spPr>
        <p:txBody>
          <a:bodyPr vert="horz" lIns="91226" tIns="45612" rIns="91226" bIns="45612" rtlCol="0">
            <a:normAutofit/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33108"/>
            <a:ext cx="2944283" cy="496571"/>
          </a:xfrm>
          <a:prstGeom prst="rect">
            <a:avLst/>
          </a:prstGeom>
        </p:spPr>
        <p:txBody>
          <a:bodyPr vert="horz" lIns="91226" tIns="45612" rIns="91226" bIns="45612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7" y="9433108"/>
            <a:ext cx="2944283" cy="496571"/>
          </a:xfrm>
          <a:prstGeom prst="rect">
            <a:avLst/>
          </a:prstGeom>
        </p:spPr>
        <p:txBody>
          <a:bodyPr vert="horz" wrap="square" lIns="91226" tIns="45612" rIns="91226" bIns="456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6A5FF2-0573-2649-A39A-26FA52E053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2913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80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10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lu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584310" y="2435535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584310" y="5884335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045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R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10" y="2435535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10" y="5884335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845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Yellow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10" y="2435535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584310" y="5884335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62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15" y="5634638"/>
            <a:ext cx="2449209" cy="111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87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Re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98" y="5634638"/>
            <a:ext cx="2382106" cy="111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148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Yellow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32" y="5659053"/>
            <a:ext cx="2382106" cy="106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316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808559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7D511-EF24-F248-BEA4-1AD370F38D7A}" type="datetime1">
              <a:rPr lang="fi-FI"/>
              <a:pPr>
                <a:defRPr/>
              </a:pPr>
              <a:t>27.5.2018</a:t>
            </a:fld>
            <a:endParaRPr lang="fi-FI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4B7-1CC6-864B-A72A-C978B70BBA9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15" y="5634638"/>
            <a:ext cx="2449208" cy="111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708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808559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10DB-C0F0-1A41-AB6F-AB5EC7730884}" type="datetime1">
              <a:rPr lang="fi-FI"/>
              <a:pPr>
                <a:defRPr/>
              </a:pPr>
              <a:t>27.5.2018</a:t>
            </a:fld>
            <a:endParaRPr lang="fi-FI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42AF8-94BF-6340-B60E-A8C5E9F87F0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98" y="5634638"/>
            <a:ext cx="2382106" cy="111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815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808559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5D0FA-D02A-0640-99E9-F9BA78C58440}" type="datetime1">
              <a:rPr lang="fi-FI"/>
              <a:pPr>
                <a:defRPr/>
              </a:pPr>
              <a:t>27.5.2018</a:t>
            </a:fld>
            <a:endParaRPr lang="fi-FI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4BE77-5FCA-3844-8BD6-7ECE8B5BEE8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65" y="5659053"/>
            <a:ext cx="2382105" cy="106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1429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9A5E8-EE9D-CB41-8F80-274DF3CEAEDA}" type="datetime1">
              <a:rPr lang="fi-FI"/>
              <a:pPr>
                <a:defRPr/>
              </a:pPr>
              <a:t>27.5.2018</a:t>
            </a:fld>
            <a:endParaRPr lang="fi-FI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9A8AE-7274-0C4A-AB42-92022833E6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15" y="5634638"/>
            <a:ext cx="2449208" cy="111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08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Re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3993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15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4257C-E009-394F-997B-9AE811492EDD}" type="datetime1">
              <a:rPr lang="fi-FI"/>
              <a:pPr>
                <a:defRPr/>
              </a:pPr>
              <a:t>27.5.2018</a:t>
            </a:fld>
            <a:endParaRPr lang="fi-FI"/>
          </a:p>
        </p:txBody>
      </p:sp>
      <p:sp>
        <p:nvSpPr>
          <p:cNvPr id="8" name="Footer Placeholder 15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6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5180D-9F57-224F-AD9B-D6C47196F0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98" y="5634638"/>
            <a:ext cx="2382106" cy="111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752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44533-59DD-8944-8B96-95FFBA80E20B}" type="datetime1">
              <a:rPr lang="fi-FI"/>
              <a:pPr>
                <a:defRPr/>
              </a:pPr>
              <a:t>27.5.2018</a:t>
            </a:fld>
            <a:endParaRPr lang="fi-FI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5D404-ADF5-A94E-82B6-70B84D261D7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65" y="5659053"/>
            <a:ext cx="2382105" cy="106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9713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314" y="1700810"/>
            <a:ext cx="8207375" cy="354279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68314" y="5315698"/>
            <a:ext cx="5495420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0380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4" y="1701163"/>
            <a:ext cx="8207375" cy="354243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5315698"/>
            <a:ext cx="5495420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003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2" y="1702080"/>
            <a:ext cx="8208000" cy="35424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5315698"/>
            <a:ext cx="5388448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1733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4" y="1989288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5438088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714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4" y="1912267"/>
            <a:ext cx="820737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4"/>
          <p:cNvCxnSpPr/>
          <p:nvPr userDrawn="1"/>
        </p:nvCxnSpPr>
        <p:spPr>
          <a:xfrm>
            <a:off x="468314" y="5848350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1" y="5654880"/>
            <a:ext cx="2248911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487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4" y="318135"/>
            <a:ext cx="8207375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468314" y="1513934"/>
            <a:ext cx="8207374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BB682-87B2-4236-AF78-B49807E7713E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4B7-1CC6-864B-A72A-C978B70BBA9B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4"/>
          <p:cNvCxnSpPr/>
          <p:nvPr userDrawn="1"/>
        </p:nvCxnSpPr>
        <p:spPr>
          <a:xfrm>
            <a:off x="468314" y="5847608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654880"/>
            <a:ext cx="2248908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6142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63308" y="318135"/>
            <a:ext cx="8212380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3309" y="1513934"/>
            <a:ext cx="3988079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4687610" y="1513934"/>
            <a:ext cx="3988079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F12C3-4421-43A0-8844-8188FCFDF52F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9A8AE-7274-0C4A-AB42-92022833E6E2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3" name="Straight Connector 4"/>
          <p:cNvCxnSpPr/>
          <p:nvPr userDrawn="1"/>
        </p:nvCxnSpPr>
        <p:spPr>
          <a:xfrm>
            <a:off x="468314" y="5847608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654880"/>
            <a:ext cx="2248908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6671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314" y="1700810"/>
            <a:ext cx="8207375" cy="354279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68314" y="5315698"/>
            <a:ext cx="5495420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94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Yellow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2187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4" y="1701163"/>
            <a:ext cx="8207375" cy="354243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5315698"/>
            <a:ext cx="5495420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7938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2" y="1702080"/>
            <a:ext cx="8208000" cy="35424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5315698"/>
            <a:ext cx="5388448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2604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4" y="1989288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5438088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7796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4" y="1912267"/>
            <a:ext cx="820737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4"/>
          <p:cNvCxnSpPr/>
          <p:nvPr userDrawn="1"/>
        </p:nvCxnSpPr>
        <p:spPr>
          <a:xfrm>
            <a:off x="468314" y="5848350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1" y="5654880"/>
            <a:ext cx="2248911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0005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4" y="318135"/>
            <a:ext cx="8207375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468314" y="1513934"/>
            <a:ext cx="8207374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BB682-87B2-4236-AF78-B49807E7713E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4B7-1CC6-864B-A72A-C978B70BBA9B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4"/>
          <p:cNvCxnSpPr/>
          <p:nvPr userDrawn="1"/>
        </p:nvCxnSpPr>
        <p:spPr>
          <a:xfrm>
            <a:off x="468314" y="5847608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654880"/>
            <a:ext cx="2248908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3377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63308" y="318135"/>
            <a:ext cx="8212380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3309" y="1513934"/>
            <a:ext cx="3988079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4687610" y="1513934"/>
            <a:ext cx="3988079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F12C3-4421-43A0-8844-8188FCFDF52F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9A8AE-7274-0C4A-AB42-92022833E6E2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3" name="Straight Connector 4"/>
          <p:cNvCxnSpPr/>
          <p:nvPr userDrawn="1"/>
        </p:nvCxnSpPr>
        <p:spPr>
          <a:xfrm>
            <a:off x="468314" y="5847608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654880"/>
            <a:ext cx="2248908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2856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314" y="1700810"/>
            <a:ext cx="8207375" cy="354279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68314" y="5315698"/>
            <a:ext cx="5495420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4870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4" y="1701163"/>
            <a:ext cx="8207375" cy="354243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5315698"/>
            <a:ext cx="5495420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7537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2" y="1702080"/>
            <a:ext cx="8208000" cy="35424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5315698"/>
            <a:ext cx="5388448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4338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4" y="1989288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5438088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1" y="0"/>
            <a:ext cx="1763713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414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80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8278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4" y="1912267"/>
            <a:ext cx="820737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4"/>
          <p:cNvCxnSpPr/>
          <p:nvPr userDrawn="1"/>
        </p:nvCxnSpPr>
        <p:spPr>
          <a:xfrm>
            <a:off x="468314" y="5848350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1" y="5654880"/>
            <a:ext cx="2248911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1639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4" y="318135"/>
            <a:ext cx="8207375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468314" y="1513934"/>
            <a:ext cx="8207374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BB682-87B2-4236-AF78-B49807E7713E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4B7-1CC6-864B-A72A-C978B70BBA9B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4"/>
          <p:cNvCxnSpPr/>
          <p:nvPr userDrawn="1"/>
        </p:nvCxnSpPr>
        <p:spPr>
          <a:xfrm>
            <a:off x="468314" y="5847608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654880"/>
            <a:ext cx="2248908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6357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63308" y="318135"/>
            <a:ext cx="8212380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3309" y="1513934"/>
            <a:ext cx="3988079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4687610" y="1513934"/>
            <a:ext cx="3988079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F12C3-4421-43A0-8844-8188FCFDF52F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9A8AE-7274-0C4A-AB42-92022833E6E2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3" name="Straight Connector 4"/>
          <p:cNvCxnSpPr/>
          <p:nvPr userDrawn="1"/>
        </p:nvCxnSpPr>
        <p:spPr>
          <a:xfrm>
            <a:off x="468314" y="5847608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5654880"/>
            <a:ext cx="2248908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83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22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30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lu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584309" y="5504997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27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84309" y="5504997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464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Yellow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84309" y="5504997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046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E6C4FC2-043E-0E44-BD9B-2431B69F8AA0}" type="datetime1">
              <a:rPr lang="fi-FI"/>
              <a:pPr>
                <a:defRPr/>
              </a:pPr>
              <a:t>27.5.2018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7" r:id="rId1"/>
    <p:sldLayoutId id="2147484748" r:id="rId2"/>
    <p:sldLayoutId id="2147484749" r:id="rId3"/>
    <p:sldLayoutId id="2147484750" r:id="rId4"/>
    <p:sldLayoutId id="2147484751" r:id="rId5"/>
    <p:sldLayoutId id="2147484752" r:id="rId6"/>
    <p:sldLayoutId id="2147484753" r:id="rId7"/>
    <p:sldLayoutId id="2147484754" r:id="rId8"/>
    <p:sldLayoutId id="2147484755" r:id="rId9"/>
    <p:sldLayoutId id="2147484756" r:id="rId10"/>
    <p:sldLayoutId id="2147484757" r:id="rId11"/>
    <p:sldLayoutId id="2147484758" r:id="rId12"/>
    <p:sldLayoutId id="2147484759" r:id="rId13"/>
    <p:sldLayoutId id="2147484760" r:id="rId14"/>
    <p:sldLayoutId id="2147484761" r:id="rId15"/>
    <p:sldLayoutId id="2147484762" r:id="rId16"/>
    <p:sldLayoutId id="2147484763" r:id="rId17"/>
    <p:sldLayoutId id="2147484764" r:id="rId18"/>
    <p:sldLayoutId id="2147484765" r:id="rId19"/>
    <p:sldLayoutId id="2147484766" r:id="rId20"/>
    <p:sldLayoutId id="2147484767" r:id="rId21"/>
  </p:sldLayoutIdLst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056956" y="6021288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056956" y="6180039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520173-7D7F-4FBC-A781-33E654CAA422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056956" y="6365777"/>
            <a:ext cx="3619500" cy="161926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38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69" r:id="rId1"/>
    <p:sldLayoutId id="2147484770" r:id="rId2"/>
    <p:sldLayoutId id="2147484771" r:id="rId3"/>
    <p:sldLayoutId id="2147484772" r:id="rId4"/>
    <p:sldLayoutId id="2147484773" r:id="rId5"/>
    <p:sldLayoutId id="2147484774" r:id="rId6"/>
    <p:sldLayoutId id="2147484775" r:id="rId7"/>
  </p:sldLayoutIdLst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056956" y="6021288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056956" y="6180039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520173-7D7F-4FBC-A781-33E654CAA422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056956" y="6365777"/>
            <a:ext cx="3619500" cy="161926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900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77" r:id="rId1"/>
    <p:sldLayoutId id="2147484778" r:id="rId2"/>
    <p:sldLayoutId id="2147484779" r:id="rId3"/>
    <p:sldLayoutId id="2147484780" r:id="rId4"/>
    <p:sldLayoutId id="2147484781" r:id="rId5"/>
    <p:sldLayoutId id="2147484782" r:id="rId6"/>
    <p:sldLayoutId id="2147484783" r:id="rId7"/>
  </p:sldLayoutIdLst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056956" y="6021288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056956" y="6180039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520173-7D7F-4FBC-A781-33E654CAA422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056956" y="6365777"/>
            <a:ext cx="3619500" cy="161926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676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85" r:id="rId1"/>
    <p:sldLayoutId id="2147484786" r:id="rId2"/>
    <p:sldLayoutId id="2147484787" r:id="rId3"/>
    <p:sldLayoutId id="2147484788" r:id="rId4"/>
    <p:sldLayoutId id="2147484789" r:id="rId5"/>
    <p:sldLayoutId id="2147484790" r:id="rId6"/>
    <p:sldLayoutId id="2147484791" r:id="rId7"/>
  </p:sldLayoutIdLst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cademicjobsonline.org/ajo" TargetMode="External"/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4" y="1700810"/>
            <a:ext cx="8207375" cy="1413865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4400" dirty="0"/>
              <a:t>Applying for academic position</a:t>
            </a:r>
            <a:br>
              <a:rPr lang="en-US" dirty="0"/>
            </a:br>
            <a:endParaRPr lang="en-US" sz="40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200" b="1" dirty="0"/>
              <a:t> </a:t>
            </a:r>
            <a:endParaRPr lang="fi-FI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888DE5-5A72-994F-A2D3-BE1CD5E5D679}"/>
              </a:ext>
            </a:extLst>
          </p:cNvPr>
          <p:cNvSpPr txBox="1"/>
          <p:nvPr/>
        </p:nvSpPr>
        <p:spPr>
          <a:xfrm>
            <a:off x="545259" y="2653010"/>
            <a:ext cx="8053487" cy="21544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2800" b="1" dirty="0" err="1">
                <a:solidFill>
                  <a:schemeClr val="bg1"/>
                </a:solidFill>
              </a:rPr>
              <a:t>Doctoral</a:t>
            </a:r>
            <a:r>
              <a:rPr lang="fi-FI" sz="2800" b="1" dirty="0">
                <a:solidFill>
                  <a:schemeClr val="bg1"/>
                </a:solidFill>
              </a:rPr>
              <a:t> </a:t>
            </a:r>
            <a:r>
              <a:rPr lang="fi-FI" sz="2800" b="1" dirty="0" err="1">
                <a:solidFill>
                  <a:schemeClr val="bg1"/>
                </a:solidFill>
              </a:rPr>
              <a:t>Education</a:t>
            </a:r>
            <a:r>
              <a:rPr lang="fi-FI" sz="2800" b="1" dirty="0">
                <a:solidFill>
                  <a:schemeClr val="bg1"/>
                </a:solidFill>
              </a:rPr>
              <a:t> Network </a:t>
            </a:r>
            <a:r>
              <a:rPr lang="fi-FI" sz="2800" b="1" dirty="0" err="1">
                <a:solidFill>
                  <a:schemeClr val="bg1"/>
                </a:solidFill>
              </a:rPr>
              <a:t>Seminar</a:t>
            </a:r>
            <a:endParaRPr lang="fi-FI" sz="2800" b="1" dirty="0">
              <a:solidFill>
                <a:schemeClr val="bg1"/>
              </a:solidFill>
            </a:endParaRPr>
          </a:p>
          <a:p>
            <a:pPr algn="ctr"/>
            <a:r>
              <a:rPr lang="fi-FI" sz="2800" b="1" dirty="0">
                <a:solidFill>
                  <a:schemeClr val="bg1"/>
                </a:solidFill>
              </a:rPr>
              <a:t>28. – 29.5.2018</a:t>
            </a:r>
          </a:p>
          <a:p>
            <a:pPr algn="ctr"/>
            <a:r>
              <a:rPr lang="fi-FI" sz="2800" b="1" dirty="0">
                <a:solidFill>
                  <a:schemeClr val="bg1"/>
                </a:solidFill>
              </a:rPr>
              <a:t>Hannele Wallenius</a:t>
            </a:r>
          </a:p>
          <a:p>
            <a:br>
              <a:rPr lang="fi-FI" sz="2800" dirty="0">
                <a:solidFill>
                  <a:schemeClr val="bg1"/>
                </a:solidFill>
              </a:rPr>
            </a:br>
            <a:endParaRPr lang="fi-FI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229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A20DDA58-2CE1-0D42-8AC8-58B240E8B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314" y="534261"/>
            <a:ext cx="8207375" cy="1195798"/>
          </a:xfrm>
        </p:spPr>
        <p:txBody>
          <a:bodyPr/>
          <a:lstStyle/>
          <a:p>
            <a:r>
              <a:rPr lang="en-US"/>
              <a:t>Considering a career in academia? </a:t>
            </a:r>
            <a:br>
              <a:rPr lang="en-US"/>
            </a:br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1926814-A7AB-FD4D-9EC1-4E934642B5F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8314" y="1229195"/>
            <a:ext cx="8459787" cy="4681024"/>
          </a:xfrm>
        </p:spPr>
        <p:txBody>
          <a:bodyPr/>
          <a:lstStyle/>
          <a:p>
            <a:r>
              <a:rPr lang="en-US" sz="2800" b="0" dirty="0"/>
              <a:t>Is this career path right for me? </a:t>
            </a:r>
          </a:p>
          <a:p>
            <a:endParaRPr lang="en-US" sz="1600" b="0" dirty="0"/>
          </a:p>
          <a:p>
            <a:pPr marL="855663" indent="-411163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/>
              <a:t>How important it is to you to make lots of money? </a:t>
            </a:r>
          </a:p>
          <a:p>
            <a:pPr marL="855663" indent="-411163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>
                <a:latin typeface="+mn-lt"/>
              </a:rPr>
              <a:t>Are you willing to work in a temporary/fixed term contract for several years?</a:t>
            </a:r>
            <a:r>
              <a:rPr lang="fi-FI" sz="2400" dirty="0">
                <a:latin typeface="Apple Color Emoji" pitchFamily="2" charset="0"/>
              </a:rPr>
              <a:t> 	</a:t>
            </a:r>
          </a:p>
          <a:p>
            <a:pPr marL="855663" indent="-411163">
              <a:buClr>
                <a:schemeClr val="tx1"/>
              </a:buClr>
              <a:buFont typeface="Wingdings" pitchFamily="2" charset="2"/>
              <a:buChar char="Ø"/>
            </a:pPr>
            <a:r>
              <a:rPr lang="fi-FI" sz="2400" dirty="0">
                <a:latin typeface="Apple Color Emoji" pitchFamily="2" charset="0"/>
              </a:rPr>
              <a:t>	</a:t>
            </a:r>
            <a:r>
              <a:rPr lang="en-US" sz="2400" b="0" dirty="0"/>
              <a:t>Do you like research AND teaching?</a:t>
            </a:r>
            <a:r>
              <a:rPr lang="fi-FI" sz="2400" dirty="0">
                <a:latin typeface="Apple Color Emoji" pitchFamily="2" charset="0"/>
              </a:rPr>
              <a:t>				</a:t>
            </a:r>
          </a:p>
          <a:p>
            <a:pPr marL="855663" indent="-411163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/>
              <a:t>Do you like personal autonomy in your job</a:t>
            </a:r>
            <a:r>
              <a:rPr lang="fi-FI" sz="2400" dirty="0">
                <a:latin typeface="Apple Color Emoji" pitchFamily="2" charset="0"/>
              </a:rPr>
              <a:t>		</a:t>
            </a:r>
            <a:endParaRPr lang="en-US" sz="2400" b="0" dirty="0"/>
          </a:p>
          <a:p>
            <a:pPr marL="855663" indent="-411163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/>
              <a:t>Do you like to work with young people and students?</a:t>
            </a:r>
          </a:p>
          <a:p>
            <a:pPr marL="855663" indent="-411163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/>
              <a:t>Are you good at multi-tasking?</a:t>
            </a:r>
          </a:p>
          <a:p>
            <a:pPr marL="855663" indent="-411163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/>
              <a:t>Does interacting with the international scientific community appeal to you?</a:t>
            </a:r>
            <a:r>
              <a:rPr lang="fi-FI" sz="2400" dirty="0">
                <a:latin typeface="Apple Color Emoji" pitchFamily="2" charset="0"/>
              </a:rPr>
              <a:t>	</a:t>
            </a:r>
            <a:r>
              <a:rPr lang="fi-FI" sz="2800" dirty="0">
                <a:latin typeface="Apple Color Emoji" pitchFamily="2" charset="0"/>
              </a:rPr>
              <a:t>		 		</a:t>
            </a:r>
          </a:p>
          <a:p>
            <a:pPr marL="749300" indent="-304800">
              <a:buClr>
                <a:schemeClr val="tx1"/>
              </a:buClr>
              <a:buFont typeface="Wingdings" pitchFamily="2" charset="2"/>
              <a:buChar char="Ø"/>
            </a:pPr>
            <a:endParaRPr lang="fi-FI" sz="2800" dirty="0">
              <a:latin typeface="Apple Color Emoji" pitchFamily="2" charset="0"/>
            </a:endParaRPr>
          </a:p>
          <a:p>
            <a:pPr marL="749300" indent="-304800">
              <a:buClr>
                <a:schemeClr val="tx1"/>
              </a:buClr>
              <a:buFont typeface="Wingdings" pitchFamily="2" charset="2"/>
              <a:buChar char="Ø"/>
            </a:pPr>
            <a:endParaRPr lang="en-US" sz="2800" b="0" dirty="0"/>
          </a:p>
          <a:p>
            <a:pPr marL="749300" indent="-304800">
              <a:buClr>
                <a:schemeClr val="tx1"/>
              </a:buClr>
              <a:buFont typeface="Wingdings" pitchFamily="2" charset="2"/>
              <a:buChar char="Ø"/>
            </a:pPr>
            <a:endParaRPr lang="fi-FI" sz="2800" b="0" dirty="0">
              <a:latin typeface="Apple Color Emoji" pitchFamily="2" charset="0"/>
            </a:endParaRPr>
          </a:p>
          <a:p>
            <a:endParaRPr lang="en-US" sz="2800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4CBB682-87B2-4236-AF78-B49807E7713E}" type="datetime1">
              <a:rPr lang="fi-FI" smtClean="0"/>
              <a:pPr/>
              <a:t>27.5.2018</a:t>
            </a:fld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9EFD4B7-1CC6-864B-A72A-C978B70BBA9B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566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60A16-BDC8-8649-AE21-B62496E183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314" y="381635"/>
            <a:ext cx="8207375" cy="1195798"/>
          </a:xfrm>
        </p:spPr>
        <p:txBody>
          <a:bodyPr/>
          <a:lstStyle/>
          <a:p>
            <a:br>
              <a:rPr lang="en-US" sz="3200" dirty="0"/>
            </a:br>
            <a:r>
              <a:rPr lang="en-US" sz="3200" dirty="0"/>
              <a:t>Am I willing to do what it takes to become successful in academia?</a:t>
            </a:r>
            <a:br>
              <a:rPr lang="en-US" sz="3200" dirty="0"/>
            </a:b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7B790-2046-1F41-82AB-D6829DEECA9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8314" y="1763170"/>
            <a:ext cx="8207374" cy="4053013"/>
          </a:xfrm>
        </p:spPr>
        <p:txBody>
          <a:bodyPr/>
          <a:lstStyle/>
          <a:p>
            <a:r>
              <a:rPr lang="en-US" sz="2600" b="0" dirty="0"/>
              <a:t>If your answer is YES, start investigating the job opportunities early both in Finland and abroad: </a:t>
            </a:r>
          </a:p>
          <a:p>
            <a:r>
              <a:rPr lang="en-US" sz="2600" b="0" dirty="0"/>
              <a:t>For instance, INFORMS conferences (Career Fair)</a:t>
            </a:r>
          </a:p>
          <a:p>
            <a:endParaRPr lang="en-US" sz="1400" b="0" dirty="0"/>
          </a:p>
          <a:p>
            <a:r>
              <a:rPr lang="en-US" sz="2600" b="0" dirty="0"/>
              <a:t>There are many online services for finding openings: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b="0"/>
              <a:t>informs Careea</a:t>
            </a:r>
            <a:r>
              <a:rPr lang="en-US" sz="2600" b="0" dirty="0"/>
              <a:t> Center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b="0" dirty="0"/>
              <a:t>OR/MS Today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dirty="0"/>
              <a:t>https://</a:t>
            </a:r>
            <a:r>
              <a:rPr lang="en-US" sz="2800" b="0" dirty="0" err="1"/>
              <a:t>academicpositions.eu</a:t>
            </a:r>
            <a:r>
              <a:rPr lang="en-US" sz="2800" b="0" dirty="0"/>
              <a:t>/ </a:t>
            </a:r>
            <a:r>
              <a:rPr lang="en-US" sz="2800" b="0" dirty="0">
                <a:hlinkClick r:id="rId2"/>
              </a:rPr>
              <a:t>https://academicjobsonline.org/ajo</a:t>
            </a:r>
            <a:endParaRPr lang="en-US" sz="2800" b="0" dirty="0"/>
          </a:p>
          <a:p>
            <a:endParaRPr lang="fi-FI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CB5F2-C622-EB40-A91B-EC8AE30F4B1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4EAAD6-4D20-FE48-BF69-55C7048C306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110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283C7-E1E0-D546-A663-8E60990CAE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Good application?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D4EA3-7427-F849-9C35-659A8121899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3323" y="1513933"/>
            <a:ext cx="8555765" cy="4504180"/>
          </a:xfrm>
        </p:spPr>
        <p:txBody>
          <a:bodyPr/>
          <a:lstStyle/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800" b="0" dirty="0"/>
              <a:t>Starts with a good cover/motivation letter </a:t>
            </a:r>
          </a:p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800" b="0" dirty="0"/>
              <a:t>Write a comprehensive CV.</a:t>
            </a:r>
          </a:p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800" b="0" dirty="0"/>
              <a:t>Rather detailed research plan</a:t>
            </a:r>
          </a:p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800" b="0" dirty="0"/>
              <a:t>Write a teaching portfolio/teaching philosophy.</a:t>
            </a:r>
          </a:p>
          <a:p>
            <a:pPr marL="580500" lvl="1" indent="-342900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b="0" dirty="0">
                <a:latin typeface="+mj-lt"/>
              </a:rPr>
              <a:t>Get some teaching experience already during your PhD-studies.</a:t>
            </a:r>
          </a:p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800" b="0" dirty="0"/>
              <a:t>References/recommendation letters</a:t>
            </a:r>
          </a:p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endParaRPr lang="en-US" sz="1600" b="0" dirty="0"/>
          </a:p>
          <a:p>
            <a:pPr>
              <a:buClr>
                <a:schemeClr val="tx2"/>
              </a:buClr>
            </a:pPr>
            <a:r>
              <a:rPr lang="en-US" sz="2400" dirty="0"/>
              <a:t>Good guide </a:t>
            </a:r>
            <a:r>
              <a:rPr lang="en-US" sz="2400" b="0" dirty="0"/>
              <a:t>for PhD-students and </a:t>
            </a:r>
            <a:r>
              <a:rPr lang="en-US" sz="2400" b="0" dirty="0" err="1"/>
              <a:t>PostDocs</a:t>
            </a:r>
            <a:r>
              <a:rPr lang="en-US" sz="2400" b="0" dirty="0"/>
              <a:t>: </a:t>
            </a:r>
            <a:r>
              <a:rPr lang="en-US" sz="2000" b="0" dirty="0"/>
              <a:t>https://</a:t>
            </a:r>
            <a:r>
              <a:rPr lang="en-US" sz="2000" b="0" dirty="0" err="1"/>
              <a:t>beam.stanford.edu</a:t>
            </a:r>
            <a:r>
              <a:rPr lang="en-US" sz="2000" b="0" dirty="0"/>
              <a:t>/sites/default/files/stanfordphd_cg15-16_linked.pdf</a:t>
            </a:r>
            <a:endParaRPr lang="en-US" sz="2400" b="0" dirty="0"/>
          </a:p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endParaRPr lang="en-US" sz="2800" b="0" dirty="0"/>
          </a:p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endParaRPr lang="en-US" sz="2800" b="0" dirty="0"/>
          </a:p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endParaRPr lang="en-US" sz="2800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879E5-3CC4-674B-8344-DA98480FD23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BA60C5-663E-7442-8B58-1F66C1D406B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793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C72CF-4BCE-3A48-9374-F81190F845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Interviewing for an academic job:</a:t>
            </a:r>
            <a:br>
              <a:rPr lang="en-US" sz="3200" dirty="0"/>
            </a:br>
            <a:r>
              <a:rPr lang="en-US" sz="3200" dirty="0"/>
              <a:t>Be well prepared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527E4-248F-5046-BD16-59080413E09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8314" y="1304071"/>
            <a:ext cx="8207374" cy="4669071"/>
          </a:xfrm>
        </p:spPr>
        <p:txBody>
          <a:bodyPr/>
          <a:lstStyle/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600" b="0" dirty="0"/>
              <a:t>An academic interview typically includes: meetings, campus tour, a formal interview with a recruiting committee, and a job talk (sometimes a separate “teaching demo”). </a:t>
            </a:r>
          </a:p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600" b="0" dirty="0"/>
              <a:t>Be able to articulate how you envision yourself to fit within the department and the institution.</a:t>
            </a:r>
          </a:p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600" b="0" dirty="0"/>
              <a:t>Investigate prior to the interview the research interests of potential colleagues. </a:t>
            </a:r>
          </a:p>
          <a:p>
            <a:pPr marL="342900" indent="-342900"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600" b="0" dirty="0"/>
              <a:t>Negotiation skills are an important part to the contract signing process </a:t>
            </a:r>
            <a:r>
              <a:rPr lang="en-US" sz="2400" b="0" dirty="0"/>
              <a:t>(know your market value: salary, teaching load, etc.).</a:t>
            </a:r>
            <a:endParaRPr lang="en-US" sz="2600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3E32F-7162-6447-A81C-E9004854EAD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27.5.2018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0070F3-DCC3-3D42-86F7-9CC0A8D1BD0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857472"/>
      </p:ext>
    </p:extLst>
  </p:cSld>
  <p:clrMapOvr>
    <a:masterClrMapping/>
  </p:clrMapOvr>
</p:sld>
</file>

<file path=ppt/theme/theme1.xml><?xml version="1.0" encoding="utf-8"?>
<a:theme xmlns:a="http://schemas.openxmlformats.org/drawingml/2006/main" name="Aalto_University_2013">
  <a:themeElements>
    <a:clrScheme name="Aalto Yliopisto">
      <a:dk1>
        <a:sysClr val="windowText" lastClr="000000"/>
      </a:dk1>
      <a:lt1>
        <a:sysClr val="window" lastClr="FFFFFF"/>
      </a:lt1>
      <a:dk2>
        <a:srgbClr val="1F497D"/>
      </a:dk2>
      <a:lt2>
        <a:srgbClr val="928B81"/>
      </a:lt2>
      <a:accent1>
        <a:srgbClr val="FFCD00"/>
      </a:accent1>
      <a:accent2>
        <a:srgbClr val="009B3A"/>
      </a:accent2>
      <a:accent3>
        <a:srgbClr val="005EB8"/>
      </a:accent3>
      <a:accent4>
        <a:srgbClr val="6639B7"/>
      </a:accent4>
      <a:accent5>
        <a:srgbClr val="EF3340"/>
      </a:accent5>
      <a:accent6>
        <a:srgbClr val="FF7900"/>
      </a:accent6>
      <a:hlink>
        <a:srgbClr val="000000"/>
      </a:hlink>
      <a:folHlink>
        <a:srgbClr val="928B8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2.xml><?xml version="1.0" encoding="utf-8"?>
<a:theme xmlns:a="http://schemas.openxmlformats.org/drawingml/2006/main" name="Aalto University">
  <a:themeElements>
    <a:clrScheme name="Aalto-perus">
      <a:dk1>
        <a:sysClr val="windowText" lastClr="000000"/>
      </a:dk1>
      <a:lt1>
        <a:sysClr val="window" lastClr="FFFFFF"/>
      </a:lt1>
      <a:dk2>
        <a:srgbClr val="FF671F"/>
      </a:dk2>
      <a:lt2>
        <a:srgbClr val="8C857B"/>
      </a:lt2>
      <a:accent1>
        <a:srgbClr val="FF671F"/>
      </a:accent1>
      <a:accent2>
        <a:srgbClr val="FFCD00"/>
      </a:accent2>
      <a:accent3>
        <a:srgbClr val="EF3340"/>
      </a:accent3>
      <a:accent4>
        <a:srgbClr val="005EB8"/>
      </a:accent4>
      <a:accent5>
        <a:srgbClr val="8C857B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0" id="{B389219C-6823-42A2-9133-E226F9211E1D}" vid="{27918E5D-F28B-4F67-B053-4B0F6DE3126E}"/>
    </a:ext>
  </a:extLst>
</a:theme>
</file>

<file path=ppt/theme/theme3.xml><?xml version="1.0" encoding="utf-8"?>
<a:theme xmlns:a="http://schemas.openxmlformats.org/drawingml/2006/main" name="1_Aalto University">
  <a:themeElements>
    <a:clrScheme name="Aalto-perus">
      <a:dk1>
        <a:sysClr val="windowText" lastClr="000000"/>
      </a:dk1>
      <a:lt1>
        <a:sysClr val="window" lastClr="FFFFFF"/>
      </a:lt1>
      <a:dk2>
        <a:srgbClr val="FF671F"/>
      </a:dk2>
      <a:lt2>
        <a:srgbClr val="8C857B"/>
      </a:lt2>
      <a:accent1>
        <a:srgbClr val="FF671F"/>
      </a:accent1>
      <a:accent2>
        <a:srgbClr val="FFCD00"/>
      </a:accent2>
      <a:accent3>
        <a:srgbClr val="EF3340"/>
      </a:accent3>
      <a:accent4>
        <a:srgbClr val="005EB8"/>
      </a:accent4>
      <a:accent5>
        <a:srgbClr val="8C857B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0" id="{B389219C-6823-42A2-9133-E226F9211E1D}" vid="{27918E5D-F28B-4F67-B053-4B0F6DE3126E}"/>
    </a:ext>
  </a:extLst>
</a:theme>
</file>

<file path=ppt/theme/theme4.xml><?xml version="1.0" encoding="utf-8"?>
<a:theme xmlns:a="http://schemas.openxmlformats.org/drawingml/2006/main" name="2_Aalto University">
  <a:themeElements>
    <a:clrScheme name="Aalto-perus">
      <a:dk1>
        <a:sysClr val="windowText" lastClr="000000"/>
      </a:dk1>
      <a:lt1>
        <a:sysClr val="window" lastClr="FFFFFF"/>
      </a:lt1>
      <a:dk2>
        <a:srgbClr val="FF671F"/>
      </a:dk2>
      <a:lt2>
        <a:srgbClr val="8C857B"/>
      </a:lt2>
      <a:accent1>
        <a:srgbClr val="FF671F"/>
      </a:accent1>
      <a:accent2>
        <a:srgbClr val="FFCD00"/>
      </a:accent2>
      <a:accent3>
        <a:srgbClr val="EF3340"/>
      </a:accent3>
      <a:accent4>
        <a:srgbClr val="005EB8"/>
      </a:accent4>
      <a:accent5>
        <a:srgbClr val="8C857B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0" id="{B389219C-6823-42A2-9133-E226F9211E1D}" vid="{27918E5D-F28B-4F67-B053-4B0F6DE3126E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Aalto_University_2013</Template>
  <TotalTime>41007</TotalTime>
  <Words>277</Words>
  <Application>Microsoft Macintosh PowerPoint</Application>
  <PresentationFormat>On-screen Show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9" baseType="lpstr">
      <vt:lpstr>MS PGothic</vt:lpstr>
      <vt:lpstr>MS PGothic</vt:lpstr>
      <vt:lpstr>ヒラギノ角ゴ Pro W3</vt:lpstr>
      <vt:lpstr>Apple Color Emoji</vt:lpstr>
      <vt:lpstr>Arial</vt:lpstr>
      <vt:lpstr>Calibri</vt:lpstr>
      <vt:lpstr>Courier New</vt:lpstr>
      <vt:lpstr>Georgia</vt:lpstr>
      <vt:lpstr>Lucida Grande</vt:lpstr>
      <vt:lpstr>Wingdings</vt:lpstr>
      <vt:lpstr>Aalto_University_2013</vt:lpstr>
      <vt:lpstr>Aalto University</vt:lpstr>
      <vt:lpstr>1_Aalto University</vt:lpstr>
      <vt:lpstr>2_Aalto University</vt:lpstr>
      <vt:lpstr>Applying for academic position </vt:lpstr>
      <vt:lpstr>Considering a career in academia?  </vt:lpstr>
      <vt:lpstr> Am I willing to do what it takes to become successful in academia? </vt:lpstr>
      <vt:lpstr> Good application?</vt:lpstr>
      <vt:lpstr>Interviewing for an academic job: Be well prepared</vt:lpstr>
    </vt:vector>
  </TitlesOfParts>
  <Company>Aalto University</Company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review  Toiminnan palautteet 2012</dc:title>
  <dc:creator>Eulenberger-Karvetti Kirsi</dc:creator>
  <cp:lastModifiedBy>Microsoft Office User</cp:lastModifiedBy>
  <cp:revision>618</cp:revision>
  <cp:lastPrinted>2016-03-23T10:35:45Z</cp:lastPrinted>
  <dcterms:created xsi:type="dcterms:W3CDTF">2013-04-02T07:42:22Z</dcterms:created>
  <dcterms:modified xsi:type="dcterms:W3CDTF">2018-05-27T08:20:42Z</dcterms:modified>
</cp:coreProperties>
</file>