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7" r:id="rId3"/>
    <p:sldId id="258" r:id="rId4"/>
    <p:sldId id="259" r:id="rId5"/>
    <p:sldId id="270" r:id="rId6"/>
    <p:sldId id="260" r:id="rId7"/>
    <p:sldId id="261" r:id="rId8"/>
    <p:sldId id="267" r:id="rId9"/>
    <p:sldId id="262" r:id="rId10"/>
    <p:sldId id="263" r:id="rId11"/>
    <p:sldId id="264" r:id="rId12"/>
    <p:sldId id="265" r:id="rId13"/>
    <p:sldId id="266" r:id="rId14"/>
    <p:sldId id="268" r:id="rId15"/>
    <p:sldId id="269" r:id="rId1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035" autoAdjust="0"/>
    <p:restoredTop sz="94571" autoAdjust="0"/>
  </p:normalViewPr>
  <p:slideViewPr>
    <p:cSldViewPr>
      <p:cViewPr varScale="1">
        <p:scale>
          <a:sx n="88" d="100"/>
          <a:sy n="88" d="100"/>
        </p:scale>
        <p:origin x="-107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0" d="100"/>
          <a:sy n="70" d="100"/>
        </p:scale>
        <p:origin x="-2802" y="-10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000" i="1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000" i="1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000" i="1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000" i="1">
                <a:cs typeface="+mn-cs"/>
              </a:defRPr>
            </a:lvl1pPr>
          </a:lstStyle>
          <a:p>
            <a:pPr>
              <a:defRPr/>
            </a:pPr>
            <a:fld id="{E1DEDCA8-4CF1-4934-9913-CF4942B043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000" i="1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000" i="1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000" i="1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000" i="1">
                <a:cs typeface="+mn-cs"/>
              </a:defRPr>
            </a:lvl1pPr>
          </a:lstStyle>
          <a:p>
            <a:pPr>
              <a:defRPr/>
            </a:pPr>
            <a:fld id="{123E1FC6-9A32-4FD0-BE74-0491591785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56100"/>
            <a:ext cx="5029200" cy="4135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7415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9350" y="692150"/>
            <a:ext cx="4559300" cy="3416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0E13032-9F33-49AE-A1D2-5FE9FD8AFFF2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i-FI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>
          <a:xfrm>
            <a:off x="1150938" y="692150"/>
            <a:ext cx="4556125" cy="3416300"/>
          </a:xfrm>
        </p:spPr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T= poistumisaika,</a:t>
            </a:r>
            <a:r>
              <a:rPr lang="fi-FI" baseline="0" dirty="0" smtClean="0"/>
              <a:t> alfa = painotuskerroin, </a:t>
            </a:r>
            <a:r>
              <a:rPr lang="fi-FI" baseline="0" dirty="0" err="1" smtClean="0"/>
              <a:t>beta</a:t>
            </a:r>
            <a:r>
              <a:rPr lang="fi-FI" baseline="0" dirty="0" smtClean="0"/>
              <a:t> = uloskäynnin kapasiteetti, </a:t>
            </a:r>
            <a:r>
              <a:rPr lang="fi-FI" baseline="0" dirty="0" err="1" smtClean="0"/>
              <a:t>lamda</a:t>
            </a:r>
            <a:r>
              <a:rPr lang="fi-FI" baseline="0" dirty="0" smtClean="0"/>
              <a:t> = uloskäynnille k ennen agenttia saapuvien lukumäärä, </a:t>
            </a:r>
            <a:r>
              <a:rPr lang="fi-FI" baseline="0" dirty="0" err="1" smtClean="0"/>
              <a:t>tau</a:t>
            </a:r>
            <a:r>
              <a:rPr lang="fi-FI" baseline="0" dirty="0" smtClean="0"/>
              <a:t> = </a:t>
            </a:r>
            <a:r>
              <a:rPr lang="fi-FI" baseline="0" smtClean="0"/>
              <a:t>kävelyaika uloskäynnille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23E1FC6-9A32-4FD0-BE74-04915917854C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>
          <a:xfrm>
            <a:off x="1150938" y="692150"/>
            <a:ext cx="4556125" cy="3416300"/>
          </a:xfrm>
        </p:spPr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23E1FC6-9A32-4FD0-BE74-04915917854C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372225" y="569913"/>
            <a:ext cx="1797050" cy="5284787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981075" y="569913"/>
            <a:ext cx="5238750" cy="5284787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Otsikko, teksti ja 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95363" y="569913"/>
            <a:ext cx="7173912" cy="108267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sz="half" idx="1"/>
          </p:nvPr>
        </p:nvSpPr>
        <p:spPr>
          <a:xfrm>
            <a:off x="981075" y="1865313"/>
            <a:ext cx="3511550" cy="3989387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quarter" idx="2"/>
          </p:nvPr>
        </p:nvSpPr>
        <p:spPr>
          <a:xfrm>
            <a:off x="4645025" y="1865313"/>
            <a:ext cx="3511550" cy="191770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3"/>
          </p:nvPr>
        </p:nvSpPr>
        <p:spPr>
          <a:xfrm>
            <a:off x="4645025" y="3935413"/>
            <a:ext cx="3511550" cy="1919287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Otsikko, teksti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95363" y="569913"/>
            <a:ext cx="7173912" cy="108267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sz="half" idx="1"/>
          </p:nvPr>
        </p:nvSpPr>
        <p:spPr>
          <a:xfrm>
            <a:off x="981075" y="1865313"/>
            <a:ext cx="3511550" cy="3989387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5025" y="1865313"/>
            <a:ext cx="3511550" cy="3989387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981075" y="1865313"/>
            <a:ext cx="3511550" cy="3989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5025" y="1865313"/>
            <a:ext cx="3511550" cy="3989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95363" y="569913"/>
            <a:ext cx="7173912" cy="1082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4138" tIns="42862" rIns="84138" bIns="4286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981075" y="1865313"/>
            <a:ext cx="7175500" cy="398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4138" tIns="42862" rIns="84138" bIns="4286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grpSp>
        <p:nvGrpSpPr>
          <p:cNvPr id="1028" name="Group 9"/>
          <p:cNvGrpSpPr>
            <a:grpSpLocks/>
          </p:cNvGrpSpPr>
          <p:nvPr/>
        </p:nvGrpSpPr>
        <p:grpSpPr bwMode="auto">
          <a:xfrm>
            <a:off x="219075" y="5903913"/>
            <a:ext cx="2451100" cy="727075"/>
            <a:chOff x="138" y="3719"/>
            <a:chExt cx="1544" cy="458"/>
          </a:xfrm>
        </p:grpSpPr>
        <p:sp>
          <p:nvSpPr>
            <p:cNvPr id="1031" name="Rectangle 7"/>
            <p:cNvSpPr>
              <a:spLocks noChangeArrowheads="1"/>
            </p:cNvSpPr>
            <p:nvPr/>
          </p:nvSpPr>
          <p:spPr bwMode="auto">
            <a:xfrm>
              <a:off x="157" y="3722"/>
              <a:ext cx="153" cy="203"/>
            </a:xfrm>
            <a:prstGeom prst="rect">
              <a:avLst/>
            </a:prstGeom>
            <a:solidFill>
              <a:srgbClr val="063DE8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fi-FI">
                <a:cs typeface="+mn-cs"/>
              </a:endParaRPr>
            </a:p>
          </p:txBody>
        </p:sp>
        <p:sp>
          <p:nvSpPr>
            <p:cNvPr id="1032" name="Rectangle 8"/>
            <p:cNvSpPr>
              <a:spLocks noChangeArrowheads="1"/>
            </p:cNvSpPr>
            <p:nvPr/>
          </p:nvSpPr>
          <p:spPr bwMode="auto">
            <a:xfrm>
              <a:off x="138" y="3719"/>
              <a:ext cx="1544" cy="4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84138" tIns="42862" rIns="84138" bIns="42862">
              <a:spAutoFit/>
            </a:bodyPr>
            <a:lstStyle/>
            <a:p>
              <a:pPr defTabSz="701675" eaLnBrk="0" hangingPunct="0">
                <a:lnSpc>
                  <a:spcPct val="75000"/>
                </a:lnSpc>
                <a:defRPr/>
              </a:pPr>
              <a:r>
                <a:rPr lang="en-US" sz="2600" b="1">
                  <a:solidFill>
                    <a:srgbClr val="FC0128"/>
                  </a:solidFill>
                  <a:cs typeface="+mn-cs"/>
                </a:rPr>
                <a:t>S</a:t>
              </a:r>
              <a:r>
                <a:rPr lang="en-US" sz="1100" b="1">
                  <a:solidFill>
                    <a:srgbClr val="FC0128"/>
                  </a:solidFill>
                  <a:cs typeface="+mn-cs"/>
                </a:rPr>
                <a:t> </a:t>
              </a:r>
              <a:r>
                <a:rPr lang="en-US" sz="2200" b="1">
                  <a:solidFill>
                    <a:srgbClr val="FC0128"/>
                  </a:solidFill>
                  <a:cs typeface="+mn-cs"/>
                </a:rPr>
                <a:t>ysteemianalyysin</a:t>
              </a:r>
              <a:endParaRPr lang="en-US" sz="2200">
                <a:cs typeface="+mn-cs"/>
              </a:endParaRPr>
            </a:p>
            <a:p>
              <a:pPr defTabSz="701675" eaLnBrk="0" hangingPunct="0">
                <a:lnSpc>
                  <a:spcPct val="75000"/>
                </a:lnSpc>
                <a:defRPr/>
              </a:pPr>
              <a:r>
                <a:rPr lang="en-US" sz="1800" b="1">
                  <a:cs typeface="+mn-cs"/>
                </a:rPr>
                <a:t>Laboratorio</a:t>
              </a:r>
            </a:p>
            <a:p>
              <a:pPr defTabSz="701675" eaLnBrk="0" hangingPunct="0">
                <a:lnSpc>
                  <a:spcPct val="75000"/>
                </a:lnSpc>
                <a:defRPr/>
              </a:pPr>
              <a:r>
                <a:rPr lang="en-US" sz="1200" b="1">
                  <a:cs typeface="+mn-cs"/>
                </a:rPr>
                <a:t>Teknillinen korkeakoulu</a:t>
              </a:r>
            </a:p>
          </p:txBody>
        </p:sp>
      </p:grp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2590800" y="5991225"/>
            <a:ext cx="6411913" cy="180975"/>
          </a:xfrm>
          <a:prstGeom prst="rect">
            <a:avLst/>
          </a:prstGeom>
          <a:gradFill rotWithShape="0">
            <a:gsLst>
              <a:gs pos="0">
                <a:srgbClr val="618FFD"/>
              </a:gs>
              <a:gs pos="100000">
                <a:srgbClr val="618FFD">
                  <a:gamma/>
                  <a:shade val="29804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fi-FI">
              <a:cs typeface="+mn-cs"/>
            </a:endParaRPr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3563938" y="6254750"/>
            <a:ext cx="5275262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4138" tIns="42862" rIns="84138" bIns="42862">
            <a:spAutoFit/>
          </a:bodyPr>
          <a:lstStyle/>
          <a:p>
            <a:pPr defTabSz="701675" eaLnBrk="0" hangingPunct="0">
              <a:defRPr/>
            </a:pPr>
            <a:r>
              <a:rPr lang="en-US" sz="1400" b="1" dirty="0" err="1">
                <a:latin typeface="Arial" charset="0"/>
                <a:cs typeface="+mn-cs"/>
              </a:rPr>
              <a:t>Ilmari</a:t>
            </a:r>
            <a:r>
              <a:rPr lang="en-US" sz="1400" b="1" dirty="0">
                <a:latin typeface="Arial" charset="0"/>
                <a:cs typeface="+mn-cs"/>
              </a:rPr>
              <a:t> </a:t>
            </a:r>
            <a:r>
              <a:rPr lang="en-US" sz="1400" b="1" dirty="0" err="1">
                <a:latin typeface="Arial" charset="0"/>
                <a:cs typeface="+mn-cs"/>
              </a:rPr>
              <a:t>Kuikka</a:t>
            </a:r>
            <a:endParaRPr lang="en-US" sz="1400" b="1" dirty="0">
              <a:latin typeface="Arial" charset="0"/>
              <a:cs typeface="+mn-cs"/>
            </a:endParaRPr>
          </a:p>
          <a:p>
            <a:pPr defTabSz="701675" eaLnBrk="0" hangingPunct="0">
              <a:defRPr/>
            </a:pPr>
            <a:r>
              <a:rPr lang="en-US" sz="1400" b="1" dirty="0" err="1">
                <a:latin typeface="Arial" charset="0"/>
                <a:cs typeface="+mn-cs"/>
              </a:rPr>
              <a:t>Systeemitieteiden</a:t>
            </a:r>
            <a:r>
              <a:rPr lang="en-US" sz="1400" b="1" dirty="0">
                <a:latin typeface="Arial" charset="0"/>
                <a:cs typeface="+mn-cs"/>
              </a:rPr>
              <a:t> </a:t>
            </a:r>
            <a:r>
              <a:rPr lang="en-US" sz="1400" b="1" dirty="0" err="1">
                <a:latin typeface="Arial" charset="0"/>
                <a:cs typeface="+mn-cs"/>
              </a:rPr>
              <a:t>kandidaattiseminaari</a:t>
            </a:r>
            <a:r>
              <a:rPr lang="en-US" sz="1400" b="1" dirty="0">
                <a:latin typeface="Arial" charset="0"/>
                <a:cs typeface="+mn-cs"/>
              </a:rPr>
              <a:t> – </a:t>
            </a:r>
            <a:r>
              <a:rPr lang="en-US" sz="1400" b="1" dirty="0" err="1">
                <a:latin typeface="Arial" charset="0"/>
                <a:cs typeface="+mn-cs"/>
              </a:rPr>
              <a:t>Kevät</a:t>
            </a:r>
            <a:r>
              <a:rPr lang="en-US" sz="1400" b="1" dirty="0">
                <a:latin typeface="Arial" charset="0"/>
                <a:cs typeface="+mn-cs"/>
              </a:rPr>
              <a:t> 2010</a:t>
            </a:r>
          </a:p>
        </p:txBody>
      </p:sp>
      <p:sp>
        <p:nvSpPr>
          <p:cNvPr id="9" name="Alatunnisteen paikkamerkki 8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0" hangingPunct="0">
              <a:defRPr sz="1200" dirty="0">
                <a:solidFill>
                  <a:schemeClr val="tx1">
                    <a:tint val="75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</p:sldLayoutIdLst>
  <p:txStyles>
    <p:titleStyle>
      <a:lvl1pPr algn="l" defTabSz="701675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defTabSz="701675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l" defTabSz="701675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l" defTabSz="701675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l" defTabSz="701675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57200" algn="l" defTabSz="701675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6pPr>
      <a:lvl7pPr marL="914400" algn="l" defTabSz="701675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7pPr>
      <a:lvl8pPr marL="1371600" algn="l" defTabSz="701675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8pPr>
      <a:lvl9pPr marL="1828800" algn="l" defTabSz="701675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9pPr>
    </p:titleStyle>
    <p:bodyStyle>
      <a:lvl1pPr marL="315913" indent="-315913" algn="l" defTabSz="701675" rtl="0" eaLnBrk="0" fontAlgn="base" hangingPunct="0">
        <a:spcBef>
          <a:spcPct val="20000"/>
        </a:spcBef>
        <a:spcAft>
          <a:spcPct val="10000"/>
        </a:spcAft>
        <a:buSzPct val="100000"/>
        <a:buFont typeface="Wingdings" pitchFamily="2" charset="2"/>
        <a:buChar char="q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4213" indent="-254000" algn="l" defTabSz="701675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2400">
          <a:solidFill>
            <a:schemeClr val="tx1"/>
          </a:solidFill>
          <a:latin typeface="+mn-lt"/>
        </a:defRPr>
      </a:lvl2pPr>
      <a:lvl3pPr marL="1050925" indent="-209550" algn="l" defTabSz="701675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</a:defRPr>
      </a:lvl3pPr>
      <a:lvl4pPr marL="1471613" indent="-209550" algn="l" defTabSz="701675" rtl="0" eaLnBrk="0" fontAlgn="base" hangingPunct="0">
        <a:spcBef>
          <a:spcPct val="20000"/>
        </a:spcBef>
        <a:spcAft>
          <a:spcPct val="0"/>
        </a:spcAft>
        <a:buSzPct val="100000"/>
        <a:buChar char="¶"/>
        <a:defRPr>
          <a:solidFill>
            <a:schemeClr val="tx1"/>
          </a:solidFill>
          <a:latin typeface="Times New Roman" pitchFamily="18" charset="0"/>
        </a:defRPr>
      </a:lvl4pPr>
      <a:lvl5pPr marL="1892300" indent="-209550" algn="l" defTabSz="701675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>
          <a:solidFill>
            <a:schemeClr val="tx1"/>
          </a:solidFill>
          <a:latin typeface="Times New Roman" pitchFamily="18" charset="0"/>
        </a:defRPr>
      </a:lvl5pPr>
      <a:lvl6pPr marL="2349500" indent="-209550" algn="l" defTabSz="701675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>
          <a:solidFill>
            <a:schemeClr val="tx1"/>
          </a:solidFill>
          <a:latin typeface="Times New Roman" pitchFamily="18" charset="0"/>
        </a:defRPr>
      </a:lvl6pPr>
      <a:lvl7pPr marL="2806700" indent="-209550" algn="l" defTabSz="701675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>
          <a:solidFill>
            <a:schemeClr val="tx1"/>
          </a:solidFill>
          <a:latin typeface="Times New Roman" pitchFamily="18" charset="0"/>
        </a:defRPr>
      </a:lvl7pPr>
      <a:lvl8pPr marL="3263900" indent="-209550" algn="l" defTabSz="701675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>
          <a:solidFill>
            <a:schemeClr val="tx1"/>
          </a:solidFill>
          <a:latin typeface="Times New Roman" pitchFamily="18" charset="0"/>
        </a:defRPr>
      </a:lvl8pPr>
      <a:lvl9pPr marL="3721100" indent="-209550" algn="l" defTabSz="701675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4"/>
          <p:cNvSpPr>
            <a:spLocks noGrp="1" noChangeArrowheads="1"/>
          </p:cNvSpPr>
          <p:nvPr>
            <p:ph type="title"/>
          </p:nvPr>
        </p:nvSpPr>
        <p:spPr>
          <a:xfrm>
            <a:off x="755650" y="908050"/>
            <a:ext cx="7920038" cy="2305050"/>
          </a:xfrm>
        </p:spPr>
        <p:txBody>
          <a:bodyPr/>
          <a:lstStyle/>
          <a:p>
            <a:pPr algn="ctr"/>
            <a:r>
              <a:rPr lang="fi-FI" sz="3200" b="1" smtClean="0"/>
              <a:t>Poistumistien valinnan mallintaminen rationaalisille ja harhaisille agenteille</a:t>
            </a:r>
            <a:r>
              <a:rPr lang="fi-FI" sz="4400" b="1" smtClean="0"/>
              <a:t/>
            </a:r>
            <a:br>
              <a:rPr lang="fi-FI" sz="4400" b="1" smtClean="0"/>
            </a:br>
            <a:r>
              <a:rPr lang="fi-FI" sz="4400" smtClean="0"/>
              <a:t> </a:t>
            </a:r>
            <a:r>
              <a:rPr lang="fi-FI" sz="3200" smtClean="0"/>
              <a:t>Aiheen esittely</a:t>
            </a:r>
          </a:p>
        </p:txBody>
      </p:sp>
      <p:sp>
        <p:nvSpPr>
          <p:cNvPr id="1536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555875" y="3500438"/>
            <a:ext cx="4319588" cy="2305050"/>
          </a:xfrm>
        </p:spPr>
        <p:txBody>
          <a:bodyPr/>
          <a:lstStyle/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fi-FI" sz="2400" dirty="0" smtClean="0"/>
              <a:t>Ilmari Kuikka</a:t>
            </a:r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fi-FI" sz="2400" dirty="0" smtClean="0"/>
              <a:t>22</a:t>
            </a:r>
            <a:r>
              <a:rPr lang="fi-FI" sz="2400" dirty="0" smtClean="0"/>
              <a:t>.2.2010</a:t>
            </a:r>
            <a:r>
              <a:rPr lang="fi-FI" sz="2400" dirty="0" smtClean="0"/>
              <a:t>	</a:t>
            </a:r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fi-FI" sz="2400" dirty="0" smtClean="0"/>
              <a:t>Ohjaaja: tutkija Simo </a:t>
            </a:r>
            <a:r>
              <a:rPr lang="fi-FI" sz="2400" dirty="0" err="1" smtClean="0"/>
              <a:t>Heliövaara</a:t>
            </a:r>
            <a:endParaRPr lang="fi-FI" sz="2400" dirty="0" smtClean="0"/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fi-FI" sz="2400" dirty="0" smtClean="0"/>
              <a:t>Valvoja: prof. Harri </a:t>
            </a:r>
            <a:r>
              <a:rPr lang="fi-FI" sz="2400" dirty="0" err="1" smtClean="0"/>
              <a:t>Ehtamo</a:t>
            </a:r>
            <a:endParaRPr lang="fi-FI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8215338" cy="616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Esimerkki</a:t>
            </a:r>
            <a:endParaRPr lang="fi-FI" dirty="0"/>
          </a:p>
        </p:txBody>
      </p:sp>
      <p:sp>
        <p:nvSpPr>
          <p:cNvPr id="5" name="Tekstikehys 4"/>
          <p:cNvSpPr txBox="1"/>
          <p:nvPr/>
        </p:nvSpPr>
        <p:spPr>
          <a:xfrm>
            <a:off x="1071538" y="4786322"/>
            <a:ext cx="63579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>
                <a:latin typeface="+mn-lt"/>
              </a:rPr>
              <a:t>Tilanne ensimmäisen valinta-askeleen jälkeen</a:t>
            </a:r>
            <a:endParaRPr lang="fi-FI" dirty="0">
              <a:latin typeface="+mn-lt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"/>
            <a:ext cx="8215338" cy="616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Esimerkki</a:t>
            </a:r>
            <a:endParaRPr lang="fi-FI" dirty="0"/>
          </a:p>
        </p:txBody>
      </p:sp>
      <p:sp>
        <p:nvSpPr>
          <p:cNvPr id="5" name="Tekstikehys 4"/>
          <p:cNvSpPr txBox="1"/>
          <p:nvPr/>
        </p:nvSpPr>
        <p:spPr>
          <a:xfrm>
            <a:off x="1071538" y="4786322"/>
            <a:ext cx="63579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>
                <a:latin typeface="+mn-lt"/>
              </a:rPr>
              <a:t>Tilanne toisen valinta-askeleen jälkeen</a:t>
            </a:r>
            <a:endParaRPr lang="fi-FI" dirty="0">
              <a:latin typeface="+mn-lt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" y="0"/>
            <a:ext cx="8286776" cy="6241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Esimerkki</a:t>
            </a:r>
            <a:endParaRPr lang="fi-FI" dirty="0"/>
          </a:p>
        </p:txBody>
      </p:sp>
      <p:sp>
        <p:nvSpPr>
          <p:cNvPr id="5" name="Tekstikehys 4"/>
          <p:cNvSpPr txBox="1"/>
          <p:nvPr/>
        </p:nvSpPr>
        <p:spPr>
          <a:xfrm>
            <a:off x="1071538" y="4786322"/>
            <a:ext cx="63579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>
                <a:latin typeface="+mn-lt"/>
              </a:rPr>
              <a:t>Tasapainotila</a:t>
            </a:r>
            <a:endParaRPr lang="fi-FI" dirty="0">
              <a:latin typeface="+mn-lt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Tavoitteet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Parametrien muutoksen vaikutus </a:t>
            </a:r>
            <a:r>
              <a:rPr lang="fi-FI" dirty="0" smtClean="0"/>
              <a:t>tasapainon löytymiseen</a:t>
            </a:r>
            <a:endParaRPr lang="fi-FI" dirty="0" smtClean="0"/>
          </a:p>
          <a:p>
            <a:pPr lvl="1"/>
            <a:r>
              <a:rPr lang="fi-FI" dirty="0" smtClean="0"/>
              <a:t>Tasapainon olemassaolo</a:t>
            </a:r>
          </a:p>
          <a:p>
            <a:pPr lvl="1"/>
            <a:r>
              <a:rPr lang="fi-FI" dirty="0" smtClean="0"/>
              <a:t>Konvergoitumisnopeus</a:t>
            </a:r>
            <a:endParaRPr lang="fi-FI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Lähteet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Harri </a:t>
            </a:r>
            <a:r>
              <a:rPr lang="fi-FI" sz="20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Ehtamo</a:t>
            </a:r>
            <a:r>
              <a:rPr lang="fi-FI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Simo </a:t>
            </a:r>
            <a:r>
              <a:rPr lang="fi-FI" sz="20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Heliövaara</a:t>
            </a:r>
            <a:r>
              <a:rPr lang="fi-FI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Simo </a:t>
            </a:r>
            <a:r>
              <a:rPr lang="fi-FI" sz="20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Hostikka</a:t>
            </a:r>
            <a:r>
              <a:rPr lang="fi-FI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Timo Korhonen:</a:t>
            </a:r>
            <a:r>
              <a:rPr lang="en-US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Modeling Evacuees’ Exit Selection with Best </a:t>
            </a:r>
            <a:r>
              <a:rPr lang="fi-FI" sz="20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Response</a:t>
            </a:r>
            <a:r>
              <a:rPr lang="fi-FI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Dynamics</a:t>
            </a:r>
          </a:p>
          <a:p>
            <a:endParaRPr lang="fi-FI" sz="2000" dirty="0" smtClean="0"/>
          </a:p>
          <a:p>
            <a:r>
              <a:rPr lang="fi-FI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Johan </a:t>
            </a:r>
            <a:r>
              <a:rPr lang="fi-FI" sz="20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Mangsin</a:t>
            </a:r>
            <a:r>
              <a:rPr lang="fi-FI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erikoistyö: </a:t>
            </a:r>
            <a:r>
              <a:rPr lang="fi-FI" sz="20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Modeling</a:t>
            </a:r>
            <a:r>
              <a:rPr lang="fi-FI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fi-FI" sz="20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Evacuees</a:t>
            </a:r>
            <a:r>
              <a:rPr lang="fi-FI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' </a:t>
            </a:r>
            <a:r>
              <a:rPr lang="fi-FI" sz="20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Exit</a:t>
            </a:r>
            <a:r>
              <a:rPr lang="fi-FI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fi-FI" sz="20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Selection</a:t>
            </a:r>
            <a:r>
              <a:rPr lang="fi-FI" sz="2000" dirty="0" smtClean="0"/>
              <a:t> </a:t>
            </a:r>
            <a:r>
              <a:rPr lang="en-US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Utilizing Leader and Follower Agents</a:t>
            </a:r>
            <a:endParaRPr lang="fi-FI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Aikataulu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Tammikuu 2010, aiheeseen tutustuminen</a:t>
            </a:r>
          </a:p>
          <a:p>
            <a:r>
              <a:rPr lang="fi-FI" dirty="0" smtClean="0"/>
              <a:t>22.2 Aihe-esittely</a:t>
            </a:r>
          </a:p>
          <a:p>
            <a:r>
              <a:rPr lang="fi-FI" dirty="0" smtClean="0"/>
              <a:t>Laskenta-ajoja</a:t>
            </a:r>
          </a:p>
          <a:p>
            <a:r>
              <a:rPr lang="fi-FI" dirty="0" smtClean="0"/>
              <a:t>Työn kirjoittaminen</a:t>
            </a:r>
          </a:p>
          <a:p>
            <a:r>
              <a:rPr lang="fi-FI" dirty="0" smtClean="0"/>
              <a:t>Kesän seminaari, Valmiin työn esittely</a:t>
            </a:r>
            <a:endParaRPr lang="fi-FI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Tausta</a:t>
            </a:r>
            <a:endParaRPr lang="fi-FI" dirty="0" smtClean="0"/>
          </a:p>
        </p:txBody>
      </p:sp>
      <p:sp>
        <p:nvSpPr>
          <p:cNvPr id="16387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Systeemianalyysin laboratoriossa on tutkittu informaation leviämistä tulipalotilanteissa ja tästä seuraavaa ihmisjoukkojen reagointia</a:t>
            </a:r>
          </a:p>
          <a:p>
            <a:r>
              <a:rPr lang="fi-FI" dirty="0" smtClean="0"/>
              <a:t>Jatkoa Simo </a:t>
            </a:r>
            <a:r>
              <a:rPr lang="fi-FI" dirty="0" err="1" smtClean="0"/>
              <a:t>Heliövaaran</a:t>
            </a:r>
            <a:r>
              <a:rPr lang="fi-FI" dirty="0" smtClean="0"/>
              <a:t> tutkimukselle evakuoitujien reitinvalintaan </a:t>
            </a:r>
            <a:r>
              <a:rPr lang="fi-FI" dirty="0" err="1" smtClean="0"/>
              <a:t>best</a:t>
            </a:r>
            <a:r>
              <a:rPr lang="fi-FI" dirty="0" smtClean="0"/>
              <a:t> </a:t>
            </a:r>
            <a:r>
              <a:rPr lang="fi-FI" dirty="0" err="1" smtClean="0"/>
              <a:t>response</a:t>
            </a:r>
            <a:r>
              <a:rPr lang="fi-FI" dirty="0" smtClean="0"/>
              <a:t> dynamiikalla</a:t>
            </a:r>
          </a:p>
          <a:p>
            <a:pPr>
              <a:buNone/>
            </a:pPr>
            <a:endParaRPr lang="fi-FI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Poistumistien valinta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Väkijoukko koostuu agenteista jotka </a:t>
            </a:r>
            <a:r>
              <a:rPr lang="fi-FI" dirty="0" smtClean="0"/>
              <a:t>pyrkivät valitsemaan sen strategian joka maksimoi hyödyn</a:t>
            </a:r>
            <a:endParaRPr lang="fi-FI" dirty="0" smtClean="0"/>
          </a:p>
          <a:p>
            <a:r>
              <a:rPr lang="fi-FI" dirty="0" smtClean="0"/>
              <a:t>Tässä tilanteessa</a:t>
            </a:r>
            <a:r>
              <a:rPr lang="fi-FI" dirty="0" smtClean="0"/>
              <a:t> </a:t>
            </a:r>
            <a:r>
              <a:rPr lang="fi-FI" dirty="0" smtClean="0"/>
              <a:t>minimoimaan aikaa joka </a:t>
            </a:r>
            <a:r>
              <a:rPr lang="fi-FI" dirty="0" smtClean="0"/>
              <a:t>kuluu poistumiseen</a:t>
            </a:r>
            <a:endParaRPr lang="fi-FI" dirty="0" smtClean="0"/>
          </a:p>
          <a:p>
            <a:r>
              <a:rPr lang="fi-FI" dirty="0" smtClean="0"/>
              <a:t>Mahdolliset strategiat ovat eri uloskäynnit, jotka voivat erota kapasiteeteiltään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Agenttien käytös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Agentit valitsevat käyttämänsä uloskäynnin seuraamalla muiden agenttien valintoja </a:t>
            </a:r>
            <a:r>
              <a:rPr lang="fi-FI" dirty="0" smtClean="0"/>
              <a:t>ja ne </a:t>
            </a:r>
            <a:r>
              <a:rPr lang="fi-FI" dirty="0" smtClean="0"/>
              <a:t>huomioiden valitsevat itselleen </a:t>
            </a:r>
            <a:r>
              <a:rPr lang="fi-FI" dirty="0" smtClean="0"/>
              <a:t>nopeimman</a:t>
            </a:r>
            <a:r>
              <a:rPr lang="fi-FI" dirty="0" smtClean="0"/>
              <a:t> </a:t>
            </a:r>
            <a:r>
              <a:rPr lang="fi-FI" dirty="0" smtClean="0"/>
              <a:t>vaihtoehdon</a:t>
            </a:r>
          </a:p>
          <a:p>
            <a:r>
              <a:rPr lang="fi-FI" dirty="0" smtClean="0"/>
              <a:t>Poistumisaikaan </a:t>
            </a:r>
            <a:r>
              <a:rPr lang="fi-FI" dirty="0" smtClean="0"/>
              <a:t>vaikuttaa kaksi tekijää:</a:t>
            </a:r>
          </a:p>
          <a:p>
            <a:pPr lvl="1"/>
            <a:r>
              <a:rPr lang="fi-FI" dirty="0" smtClean="0"/>
              <a:t>Kävelyaika uloskäynnille</a:t>
            </a:r>
          </a:p>
          <a:p>
            <a:pPr lvl="1"/>
            <a:r>
              <a:rPr lang="fi-FI" dirty="0" smtClean="0"/>
              <a:t>Jonotusaika uloskäynnillä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Best </a:t>
            </a:r>
            <a:r>
              <a:rPr lang="fi-FI" dirty="0" err="1" smtClean="0"/>
              <a:t>response</a:t>
            </a:r>
            <a:r>
              <a:rPr lang="fi-FI" dirty="0" smtClean="0"/>
              <a:t> dynamiikka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Jokainen agentti huomioi kaikkien muiden agenttien valinnat ja tekee uuden valintansa niiden perusteella</a:t>
            </a:r>
          </a:p>
          <a:p>
            <a:r>
              <a:rPr lang="fi-FI" dirty="0" smtClean="0"/>
              <a:t>Agenttien valinnat päivitetään yksitellen, eli agentti huomioi samalla kierroksella jo valintaansa muuttaneiden agenttien uudet valinnat</a:t>
            </a:r>
            <a:endParaRPr lang="fi-FI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Tutkittavia asioita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Best </a:t>
            </a:r>
            <a:r>
              <a:rPr lang="fi-FI" dirty="0" err="1" smtClean="0"/>
              <a:t>response</a:t>
            </a:r>
            <a:r>
              <a:rPr lang="fi-FI" dirty="0" smtClean="0"/>
              <a:t> algoritmin suppeneminen </a:t>
            </a:r>
            <a:r>
              <a:rPr lang="fi-FI" dirty="0" err="1" smtClean="0"/>
              <a:t>Nashin</a:t>
            </a:r>
            <a:r>
              <a:rPr lang="fi-FI" dirty="0" smtClean="0"/>
              <a:t> tasapainoon</a:t>
            </a:r>
            <a:endParaRPr lang="fi-FI" dirty="0" smtClean="0"/>
          </a:p>
          <a:p>
            <a:r>
              <a:rPr lang="fi-FI" dirty="0" smtClean="0"/>
              <a:t>Kävelyajan ja jonotusajan painokertoimien vaikutus</a:t>
            </a:r>
          </a:p>
          <a:p>
            <a:endParaRPr lang="fi-FI" dirty="0" smtClean="0"/>
          </a:p>
          <a:p>
            <a:endParaRPr lang="fi-FI" dirty="0" smtClean="0"/>
          </a:p>
          <a:p>
            <a:r>
              <a:rPr lang="fi-FI" dirty="0" smtClean="0"/>
              <a:t>Harhaisten agenttien vaikutus</a:t>
            </a:r>
            <a:endParaRPr lang="fi-FI" dirty="0"/>
          </a:p>
        </p:txBody>
      </p:sp>
      <p:graphicFrame>
        <p:nvGraphicFramePr>
          <p:cNvPr id="4" name="Objekti 3"/>
          <p:cNvGraphicFramePr>
            <a:graphicFrameLocks noChangeAspect="1"/>
          </p:cNvGraphicFramePr>
          <p:nvPr/>
        </p:nvGraphicFramePr>
        <p:xfrm>
          <a:off x="1214414" y="3857628"/>
          <a:ext cx="4714908" cy="848683"/>
        </p:xfrm>
        <a:graphic>
          <a:graphicData uri="http://schemas.openxmlformats.org/presentationml/2006/ole">
            <p:oleObj spid="_x0000_s1026" name="Kaava" r:id="rId4" imgW="126972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Harhaiset agentit		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Osa tutkittavan joukon agenteista on harhaisia</a:t>
            </a:r>
          </a:p>
          <a:p>
            <a:pPr lvl="1"/>
            <a:r>
              <a:rPr lang="fi-FI" dirty="0" smtClean="0"/>
              <a:t>Rationaalinen agentti huomioi uloskäyntien kapasiteettierot</a:t>
            </a:r>
          </a:p>
          <a:p>
            <a:pPr lvl="1"/>
            <a:r>
              <a:rPr lang="fi-FI" dirty="0" smtClean="0"/>
              <a:t>Harhainen agentti </a:t>
            </a:r>
            <a:r>
              <a:rPr lang="fi-FI" dirty="0" smtClean="0"/>
              <a:t>kuvittelee kaikkien </a:t>
            </a:r>
            <a:r>
              <a:rPr lang="fi-FI" dirty="0" smtClean="0"/>
              <a:t>uloskäyntien </a:t>
            </a:r>
            <a:r>
              <a:rPr lang="fi-FI" dirty="0" smtClean="0"/>
              <a:t>olevan kapasiteetiltaan samanlaisia</a:t>
            </a:r>
            <a:endParaRPr lang="fi-FI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Esimerkki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Huoneen koko 140 x 70</a:t>
            </a:r>
          </a:p>
          <a:p>
            <a:r>
              <a:rPr lang="fi-FI" dirty="0" smtClean="0"/>
              <a:t>300 agenttia</a:t>
            </a:r>
          </a:p>
          <a:p>
            <a:r>
              <a:rPr lang="fi-FI" dirty="0" smtClean="0"/>
              <a:t>Ovien kapasiteetit</a:t>
            </a:r>
          </a:p>
          <a:p>
            <a:pPr lvl="1"/>
            <a:r>
              <a:rPr lang="fi-FI" dirty="0" smtClean="0"/>
              <a:t>Punainen 3</a:t>
            </a:r>
          </a:p>
          <a:p>
            <a:pPr lvl="1"/>
            <a:r>
              <a:rPr lang="fi-FI" dirty="0" smtClean="0"/>
              <a:t>Sininen 1</a:t>
            </a:r>
          </a:p>
          <a:p>
            <a:r>
              <a:rPr lang="fi-FI" dirty="0" smtClean="0"/>
              <a:t>20% agenteista on harhaisia, loput ovat rationaalisia</a:t>
            </a:r>
            <a:endParaRPr lang="fi-FI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8191526" cy="6143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Esimerkki</a:t>
            </a:r>
            <a:endParaRPr lang="fi-FI" dirty="0"/>
          </a:p>
        </p:txBody>
      </p:sp>
      <p:sp>
        <p:nvSpPr>
          <p:cNvPr id="5" name="Tekstikehys 4"/>
          <p:cNvSpPr txBox="1"/>
          <p:nvPr/>
        </p:nvSpPr>
        <p:spPr>
          <a:xfrm>
            <a:off x="1071538" y="4786322"/>
            <a:ext cx="63579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>
                <a:latin typeface="+mn-lt"/>
              </a:rPr>
              <a:t>Alkutilanne, agenttien valitsemat uloskäynnit on satunnaistettu</a:t>
            </a:r>
            <a:endParaRPr lang="fi-FI" dirty="0">
              <a:latin typeface="+mn-l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abra5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labra5.pp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labra5.ppt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bra5.pp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bra5.ppt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bra5.ppt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bra5.ppt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bra5.ppt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bra5.ppt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p:\win30\winutil\powerpnt\template\labra\labra5.ppt</Template>
  <TotalTime>1490420769</TotalTime>
  <Pages>1</Pages>
  <Words>291</Words>
  <Application>Microsoft PowerPoint 4.0</Application>
  <PresentationFormat>Näytössä katseltava diaesitys (4:3)</PresentationFormat>
  <Paragraphs>63</Paragraphs>
  <Slides>15</Slides>
  <Notes>3</Notes>
  <HiddenSlides>0</HiddenSlides>
  <MMClips>0</MMClips>
  <ScaleCrop>false</ScaleCrop>
  <HeadingPairs>
    <vt:vector size="6" baseType="variant">
      <vt:variant>
        <vt:lpstr>Teema</vt:lpstr>
      </vt:variant>
      <vt:variant>
        <vt:i4>1</vt:i4>
      </vt:variant>
      <vt:variant>
        <vt:lpstr>Upotetut OLE-palvelimet</vt:lpstr>
      </vt:variant>
      <vt:variant>
        <vt:i4>1</vt:i4>
      </vt:variant>
      <vt:variant>
        <vt:lpstr>Dian otsikot</vt:lpstr>
      </vt:variant>
      <vt:variant>
        <vt:i4>15</vt:i4>
      </vt:variant>
    </vt:vector>
  </HeadingPairs>
  <TitlesOfParts>
    <vt:vector size="17" baseType="lpstr">
      <vt:lpstr>labra5</vt:lpstr>
      <vt:lpstr>Kaava</vt:lpstr>
      <vt:lpstr>Poistumistien valinnan mallintaminen rationaalisille ja harhaisille agenteille  Aiheen esittely</vt:lpstr>
      <vt:lpstr>Tausta</vt:lpstr>
      <vt:lpstr>Poistumistien valinta</vt:lpstr>
      <vt:lpstr>Agenttien käytös</vt:lpstr>
      <vt:lpstr>Best response dynamiikka</vt:lpstr>
      <vt:lpstr>Tutkittavia asioita</vt:lpstr>
      <vt:lpstr>Harhaiset agentit  </vt:lpstr>
      <vt:lpstr>Esimerkki</vt:lpstr>
      <vt:lpstr>Esimerkki</vt:lpstr>
      <vt:lpstr>Esimerkki</vt:lpstr>
      <vt:lpstr>Esimerkki</vt:lpstr>
      <vt:lpstr>Esimerkki</vt:lpstr>
      <vt:lpstr>Tavoitteet</vt:lpstr>
      <vt:lpstr>Lähteet</vt:lpstr>
      <vt:lpstr>Aikataulu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Mika Räsänen</dc:creator>
  <cp:lastModifiedBy>Ilmari</cp:lastModifiedBy>
  <cp:revision>1346190770</cp:revision>
  <cp:lastPrinted>1601-01-01T00:00:00Z</cp:lastPrinted>
  <dcterms:created xsi:type="dcterms:W3CDTF">1998-01-21T12:13:06Z</dcterms:created>
  <dcterms:modified xsi:type="dcterms:W3CDTF">2010-02-12T12:27:03Z</dcterms:modified>
</cp:coreProperties>
</file>