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6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9" r:id="rId3"/>
    <p:sldId id="275" r:id="rId4"/>
    <p:sldId id="270" r:id="rId5"/>
    <p:sldId id="271" r:id="rId6"/>
    <p:sldId id="276" r:id="rId7"/>
    <p:sldId id="274" r:id="rId8"/>
    <p:sldId id="278" r:id="rId9"/>
    <p:sldId id="265" r:id="rId10"/>
    <p:sldId id="277" r:id="rId11"/>
    <p:sldId id="279" r:id="rId12"/>
    <p:sldId id="280" r:id="rId13"/>
    <p:sldId id="281" r:id="rId14"/>
    <p:sldId id="282" r:id="rId15"/>
    <p:sldId id="268" r:id="rId16"/>
    <p:sldId id="261" r:id="rId17"/>
  </p:sldIdLst>
  <p:sldSz cx="9144000" cy="6858000" type="screen4x3"/>
  <p:notesSz cx="7010400" cy="92964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2939"/>
    <a:srgbClr val="0065B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855" autoAdjust="0"/>
    <p:restoredTop sz="94660"/>
  </p:normalViewPr>
  <p:slideViewPr>
    <p:cSldViewPr>
      <p:cViewPr varScale="1">
        <p:scale>
          <a:sx n="86" d="100"/>
          <a:sy n="86" d="100"/>
        </p:scale>
        <p:origin x="-12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38" y="-108"/>
      </p:cViewPr>
      <p:guideLst>
        <p:guide orient="horz" pos="2928"/>
        <p:guide pos="220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1045626-396F-4BD6-876E-145609621C37}" type="datetimeFigureOut">
              <a:rPr lang="fi-FI" smtClean="0"/>
              <a:pPr/>
              <a:t>6.12.2010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D431B5B-2F49-4F8B-BEC9-23BEA3C585A8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F7D5C17-E262-4165-A2A2-E1EECA05BF15}" type="datetimeFigureOut">
              <a:rPr lang="fi-FI"/>
              <a:pPr>
                <a:defRPr/>
              </a:pPr>
              <a:t>6.12.2010</a:t>
            </a:fld>
            <a:endParaRPr lang="fi-FI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fi-FI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fi-FI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D8F9410-7F41-44D1-9E23-C5249682C7F2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8F9410-7F41-44D1-9E23-C5249682C7F2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06400" y="1712913"/>
            <a:ext cx="8326438" cy="3921125"/>
          </a:xfrm>
          <a:prstGeom prst="rect">
            <a:avLst/>
          </a:prstGeom>
          <a:solidFill>
            <a:srgbClr val="ED29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1" name="Picture 12" descr="aalto_TKK_en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8" descr="logo3d2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38" y="500063"/>
            <a:ext cx="22288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8104056" cy="1873824"/>
          </a:xfrm>
        </p:spPr>
        <p:txBody>
          <a:bodyPr anchor="ctr"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717032"/>
            <a:ext cx="8104056" cy="176621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</p:spPr>
        <p:txBody>
          <a:bodyPr wrap="none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4A45196C-BA4A-45D3-9826-9871BD96124A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On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4ED49-CD15-44B8-9799-F266453BEB2E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B3AF1-F07B-44F2-ACA2-E2733B6455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24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4000"/>
            <a:ext cx="3924000" cy="413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buNone/>
              <a:defRPr sz="1400"/>
            </a:lvl6pPr>
            <a:lvl7pPr>
              <a:buNone/>
              <a:defRPr sz="1400"/>
            </a:lvl7pPr>
            <a:lvl8pPr>
              <a:buNone/>
              <a:defRPr sz="1400"/>
            </a:lvl8pPr>
            <a:lvl9pPr>
              <a:buNone/>
              <a:defRPr sz="14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28B31-A16D-4D07-A75D-F9A872C374EF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E7FEA-9751-40FD-929A-7A2CE9B4D4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990B4-75CD-486E-B1D1-5299F988BCCB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B28D7-25D2-442D-9F28-513A30910E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7CD14-6ED1-47E3-AE1A-42D30B4656B9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E1C89-4E14-4B55-A1CF-B4E4B9E43B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marg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400" y="1584000"/>
            <a:ext cx="6285600" cy="4136400"/>
          </a:xfrm>
        </p:spPr>
        <p:txBody>
          <a:bodyPr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364CB-942B-4A6F-9633-45AFE2305DAF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1A5D7-C374-472D-B293-7489B9CBB6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10" descr="aalto_TKK_eng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209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400" y="1771200"/>
            <a:ext cx="7772400" cy="1332000"/>
          </a:xfrm>
        </p:spPr>
        <p:txBody>
          <a:bodyPr/>
          <a:lstStyle>
            <a:lvl1pPr>
              <a:defRPr sz="4000">
                <a:solidFill>
                  <a:srgbClr val="ED2939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400" y="3143248"/>
            <a:ext cx="6285600" cy="2340000"/>
          </a:xfrm>
        </p:spPr>
        <p:txBody>
          <a:bodyPr/>
          <a:lstStyle>
            <a:lvl1pPr marL="0" indent="0" algn="l">
              <a:buNone/>
              <a:defRPr>
                <a:solidFill>
                  <a:srgbClr val="ED2939"/>
                </a:solidFill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smtClean="0"/>
              <a:t>Click to edit Master subtitle style</a:t>
            </a:r>
            <a:endParaRPr lang="en-US" noProof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144400" y="5961600"/>
            <a:ext cx="1962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7426800" y="5961600"/>
            <a:ext cx="1134000" cy="6336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862000" y="6138000"/>
            <a:ext cx="20268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572400" y="6138000"/>
            <a:ext cx="2048400" cy="4572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bg2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2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72400" y="5961600"/>
            <a:ext cx="2048400" cy="176400"/>
          </a:xfrm>
        </p:spPr>
        <p:txBody>
          <a:bodyPr wrap="none"/>
          <a:lstStyle>
            <a:lvl1pPr marL="0" indent="0">
              <a:spcBef>
                <a:spcPts val="0"/>
              </a:spcBef>
              <a:buNone/>
              <a:defRPr sz="1200" b="1">
                <a:solidFill>
                  <a:schemeClr val="tx1"/>
                </a:solidFill>
              </a:defRPr>
            </a:lvl1pPr>
            <a:lvl2pPr marL="741600" indent="-284400">
              <a:spcBef>
                <a:spcPts val="288"/>
              </a:spcBef>
              <a:defRPr lang="fi-FI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6"/>
          </p:nvPr>
        </p:nvSpPr>
        <p:spPr>
          <a:xfrm>
            <a:off x="2862263" y="5961063"/>
            <a:ext cx="2027237" cy="176212"/>
          </a:xfrm>
        </p:spPr>
        <p:txBody>
          <a:bodyPr wrap="none"/>
          <a:lstStyle>
            <a:lvl1pPr>
              <a:defRPr sz="12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3C096988-6558-4A35-B0B0-90C8ACD87AA0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ubtitl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06400" y="406400"/>
            <a:ext cx="8326438" cy="5472113"/>
          </a:xfrm>
          <a:prstGeom prst="rect">
            <a:avLst/>
          </a:prstGeom>
          <a:solidFill>
            <a:srgbClr val="ED29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 descr="aalto_TKK_eng_alakulm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59475"/>
            <a:ext cx="28797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2400" y="547200"/>
            <a:ext cx="7772400" cy="2206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144400" y="6145200"/>
            <a:ext cx="15372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0" y="6145200"/>
            <a:ext cx="1702800" cy="381600"/>
          </a:xfrm>
        </p:spPr>
        <p:txBody>
          <a:bodyPr>
            <a:noAutofit/>
          </a:bodyPr>
          <a:lstStyle>
            <a:lvl1pPr marL="0" indent="0">
              <a:lnSpc>
                <a:spcPts val="950"/>
              </a:lnSpc>
              <a:spcBef>
                <a:spcPts val="0"/>
              </a:spcBef>
              <a:buNone/>
              <a:defRPr sz="950" b="1">
                <a:solidFill>
                  <a:schemeClr val="bg2"/>
                </a:solidFill>
              </a:defRPr>
            </a:lvl1pPr>
            <a:lvl2pPr marL="273050" indent="-103188">
              <a:defRPr lang="en-US" sz="9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3050" indent="-93663">
              <a:buFont typeface="Symbol" pitchFamily="18" charset="2"/>
              <a:buNone/>
              <a:defRPr sz="900"/>
            </a:lvl3pPr>
            <a:lvl4pPr marL="273050" indent="-93663">
              <a:defRPr sz="900"/>
            </a:lvl4pPr>
            <a:lvl5pPr marL="273050" indent="-93663">
              <a:buFont typeface="Symbol" pitchFamily="18" charset="2"/>
              <a:buChar char="-"/>
              <a:defRPr sz="900"/>
            </a:lvl5pPr>
            <a:lvl6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6pPr>
            <a:lvl7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7pPr>
            <a:lvl8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8pPr>
            <a:lvl9pPr marL="273600" indent="-93600">
              <a:spcBef>
                <a:spcPts val="300"/>
              </a:spcBef>
              <a:buFont typeface="Symbol" pitchFamily="18" charset="2"/>
              <a:buChar char="-"/>
              <a:defRPr sz="9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F17124-74A6-4117-9DC0-B7D140AEDED5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E5BA0-A643-406F-AF75-81B2F0DE9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73088" y="488950"/>
            <a:ext cx="7988300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73088" y="1584325"/>
            <a:ext cx="79883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30588" y="6275388"/>
            <a:ext cx="1544637" cy="1254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0B1F9EA-4CB5-4F06-B213-2637652AF312}" type="datetime1">
              <a:rPr lang="en-US"/>
              <a:pPr>
                <a:defRPr/>
              </a:pPr>
              <a:t>12/6/2010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0588" y="6145213"/>
            <a:ext cx="1544637" cy="1254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30588" y="6400800"/>
            <a:ext cx="1544637" cy="125413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b="1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4FF3F7-57B0-49F8-B7BB-BCA747BB33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71500" y="5813425"/>
            <a:ext cx="7988300" cy="65088"/>
          </a:xfrm>
          <a:prstGeom prst="rect">
            <a:avLst/>
          </a:prstGeom>
          <a:solidFill>
            <a:srgbClr val="ED2939">
              <a:alpha val="8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2" name="Picture 8" descr="aalto_TKK_eng_alakulma.jpg"/>
          <p:cNvPicPr>
            <a:picLocks noChangeAspect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5959475"/>
            <a:ext cx="2879725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8" descr="logo3d2.gif"/>
          <p:cNvPicPr>
            <a:picLocks noChangeAspect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929438" y="6000750"/>
            <a:ext cx="1609725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4" r:id="rId7"/>
    <p:sldLayoutId id="2147483685" r:id="rId8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ED2939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ED293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4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ts val="4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ts val="400"/>
        </a:spcBef>
        <a:spcAft>
          <a:spcPct val="0"/>
        </a:spcAft>
        <a:buFont typeface="Arial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ts val="300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oleObject" Target="../embeddings/oleObject1.bin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3.png"/><Relationship Id="rId7" Type="http://schemas.openxmlformats.org/officeDocument/2006/relationships/image" Target="../media/image2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4.png"/><Relationship Id="rId9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ctrTitle"/>
          </p:nvPr>
        </p:nvSpPr>
        <p:spPr>
          <a:xfrm>
            <a:off x="573088" y="1771650"/>
            <a:ext cx="8103368" cy="1729358"/>
          </a:xfrm>
        </p:spPr>
        <p:txBody>
          <a:bodyPr anchor="ctr"/>
          <a:lstStyle/>
          <a:p>
            <a:pPr algn="ctr"/>
            <a:r>
              <a:rPr lang="en-US" sz="3200" b="0" i="1" dirty="0" smtClean="0"/>
              <a:t>Simulation </a:t>
            </a:r>
            <a:r>
              <a:rPr lang="en-US" sz="3200" b="0" i="1" dirty="0" err="1" smtClean="0"/>
              <a:t>Metamodeling</a:t>
            </a:r>
            <a:r>
              <a:rPr lang="en-US" sz="3200" b="0" i="1" dirty="0" smtClean="0"/>
              <a:t> using Dynamic Bayesian Networks in Continuous Time</a:t>
            </a:r>
            <a:endParaRPr lang="en-US" sz="3200" dirty="0" smtClean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9552" y="3789040"/>
            <a:ext cx="8103368" cy="1944215"/>
          </a:xfrm>
        </p:spPr>
        <p:txBody>
          <a:bodyPr anchor="ctr"/>
          <a:lstStyle/>
          <a:p>
            <a:pPr algn="ctr"/>
            <a:r>
              <a:rPr lang="en-US" sz="2000" dirty="0" err="1" smtClean="0">
                <a:latin typeface="+mj-lt"/>
              </a:rPr>
              <a:t>Jirka</a:t>
            </a:r>
            <a:r>
              <a:rPr lang="en-US" sz="2000" dirty="0" smtClean="0">
                <a:latin typeface="+mj-lt"/>
              </a:rPr>
              <a:t> </a:t>
            </a:r>
            <a:r>
              <a:rPr lang="en-US" sz="2000" dirty="0" err="1" smtClean="0">
                <a:latin typeface="+mj-lt"/>
              </a:rPr>
              <a:t>Poropudas</a:t>
            </a:r>
            <a:r>
              <a:rPr lang="en-US" sz="2000" dirty="0" smtClean="0">
                <a:latin typeface="+mj-lt"/>
              </a:rPr>
              <a:t> (M.Sc.)</a:t>
            </a:r>
          </a:p>
          <a:p>
            <a:pPr algn="ctr">
              <a:lnSpc>
                <a:spcPts val="2000"/>
              </a:lnSpc>
            </a:pPr>
            <a:r>
              <a:rPr lang="en-US" sz="2000" dirty="0" smtClean="0">
                <a:latin typeface="+mj-lt"/>
              </a:rPr>
              <a:t>Aalto University</a:t>
            </a:r>
          </a:p>
          <a:p>
            <a:pPr algn="ctr">
              <a:lnSpc>
                <a:spcPts val="2000"/>
              </a:lnSpc>
            </a:pPr>
            <a:r>
              <a:rPr lang="en-US" sz="2000" dirty="0" smtClean="0">
                <a:latin typeface="+mj-lt"/>
              </a:rPr>
              <a:t>School of Science and Technology</a:t>
            </a:r>
            <a:br>
              <a:rPr lang="en-US" sz="2000" dirty="0" smtClean="0">
                <a:latin typeface="+mj-lt"/>
              </a:rPr>
            </a:br>
            <a:r>
              <a:rPr lang="en-US" sz="2000" dirty="0" smtClean="0">
                <a:latin typeface="+mj-lt"/>
              </a:rPr>
              <a:t>Systems Analysis Laboratory</a:t>
            </a:r>
            <a:br>
              <a:rPr lang="en-US" sz="2000" dirty="0" smtClean="0">
                <a:latin typeface="+mj-lt"/>
              </a:rPr>
            </a:br>
            <a:r>
              <a:rPr lang="en-US" sz="1800" dirty="0" smtClean="0">
                <a:latin typeface="+mj-lt"/>
              </a:rPr>
              <a:t>http://www.sal.tkk.fi/en/</a:t>
            </a:r>
            <a:br>
              <a:rPr lang="en-US" sz="1800" dirty="0" smtClean="0">
                <a:latin typeface="+mj-lt"/>
              </a:rPr>
            </a:br>
            <a:r>
              <a:rPr lang="en-US" sz="1800" dirty="0" smtClean="0">
                <a:latin typeface="+mj-lt"/>
              </a:rPr>
              <a:t>jirka.poropudas@tkk.fi </a:t>
            </a:r>
            <a:endParaRPr lang="en-US" sz="2000" dirty="0" smtClean="0">
              <a:latin typeface="+mj-lt"/>
            </a:endParaRPr>
          </a:p>
          <a:p>
            <a:endParaRPr lang="en-US" dirty="0" smtClean="0"/>
          </a:p>
        </p:txBody>
      </p:sp>
      <p:sp>
        <p:nvSpPr>
          <p:cNvPr id="512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467544" y="6021288"/>
            <a:ext cx="8280919" cy="573187"/>
          </a:xfrm>
        </p:spPr>
        <p:txBody>
          <a:bodyPr/>
          <a:lstStyle/>
          <a:p>
            <a:pPr algn="ctr">
              <a:spcBef>
                <a:spcPct val="0"/>
              </a:spcBef>
            </a:pPr>
            <a:r>
              <a:rPr lang="en-US" dirty="0" smtClean="0"/>
              <a:t>Winter Simulation Conference 2010</a:t>
            </a:r>
          </a:p>
          <a:p>
            <a:pPr algn="ctr">
              <a:spcBef>
                <a:spcPct val="0"/>
              </a:spcBef>
            </a:pPr>
            <a:r>
              <a:rPr lang="en-US" dirty="0" smtClean="0"/>
              <a:t>Dec. 5.-8</a:t>
            </a:r>
            <a:r>
              <a:rPr lang="en-US" smtClean="0"/>
              <a:t>., Baltimore, </a:t>
            </a:r>
            <a:r>
              <a:rPr lang="en-US" dirty="0" smtClean="0"/>
              <a:t>Maryland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Example: Air Combat Simulation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352928" cy="4680520"/>
          </a:xfrm>
        </p:spPr>
        <p:txBody>
          <a:bodyPr/>
          <a:lstStyle/>
          <a:p>
            <a:r>
              <a:rPr lang="fi-FI" dirty="0" smtClean="0"/>
              <a:t>X-Brawler  ̶  discrete event simulation model for air combat</a:t>
            </a:r>
          </a:p>
          <a:p>
            <a:r>
              <a:rPr lang="fi-FI" dirty="0" smtClean="0"/>
              <a:t>1 versus1 air combat</a:t>
            </a:r>
          </a:p>
          <a:p>
            <a:r>
              <a:rPr lang="fi-FI" dirty="0" smtClean="0"/>
              <a:t>State of air combat</a:t>
            </a:r>
          </a:p>
          <a:p>
            <a:pPr lvl="1"/>
            <a:r>
              <a:rPr lang="fi-FI" dirty="0" smtClean="0"/>
              <a:t>Neutral:                    and</a:t>
            </a:r>
          </a:p>
          <a:p>
            <a:pPr lvl="1"/>
            <a:r>
              <a:rPr lang="fi-FI" dirty="0" smtClean="0">
                <a:solidFill>
                  <a:srgbClr val="0065BD"/>
                </a:solidFill>
              </a:rPr>
              <a:t>Blue</a:t>
            </a:r>
            <a:r>
              <a:rPr lang="fi-FI" dirty="0" smtClean="0"/>
              <a:t> advantage:                    and </a:t>
            </a:r>
          </a:p>
          <a:p>
            <a:pPr lvl="1"/>
            <a:r>
              <a:rPr lang="fi-FI" dirty="0" smtClean="0">
                <a:solidFill>
                  <a:srgbClr val="ED2939"/>
                </a:solidFill>
              </a:rPr>
              <a:t>Red</a:t>
            </a:r>
            <a:r>
              <a:rPr lang="fi-FI" dirty="0" smtClean="0"/>
              <a:t> advantage:                    and</a:t>
            </a:r>
          </a:p>
          <a:p>
            <a:pPr lvl="1"/>
            <a:r>
              <a:rPr lang="fi-FI" dirty="0" smtClean="0"/>
              <a:t>Mutual disadvantage:                    and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098" name="Equation" r:id="rId3" imgW="114120" imgH="215640" progId="Equation.3">
              <p:embed/>
            </p:oleObj>
          </a:graphicData>
        </a:graphic>
      </p:graphicFrame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4114" name="Picture 1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98" y="4293096"/>
            <a:ext cx="9052006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17822" y="2309923"/>
            <a:ext cx="1238250" cy="409575"/>
          </a:xfrm>
          <a:prstGeom prst="rect">
            <a:avLst/>
          </a:prstGeom>
          <a:noFill/>
        </p:spPr>
      </p:pic>
      <p:pic>
        <p:nvPicPr>
          <p:cNvPr id="33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56735" y="2669963"/>
            <a:ext cx="1238250" cy="409575"/>
          </a:xfrm>
          <a:prstGeom prst="rect">
            <a:avLst/>
          </a:prstGeom>
          <a:noFill/>
        </p:spPr>
      </p:pic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20875" y="3024892"/>
            <a:ext cx="1238250" cy="409575"/>
          </a:xfrm>
          <a:prstGeom prst="rect">
            <a:avLst/>
          </a:prstGeom>
          <a:noFill/>
        </p:spPr>
      </p:pic>
      <p:pic>
        <p:nvPicPr>
          <p:cNvPr id="36" name="Picture 7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29990" y="3373915"/>
            <a:ext cx="1238250" cy="409575"/>
          </a:xfrm>
          <a:prstGeom prst="rect">
            <a:avLst/>
          </a:prstGeom>
          <a:noFill/>
        </p:spPr>
      </p:pic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3" name="Picture 9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10006" y="2658946"/>
            <a:ext cx="1247775" cy="409575"/>
          </a:xfrm>
          <a:prstGeom prst="rect">
            <a:avLst/>
          </a:prstGeom>
          <a:noFill/>
        </p:spPr>
      </p:pic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97087" y="3379026"/>
            <a:ext cx="1247775" cy="409575"/>
          </a:xfrm>
          <a:prstGeom prst="rect">
            <a:avLst/>
          </a:prstGeom>
          <a:noFill/>
        </p:spPr>
      </p:pic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4109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2885" y="2298906"/>
            <a:ext cx="1247775" cy="409575"/>
          </a:xfrm>
          <a:prstGeom prst="rect">
            <a:avLst/>
          </a:prstGeom>
          <a:noFill/>
        </p:spPr>
      </p:pic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pic>
        <p:nvPicPr>
          <p:cNvPr id="17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98989" y="3007969"/>
            <a:ext cx="1247775" cy="4095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Time Evolution of Air Combat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8461" y="1196752"/>
            <a:ext cx="4667795" cy="37294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727684" y="5157192"/>
            <a:ext cx="5688632" cy="360040"/>
          </a:xfrm>
        </p:spPr>
        <p:txBody>
          <a:bodyPr/>
          <a:lstStyle/>
          <a:p>
            <a:r>
              <a:rPr lang="fi-FI" dirty="0" smtClean="0"/>
              <a:t>What happens during the combat?</a:t>
            </a:r>
            <a:endParaRPr lang="fi-FI" dirty="0"/>
          </a:p>
        </p:txBody>
      </p:sp>
      <p:sp>
        <p:nvSpPr>
          <p:cNvPr id="7" name="TextBox 6"/>
          <p:cNvSpPr txBox="1"/>
          <p:nvPr/>
        </p:nvSpPr>
        <p:spPr>
          <a:xfrm>
            <a:off x="5770245" y="1259468"/>
            <a:ext cx="85151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i="1" dirty="0" smtClean="0">
                <a:latin typeface="Times New Roman" pitchFamily="18" charset="0"/>
                <a:cs typeface="Times New Roman" pitchFamily="18" charset="0"/>
              </a:rPr>
              <a:t>neutral</a:t>
            </a:r>
            <a:endParaRPr lang="fi-FI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1988840"/>
            <a:ext cx="58221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i="1" dirty="0" smtClean="0">
                <a:solidFill>
                  <a:srgbClr val="0065BD"/>
                </a:solidFill>
                <a:latin typeface="Times New Roman" pitchFamily="18" charset="0"/>
                <a:cs typeface="Times New Roman" pitchFamily="18" charset="0"/>
              </a:rPr>
              <a:t>blue</a:t>
            </a:r>
            <a:endParaRPr lang="fi-FI" i="1" dirty="0">
              <a:solidFill>
                <a:srgbClr val="0065B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16342" y="1619508"/>
            <a:ext cx="5992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i="1" dirty="0" smtClean="0">
                <a:solidFill>
                  <a:srgbClr val="ED2939"/>
                </a:solidFill>
                <a:latin typeface="Times New Roman" pitchFamily="18" charset="0"/>
                <a:cs typeface="Times New Roman" pitchFamily="18" charset="0"/>
              </a:rPr>
              <a:t>red  </a:t>
            </a:r>
            <a:endParaRPr lang="fi-FI" i="1" dirty="0">
              <a:solidFill>
                <a:srgbClr val="ED293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96136" y="2411596"/>
            <a:ext cx="825867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i="1" dirty="0" smtClean="0">
                <a:latin typeface="Times New Roman" pitchFamily="18" charset="0"/>
                <a:cs typeface="Times New Roman" pitchFamily="18" charset="0"/>
              </a:rPr>
              <a:t>mutual</a:t>
            </a:r>
            <a:endParaRPr lang="fi-FI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What-if Analysis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244815"/>
            <a:ext cx="4355976" cy="348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1196753"/>
            <a:ext cx="4393562" cy="3528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95636" y="5013176"/>
            <a:ext cx="6552728" cy="360040"/>
          </a:xfrm>
        </p:spPr>
        <p:txBody>
          <a:bodyPr/>
          <a:lstStyle/>
          <a:p>
            <a:r>
              <a:rPr lang="fi-FI" dirty="0" smtClean="0"/>
              <a:t>What if </a:t>
            </a:r>
            <a:r>
              <a:rPr lang="fi-FI" dirty="0" smtClean="0">
                <a:solidFill>
                  <a:srgbClr val="0065BD"/>
                </a:solidFill>
              </a:rPr>
              <a:t>Blue</a:t>
            </a:r>
            <a:r>
              <a:rPr lang="fi-FI" dirty="0" smtClean="0"/>
              <a:t> is still alive after 225 seconds?</a:t>
            </a:r>
            <a:endParaRPr lang="fi-FI" dirty="0"/>
          </a:p>
        </p:txBody>
      </p:sp>
      <p:sp>
        <p:nvSpPr>
          <p:cNvPr id="9" name="TextBox 8"/>
          <p:cNvSpPr txBox="1"/>
          <p:nvPr/>
        </p:nvSpPr>
        <p:spPr>
          <a:xfrm>
            <a:off x="3297890" y="1268760"/>
            <a:ext cx="77938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600" i="1" dirty="0" smtClean="0">
                <a:latin typeface="Times New Roman" pitchFamily="18" charset="0"/>
                <a:cs typeface="Times New Roman" pitchFamily="18" charset="0"/>
              </a:rPr>
              <a:t>neutral</a:t>
            </a:r>
            <a:endParaRPr lang="fi-FI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23781" y="1998132"/>
            <a:ext cx="61266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600" i="1" dirty="0" smtClean="0">
                <a:solidFill>
                  <a:srgbClr val="0065BD"/>
                </a:solidFill>
                <a:latin typeface="Times New Roman" pitchFamily="18" charset="0"/>
                <a:cs typeface="Times New Roman" pitchFamily="18" charset="0"/>
              </a:rPr>
              <a:t>blue </a:t>
            </a:r>
            <a:endParaRPr lang="fi-FI" sz="1600" i="1" dirty="0">
              <a:solidFill>
                <a:srgbClr val="0065B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343987" y="1628800"/>
            <a:ext cx="553741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600" i="1" dirty="0" smtClean="0">
                <a:solidFill>
                  <a:srgbClr val="ED2939"/>
                </a:solidFill>
                <a:latin typeface="Times New Roman" pitchFamily="18" charset="0"/>
                <a:cs typeface="Times New Roman" pitchFamily="18" charset="0"/>
              </a:rPr>
              <a:t>red  </a:t>
            </a:r>
            <a:endParaRPr lang="fi-FI" sz="1600" i="1" dirty="0">
              <a:solidFill>
                <a:srgbClr val="ED293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323781" y="2420888"/>
            <a:ext cx="755335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600" i="1" dirty="0" smtClean="0">
                <a:latin typeface="Times New Roman" pitchFamily="18" charset="0"/>
                <a:cs typeface="Times New Roman" pitchFamily="18" charset="0"/>
              </a:rPr>
              <a:t>mutual</a:t>
            </a:r>
            <a:endParaRPr lang="fi-FI" sz="1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45619" y="2259949"/>
            <a:ext cx="95891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400" i="1" dirty="0" smtClean="0">
                <a:latin typeface="Times New Roman" pitchFamily="18" charset="0"/>
                <a:cs typeface="Times New Roman" pitchFamily="18" charset="0"/>
              </a:rPr>
              <a:t>neutral     </a:t>
            </a:r>
            <a:endParaRPr lang="fi-FI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405408" y="2912202"/>
            <a:ext cx="1096775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400" i="1" dirty="0" smtClean="0">
                <a:solidFill>
                  <a:srgbClr val="0065BD"/>
                </a:solidFill>
                <a:latin typeface="Times New Roman" pitchFamily="18" charset="0"/>
                <a:cs typeface="Times New Roman" pitchFamily="18" charset="0"/>
              </a:rPr>
              <a:t>blue             </a:t>
            </a:r>
            <a:endParaRPr lang="fi-FI" sz="1400" i="1" dirty="0">
              <a:solidFill>
                <a:srgbClr val="0065BD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458665" y="2564904"/>
            <a:ext cx="95705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400" i="1" dirty="0" smtClean="0">
                <a:solidFill>
                  <a:srgbClr val="ED2939"/>
                </a:solidFill>
                <a:latin typeface="Times New Roman" pitchFamily="18" charset="0"/>
                <a:cs typeface="Times New Roman" pitchFamily="18" charset="0"/>
              </a:rPr>
              <a:t>red            </a:t>
            </a:r>
            <a:endParaRPr lang="fi-FI" sz="1400" i="1" dirty="0">
              <a:solidFill>
                <a:srgbClr val="ED293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94391" y="3213771"/>
            <a:ext cx="1106393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i-FI" sz="1400" i="1" dirty="0" smtClean="0">
                <a:latin typeface="Times New Roman" pitchFamily="18" charset="0"/>
                <a:cs typeface="Times New Roman" pitchFamily="18" charset="0"/>
              </a:rPr>
              <a:t>mutual         </a:t>
            </a:r>
            <a:endParaRPr lang="fi-FI" sz="14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6091" y="1340768"/>
            <a:ext cx="8731819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8" name="Rectangle 7"/>
          <p:cNvSpPr/>
          <p:nvPr/>
        </p:nvSpPr>
        <p:spPr>
          <a:xfrm>
            <a:off x="1907704" y="2298906"/>
            <a:ext cx="648072" cy="2016224"/>
          </a:xfrm>
          <a:prstGeom prst="rect">
            <a:avLst/>
          </a:prstGeom>
          <a:solidFill>
            <a:srgbClr val="0065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Rectangle 8"/>
          <p:cNvSpPr/>
          <p:nvPr/>
        </p:nvSpPr>
        <p:spPr>
          <a:xfrm>
            <a:off x="5940152" y="2298906"/>
            <a:ext cx="648072" cy="2016224"/>
          </a:xfrm>
          <a:prstGeom prst="rect">
            <a:avLst/>
          </a:prstGeom>
          <a:solidFill>
            <a:srgbClr val="0065BD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Rectangle 9"/>
          <p:cNvSpPr/>
          <p:nvPr/>
        </p:nvSpPr>
        <p:spPr>
          <a:xfrm>
            <a:off x="6710206" y="2298906"/>
            <a:ext cx="648072" cy="2016224"/>
          </a:xfrm>
          <a:prstGeom prst="rect">
            <a:avLst/>
          </a:prstGeom>
          <a:solidFill>
            <a:srgbClr val="ED293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688775" y="2298906"/>
            <a:ext cx="648072" cy="2016224"/>
          </a:xfrm>
          <a:prstGeom prst="rect">
            <a:avLst/>
          </a:prstGeom>
          <a:solidFill>
            <a:srgbClr val="ED2939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ectangle 11"/>
          <p:cNvSpPr/>
          <p:nvPr/>
        </p:nvSpPr>
        <p:spPr>
          <a:xfrm>
            <a:off x="1032591" y="2298906"/>
            <a:ext cx="648072" cy="2016224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Rectangle 12"/>
          <p:cNvSpPr/>
          <p:nvPr/>
        </p:nvSpPr>
        <p:spPr>
          <a:xfrm>
            <a:off x="5087073" y="2298906"/>
            <a:ext cx="648072" cy="2016224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Simulation Data versus Approximation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393758" y="5013176"/>
            <a:ext cx="4356484" cy="360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Similar results with less effort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367763"/>
            <a:ext cx="7988300" cy="1081088"/>
          </a:xfrm>
        </p:spPr>
        <p:txBody>
          <a:bodyPr/>
          <a:lstStyle/>
          <a:p>
            <a:r>
              <a:rPr lang="fi-FI" dirty="0" smtClean="0"/>
              <a:t>Conclusions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9437"/>
            <a:ext cx="8237860" cy="4451003"/>
          </a:xfrm>
        </p:spPr>
        <p:txBody>
          <a:bodyPr/>
          <a:lstStyle/>
          <a:p>
            <a:r>
              <a:rPr lang="fi-FI" sz="2800" dirty="0" smtClean="0"/>
              <a:t>Dynamic Bayesian networks in simulation metamodeling</a:t>
            </a:r>
          </a:p>
          <a:p>
            <a:pPr lvl="1"/>
            <a:r>
              <a:rPr lang="fi-FI" sz="2400" dirty="0" smtClean="0"/>
              <a:t>Time evolution of simulation</a:t>
            </a:r>
          </a:p>
          <a:p>
            <a:pPr lvl="1"/>
            <a:r>
              <a:rPr lang="fi-FI" sz="2400" dirty="0" smtClean="0"/>
              <a:t>Simulation parameters as random variables</a:t>
            </a:r>
          </a:p>
          <a:p>
            <a:pPr lvl="1"/>
            <a:r>
              <a:rPr lang="fi-FI" sz="2400" dirty="0" smtClean="0"/>
              <a:t>What-if analysis</a:t>
            </a:r>
          </a:p>
          <a:p>
            <a:pPr lvl="0">
              <a:defRPr/>
            </a:pPr>
            <a:r>
              <a:rPr lang="fi-FI" sz="2800" dirty="0" smtClean="0"/>
              <a:t>Approximation of probabilities with </a:t>
            </a:r>
            <a:r>
              <a:rPr lang="fi-FI" sz="2800" dirty="0" smtClean="0"/>
              <a:t>first order Lagrange interpolating polynomials</a:t>
            </a:r>
            <a:endParaRPr lang="fi-FI" sz="2800" dirty="0" smtClean="0"/>
          </a:p>
          <a:p>
            <a:pPr lvl="1">
              <a:defRPr/>
            </a:pPr>
            <a:r>
              <a:rPr lang="fi-FI" sz="2400" dirty="0" smtClean="0"/>
              <a:t>Accurate and reliable results</a:t>
            </a:r>
          </a:p>
          <a:p>
            <a:pPr lvl="1">
              <a:defRPr/>
            </a:pPr>
            <a:r>
              <a:rPr lang="fi-FI" sz="2400" dirty="0" smtClean="0"/>
              <a:t>What-if analysis at arbitrary time instants without increasing the size of the network</a:t>
            </a:r>
          </a:p>
          <a:p>
            <a:pPr lvl="1">
              <a:defRPr/>
            </a:pPr>
            <a:r>
              <a:rPr lang="fi-FI" sz="2400" dirty="0" smtClean="0"/>
              <a:t>Generalization of simulation results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260648"/>
            <a:ext cx="7988300" cy="563786"/>
          </a:xfrm>
        </p:spPr>
        <p:txBody>
          <a:bodyPr/>
          <a:lstStyle/>
          <a:p>
            <a:r>
              <a:rPr lang="fi-FI" dirty="0" smtClean="0"/>
              <a:t>Future research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80728"/>
            <a:ext cx="3888432" cy="4523011"/>
          </a:xfrm>
        </p:spPr>
        <p:txBody>
          <a:bodyPr/>
          <a:lstStyle/>
          <a:p>
            <a:r>
              <a:rPr lang="fi-FI" dirty="0" smtClean="0"/>
              <a:t>DBN metamodeling</a:t>
            </a:r>
          </a:p>
          <a:p>
            <a:pPr lvl="1"/>
            <a:r>
              <a:rPr lang="fi-FI" dirty="0" smtClean="0"/>
              <a:t>Error bounds?</a:t>
            </a:r>
          </a:p>
          <a:p>
            <a:pPr lvl="1"/>
            <a:r>
              <a:rPr lang="fi-FI" dirty="0" smtClean="0"/>
              <a:t>Comparison with continuous time BNs</a:t>
            </a:r>
          </a:p>
          <a:p>
            <a:r>
              <a:rPr lang="fi-FI" dirty="0" smtClean="0"/>
              <a:t>Piecewise linear interpolation not included in available BN software</a:t>
            </a:r>
          </a:p>
          <a:p>
            <a:r>
              <a:rPr lang="fi-FI" dirty="0" smtClean="0"/>
              <a:t>Simulation metamodeling using influence diagrams</a:t>
            </a:r>
          </a:p>
          <a:p>
            <a:pPr lvl="1"/>
            <a:r>
              <a:rPr lang="fi-FI" dirty="0" smtClean="0"/>
              <a:t>Decision making problems</a:t>
            </a:r>
          </a:p>
          <a:p>
            <a:pPr lvl="1"/>
            <a:r>
              <a:rPr lang="fi-FI" dirty="0" smtClean="0"/>
              <a:t>Optimal decision suggestions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999604" y="1475492"/>
            <a:ext cx="5036892" cy="3033628"/>
            <a:chOff x="3851920" y="1475492"/>
            <a:chExt cx="5036892" cy="3033628"/>
          </a:xfrm>
        </p:grpSpPr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851920" y="2060848"/>
              <a:ext cx="5036892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5148064" y="1475492"/>
              <a:ext cx="2056973" cy="36933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i-FI" dirty="0" smtClean="0"/>
                <a:t>Influence Diagram</a:t>
              </a:r>
              <a:endParaRPr lang="fi-FI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260648"/>
            <a:ext cx="7988300" cy="1309390"/>
          </a:xfrm>
        </p:spPr>
        <p:txBody>
          <a:bodyPr/>
          <a:lstStyle/>
          <a:p>
            <a:r>
              <a:rPr lang="fi-FI" dirty="0" smtClean="0"/>
              <a:t>References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4811043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Friedman, L. W. 1996. </a:t>
            </a:r>
            <a:r>
              <a:rPr lang="en-US" sz="1400" i="1" dirty="0" smtClean="0"/>
              <a:t>The simulation </a:t>
            </a:r>
            <a:r>
              <a:rPr lang="en-US" sz="1400" i="1" dirty="0" err="1" smtClean="0"/>
              <a:t>metamodel</a:t>
            </a:r>
            <a:r>
              <a:rPr lang="en-US" sz="1400" dirty="0" smtClean="0"/>
              <a:t>. Norwell, MA: </a:t>
            </a:r>
            <a:r>
              <a:rPr lang="en-US" sz="1400" dirty="0" err="1" smtClean="0"/>
              <a:t>Kluwer</a:t>
            </a:r>
            <a:r>
              <a:rPr lang="en-US" sz="1400" dirty="0" smtClean="0"/>
              <a:t> Academic Publishers.</a:t>
            </a:r>
          </a:p>
          <a:p>
            <a:pPr>
              <a:buNone/>
            </a:pPr>
            <a:r>
              <a:rPr lang="en-US" sz="1400" dirty="0" smtClean="0"/>
              <a:t>Goldberg, D. E. 1989. </a:t>
            </a:r>
            <a:r>
              <a:rPr lang="en-US" sz="1400" i="1" dirty="0" smtClean="0"/>
              <a:t>Genetic algorithms in search, optimization, and machine learning. </a:t>
            </a:r>
            <a:r>
              <a:rPr lang="en-US" sz="1400" dirty="0" smtClean="0"/>
              <a:t>Upper Saddle River, NJ: Addison-Wesley Professional.</a:t>
            </a:r>
          </a:p>
          <a:p>
            <a:pPr>
              <a:buNone/>
            </a:pPr>
            <a:r>
              <a:rPr lang="en-US" sz="1400" dirty="0" smtClean="0"/>
              <a:t>Jensen, F. V., and T. D. Nielsen. 2007. </a:t>
            </a:r>
            <a:r>
              <a:rPr lang="en-US" sz="1400" i="1" dirty="0" smtClean="0"/>
              <a:t>Bayesian networks and decision graphs</a:t>
            </a:r>
            <a:r>
              <a:rPr lang="en-US" sz="1400" dirty="0" smtClean="0"/>
              <a:t>. New York, NY: Springer-</a:t>
            </a:r>
            <a:r>
              <a:rPr lang="en-US" sz="1400" dirty="0" err="1" smtClean="0"/>
              <a:t>Verlag</a:t>
            </a:r>
            <a:r>
              <a:rPr lang="en-US" sz="1400" dirty="0" smtClean="0"/>
              <a:t>.</a:t>
            </a:r>
          </a:p>
          <a:p>
            <a:pPr>
              <a:buNone/>
            </a:pPr>
            <a:r>
              <a:rPr lang="en-US" sz="1400" dirty="0" err="1" smtClean="0"/>
              <a:t>Nodelman</a:t>
            </a:r>
            <a:r>
              <a:rPr lang="en-US" sz="1400" dirty="0" smtClean="0"/>
              <a:t>, U.D., C.R. Shelton, and D. </a:t>
            </a:r>
            <a:r>
              <a:rPr lang="en-US" sz="1400" dirty="0" err="1" smtClean="0"/>
              <a:t>Koller</a:t>
            </a:r>
            <a:r>
              <a:rPr lang="en-US" sz="1400" dirty="0" smtClean="0"/>
              <a:t>. 2002. Continuous time Bayesian networks. </a:t>
            </a:r>
            <a:r>
              <a:rPr lang="en-US" sz="1400" i="1" dirty="0" smtClean="0"/>
              <a:t>Eighteenth Conference on Uncertainty in Artificial Intelligence.</a:t>
            </a:r>
          </a:p>
          <a:p>
            <a:pPr>
              <a:buNone/>
            </a:pPr>
            <a:r>
              <a:rPr lang="en-US" sz="1400" dirty="0" smtClean="0"/>
              <a:t>Pearl, J. 1991. </a:t>
            </a:r>
            <a:r>
              <a:rPr lang="en-US" sz="1400" i="1" dirty="0" smtClean="0"/>
              <a:t>Probabilistic reasoning in intelligent systems: Networks of plausible inference</a:t>
            </a:r>
            <a:r>
              <a:rPr lang="en-US" sz="1400" dirty="0" smtClean="0"/>
              <a:t>. San Mateo, CA: Morgan Kaufmann.</a:t>
            </a:r>
          </a:p>
          <a:p>
            <a:pPr>
              <a:buNone/>
            </a:pPr>
            <a:r>
              <a:rPr lang="en-US" sz="1400" dirty="0" smtClean="0"/>
              <a:t>Phillips, G. M. 2003. </a:t>
            </a:r>
            <a:r>
              <a:rPr lang="en-US" sz="1400" i="1" dirty="0" smtClean="0"/>
              <a:t>Interpolation and approximation by polynomials</a:t>
            </a:r>
            <a:r>
              <a:rPr lang="en-US" sz="1400" dirty="0" smtClean="0"/>
              <a:t>. New York, NY: Springer-</a:t>
            </a:r>
            <a:r>
              <a:rPr lang="en-US" sz="1400" dirty="0" err="1" smtClean="0"/>
              <a:t>Verlag</a:t>
            </a:r>
            <a:r>
              <a:rPr lang="en-US" sz="1400" dirty="0" smtClean="0"/>
              <a:t>.</a:t>
            </a:r>
            <a:endParaRPr lang="fi-FI" sz="1400" dirty="0" smtClean="0"/>
          </a:p>
          <a:p>
            <a:pPr>
              <a:buNone/>
            </a:pPr>
            <a:r>
              <a:rPr lang="fi-FI" sz="1400" dirty="0" smtClean="0"/>
              <a:t>Poropudas, J., and K. Virtanen. 2007.  Analysis of discrete events simulation results using dynamic Bayesian networks”, </a:t>
            </a:r>
            <a:r>
              <a:rPr lang="fi-FI" sz="1400" i="1" dirty="0" smtClean="0"/>
              <a:t>Winter Simulation Conference 2007</a:t>
            </a:r>
            <a:r>
              <a:rPr lang="fi-FI" sz="1400" dirty="0" smtClean="0"/>
              <a:t>.</a:t>
            </a:r>
          </a:p>
          <a:p>
            <a:pPr>
              <a:buNone/>
            </a:pPr>
            <a:r>
              <a:rPr lang="fi-FI" sz="1400" dirty="0" smtClean="0"/>
              <a:t>Poropudas, J., and K. Virtanen. 2009. Influence diagrams in analysis of discrete event simulation data, </a:t>
            </a:r>
            <a:r>
              <a:rPr lang="fi-FI" sz="1400" i="1" dirty="0" smtClean="0"/>
              <a:t>Winter Simulation Conference 2009</a:t>
            </a:r>
            <a:r>
              <a:rPr lang="fi-FI" sz="1400" dirty="0" smtClean="0"/>
              <a:t>.</a:t>
            </a:r>
          </a:p>
          <a:p>
            <a:pPr>
              <a:buNone/>
            </a:pPr>
            <a:r>
              <a:rPr lang="fi-FI" sz="1400" dirty="0" smtClean="0"/>
              <a:t>Poropudas, J., and K. Virtanen. 2010. Simulation metamodeling with dynamic Bayesian networks, </a:t>
            </a:r>
            <a:r>
              <a:rPr lang="fi-FI" sz="1400" i="1" dirty="0" smtClean="0"/>
              <a:t>submitted for publication</a:t>
            </a:r>
            <a:r>
              <a:rPr lang="fi-FI" sz="1400" dirty="0" smtClean="0"/>
              <a:t>. </a:t>
            </a:r>
          </a:p>
          <a:p>
            <a:pPr>
              <a:buNone/>
            </a:pPr>
            <a:r>
              <a:rPr lang="fi-FI" sz="1400" dirty="0" smtClean="0"/>
              <a:t>Poropudas, J., J. Pousi, and K. Virtanen. 2010. Simulation metamodeling with influence diagrams, </a:t>
            </a:r>
            <a:r>
              <a:rPr lang="fi-FI" sz="1400" i="1" dirty="0" smtClean="0"/>
              <a:t>manuscript</a:t>
            </a:r>
            <a:r>
              <a:rPr lang="fi-FI" sz="1400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988300" cy="1081088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Contribution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7768" y="1765437"/>
            <a:ext cx="8748464" cy="142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166911"/>
            <a:ext cx="3240360" cy="2638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395536" y="3501008"/>
            <a:ext cx="5184576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Previously: </a:t>
            </a: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Changes in probability distribution of simulation state presented in discrete time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Now: </a:t>
            </a:r>
            <a:r>
              <a:rPr kumimoji="0" lang="fi-FI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Extension to continuous time using interpolation</a:t>
            </a:r>
            <a:endParaRPr kumimoji="0" lang="fi-FI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1580" y="780832"/>
            <a:ext cx="7560840" cy="936104"/>
          </a:xfrm>
          <a:ln w="38100">
            <a:solidFill>
              <a:schemeClr val="accent1"/>
            </a:solidFill>
          </a:ln>
        </p:spPr>
        <p:txBody>
          <a:bodyPr tIns="108000"/>
          <a:lstStyle/>
          <a:p>
            <a:pPr>
              <a:spcAft>
                <a:spcPts val="1200"/>
              </a:spcAft>
              <a:buNone/>
            </a:pPr>
            <a:r>
              <a:rPr lang="fi-FI" dirty="0" smtClean="0">
                <a:solidFill>
                  <a:schemeClr val="accent4"/>
                </a:solidFill>
              </a:rPr>
              <a:t>	Dynamic Bayesian network: </a:t>
            </a:r>
            <a:r>
              <a:rPr lang="fi-FI" dirty="0" smtClean="0"/>
              <a:t>Metamodel for the time evolution of discrete event simulation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Outline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1412776"/>
            <a:ext cx="7988300" cy="4306987"/>
          </a:xfrm>
        </p:spPr>
        <p:txBody>
          <a:bodyPr/>
          <a:lstStyle/>
          <a:p>
            <a:r>
              <a:rPr lang="fi-FI" sz="2800" dirty="0" smtClean="0"/>
              <a:t>Dynamic Bayesian networks (DBNs) as </a:t>
            </a:r>
            <a:br>
              <a:rPr lang="fi-FI" sz="2800" dirty="0" smtClean="0"/>
            </a:br>
            <a:r>
              <a:rPr lang="fi-FI" sz="2800" dirty="0" smtClean="0"/>
              <a:t>simulation metamodels</a:t>
            </a:r>
          </a:p>
          <a:p>
            <a:r>
              <a:rPr lang="fi-FI" sz="2800" dirty="0" smtClean="0"/>
              <a:t>Construction of DBNs</a:t>
            </a:r>
          </a:p>
          <a:p>
            <a:r>
              <a:rPr lang="fi-FI" sz="2800" dirty="0" smtClean="0"/>
              <a:t>Utilization of DBNs</a:t>
            </a:r>
          </a:p>
          <a:p>
            <a:r>
              <a:rPr lang="fi-FI" sz="2800" dirty="0" smtClean="0"/>
              <a:t>Approximative results in continuous time using interpolation</a:t>
            </a:r>
          </a:p>
          <a:p>
            <a:r>
              <a:rPr lang="fi-FI" sz="2800" dirty="0" smtClean="0"/>
              <a:t>Example analysis: Air combat simulation</a:t>
            </a:r>
          </a:p>
          <a:p>
            <a:r>
              <a:rPr lang="fi-FI" sz="2800" dirty="0" smtClean="0"/>
              <a:t>Conclusions</a:t>
            </a:r>
            <a:endParaRPr lang="fi-FI" sz="2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Dynamic Bayesian Network (DBN)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088" y="1556792"/>
            <a:ext cx="7988300" cy="3600400"/>
          </a:xfrm>
        </p:spPr>
        <p:txBody>
          <a:bodyPr/>
          <a:lstStyle/>
          <a:p>
            <a:r>
              <a:rPr lang="fi-FI" dirty="0" smtClean="0"/>
              <a:t>Joint probability distribution of a sequence of random variables</a:t>
            </a:r>
          </a:p>
          <a:p>
            <a:r>
              <a:rPr lang="fi-FI" dirty="0" smtClean="0"/>
              <a:t>Simulation state variables</a:t>
            </a:r>
          </a:p>
          <a:p>
            <a:pPr lvl="1"/>
            <a:r>
              <a:rPr lang="fi-FI" dirty="0" smtClean="0"/>
              <a:t>Nodes</a:t>
            </a:r>
          </a:p>
          <a:p>
            <a:r>
              <a:rPr lang="fi-FI" dirty="0" smtClean="0"/>
              <a:t>Dependencies</a:t>
            </a:r>
          </a:p>
          <a:p>
            <a:pPr lvl="1"/>
            <a:r>
              <a:rPr lang="fi-FI" dirty="0" smtClean="0"/>
              <a:t>Arcs</a:t>
            </a:r>
          </a:p>
          <a:p>
            <a:pPr lvl="1"/>
            <a:r>
              <a:rPr lang="fi-FI" dirty="0" smtClean="0"/>
              <a:t>Conditional probability tables</a:t>
            </a:r>
          </a:p>
          <a:p>
            <a:r>
              <a:rPr lang="fi-FI" dirty="0" smtClean="0"/>
              <a:t>Time slices → </a:t>
            </a:r>
            <a:r>
              <a:rPr lang="fi-FI" b="1" dirty="0" smtClean="0">
                <a:solidFill>
                  <a:srgbClr val="ED2939"/>
                </a:solidFill>
              </a:rPr>
              <a:t>Discrete time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5004048" y="2099805"/>
            <a:ext cx="3470612" cy="3081011"/>
            <a:chOff x="5004048" y="2364213"/>
            <a:chExt cx="3470612" cy="3081011"/>
          </a:xfrm>
        </p:grpSpPr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004048" y="3068960"/>
              <a:ext cx="3470612" cy="2376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5" name="Group 4"/>
            <p:cNvGrpSpPr/>
            <p:nvPr/>
          </p:nvGrpSpPr>
          <p:grpSpPr>
            <a:xfrm>
              <a:off x="5580112" y="2719581"/>
              <a:ext cx="2522474" cy="409575"/>
              <a:chOff x="6090074" y="1545775"/>
              <a:chExt cx="2522474" cy="409575"/>
            </a:xfrm>
          </p:grpSpPr>
          <p:pic>
            <p:nvPicPr>
              <p:cNvPr id="6" name="Picture 5"/>
              <p:cNvPicPr>
                <a:picLocks noChangeAspect="1" noChangeArrowheads="1"/>
              </p:cNvPicPr>
              <p:nvPr/>
            </p:nvPicPr>
            <p:blipFill>
              <a:blip r:embed="rId3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7236296" y="1545775"/>
                <a:ext cx="247650" cy="409575"/>
              </a:xfrm>
              <a:prstGeom prst="rect">
                <a:avLst/>
              </a:prstGeom>
              <a:noFill/>
            </p:spPr>
          </p:pic>
          <p:pic>
            <p:nvPicPr>
              <p:cNvPr id="8" name="Picture 7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6090074" y="1545775"/>
                <a:ext cx="257175" cy="409575"/>
              </a:xfrm>
              <a:prstGeom prst="rect">
                <a:avLst/>
              </a:prstGeom>
              <a:noFill/>
            </p:spPr>
          </p:pic>
          <p:pic>
            <p:nvPicPr>
              <p:cNvPr id="9" name="Picture 9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8355373" y="1545775"/>
                <a:ext cx="257175" cy="409575"/>
              </a:xfrm>
              <a:prstGeom prst="rect">
                <a:avLst/>
              </a:prstGeom>
              <a:noFill/>
            </p:spPr>
          </p:pic>
        </p:grpSp>
        <p:sp>
          <p:nvSpPr>
            <p:cNvPr id="10" name="TextBox 9"/>
            <p:cNvSpPr txBox="1"/>
            <p:nvPr/>
          </p:nvSpPr>
          <p:spPr>
            <a:xfrm>
              <a:off x="5597035" y="2364213"/>
              <a:ext cx="236314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i-FI" sz="2000" dirty="0" smtClean="0">
                  <a:solidFill>
                    <a:srgbClr val="FF0000"/>
                  </a:solidFill>
                </a:rPr>
                <a:t>Simulation state at</a:t>
              </a:r>
              <a:endParaRPr lang="fi-FI" sz="2000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7988300" cy="1081088"/>
          </a:xfrm>
        </p:spPr>
        <p:txBody>
          <a:bodyPr/>
          <a:lstStyle/>
          <a:p>
            <a:r>
              <a:rPr lang="fi-FI" dirty="0" smtClean="0"/>
              <a:t>Dynamic Bayesian Networks</a:t>
            </a:r>
            <a:br>
              <a:rPr lang="fi-FI" dirty="0" smtClean="0"/>
            </a:br>
            <a:r>
              <a:rPr lang="fi-FI" dirty="0" smtClean="0"/>
              <a:t>in Simulation Metamodeling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2780928"/>
            <a:ext cx="4968552" cy="3024336"/>
          </a:xfrm>
        </p:spPr>
        <p:txBody>
          <a:bodyPr/>
          <a:lstStyle/>
          <a:p>
            <a:r>
              <a:rPr lang="fi-FI" dirty="0" smtClean="0"/>
              <a:t>Time evolution of simulation</a:t>
            </a:r>
          </a:p>
          <a:p>
            <a:pPr marL="504000" lvl="1"/>
            <a:r>
              <a:rPr lang="fi-FI" dirty="0" smtClean="0"/>
              <a:t>Probability distribution of simulation state at discrete times</a:t>
            </a:r>
          </a:p>
          <a:p>
            <a:pPr marL="103950"/>
            <a:r>
              <a:rPr lang="fi-FI" dirty="0" smtClean="0"/>
              <a:t>Simulation parameters</a:t>
            </a:r>
          </a:p>
          <a:p>
            <a:pPr marL="504000" lvl="1"/>
            <a:r>
              <a:rPr lang="fi-FI" dirty="0" smtClean="0"/>
              <a:t>Included as random variables</a:t>
            </a:r>
          </a:p>
          <a:p>
            <a:r>
              <a:rPr lang="fi-FI" dirty="0" smtClean="0"/>
              <a:t>What-if analysis</a:t>
            </a:r>
          </a:p>
          <a:p>
            <a:pPr marL="504000" lvl="1"/>
            <a:r>
              <a:rPr lang="fi-FI" dirty="0" smtClean="0"/>
              <a:t>Simulation state at time </a:t>
            </a:r>
            <a:r>
              <a:rPr lang="fi-FI" sz="2400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fi-FI" dirty="0" smtClean="0"/>
              <a:t> is fixed</a:t>
            </a:r>
            <a:br>
              <a:rPr lang="fi-FI" dirty="0" smtClean="0"/>
            </a:br>
            <a:r>
              <a:rPr lang="fi-FI" dirty="0" smtClean="0"/>
              <a:t>→ Conditional probability distributions</a:t>
            </a:r>
          </a:p>
          <a:p>
            <a:pPr marL="504000" lvl="1"/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251520" y="1196752"/>
            <a:ext cx="8496944" cy="288032"/>
          </a:xfrm>
        </p:spPr>
        <p:txBody>
          <a:bodyPr/>
          <a:lstStyle/>
          <a:p>
            <a:pPr algn="ctr"/>
            <a:r>
              <a:rPr lang="fi-FI" sz="1000" dirty="0" smtClean="0"/>
              <a:t>Poropudas J., Virtanen K.,  2010. Simulation Metamodeling with Dynamic Bayesian Networks, </a:t>
            </a:r>
            <a:r>
              <a:rPr lang="fi-FI" sz="1000" i="1" dirty="0" smtClean="0"/>
              <a:t>submitted for publication</a:t>
            </a:r>
            <a:r>
              <a:rPr lang="fi-FI" sz="1000" dirty="0" smtClean="0"/>
              <a:t>.</a:t>
            </a:r>
          </a:p>
          <a:p>
            <a:pPr algn="ctr"/>
            <a:endParaRPr lang="fi-FI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431826"/>
            <a:ext cx="8424936" cy="137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76056" y="2924944"/>
            <a:ext cx="3384376" cy="27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Construction of DBN Metamodel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41834"/>
            <a:ext cx="5400600" cy="4135438"/>
          </a:xfrm>
        </p:spPr>
        <p:txBody>
          <a:bodyPr/>
          <a:lstStyle/>
          <a:p>
            <a:pPr marL="457200" indent="-457200">
              <a:buFont typeface="+mj-lt"/>
              <a:buAutoNum type="arabicParenR"/>
            </a:pPr>
            <a:r>
              <a:rPr lang="fi-FI" dirty="0" smtClean="0"/>
              <a:t>Selection of variables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Collecting simulation data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>
                <a:solidFill>
                  <a:srgbClr val="ED2939"/>
                </a:solidFill>
              </a:rPr>
              <a:t>Optimal selection of time instants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Determination of network structure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Estimation of probability tables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Inclusion of simulation parameters</a:t>
            </a:r>
          </a:p>
          <a:p>
            <a:pPr marL="457200" indent="-457200">
              <a:buFont typeface="+mj-lt"/>
              <a:buAutoNum type="arabicParenR"/>
            </a:pPr>
            <a:r>
              <a:rPr lang="fi-FI" dirty="0" smtClean="0"/>
              <a:t>Validation</a:t>
            </a:r>
          </a:p>
          <a:p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Text Placeholder 3"/>
          <p:cNvSpPr txBox="1">
            <a:spLocks/>
          </p:cNvSpPr>
          <p:nvPr/>
        </p:nvSpPr>
        <p:spPr bwMode="auto">
          <a:xfrm>
            <a:off x="251520" y="1124744"/>
            <a:ext cx="8496944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ts val="95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fi-FI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Poropudas J.,Virtanen K., 2010. Simulation Metamodeling with Dynamic Bayesian Networks, </a:t>
            </a:r>
            <a:r>
              <a:rPr kumimoji="0" lang="fi-FI" sz="1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submitted for publication</a:t>
            </a:r>
            <a:r>
              <a:rPr kumimoji="0" lang="fi-FI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ts val="95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fi-FI" sz="950" b="1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93876" y="1988840"/>
            <a:ext cx="3470612" cy="2376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grpSp>
        <p:nvGrpSpPr>
          <p:cNvPr id="19" name="Group 18"/>
          <p:cNvGrpSpPr/>
          <p:nvPr/>
        </p:nvGrpSpPr>
        <p:grpSpPr>
          <a:xfrm>
            <a:off x="6090074" y="1545775"/>
            <a:ext cx="2522474" cy="409575"/>
            <a:chOff x="6090074" y="1545775"/>
            <a:chExt cx="2522474" cy="409575"/>
          </a:xfrm>
        </p:grpSpPr>
        <p:pic>
          <p:nvPicPr>
            <p:cNvPr id="8197" name="Picture 5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236296" y="1545775"/>
              <a:ext cx="247650" cy="409575"/>
            </a:xfrm>
            <a:prstGeom prst="rect">
              <a:avLst/>
            </a:prstGeom>
            <a:noFill/>
          </p:spPr>
        </p:pic>
        <p:pic>
          <p:nvPicPr>
            <p:cNvPr id="8199" name="Picture 7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090074" y="1545775"/>
              <a:ext cx="257175" cy="409575"/>
            </a:xfrm>
            <a:prstGeom prst="rect">
              <a:avLst/>
            </a:prstGeom>
            <a:noFill/>
          </p:spPr>
        </p:pic>
        <p:pic>
          <p:nvPicPr>
            <p:cNvPr id="8201" name="Picture 9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8355373" y="1545775"/>
              <a:ext cx="257175" cy="4095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3573201"/>
            <a:ext cx="4824536" cy="747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259680"/>
            <a:ext cx="7988300" cy="1081088"/>
          </a:xfrm>
        </p:spPr>
        <p:txBody>
          <a:bodyPr/>
          <a:lstStyle/>
          <a:p>
            <a:r>
              <a:rPr lang="fi-FI" dirty="0" smtClean="0"/>
              <a:t>Optimal Selection of Time Instants</a:t>
            </a:r>
            <a:endParaRPr lang="fi-F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18715" y="1916832"/>
            <a:ext cx="4017781" cy="3416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9" name="Group 18"/>
          <p:cNvGrpSpPr/>
          <p:nvPr/>
        </p:nvGrpSpPr>
        <p:grpSpPr>
          <a:xfrm>
            <a:off x="971600" y="4386187"/>
            <a:ext cx="2808312" cy="1303001"/>
            <a:chOff x="971600" y="4286239"/>
            <a:chExt cx="2808312" cy="1303001"/>
          </a:xfrm>
        </p:grpSpPr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32782" y="5237141"/>
              <a:ext cx="1830204" cy="3520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2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971600" y="4286239"/>
              <a:ext cx="2808312" cy="399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3" name="Picture 9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971600" y="4729755"/>
              <a:ext cx="2754306" cy="357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8" name="Group 17"/>
          <p:cNvGrpSpPr/>
          <p:nvPr/>
        </p:nvGrpSpPr>
        <p:grpSpPr>
          <a:xfrm>
            <a:off x="107504" y="908720"/>
            <a:ext cx="5006802" cy="3024336"/>
            <a:chOff x="107504" y="908720"/>
            <a:chExt cx="5006802" cy="3024336"/>
          </a:xfrm>
        </p:grpSpPr>
        <p:grpSp>
          <p:nvGrpSpPr>
            <p:cNvPr id="17" name="Group 16"/>
            <p:cNvGrpSpPr/>
            <p:nvPr/>
          </p:nvGrpSpPr>
          <p:grpSpPr>
            <a:xfrm>
              <a:off x="107504" y="908720"/>
              <a:ext cx="5006802" cy="3024336"/>
              <a:chOff x="107504" y="980728"/>
              <a:chExt cx="5006802" cy="3024336"/>
            </a:xfrm>
          </p:grpSpPr>
          <p:sp>
            <p:nvSpPr>
              <p:cNvPr id="16" name="Content Placeholder 2"/>
              <p:cNvSpPr txBox="1">
                <a:spLocks/>
              </p:cNvSpPr>
              <p:nvPr/>
            </p:nvSpPr>
            <p:spPr bwMode="auto">
              <a:xfrm>
                <a:off x="107504" y="980728"/>
                <a:ext cx="4968552" cy="3024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342900" marR="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lang="fi-FI" sz="2400" dirty="0" smtClean="0">
                    <a:latin typeface="+mn-lt"/>
                  </a:rPr>
                  <a:t>Probability curves</a:t>
                </a:r>
                <a:br>
                  <a:rPr lang="fi-FI" sz="2400" dirty="0" smtClean="0">
                    <a:latin typeface="+mn-lt"/>
                  </a:rPr>
                </a:br>
                <a:r>
                  <a:rPr lang="fi-FI" sz="2400" dirty="0" smtClean="0">
                    <a:latin typeface="+mn-lt"/>
                  </a:rPr>
                  <a:t>estimated from simulation data</a:t>
                </a:r>
              </a:p>
              <a:p>
                <a:pPr marL="342900" marR="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kumimoji="0" lang="fi-FI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DBN gives probabilities at discrete times</a:t>
                </a:r>
              </a:p>
              <a:p>
                <a:pPr marL="342900" marR="0" lvl="0" indent="-342900" algn="l" defTabSz="914400" rtl="0" eaLnBrk="1" fontAlgn="base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 typeface="Arial" charset="0"/>
                  <a:buChar char="•"/>
                  <a:tabLst/>
                  <a:defRPr/>
                </a:pPr>
                <a:r>
                  <a:rPr kumimoji="0" lang="fi-FI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Piecewise</a:t>
                </a:r>
                <a:r>
                  <a:rPr kumimoji="0" lang="fi-FI" sz="2400" b="0" i="0" u="none" strike="noStrike" kern="1200" cap="none" spc="0" normalizeH="0" noProof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 linear interpolation</a:t>
                </a:r>
                <a:endPara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  <p:pic>
            <p:nvPicPr>
              <p:cNvPr id="1029" name="Picture 5"/>
              <p:cNvPicPr>
                <a:picLocks noChangeAspect="1"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2915816" y="980728"/>
                <a:ext cx="2198490" cy="3720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2411760" y="2060848"/>
              <a:ext cx="1944216" cy="451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4" name="Freeform 53"/>
          <p:cNvSpPr/>
          <p:nvPr/>
        </p:nvSpPr>
        <p:spPr>
          <a:xfrm>
            <a:off x="5292080" y="908720"/>
            <a:ext cx="881349" cy="613273"/>
          </a:xfrm>
          <a:custGeom>
            <a:avLst/>
            <a:gdLst>
              <a:gd name="connsiteX0" fmla="*/ 0 w 881349"/>
              <a:gd name="connsiteY0" fmla="*/ 420477 h 613273"/>
              <a:gd name="connsiteX1" fmla="*/ 143219 w 881349"/>
              <a:gd name="connsiteY1" fmla="*/ 23870 h 613273"/>
              <a:gd name="connsiteX2" fmla="*/ 550843 w 881349"/>
              <a:gd name="connsiteY2" fmla="*/ 563697 h 613273"/>
              <a:gd name="connsiteX3" fmla="*/ 881349 w 881349"/>
              <a:gd name="connsiteY3" fmla="*/ 321326 h 613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1349" h="613273">
                <a:moveTo>
                  <a:pt x="0" y="420477"/>
                </a:moveTo>
                <a:cubicBezTo>
                  <a:pt x="25706" y="210238"/>
                  <a:pt x="51412" y="0"/>
                  <a:pt x="143219" y="23870"/>
                </a:cubicBezTo>
                <a:cubicBezTo>
                  <a:pt x="235026" y="47740"/>
                  <a:pt x="427821" y="514121"/>
                  <a:pt x="550843" y="563697"/>
                </a:cubicBezTo>
                <a:cubicBezTo>
                  <a:pt x="673865" y="613273"/>
                  <a:pt x="777607" y="467299"/>
                  <a:pt x="881349" y="321326"/>
                </a:cubicBezTo>
              </a:path>
            </a:pathLst>
          </a:custGeom>
          <a:ln w="254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pSp>
        <p:nvGrpSpPr>
          <p:cNvPr id="73" name="Group 72"/>
          <p:cNvGrpSpPr/>
          <p:nvPr/>
        </p:nvGrpSpPr>
        <p:grpSpPr>
          <a:xfrm>
            <a:off x="1835696" y="2996952"/>
            <a:ext cx="1008112" cy="360040"/>
            <a:chOff x="3851920" y="5661248"/>
            <a:chExt cx="1152128" cy="432048"/>
          </a:xfrm>
        </p:grpSpPr>
        <p:cxnSp>
          <p:nvCxnSpPr>
            <p:cNvPr id="58" name="Straight Arrow Connector 57"/>
            <p:cNvCxnSpPr/>
            <p:nvPr/>
          </p:nvCxnSpPr>
          <p:spPr>
            <a:xfrm rot="5400000" flipH="1" flipV="1">
              <a:off x="3815916" y="5697252"/>
              <a:ext cx="432048" cy="36004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/>
            <p:nvPr/>
          </p:nvCxnSpPr>
          <p:spPr>
            <a:xfrm rot="16200000" flipH="1">
              <a:off x="4211960" y="5661248"/>
              <a:ext cx="432048" cy="432048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/>
            <p:nvPr/>
          </p:nvCxnSpPr>
          <p:spPr>
            <a:xfrm flipV="1">
              <a:off x="4644008" y="5949280"/>
              <a:ext cx="360040" cy="144016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188640"/>
            <a:ext cx="7988300" cy="1081088"/>
          </a:xfrm>
        </p:spPr>
        <p:txBody>
          <a:bodyPr/>
          <a:lstStyle/>
          <a:p>
            <a:r>
              <a:rPr lang="fi-FI" dirty="0" smtClean="0"/>
              <a:t>Optimization Problem</a:t>
            </a:r>
            <a:endParaRPr lang="fi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6872" y="1773611"/>
            <a:ext cx="3641072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1773611"/>
            <a:ext cx="3600400" cy="3053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Content Placeholder 2"/>
          <p:cNvSpPr txBox="1">
            <a:spLocks/>
          </p:cNvSpPr>
          <p:nvPr/>
        </p:nvSpPr>
        <p:spPr bwMode="auto">
          <a:xfrm>
            <a:off x="539552" y="836712"/>
            <a:ext cx="799288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ts val="600"/>
              </a:spcBef>
              <a:buFont typeface="Arial" charset="0"/>
              <a:buChar char="•"/>
              <a:defRPr/>
            </a:pPr>
            <a:r>
              <a:rPr lang="fi-FI" sz="2400" noProof="0" dirty="0" smtClean="0"/>
              <a:t>Minimize maximal absolute error of approximation</a:t>
            </a:r>
          </a:p>
          <a:p>
            <a:pPr marL="342900" indent="-342900">
              <a:spcBef>
                <a:spcPts val="600"/>
              </a:spcBef>
              <a:buFont typeface="Arial" charset="0"/>
              <a:buChar char="•"/>
              <a:defRPr/>
            </a:pPr>
            <a:r>
              <a:rPr kumimoji="0" lang="fi-FI" sz="2400" b="0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Solved using genetic algorithm</a:t>
            </a:r>
            <a:endParaRPr kumimoji="0" lang="fi-FI" sz="2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40" name="Group 39"/>
          <p:cNvGrpSpPr/>
          <p:nvPr/>
        </p:nvGrpSpPr>
        <p:grpSpPr>
          <a:xfrm>
            <a:off x="1333124" y="2781723"/>
            <a:ext cx="1839692" cy="1798446"/>
            <a:chOff x="1333124" y="1844824"/>
            <a:chExt cx="1839692" cy="1798446"/>
          </a:xfrm>
        </p:grpSpPr>
        <p:cxnSp>
          <p:nvCxnSpPr>
            <p:cNvPr id="19" name="Straight Connector 18"/>
            <p:cNvCxnSpPr/>
            <p:nvPr/>
          </p:nvCxnSpPr>
          <p:spPr>
            <a:xfrm rot="5400000">
              <a:off x="1961752" y="2776854"/>
              <a:ext cx="756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1700457" y="3451754"/>
              <a:ext cx="180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2703834" y="3121752"/>
              <a:ext cx="180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37"/>
            <p:cNvSpPr/>
            <p:nvPr/>
          </p:nvSpPr>
          <p:spPr>
            <a:xfrm rot="20088957">
              <a:off x="1333124" y="2359802"/>
              <a:ext cx="1839692" cy="1283468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547664" y="1844824"/>
              <a:ext cx="1223412" cy="36933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ED2939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fi-FI" dirty="0" smtClean="0">
                  <a:solidFill>
                    <a:srgbClr val="FF0000"/>
                  </a:solidFill>
                </a:rPr>
                <a:t>MINIMIZE</a:t>
              </a:r>
              <a:endParaRPr lang="fi-FI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435845" y="4665887"/>
            <a:ext cx="6088483" cy="1111437"/>
            <a:chOff x="1435845" y="3741415"/>
            <a:chExt cx="6088483" cy="111143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35845" y="4149080"/>
              <a:ext cx="6088483" cy="7037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800182" y="3741415"/>
              <a:ext cx="1359808" cy="582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88" y="116632"/>
            <a:ext cx="7988300" cy="1081088"/>
          </a:xfrm>
        </p:spPr>
        <p:txBody>
          <a:bodyPr/>
          <a:lstStyle/>
          <a:p>
            <a:r>
              <a:rPr lang="fi-FI" dirty="0" smtClean="0"/>
              <a:t>Approximative Reasoning</a:t>
            </a:r>
            <a:br>
              <a:rPr lang="fi-FI" dirty="0" smtClean="0"/>
            </a:br>
            <a:r>
              <a:rPr lang="fi-FI" dirty="0" smtClean="0"/>
              <a:t>in Continuous Time</a:t>
            </a:r>
            <a:endParaRPr lang="fi-FI" dirty="0"/>
          </a:p>
        </p:txBody>
      </p:sp>
      <p:grpSp>
        <p:nvGrpSpPr>
          <p:cNvPr id="12" name="Group 11"/>
          <p:cNvGrpSpPr/>
          <p:nvPr/>
        </p:nvGrpSpPr>
        <p:grpSpPr>
          <a:xfrm>
            <a:off x="251520" y="1340768"/>
            <a:ext cx="8640960" cy="2448272"/>
            <a:chOff x="251520" y="1628800"/>
            <a:chExt cx="8280920" cy="2448272"/>
          </a:xfrm>
        </p:grpSpPr>
        <p:sp>
          <p:nvSpPr>
            <p:cNvPr id="10" name="Content Placeholder 2"/>
            <p:cNvSpPr txBox="1">
              <a:spLocks/>
            </p:cNvSpPr>
            <p:nvPr/>
          </p:nvSpPr>
          <p:spPr bwMode="auto">
            <a:xfrm>
              <a:off x="251520" y="1628800"/>
              <a:ext cx="8280920" cy="24482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342900" indent="-342900">
                <a:spcBef>
                  <a:spcPts val="600"/>
                </a:spcBef>
                <a:buFont typeface="Arial" charset="0"/>
                <a:buChar char="•"/>
                <a:defRPr/>
              </a:pPr>
              <a:r>
                <a:rPr lang="fi-FI" sz="2400" dirty="0" smtClean="0"/>
                <a:t>DBN gives probabilities at discrete time instants</a:t>
              </a:r>
              <a:br>
                <a:rPr lang="fi-FI" sz="2400" dirty="0" smtClean="0"/>
              </a:br>
              <a:r>
                <a:rPr lang="fi-FI" sz="2400" dirty="0" smtClean="0"/>
                <a:t>                          </a:t>
              </a:r>
              <a:r>
                <a:rPr lang="fi-FI" sz="2400" dirty="0" smtClean="0">
                  <a:solidFill>
                    <a:srgbClr val="FF0000"/>
                  </a:solidFill>
                </a:rPr>
                <a:t>→ What-if analysis at these times</a:t>
              </a:r>
            </a:p>
            <a:p>
              <a:pPr marL="342900" indent="-342900">
                <a:spcBef>
                  <a:spcPts val="600"/>
                </a:spcBef>
                <a:buFont typeface="Arial" charset="0"/>
                <a:buChar char="•"/>
                <a:defRPr/>
              </a:pPr>
              <a:r>
                <a:rPr lang="fi-FI" sz="2400" dirty="0" smtClean="0"/>
                <a:t>Approximative probabilities for all time instants </a:t>
              </a:r>
              <a:r>
                <a:rPr lang="fi-FI" sz="2400" dirty="0" smtClean="0"/>
                <a:t>with first order</a:t>
              </a: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fi-FI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Lagrange</a:t>
              </a:r>
              <a:r>
                <a:rPr kumimoji="0" lang="fi-FI" sz="24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interpolating polynomials </a:t>
              </a:r>
              <a:r>
                <a:rPr lang="fi-FI" sz="2400" dirty="0" smtClean="0">
                  <a:solidFill>
                    <a:srgbClr val="FF0000"/>
                  </a:solidFill>
                </a:rPr>
                <a:t>→ What-if analysis at arbitrary time instants</a:t>
              </a:r>
              <a:endParaRPr kumimoji="0" lang="fi-FI" sz="24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7551" y="1966806"/>
              <a:ext cx="2067713" cy="4909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3" name="TextBox 12"/>
          <p:cNvSpPr txBox="1"/>
          <p:nvPr/>
        </p:nvSpPr>
        <p:spPr>
          <a:xfrm>
            <a:off x="2511180" y="5212277"/>
            <a:ext cx="4121641" cy="52322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i-FI" sz="2800" b="1" dirty="0" smtClean="0"/>
              <a:t>”Simple, yet effective!”</a:t>
            </a:r>
            <a:endParaRPr lang="fi-FI" sz="2800" b="1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grpSp>
        <p:nvGrpSpPr>
          <p:cNvPr id="36" name="Group 35"/>
          <p:cNvGrpSpPr/>
          <p:nvPr/>
        </p:nvGrpSpPr>
        <p:grpSpPr>
          <a:xfrm>
            <a:off x="6111313" y="3689092"/>
            <a:ext cx="2808312" cy="801483"/>
            <a:chOff x="323528" y="3573016"/>
            <a:chExt cx="2808312" cy="801483"/>
          </a:xfrm>
        </p:grpSpPr>
        <p:pic>
          <p:nvPicPr>
            <p:cNvPr id="34" name="Picture 8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3528" y="3573016"/>
              <a:ext cx="2808312" cy="3990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5" name="Picture 9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323528" y="4016532"/>
              <a:ext cx="2754306" cy="3579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i-FI"/>
          </a:p>
        </p:txBody>
      </p:sp>
      <p:grpSp>
        <p:nvGrpSpPr>
          <p:cNvPr id="41" name="Group 40"/>
          <p:cNvGrpSpPr/>
          <p:nvPr/>
        </p:nvGrpSpPr>
        <p:grpSpPr>
          <a:xfrm>
            <a:off x="2609491" y="3063054"/>
            <a:ext cx="3925019" cy="2127189"/>
            <a:chOff x="3590004" y="2996952"/>
            <a:chExt cx="3925019" cy="2127189"/>
          </a:xfrm>
        </p:grpSpPr>
        <p:grpSp>
          <p:nvGrpSpPr>
            <p:cNvPr id="29" name="Group 28"/>
            <p:cNvGrpSpPr/>
            <p:nvPr/>
          </p:nvGrpSpPr>
          <p:grpSpPr>
            <a:xfrm>
              <a:off x="3590004" y="2996952"/>
              <a:ext cx="3925019" cy="1723080"/>
              <a:chOff x="2699792" y="3146874"/>
              <a:chExt cx="3925019" cy="172308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3203848" y="3284984"/>
                <a:ext cx="3024336" cy="1584970"/>
                <a:chOff x="3203848" y="3284984"/>
                <a:chExt cx="3024336" cy="1584970"/>
              </a:xfrm>
            </p:grpSpPr>
            <p:cxnSp>
              <p:nvCxnSpPr>
                <p:cNvPr id="14" name="Straight Connector 13"/>
                <p:cNvCxnSpPr/>
                <p:nvPr/>
              </p:nvCxnSpPr>
              <p:spPr>
                <a:xfrm>
                  <a:off x="3203848" y="4869160"/>
                  <a:ext cx="302433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 rot="5400000" flipH="1" flipV="1">
                  <a:off x="3275856" y="4437112"/>
                  <a:ext cx="86409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oval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Straight Connector 19"/>
                <p:cNvCxnSpPr/>
                <p:nvPr/>
              </p:nvCxnSpPr>
              <p:spPr>
                <a:xfrm rot="5400000" flipH="1" flipV="1">
                  <a:off x="4788024" y="4077072"/>
                  <a:ext cx="158417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  <a:tailEnd type="oval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Straight Connector 22"/>
                <p:cNvCxnSpPr/>
                <p:nvPr/>
              </p:nvCxnSpPr>
              <p:spPr>
                <a:xfrm flipV="1">
                  <a:off x="3707904" y="3284984"/>
                  <a:ext cx="1872208" cy="72008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Arrow Connector 24"/>
                <p:cNvCxnSpPr/>
                <p:nvPr/>
              </p:nvCxnSpPr>
              <p:spPr>
                <a:xfrm rot="5400000" flipH="1" flipV="1">
                  <a:off x="4391980" y="4185084"/>
                  <a:ext cx="1368152" cy="1588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oval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6" name="Oval 25"/>
                <p:cNvSpPr>
                  <a:spLocks noChangeAspect="1"/>
                </p:cNvSpPr>
                <p:nvPr/>
              </p:nvSpPr>
              <p:spPr>
                <a:xfrm>
                  <a:off x="5017536" y="3442488"/>
                  <a:ext cx="108000" cy="108000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fi-FI"/>
                </a:p>
              </p:txBody>
            </p:sp>
          </p:grpSp>
          <p:pic>
            <p:nvPicPr>
              <p:cNvPr id="5121" name="Picture 1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5796136" y="3146874"/>
                <a:ext cx="828675" cy="447675"/>
              </a:xfrm>
              <a:prstGeom prst="rect">
                <a:avLst/>
              </a:prstGeom>
              <a:noFill/>
            </p:spPr>
          </p:pic>
          <p:pic>
            <p:nvPicPr>
              <p:cNvPr id="5123" name="Picture 3"/>
              <p:cNvPicPr>
                <a:picLocks noChangeAspect="1" noChangeArrowheads="1"/>
              </p:cNvPicPr>
              <p:nvPr/>
            </p:nvPicPr>
            <p:blipFill>
              <a:blip r:embed="rId6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2699792" y="3855142"/>
                <a:ext cx="828675" cy="447675"/>
              </a:xfrm>
              <a:prstGeom prst="rect">
                <a:avLst/>
              </a:prstGeom>
              <a:noFill/>
            </p:spPr>
          </p:pic>
          <p:pic>
            <p:nvPicPr>
              <p:cNvPr id="5125" name="Picture 5"/>
              <p:cNvPicPr>
                <a:picLocks noChangeAspect="1" noChangeArrowheads="1"/>
              </p:cNvPicPr>
              <p:nvPr/>
            </p:nvPicPr>
            <p:blipFill>
              <a:blip r:embed="rId7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4261934" y="3151985"/>
                <a:ext cx="666750" cy="447675"/>
              </a:xfrm>
              <a:prstGeom prst="rect">
                <a:avLst/>
              </a:prstGeom>
              <a:noFill/>
            </p:spPr>
          </p:pic>
        </p:grpSp>
        <p:pic>
          <p:nvPicPr>
            <p:cNvPr id="5127" name="Picture 7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455924" y="4714566"/>
              <a:ext cx="285750" cy="409575"/>
            </a:xfrm>
            <a:prstGeom prst="rect">
              <a:avLst/>
            </a:prstGeom>
            <a:noFill/>
          </p:spPr>
        </p:pic>
        <p:pic>
          <p:nvPicPr>
            <p:cNvPr id="5129" name="Picture 9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6323021" y="4714566"/>
              <a:ext cx="285750" cy="409575"/>
            </a:xfrm>
            <a:prstGeom prst="rect">
              <a:avLst/>
            </a:prstGeom>
            <a:noFill/>
          </p:spPr>
        </p:pic>
        <p:pic>
          <p:nvPicPr>
            <p:cNvPr id="5131" name="Picture 11"/>
            <p:cNvPicPr>
              <a:picLocks noChangeAspect="1" noChangeArrowheads="1"/>
            </p:cNvPicPr>
            <p:nvPr/>
          </p:nvPicPr>
          <p:blipFill>
            <a:blip r:embed="rId10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907101" y="4714566"/>
              <a:ext cx="123825" cy="409575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ropudas, Jirka - WSC 2010 Ph.D. Colloquium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928B81"/>
      </a:lt2>
      <a:accent1>
        <a:srgbClr val="009B3A"/>
      </a:accent1>
      <a:accent2>
        <a:srgbClr val="FF7900"/>
      </a:accent2>
      <a:accent3>
        <a:srgbClr val="0065BD"/>
      </a:accent3>
      <a:accent4>
        <a:srgbClr val="ED2939"/>
      </a:accent4>
      <a:accent5>
        <a:srgbClr val="FECB00"/>
      </a:accent5>
      <a:accent6>
        <a:srgbClr val="6639B7"/>
      </a:accent6>
      <a:hlink>
        <a:srgbClr val="0065BD"/>
      </a:hlink>
      <a:folHlink>
        <a:srgbClr val="ED2939"/>
      </a:folHlink>
    </a:clrScheme>
    <a:fontScheme name="Aalto_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Poropudas, Jirka - WSC 2010 Ph.D. Colloquium</Template>
  <TotalTime>1606</TotalTime>
  <Words>640</Words>
  <Application>Microsoft Office PowerPoint</Application>
  <PresentationFormat>On-screen Show (4:3)</PresentationFormat>
  <Paragraphs>111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Poropudas, Jirka - WSC 2010 Ph.D. Colloquium</vt:lpstr>
      <vt:lpstr>Equation</vt:lpstr>
      <vt:lpstr>Simulation Metamodeling using Dynamic Bayesian Networks in Continuous Time</vt:lpstr>
      <vt:lpstr>Contribution</vt:lpstr>
      <vt:lpstr>Outline</vt:lpstr>
      <vt:lpstr>Dynamic Bayesian Network (DBN)</vt:lpstr>
      <vt:lpstr>Dynamic Bayesian Networks in Simulation Metamodeling</vt:lpstr>
      <vt:lpstr>Construction of DBN Metamodel</vt:lpstr>
      <vt:lpstr>Optimal Selection of Time Instants</vt:lpstr>
      <vt:lpstr>Optimization Problem</vt:lpstr>
      <vt:lpstr>Approximative Reasoning in Continuous Time</vt:lpstr>
      <vt:lpstr>Example: Air Combat Simulation</vt:lpstr>
      <vt:lpstr>Time Evolution of Air Combat</vt:lpstr>
      <vt:lpstr>What-if Analysis</vt:lpstr>
      <vt:lpstr>Simulation Data versus Approximation</vt:lpstr>
      <vt:lpstr>Conclusions</vt:lpstr>
      <vt:lpstr>Future research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Simulation Metamodeling Using Dynamic Bayesian Networks in Continuous Time</dc:title>
  <dc:creator>jporopud</dc:creator>
  <cp:lastModifiedBy>jporopud</cp:lastModifiedBy>
  <cp:revision>161</cp:revision>
  <dcterms:created xsi:type="dcterms:W3CDTF">2010-11-19T09:20:23Z</dcterms:created>
  <dcterms:modified xsi:type="dcterms:W3CDTF">2010-12-06T15:28:04Z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vTieturiVerId">
    <vt:lpwstr>002</vt:lpwstr>
  </property>
</Properties>
</file>