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2" r:id="rId2"/>
    <p:sldId id="260" r:id="rId3"/>
    <p:sldId id="262" r:id="rId4"/>
    <p:sldId id="298" r:id="rId5"/>
    <p:sldId id="287" r:id="rId6"/>
    <p:sldId id="288" r:id="rId7"/>
    <p:sldId id="289" r:id="rId8"/>
    <p:sldId id="295" r:id="rId9"/>
    <p:sldId id="296" r:id="rId10"/>
    <p:sldId id="286" r:id="rId11"/>
    <p:sldId id="263" r:id="rId12"/>
    <p:sldId id="265" r:id="rId13"/>
    <p:sldId id="268" r:id="rId14"/>
    <p:sldId id="283" r:id="rId15"/>
    <p:sldId id="284" r:id="rId16"/>
    <p:sldId id="290" r:id="rId17"/>
    <p:sldId id="281" r:id="rId18"/>
    <p:sldId id="294" r:id="rId19"/>
  </p:sldIdLst>
  <p:sldSz cx="9906000" cy="6858000" type="A4"/>
  <p:notesSz cx="6742113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75B5B"/>
    <a:srgbClr val="FFC000"/>
    <a:srgbClr val="F6FED2"/>
    <a:srgbClr val="F9FECE"/>
    <a:srgbClr val="FBFFE9"/>
    <a:srgbClr val="FFCCFF"/>
    <a:srgbClr val="CCFFFF"/>
    <a:srgbClr val="FFFFCC"/>
    <a:srgbClr val="CC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95232" autoAdjust="0"/>
  </p:normalViewPr>
  <p:slideViewPr>
    <p:cSldViewPr snapToGrid="0">
      <p:cViewPr>
        <p:scale>
          <a:sx n="70" d="100"/>
          <a:sy n="70" d="100"/>
        </p:scale>
        <p:origin x="1507" y="355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3152"/>
    </p:cViewPr>
  </p:sorterViewPr>
  <p:notesViewPr>
    <p:cSldViewPr snapToGrid="0">
      <p:cViewPr>
        <p:scale>
          <a:sx n="100" d="100"/>
          <a:sy n="100" d="100"/>
        </p:scale>
        <p:origin x="-2868" y="-60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5144" cy="5320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3" tIns="45161" rIns="90323" bIns="45161" numCol="1" anchor="t" anchorCtr="0" compatLnSpc="1">
            <a:prstTxWarp prst="textNoShape">
              <a:avLst/>
            </a:prstTxWarp>
          </a:bodyPr>
          <a:lstStyle>
            <a:lvl1pPr defTabSz="903905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901" y="1"/>
            <a:ext cx="2893557" cy="5320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3" tIns="45161" rIns="90323" bIns="45161" numCol="1" anchor="t" anchorCtr="0" compatLnSpc="1">
            <a:prstTxWarp prst="textNoShape">
              <a:avLst/>
            </a:prstTxWarp>
          </a:bodyPr>
          <a:lstStyle>
            <a:lvl1pPr algn="r" defTabSz="903905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40599"/>
            <a:ext cx="2895144" cy="5320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3" tIns="45161" rIns="90323" bIns="45161" numCol="1" anchor="b" anchorCtr="0" compatLnSpc="1">
            <a:prstTxWarp prst="textNoShape">
              <a:avLst/>
            </a:prstTxWarp>
          </a:bodyPr>
          <a:lstStyle>
            <a:lvl1pPr defTabSz="903905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901" y="9340599"/>
            <a:ext cx="2893557" cy="5320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3" tIns="45161" rIns="90323" bIns="45161" numCol="1" anchor="b" anchorCtr="0" compatLnSpc="1">
            <a:prstTxWarp prst="textNoShape">
              <a:avLst/>
            </a:prstTxWarp>
          </a:bodyPr>
          <a:lstStyle>
            <a:lvl1pPr algn="r" defTabSz="903905">
              <a:defRPr sz="1200">
                <a:latin typeface="Times New Roman" pitchFamily="18" charset="0"/>
              </a:defRPr>
            </a:lvl1pPr>
          </a:lstStyle>
          <a:p>
            <a:fld id="{C48CB8D9-7C6D-45BE-84E0-C3A424DA5D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5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43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819150"/>
            <a:ext cx="5662612" cy="39211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3530" y="4987636"/>
            <a:ext cx="4757036" cy="473968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1600" tIns="45801" rIns="91600" bIns="45801" anchor="b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54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90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69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89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56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89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520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89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173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176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89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706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4690" y="4751389"/>
            <a:ext cx="5392737" cy="388778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772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577850" y="1752600"/>
            <a:ext cx="8420100" cy="1143000"/>
          </a:xfrm>
        </p:spPr>
        <p:txBody>
          <a:bodyPr/>
          <a:lstStyle>
            <a:lvl1pPr algn="ctr">
              <a:defRPr sz="4000">
                <a:latin typeface="Calibri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352800"/>
            <a:ext cx="69342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500">
                <a:latin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908050" y="685800"/>
            <a:ext cx="83375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536" y="74926"/>
            <a:ext cx="791570" cy="5699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3765" y="148917"/>
            <a:ext cx="1795462" cy="447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175" y="838200"/>
            <a:ext cx="9007475" cy="650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4050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8175" y="838200"/>
            <a:ext cx="90074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V="1">
            <a:off x="908050" y="667106"/>
            <a:ext cx="8807450" cy="18694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30250" y="6356350"/>
            <a:ext cx="88963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9067800" y="6627813"/>
            <a:ext cx="3841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fld id="{0B51BBAA-0564-4977-AFA5-CF90AA41F24C}" type="slidenum">
              <a:rPr lang="en-GB" sz="1300">
                <a:solidFill>
                  <a:srgbClr val="4D4D4D"/>
                </a:solidFill>
              </a:rPr>
              <a:pPr defTabSz="762000"/>
              <a:t>‹#›</a:t>
            </a:fld>
            <a:endParaRPr lang="en-GB" sz="1300" dirty="0">
              <a:solidFill>
                <a:srgbClr val="4D4D4D"/>
              </a:solidFill>
            </a:endParaRP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4050" y="1612900"/>
            <a:ext cx="89979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err="1" smtClean="0"/>
              <a:t>kjk</a:t>
            </a:r>
            <a:endParaRPr lang="en-GB" dirty="0" smtClean="0"/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Levels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6480" y="136480"/>
            <a:ext cx="736980" cy="5306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87413" y="176213"/>
            <a:ext cx="1795462" cy="447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0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.emf"/><Relationship Id="rId4" Type="http://schemas.openxmlformats.org/officeDocument/2006/relationships/image" Target="../media/image2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2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0.png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23833" y="1545336"/>
            <a:ext cx="7246961" cy="1420324"/>
          </a:xfrm>
        </p:spPr>
        <p:txBody>
          <a:bodyPr/>
          <a:lstStyle/>
          <a:p>
            <a:r>
              <a:rPr lang="en-US" dirty="0"/>
              <a:t>Risk-informed </a:t>
            </a:r>
            <a:r>
              <a:rPr lang="en-US" dirty="0" smtClean="0"/>
              <a:t>Decision </a:t>
            </a:r>
            <a:r>
              <a:rPr lang="en-US" dirty="0"/>
              <a:t>M</a:t>
            </a:r>
            <a:r>
              <a:rPr lang="en-US" dirty="0" smtClean="0"/>
              <a:t>aking </a:t>
            </a:r>
            <a:r>
              <a:rPr lang="en-US" dirty="0"/>
              <a:t>under </a:t>
            </a:r>
            <a:r>
              <a:rPr lang="en-US" dirty="0" smtClean="0"/>
              <a:t>Incomplete Information</a:t>
            </a:r>
            <a:endParaRPr lang="fi-FI" sz="3600" b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15986" y="5443685"/>
            <a:ext cx="5813946" cy="1144272"/>
          </a:xfrm>
        </p:spPr>
        <p:txBody>
          <a:bodyPr anchor="ctr"/>
          <a:lstStyle/>
          <a:p>
            <a:pPr algn="r">
              <a:lnSpc>
                <a:spcPct val="95000"/>
              </a:lnSpc>
            </a:pPr>
            <a:r>
              <a:rPr lang="en-US" sz="2400" smtClean="0"/>
              <a:t>June 21, 2017</a:t>
            </a:r>
            <a:endParaRPr lang="fi-FI" sz="2400" dirty="0" smtClean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2046027" y="2937249"/>
            <a:ext cx="5813946" cy="114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Monotype Sorts" pitchFamily="2" charset="2"/>
              <a:buNone/>
              <a:defRPr sz="25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10000"/>
              </a:spcBef>
              <a:spcAft>
                <a:spcPct val="0"/>
              </a:spcAft>
              <a:buClr>
                <a:schemeClr val="tx1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</a:pPr>
            <a:r>
              <a:rPr lang="en-US" sz="2400" u="sng" dirty="0" smtClean="0"/>
              <a:t>A. </a:t>
            </a:r>
            <a:r>
              <a:rPr lang="en-US" sz="2400" u="sng" dirty="0" err="1" smtClean="0"/>
              <a:t>Mancuso</a:t>
            </a:r>
            <a:r>
              <a:rPr lang="en-US" sz="2400" baseline="30000" dirty="0" err="1" smtClean="0"/>
              <a:t>a,b</a:t>
            </a:r>
            <a:r>
              <a:rPr lang="en-US" sz="2400" dirty="0" smtClean="0"/>
              <a:t>, M. </a:t>
            </a:r>
            <a:r>
              <a:rPr lang="en-US" sz="2400" dirty="0" err="1" smtClean="0"/>
              <a:t>Compare</a:t>
            </a:r>
            <a:r>
              <a:rPr lang="en-US" sz="2400" baseline="30000" dirty="0" err="1" smtClean="0"/>
              <a:t>b</a:t>
            </a:r>
            <a:r>
              <a:rPr lang="en-US" sz="2400" dirty="0" smtClean="0"/>
              <a:t>, A. </a:t>
            </a:r>
            <a:r>
              <a:rPr lang="en-US" sz="2400" dirty="0" err="1" smtClean="0"/>
              <a:t>Salo</a:t>
            </a:r>
            <a:r>
              <a:rPr lang="en-US" sz="2400" baseline="30000" dirty="0" err="1" smtClean="0"/>
              <a:t>a</a:t>
            </a:r>
            <a:r>
              <a:rPr lang="en-US" sz="2400" dirty="0" smtClean="0"/>
              <a:t>, E. </a:t>
            </a:r>
            <a:r>
              <a:rPr lang="en-US" sz="2400" dirty="0" err="1" smtClean="0"/>
              <a:t>Zio</a:t>
            </a:r>
            <a:r>
              <a:rPr lang="en-US" sz="2400" baseline="30000" dirty="0" err="1" smtClean="0"/>
              <a:t>b,c</a:t>
            </a:r>
            <a:endParaRPr lang="en-US" sz="1600" dirty="0" smtClean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126353" y="4190467"/>
            <a:ext cx="7641920" cy="114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Monotype Sorts" pitchFamily="2" charset="2"/>
              <a:buNone/>
              <a:defRPr sz="25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10000"/>
              </a:spcBef>
              <a:spcAft>
                <a:spcPct val="0"/>
              </a:spcAft>
              <a:buClr>
                <a:schemeClr val="tx1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l">
              <a:buClr>
                <a:schemeClr val="tx1"/>
              </a:buClr>
              <a:buFont typeface="+mj-lt"/>
              <a:buAutoNum type="alphaLcPeriod"/>
            </a:pPr>
            <a:r>
              <a:rPr lang="en-US" sz="1400" dirty="0" smtClean="0"/>
              <a:t>Systems Analysis Laboratory, Department of Mathematics and Systems Analysis - Aalto University</a:t>
            </a:r>
            <a:endParaRPr lang="en-US" sz="1400" dirty="0"/>
          </a:p>
          <a:p>
            <a:pPr marL="342900" indent="-342900" algn="l">
              <a:buClr>
                <a:schemeClr val="tx1"/>
              </a:buClr>
              <a:buFont typeface="+mj-lt"/>
              <a:buAutoNum type="alphaLcPeriod"/>
            </a:pPr>
            <a:r>
              <a:rPr lang="en-US" sz="1400" dirty="0" smtClean="0"/>
              <a:t>Laboratory </a:t>
            </a:r>
            <a:r>
              <a:rPr lang="en-US" sz="1400" dirty="0"/>
              <a:t>of </a:t>
            </a:r>
            <a:r>
              <a:rPr lang="en-US" sz="1400" dirty="0" smtClean="0"/>
              <a:t>Signal </a:t>
            </a:r>
            <a:r>
              <a:rPr lang="en-US" sz="1400" dirty="0"/>
              <a:t>and </a:t>
            </a:r>
            <a:r>
              <a:rPr lang="en-US" sz="1400" dirty="0" smtClean="0"/>
              <a:t>Risk Analysis, </a:t>
            </a:r>
            <a:r>
              <a:rPr lang="it-IT" sz="1400" dirty="0" smtClean="0"/>
              <a:t>Dipartimento </a:t>
            </a:r>
            <a:r>
              <a:rPr lang="it-IT" sz="1400" dirty="0"/>
              <a:t>di </a:t>
            </a:r>
            <a:r>
              <a:rPr lang="it-IT" sz="1400" dirty="0" smtClean="0"/>
              <a:t>Energia - Politecnico </a:t>
            </a:r>
            <a:r>
              <a:rPr lang="it-IT" sz="1400" dirty="0"/>
              <a:t>di </a:t>
            </a:r>
            <a:r>
              <a:rPr lang="it-IT" sz="1400" dirty="0" smtClean="0"/>
              <a:t>Milano</a:t>
            </a:r>
          </a:p>
          <a:p>
            <a:pPr marL="342900" indent="-342900" algn="l">
              <a:buClr>
                <a:schemeClr val="tx1"/>
              </a:buClr>
              <a:buFont typeface="+mj-lt"/>
              <a:buAutoNum type="alphaLcPeriod"/>
            </a:pPr>
            <a:r>
              <a:rPr lang="en-US" sz="1400" dirty="0" smtClean="0"/>
              <a:t>Chair </a:t>
            </a:r>
            <a:r>
              <a:rPr lang="en-US" sz="1400" dirty="0"/>
              <a:t>on Systems Science and the Energetic </a:t>
            </a:r>
            <a:r>
              <a:rPr lang="en-US" sz="1400" dirty="0" smtClean="0"/>
              <a:t>Challenge - </a:t>
            </a:r>
            <a:r>
              <a:rPr lang="en-US" sz="1400" dirty="0" err="1" smtClean="0"/>
              <a:t>École</a:t>
            </a:r>
            <a:r>
              <a:rPr lang="en-US" sz="1400" dirty="0" smtClean="0"/>
              <a:t> </a:t>
            </a:r>
            <a:r>
              <a:rPr lang="en-US" sz="1400" dirty="0"/>
              <a:t>Centrale Paris and </a:t>
            </a:r>
            <a:r>
              <a:rPr lang="en-US" sz="1400" dirty="0" err="1" smtClean="0"/>
              <a:t>Supelec</a:t>
            </a:r>
            <a:endParaRPr lang="en-US" sz="1400" dirty="0" smtClean="0"/>
          </a:p>
          <a:p>
            <a:pPr algn="l">
              <a:buClr>
                <a:schemeClr val="tx1"/>
              </a:buClr>
            </a:pPr>
            <a:endParaRPr lang="fi-FI" sz="1400" dirty="0"/>
          </a:p>
          <a:p>
            <a:pPr algn="l">
              <a:buClr>
                <a:schemeClr val="tx1"/>
              </a:buClr>
            </a:pPr>
            <a:endParaRPr lang="en-US" sz="16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2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Optimization model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886632" y="1990389"/>
            <a:ext cx="1519665" cy="10323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Risk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 acceptability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5400000">
            <a:off x="7384814" y="4006187"/>
            <a:ext cx="4575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Select the optimal action portfolio</a:t>
            </a:r>
            <a:endParaRPr lang="en-US" b="1" dirty="0"/>
          </a:p>
        </p:txBody>
      </p:sp>
      <p:sp>
        <p:nvSpPr>
          <p:cNvPr id="6" name="Right Brace 5"/>
          <p:cNvSpPr/>
          <p:nvPr/>
        </p:nvSpPr>
        <p:spPr bwMode="auto">
          <a:xfrm>
            <a:off x="9248603" y="3378750"/>
            <a:ext cx="286577" cy="1285652"/>
          </a:xfrm>
          <a:prstGeom prst="rightBrac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5989" y="170735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#2</a:t>
            </a:r>
            <a:endParaRPr lang="en-US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7065989" y="213326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#3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7059681" y="255917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#4</a:t>
            </a:r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7059681" y="298508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#5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7065988" y="469315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#9</a:t>
            </a:r>
            <a:endParaRPr lang="en-US" sz="1800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4886632" y="3268342"/>
            <a:ext cx="1519665" cy="10323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" charset="0"/>
              </a:rPr>
              <a:t>Budget 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constraints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886632" y="4546295"/>
            <a:ext cx="1519665" cy="1032387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00B050"/>
                </a:solidFill>
                <a:latin typeface="Arial" charset="0"/>
              </a:rPr>
              <a:t>Action f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charset="0"/>
              </a:rPr>
              <a:t>easibility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5959" y="2214874"/>
            <a:ext cx="3674439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Implicit enumeration algorithm to identify the </a:t>
            </a:r>
            <a:r>
              <a:rPr lang="en-US" sz="2200" b="1" dirty="0" smtClean="0"/>
              <a:t>non-dominated portfolios</a:t>
            </a:r>
            <a:r>
              <a:rPr lang="en-US" sz="1800" dirty="0" smtClean="0"/>
              <a:t> of safety actions.</a:t>
            </a:r>
          </a:p>
          <a:p>
            <a:pPr algn="ctr"/>
            <a:endParaRPr lang="en-US" sz="1800" dirty="0" smtClean="0"/>
          </a:p>
          <a:p>
            <a:pPr algn="ctr"/>
            <a:endParaRPr lang="en-US" sz="1800" dirty="0"/>
          </a:p>
          <a:p>
            <a:pPr algn="ctr"/>
            <a:r>
              <a:rPr lang="en-US" sz="1800" dirty="0" smtClean="0"/>
              <a:t>The resulting portfolios are globally optimal: they minimize the failure risk of target events (instead of selecting actions that target the riskiness of the single components).</a:t>
            </a:r>
            <a:endParaRPr lang="en-US" sz="1800" dirty="0"/>
          </a:p>
        </p:txBody>
      </p:sp>
      <p:sp>
        <p:nvSpPr>
          <p:cNvPr id="22" name="Down Arrow 21"/>
          <p:cNvSpPr/>
          <p:nvPr/>
        </p:nvSpPr>
        <p:spPr bwMode="auto">
          <a:xfrm>
            <a:off x="2192806" y="3283583"/>
            <a:ext cx="420743" cy="428065"/>
          </a:xfrm>
          <a:prstGeom prst="downArrow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59680" y="341099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#6</a:t>
            </a:r>
            <a:endParaRPr lang="en-U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7059680" y="383691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#7</a:t>
            </a:r>
            <a:endParaRPr lang="en-US" sz="1800" dirty="0"/>
          </a:p>
        </p:txBody>
      </p:sp>
      <p:sp>
        <p:nvSpPr>
          <p:cNvPr id="39" name="TextBox 38"/>
          <p:cNvSpPr txBox="1"/>
          <p:nvPr/>
        </p:nvSpPr>
        <p:spPr>
          <a:xfrm>
            <a:off x="7059680" y="4262822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#8</a:t>
            </a:r>
            <a:endParaRPr lang="en-US" sz="1800" dirty="0"/>
          </a:p>
        </p:txBody>
      </p:sp>
      <p:sp>
        <p:nvSpPr>
          <p:cNvPr id="40" name="TextBox 39"/>
          <p:cNvSpPr txBox="1"/>
          <p:nvPr/>
        </p:nvSpPr>
        <p:spPr>
          <a:xfrm>
            <a:off x="7059680" y="5114646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#10</a:t>
            </a:r>
            <a:endParaRPr lang="en-US" sz="1800" dirty="0"/>
          </a:p>
        </p:txBody>
      </p:sp>
      <p:sp>
        <p:nvSpPr>
          <p:cNvPr id="41" name="TextBox 40"/>
          <p:cNvSpPr txBox="1"/>
          <p:nvPr/>
        </p:nvSpPr>
        <p:spPr>
          <a:xfrm>
            <a:off x="7052531" y="5544980"/>
            <a:ext cx="214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#11</a:t>
            </a: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7059680" y="5934222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#12</a:t>
            </a:r>
            <a:endParaRPr lang="en-US" sz="1800" dirty="0"/>
          </a:p>
        </p:txBody>
      </p:sp>
      <p:sp>
        <p:nvSpPr>
          <p:cNvPr id="43" name="TextBox 42"/>
          <p:cNvSpPr txBox="1"/>
          <p:nvPr/>
        </p:nvSpPr>
        <p:spPr>
          <a:xfrm>
            <a:off x="7048248" y="131810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Action portfolio #1</a:t>
            </a:r>
            <a:endParaRPr lang="en-US" sz="1800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7059680" y="1707350"/>
            <a:ext cx="2002153" cy="2957052"/>
          </a:xfrm>
          <a:prstGeom prst="rect">
            <a:avLst/>
          </a:prstGeom>
          <a:noFill/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015497" y="2928506"/>
            <a:ext cx="2115590" cy="2555472"/>
          </a:xfrm>
          <a:prstGeom prst="rect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965188" y="3378750"/>
            <a:ext cx="2254058" cy="2924804"/>
          </a:xfrm>
          <a:prstGeom prst="rect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Right Arrow 46"/>
          <p:cNvSpPr/>
          <p:nvPr/>
        </p:nvSpPr>
        <p:spPr bwMode="auto">
          <a:xfrm>
            <a:off x="6553960" y="2365352"/>
            <a:ext cx="279918" cy="270587"/>
          </a:xfrm>
          <a:prstGeom prst="rightArrow">
            <a:avLst/>
          </a:pr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ight Arrow 47"/>
          <p:cNvSpPr/>
          <p:nvPr/>
        </p:nvSpPr>
        <p:spPr bwMode="auto">
          <a:xfrm>
            <a:off x="6550090" y="4927194"/>
            <a:ext cx="279918" cy="270587"/>
          </a:xfrm>
          <a:prstGeom prst="rightArrow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ight Arrow 48"/>
          <p:cNvSpPr/>
          <p:nvPr/>
        </p:nvSpPr>
        <p:spPr bwMode="auto">
          <a:xfrm>
            <a:off x="6550090" y="3645036"/>
            <a:ext cx="279918" cy="270587"/>
          </a:xfrm>
          <a:prstGeom prst="rightArrow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Illustrative example: Accidental gas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487" y="1919983"/>
            <a:ext cx="2624858" cy="224709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gas release can cause the operator harm if it is not detected or the safety system is not activated.</a:t>
            </a:r>
          </a:p>
          <a:p>
            <a:pPr marL="0" indent="0">
              <a:buNone/>
            </a:pPr>
            <a:endParaRPr lang="fi-FI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Top event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“Operator harm”.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1609" y="6379456"/>
            <a:ext cx="879234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i="1" dirty="0" smtClean="0"/>
              <a:t>Reference</a:t>
            </a:r>
            <a:r>
              <a:rPr lang="en-US" sz="1300" i="1" dirty="0" smtClean="0"/>
              <a:t>:</a:t>
            </a:r>
            <a:r>
              <a:rPr lang="en-US" sz="1300" i="1" dirty="0"/>
              <a:t> </a:t>
            </a:r>
            <a:r>
              <a:rPr lang="en-US" sz="1300" i="1" dirty="0" smtClean="0"/>
              <a:t>Mancuso A. et al., “Bayesian approach for safety portfolio optimization</a:t>
            </a:r>
            <a:r>
              <a:rPr lang="en-US" sz="1300" i="1" dirty="0"/>
              <a:t>”, Risk, Reliability and Safety: Innovating Theory and </a:t>
            </a:r>
            <a:r>
              <a:rPr lang="en-US" sz="1300" i="1" dirty="0" smtClean="0"/>
              <a:t>Practice, pp. 285-292 (2016).</a:t>
            </a:r>
            <a:r>
              <a:rPr lang="en-US" sz="1300" i="1" dirty="0"/>
              <a:t/>
            </a:r>
            <a:br>
              <a:rPr lang="en-US" sz="1300" i="1" dirty="0"/>
            </a:br>
            <a:endParaRPr lang="en-US" sz="13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33" y="1489075"/>
            <a:ext cx="7227067" cy="443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4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25" y="2517570"/>
            <a:ext cx="1715956" cy="765318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Multi-state description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gas release and operator harm.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76328" y="380191"/>
            <a:ext cx="4815694" cy="6610943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8047741" y="3702140"/>
            <a:ext cx="1750309" cy="400110"/>
            <a:chOff x="906042" y="5787729"/>
            <a:chExt cx="1750309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906042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 harm</a:t>
              </a:r>
              <a:endParaRPr lang="en-US" sz="10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53517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Minor harm</a:t>
              </a:r>
              <a:endParaRPr lang="en-US" sz="10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35345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Major harm</a:t>
              </a:r>
              <a:endParaRPr lang="en-US" sz="1000" b="1" dirty="0"/>
            </a:p>
          </p:txBody>
        </p:sp>
      </p:grpSp>
      <p:sp>
        <p:nvSpPr>
          <p:cNvPr id="19" name="Title 1"/>
          <p:cNvSpPr txBox="1">
            <a:spLocks/>
          </p:cNvSpPr>
          <p:nvPr/>
        </p:nvSpPr>
        <p:spPr bwMode="auto">
          <a:xfrm>
            <a:off x="790575" y="990600"/>
            <a:ext cx="90074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r>
              <a:rPr lang="en-US" kern="0" smtClean="0"/>
              <a:t>Step 1: Failure scenario modeling</a:t>
            </a:r>
            <a:endParaRPr lang="en-US" kern="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8047741" y="3685662"/>
            <a:ext cx="175030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8047741" y="2743200"/>
            <a:ext cx="0" cy="942462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8753039" y="3120343"/>
            <a:ext cx="167951" cy="54864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8223489" y="2846095"/>
            <a:ext cx="167951" cy="82296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319778" y="3390714"/>
            <a:ext cx="167951" cy="27432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8222865" y="3032388"/>
            <a:ext cx="167951" cy="6400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752727" y="3310687"/>
            <a:ext cx="167951" cy="3657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9319154" y="3490954"/>
            <a:ext cx="167951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81075" y="2574052"/>
            <a:ext cx="7809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Probability</a:t>
            </a:r>
            <a:endParaRPr lang="en-US" sz="10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144277" y="5729060"/>
            <a:ext cx="1750309" cy="400110"/>
            <a:chOff x="906042" y="5787729"/>
            <a:chExt cx="1750309" cy="400110"/>
          </a:xfrm>
        </p:grpSpPr>
        <p:sp>
          <p:nvSpPr>
            <p:cNvPr id="38" name="TextBox 37"/>
            <p:cNvSpPr txBox="1"/>
            <p:nvPr/>
          </p:nvSpPr>
          <p:spPr>
            <a:xfrm>
              <a:off x="906042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No release</a:t>
              </a:r>
              <a:endParaRPr lang="en-US" sz="10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53517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Minor release</a:t>
              </a:r>
              <a:endParaRPr lang="en-US" sz="10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035345" y="5787729"/>
              <a:ext cx="62100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Major release</a:t>
              </a:r>
              <a:endParaRPr lang="en-US" sz="1000" b="1" dirty="0"/>
            </a:p>
          </p:txBody>
        </p:sp>
      </p:grpSp>
      <p:cxnSp>
        <p:nvCxnSpPr>
          <p:cNvPr id="41" name="Straight Arrow Connector 40"/>
          <p:cNvCxnSpPr/>
          <p:nvPr/>
        </p:nvCxnSpPr>
        <p:spPr bwMode="auto">
          <a:xfrm>
            <a:off x="144277" y="5712582"/>
            <a:ext cx="175030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V="1">
            <a:off x="144277" y="4770120"/>
            <a:ext cx="0" cy="942462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849575" y="5147263"/>
            <a:ext cx="167951" cy="54864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20025" y="4873015"/>
            <a:ext cx="167951" cy="82296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416314" y="5417634"/>
            <a:ext cx="167951" cy="27432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22940" y="5053821"/>
            <a:ext cx="167951" cy="6400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849263" y="5337607"/>
            <a:ext cx="167951" cy="3657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1415690" y="5517874"/>
            <a:ext cx="167951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7611" y="4600972"/>
            <a:ext cx="7809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Probability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483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and 3: Definition of failure probabilities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80248" y="1387400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Gas release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58239" y="4682475"/>
                <a:ext cx="2412520" cy="3719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bar>
                        </m:e>
                        <m:sub>
                          <m:sSubSup>
                            <m:sSubSupPr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sub>
                      </m:sSub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sup>
                      </m:sSup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239" y="4682475"/>
                <a:ext cx="2412520" cy="371961"/>
              </a:xfrm>
              <a:prstGeom prst="rect">
                <a:avLst/>
              </a:prstGeom>
              <a:blipFill>
                <a:blip r:embed="rId3"/>
                <a:stretch>
                  <a:fillRect l="-1768" r="-253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33201" y="3969044"/>
                <a:ext cx="2412520" cy="402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pos m:val="top"/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bar>
                        </m:e>
                        <m:sub>
                          <m:sSubSup>
                            <m:sSubSupPr>
                              <m:ctrlPr>
                                <a:rPr lang="fi-FI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sub>
                      </m:sSub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sup>
                      </m:sSup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3201" y="3969044"/>
                <a:ext cx="2412520" cy="402739"/>
              </a:xfrm>
              <a:prstGeom prst="rect">
                <a:avLst/>
              </a:prstGeom>
              <a:blipFill>
                <a:blip r:embed="rId4"/>
                <a:stretch>
                  <a:fillRect l="-1772" r="-506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Up Arrow 13"/>
          <p:cNvSpPr/>
          <p:nvPr/>
        </p:nvSpPr>
        <p:spPr bwMode="auto">
          <a:xfrm>
            <a:off x="8844537" y="5184981"/>
            <a:ext cx="304800" cy="334296"/>
          </a:xfrm>
          <a:prstGeom prst="upArrow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87874" y="5649822"/>
            <a:ext cx="1818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Risk Reduction Rate</a:t>
            </a:r>
          </a:p>
          <a:p>
            <a:pPr algn="ctr"/>
            <a:r>
              <a:rPr lang="en-US" sz="1400" dirty="0" smtClean="0"/>
              <a:t>(RRR)</a:t>
            </a:r>
            <a:endParaRPr lang="en-US" sz="14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76723" y="807590"/>
            <a:ext cx="4657635" cy="63939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6893253"/>
                  </p:ext>
                </p:extLst>
              </p:nvPr>
            </p:nvGraphicFramePr>
            <p:xfrm>
              <a:off x="6077056" y="1763222"/>
              <a:ext cx="3828944" cy="1920052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199780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86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20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160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5328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Action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C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RRR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093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Anti-corrosion paint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1000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90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Pipe coating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2500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5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Joined actions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3000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fi-FI" b="0" i="1" smtClean="0">
                                        <a:latin typeface="Cambria Math" panose="02040503050406030204" pitchFamily="18" charset="0"/>
                                      </a:rPr>
                                      <m:t>−4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6893253"/>
                  </p:ext>
                </p:extLst>
              </p:nvPr>
            </p:nvGraphicFramePr>
            <p:xfrm>
              <a:off x="6077056" y="1763222"/>
              <a:ext cx="3828944" cy="1920052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199780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86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20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68160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Action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C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RRR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Anti-corrosion paint</a:t>
                          </a:r>
                          <a:endParaRPr lang="en-US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972" t="-61321" r="-326761" b="-153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1000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607" t="-61321" r="-1786" b="-1537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90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Pipe coating</a:t>
                          </a:r>
                          <a:endParaRPr lang="en-US" b="1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972" t="-201176" r="-326761" b="-9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2500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607" t="-201176" r="-1786" b="-917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51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/>
                            <a:t>Joined actions</a:t>
                          </a:r>
                          <a:endParaRPr lang="en-US" b="1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972" t="-393846" r="-326761" b="-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3000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7"/>
                          <a:stretch>
                            <a:fillRect l="-461607" t="-393846" r="-1786" b="-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Oval 9"/>
          <p:cNvSpPr/>
          <p:nvPr/>
        </p:nvSpPr>
        <p:spPr bwMode="auto">
          <a:xfrm>
            <a:off x="52959" y="5117811"/>
            <a:ext cx="980313" cy="999525"/>
          </a:xfrm>
          <a:prstGeom prst="ellipse">
            <a:avLst/>
          </a:prstGeom>
          <a:noFill/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92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729" y="2148281"/>
            <a:ext cx="31521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 harm probability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the optimal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portfolio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actions for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budget levels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Bigger budget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more effective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actions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lower residual risk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of operator harm.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304509"/>
            <a:ext cx="6667500" cy="5000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Optimization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221295"/>
            <a:ext cx="6667500" cy="5000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Optimization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6885432" y="4059936"/>
            <a:ext cx="338328" cy="1956814"/>
          </a:xfrm>
          <a:prstGeom prst="ellipse">
            <a:avLst/>
          </a:prstGeom>
          <a:noFill/>
          <a:ln w="38100" cap="flat" cmpd="sng" algn="ctr">
            <a:solidFill>
              <a:srgbClr val="C75B5B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352" y="2244279"/>
            <a:ext cx="315212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Pareto-optimal solutions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by minimizing “Operator harm” probability in case of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budget constraint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he optimal portfolio characterized by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minimal lower bound and upper bound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is the fifth solution.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5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Risk Importance Measures (RIMs)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945" y="1681972"/>
            <a:ext cx="899795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+mn-lt"/>
              </a:rPr>
              <a:t>Limitations of using RIMs (</a:t>
            </a:r>
            <a:r>
              <a:rPr lang="en-US" sz="1800" dirty="0">
                <a:latin typeface="+mn-lt"/>
              </a:rPr>
              <a:t>s</a:t>
            </a:r>
            <a:r>
              <a:rPr lang="en-US" sz="1800" dirty="0" smtClean="0">
                <a:latin typeface="+mn-lt"/>
              </a:rPr>
              <a:t>uch as RRW)</a:t>
            </a:r>
          </a:p>
          <a:p>
            <a:r>
              <a:rPr lang="en-US" sz="1800" dirty="0" smtClean="0">
                <a:latin typeface="+mn-lt"/>
              </a:rPr>
              <a:t>They cannot be applied in case of </a:t>
            </a:r>
            <a:r>
              <a:rPr lang="en-US" sz="2200" b="1" dirty="0" smtClean="0">
                <a:latin typeface="+mn-lt"/>
              </a:rPr>
              <a:t>multi-state and multi-objective failure scenarios </a:t>
            </a:r>
            <a:r>
              <a:rPr lang="en-US" sz="1800" dirty="0" smtClean="0">
                <a:latin typeface="+mn-lt"/>
                <a:sym typeface="Wingdings" panose="05000000000000000000" pitchFamily="2" charset="2"/>
              </a:rPr>
              <a:t> they account only a unique target event</a:t>
            </a:r>
          </a:p>
          <a:p>
            <a:r>
              <a:rPr lang="en-US" sz="1800" dirty="0" smtClean="0">
                <a:latin typeface="+mn-lt"/>
                <a:sym typeface="Wingdings" panose="05000000000000000000" pitchFamily="2" charset="2"/>
              </a:rPr>
              <a:t>Actions can be applied to </a:t>
            </a:r>
            <a:r>
              <a:rPr lang="en-US" sz="2200" b="1" dirty="0" smtClean="0">
                <a:latin typeface="+mn-lt"/>
                <a:sym typeface="Wingdings" panose="05000000000000000000" pitchFamily="2" charset="2"/>
              </a:rPr>
              <a:t>initiating events only</a:t>
            </a:r>
            <a:r>
              <a:rPr lang="en-US" sz="1800" dirty="0">
                <a:latin typeface="+mn-lt"/>
                <a:sym typeface="Wingdings" panose="05000000000000000000" pitchFamily="2" charset="2"/>
              </a:rPr>
              <a:t> </a:t>
            </a:r>
            <a:r>
              <a:rPr lang="en-US" sz="1800" dirty="0" smtClean="0">
                <a:latin typeface="+mn-lt"/>
                <a:sym typeface="Wingdings" panose="05000000000000000000" pitchFamily="2" charset="2"/>
              </a:rPr>
              <a:t> not accounting for </a:t>
            </a:r>
            <a:r>
              <a:rPr lang="en-US" sz="2200" b="1" dirty="0" smtClean="0">
                <a:latin typeface="+mn-lt"/>
                <a:sym typeface="Wingdings" panose="05000000000000000000" pitchFamily="2" charset="2"/>
              </a:rPr>
              <a:t>synergies</a:t>
            </a:r>
            <a:r>
              <a:rPr lang="en-US" sz="1800" dirty="0" smtClean="0">
                <a:latin typeface="+mn-lt"/>
                <a:sym typeface="Wingdings" panose="05000000000000000000" pitchFamily="2" charset="2"/>
              </a:rPr>
              <a:t> of joined actions</a:t>
            </a:r>
          </a:p>
          <a:p>
            <a:r>
              <a:rPr lang="en-US" sz="1800" dirty="0" smtClean="0">
                <a:latin typeface="+mn-lt"/>
                <a:sym typeface="Wingdings" panose="05000000000000000000" pitchFamily="2" charset="2"/>
              </a:rPr>
              <a:t>They do not account for </a:t>
            </a:r>
            <a:r>
              <a:rPr lang="en-US" sz="2200" b="1" dirty="0" smtClean="0">
                <a:latin typeface="+mn-lt"/>
                <a:sym typeface="Wingdings" panose="05000000000000000000" pitchFamily="2" charset="2"/>
              </a:rPr>
              <a:t>feasibility and budget constraints</a:t>
            </a:r>
            <a:endParaRPr lang="en-US" sz="1800" dirty="0" smtClean="0">
              <a:latin typeface="+mn-lt"/>
              <a:sym typeface="Wingdings" panose="05000000000000000000" pitchFamily="2" charset="2"/>
            </a:endParaRPr>
          </a:p>
          <a:p>
            <a:r>
              <a:rPr lang="en-US" sz="1800" dirty="0" smtClean="0">
                <a:latin typeface="+mn-lt"/>
                <a:sym typeface="Wingdings" panose="05000000000000000000" pitchFamily="2" charset="2"/>
              </a:rPr>
              <a:t>They do not necessarily lead to the </a:t>
            </a:r>
            <a:r>
              <a:rPr lang="en-US" sz="2200" b="1" dirty="0" smtClean="0">
                <a:latin typeface="+mn-lt"/>
                <a:sym typeface="Wingdings" panose="05000000000000000000" pitchFamily="2" charset="2"/>
              </a:rPr>
              <a:t>global optimal portfolio of actions </a:t>
            </a:r>
            <a:r>
              <a:rPr lang="en-US" sz="1800" dirty="0" smtClean="0">
                <a:latin typeface="+mn-lt"/>
                <a:sym typeface="Wingdings" panose="05000000000000000000" pitchFamily="2" charset="2"/>
              </a:rPr>
              <a:t>because the procedure implies assumptions and expert opinions which strongly affect the decisions at the following iterations</a:t>
            </a:r>
            <a:endParaRPr lang="en-US" sz="18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0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+mn-lt"/>
              </a:rPr>
              <a:t>Extend the methodology to support decisions the </a:t>
            </a:r>
            <a:r>
              <a:rPr lang="en-US" sz="2200" b="1" dirty="0" smtClean="0">
                <a:latin typeface="+mn-lt"/>
              </a:rPr>
              <a:t>timing of executing</a:t>
            </a:r>
            <a:r>
              <a:rPr lang="en-US" sz="1800" dirty="0" smtClean="0">
                <a:latin typeface="+mn-lt"/>
              </a:rPr>
              <a:t> the safety actions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Formulate and solve </a:t>
            </a:r>
            <a:r>
              <a:rPr lang="en-US" sz="2200" b="1" dirty="0" smtClean="0">
                <a:latin typeface="+mn-lt"/>
              </a:rPr>
              <a:t>dynamic Defense-in-Depth</a:t>
            </a:r>
            <a:r>
              <a:rPr lang="en-US" sz="1800" dirty="0" smtClean="0">
                <a:latin typeface="+mn-lt"/>
              </a:rPr>
              <a:t> models in the designing of </a:t>
            </a:r>
            <a:r>
              <a:rPr lang="en-US" sz="1800" smtClean="0">
                <a:latin typeface="+mn-lt"/>
              </a:rPr>
              <a:t>safety actions </a:t>
            </a:r>
            <a:r>
              <a:rPr lang="en-US" sz="1800" dirty="0" smtClean="0">
                <a:latin typeface="+mn-lt"/>
              </a:rPr>
              <a:t>(e.g. fire scenarios in a Nuclear Power Plant)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Ongoing collaboration with an industrial partner with interests in optimization for </a:t>
            </a:r>
            <a:r>
              <a:rPr lang="en-US" sz="2200" b="1" dirty="0" smtClean="0">
                <a:latin typeface="+mn-lt"/>
              </a:rPr>
              <a:t>occupational safety</a:t>
            </a:r>
            <a:r>
              <a:rPr lang="en-US" sz="1800" dirty="0" smtClean="0">
                <a:latin typeface="+mn-lt"/>
              </a:rPr>
              <a:t> and other partners in energy field</a:t>
            </a:r>
            <a:endParaRPr lang="en-US" sz="1800" dirty="0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77850" y="1605118"/>
            <a:ext cx="8420100" cy="1143000"/>
          </a:xfrm>
        </p:spPr>
        <p:txBody>
          <a:bodyPr/>
          <a:lstStyle/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-23961" y="3126597"/>
            <a:ext cx="9623721" cy="1752600"/>
          </a:xfrm>
        </p:spPr>
        <p:txBody>
          <a:bodyPr/>
          <a:lstStyle/>
          <a:p>
            <a:r>
              <a:rPr lang="en-US" sz="2000" b="1" dirty="0" smtClean="0">
                <a:latin typeface="+mn-lt"/>
              </a:rPr>
              <a:t>Alessandro Mancuso</a:t>
            </a:r>
          </a:p>
          <a:p>
            <a:r>
              <a:rPr lang="en-US" sz="2000" dirty="0" smtClean="0">
                <a:latin typeface="+mn-lt"/>
              </a:rPr>
              <a:t>System Analysis Laboratory, School of Science, Aalto University, Finland</a:t>
            </a:r>
          </a:p>
          <a:p>
            <a:r>
              <a:rPr lang="en-US" sz="2000" dirty="0">
                <a:latin typeface="+mn-lt"/>
              </a:rPr>
              <a:t>Laboratory of Signal and Risk Analysis, </a:t>
            </a:r>
            <a:r>
              <a:rPr lang="it-IT" sz="2000" dirty="0" smtClean="0">
                <a:latin typeface="+mn-lt"/>
              </a:rPr>
              <a:t>Politecnico </a:t>
            </a:r>
            <a:r>
              <a:rPr lang="it-IT" sz="2000" dirty="0">
                <a:latin typeface="+mn-lt"/>
              </a:rPr>
              <a:t>di </a:t>
            </a:r>
            <a:r>
              <a:rPr lang="it-IT" sz="2000" dirty="0" smtClean="0">
                <a:latin typeface="+mn-lt"/>
              </a:rPr>
              <a:t>Milano, </a:t>
            </a:r>
            <a:r>
              <a:rPr lang="en-US" sz="2000" dirty="0" smtClean="0">
                <a:latin typeface="+mn-lt"/>
              </a:rPr>
              <a:t>Italy</a:t>
            </a:r>
          </a:p>
          <a:p>
            <a:endParaRPr lang="en-US" sz="2000" dirty="0" smtClean="0">
              <a:latin typeface="+mn-lt"/>
            </a:endParaRPr>
          </a:p>
          <a:p>
            <a:r>
              <a:rPr lang="fi-FI" sz="2000" dirty="0" smtClean="0">
                <a:latin typeface="+mn-lt"/>
              </a:rPr>
              <a:t>alessandro.mancuso@aalto.fi</a:t>
            </a:r>
            <a:endParaRPr lang="en-US" sz="20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91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Risk-informed decisions about safety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050" y="1612900"/>
            <a:ext cx="8997950" cy="458496"/>
          </a:xfrm>
        </p:spPr>
        <p:txBody>
          <a:bodyPr/>
          <a:lstStyle/>
          <a:p>
            <a:pPr marL="0" indent="0">
              <a:buNone/>
            </a:pPr>
            <a:r>
              <a:rPr lang="en-GB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Probabilistic Risk Assessment (PRA)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38175" y="4947742"/>
            <a:ext cx="8997950" cy="1331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spcBef>
                <a:spcPct val="10000"/>
              </a:spcBef>
              <a:spcAft>
                <a:spcPct val="0"/>
              </a:spcAft>
              <a:buClr>
                <a:schemeClr val="tx1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buClr>
                <a:srgbClr val="FFCC66"/>
              </a:buClr>
              <a:buNone/>
            </a:pPr>
            <a:r>
              <a:rPr lang="en-GB" sz="1800" b="1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Concerns</a:t>
            </a:r>
          </a:p>
          <a:p>
            <a:pPr lvl="1">
              <a:buClr>
                <a:srgbClr val="000000"/>
              </a:buClr>
            </a:pPr>
            <a:r>
              <a:rPr lang="en-GB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 choose </a:t>
            </a:r>
            <a:r>
              <a:rPr lang="en-GB" sz="18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according to these importance measures</a:t>
            </a:r>
          </a:p>
          <a:p>
            <a:pPr lvl="1">
              <a:buClr>
                <a:srgbClr val="000000"/>
              </a:buClr>
            </a:pPr>
            <a:r>
              <a:rPr lang="en-GB" sz="18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of actions </a:t>
            </a:r>
            <a:r>
              <a:rPr lang="en-GB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feasibility constraints </a:t>
            </a:r>
            <a:r>
              <a:rPr lang="en-GB" sz="18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considered only afterwards</a:t>
            </a:r>
            <a:endParaRPr lang="en-GB" sz="18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00"/>
              </a:buClr>
            </a:pPr>
            <a:r>
              <a:rPr lang="en-GB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can </a:t>
            </a:r>
            <a:r>
              <a:rPr lang="en-GB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sub-optimal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34" y="2071396"/>
            <a:ext cx="4480948" cy="29491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54241" y="2456672"/>
                <a:ext cx="4198776" cy="5127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𝑅𝑅𝑊</m:t>
                          </m:r>
                        </m:e>
                        <m:sup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𝐺𝑒𝑛</m:t>
                          </m:r>
                        </m:sup>
                      </m:sSup>
                      <m:r>
                        <a:rPr lang="fi-FI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𝑔𝑒𝑛𝑒𝑟𝑎𝑡𝑜𝑟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𝑓𝑎𝑖𝑙𝑢𝑟𝑒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241" y="2456672"/>
                <a:ext cx="4198776" cy="5127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6682" y="3347439"/>
                <a:ext cx="4198776" cy="5127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𝑅𝑅𝑊</m:t>
                          </m:r>
                        </m:e>
                        <m:sup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𝐿𝑎𝑚𝑝</m:t>
                          </m:r>
                        </m:sup>
                      </m:sSup>
                      <m:r>
                        <a:rPr lang="fi-FI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𝑙𝑎𝑚𝑝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𝑓𝑎𝑖𝑙𝑢𝑟𝑒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682" y="3347439"/>
                <a:ext cx="4198776" cy="5127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67119" y="4238206"/>
                <a:ext cx="4198776" cy="5127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𝑅𝑅𝑊</m:t>
                          </m:r>
                        </m:e>
                        <m:sup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𝑆𝑤𝑖𝑡𝑐h</m:t>
                          </m:r>
                        </m:sup>
                      </m:sSup>
                      <m:r>
                        <a:rPr lang="fi-FI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𝑙𝑖𝑔h𝑡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𝑁𝑜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𝑠𝑤𝑖𝑡𝑐h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𝑓𝑎𝑖𝑙𝑢𝑟𝑒</m:t>
                          </m:r>
                          <m:r>
                            <a:rPr lang="fi-FI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119" y="4238206"/>
                <a:ext cx="4198776" cy="5127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147665" y="2456672"/>
            <a:ext cx="1274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Fault Tree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4262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methodology identifies which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portfolios of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actions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minimize the residual risk of the system and the total cost of actions.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methodology accounts for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and other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feasibility constraints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Methodology steps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1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Failure scenario modeling</a:t>
            </a:r>
          </a:p>
          <a:p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Definition of failure probabilities</a:t>
            </a:r>
          </a:p>
          <a:p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3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Specification of actions</a:t>
            </a:r>
          </a:p>
          <a:p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4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Optimization model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0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45" y="760137"/>
            <a:ext cx="8447312" cy="6217606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66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Failure scenario modeling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1609" y="6379456"/>
            <a:ext cx="87923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i="1" dirty="0" smtClean="0"/>
              <a:t>Reference</a:t>
            </a:r>
            <a:r>
              <a:rPr lang="en-US" sz="1300" i="1" dirty="0" smtClean="0"/>
              <a:t>:</a:t>
            </a:r>
            <a:r>
              <a:rPr lang="en-US" sz="1300" i="1" dirty="0"/>
              <a:t> </a:t>
            </a:r>
            <a:r>
              <a:rPr lang="en-US" sz="1300" i="1" dirty="0" err="1" smtClean="0"/>
              <a:t>Khakzad</a:t>
            </a:r>
            <a:r>
              <a:rPr lang="en-US" sz="1300" i="1" dirty="0" smtClean="0"/>
              <a:t> N., Khan F., </a:t>
            </a:r>
            <a:r>
              <a:rPr lang="en-US" sz="1300" i="1" dirty="0" err="1" smtClean="0"/>
              <a:t>Amyotte</a:t>
            </a:r>
            <a:r>
              <a:rPr lang="en-US" sz="1300" i="1" dirty="0" smtClean="0"/>
              <a:t> P., Dynamic safety analysis of process systems by mapping bow-tie into Bayesian network, Process Safety and Environmental Protection 91 (1-2), pp. 46-53 (2013).</a:t>
            </a:r>
            <a:endParaRPr lang="en-US" sz="13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603295" y="4139224"/>
            <a:ext cx="350026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75000"/>
              </a:spcBef>
              <a:buClr>
                <a:srgbClr val="FFCC66"/>
              </a:buClr>
              <a:buSzPct val="75000"/>
            </a:pPr>
            <a:r>
              <a:rPr lang="en-US" sz="1800" b="1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  <a:endParaRPr lang="en-US" sz="18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75000"/>
              </a:spcBef>
              <a:buClr>
                <a:srgbClr val="FFCC66"/>
              </a:buClr>
              <a:buSzPct val="75000"/>
              <a:buFont typeface="Monotype Sorts" pitchFamily="2" charset="2"/>
              <a:buChar char="n"/>
            </a:pPr>
            <a:r>
              <a:rPr lang="en-US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Multi-state modeling</a:t>
            </a:r>
          </a:p>
          <a:p>
            <a:pPr marL="342900" lvl="0" indent="-342900">
              <a:spcBef>
                <a:spcPct val="75000"/>
              </a:spcBef>
              <a:buClr>
                <a:srgbClr val="FFCC66"/>
              </a:buClr>
              <a:buSzPct val="75000"/>
              <a:buFont typeface="Monotype Sorts" pitchFamily="2" charset="2"/>
              <a:buChar char="n"/>
            </a:pPr>
            <a:r>
              <a:rPr lang="en-US" sz="1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Extension of concepts of AND/OR gates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50" y="1942776"/>
            <a:ext cx="5498394" cy="4392896"/>
          </a:xfrm>
          <a:prstGeom prst="rect">
            <a:avLst/>
          </a:prstGeom>
        </p:spPr>
      </p:pic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54050" y="1612900"/>
            <a:ext cx="8997950" cy="431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Mapping of Fault Tree (FT) into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Bayesian Belief Network (BBN)</a:t>
            </a:r>
          </a:p>
        </p:txBody>
      </p:sp>
    </p:spTree>
    <p:extLst>
      <p:ext uri="{BB962C8B-B14F-4D97-AF65-F5344CB8AC3E}">
        <p14:creationId xmlns:p14="http://schemas.microsoft.com/office/powerpoint/2010/main" val="202545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Definition of failure probabilities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Information sources</a:t>
            </a:r>
          </a:p>
          <a:p>
            <a:r>
              <a:rPr lang="en-US" sz="1800" dirty="0" smtClean="0">
                <a:latin typeface="+mn-lt"/>
              </a:rPr>
              <a:t>Information </a:t>
            </a:r>
            <a:r>
              <a:rPr lang="en-US" sz="1800" dirty="0">
                <a:latin typeface="+mn-lt"/>
              </a:rPr>
              <a:t>provided by AND/OR gates in FT</a:t>
            </a:r>
          </a:p>
          <a:p>
            <a:r>
              <a:rPr lang="en-US" sz="1800" dirty="0" smtClean="0">
                <a:latin typeface="+mn-lt"/>
              </a:rPr>
              <a:t>Statistical </a:t>
            </a:r>
            <a:r>
              <a:rPr lang="en-US" sz="1800" dirty="0">
                <a:latin typeface="+mn-lt"/>
              </a:rPr>
              <a:t>analyses</a:t>
            </a:r>
          </a:p>
          <a:p>
            <a:r>
              <a:rPr lang="en-US" sz="1800" dirty="0" smtClean="0">
                <a:latin typeface="+mn-lt"/>
              </a:rPr>
              <a:t>Expert </a:t>
            </a:r>
            <a:r>
              <a:rPr lang="en-US" sz="1800" dirty="0">
                <a:latin typeface="+mn-lt"/>
              </a:rPr>
              <a:t>elicitation</a:t>
            </a:r>
          </a:p>
          <a:p>
            <a:pPr marL="0" indent="0">
              <a:buNone/>
            </a:pPr>
            <a:endParaRPr lang="en-US" sz="1800" dirty="0" smtClean="0">
              <a:latin typeface="+mn-lt"/>
            </a:endParaRPr>
          </a:p>
          <a:p>
            <a:pPr marL="0" indent="0">
              <a:buNone/>
            </a:pPr>
            <a:r>
              <a:rPr lang="en-US" sz="1800" dirty="0" smtClean="0">
                <a:latin typeface="+mn-lt"/>
              </a:rPr>
              <a:t>The probabilities of events are defined as </a:t>
            </a:r>
            <a:r>
              <a:rPr lang="en-US" sz="2200" b="1" dirty="0" smtClean="0">
                <a:latin typeface="+mn-lt"/>
              </a:rPr>
              <a:t>interval-valued estimates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for</a:t>
            </a:r>
          </a:p>
          <a:p>
            <a:r>
              <a:rPr lang="en-US" sz="1800" dirty="0" smtClean="0">
                <a:latin typeface="+mn-lt"/>
              </a:rPr>
              <a:t>Initiating events </a:t>
            </a:r>
            <a:r>
              <a:rPr lang="en-US" sz="1800" dirty="0" smtClean="0">
                <a:latin typeface="+mn-lt"/>
                <a:sym typeface="Wingdings" panose="05000000000000000000" pitchFamily="2" charset="2"/>
              </a:rPr>
              <a:t> Failure probabilities of system components</a:t>
            </a:r>
          </a:p>
          <a:p>
            <a:r>
              <a:rPr lang="en-US" sz="1800" dirty="0" smtClean="0">
                <a:latin typeface="+mn-lt"/>
                <a:sym typeface="Wingdings" panose="05000000000000000000" pitchFamily="2" charset="2"/>
              </a:rPr>
              <a:t>Intermediate and top events  Conditional probability tables</a:t>
            </a:r>
          </a:p>
          <a:p>
            <a:endParaRPr lang="en-US" sz="1800" dirty="0">
              <a:latin typeface="+mn-lt"/>
              <a:sym typeface="Wingdings" panose="05000000000000000000" pitchFamily="2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4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577913" y="5813591"/>
            <a:ext cx="9118473" cy="10464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n-lt"/>
              </a:rPr>
              <a:t>To accommodate the </a:t>
            </a:r>
            <a:r>
              <a:rPr lang="en-US" sz="2200" b="1" dirty="0" smtClean="0">
                <a:latin typeface="+mn-lt"/>
              </a:rPr>
              <a:t>imprecise probability </a:t>
            </a:r>
            <a:r>
              <a:rPr lang="en-US" sz="1800" dirty="0">
                <a:latin typeface="+mn-lt"/>
              </a:rPr>
              <a:t>into the scenario model we employ </a:t>
            </a:r>
            <a:r>
              <a:rPr lang="en-US" sz="2200" b="1" dirty="0" err="1">
                <a:latin typeface="+mn-lt"/>
              </a:rPr>
              <a:t>credal</a:t>
            </a:r>
            <a:r>
              <a:rPr lang="en-US" sz="2200" b="1" dirty="0">
                <a:latin typeface="+mn-lt"/>
              </a:rPr>
              <a:t> networks</a:t>
            </a:r>
            <a:r>
              <a:rPr lang="en-US" sz="2200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by extending the application of Bayesian networks to </a:t>
            </a:r>
            <a:r>
              <a:rPr lang="en-US" sz="1800" dirty="0" err="1">
                <a:latin typeface="+mn-lt"/>
              </a:rPr>
              <a:t>credal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sets, i.e. sets of probability distributions.</a:t>
            </a:r>
            <a:endParaRPr lang="en-US" sz="18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Specification of actions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38175" y="1476247"/>
                <a:ext cx="8997950" cy="247390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1800" dirty="0" smtClean="0">
                    <a:latin typeface="+mn-lt"/>
                  </a:rPr>
                  <a:t>Parameters of actions:</a:t>
                </a:r>
              </a:p>
              <a:p>
                <a:r>
                  <a:rPr lang="en-US" sz="1800" dirty="0" smtClean="0">
                    <a:latin typeface="+mn-lt"/>
                  </a:rPr>
                  <a:t>Impact on the prior and conditional probabilities</a:t>
                </a:r>
              </a:p>
              <a:p>
                <a:r>
                  <a:rPr lang="en-US" sz="1800" dirty="0" smtClean="0">
                    <a:latin typeface="+mn-lt"/>
                    <a:sym typeface="Wingdings" panose="05000000000000000000" pitchFamily="2" charset="2"/>
                  </a:rPr>
                  <a:t>Annualized cost</a:t>
                </a:r>
              </a:p>
              <a:p>
                <a:pPr marL="0" indent="0">
                  <a:buNone/>
                </a:pPr>
                <a:r>
                  <a:rPr lang="en-US" sz="1800" dirty="0">
                    <a:latin typeface="+mn-lt"/>
                  </a:rPr>
                  <a:t>Action </a:t>
                </a:r>
                <a14:m>
                  <m:oMath xmlns:m="http://schemas.openxmlformats.org/officeDocument/2006/math">
                    <m:r>
                      <a:rPr lang="fi-FI" sz="180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1800" dirty="0">
                    <a:latin typeface="+mn-lt"/>
                  </a:rPr>
                  <a:t> for event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18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fi-FI" sz="180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1800" dirty="0">
                    <a:latin typeface="+mn-lt"/>
                  </a:rPr>
                  <a:t> on node </a:t>
                </a:r>
                <a14:m>
                  <m:oMath xmlns:m="http://schemas.openxmlformats.org/officeDocument/2006/math">
                    <m:r>
                      <a:rPr lang="fi-FI" sz="1800">
                        <a:latin typeface="Cambria Math" panose="02040503050406030204" pitchFamily="18" charset="0"/>
                      </a:rPr>
                      <m:t>𝑖</m:t>
                    </m:r>
                    <m:r>
                      <a:rPr lang="fi-FI" sz="1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>
                    <a:latin typeface="+mn-lt"/>
                  </a:rPr>
                  <a:t>modifies the probability of occurrence of state </a:t>
                </a:r>
                <a14:m>
                  <m:oMath xmlns:m="http://schemas.openxmlformats.org/officeDocument/2006/math">
                    <m:r>
                      <a:rPr lang="fi-FI" sz="180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1800" dirty="0">
                    <a:latin typeface="+mn-lt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8175" y="1476247"/>
                <a:ext cx="8997950" cy="2473908"/>
              </a:xfrm>
              <a:blipFill>
                <a:blip r:embed="rId2"/>
                <a:stretch>
                  <a:fillRect l="-610" t="-1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 bwMode="auto">
          <a:xfrm flipH="1" flipV="1">
            <a:off x="1231641" y="3455497"/>
            <a:ext cx="0" cy="21031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 bwMode="auto">
          <a:xfrm flipV="1">
            <a:off x="1231640" y="5554885"/>
            <a:ext cx="2743200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auto">
          <a:xfrm>
            <a:off x="1511558" y="3978018"/>
            <a:ext cx="167951" cy="155448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959425" y="4248600"/>
            <a:ext cx="167951" cy="128016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55159" y="4985719"/>
            <a:ext cx="167951" cy="54864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07292" y="4528525"/>
            <a:ext cx="167951" cy="100584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303026" y="5265234"/>
            <a:ext cx="167951" cy="27432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31293" y="5495812"/>
                <a:ext cx="729366" cy="317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293" y="5495812"/>
                <a:ext cx="729366" cy="317779"/>
              </a:xfrm>
              <a:prstGeom prst="rect">
                <a:avLst/>
              </a:prstGeom>
              <a:blipFill>
                <a:blip r:embed="rId3"/>
                <a:stretch>
                  <a:fillRect l="-4167" r="-1667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54260" y="3375382"/>
                <a:ext cx="760849" cy="3266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sSup>
                            <m:s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sub>
                      </m:sSub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i-FI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260" y="3375382"/>
                <a:ext cx="760849" cy="326628"/>
              </a:xfrm>
              <a:prstGeom prst="rect">
                <a:avLst/>
              </a:prstGeom>
              <a:blipFill>
                <a:blip r:embed="rId4"/>
                <a:stretch>
                  <a:fillRect l="-7258" t="-1887" r="-11290" b="-30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 bwMode="auto">
          <a:xfrm flipH="1" flipV="1">
            <a:off x="5778757" y="3449273"/>
            <a:ext cx="0" cy="21031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 bwMode="auto">
          <a:xfrm flipV="1">
            <a:off x="5778756" y="5548661"/>
            <a:ext cx="2743200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 bwMode="auto">
          <a:xfrm>
            <a:off x="6058674" y="3431108"/>
            <a:ext cx="167951" cy="210312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06541" y="4709409"/>
            <a:ext cx="167951" cy="82296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402275" y="5260424"/>
            <a:ext cx="167951" cy="27432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954408" y="5166619"/>
            <a:ext cx="167951" cy="36576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50142" y="5436698"/>
            <a:ext cx="167951" cy="91440"/>
          </a:xfrm>
          <a:prstGeom prst="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992002" y="3353710"/>
                <a:ext cx="786754" cy="3699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sSubSup>
                            <m:sSub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i-FI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2002" y="3353710"/>
                <a:ext cx="786754" cy="369973"/>
              </a:xfrm>
              <a:prstGeom prst="rect">
                <a:avLst/>
              </a:prstGeom>
              <a:blipFill>
                <a:blip r:embed="rId5"/>
                <a:stretch>
                  <a:fillRect l="-6977" r="-10853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Arrow 3"/>
          <p:cNvSpPr/>
          <p:nvPr/>
        </p:nvSpPr>
        <p:spPr bwMode="auto">
          <a:xfrm>
            <a:off x="4432785" y="4379227"/>
            <a:ext cx="709127" cy="320350"/>
          </a:xfrm>
          <a:prstGeom prst="rightArrow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 bwMode="auto">
          <a:xfrm>
            <a:off x="1511557" y="4343959"/>
            <a:ext cx="167951" cy="11887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959425" y="4533677"/>
            <a:ext cx="167951" cy="100584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07292" y="4711784"/>
            <a:ext cx="167951" cy="8229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854847" y="5176063"/>
            <a:ext cx="167951" cy="3657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302402" y="5365474"/>
            <a:ext cx="167951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058674" y="3805706"/>
            <a:ext cx="167951" cy="17373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506541" y="4897461"/>
            <a:ext cx="167951" cy="6400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850141" y="5493490"/>
            <a:ext cx="167951" cy="457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955074" y="5299538"/>
            <a:ext cx="167951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407470" y="5399450"/>
            <a:ext cx="167951" cy="13716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263313" y="3620719"/>
                <a:ext cx="786754" cy="3699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bar>
                        </m:e>
                        <m:sub>
                          <m:sSubSup>
                            <m:sSub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i-FI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313" y="3620719"/>
                <a:ext cx="786754" cy="369973"/>
              </a:xfrm>
              <a:prstGeom prst="rect">
                <a:avLst/>
              </a:prstGeom>
              <a:blipFill>
                <a:blip r:embed="rId7"/>
                <a:stretch>
                  <a:fillRect l="-6154" r="-10000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742894" y="3226039"/>
                <a:ext cx="850134" cy="4113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pos m:val="top"/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bar>
                        </m:e>
                        <m:sub>
                          <m:sSubSup>
                            <m:sSubSupPr>
                              <m:ctrl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</m:sub>
                      </m:sSub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fi-FI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fi-FI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894" y="3226039"/>
                <a:ext cx="850134" cy="411395"/>
              </a:xfrm>
              <a:prstGeom prst="rect">
                <a:avLst/>
              </a:prstGeom>
              <a:blipFill>
                <a:blip r:embed="rId8"/>
                <a:stretch>
                  <a:fillRect l="-2143" r="-5714" b="-10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22" idx="0"/>
          </p:cNvCxnSpPr>
          <p:nvPr/>
        </p:nvCxnSpPr>
        <p:spPr bwMode="auto">
          <a:xfrm flipV="1">
            <a:off x="6142650" y="3428584"/>
            <a:ext cx="577442" cy="2524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2" name="Straight Arrow Connector 41"/>
          <p:cNvCxnSpPr>
            <a:stCxn id="36" idx="0"/>
            <a:endCxn id="35" idx="1"/>
          </p:cNvCxnSpPr>
          <p:nvPr/>
        </p:nvCxnSpPr>
        <p:spPr bwMode="auto">
          <a:xfrm>
            <a:off x="6142650" y="3805706"/>
            <a:ext cx="1120663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478408" y="5493490"/>
                <a:ext cx="729366" cy="3177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8408" y="5493490"/>
                <a:ext cx="729366" cy="317779"/>
              </a:xfrm>
              <a:prstGeom prst="rect">
                <a:avLst/>
              </a:prstGeom>
              <a:blipFill>
                <a:blip r:embed="rId9"/>
                <a:stretch>
                  <a:fillRect l="-4202" r="-2521" b="-9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947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 of imprecise probability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47700" y="1612900"/>
                <a:ext cx="8997950" cy="472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1800" dirty="0" smtClean="0">
                    <a:latin typeface="+mn-lt"/>
                  </a:rPr>
                  <a:t>Walley (1991) has shown that inference based on a </a:t>
                </a:r>
                <a:r>
                  <a:rPr lang="en-US" sz="1800" dirty="0" err="1" smtClean="0">
                    <a:latin typeface="+mn-lt"/>
                  </a:rPr>
                  <a:t>credal</a:t>
                </a:r>
                <a:r>
                  <a:rPr lang="en-US" sz="1800" dirty="0" smtClean="0">
                    <a:latin typeface="+mn-lt"/>
                  </a:rPr>
                  <a:t> set is equivalent to those based only on its </a:t>
                </a:r>
                <a:r>
                  <a:rPr lang="en-US" sz="2200" b="1" dirty="0" smtClean="0">
                    <a:latin typeface="+mn-lt"/>
                  </a:rPr>
                  <a:t>extreme points</a:t>
                </a:r>
                <a:r>
                  <a:rPr lang="en-US" sz="1800" dirty="0" smtClean="0">
                    <a:latin typeface="+mn-lt"/>
                  </a:rPr>
                  <a:t>. Thus, the </a:t>
                </a:r>
                <a:r>
                  <a:rPr lang="en-US" sz="2200" b="1" dirty="0" smtClean="0">
                    <a:latin typeface="+mn-lt"/>
                  </a:rPr>
                  <a:t>lower and upper total probabilities</a:t>
                </a:r>
                <a:r>
                  <a:rPr lang="en-US" sz="1800" dirty="0" smtClean="0">
                    <a:latin typeface="+mn-lt"/>
                  </a:rPr>
                  <a:t> of occurrence of state </a:t>
                </a:r>
                <a14:m>
                  <m:oMath xmlns:m="http://schemas.openxmlformats.org/officeDocument/2006/math">
                    <m:r>
                      <a:rPr lang="fi-FI" sz="1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1800" dirty="0" smtClean="0">
                    <a:latin typeface="+mn-lt"/>
                  </a:rPr>
                  <a:t> for the event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1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fi-FI" sz="1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1800" dirty="0" smtClean="0">
                    <a:latin typeface="+mn-lt"/>
                  </a:rPr>
                  <a:t> are</a:t>
                </a:r>
              </a:p>
              <a:p>
                <a:pPr marL="0" indent="0">
                  <a:buNone/>
                </a:pPr>
                <a:endParaRPr lang="en-US" sz="1800" i="1" dirty="0">
                  <a:latin typeface="+mn-lt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en-US" sz="1800" i="1" dirty="0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bar>
                        </m:e>
                        <m:sub>
                          <m:sSup>
                            <m:sSupPr>
                              <m:ctrlPr>
                                <a:rPr lang="en-US" sz="18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sub>
                      </m:sSub>
                      <m:d>
                        <m:dPr>
                          <m:ctrlPr>
                            <a:rPr lang="fi-FI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sz="1800" b="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fi-FI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fi-FI" sz="1800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fi-FI" sz="1800" b="0" i="0" dirty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Sup>
                                <m:sSubSupPr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a:rPr lang="fi-FI" sz="1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0,1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Sup>
                                <m:sSubSupPr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b>
                                <m:sup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m:rPr>
                                  <m:brk m:alnAt="7"/>
                                </m:rPr>
                                <a:rPr lang="fi-FI" sz="1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b>
                                <m:sup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∈</m:t>
                                      </m:r>
                                      <m:sSup>
                                        <m:sSupPr>
                                          <m:ctrlP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  <m:sup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p>
                                    </m:sub>
                                    <m:sup/>
                                    <m:e>
                                      <m:sSubSup>
                                        <m:sSubSupPr>
                                          <m:ctrlP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b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sub>
                                        <m:sup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bSup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bar>
                                            <m:barPr>
                                              <m:ctrlP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arPr>
                                            <m:e>
                                              <m: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𝑃</m:t>
                                              </m:r>
                                            </m:e>
                                          </m:bar>
                                        </m:e>
                                        <m:sub>
                                          <m:sSubSup>
                                            <m:sSubSupPr>
                                              <m:ctrlP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  <m:sub>
                                              <m: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sub>
                                            <m:sup>
                                              <m: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p>
                                          </m:sSubSup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|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b>
                                            <m:sup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p>
                                          </m:sSubSup>
                                        </m:sub>
                                      </m:sSub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nary>
                                </m:e>
                              </m:d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Sup>
                                    <m:sSubSupPr>
                                      <m:ctrlP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</m:sub>
                                    <m:sup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sSup>
                                        <m:sSupPr>
                                          <m:ctrlP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p>
                                          <m:r>
                                            <a:rPr lang="fi-FI" sz="1800" b="0" i="1" dirty="0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p>
                                      </m:sSup>
                                    </m:sub>
                                  </m:sSub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Sup>
                                    <m:sSubSupPr>
                                      <m:ctrlP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fi-FI" sz="1800" b="0" i="1" dirty="0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r>
                                    <a:rPr lang="fi-FI" sz="1800" b="0" i="1" dirty="0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1800" dirty="0" smtClean="0">
                  <a:latin typeface="+mn-lt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pos m:val="top"/>
                              <m:ctrlPr>
                                <a:rPr lang="en-US" sz="1800" i="1" dirty="0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fi-FI" sz="1800" b="0" i="1" dirty="0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bar>
                        </m:e>
                        <m:sub>
                          <m:sSup>
                            <m:sSupPr>
                              <m:ctrlPr>
                                <a:rPr lang="en-US" sz="18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1800" i="1" dirty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fi-FI" sz="1800" i="1" dirty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sub>
                      </m:sSub>
                      <m:d>
                        <m:dPr>
                          <m:ctrlPr>
                            <a:rPr lang="fi-FI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sz="1800" i="1" dirty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fi-FI" sz="1800" i="1" dirty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fi-FI" sz="1800" i="1" dirty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fi-FI" sz="1800" i="1" dirty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fi-FI" sz="1800" dirty="0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m:rPr>
                                  <m:sty m:val="p"/>
                                </m:rPr>
                                <a:rPr lang="fi-FI" sz="1800" b="0" i="0" dirty="0" smtClean="0">
                                  <a:latin typeface="Cambria Math" panose="02040503050406030204" pitchFamily="18" charset="0"/>
                                </a:rPr>
                                <m:t>ax</m:t>
                              </m:r>
                            </m:e>
                            <m:lim>
                              <m:sSubSup>
                                <m:sSubSupPr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a:rPr lang="fi-FI" sz="1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0,1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fi-FI" sz="1800" i="1" dirty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Sup>
                                <m:sSubSupPr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b>
                                <m:sup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  <m:r>
                                <m:rPr>
                                  <m:brk m:alnAt="7"/>
                                </m:rPr>
                                <a:rPr lang="fi-FI" sz="1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  <m:sSubSup>
                                <m:sSubSupPr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b>
                                <m:sup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bSup>
                            </m:sub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∈</m:t>
                                      </m:r>
                                      <m:sSup>
                                        <m:sSupPr>
                                          <m:ctrlPr>
                                            <a:rPr lang="fi-FI" sz="18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  <m:sup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p>
                                    </m:sub>
                                    <m:sup/>
                                    <m:e>
                                      <m:sSubSup>
                                        <m:sSubSupPr>
                                          <m:ctrlP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b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sub>
                                        <m:sup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p>
                                      </m:sSubSup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bar>
                                            <m:barPr>
                                              <m:pos m:val="top"/>
                                              <m:ctrlPr>
                                                <a:rPr lang="fi-FI" sz="180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arPr>
                                            <m:e>
                                              <m:r>
                                                <a:rPr lang="fi-FI" sz="1800" b="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𝑃</m:t>
                                              </m:r>
                                            </m:e>
                                          </m:bar>
                                        </m:e>
                                        <m:sub>
                                          <m:sSubSup>
                                            <m:sSubSupPr>
                                              <m:ctrlP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  <m:sub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𝑎</m:t>
                                              </m:r>
                                            </m:sub>
                                            <m:sup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p>
                                          </m:sSubSup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|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b>
                                            <m:sup>
                                              <m:r>
                                                <a:rPr lang="fi-FI" sz="1800" i="1" dirty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p>
                                          </m:sSubSup>
                                        </m:sub>
                                      </m:sSub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nary>
                                </m:e>
                              </m:d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Sup>
                                    <m:sSubSupPr>
                                      <m:ctrlPr>
                                        <a:rPr lang="fi-FI" sz="18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</m:sub>
                                    <m:sup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sSup>
                                        <m:sSupPr>
                                          <m:ctrlP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p>
                                          <m:r>
                                            <a:rPr lang="fi-FI" sz="1800" i="1" dirty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p>
                                      </m:sSup>
                                    </m:sub>
                                  </m:sSub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Sup>
                                    <m:sSubSupPr>
                                      <m:ctrlP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fi-FI" sz="1800" i="1" dirty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r>
                                    <a:rPr lang="fi-FI" sz="1800" i="1" dirty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1800" dirty="0" smtClean="0">
                  <a:latin typeface="+mn-lt"/>
                </a:endParaRPr>
              </a:p>
              <a:p>
                <a:pPr marL="0" indent="0">
                  <a:buNone/>
                </a:pPr>
                <a:endParaRPr lang="en-US" sz="180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7700" y="1612900"/>
                <a:ext cx="8997950" cy="4724400"/>
              </a:xfrm>
              <a:blipFill>
                <a:blip r:embed="rId2"/>
                <a:stretch>
                  <a:fillRect l="-881" t="-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38175" y="6462013"/>
            <a:ext cx="87923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i="1" dirty="0" smtClean="0"/>
              <a:t>Reference</a:t>
            </a:r>
            <a:r>
              <a:rPr lang="en-US" sz="1300" i="1" dirty="0" smtClean="0"/>
              <a:t>:</a:t>
            </a:r>
            <a:r>
              <a:rPr lang="en-US" sz="1300" i="1" dirty="0"/>
              <a:t> </a:t>
            </a:r>
            <a:r>
              <a:rPr lang="en-US" sz="1300" i="1" dirty="0" err="1" smtClean="0"/>
              <a:t>Walley</a:t>
            </a:r>
            <a:r>
              <a:rPr lang="en-US" sz="1300" i="1" dirty="0" smtClean="0"/>
              <a:t> P., Statistical reasoning with imprecise probabilities, Chapman and Hall, New York (1991).</a:t>
            </a:r>
            <a:endParaRPr lang="en-US" sz="13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39656" y="4926898"/>
                <a:ext cx="2221992" cy="1382686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Product </a:t>
                </a:r>
                <a:r>
                  <a:rPr lang="en-US" sz="1600" dirty="0" smtClean="0"/>
                  <a:t>accounting</a:t>
                </a:r>
                <a:r>
                  <a:rPr lang="fi-FI" sz="1600" dirty="0" smtClean="0"/>
                  <a:t> for all the conditional proabilities </a:t>
                </a:r>
                <a:r>
                  <a:rPr lang="en-US" sz="1600" dirty="0"/>
                  <a:t>of the states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i-FI" sz="16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i-FI" sz="1600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fi-FI" sz="1600" i="1" dirty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en-US" sz="1600" dirty="0"/>
                  <a:t> of the predecessors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fi-FI" sz="1600" i="1" dirty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fi-FI" sz="1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fi-FI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fi-FI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b>
                      <m:sup>
                        <m:r>
                          <a:rPr lang="fi-FI" sz="1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p>
                    </m:sSubSup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656" y="4926898"/>
                <a:ext cx="2221992" cy="1382686"/>
              </a:xfrm>
              <a:prstGeom prst="rect">
                <a:avLst/>
              </a:prstGeom>
              <a:blipFill>
                <a:blip r:embed="rId3"/>
                <a:stretch>
                  <a:fillRect l="-813" t="-433" r="-3252" b="-3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64682" y="5147105"/>
                <a:ext cx="1990408" cy="834203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Summation taken over all possible realizations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i-FI" sz="16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−</m:t>
                        </m:r>
                      </m:sub>
                      <m:sup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m:rPr>
                        <m:brk m:alnAt="7"/>
                      </m:rPr>
                      <a:rPr lang="fi-FI" sz="1600" dirty="0">
                        <a:latin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fi-FI" sz="16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−</m:t>
                        </m:r>
                      </m:sub>
                      <m:sup>
                        <m:r>
                          <a:rPr lang="fi-FI" sz="1600" dirty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fi-FI" sz="1600" dirty="0"/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682" y="5147105"/>
                <a:ext cx="1990408" cy="834203"/>
              </a:xfrm>
              <a:prstGeom prst="rect">
                <a:avLst/>
              </a:prstGeom>
              <a:blipFill>
                <a:blip r:embed="rId4"/>
                <a:stretch>
                  <a:fillRect l="-906" t="-709" b="-7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>
            <a:endCxn id="6" idx="0"/>
          </p:cNvCxnSpPr>
          <p:nvPr/>
        </p:nvCxnSpPr>
        <p:spPr bwMode="auto">
          <a:xfrm>
            <a:off x="4459886" y="4635924"/>
            <a:ext cx="0" cy="511181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6783292" y="4589924"/>
            <a:ext cx="1556" cy="33697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Dominance 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5084064"/>
            <a:ext cx="8997950" cy="1056258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+mn-lt"/>
              </a:rPr>
              <a:t>To identify which portfolios of actions minimize the residual risk of the system, we compute the set of non dominated portfolios, which forms the </a:t>
            </a:r>
            <a:r>
              <a:rPr lang="en-US" sz="2200" b="1" dirty="0" smtClean="0">
                <a:latin typeface="+mn-lt"/>
              </a:rPr>
              <a:t>Pareto optimal frontier</a:t>
            </a:r>
            <a:r>
              <a:rPr lang="en-US" sz="1800" dirty="0" smtClean="0">
                <a:latin typeface="+mn-lt"/>
              </a:rPr>
              <a:t>. </a:t>
            </a:r>
            <a:endParaRPr lang="en-US" sz="18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911" y="-2992"/>
            <a:ext cx="2158984" cy="648295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 bwMode="auto">
          <a:xfrm flipV="1">
            <a:off x="1536192" y="1746504"/>
            <a:ext cx="0" cy="304495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1536192" y="4791456"/>
            <a:ext cx="4663440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01165" y="1622704"/>
                <a:ext cx="1035027" cy="406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sSup>
                            <m:sSupPr>
                              <m:ctrlPr>
                                <a:rPr lang="fi-FI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fi-FI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sub>
                      </m:sSub>
                      <m:r>
                        <a:rPr lang="fi-F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i-FI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fi-FI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165" y="1622704"/>
                <a:ext cx="1035027" cy="406393"/>
              </a:xfrm>
              <a:prstGeom prst="rect">
                <a:avLst/>
              </a:prstGeom>
              <a:blipFill>
                <a:blip r:embed="rId3"/>
                <a:stretch>
                  <a:fillRect b="-14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998464" y="4683954"/>
                <a:ext cx="63513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8464" y="4683954"/>
                <a:ext cx="63513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 bwMode="auto">
          <a:xfrm>
            <a:off x="2304288" y="3639312"/>
            <a:ext cx="0" cy="914400"/>
          </a:xfrm>
          <a:prstGeom prst="line">
            <a:avLst/>
          </a:prstGeom>
          <a:noFill/>
          <a:ln w="5715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3297936" y="2932176"/>
            <a:ext cx="0" cy="118872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337304" y="1489075"/>
            <a:ext cx="0" cy="1005840"/>
          </a:xfrm>
          <a:prstGeom prst="line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7749540" y="2410305"/>
                <a:ext cx="10410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</a:rPr>
                        <m:t>≻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00B050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540" y="2410305"/>
                <a:ext cx="1041054" cy="307777"/>
              </a:xfrm>
              <a:prstGeom prst="rect">
                <a:avLst/>
              </a:prstGeom>
              <a:blipFill>
                <a:blip r:embed="rId5"/>
                <a:stretch>
                  <a:fillRect l="-2924" r="-1754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49540" y="3071235"/>
                <a:ext cx="10410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⊁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FF0000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540" y="3071235"/>
                <a:ext cx="1041054" cy="307777"/>
              </a:xfrm>
              <a:prstGeom prst="rect">
                <a:avLst/>
              </a:prstGeom>
              <a:blipFill>
                <a:blip r:embed="rId6"/>
                <a:stretch>
                  <a:fillRect l="-2924" r="-175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Oval 20"/>
          <p:cNvSpPr/>
          <p:nvPr/>
        </p:nvSpPr>
        <p:spPr bwMode="auto">
          <a:xfrm>
            <a:off x="1335024" y="2718082"/>
            <a:ext cx="2880360" cy="207337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749540" y="3716748"/>
                <a:ext cx="10410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FF0000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⊁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540" y="3716748"/>
                <a:ext cx="1041054" cy="307777"/>
              </a:xfrm>
              <a:prstGeom prst="rect">
                <a:avLst/>
              </a:prstGeom>
              <a:blipFill>
                <a:blip r:embed="rId7"/>
                <a:stretch>
                  <a:fillRect l="-2924" r="-117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998976" y="4130304"/>
            <a:ext cx="2935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Pareto-optimal solutions</a:t>
            </a:r>
            <a:endParaRPr lang="en-US" u="sng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7577328" y="2258568"/>
            <a:ext cx="1383792" cy="1981724"/>
          </a:xfrm>
          <a:prstGeom prst="rect">
            <a:avLst/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321537" y="3848066"/>
                <a:ext cx="57246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chemeClr val="bg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537" y="3848066"/>
                <a:ext cx="572464" cy="400110"/>
              </a:xfrm>
              <a:prstGeom prst="rect">
                <a:avLst/>
              </a:prstGeom>
              <a:blipFill>
                <a:blip r:embed="rId8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280688" y="3304785"/>
                <a:ext cx="5784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FF0000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688" y="3304785"/>
                <a:ext cx="578427" cy="400110"/>
              </a:xfrm>
              <a:prstGeom prst="rect">
                <a:avLst/>
              </a:prstGeom>
              <a:blipFill>
                <a:blip r:embed="rId9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349305" y="1730129"/>
                <a:ext cx="5784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00B050"/>
                              </a:solidFill>
                            </a:rPr>
                            <m:t> </m:t>
                          </m:r>
                        </m:e>
                        <m:sub>
                          <m:r>
                            <a:rPr lang="fi-FI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305" y="1730129"/>
                <a:ext cx="578427" cy="400110"/>
              </a:xfrm>
              <a:prstGeom prst="rect">
                <a:avLst/>
              </a:prstGeom>
              <a:blipFill>
                <a:blip r:embed="rId10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33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bossed.pot">
  <a:themeElements>
    <a:clrScheme name="">
      <a:dk1>
        <a:srgbClr val="000000"/>
      </a:dk1>
      <a:lt1>
        <a:srgbClr val="FFFFFF"/>
      </a:lt1>
      <a:dk2>
        <a:srgbClr val="990033"/>
      </a:dk2>
      <a:lt2>
        <a:srgbClr val="0000FF"/>
      </a:lt2>
      <a:accent1>
        <a:srgbClr val="FFCC66"/>
      </a:accent1>
      <a:accent2>
        <a:srgbClr val="FFCC66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5C"/>
      </a:accent6>
      <a:hlink>
        <a:srgbClr val="FFCC00"/>
      </a:hlink>
      <a:folHlink>
        <a:srgbClr val="00FFFF"/>
      </a:folHlink>
    </a:clrScheme>
    <a:fontScheme name="Embossed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mbossed.pot 1">
        <a:dk1>
          <a:srgbClr val="009999"/>
        </a:dk1>
        <a:lt1>
          <a:srgbClr val="FFFFFF"/>
        </a:lt1>
        <a:dk2>
          <a:srgbClr val="00CCCC"/>
        </a:dk2>
        <a:lt2>
          <a:srgbClr val="FFFF00"/>
        </a:lt2>
        <a:accent1>
          <a:srgbClr val="9999FF"/>
        </a:accent1>
        <a:accent2>
          <a:srgbClr val="FF9933"/>
        </a:accent2>
        <a:accent3>
          <a:srgbClr val="AAE2E2"/>
        </a:accent3>
        <a:accent4>
          <a:srgbClr val="DADADA"/>
        </a:accent4>
        <a:accent5>
          <a:srgbClr val="CACAFF"/>
        </a:accent5>
        <a:accent6>
          <a:srgbClr val="E78A2D"/>
        </a:accent6>
        <a:hlink>
          <a:srgbClr val="FFCC00"/>
        </a:hlink>
        <a:folHlink>
          <a:srgbClr val="00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bossed.pot 2">
        <a:dk1>
          <a:srgbClr val="000000"/>
        </a:dk1>
        <a:lt1>
          <a:srgbClr val="79D1C4"/>
        </a:lt1>
        <a:dk2>
          <a:srgbClr val="000000"/>
        </a:dk2>
        <a:lt2>
          <a:srgbClr val="FFFFFF"/>
        </a:lt2>
        <a:accent1>
          <a:srgbClr val="33CCFF"/>
        </a:accent1>
        <a:accent2>
          <a:srgbClr val="0099CC"/>
        </a:accent2>
        <a:accent3>
          <a:srgbClr val="BEE5DE"/>
        </a:accent3>
        <a:accent4>
          <a:srgbClr val="000000"/>
        </a:accent4>
        <a:accent5>
          <a:srgbClr val="ADE2FF"/>
        </a:accent5>
        <a:accent6>
          <a:srgbClr val="008AB9"/>
        </a:accent6>
        <a:hlink>
          <a:srgbClr val="FF99CC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ossed.po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C:\ohjelmat\MSOffice\Templates\Presentation Designs\Embossed.pot</Template>
  <TotalTime>7867</TotalTime>
  <Words>931</Words>
  <Application>Microsoft Office PowerPoint</Application>
  <PresentationFormat>A4 Paper (210x297 mm)</PresentationFormat>
  <Paragraphs>156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 Math</vt:lpstr>
      <vt:lpstr>Gill Sans</vt:lpstr>
      <vt:lpstr>Monotype Sorts</vt:lpstr>
      <vt:lpstr>Times New Roman</vt:lpstr>
      <vt:lpstr>Wingdings</vt:lpstr>
      <vt:lpstr>ヒラギノ角ゴ ProN W3</vt:lpstr>
      <vt:lpstr>Embossed.pot</vt:lpstr>
      <vt:lpstr>Risk-informed Decision Making under Incomplete Information</vt:lpstr>
      <vt:lpstr>Risk-informed decisions about safety</vt:lpstr>
      <vt:lpstr>Our methodology</vt:lpstr>
      <vt:lpstr>PowerPoint Presentation</vt:lpstr>
      <vt:lpstr>Step 1: Failure scenario modeling</vt:lpstr>
      <vt:lpstr>Step 2: Definition of failure probabilities</vt:lpstr>
      <vt:lpstr>Step 3: Specification of actions</vt:lpstr>
      <vt:lpstr>Propagation of imprecise probability</vt:lpstr>
      <vt:lpstr>Dominance condition</vt:lpstr>
      <vt:lpstr>Step 4: Optimization model</vt:lpstr>
      <vt:lpstr>Illustrative example: Accidental gas release</vt:lpstr>
      <vt:lpstr>PowerPoint Presentation</vt:lpstr>
      <vt:lpstr>Step 2 and 3: Definition of failure probabilities</vt:lpstr>
      <vt:lpstr>Step 4: Optimization results</vt:lpstr>
      <vt:lpstr>Step 4: Optimization results</vt:lpstr>
      <vt:lpstr>Application of Risk Importance Measures (RIMs)</vt:lpstr>
      <vt:lpstr>Future research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Coimbra - plenary session</dc:title>
  <dc:creator>Ahti Salo</dc:creator>
  <cp:lastModifiedBy>Mancuso Alessandro</cp:lastModifiedBy>
  <cp:revision>1591</cp:revision>
  <cp:lastPrinted>2017-06-13T13:37:14Z</cp:lastPrinted>
  <dcterms:created xsi:type="dcterms:W3CDTF">1995-05-28T16:14:30Z</dcterms:created>
  <dcterms:modified xsi:type="dcterms:W3CDTF">2017-06-20T13:33:35Z</dcterms:modified>
</cp:coreProperties>
</file>