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92" r:id="rId2"/>
    <p:sldId id="260" r:id="rId3"/>
    <p:sldId id="262" r:id="rId4"/>
    <p:sldId id="287" r:id="rId5"/>
    <p:sldId id="288" r:id="rId6"/>
    <p:sldId id="289" r:id="rId7"/>
    <p:sldId id="286" r:id="rId8"/>
    <p:sldId id="263" r:id="rId9"/>
    <p:sldId id="264" r:id="rId10"/>
    <p:sldId id="265" r:id="rId11"/>
    <p:sldId id="268" r:id="rId12"/>
    <p:sldId id="283" r:id="rId13"/>
    <p:sldId id="284" r:id="rId14"/>
    <p:sldId id="293" r:id="rId15"/>
    <p:sldId id="291" r:id="rId16"/>
    <p:sldId id="290" r:id="rId17"/>
    <p:sldId id="281" r:id="rId18"/>
    <p:sldId id="294" r:id="rId19"/>
  </p:sldIdLst>
  <p:sldSz cx="9906000" cy="6858000" type="A4"/>
  <p:notesSz cx="6742113" cy="9872663"/>
  <p:defaultTextStyle>
    <a:defPPr>
      <a:defRPr lang="en-GB"/>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6FED2"/>
    <a:srgbClr val="F9FECE"/>
    <a:srgbClr val="FBFFE9"/>
    <a:srgbClr val="FFCCFF"/>
    <a:srgbClr val="CCFFFF"/>
    <a:srgbClr val="FFFFCC"/>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5232" autoAdjust="0"/>
  </p:normalViewPr>
  <p:slideViewPr>
    <p:cSldViewPr snapToGrid="0">
      <p:cViewPr varScale="1">
        <p:scale>
          <a:sx n="84" d="100"/>
          <a:sy n="84" d="100"/>
        </p:scale>
        <p:origin x="1090" y="48"/>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3152"/>
    </p:cViewPr>
  </p:sorterViewPr>
  <p:notesViewPr>
    <p:cSldViewPr snapToGrid="0">
      <p:cViewPr>
        <p:scale>
          <a:sx n="100" d="100"/>
          <a:sy n="100" d="100"/>
        </p:scale>
        <p:origin x="-2868" y="-6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2895144" cy="532070"/>
          </a:xfrm>
          <a:prstGeom prst="rect">
            <a:avLst/>
          </a:prstGeom>
          <a:noFill/>
          <a:ln w="12700">
            <a:noFill/>
            <a:miter lim="800000"/>
            <a:headEnd type="none" w="sm" len="sm"/>
            <a:tailEnd type="none" w="sm" len="sm"/>
          </a:ln>
          <a:effectLst/>
        </p:spPr>
        <p:txBody>
          <a:bodyPr vert="horz" wrap="square" lIns="90323" tIns="45161" rIns="90323" bIns="45161" numCol="1" anchor="t" anchorCtr="0" compatLnSpc="1">
            <a:prstTxWarp prst="textNoShape">
              <a:avLst/>
            </a:prstTxWarp>
          </a:bodyPr>
          <a:lstStyle>
            <a:lvl1pPr defTabSz="903905">
              <a:defRPr sz="1200">
                <a:latin typeface="Times New Roman" pitchFamily="18" charset="0"/>
              </a:defRPr>
            </a:lvl1pPr>
          </a:lstStyle>
          <a:p>
            <a:endParaRPr lang="en-GB"/>
          </a:p>
        </p:txBody>
      </p:sp>
      <p:sp>
        <p:nvSpPr>
          <p:cNvPr id="12291" name="Rectangle 3"/>
          <p:cNvSpPr>
            <a:spLocks noGrp="1" noChangeArrowheads="1"/>
          </p:cNvSpPr>
          <p:nvPr>
            <p:ph type="dt" sz="quarter" idx="1"/>
          </p:nvPr>
        </p:nvSpPr>
        <p:spPr bwMode="auto">
          <a:xfrm>
            <a:off x="3808900" y="1"/>
            <a:ext cx="2893557" cy="532070"/>
          </a:xfrm>
          <a:prstGeom prst="rect">
            <a:avLst/>
          </a:prstGeom>
          <a:noFill/>
          <a:ln w="12700">
            <a:noFill/>
            <a:miter lim="800000"/>
            <a:headEnd type="none" w="sm" len="sm"/>
            <a:tailEnd type="none" w="sm" len="sm"/>
          </a:ln>
          <a:effectLst/>
        </p:spPr>
        <p:txBody>
          <a:bodyPr vert="horz" wrap="square" lIns="90323" tIns="45161" rIns="90323" bIns="45161" numCol="1" anchor="t" anchorCtr="0" compatLnSpc="1">
            <a:prstTxWarp prst="textNoShape">
              <a:avLst/>
            </a:prstTxWarp>
          </a:bodyPr>
          <a:lstStyle>
            <a:lvl1pPr algn="r" defTabSz="903905">
              <a:defRPr sz="1200">
                <a:latin typeface="Times New Roman" pitchFamily="18" charset="0"/>
              </a:defRPr>
            </a:lvl1pPr>
          </a:lstStyle>
          <a:p>
            <a:endParaRPr lang="en-GB"/>
          </a:p>
        </p:txBody>
      </p:sp>
      <p:sp>
        <p:nvSpPr>
          <p:cNvPr id="12292" name="Rectangle 4"/>
          <p:cNvSpPr>
            <a:spLocks noGrp="1" noChangeArrowheads="1"/>
          </p:cNvSpPr>
          <p:nvPr>
            <p:ph type="ftr" sz="quarter" idx="2"/>
          </p:nvPr>
        </p:nvSpPr>
        <p:spPr bwMode="auto">
          <a:xfrm>
            <a:off x="1" y="9340597"/>
            <a:ext cx="2895144" cy="532069"/>
          </a:xfrm>
          <a:prstGeom prst="rect">
            <a:avLst/>
          </a:prstGeom>
          <a:noFill/>
          <a:ln w="12700">
            <a:noFill/>
            <a:miter lim="800000"/>
            <a:headEnd type="none" w="sm" len="sm"/>
            <a:tailEnd type="none" w="sm" len="sm"/>
          </a:ln>
          <a:effectLst/>
        </p:spPr>
        <p:txBody>
          <a:bodyPr vert="horz" wrap="square" lIns="90323" tIns="45161" rIns="90323" bIns="45161" numCol="1" anchor="b" anchorCtr="0" compatLnSpc="1">
            <a:prstTxWarp prst="textNoShape">
              <a:avLst/>
            </a:prstTxWarp>
          </a:bodyPr>
          <a:lstStyle>
            <a:lvl1pPr defTabSz="903905">
              <a:defRPr sz="1200">
                <a:latin typeface="Times New Roman" pitchFamily="18" charset="0"/>
              </a:defRPr>
            </a:lvl1pPr>
          </a:lstStyle>
          <a:p>
            <a:endParaRPr lang="en-GB"/>
          </a:p>
        </p:txBody>
      </p:sp>
      <p:sp>
        <p:nvSpPr>
          <p:cNvPr id="12293" name="Rectangle 5"/>
          <p:cNvSpPr>
            <a:spLocks noGrp="1" noChangeArrowheads="1"/>
          </p:cNvSpPr>
          <p:nvPr>
            <p:ph type="sldNum" sz="quarter" idx="3"/>
          </p:nvPr>
        </p:nvSpPr>
        <p:spPr bwMode="auto">
          <a:xfrm>
            <a:off x="3808900" y="9340597"/>
            <a:ext cx="2893557" cy="532069"/>
          </a:xfrm>
          <a:prstGeom prst="rect">
            <a:avLst/>
          </a:prstGeom>
          <a:noFill/>
          <a:ln w="12700">
            <a:noFill/>
            <a:miter lim="800000"/>
            <a:headEnd type="none" w="sm" len="sm"/>
            <a:tailEnd type="none" w="sm" len="sm"/>
          </a:ln>
          <a:effectLst/>
        </p:spPr>
        <p:txBody>
          <a:bodyPr vert="horz" wrap="square" lIns="90323" tIns="45161" rIns="90323" bIns="45161" numCol="1" anchor="b" anchorCtr="0" compatLnSpc="1">
            <a:prstTxWarp prst="textNoShape">
              <a:avLst/>
            </a:prstTxWarp>
          </a:bodyPr>
          <a:lstStyle>
            <a:lvl1pPr algn="r" defTabSz="903905">
              <a:defRPr sz="1200">
                <a:latin typeface="Times New Roman" pitchFamily="18" charset="0"/>
              </a:defRPr>
            </a:lvl1pPr>
          </a:lstStyle>
          <a:p>
            <a:fld id="{C48CB8D9-7C6D-45BE-84E0-C3A424DA5DD2}" type="slidenum">
              <a:rPr lang="en-GB"/>
              <a:pPr/>
              <a:t>‹#›</a:t>
            </a:fld>
            <a:endParaRPr lang="en-GB"/>
          </a:p>
        </p:txBody>
      </p:sp>
    </p:spTree>
    <p:extLst>
      <p:ext uri="{BB962C8B-B14F-4D97-AF65-F5344CB8AC3E}">
        <p14:creationId xmlns:p14="http://schemas.microsoft.com/office/powerpoint/2010/main" val="2075359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438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412750" y="819150"/>
            <a:ext cx="5664200" cy="3921125"/>
          </a:xfrm>
          <a:prstGeom prst="rect">
            <a:avLst/>
          </a:prstGeom>
          <a:noFill/>
          <a:ln>
            <a:solidFill>
              <a:srgbClr val="000000"/>
            </a:solidFill>
            <a:miter lim="800000"/>
            <a:headEnd/>
            <a:tailEnd/>
          </a:ln>
        </p:spPr>
      </p:sp>
      <p:sp>
        <p:nvSpPr>
          <p:cNvPr id="97283" name="Rectangle 3"/>
          <p:cNvSpPr>
            <a:spLocks noGrp="1" noChangeArrowheads="1"/>
          </p:cNvSpPr>
          <p:nvPr>
            <p:ph type="body" idx="1"/>
          </p:nvPr>
        </p:nvSpPr>
        <p:spPr bwMode="auto">
          <a:xfrm>
            <a:off x="863530" y="4987634"/>
            <a:ext cx="4757036" cy="4739681"/>
          </a:xfrm>
          <a:prstGeom prst="rect">
            <a:avLst/>
          </a:prstGeom>
          <a:noFill/>
          <a:ln w="12700">
            <a:miter lim="800000"/>
            <a:headEnd/>
            <a:tailEnd/>
          </a:ln>
        </p:spPr>
        <p:txBody>
          <a:bodyPr lIns="91600" tIns="45801" rIns="91600" bIns="45801" anchor="b"/>
          <a:lstStyle/>
          <a:p>
            <a:endParaRPr lang="en-US" dirty="0"/>
          </a:p>
        </p:txBody>
      </p:sp>
    </p:spTree>
    <p:extLst>
      <p:ext uri="{BB962C8B-B14F-4D97-AF65-F5344CB8AC3E}">
        <p14:creationId xmlns:p14="http://schemas.microsoft.com/office/powerpoint/2010/main" val="323775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33488"/>
            <a:ext cx="4811713" cy="3332162"/>
          </a:xfrm>
          <a:prstGeom prst="rect">
            <a:avLst/>
          </a:prstGeom>
          <a:noFill/>
          <a:ln w="12700">
            <a:solidFill>
              <a:prstClr val="black"/>
            </a:solidFill>
          </a:ln>
        </p:spPr>
      </p:sp>
      <p:sp>
        <p:nvSpPr>
          <p:cNvPr id="3" name="Notes Placeholder 2"/>
          <p:cNvSpPr>
            <a:spLocks noGrp="1"/>
          </p:cNvSpPr>
          <p:nvPr>
            <p:ph type="body" idx="1"/>
          </p:nvPr>
        </p:nvSpPr>
        <p:spPr>
          <a:xfrm>
            <a:off x="674689" y="4751389"/>
            <a:ext cx="5392737" cy="3887787"/>
          </a:xfrm>
          <a:prstGeom prst="rect">
            <a:avLst/>
          </a:prstGeom>
        </p:spPr>
        <p:txBody>
          <a:bodyPr/>
          <a:lstStyle/>
          <a:p>
            <a:r>
              <a:rPr lang="en-US" sz="1200" dirty="0" smtClean="0">
                <a:latin typeface="Arial" panose="020B0604020202020204" pitchFamily="34" charset="0"/>
                <a:cs typeface="Arial" panose="020B0604020202020204" pitchFamily="34" charset="0"/>
              </a:rPr>
              <a:t>Initiating, intermediate and top events are mapped into nodes of BBN;</a:t>
            </a:r>
          </a:p>
          <a:p>
            <a:r>
              <a:rPr lang="en-US" sz="1200" dirty="0" smtClean="0">
                <a:latin typeface="Arial" panose="020B0604020202020204" pitchFamily="34" charset="0"/>
                <a:cs typeface="Arial" panose="020B0604020202020204" pitchFamily="34" charset="0"/>
              </a:rPr>
              <a:t>Nodes are connected in the same way as the corresponding events in FT;</a:t>
            </a:r>
          </a:p>
          <a:p>
            <a:r>
              <a:rPr lang="en-US" sz="1200" dirty="0" smtClean="0">
                <a:latin typeface="Arial" panose="020B0604020202020204" pitchFamily="34" charset="0"/>
                <a:cs typeface="Arial" panose="020B0604020202020204" pitchFamily="34" charset="0"/>
              </a:rPr>
              <a:t>The conditional probability tables extend the logic of the AND/OR gates of the FT.</a:t>
            </a:r>
          </a:p>
          <a:p>
            <a:endParaRPr lang="en-US" dirty="0"/>
          </a:p>
        </p:txBody>
      </p:sp>
    </p:spTree>
    <p:extLst>
      <p:ext uri="{BB962C8B-B14F-4D97-AF65-F5344CB8AC3E}">
        <p14:creationId xmlns:p14="http://schemas.microsoft.com/office/powerpoint/2010/main" val="114596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33488"/>
            <a:ext cx="4811713" cy="3332162"/>
          </a:xfrm>
          <a:prstGeom prst="rect">
            <a:avLst/>
          </a:prstGeom>
          <a:noFill/>
          <a:ln w="12700">
            <a:solidFill>
              <a:prstClr val="black"/>
            </a:solidFill>
          </a:ln>
        </p:spPr>
      </p:sp>
      <p:sp>
        <p:nvSpPr>
          <p:cNvPr id="3" name="Notes Placeholder 2"/>
          <p:cNvSpPr>
            <a:spLocks noGrp="1"/>
          </p:cNvSpPr>
          <p:nvPr>
            <p:ph type="body" idx="1"/>
          </p:nvPr>
        </p:nvSpPr>
        <p:spPr>
          <a:xfrm>
            <a:off x="674051" y="4751389"/>
            <a:ext cx="5394011" cy="3887787"/>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Optimal portfolios depend on the budget because the optimization model does not pursue a local optimization (at the single node level). The model identiﬁes the optimal actions for the whole system accounting for budget and other feasibility constraints.</a:t>
            </a:r>
          </a:p>
        </p:txBody>
      </p:sp>
    </p:spTree>
    <p:extLst>
      <p:ext uri="{BB962C8B-B14F-4D97-AF65-F5344CB8AC3E}">
        <p14:creationId xmlns:p14="http://schemas.microsoft.com/office/powerpoint/2010/main" val="154517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33488"/>
            <a:ext cx="4811713" cy="3332162"/>
          </a:xfrm>
          <a:prstGeom prst="rect">
            <a:avLst/>
          </a:prstGeom>
          <a:noFill/>
          <a:ln w="12700">
            <a:solidFill>
              <a:prstClr val="black"/>
            </a:solidFill>
          </a:ln>
        </p:spPr>
      </p:sp>
      <p:sp>
        <p:nvSpPr>
          <p:cNvPr id="3" name="Notes Placeholder 2"/>
          <p:cNvSpPr>
            <a:spLocks noGrp="1"/>
          </p:cNvSpPr>
          <p:nvPr>
            <p:ph type="body" idx="1"/>
          </p:nvPr>
        </p:nvSpPr>
        <p:spPr>
          <a:xfrm>
            <a:off x="674051" y="4751389"/>
            <a:ext cx="5394011" cy="3887787"/>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Optimal portfolios depend on the budget because the optimization model does not pursue a local optimization (at the single node level). The model identiﬁes the optimal actions for the whole system accounting for budget and other feasibility constraints.</a:t>
            </a:r>
          </a:p>
        </p:txBody>
      </p:sp>
    </p:spTree>
    <p:extLst>
      <p:ext uri="{BB962C8B-B14F-4D97-AF65-F5344CB8AC3E}">
        <p14:creationId xmlns:p14="http://schemas.microsoft.com/office/powerpoint/2010/main" val="109651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33488"/>
            <a:ext cx="4811713" cy="3332162"/>
          </a:xfrm>
          <a:prstGeom prst="rect">
            <a:avLst/>
          </a:prstGeom>
          <a:noFill/>
          <a:ln w="12700">
            <a:solidFill>
              <a:prstClr val="black"/>
            </a:solidFill>
          </a:ln>
        </p:spPr>
      </p:sp>
      <p:sp>
        <p:nvSpPr>
          <p:cNvPr id="3" name="Notes Placeholder 2"/>
          <p:cNvSpPr>
            <a:spLocks noGrp="1"/>
          </p:cNvSpPr>
          <p:nvPr>
            <p:ph type="body" idx="1"/>
          </p:nvPr>
        </p:nvSpPr>
        <p:spPr>
          <a:xfrm>
            <a:off x="674689" y="4751389"/>
            <a:ext cx="5392737" cy="3887787"/>
          </a:xfrm>
          <a:prstGeom prst="rect">
            <a:avLst/>
          </a:prstGeom>
        </p:spPr>
        <p:txBody>
          <a:bodyPr/>
          <a:lstStyle/>
          <a:p>
            <a:endParaRPr lang="en-US" dirty="0"/>
          </a:p>
        </p:txBody>
      </p:sp>
    </p:spTree>
    <p:extLst>
      <p:ext uri="{BB962C8B-B14F-4D97-AF65-F5344CB8AC3E}">
        <p14:creationId xmlns:p14="http://schemas.microsoft.com/office/powerpoint/2010/main" val="3953772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577850" y="1752600"/>
            <a:ext cx="8420100" cy="1143000"/>
          </a:xfrm>
        </p:spPr>
        <p:txBody>
          <a:bodyPr/>
          <a:lstStyle>
            <a:lvl1pPr algn="ctr">
              <a:defRPr sz="4000">
                <a:latin typeface="Calibri" pitchFamily="34" charset="0"/>
              </a:defRPr>
            </a:lvl1pPr>
          </a:lstStyle>
          <a:p>
            <a:r>
              <a:rPr lang="en-GB" dirty="0"/>
              <a:t>Click to edit Master title style</a:t>
            </a:r>
          </a:p>
        </p:txBody>
      </p:sp>
      <p:sp>
        <p:nvSpPr>
          <p:cNvPr id="3078" name="Rectangle 6"/>
          <p:cNvSpPr>
            <a:spLocks noGrp="1" noChangeArrowheads="1"/>
          </p:cNvSpPr>
          <p:nvPr>
            <p:ph type="subTitle" sz="quarter" idx="1"/>
          </p:nvPr>
        </p:nvSpPr>
        <p:spPr>
          <a:xfrm>
            <a:off x="1320800" y="3352800"/>
            <a:ext cx="6934200" cy="1752600"/>
          </a:xfrm>
        </p:spPr>
        <p:txBody>
          <a:bodyPr/>
          <a:lstStyle>
            <a:lvl1pPr marL="0" indent="0" algn="ctr">
              <a:buFont typeface="Monotype Sorts" pitchFamily="2" charset="2"/>
              <a:buNone/>
              <a:defRPr sz="2500">
                <a:latin typeface="Calibri" pitchFamily="34" charset="0"/>
              </a:defRPr>
            </a:lvl1pPr>
          </a:lstStyle>
          <a:p>
            <a:r>
              <a:rPr lang="en-GB" dirty="0"/>
              <a:t>Click to edit Master subtitle style</a:t>
            </a:r>
          </a:p>
        </p:txBody>
      </p:sp>
      <p:sp>
        <p:nvSpPr>
          <p:cNvPr id="3084" name="Line 12"/>
          <p:cNvSpPr>
            <a:spLocks noChangeShapeType="1"/>
          </p:cNvSpPr>
          <p:nvPr/>
        </p:nvSpPr>
        <p:spPr bwMode="auto">
          <a:xfrm>
            <a:off x="908050" y="685800"/>
            <a:ext cx="8337550" cy="0"/>
          </a:xfrm>
          <a:prstGeom prst="line">
            <a:avLst/>
          </a:prstGeom>
          <a:noFill/>
          <a:ln w="25400">
            <a:solidFill>
              <a:schemeClr val="tx2"/>
            </a:solidFill>
            <a:round/>
            <a:headEnd type="none" w="sm" len="sm"/>
            <a:tailEnd type="none" w="sm" len="sm"/>
          </a:ln>
          <a:effectLst/>
        </p:spPr>
        <p:txBody>
          <a:bodyPr wrap="none" anchor="ctr"/>
          <a:lstStyle/>
          <a:p>
            <a:endParaRPr lang="en-US"/>
          </a:p>
        </p:txBody>
      </p:sp>
      <p:pic>
        <p:nvPicPr>
          <p:cNvPr id="8" name="Picture 7"/>
          <p:cNvPicPr>
            <a:picLocks noChangeAspect="1" noChangeArrowheads="1"/>
          </p:cNvPicPr>
          <p:nvPr userDrawn="1"/>
        </p:nvPicPr>
        <p:blipFill>
          <a:blip r:embed="rId2" cstate="print"/>
          <a:srcRect/>
          <a:stretch>
            <a:fillRect/>
          </a:stretch>
        </p:blipFill>
        <p:spPr bwMode="auto">
          <a:xfrm>
            <a:off x="95536" y="74926"/>
            <a:ext cx="791570" cy="569930"/>
          </a:xfrm>
          <a:prstGeom prst="rect">
            <a:avLst/>
          </a:prstGeom>
          <a:noFill/>
          <a:ln w="12700">
            <a:noFill/>
            <a:miter lim="800000"/>
            <a:headEnd/>
            <a:tailEnd/>
          </a:ln>
        </p:spPr>
      </p:pic>
      <p:pic>
        <p:nvPicPr>
          <p:cNvPr id="9" name="Picture 8"/>
          <p:cNvPicPr>
            <a:picLocks noChangeAspect="1" noChangeArrowheads="1"/>
          </p:cNvPicPr>
          <p:nvPr userDrawn="1"/>
        </p:nvPicPr>
        <p:blipFill>
          <a:blip r:embed="rId3" cstate="print"/>
          <a:srcRect/>
          <a:stretch>
            <a:fillRect/>
          </a:stretch>
        </p:blipFill>
        <p:spPr bwMode="auto">
          <a:xfrm>
            <a:off x="873765" y="148917"/>
            <a:ext cx="1795462" cy="447675"/>
          </a:xfrm>
          <a:prstGeom prst="rect">
            <a:avLst/>
          </a:prstGeom>
          <a:noFill/>
          <a:ln w="12700">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8175" y="838200"/>
            <a:ext cx="9007475" cy="650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4050" y="1612900"/>
            <a:ext cx="44227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12900"/>
            <a:ext cx="44227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638175" y="838200"/>
            <a:ext cx="9007475" cy="65087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GB" smtClean="0"/>
              <a:t>Click to edit Master title style</a:t>
            </a:r>
          </a:p>
        </p:txBody>
      </p:sp>
      <p:sp>
        <p:nvSpPr>
          <p:cNvPr id="1037" name="Line 13"/>
          <p:cNvSpPr>
            <a:spLocks noChangeShapeType="1"/>
          </p:cNvSpPr>
          <p:nvPr/>
        </p:nvSpPr>
        <p:spPr bwMode="auto">
          <a:xfrm flipV="1">
            <a:off x="908050" y="667106"/>
            <a:ext cx="8807450" cy="18694"/>
          </a:xfrm>
          <a:prstGeom prst="line">
            <a:avLst/>
          </a:prstGeom>
          <a:noFill/>
          <a:ln w="25400">
            <a:solidFill>
              <a:schemeClr val="tx2"/>
            </a:solidFill>
            <a:round/>
            <a:headEnd type="none" w="sm" len="sm"/>
            <a:tailEnd type="none" w="sm" len="sm"/>
          </a:ln>
          <a:effectLst/>
        </p:spPr>
        <p:txBody>
          <a:bodyPr wrap="none" anchor="ctr"/>
          <a:lstStyle/>
          <a:p>
            <a:endParaRPr lang="en-US"/>
          </a:p>
        </p:txBody>
      </p:sp>
      <p:sp>
        <p:nvSpPr>
          <p:cNvPr id="1051" name="Line 27"/>
          <p:cNvSpPr>
            <a:spLocks noChangeShapeType="1"/>
          </p:cNvSpPr>
          <p:nvPr/>
        </p:nvSpPr>
        <p:spPr bwMode="auto">
          <a:xfrm>
            <a:off x="730250" y="6356350"/>
            <a:ext cx="8896350" cy="0"/>
          </a:xfrm>
          <a:prstGeom prst="line">
            <a:avLst/>
          </a:prstGeom>
          <a:noFill/>
          <a:ln w="25400">
            <a:solidFill>
              <a:schemeClr val="tx2"/>
            </a:solidFill>
            <a:round/>
            <a:headEnd type="none" w="sm" len="sm"/>
            <a:tailEnd type="none" w="sm" len="sm"/>
          </a:ln>
          <a:effectLst/>
        </p:spPr>
        <p:txBody>
          <a:bodyPr wrap="none" anchor="ctr"/>
          <a:lstStyle/>
          <a:p>
            <a:endParaRPr lang="en-US"/>
          </a:p>
        </p:txBody>
      </p:sp>
      <p:sp>
        <p:nvSpPr>
          <p:cNvPr id="1053" name="Rectangle 29"/>
          <p:cNvSpPr>
            <a:spLocks noChangeArrowheads="1"/>
          </p:cNvSpPr>
          <p:nvPr/>
        </p:nvSpPr>
        <p:spPr bwMode="auto">
          <a:xfrm>
            <a:off x="9067800" y="6627813"/>
            <a:ext cx="384175" cy="287337"/>
          </a:xfrm>
          <a:prstGeom prst="rect">
            <a:avLst/>
          </a:prstGeom>
          <a:noFill/>
          <a:ln w="9525">
            <a:noFill/>
            <a:miter lim="800000"/>
            <a:headEnd/>
            <a:tailEnd/>
          </a:ln>
          <a:effectLst/>
        </p:spPr>
        <p:txBody>
          <a:bodyPr wrap="none" lIns="90488" tIns="44450" rIns="90488" bIns="44450">
            <a:spAutoFit/>
          </a:bodyPr>
          <a:lstStyle/>
          <a:p>
            <a:pPr defTabSz="762000"/>
            <a:fld id="{0B51BBAA-0564-4977-AFA5-CF90AA41F24C}" type="slidenum">
              <a:rPr lang="en-GB" sz="1300">
                <a:solidFill>
                  <a:srgbClr val="4D4D4D"/>
                </a:solidFill>
              </a:rPr>
              <a:pPr defTabSz="762000"/>
              <a:t>‹#›</a:t>
            </a:fld>
            <a:endParaRPr lang="en-GB" sz="1300" dirty="0">
              <a:solidFill>
                <a:srgbClr val="4D4D4D"/>
              </a:solidFill>
            </a:endParaRPr>
          </a:p>
        </p:txBody>
      </p:sp>
      <p:sp>
        <p:nvSpPr>
          <p:cNvPr id="1056" name="Rectangle 32"/>
          <p:cNvSpPr>
            <a:spLocks noGrp="1" noChangeArrowheads="1"/>
          </p:cNvSpPr>
          <p:nvPr>
            <p:ph type="body" idx="1"/>
          </p:nvPr>
        </p:nvSpPr>
        <p:spPr bwMode="auto">
          <a:xfrm>
            <a:off x="654050" y="1612900"/>
            <a:ext cx="8997950" cy="472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dirty="0" smtClean="0"/>
              <a:t>Click to edit Master text styles</a:t>
            </a:r>
          </a:p>
          <a:p>
            <a:pPr lvl="0"/>
            <a:r>
              <a:rPr lang="en-GB" dirty="0" err="1" smtClean="0"/>
              <a:t>kjk</a:t>
            </a:r>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Levels</a:t>
            </a:r>
          </a:p>
        </p:txBody>
      </p:sp>
      <p:pic>
        <p:nvPicPr>
          <p:cNvPr id="9" name="Picture 8"/>
          <p:cNvPicPr>
            <a:picLocks noChangeAspect="1" noChangeArrowheads="1"/>
          </p:cNvPicPr>
          <p:nvPr/>
        </p:nvPicPr>
        <p:blipFill>
          <a:blip r:embed="rId6" cstate="print"/>
          <a:srcRect/>
          <a:stretch>
            <a:fillRect/>
          </a:stretch>
        </p:blipFill>
        <p:spPr bwMode="auto">
          <a:xfrm>
            <a:off x="136480" y="136480"/>
            <a:ext cx="736980" cy="530626"/>
          </a:xfrm>
          <a:prstGeom prst="rect">
            <a:avLst/>
          </a:prstGeom>
          <a:noFill/>
          <a:ln w="12700">
            <a:noFill/>
            <a:miter lim="800000"/>
            <a:headEnd/>
            <a:tailEnd/>
          </a:ln>
        </p:spPr>
      </p:pic>
      <p:pic>
        <p:nvPicPr>
          <p:cNvPr id="10" name="Picture 9"/>
          <p:cNvPicPr>
            <a:picLocks noChangeAspect="1" noChangeArrowheads="1"/>
          </p:cNvPicPr>
          <p:nvPr/>
        </p:nvPicPr>
        <p:blipFill>
          <a:blip r:embed="rId7" cstate="print"/>
          <a:srcRect/>
          <a:stretch>
            <a:fillRect/>
          </a:stretch>
        </p:blipFill>
        <p:spPr bwMode="auto">
          <a:xfrm>
            <a:off x="887413" y="176213"/>
            <a:ext cx="1795462" cy="44767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0" r:id="rId4"/>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a:solidFill>
            <a:srgbClr val="CC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75000"/>
        </a:spcBef>
        <a:spcAft>
          <a:spcPct val="0"/>
        </a:spcAft>
        <a:buClr>
          <a:schemeClr val="accent2"/>
        </a:buClr>
        <a:buSzPct val="75000"/>
        <a:buFont typeface="Monotype Sort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chemeClr val="tx1"/>
          </a:solidFill>
          <a:latin typeface="+mn-lt"/>
        </a:defRPr>
      </a:lvl2pPr>
      <a:lvl3pPr marL="1143000" indent="-228600" algn="l" rtl="0" eaLnBrk="0" fontAlgn="base" hangingPunct="0">
        <a:spcBef>
          <a:spcPct val="10000"/>
        </a:spcBef>
        <a:spcAft>
          <a:spcPct val="0"/>
        </a:spcAft>
        <a:buClr>
          <a:schemeClr val="tx1"/>
        </a:buClr>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n"/>
        <a:defRPr sz="1400">
          <a:solidFill>
            <a:schemeClr val="tx1"/>
          </a:solidFill>
          <a:latin typeface="+mn-lt"/>
        </a:defRPr>
      </a:lvl4pPr>
      <a:lvl5pPr marL="2057400" indent="-228600" algn="l" rtl="0" eaLnBrk="0" fontAlgn="base" hangingPunct="0">
        <a:spcBef>
          <a:spcPct val="20000"/>
        </a:spcBef>
        <a:spcAft>
          <a:spcPct val="0"/>
        </a:spcAft>
        <a:buClr>
          <a:schemeClr val="tx1"/>
        </a:buClr>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323832" y="1247735"/>
            <a:ext cx="7246961" cy="1689514"/>
          </a:xfrm>
        </p:spPr>
        <p:txBody>
          <a:bodyPr/>
          <a:lstStyle/>
          <a:p>
            <a:r>
              <a:rPr lang="en-US" sz="3600" b="1" dirty="0"/>
              <a:t>Bayesian approach for portfolio optimization of </a:t>
            </a:r>
            <a:r>
              <a:rPr lang="en-US" sz="3600" b="1"/>
              <a:t>safety </a:t>
            </a:r>
            <a:r>
              <a:rPr lang="en-US" sz="3600" b="1" smtClean="0"/>
              <a:t>barriers</a:t>
            </a:r>
            <a:endParaRPr lang="fi-FI" sz="3600" b="1" dirty="0"/>
          </a:p>
        </p:txBody>
      </p:sp>
      <p:sp>
        <p:nvSpPr>
          <p:cNvPr id="33795" name="Rectangle 3"/>
          <p:cNvSpPr>
            <a:spLocks noGrp="1" noChangeArrowheads="1"/>
          </p:cNvSpPr>
          <p:nvPr>
            <p:ph type="subTitle" idx="1"/>
          </p:nvPr>
        </p:nvSpPr>
        <p:spPr>
          <a:xfrm>
            <a:off x="3515986" y="5443685"/>
            <a:ext cx="5813946" cy="1144272"/>
          </a:xfrm>
        </p:spPr>
        <p:txBody>
          <a:bodyPr anchor="ctr"/>
          <a:lstStyle/>
          <a:p>
            <a:pPr algn="r">
              <a:lnSpc>
                <a:spcPct val="95000"/>
              </a:lnSpc>
            </a:pPr>
            <a:r>
              <a:rPr lang="en-US" sz="2400" dirty="0" smtClean="0"/>
              <a:t>September 29, 2016</a:t>
            </a:r>
            <a:endParaRPr lang="fi-FI" sz="2400" dirty="0" smtClean="0">
              <a:solidFill>
                <a:srgbClr val="002060"/>
              </a:solidFill>
            </a:endParaRPr>
          </a:p>
        </p:txBody>
      </p:sp>
      <p:sp>
        <p:nvSpPr>
          <p:cNvPr id="5" name="Rectangle 4"/>
          <p:cNvSpPr>
            <a:spLocks noGrp="1" noChangeArrowheads="1"/>
          </p:cNvSpPr>
          <p:nvPr/>
        </p:nvSpPr>
        <p:spPr bwMode="auto">
          <a:xfrm>
            <a:off x="2046027" y="2937249"/>
            <a:ext cx="5813946" cy="114427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marL="0" indent="0" algn="ctr" rtl="0" eaLnBrk="0" fontAlgn="base" hangingPunct="0">
              <a:spcBef>
                <a:spcPct val="75000"/>
              </a:spcBef>
              <a:spcAft>
                <a:spcPct val="0"/>
              </a:spcAft>
              <a:buClr>
                <a:schemeClr val="accent2"/>
              </a:buClr>
              <a:buSzPct val="75000"/>
              <a:buFont typeface="Monotype Sorts" pitchFamily="2" charset="2"/>
              <a:buNone/>
              <a:defRPr sz="25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Char char="–"/>
              <a:defRPr>
                <a:solidFill>
                  <a:schemeClr val="tx1"/>
                </a:solidFill>
                <a:latin typeface="+mn-lt"/>
              </a:defRPr>
            </a:lvl2pPr>
            <a:lvl3pPr marL="1143000" indent="-228600" algn="l" rtl="0" eaLnBrk="0" fontAlgn="base" hangingPunct="0">
              <a:spcBef>
                <a:spcPct val="10000"/>
              </a:spcBef>
              <a:spcAft>
                <a:spcPct val="0"/>
              </a:spcAft>
              <a:buClr>
                <a:schemeClr val="tx1"/>
              </a:buClr>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n"/>
              <a:defRPr sz="1400">
                <a:solidFill>
                  <a:schemeClr val="tx1"/>
                </a:solidFill>
                <a:latin typeface="+mn-lt"/>
              </a:defRPr>
            </a:lvl4pPr>
            <a:lvl5pPr marL="2057400" indent="-228600" algn="l" rtl="0" eaLnBrk="0" fontAlgn="base" hangingPunct="0">
              <a:spcBef>
                <a:spcPct val="20000"/>
              </a:spcBef>
              <a:spcAft>
                <a:spcPct val="0"/>
              </a:spcAft>
              <a:buClr>
                <a:schemeClr val="tx1"/>
              </a:buClr>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Char char="–"/>
              <a:defRPr sz="1400">
                <a:solidFill>
                  <a:schemeClr val="tx1"/>
                </a:solidFill>
                <a:latin typeface="+mn-lt"/>
              </a:defRPr>
            </a:lvl9pPr>
          </a:lstStyle>
          <a:p>
            <a:pPr>
              <a:lnSpc>
                <a:spcPct val="95000"/>
              </a:lnSpc>
            </a:pPr>
            <a:r>
              <a:rPr lang="en-US" sz="2400" u="sng" dirty="0" smtClean="0"/>
              <a:t>A. </a:t>
            </a:r>
            <a:r>
              <a:rPr lang="en-US" sz="2400" u="sng" dirty="0" err="1" smtClean="0"/>
              <a:t>Mancuso</a:t>
            </a:r>
            <a:r>
              <a:rPr lang="en-US" sz="2400" baseline="30000" dirty="0" err="1" smtClean="0"/>
              <a:t>a,b</a:t>
            </a:r>
            <a:r>
              <a:rPr lang="en-US" sz="2400" dirty="0" smtClean="0"/>
              <a:t>, M. </a:t>
            </a:r>
            <a:r>
              <a:rPr lang="en-US" sz="2400" dirty="0" err="1" smtClean="0"/>
              <a:t>Compare</a:t>
            </a:r>
            <a:r>
              <a:rPr lang="en-US" sz="2400" baseline="30000" dirty="0" err="1" smtClean="0"/>
              <a:t>b</a:t>
            </a:r>
            <a:r>
              <a:rPr lang="en-US" sz="2400" dirty="0" smtClean="0"/>
              <a:t>, A. </a:t>
            </a:r>
            <a:r>
              <a:rPr lang="en-US" sz="2400" dirty="0" err="1" smtClean="0"/>
              <a:t>Salo</a:t>
            </a:r>
            <a:r>
              <a:rPr lang="en-US" sz="2400" baseline="30000" dirty="0" err="1" smtClean="0"/>
              <a:t>a</a:t>
            </a:r>
            <a:r>
              <a:rPr lang="en-US" sz="2400" dirty="0" smtClean="0"/>
              <a:t>, E. </a:t>
            </a:r>
            <a:r>
              <a:rPr lang="en-US" sz="2400" dirty="0" err="1" smtClean="0"/>
              <a:t>Zio</a:t>
            </a:r>
            <a:r>
              <a:rPr lang="en-US" sz="2400" baseline="30000" dirty="0" err="1" smtClean="0"/>
              <a:t>b,c</a:t>
            </a:r>
            <a:endParaRPr lang="en-US" sz="1600" dirty="0" smtClean="0"/>
          </a:p>
        </p:txBody>
      </p:sp>
      <p:sp>
        <p:nvSpPr>
          <p:cNvPr id="6" name="Rectangle 5"/>
          <p:cNvSpPr>
            <a:spLocks noGrp="1" noChangeArrowheads="1"/>
          </p:cNvSpPr>
          <p:nvPr/>
        </p:nvSpPr>
        <p:spPr bwMode="auto">
          <a:xfrm>
            <a:off x="1126353" y="4190467"/>
            <a:ext cx="7641920" cy="114427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75000"/>
              </a:spcBef>
              <a:spcAft>
                <a:spcPct val="0"/>
              </a:spcAft>
              <a:buClr>
                <a:schemeClr val="accent2"/>
              </a:buClr>
              <a:buSzPct val="75000"/>
              <a:buFont typeface="Monotype Sorts" pitchFamily="2" charset="2"/>
              <a:buNone/>
              <a:defRPr sz="25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Char char="–"/>
              <a:defRPr>
                <a:solidFill>
                  <a:schemeClr val="tx1"/>
                </a:solidFill>
                <a:latin typeface="+mn-lt"/>
              </a:defRPr>
            </a:lvl2pPr>
            <a:lvl3pPr marL="1143000" indent="-228600" algn="l" rtl="0" eaLnBrk="0" fontAlgn="base" hangingPunct="0">
              <a:spcBef>
                <a:spcPct val="10000"/>
              </a:spcBef>
              <a:spcAft>
                <a:spcPct val="0"/>
              </a:spcAft>
              <a:buClr>
                <a:schemeClr val="tx1"/>
              </a:buClr>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n"/>
              <a:defRPr sz="1400">
                <a:solidFill>
                  <a:schemeClr val="tx1"/>
                </a:solidFill>
                <a:latin typeface="+mn-lt"/>
              </a:defRPr>
            </a:lvl4pPr>
            <a:lvl5pPr marL="2057400" indent="-228600" algn="l" rtl="0" eaLnBrk="0" fontAlgn="base" hangingPunct="0">
              <a:spcBef>
                <a:spcPct val="20000"/>
              </a:spcBef>
              <a:spcAft>
                <a:spcPct val="0"/>
              </a:spcAft>
              <a:buClr>
                <a:schemeClr val="tx1"/>
              </a:buClr>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342900" indent="-342900" algn="l">
              <a:buClr>
                <a:schemeClr val="tx1"/>
              </a:buClr>
              <a:buFont typeface="+mj-lt"/>
              <a:buAutoNum type="alphaLcPeriod"/>
            </a:pPr>
            <a:r>
              <a:rPr lang="en-US" sz="1400" dirty="0" smtClean="0"/>
              <a:t>Systems Analysis Laboratory, Department of Mathematics and Systems Analysis - Aalto University</a:t>
            </a:r>
            <a:endParaRPr lang="en-US" sz="1400" dirty="0"/>
          </a:p>
          <a:p>
            <a:pPr marL="342900" indent="-342900" algn="l">
              <a:buClr>
                <a:schemeClr val="tx1"/>
              </a:buClr>
              <a:buFont typeface="+mj-lt"/>
              <a:buAutoNum type="alphaLcPeriod"/>
            </a:pPr>
            <a:r>
              <a:rPr lang="en-US" sz="1400" dirty="0" smtClean="0"/>
              <a:t>Laboratory </a:t>
            </a:r>
            <a:r>
              <a:rPr lang="en-US" sz="1400" dirty="0"/>
              <a:t>of </a:t>
            </a:r>
            <a:r>
              <a:rPr lang="en-US" sz="1400" dirty="0" smtClean="0"/>
              <a:t>Signal </a:t>
            </a:r>
            <a:r>
              <a:rPr lang="en-US" sz="1400" dirty="0"/>
              <a:t>and </a:t>
            </a:r>
            <a:r>
              <a:rPr lang="en-US" sz="1400" dirty="0" smtClean="0"/>
              <a:t>Risk Analysis, </a:t>
            </a:r>
            <a:r>
              <a:rPr lang="it-IT" sz="1400" dirty="0" smtClean="0"/>
              <a:t>Dipartimento </a:t>
            </a:r>
            <a:r>
              <a:rPr lang="it-IT" sz="1400" dirty="0"/>
              <a:t>di </a:t>
            </a:r>
            <a:r>
              <a:rPr lang="it-IT" sz="1400" dirty="0" smtClean="0"/>
              <a:t>Energia - Politecnico </a:t>
            </a:r>
            <a:r>
              <a:rPr lang="it-IT" sz="1400" dirty="0"/>
              <a:t>di </a:t>
            </a:r>
            <a:r>
              <a:rPr lang="it-IT" sz="1400" dirty="0" smtClean="0"/>
              <a:t>Milano</a:t>
            </a:r>
          </a:p>
          <a:p>
            <a:pPr marL="342900" indent="-342900" algn="l">
              <a:buClr>
                <a:schemeClr val="tx1"/>
              </a:buClr>
              <a:buFont typeface="+mj-lt"/>
              <a:buAutoNum type="alphaLcPeriod"/>
            </a:pPr>
            <a:r>
              <a:rPr lang="en-US" sz="1400" dirty="0" smtClean="0"/>
              <a:t>Chair </a:t>
            </a:r>
            <a:r>
              <a:rPr lang="en-US" sz="1400" dirty="0"/>
              <a:t>on Systems Science and the Energetic </a:t>
            </a:r>
            <a:r>
              <a:rPr lang="en-US" sz="1400" dirty="0" smtClean="0"/>
              <a:t>Challenge - </a:t>
            </a:r>
            <a:r>
              <a:rPr lang="en-US" sz="1400" dirty="0" err="1" smtClean="0"/>
              <a:t>École</a:t>
            </a:r>
            <a:r>
              <a:rPr lang="en-US" sz="1400" dirty="0" smtClean="0"/>
              <a:t> </a:t>
            </a:r>
            <a:r>
              <a:rPr lang="en-US" sz="1400" dirty="0"/>
              <a:t>Centrale Paris and </a:t>
            </a:r>
            <a:r>
              <a:rPr lang="en-US" sz="1400" dirty="0" err="1" smtClean="0"/>
              <a:t>Supelec</a:t>
            </a:r>
            <a:endParaRPr lang="en-US" sz="1400" dirty="0" smtClean="0"/>
          </a:p>
          <a:p>
            <a:pPr algn="l">
              <a:buClr>
                <a:schemeClr val="tx1"/>
              </a:buClr>
            </a:pPr>
            <a:endParaRPr lang="fi-FI" sz="1400" dirty="0"/>
          </a:p>
          <a:p>
            <a:pPr algn="l">
              <a:buClr>
                <a:schemeClr val="tx1"/>
              </a:buClr>
            </a:pPr>
            <a:endParaRPr lang="en-US" sz="1600" dirty="0" smtClean="0"/>
          </a:p>
        </p:txBody>
      </p:sp>
      <p:pic>
        <p:nvPicPr>
          <p:cNvPr id="7" name="Picture 6"/>
          <p:cNvPicPr>
            <a:picLocks noChangeAspect="1"/>
          </p:cNvPicPr>
          <p:nvPr/>
        </p:nvPicPr>
        <p:blipFill>
          <a:blip r:embed="rId3"/>
          <a:stretch>
            <a:fillRect/>
          </a:stretch>
        </p:blipFill>
        <p:spPr>
          <a:xfrm>
            <a:off x="7506911" y="-2992"/>
            <a:ext cx="2158984" cy="648295"/>
          </a:xfrm>
          <a:prstGeom prst="rect">
            <a:avLst/>
          </a:prstGeom>
        </p:spPr>
      </p:pic>
    </p:spTree>
    <p:extLst>
      <p:ext uri="{BB962C8B-B14F-4D97-AF65-F5344CB8AC3E}">
        <p14:creationId xmlns:p14="http://schemas.microsoft.com/office/powerpoint/2010/main" val="2940123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Airlock system failure modeling</a:t>
            </a:r>
            <a:endParaRPr lang="en-US" dirty="0"/>
          </a:p>
        </p:txBody>
      </p:sp>
      <p:sp>
        <p:nvSpPr>
          <p:cNvPr id="3" name="Content Placeholder 2"/>
          <p:cNvSpPr>
            <a:spLocks noGrp="1"/>
          </p:cNvSpPr>
          <p:nvPr>
            <p:ph idx="1"/>
          </p:nvPr>
        </p:nvSpPr>
        <p:spPr>
          <a:xfrm>
            <a:off x="0" y="3773964"/>
            <a:ext cx="1715956" cy="765318"/>
          </a:xfrm>
        </p:spPr>
        <p:txBody>
          <a:bodyPr/>
          <a:lstStyle/>
          <a:p>
            <a:pPr marL="0" indent="0">
              <a:buNone/>
            </a:pPr>
            <a:r>
              <a:rPr lang="en-US" sz="1800" dirty="0">
                <a:latin typeface="Arial" panose="020B0604020202020204" pitchFamily="34" charset="0"/>
                <a:cs typeface="Arial" panose="020B0604020202020204" pitchFamily="34" charset="0"/>
              </a:rPr>
              <a:t>Multi-state description of pipe leakage </a:t>
            </a:r>
            <a:r>
              <a:rPr lang="en-US" sz="1800" dirty="0" smtClean="0">
                <a:latin typeface="Arial" panose="020B0604020202020204" pitchFamily="34" charset="0"/>
                <a:cs typeface="Arial" panose="020B0604020202020204" pitchFamily="34" charset="0"/>
              </a:rPr>
              <a:t>event</a:t>
            </a:r>
            <a:endParaRPr lang="en-US" sz="1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98914"/>
            <a:ext cx="1950100" cy="14286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035" y="1514202"/>
            <a:ext cx="6537488" cy="5343798"/>
          </a:xfrm>
          <a:prstGeom prst="rect">
            <a:avLst/>
          </a:prstGeom>
        </p:spPr>
      </p:pic>
      <p:pic>
        <p:nvPicPr>
          <p:cNvPr id="9" name="Picture 8"/>
          <p:cNvPicPr>
            <a:picLocks noChangeAspect="1"/>
          </p:cNvPicPr>
          <p:nvPr/>
        </p:nvPicPr>
        <p:blipFill>
          <a:blip r:embed="rId4"/>
          <a:stretch>
            <a:fillRect/>
          </a:stretch>
        </p:blipFill>
        <p:spPr>
          <a:xfrm>
            <a:off x="7506911" y="-2992"/>
            <a:ext cx="2158984" cy="648295"/>
          </a:xfrm>
          <a:prstGeom prst="rect">
            <a:avLst/>
          </a:prstGeom>
        </p:spPr>
      </p:pic>
    </p:spTree>
    <p:extLst>
      <p:ext uri="{BB962C8B-B14F-4D97-AF65-F5344CB8AC3E}">
        <p14:creationId xmlns:p14="http://schemas.microsoft.com/office/powerpoint/2010/main" val="648351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1369850"/>
            <a:ext cx="6580542" cy="54881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Step 2 and 3: Definition of failure probabilities</a:t>
            </a:r>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564596251"/>
                  </p:ext>
                </p:extLst>
              </p:nvPr>
            </p:nvGraphicFramePr>
            <p:xfrm>
              <a:off x="5779232" y="1769960"/>
              <a:ext cx="4038602" cy="1710909"/>
            </p:xfrm>
            <a:graphic>
              <a:graphicData uri="http://schemas.openxmlformats.org/drawingml/2006/table">
                <a:tbl>
                  <a:tblPr firstRow="1" bandRow="1">
                    <a:tableStyleId>{69012ECD-51FC-41F1-AA8D-1B2483CD663E}</a:tableStyleId>
                  </a:tblPr>
                  <a:tblGrid>
                    <a:gridCol w="2159002">
                      <a:extLst>
                        <a:ext uri="{9D8B030D-6E8A-4147-A177-3AD203B41FA5}">
                          <a16:colId xmlns:a16="http://schemas.microsoft.com/office/drawing/2014/main" val="20000"/>
                        </a:ext>
                      </a:extLst>
                    </a:gridCol>
                    <a:gridCol w="4191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tblGrid>
                  <a:tr h="353283">
                    <a:tc>
                      <a:txBody>
                        <a:bodyPr/>
                        <a:lstStyle/>
                        <a:p>
                          <a:pPr algn="ctr"/>
                          <a:r>
                            <a:rPr lang="en-US" dirty="0" smtClean="0"/>
                            <a:t>Action</a:t>
                          </a:r>
                          <a:endParaRPr lang="en-US" dirty="0"/>
                        </a:p>
                      </a:txBody>
                      <a:tcPr anchor="ctr"/>
                    </a:tc>
                    <a:tc>
                      <a:txBody>
                        <a:bodyPr/>
                        <a:lstStyle/>
                        <a:p>
                          <a:pPr algn="ct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RRR</a:t>
                          </a:r>
                          <a:endParaRPr lang="en-US" dirty="0"/>
                        </a:p>
                      </a:txBody>
                      <a:tcPr anchor="ctr"/>
                    </a:tc>
                    <a:extLst>
                      <a:ext uri="{0D108BD9-81ED-4DB2-BD59-A6C34878D82A}">
                        <a16:rowId xmlns:a16="http://schemas.microsoft.com/office/drawing/2014/main" val="10000"/>
                      </a:ext>
                    </a:extLst>
                  </a:tr>
                  <a:tr h="430937">
                    <a:tc>
                      <a:txBody>
                        <a:bodyPr/>
                        <a:lstStyle/>
                        <a:p>
                          <a:pPr algn="ctr"/>
                          <a:r>
                            <a:rPr lang="en-US" b="1" dirty="0" smtClean="0"/>
                            <a:t>Calibration test</a:t>
                          </a:r>
                          <a:endParaRPr lang="en-US" b="1"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a:txBody>
                      <a:tcPr anchor="ctr"/>
                    </a:tc>
                    <a:tc>
                      <a:txBody>
                        <a:bodyPr/>
                        <a:lstStyle/>
                        <a:p>
                          <a:pPr algn="ctr"/>
                          <a:r>
                            <a:rPr lang="en-US" dirty="0" smtClean="0"/>
                            <a:t>30</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fi-FI" b="0" i="1" smtClean="0">
                                        <a:latin typeface="Cambria Math" panose="02040503050406030204" pitchFamily="18" charset="0"/>
                                      </a:rPr>
                                      <m:t>−1</m:t>
                                    </m:r>
                                  </m:sup>
                                </m:sSup>
                              </m:oMath>
                            </m:oMathPara>
                          </a14:m>
                          <a:endParaRPr lang="en-US" dirty="0"/>
                        </a:p>
                      </a:txBody>
                      <a:tcPr anchor="ctr"/>
                    </a:tc>
                    <a:extLst>
                      <a:ext uri="{0D108BD9-81ED-4DB2-BD59-A6C34878D82A}">
                        <a16:rowId xmlns:a16="http://schemas.microsoft.com/office/drawing/2014/main" val="10001"/>
                      </a:ext>
                    </a:extLst>
                  </a:tr>
                  <a:tr h="519099">
                    <a:tc>
                      <a:txBody>
                        <a:bodyPr/>
                        <a:lstStyle/>
                        <a:p>
                          <a:pPr algn="ctr"/>
                          <a:r>
                            <a:rPr lang="en-US" b="1" dirty="0" smtClean="0"/>
                            <a:t>Sensor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a:txBody>
                      <a:tcPr anchor="ctr"/>
                    </a:tc>
                    <a:tc>
                      <a:txBody>
                        <a:bodyPr/>
                        <a:lstStyle/>
                        <a:p>
                          <a:pPr algn="ctr"/>
                          <a:r>
                            <a:rPr lang="en-US" dirty="0" smtClean="0"/>
                            <a:t>40</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fi-FI" b="0" i="1" smtClean="0">
                                        <a:latin typeface="Cambria Math" panose="02040503050406030204" pitchFamily="18" charset="0"/>
                                      </a:rPr>
                                      <m:t>−2</m:t>
                                    </m:r>
                                  </m:sup>
                                </m:sSup>
                              </m:oMath>
                            </m:oMathPara>
                          </a14:m>
                          <a:endParaRPr lang="en-US" dirty="0"/>
                        </a:p>
                      </a:txBody>
                      <a:tcPr anchor="ctr"/>
                    </a:tc>
                    <a:extLst>
                      <a:ext uri="{0D108BD9-81ED-4DB2-BD59-A6C34878D82A}">
                        <a16:rowId xmlns:a16="http://schemas.microsoft.com/office/drawing/2014/main" val="10002"/>
                      </a:ext>
                    </a:extLst>
                  </a:tr>
                  <a:tr h="395113">
                    <a:tc>
                      <a:txBody>
                        <a:bodyPr/>
                        <a:lstStyle/>
                        <a:p>
                          <a:pPr algn="ctr"/>
                          <a:r>
                            <a:rPr lang="en-US" b="1" dirty="0" smtClean="0"/>
                            <a:t>Joined actions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fi-FI" b="0" i="1" smtClean="0">
                                        <a:latin typeface="Cambria Math" panose="02040503050406030204" pitchFamily="18" charset="0"/>
                                      </a:rPr>
                                      <m:t>3</m:t>
                                    </m:r>
                                  </m:sub>
                                </m:sSub>
                              </m:oMath>
                            </m:oMathPara>
                          </a14:m>
                          <a:endParaRPr lang="en-US" dirty="0"/>
                        </a:p>
                      </a:txBody>
                      <a:tcPr anchor="ctr"/>
                    </a:tc>
                    <a:tc>
                      <a:txBody>
                        <a:bodyPr/>
                        <a:lstStyle/>
                        <a:p>
                          <a:pPr algn="ctr"/>
                          <a:r>
                            <a:rPr lang="en-US" dirty="0" smtClean="0"/>
                            <a:t>60</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fi-FI" b="0" i="1" smtClean="0">
                                        <a:latin typeface="Cambria Math" panose="02040503050406030204" pitchFamily="18" charset="0"/>
                                      </a:rPr>
                                      <m:t>−4</m:t>
                                    </m:r>
                                  </m:sup>
                                </m:sSup>
                              </m:oMath>
                            </m:oMathPara>
                          </a14:m>
                          <a:endParaRPr lang="en-US"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564596251"/>
                  </p:ext>
                </p:extLst>
              </p:nvPr>
            </p:nvGraphicFramePr>
            <p:xfrm>
              <a:off x="5779232" y="1769960"/>
              <a:ext cx="4038602" cy="1710909"/>
            </p:xfrm>
            <a:graphic>
              <a:graphicData uri="http://schemas.openxmlformats.org/drawingml/2006/table">
                <a:tbl>
                  <a:tblPr firstRow="1" bandRow="1">
                    <a:tableStyleId>{69012ECD-51FC-41F1-AA8D-1B2483CD663E}</a:tableStyleId>
                  </a:tblPr>
                  <a:tblGrid>
                    <a:gridCol w="2159002"/>
                    <a:gridCol w="419100"/>
                    <a:gridCol w="723900"/>
                    <a:gridCol w="736600"/>
                  </a:tblGrid>
                  <a:tr h="365760">
                    <a:tc>
                      <a:txBody>
                        <a:bodyPr/>
                        <a:lstStyle/>
                        <a:p>
                          <a:pPr algn="ctr"/>
                          <a:r>
                            <a:rPr lang="en-US" dirty="0" smtClean="0"/>
                            <a:t>Action</a:t>
                          </a:r>
                          <a:endParaRPr lang="en-US" dirty="0"/>
                        </a:p>
                      </a:txBody>
                      <a:tcPr anchor="ctr"/>
                    </a:tc>
                    <a:tc>
                      <a:txBody>
                        <a:bodyPr/>
                        <a:lstStyle/>
                        <a:p>
                          <a:pPr algn="ct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RRR</a:t>
                          </a:r>
                          <a:endParaRPr lang="en-US" dirty="0"/>
                        </a:p>
                      </a:txBody>
                      <a:tcPr anchor="ctr"/>
                    </a:tc>
                  </a:tr>
                  <a:tr h="430937">
                    <a:tc>
                      <a:txBody>
                        <a:bodyPr/>
                        <a:lstStyle/>
                        <a:p>
                          <a:pPr algn="ctr"/>
                          <a:r>
                            <a:rPr lang="en-US" b="1" dirty="0" smtClean="0"/>
                            <a:t>Calibration test</a:t>
                          </a:r>
                          <a:endParaRPr lang="en-US" b="1" dirty="0"/>
                        </a:p>
                      </a:txBody>
                      <a:tcPr anchor="ctr"/>
                    </a:tc>
                    <a:tc>
                      <a:txBody>
                        <a:bodyPr/>
                        <a:lstStyle/>
                        <a:p>
                          <a:endParaRPr lang="en-US"/>
                        </a:p>
                      </a:txBody>
                      <a:tcPr anchor="ctr">
                        <a:blipFill rotWithShape="0">
                          <a:blip r:embed="rId3"/>
                          <a:stretch>
                            <a:fillRect l="-514493" t="-91549" r="-350725" b="-230986"/>
                          </a:stretch>
                        </a:blipFill>
                      </a:tcPr>
                    </a:tc>
                    <a:tc>
                      <a:txBody>
                        <a:bodyPr/>
                        <a:lstStyle/>
                        <a:p>
                          <a:pPr algn="ctr"/>
                          <a:r>
                            <a:rPr lang="en-US" dirty="0" smtClean="0"/>
                            <a:t>30</a:t>
                          </a:r>
                          <a:endParaRPr lang="en-US" dirty="0"/>
                        </a:p>
                      </a:txBody>
                      <a:tcPr anchor="ctr"/>
                    </a:tc>
                    <a:tc>
                      <a:txBody>
                        <a:bodyPr/>
                        <a:lstStyle/>
                        <a:p>
                          <a:endParaRPr lang="en-US"/>
                        </a:p>
                      </a:txBody>
                      <a:tcPr anchor="ctr">
                        <a:blipFill rotWithShape="0">
                          <a:blip r:embed="rId3"/>
                          <a:stretch>
                            <a:fillRect l="-448760" t="-91549" r="-1653" b="-230986"/>
                          </a:stretch>
                        </a:blipFill>
                      </a:tcPr>
                    </a:tc>
                  </a:tr>
                  <a:tr h="519099">
                    <a:tc>
                      <a:txBody>
                        <a:bodyPr/>
                        <a:lstStyle/>
                        <a:p>
                          <a:pPr algn="ctr"/>
                          <a:r>
                            <a:rPr lang="en-US" b="1" dirty="0" smtClean="0"/>
                            <a:t>Sensor</a:t>
                          </a:r>
                        </a:p>
                      </a:txBody>
                      <a:tcPr anchor="ctr"/>
                    </a:tc>
                    <a:tc>
                      <a:txBody>
                        <a:bodyPr/>
                        <a:lstStyle/>
                        <a:p>
                          <a:endParaRPr lang="en-US"/>
                        </a:p>
                      </a:txBody>
                      <a:tcPr anchor="ctr">
                        <a:blipFill rotWithShape="0">
                          <a:blip r:embed="rId3"/>
                          <a:stretch>
                            <a:fillRect l="-514493" t="-158140" r="-350725" b="-90698"/>
                          </a:stretch>
                        </a:blipFill>
                      </a:tcPr>
                    </a:tc>
                    <a:tc>
                      <a:txBody>
                        <a:bodyPr/>
                        <a:lstStyle/>
                        <a:p>
                          <a:pPr algn="ctr"/>
                          <a:r>
                            <a:rPr lang="en-US" dirty="0" smtClean="0"/>
                            <a:t>40</a:t>
                          </a:r>
                          <a:endParaRPr lang="en-US" dirty="0"/>
                        </a:p>
                      </a:txBody>
                      <a:tcPr anchor="ctr"/>
                    </a:tc>
                    <a:tc>
                      <a:txBody>
                        <a:bodyPr/>
                        <a:lstStyle/>
                        <a:p>
                          <a:endParaRPr lang="en-US"/>
                        </a:p>
                      </a:txBody>
                      <a:tcPr anchor="ctr">
                        <a:blipFill rotWithShape="0">
                          <a:blip r:embed="rId3"/>
                          <a:stretch>
                            <a:fillRect l="-448760" t="-158140" r="-1653" b="-90698"/>
                          </a:stretch>
                        </a:blipFill>
                      </a:tcPr>
                    </a:tc>
                  </a:tr>
                  <a:tr h="395113">
                    <a:tc>
                      <a:txBody>
                        <a:bodyPr/>
                        <a:lstStyle/>
                        <a:p>
                          <a:pPr algn="ctr"/>
                          <a:r>
                            <a:rPr lang="en-US" b="1" dirty="0" smtClean="0"/>
                            <a:t>Joined actions</a:t>
                          </a:r>
                        </a:p>
                      </a:txBody>
                      <a:tcPr anchor="ctr"/>
                    </a:tc>
                    <a:tc>
                      <a:txBody>
                        <a:bodyPr/>
                        <a:lstStyle/>
                        <a:p>
                          <a:endParaRPr lang="en-US"/>
                        </a:p>
                      </a:txBody>
                      <a:tcPr anchor="ctr">
                        <a:blipFill rotWithShape="0">
                          <a:blip r:embed="rId3"/>
                          <a:stretch>
                            <a:fillRect l="-514493" t="-341538" r="-350725" b="-20000"/>
                          </a:stretch>
                        </a:blipFill>
                      </a:tcPr>
                    </a:tc>
                    <a:tc>
                      <a:txBody>
                        <a:bodyPr/>
                        <a:lstStyle/>
                        <a:p>
                          <a:pPr algn="ctr"/>
                          <a:r>
                            <a:rPr lang="en-US" dirty="0" smtClean="0"/>
                            <a:t>60</a:t>
                          </a:r>
                          <a:endParaRPr lang="en-US" dirty="0"/>
                        </a:p>
                      </a:txBody>
                      <a:tcPr anchor="ctr"/>
                    </a:tc>
                    <a:tc>
                      <a:txBody>
                        <a:bodyPr/>
                        <a:lstStyle/>
                        <a:p>
                          <a:endParaRPr lang="en-US"/>
                        </a:p>
                      </a:txBody>
                      <a:tcPr anchor="ctr">
                        <a:blipFill rotWithShape="0">
                          <a:blip r:embed="rId3"/>
                          <a:stretch>
                            <a:fillRect l="-448760" t="-341538" r="-1653" b="-20000"/>
                          </a:stretch>
                        </a:blipFill>
                      </a:tcPr>
                    </a:tc>
                  </a:tr>
                </a:tbl>
              </a:graphicData>
            </a:graphic>
          </p:graphicFrame>
        </mc:Fallback>
      </mc:AlternateContent>
      <p:sp>
        <p:nvSpPr>
          <p:cNvPr id="9" name="TextBox 8"/>
          <p:cNvSpPr txBox="1"/>
          <p:nvPr/>
        </p:nvSpPr>
        <p:spPr>
          <a:xfrm>
            <a:off x="6959072" y="1363112"/>
            <a:ext cx="1678921" cy="400110"/>
          </a:xfrm>
          <a:prstGeom prst="rect">
            <a:avLst/>
          </a:prstGeom>
          <a:noFill/>
        </p:spPr>
        <p:txBody>
          <a:bodyPr wrap="none" rtlCol="0">
            <a:spAutoFit/>
          </a:bodyPr>
          <a:lstStyle/>
          <a:p>
            <a:r>
              <a:rPr lang="en-US" b="1" dirty="0" smtClean="0"/>
              <a:t>Valve failure</a:t>
            </a:r>
            <a:endParaRPr lang="en-US" dirty="0"/>
          </a:p>
        </p:txBody>
      </p:sp>
      <p:sp>
        <p:nvSpPr>
          <p:cNvPr id="10" name="Oval 9"/>
          <p:cNvSpPr/>
          <p:nvPr/>
        </p:nvSpPr>
        <p:spPr bwMode="auto">
          <a:xfrm>
            <a:off x="756164" y="3185653"/>
            <a:ext cx="738340" cy="747250"/>
          </a:xfrm>
          <a:prstGeom prst="ellipse">
            <a:avLst/>
          </a:prstGeom>
          <a:noFill/>
          <a:ln>
            <a:solidFill>
              <a:srgbClr val="C00000"/>
            </a:solidFill>
            <a:headEnd type="none" w="med" len="med"/>
            <a:tailEnd type="triangle" w="med" len="med"/>
          </a:ln>
        </p:spPr>
        <p:style>
          <a:lnRef idx="2">
            <a:schemeClr val="dk1"/>
          </a:lnRef>
          <a:fillRef idx="1">
            <a:schemeClr val="lt1"/>
          </a:fillRef>
          <a:effectRef idx="0">
            <a:schemeClr val="dk1"/>
          </a:effectRef>
          <a:fontRef idx="minor">
            <a:schemeClr val="dk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1" name="TextBox 10"/>
              <p:cNvSpPr txBox="1"/>
              <p:nvPr/>
            </p:nvSpPr>
            <p:spPr>
              <a:xfrm>
                <a:off x="6870527" y="3691059"/>
                <a:ext cx="2823658" cy="340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fi-FI" b="0" i="1" smtClean="0">
                              <a:latin typeface="Cambria Math" panose="02040503050406030204" pitchFamily="18" charset="0"/>
                            </a:rPr>
                            <m:t>𝑃</m:t>
                          </m:r>
                        </m:e>
                        <m:sub>
                          <m:sSub>
                            <m:sSubPr>
                              <m:ctrlPr>
                                <a:rPr lang="en-US" i="1" smtClean="0">
                                  <a:latin typeface="Cambria Math" panose="02040503050406030204" pitchFamily="18" charset="0"/>
                                </a:rPr>
                              </m:ctrlPr>
                            </m:sSubPr>
                            <m:e>
                              <m:r>
                                <a:rPr lang="fi-FI" b="0" i="1" smtClean="0">
                                  <a:latin typeface="Cambria Math" panose="02040503050406030204" pitchFamily="18" charset="0"/>
                                </a:rPr>
                                <m:t>𝑎</m:t>
                              </m:r>
                            </m:e>
                            <m:sub>
                              <m:r>
                                <a:rPr lang="fi-FI" b="0" i="1" smtClean="0">
                                  <a:latin typeface="Cambria Math" panose="02040503050406030204" pitchFamily="18" charset="0"/>
                                </a:rPr>
                                <m:t>1</m:t>
                              </m:r>
                            </m:sub>
                          </m:sSub>
                        </m:sub>
                        <m:sup>
                          <m:r>
                            <a:rPr lang="fi-FI" b="0" i="1" smtClean="0">
                              <a:latin typeface="Cambria Math" panose="02040503050406030204" pitchFamily="18" charset="0"/>
                            </a:rPr>
                            <m:t>2</m:t>
                          </m:r>
                        </m:sup>
                      </m:sSubSup>
                      <m:d>
                        <m:dPr>
                          <m:ctrlPr>
                            <a:rPr lang="fi-FI" b="0" i="1" smtClean="0">
                              <a:latin typeface="Cambria Math" panose="02040503050406030204" pitchFamily="18" charset="0"/>
                            </a:rPr>
                          </m:ctrlPr>
                        </m:dPr>
                        <m:e>
                          <m:r>
                            <a:rPr lang="fi-FI" b="0" i="1" smtClean="0">
                              <a:latin typeface="Cambria Math" panose="02040503050406030204" pitchFamily="18" charset="0"/>
                            </a:rPr>
                            <m:t>𝑠</m:t>
                          </m:r>
                          <m:r>
                            <a:rPr lang="fi-FI" b="0" i="1" smtClean="0">
                              <a:latin typeface="Cambria Math" panose="02040503050406030204" pitchFamily="18" charset="0"/>
                            </a:rPr>
                            <m:t>=1</m:t>
                          </m:r>
                        </m:e>
                      </m:d>
                      <m:r>
                        <a:rPr lang="fi-FI" b="0" i="1" smtClean="0">
                          <a:latin typeface="Cambria Math" panose="02040503050406030204" pitchFamily="18" charset="0"/>
                        </a:rPr>
                        <m:t>=</m:t>
                      </m:r>
                      <m:sSup>
                        <m:sSupPr>
                          <m:ctrlPr>
                            <a:rPr lang="fi-FI" b="0" i="1" smtClean="0">
                              <a:latin typeface="Cambria Math" panose="02040503050406030204" pitchFamily="18" charset="0"/>
                            </a:rPr>
                          </m:ctrlPr>
                        </m:sSupPr>
                        <m:e>
                          <m:r>
                            <a:rPr lang="fi-FI" b="0" i="1" smtClean="0">
                              <a:latin typeface="Cambria Math" panose="02040503050406030204" pitchFamily="18" charset="0"/>
                            </a:rPr>
                            <m:t>10</m:t>
                          </m:r>
                        </m:e>
                        <m:sup>
                          <m:r>
                            <a:rPr lang="fi-FI" b="0" i="1" smtClean="0">
                              <a:latin typeface="Cambria Math" panose="02040503050406030204" pitchFamily="18" charset="0"/>
                            </a:rPr>
                            <m:t>−4</m:t>
                          </m:r>
                        </m:sup>
                      </m:sSup>
                      <m:r>
                        <a:rPr lang="fi-FI" b="0" i="1" smtClean="0">
                          <a:latin typeface="Cambria Math" panose="02040503050406030204" pitchFamily="18" charset="0"/>
                          <a:ea typeface="Cambria Math" panose="02040503050406030204" pitchFamily="18" charset="0"/>
                        </a:rPr>
                        <m:t>∙</m:t>
                      </m:r>
                      <m:sSup>
                        <m:sSupPr>
                          <m:ctrlPr>
                            <a:rPr lang="fi-FI" b="0" i="1" smtClean="0">
                              <a:latin typeface="Cambria Math" panose="02040503050406030204" pitchFamily="18" charset="0"/>
                              <a:ea typeface="Cambria Math" panose="02040503050406030204" pitchFamily="18" charset="0"/>
                            </a:rPr>
                          </m:ctrlPr>
                        </m:sSupPr>
                        <m:e>
                          <m:r>
                            <a:rPr lang="fi-FI" b="0" i="1" smtClean="0">
                              <a:latin typeface="Cambria Math" panose="02040503050406030204" pitchFamily="18" charset="0"/>
                              <a:ea typeface="Cambria Math" panose="02040503050406030204" pitchFamily="18" charset="0"/>
                            </a:rPr>
                            <m:t>10</m:t>
                          </m:r>
                        </m:e>
                        <m:sup>
                          <m:r>
                            <a:rPr lang="fi-FI"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870527" y="3691059"/>
                <a:ext cx="2823658" cy="340414"/>
              </a:xfrm>
              <a:prstGeom prst="rect">
                <a:avLst/>
              </a:prstGeom>
              <a:blipFill rotWithShape="0">
                <a:blip r:embed="rId5"/>
                <a:stretch>
                  <a:fillRect l="-1296" r="-216"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870527" y="4228233"/>
                <a:ext cx="2823658" cy="340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fi-FI" b="0" i="1" smtClean="0">
                              <a:latin typeface="Cambria Math" panose="02040503050406030204" pitchFamily="18" charset="0"/>
                            </a:rPr>
                            <m:t>𝑃</m:t>
                          </m:r>
                        </m:e>
                        <m:sub>
                          <m:sSub>
                            <m:sSubPr>
                              <m:ctrlPr>
                                <a:rPr lang="en-US" i="1" smtClean="0">
                                  <a:latin typeface="Cambria Math" panose="02040503050406030204" pitchFamily="18" charset="0"/>
                                </a:rPr>
                              </m:ctrlPr>
                            </m:sSubPr>
                            <m:e>
                              <m:r>
                                <a:rPr lang="fi-FI" b="0" i="1" smtClean="0">
                                  <a:latin typeface="Cambria Math" panose="02040503050406030204" pitchFamily="18" charset="0"/>
                                </a:rPr>
                                <m:t>𝑎</m:t>
                              </m:r>
                            </m:e>
                            <m:sub>
                              <m:r>
                                <a:rPr lang="fi-FI" b="0" i="1" smtClean="0">
                                  <a:latin typeface="Cambria Math" panose="02040503050406030204" pitchFamily="18" charset="0"/>
                                </a:rPr>
                                <m:t>2</m:t>
                              </m:r>
                            </m:sub>
                          </m:sSub>
                        </m:sub>
                        <m:sup>
                          <m:r>
                            <a:rPr lang="fi-FI" b="0" i="1" smtClean="0">
                              <a:latin typeface="Cambria Math" panose="02040503050406030204" pitchFamily="18" charset="0"/>
                            </a:rPr>
                            <m:t>2</m:t>
                          </m:r>
                        </m:sup>
                      </m:sSubSup>
                      <m:d>
                        <m:dPr>
                          <m:ctrlPr>
                            <a:rPr lang="fi-FI" b="0" i="1" smtClean="0">
                              <a:latin typeface="Cambria Math" panose="02040503050406030204" pitchFamily="18" charset="0"/>
                            </a:rPr>
                          </m:ctrlPr>
                        </m:dPr>
                        <m:e>
                          <m:r>
                            <a:rPr lang="fi-FI" b="0" i="1" smtClean="0">
                              <a:latin typeface="Cambria Math" panose="02040503050406030204" pitchFamily="18" charset="0"/>
                            </a:rPr>
                            <m:t>𝑠</m:t>
                          </m:r>
                          <m:r>
                            <a:rPr lang="fi-FI" b="0" i="1" smtClean="0">
                              <a:latin typeface="Cambria Math" panose="02040503050406030204" pitchFamily="18" charset="0"/>
                            </a:rPr>
                            <m:t>=1</m:t>
                          </m:r>
                        </m:e>
                      </m:d>
                      <m:r>
                        <a:rPr lang="fi-FI" b="0" i="1" smtClean="0">
                          <a:latin typeface="Cambria Math" panose="02040503050406030204" pitchFamily="18" charset="0"/>
                        </a:rPr>
                        <m:t>=</m:t>
                      </m:r>
                      <m:sSup>
                        <m:sSupPr>
                          <m:ctrlPr>
                            <a:rPr lang="fi-FI" b="0" i="1" smtClean="0">
                              <a:latin typeface="Cambria Math" panose="02040503050406030204" pitchFamily="18" charset="0"/>
                            </a:rPr>
                          </m:ctrlPr>
                        </m:sSupPr>
                        <m:e>
                          <m:r>
                            <a:rPr lang="fi-FI" b="0" i="1" smtClean="0">
                              <a:latin typeface="Cambria Math" panose="02040503050406030204" pitchFamily="18" charset="0"/>
                            </a:rPr>
                            <m:t>10</m:t>
                          </m:r>
                        </m:e>
                        <m:sup>
                          <m:r>
                            <a:rPr lang="fi-FI" b="0" i="1" smtClean="0">
                              <a:latin typeface="Cambria Math" panose="02040503050406030204" pitchFamily="18" charset="0"/>
                            </a:rPr>
                            <m:t>−4</m:t>
                          </m:r>
                        </m:sup>
                      </m:sSup>
                      <m:r>
                        <a:rPr lang="fi-FI" b="0" i="1" smtClean="0">
                          <a:latin typeface="Cambria Math" panose="02040503050406030204" pitchFamily="18" charset="0"/>
                          <a:ea typeface="Cambria Math" panose="02040503050406030204" pitchFamily="18" charset="0"/>
                        </a:rPr>
                        <m:t>∙</m:t>
                      </m:r>
                      <m:sSup>
                        <m:sSupPr>
                          <m:ctrlPr>
                            <a:rPr lang="fi-FI" b="0" i="1" smtClean="0">
                              <a:latin typeface="Cambria Math" panose="02040503050406030204" pitchFamily="18" charset="0"/>
                              <a:ea typeface="Cambria Math" panose="02040503050406030204" pitchFamily="18" charset="0"/>
                            </a:rPr>
                          </m:ctrlPr>
                        </m:sSupPr>
                        <m:e>
                          <m:r>
                            <a:rPr lang="fi-FI" b="0" i="1" smtClean="0">
                              <a:latin typeface="Cambria Math" panose="02040503050406030204" pitchFamily="18" charset="0"/>
                              <a:ea typeface="Cambria Math" panose="02040503050406030204" pitchFamily="18" charset="0"/>
                            </a:rPr>
                            <m:t>10</m:t>
                          </m:r>
                        </m:e>
                        <m:sup>
                          <m:r>
                            <a:rPr lang="fi-FI"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870527" y="4228233"/>
                <a:ext cx="2823658" cy="340414"/>
              </a:xfrm>
              <a:prstGeom prst="rect">
                <a:avLst/>
              </a:prstGeom>
              <a:blipFill rotWithShape="0">
                <a:blip r:embed="rId6"/>
                <a:stretch>
                  <a:fillRect l="-1296" r="-432" b="-1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870527" y="4765407"/>
                <a:ext cx="2873351" cy="352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fi-FI" b="0" i="1" smtClean="0">
                              <a:latin typeface="Cambria Math" panose="02040503050406030204" pitchFamily="18" charset="0"/>
                            </a:rPr>
                            <m:t>𝑃</m:t>
                          </m:r>
                        </m:e>
                        <m:sub>
                          <m:sSub>
                            <m:sSubPr>
                              <m:ctrlPr>
                                <a:rPr lang="en-US" i="1" smtClean="0">
                                  <a:latin typeface="Cambria Math" panose="02040503050406030204" pitchFamily="18" charset="0"/>
                                </a:rPr>
                              </m:ctrlPr>
                            </m:sSubPr>
                            <m:e>
                              <m:r>
                                <a:rPr lang="fi-FI" b="0" i="1" smtClean="0">
                                  <a:latin typeface="Cambria Math" panose="02040503050406030204" pitchFamily="18" charset="0"/>
                                </a:rPr>
                                <m:t>𝑎</m:t>
                              </m:r>
                            </m:e>
                            <m:sub>
                              <m:r>
                                <a:rPr lang="fi-FI" b="0" i="1" smtClean="0">
                                  <a:latin typeface="Cambria Math" panose="02040503050406030204" pitchFamily="18" charset="0"/>
                                </a:rPr>
                                <m:t>3</m:t>
                              </m:r>
                            </m:sub>
                          </m:sSub>
                        </m:sub>
                        <m:sup>
                          <m:r>
                            <a:rPr lang="fi-FI" b="0" i="1" smtClean="0">
                              <a:latin typeface="Cambria Math" panose="02040503050406030204" pitchFamily="18" charset="0"/>
                            </a:rPr>
                            <m:t>2</m:t>
                          </m:r>
                        </m:sup>
                      </m:sSubSup>
                      <m:d>
                        <m:dPr>
                          <m:ctrlPr>
                            <a:rPr lang="fi-FI" b="0" i="1" smtClean="0">
                              <a:latin typeface="Cambria Math" panose="02040503050406030204" pitchFamily="18" charset="0"/>
                            </a:rPr>
                          </m:ctrlPr>
                        </m:dPr>
                        <m:e>
                          <m:r>
                            <a:rPr lang="fi-FI" b="0" i="1" smtClean="0">
                              <a:latin typeface="Cambria Math" panose="02040503050406030204" pitchFamily="18" charset="0"/>
                            </a:rPr>
                            <m:t>𝑠</m:t>
                          </m:r>
                          <m:r>
                            <a:rPr lang="fi-FI" b="0" i="1" smtClean="0">
                              <a:latin typeface="Cambria Math" panose="02040503050406030204" pitchFamily="18" charset="0"/>
                            </a:rPr>
                            <m:t>=1</m:t>
                          </m:r>
                        </m:e>
                      </m:d>
                      <m:r>
                        <a:rPr lang="fi-FI" b="0" i="1" smtClean="0">
                          <a:latin typeface="Cambria Math" panose="02040503050406030204" pitchFamily="18" charset="0"/>
                        </a:rPr>
                        <m:t>=</m:t>
                      </m:r>
                      <m:sSup>
                        <m:sSupPr>
                          <m:ctrlPr>
                            <a:rPr lang="fi-FI" b="0" i="1" smtClean="0">
                              <a:latin typeface="Cambria Math" panose="02040503050406030204" pitchFamily="18" charset="0"/>
                            </a:rPr>
                          </m:ctrlPr>
                        </m:sSupPr>
                        <m:e>
                          <m:r>
                            <a:rPr lang="fi-FI" b="0" i="1" smtClean="0">
                              <a:latin typeface="Cambria Math" panose="02040503050406030204" pitchFamily="18" charset="0"/>
                            </a:rPr>
                            <m:t>10</m:t>
                          </m:r>
                        </m:e>
                        <m:sup>
                          <m:r>
                            <a:rPr lang="fi-FI" b="0" i="1" smtClean="0">
                              <a:latin typeface="Cambria Math" panose="02040503050406030204" pitchFamily="18" charset="0"/>
                            </a:rPr>
                            <m:t>−4</m:t>
                          </m:r>
                        </m:sup>
                      </m:sSup>
                      <m:r>
                        <a:rPr lang="fi-FI" b="0" i="1" smtClean="0">
                          <a:latin typeface="Cambria Math" panose="02040503050406030204" pitchFamily="18" charset="0"/>
                          <a:ea typeface="Cambria Math" panose="02040503050406030204" pitchFamily="18" charset="0"/>
                        </a:rPr>
                        <m:t>∙</m:t>
                      </m:r>
                      <m:sSup>
                        <m:sSupPr>
                          <m:ctrlPr>
                            <a:rPr lang="fi-FI" b="0" i="1" smtClean="0">
                              <a:latin typeface="Cambria Math" panose="02040503050406030204" pitchFamily="18" charset="0"/>
                              <a:ea typeface="Cambria Math" panose="02040503050406030204" pitchFamily="18" charset="0"/>
                            </a:rPr>
                          </m:ctrlPr>
                        </m:sSupPr>
                        <m:e>
                          <m:r>
                            <a:rPr lang="fi-FI" b="0" i="1" smtClean="0">
                              <a:latin typeface="Cambria Math" panose="02040503050406030204" pitchFamily="18" charset="0"/>
                              <a:ea typeface="Cambria Math" panose="02040503050406030204" pitchFamily="18" charset="0"/>
                            </a:rPr>
                            <m:t>10</m:t>
                          </m:r>
                        </m:e>
                        <m:sup>
                          <m:r>
                            <a:rPr lang="fi-FI" b="0" i="1" smtClean="0">
                              <a:latin typeface="Cambria Math" panose="02040503050406030204" pitchFamily="18" charset="0"/>
                              <a:ea typeface="Cambria Math" panose="02040503050406030204" pitchFamily="18" charset="0"/>
                            </a:rPr>
                            <m:t>−4</m:t>
                          </m:r>
                        </m:sup>
                      </m:s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870527" y="4765407"/>
                <a:ext cx="2873351" cy="352404"/>
              </a:xfrm>
              <a:prstGeom prst="rect">
                <a:avLst/>
              </a:prstGeom>
              <a:blipFill rotWithShape="0">
                <a:blip r:embed="rId7"/>
                <a:stretch>
                  <a:fillRect l="-425" b="-10345"/>
                </a:stretch>
              </a:blipFill>
            </p:spPr>
            <p:txBody>
              <a:bodyPr/>
              <a:lstStyle/>
              <a:p>
                <a:r>
                  <a:rPr lang="en-US">
                    <a:noFill/>
                  </a:rPr>
                  <a:t> </a:t>
                </a:r>
              </a:p>
            </p:txBody>
          </p:sp>
        </mc:Fallback>
      </mc:AlternateContent>
      <p:sp>
        <p:nvSpPr>
          <p:cNvPr id="14" name="Up Arrow 13"/>
          <p:cNvSpPr/>
          <p:nvPr/>
        </p:nvSpPr>
        <p:spPr bwMode="auto">
          <a:xfrm>
            <a:off x="9145820" y="5160751"/>
            <a:ext cx="304800" cy="334296"/>
          </a:xfrm>
          <a:prstGeom prst="upArrow">
            <a:avLst/>
          </a:prstGeom>
          <a:ln>
            <a:headEnd type="none" w="med" len="med"/>
            <a:tailEnd type="triangle" w="med" len="med"/>
          </a:ln>
        </p:spPr>
        <p:style>
          <a:lnRef idx="2">
            <a:schemeClr val="accent4"/>
          </a:lnRef>
          <a:fillRef idx="1">
            <a:schemeClr val="lt1"/>
          </a:fillRef>
          <a:effectRef idx="0">
            <a:schemeClr val="accent4"/>
          </a:effectRef>
          <a:fontRef idx="minor">
            <a:schemeClr val="dk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8087874" y="5524659"/>
            <a:ext cx="1818126" cy="523220"/>
          </a:xfrm>
          <a:prstGeom prst="rect">
            <a:avLst/>
          </a:prstGeom>
          <a:noFill/>
        </p:spPr>
        <p:txBody>
          <a:bodyPr wrap="none" rtlCol="0">
            <a:spAutoFit/>
          </a:bodyPr>
          <a:lstStyle/>
          <a:p>
            <a:pPr algn="ctr"/>
            <a:r>
              <a:rPr lang="en-US" sz="1400" dirty="0" smtClean="0"/>
              <a:t>Risk Reduction Rate</a:t>
            </a:r>
          </a:p>
          <a:p>
            <a:pPr algn="ctr"/>
            <a:r>
              <a:rPr lang="en-US" sz="1400" dirty="0" smtClean="0"/>
              <a:t>(RRR)</a:t>
            </a:r>
            <a:endParaRPr lang="en-US" sz="1400" dirty="0"/>
          </a:p>
        </p:txBody>
      </p:sp>
      <p:pic>
        <p:nvPicPr>
          <p:cNvPr id="19" name="Picture 18"/>
          <p:cNvPicPr>
            <a:picLocks noChangeAspect="1"/>
          </p:cNvPicPr>
          <p:nvPr/>
        </p:nvPicPr>
        <p:blipFill>
          <a:blip r:embed="rId8"/>
          <a:stretch>
            <a:fillRect/>
          </a:stretch>
        </p:blipFill>
        <p:spPr>
          <a:xfrm>
            <a:off x="7506911" y="-2992"/>
            <a:ext cx="2158984" cy="648295"/>
          </a:xfrm>
          <a:prstGeom prst="rect">
            <a:avLst/>
          </a:prstGeom>
        </p:spPr>
      </p:pic>
    </p:spTree>
    <p:extLst>
      <p:ext uri="{BB962C8B-B14F-4D97-AF65-F5344CB8AC3E}">
        <p14:creationId xmlns:p14="http://schemas.microsoft.com/office/powerpoint/2010/main" val="2896921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Optimization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6800" y="1563739"/>
            <a:ext cx="6299200" cy="4724400"/>
          </a:xfrm>
        </p:spPr>
      </p:pic>
      <p:sp>
        <p:nvSpPr>
          <p:cNvPr id="5" name="TextBox 4"/>
          <p:cNvSpPr txBox="1"/>
          <p:nvPr/>
        </p:nvSpPr>
        <p:spPr>
          <a:xfrm>
            <a:off x="167148" y="2546556"/>
            <a:ext cx="4080387" cy="2031325"/>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Airlock failure probability for the optimal portfolio of </a:t>
            </a:r>
            <a:r>
              <a:rPr lang="en-US" sz="1800" dirty="0" smtClean="0">
                <a:latin typeface="Arial" panose="020B0604020202020204" pitchFamily="34" charset="0"/>
                <a:cs typeface="Arial" panose="020B0604020202020204" pitchFamily="34" charset="0"/>
              </a:rPr>
              <a:t>actions for different budget levels.</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Bigger budget </a:t>
            </a:r>
            <a:r>
              <a:rPr lang="en-US" sz="1800" dirty="0">
                <a:latin typeface="Arial" panose="020B0604020202020204" pitchFamily="34" charset="0"/>
                <a:cs typeface="Arial" panose="020B0604020202020204" pitchFamily="34" charset="0"/>
                <a:sym typeface="Wingdings" panose="05000000000000000000" pitchFamily="2" charset="2"/>
              </a:rPr>
              <a:t> more effective </a:t>
            </a:r>
            <a:r>
              <a:rPr lang="en-US" sz="1800" dirty="0" smtClean="0">
                <a:latin typeface="Arial" panose="020B0604020202020204" pitchFamily="34" charset="0"/>
                <a:cs typeface="Arial" panose="020B0604020202020204" pitchFamily="34" charset="0"/>
                <a:sym typeface="Wingdings" panose="05000000000000000000" pitchFamily="2" charset="2"/>
              </a:rPr>
              <a:t>actions </a:t>
            </a:r>
            <a:r>
              <a:rPr lang="en-US" sz="1800" dirty="0">
                <a:latin typeface="Arial" panose="020B0604020202020204" pitchFamily="34" charset="0"/>
                <a:cs typeface="Arial" panose="020B0604020202020204" pitchFamily="34" charset="0"/>
                <a:sym typeface="Wingdings" panose="05000000000000000000" pitchFamily="2" charset="2"/>
              </a:rPr>
              <a:t> lower residual risk</a:t>
            </a:r>
            <a:r>
              <a:rPr lang="en-US" sz="1800" dirty="0">
                <a:latin typeface="Arial" panose="020B0604020202020204" pitchFamily="34" charset="0"/>
                <a:cs typeface="Arial" panose="020B0604020202020204" pitchFamily="34" charset="0"/>
              </a:rPr>
              <a:t> of </a:t>
            </a:r>
            <a:r>
              <a:rPr lang="en-US" sz="1800" dirty="0" smtClean="0">
                <a:latin typeface="Arial" panose="020B0604020202020204" pitchFamily="34" charset="0"/>
                <a:cs typeface="Arial" panose="020B0604020202020204" pitchFamily="34" charset="0"/>
              </a:rPr>
              <a:t>failure of the airlock system. </a:t>
            </a:r>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7506911" y="-2992"/>
            <a:ext cx="2158984" cy="648295"/>
          </a:xfrm>
          <a:prstGeom prst="rect">
            <a:avLst/>
          </a:prstGeom>
        </p:spPr>
      </p:pic>
    </p:spTree>
    <p:extLst>
      <p:ext uri="{BB962C8B-B14F-4D97-AF65-F5344CB8AC3E}">
        <p14:creationId xmlns:p14="http://schemas.microsoft.com/office/powerpoint/2010/main" val="12048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Optimization </a:t>
            </a:r>
            <a:r>
              <a:rPr lang="en-US" dirty="0" smtClean="0"/>
              <a:t>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795" y="1423760"/>
            <a:ext cx="9600233" cy="4874403"/>
          </a:xfrm>
        </p:spPr>
      </p:pic>
      <p:pic>
        <p:nvPicPr>
          <p:cNvPr id="6" name="Picture 5"/>
          <p:cNvPicPr>
            <a:picLocks noChangeAspect="1"/>
          </p:cNvPicPr>
          <p:nvPr/>
        </p:nvPicPr>
        <p:blipFill>
          <a:blip r:embed="rId4"/>
          <a:stretch>
            <a:fillRect/>
          </a:stretch>
        </p:blipFill>
        <p:spPr>
          <a:xfrm>
            <a:off x="7506911" y="-2992"/>
            <a:ext cx="2158984" cy="648295"/>
          </a:xfrm>
          <a:prstGeom prst="rect">
            <a:avLst/>
          </a:prstGeom>
        </p:spPr>
      </p:pic>
    </p:spTree>
    <p:extLst>
      <p:ext uri="{BB962C8B-B14F-4D97-AF65-F5344CB8AC3E}">
        <p14:creationId xmlns:p14="http://schemas.microsoft.com/office/powerpoint/2010/main" val="1659659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Optimization </a:t>
            </a:r>
            <a:r>
              <a:rPr lang="en-US" dirty="0" smtClean="0"/>
              <a:t>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795" y="1423760"/>
            <a:ext cx="9600233" cy="4874403"/>
          </a:xfrm>
        </p:spPr>
      </p:pic>
      <p:pic>
        <p:nvPicPr>
          <p:cNvPr id="6" name="Picture 5"/>
          <p:cNvPicPr>
            <a:picLocks noChangeAspect="1"/>
          </p:cNvPicPr>
          <p:nvPr/>
        </p:nvPicPr>
        <p:blipFill>
          <a:blip r:embed="rId4"/>
          <a:stretch>
            <a:fillRect/>
          </a:stretch>
        </p:blipFill>
        <p:spPr>
          <a:xfrm>
            <a:off x="7506911" y="-2992"/>
            <a:ext cx="2158984" cy="648295"/>
          </a:xfrm>
          <a:prstGeom prst="rect">
            <a:avLst/>
          </a:prstGeom>
        </p:spPr>
      </p:pic>
      <p:sp>
        <p:nvSpPr>
          <p:cNvPr id="3" name="Rectangle 2"/>
          <p:cNvSpPr/>
          <p:nvPr/>
        </p:nvSpPr>
        <p:spPr bwMode="auto">
          <a:xfrm>
            <a:off x="3722914" y="1604865"/>
            <a:ext cx="2696547" cy="1520890"/>
          </a:xfrm>
          <a:prstGeom prst="rect">
            <a:avLst/>
          </a:prstGeom>
          <a:noFill/>
          <a:ln w="28575" cap="flat" cmpd="sng" algn="ctr">
            <a:solidFill>
              <a:srgbClr val="C00000"/>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419461" y="1604865"/>
            <a:ext cx="2696547" cy="1520890"/>
          </a:xfrm>
          <a:prstGeom prst="rect">
            <a:avLst/>
          </a:prstGeom>
          <a:noFill/>
          <a:ln w="28575" cap="flat" cmpd="sng" algn="ctr">
            <a:solidFill>
              <a:srgbClr val="C00000"/>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184988" y="3133174"/>
            <a:ext cx="2537926" cy="1448157"/>
          </a:xfrm>
          <a:prstGeom prst="rect">
            <a:avLst/>
          </a:prstGeom>
          <a:noFill/>
          <a:ln w="28575" cap="flat" cmpd="sng" algn="ctr">
            <a:solidFill>
              <a:srgbClr val="C00000"/>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6624735" y="4581331"/>
            <a:ext cx="2578358" cy="1448157"/>
          </a:xfrm>
          <a:prstGeom prst="rect">
            <a:avLst/>
          </a:prstGeom>
          <a:noFill/>
          <a:ln w="28575" cap="flat" cmpd="sng" algn="ctr">
            <a:solidFill>
              <a:srgbClr val="C00000"/>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43203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RRW approach</a:t>
            </a:r>
            <a:endParaRPr lang="en-US" dirty="0"/>
          </a:p>
        </p:txBody>
      </p:sp>
      <p:sp>
        <p:nvSpPr>
          <p:cNvPr id="3" name="Content Placeholder 2"/>
          <p:cNvSpPr>
            <a:spLocks noGrp="1"/>
          </p:cNvSpPr>
          <p:nvPr>
            <p:ph idx="1"/>
          </p:nvPr>
        </p:nvSpPr>
        <p:spPr/>
        <p:txBody>
          <a:bodyPr/>
          <a:lstStyle/>
          <a:p>
            <a:pPr marL="0" indent="0">
              <a:buNone/>
            </a:pPr>
            <a:r>
              <a:rPr lang="en-US" sz="1800" dirty="0" smtClean="0">
                <a:latin typeface="+mn-lt"/>
              </a:rPr>
              <a:t>The application of this approach leads to the following issues</a:t>
            </a:r>
          </a:p>
          <a:p>
            <a:pPr marL="0" indent="0">
              <a:buNone/>
            </a:pPr>
            <a:endParaRPr lang="en-US" sz="1800" dirty="0" smtClean="0">
              <a:latin typeface="+mn-lt"/>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46781014"/>
                  </p:ext>
                </p:extLst>
              </p:nvPr>
            </p:nvGraphicFramePr>
            <p:xfrm>
              <a:off x="572796" y="2092908"/>
              <a:ext cx="9160458" cy="4510590"/>
            </p:xfrm>
            <a:graphic>
              <a:graphicData uri="http://schemas.openxmlformats.org/drawingml/2006/table">
                <a:tbl>
                  <a:tblPr firstRow="1" bandRow="1">
                    <a:tableStyleId>{5C22544A-7EE6-4342-B048-85BDC9FD1C3A}</a:tableStyleId>
                  </a:tblPr>
                  <a:tblGrid>
                    <a:gridCol w="1847461">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5026997">
                      <a:extLst>
                        <a:ext uri="{9D8B030D-6E8A-4147-A177-3AD203B41FA5}">
                          <a16:colId xmlns:a16="http://schemas.microsoft.com/office/drawing/2014/main" val="20002"/>
                        </a:ext>
                      </a:extLst>
                    </a:gridCol>
                  </a:tblGrid>
                  <a:tr h="719745">
                    <a:tc>
                      <a:txBody>
                        <a:bodyPr/>
                        <a:lstStyle/>
                        <a:p>
                          <a:pPr algn="ctr"/>
                          <a:r>
                            <a:rPr lang="en-US" dirty="0" smtClean="0"/>
                            <a:t>Iteration</a:t>
                          </a:r>
                          <a:endParaRPr lang="en-US" dirty="0"/>
                        </a:p>
                      </a:txBody>
                      <a:tcPr/>
                    </a:tc>
                    <a:tc>
                      <a:txBody>
                        <a:bodyPr/>
                        <a:lstStyle/>
                        <a:p>
                          <a:pPr algn="ctr"/>
                          <a:r>
                            <a:rPr lang="en-US" dirty="0" smtClean="0"/>
                            <a:t>Most risky event</a:t>
                          </a:r>
                          <a:endParaRPr lang="en-US" dirty="0"/>
                        </a:p>
                      </a:txBody>
                      <a:tcPr/>
                    </a:tc>
                    <a:tc>
                      <a:txBody>
                        <a:bodyPr/>
                        <a:lstStyle/>
                        <a:p>
                          <a:pPr algn="ctr"/>
                          <a:r>
                            <a:rPr lang="en-US" dirty="0" smtClean="0"/>
                            <a:t>Issue</a:t>
                          </a:r>
                          <a:endParaRPr lang="en-US" dirty="0"/>
                        </a:p>
                      </a:txBody>
                      <a:tcPr/>
                    </a:tc>
                    <a:extLst>
                      <a:ext uri="{0D108BD9-81ED-4DB2-BD59-A6C34878D82A}">
                        <a16:rowId xmlns:a16="http://schemas.microsoft.com/office/drawing/2014/main" val="10000"/>
                      </a:ext>
                    </a:extLst>
                  </a:tr>
                  <a:tr h="719745">
                    <a:tc>
                      <a:txBody>
                        <a:bodyPr/>
                        <a:lstStyle/>
                        <a:p>
                          <a:pPr algn="ctr"/>
                          <a14:m>
                            <m:oMathPara xmlns:m="http://schemas.openxmlformats.org/officeDocument/2006/math">
                              <m:oMathParaPr>
                                <m:jc m:val="centerGroup"/>
                              </m:oMathParaPr>
                              <m:oMath xmlns:m="http://schemas.openxmlformats.org/officeDocument/2006/math">
                                <m:r>
                                  <a:rPr lang="fi-FI" sz="1800" i="1" smtClean="0">
                                    <a:latin typeface="Cambria Math" panose="02040503050406030204" pitchFamily="18" charset="0"/>
                                    <a:cs typeface="Arial" panose="020B0604020202020204" pitchFamily="34" charset="0"/>
                                  </a:rPr>
                                  <m:t>𝑡</m:t>
                                </m:r>
                                <m:r>
                                  <a:rPr lang="fi-FI" sz="1800" b="0" i="1" smtClean="0">
                                    <a:latin typeface="Cambria Math" panose="02040503050406030204" pitchFamily="18" charset="0"/>
                                    <a:cs typeface="Arial" panose="020B0604020202020204" pitchFamily="34" charset="0"/>
                                  </a:rPr>
                                  <m:t>=1</m:t>
                                </m:r>
                              </m:oMath>
                            </m:oMathPara>
                          </a14:m>
                          <a:endParaRPr lang="en-US" dirty="0"/>
                        </a:p>
                      </a:txBody>
                      <a:tcPr anchor="ctr"/>
                    </a:tc>
                    <a:tc>
                      <a:txBody>
                        <a:bodyPr/>
                        <a:lstStyle/>
                        <a:p>
                          <a:pPr algn="ctr"/>
                          <a:r>
                            <a:rPr lang="en-US" dirty="0" smtClean="0"/>
                            <a:t>Valve failure</a:t>
                          </a:r>
                          <a:endParaRPr lang="en-US" dirty="0"/>
                        </a:p>
                      </a:txBody>
                      <a:tcPr anchor="ctr"/>
                    </a:tc>
                    <a:tc>
                      <a:txBody>
                        <a:bodyPr/>
                        <a:lstStyle/>
                        <a:p>
                          <a:pPr algn="ctr"/>
                          <a:r>
                            <a:rPr lang="en-US" dirty="0" smtClean="0"/>
                            <a:t>There are two possible actions: which one should the experts select?</a:t>
                          </a:r>
                          <a:endParaRPr lang="en-US" dirty="0"/>
                        </a:p>
                      </a:txBody>
                      <a:tcPr anchor="ctr"/>
                    </a:tc>
                    <a:extLst>
                      <a:ext uri="{0D108BD9-81ED-4DB2-BD59-A6C34878D82A}">
                        <a16:rowId xmlns:a16="http://schemas.microsoft.com/office/drawing/2014/main" val="10001"/>
                      </a:ext>
                    </a:extLst>
                  </a:tr>
                  <a:tr h="719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i-FI" sz="1800" i="1" smtClean="0">
                                    <a:latin typeface="Cambria Math" panose="02040503050406030204" pitchFamily="18" charset="0"/>
                                    <a:cs typeface="Arial" panose="020B0604020202020204" pitchFamily="34" charset="0"/>
                                  </a:rPr>
                                  <m:t>𝑡</m:t>
                                </m:r>
                                <m:r>
                                  <a:rPr lang="fi-FI" sz="1800" b="0" i="1" smtClean="0">
                                    <a:latin typeface="Cambria Math" panose="02040503050406030204" pitchFamily="18" charset="0"/>
                                    <a:cs typeface="Arial" panose="020B0604020202020204" pitchFamily="34" charset="0"/>
                                  </a:rPr>
                                  <m:t>=2</m:t>
                                </m:r>
                              </m:oMath>
                            </m:oMathPara>
                          </a14:m>
                          <a:endParaRPr lang="en-US" dirty="0"/>
                        </a:p>
                      </a:txBody>
                      <a:tcPr anchor="ctr"/>
                    </a:tc>
                    <a:tc>
                      <a:txBody>
                        <a:bodyPr/>
                        <a:lstStyle/>
                        <a:p>
                          <a:pPr algn="ctr"/>
                          <a:r>
                            <a:rPr lang="en-US" dirty="0" smtClean="0"/>
                            <a:t>Tank failure</a:t>
                          </a:r>
                          <a:endParaRPr lang="en-US" dirty="0"/>
                        </a:p>
                      </a:txBody>
                      <a:tcPr anchor="ctr"/>
                    </a:tc>
                    <a:tc>
                      <a:txBody>
                        <a:bodyPr/>
                        <a:lstStyle/>
                        <a:p>
                          <a:pPr algn="ctr"/>
                          <a:r>
                            <a:rPr lang="en-US" dirty="0" smtClean="0"/>
                            <a:t>The only applicable action is very expensive: could it be that </a:t>
                          </a:r>
                          <a:r>
                            <a:rPr lang="en-US" sz="1800" b="0" i="0" u="none" strike="noStrike" kern="1200" baseline="0" dirty="0" smtClean="0">
                              <a:solidFill>
                                <a:schemeClr val="dk1"/>
                              </a:solidFill>
                              <a:latin typeface="+mn-lt"/>
                              <a:ea typeface="+mn-ea"/>
                              <a:cs typeface="+mn-cs"/>
                            </a:rPr>
                            <a:t>many inexpensive actions have a higher impact on risk reduction?</a:t>
                          </a:r>
                          <a:r>
                            <a:rPr lang="en-US" dirty="0" smtClean="0"/>
                            <a:t> </a:t>
                          </a:r>
                          <a:endParaRPr lang="en-US" dirty="0"/>
                        </a:p>
                      </a:txBody>
                      <a:tcPr anchor="ctr"/>
                    </a:tc>
                    <a:extLst>
                      <a:ext uri="{0D108BD9-81ED-4DB2-BD59-A6C34878D82A}">
                        <a16:rowId xmlns:a16="http://schemas.microsoft.com/office/drawing/2014/main" val="10002"/>
                      </a:ext>
                    </a:extLst>
                  </a:tr>
                  <a:tr h="1242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i-FI" sz="1800" i="1" smtClean="0">
                                    <a:latin typeface="Cambria Math" panose="02040503050406030204" pitchFamily="18" charset="0"/>
                                    <a:cs typeface="Arial" panose="020B0604020202020204" pitchFamily="34" charset="0"/>
                                  </a:rPr>
                                  <m:t>𝑡</m:t>
                                </m:r>
                                <m:r>
                                  <a:rPr lang="fi-FI" sz="1800" b="0" i="1" smtClean="0">
                                    <a:latin typeface="Cambria Math" panose="02040503050406030204" pitchFamily="18" charset="0"/>
                                    <a:cs typeface="Arial" panose="020B0604020202020204" pitchFamily="34" charset="0"/>
                                  </a:rPr>
                                  <m:t>=3</m:t>
                                </m:r>
                              </m:oMath>
                            </m:oMathPara>
                          </a14:m>
                          <a:endParaRPr lang="en-US" dirty="0"/>
                        </a:p>
                      </a:txBody>
                      <a:tcPr anchor="ctr"/>
                    </a:tc>
                    <a:tc>
                      <a:txBody>
                        <a:bodyPr/>
                        <a:lstStyle/>
                        <a:p>
                          <a:pPr algn="ctr"/>
                          <a:r>
                            <a:rPr lang="en-US" dirty="0" smtClean="0"/>
                            <a:t>Valve failure</a:t>
                          </a:r>
                        </a:p>
                        <a:p>
                          <a:pPr algn="ctr"/>
                          <a:r>
                            <a:rPr lang="en-US" dirty="0" smtClean="0"/>
                            <a:t>Door failure</a:t>
                          </a:r>
                          <a:endParaRPr lang="en-US" dirty="0"/>
                        </a:p>
                      </a:txBody>
                      <a:tcPr anchor="ctr"/>
                    </a:tc>
                    <a:tc>
                      <a:txBody>
                        <a:bodyPr/>
                        <a:lstStyle/>
                        <a:p>
                          <a:pPr algn="ctr"/>
                          <a:r>
                            <a:rPr lang="en-US" dirty="0" smtClean="0"/>
                            <a:t>If limited budget: which component</a:t>
                          </a:r>
                          <a:r>
                            <a:rPr lang="en-US" baseline="0" dirty="0" smtClean="0"/>
                            <a:t> should be improved first?</a:t>
                          </a:r>
                          <a:endParaRPr lang="en-US" dirty="0"/>
                        </a:p>
                      </a:txBody>
                      <a:tcPr anchor="ctr"/>
                    </a:tc>
                    <a:extLst>
                      <a:ext uri="{0D108BD9-81ED-4DB2-BD59-A6C34878D82A}">
                        <a16:rowId xmlns:a16="http://schemas.microsoft.com/office/drawing/2014/main" val="10003"/>
                      </a:ext>
                    </a:extLst>
                  </a:tr>
                  <a:tr h="719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i-FI" sz="1800" i="1" smtClean="0">
                                    <a:latin typeface="Cambria Math" panose="02040503050406030204" pitchFamily="18" charset="0"/>
                                    <a:cs typeface="Arial" panose="020B0604020202020204" pitchFamily="34" charset="0"/>
                                  </a:rPr>
                                  <m:t>𝑡</m:t>
                                </m:r>
                                <m:r>
                                  <a:rPr lang="fi-FI" sz="1800" b="0" i="1" smtClean="0">
                                    <a:latin typeface="Cambria Math" panose="02040503050406030204" pitchFamily="18" charset="0"/>
                                    <a:cs typeface="Arial" panose="020B0604020202020204" pitchFamily="34" charset="0"/>
                                  </a:rPr>
                                  <m:t>=4</m:t>
                                </m:r>
                              </m:oMath>
                            </m:oMathPara>
                          </a14:m>
                          <a:endParaRPr lang="en-US" dirty="0"/>
                        </a:p>
                      </a:txBody>
                      <a:tcPr anchor="ctr"/>
                    </a:tc>
                    <a:tc>
                      <a:txBody>
                        <a:bodyPr/>
                        <a:lstStyle/>
                        <a:p>
                          <a:pPr algn="ctr"/>
                          <a:r>
                            <a:rPr lang="en-US" dirty="0" smtClean="0"/>
                            <a:t>Valve failure</a:t>
                          </a:r>
                          <a:endParaRPr lang="en-US" dirty="0"/>
                        </a:p>
                      </a:txBody>
                      <a:tcPr anchor="ctr"/>
                    </a:tc>
                    <a:tc>
                      <a:txBody>
                        <a:bodyPr/>
                        <a:lstStyle/>
                        <a:p>
                          <a:pPr algn="ctr"/>
                          <a:r>
                            <a:rPr lang="en-US" dirty="0" smtClean="0"/>
                            <a:t>If the experts apply</a:t>
                          </a:r>
                          <a:r>
                            <a:rPr lang="en-US" baseline="0" dirty="0" smtClean="0"/>
                            <a:t> a second action, do the joined actions have the same characteristics as two separate actions?</a:t>
                          </a:r>
                          <a:endParaRPr lang="en-US"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46781014"/>
                  </p:ext>
                </p:extLst>
              </p:nvPr>
            </p:nvGraphicFramePr>
            <p:xfrm>
              <a:off x="572796" y="2092908"/>
              <a:ext cx="9160458" cy="4510590"/>
            </p:xfrm>
            <a:graphic>
              <a:graphicData uri="http://schemas.openxmlformats.org/drawingml/2006/table">
                <a:tbl>
                  <a:tblPr firstRow="1" bandRow="1">
                    <a:tableStyleId>{5C22544A-7EE6-4342-B048-85BDC9FD1C3A}</a:tableStyleId>
                  </a:tblPr>
                  <a:tblGrid>
                    <a:gridCol w="1847461"/>
                    <a:gridCol w="2286000"/>
                    <a:gridCol w="5026997"/>
                  </a:tblGrid>
                  <a:tr h="719745">
                    <a:tc>
                      <a:txBody>
                        <a:bodyPr/>
                        <a:lstStyle/>
                        <a:p>
                          <a:pPr algn="ctr"/>
                          <a:r>
                            <a:rPr lang="en-US" dirty="0" smtClean="0"/>
                            <a:t>Iteration</a:t>
                          </a:r>
                          <a:endParaRPr lang="en-US" dirty="0"/>
                        </a:p>
                      </a:txBody>
                      <a:tcPr/>
                    </a:tc>
                    <a:tc>
                      <a:txBody>
                        <a:bodyPr/>
                        <a:lstStyle/>
                        <a:p>
                          <a:pPr algn="ctr"/>
                          <a:r>
                            <a:rPr lang="en-US" dirty="0" smtClean="0"/>
                            <a:t>Most risky event</a:t>
                          </a:r>
                          <a:endParaRPr lang="en-US" dirty="0"/>
                        </a:p>
                      </a:txBody>
                      <a:tcPr/>
                    </a:tc>
                    <a:tc>
                      <a:txBody>
                        <a:bodyPr/>
                        <a:lstStyle/>
                        <a:p>
                          <a:pPr algn="ctr"/>
                          <a:r>
                            <a:rPr lang="en-US" dirty="0" smtClean="0"/>
                            <a:t>Issue</a:t>
                          </a:r>
                          <a:endParaRPr lang="en-US" dirty="0"/>
                        </a:p>
                      </a:txBody>
                      <a:tcPr/>
                    </a:tc>
                  </a:tr>
                  <a:tr h="719745">
                    <a:tc>
                      <a:txBody>
                        <a:bodyPr/>
                        <a:lstStyle/>
                        <a:p>
                          <a:endParaRPr lang="en-US"/>
                        </a:p>
                      </a:txBody>
                      <a:tcPr anchor="ctr">
                        <a:blipFill rotWithShape="0">
                          <a:blip r:embed="rId2"/>
                          <a:stretch>
                            <a:fillRect l="-330" t="-104237" r="-397690" b="-440678"/>
                          </a:stretch>
                        </a:blipFill>
                      </a:tcPr>
                    </a:tc>
                    <a:tc>
                      <a:txBody>
                        <a:bodyPr/>
                        <a:lstStyle/>
                        <a:p>
                          <a:pPr algn="ctr"/>
                          <a:r>
                            <a:rPr lang="en-US" dirty="0" smtClean="0"/>
                            <a:t>Valve failure</a:t>
                          </a:r>
                          <a:endParaRPr lang="en-US" dirty="0"/>
                        </a:p>
                      </a:txBody>
                      <a:tcPr anchor="ctr"/>
                    </a:tc>
                    <a:tc>
                      <a:txBody>
                        <a:bodyPr/>
                        <a:lstStyle/>
                        <a:p>
                          <a:pPr algn="ctr"/>
                          <a:r>
                            <a:rPr lang="en-US" dirty="0" smtClean="0"/>
                            <a:t>There are two possible </a:t>
                          </a:r>
                          <a:r>
                            <a:rPr lang="en-US" dirty="0" smtClean="0"/>
                            <a:t>actions: </a:t>
                          </a:r>
                          <a:r>
                            <a:rPr lang="en-US" dirty="0" smtClean="0"/>
                            <a:t>which one should the experts select?</a:t>
                          </a:r>
                          <a:endParaRPr lang="en-US" dirty="0"/>
                        </a:p>
                      </a:txBody>
                      <a:tcPr anchor="ctr"/>
                    </a:tc>
                  </a:tr>
                  <a:tr h="914400">
                    <a:tc>
                      <a:txBody>
                        <a:bodyPr/>
                        <a:lstStyle/>
                        <a:p>
                          <a:endParaRPr lang="en-US"/>
                        </a:p>
                      </a:txBody>
                      <a:tcPr anchor="ctr">
                        <a:blipFill rotWithShape="0">
                          <a:blip r:embed="rId2"/>
                          <a:stretch>
                            <a:fillRect l="-330" t="-159603" r="-397690" b="-244371"/>
                          </a:stretch>
                        </a:blipFill>
                      </a:tcPr>
                    </a:tc>
                    <a:tc>
                      <a:txBody>
                        <a:bodyPr/>
                        <a:lstStyle/>
                        <a:p>
                          <a:pPr algn="ctr"/>
                          <a:r>
                            <a:rPr lang="en-US" dirty="0" smtClean="0"/>
                            <a:t>Tank failure</a:t>
                          </a:r>
                          <a:endParaRPr lang="en-US" dirty="0"/>
                        </a:p>
                      </a:txBody>
                      <a:tcPr anchor="ctr"/>
                    </a:tc>
                    <a:tc>
                      <a:txBody>
                        <a:bodyPr/>
                        <a:lstStyle/>
                        <a:p>
                          <a:pPr algn="ctr"/>
                          <a:r>
                            <a:rPr lang="en-US" dirty="0" smtClean="0"/>
                            <a:t>The only applicable action is very </a:t>
                          </a:r>
                          <a:r>
                            <a:rPr lang="en-US" dirty="0" smtClean="0"/>
                            <a:t>expensive: </a:t>
                          </a:r>
                          <a:r>
                            <a:rPr lang="en-US" dirty="0" smtClean="0"/>
                            <a:t>could it be that </a:t>
                          </a:r>
                          <a:r>
                            <a:rPr lang="en-US" sz="1800" b="0" i="0" u="none" strike="noStrike" kern="1200" baseline="0" dirty="0" smtClean="0">
                              <a:solidFill>
                                <a:schemeClr val="dk1"/>
                              </a:solidFill>
                              <a:latin typeface="+mn-lt"/>
                              <a:ea typeface="+mn-ea"/>
                              <a:cs typeface="+mn-cs"/>
                            </a:rPr>
                            <a:t>many inexpensive actions have a higher impact on risk reduction?</a:t>
                          </a:r>
                          <a:r>
                            <a:rPr lang="en-US" dirty="0" smtClean="0"/>
                            <a:t> </a:t>
                          </a:r>
                          <a:endParaRPr lang="en-US" dirty="0"/>
                        </a:p>
                      </a:txBody>
                      <a:tcPr anchor="ctr"/>
                    </a:tc>
                  </a:tr>
                  <a:tr h="1242300">
                    <a:tc>
                      <a:txBody>
                        <a:bodyPr/>
                        <a:lstStyle/>
                        <a:p>
                          <a:endParaRPr lang="en-US"/>
                        </a:p>
                      </a:txBody>
                      <a:tcPr anchor="ctr">
                        <a:blipFill rotWithShape="0">
                          <a:blip r:embed="rId2"/>
                          <a:stretch>
                            <a:fillRect l="-330" t="-192157" r="-397690" b="-80882"/>
                          </a:stretch>
                        </a:blipFill>
                      </a:tcPr>
                    </a:tc>
                    <a:tc>
                      <a:txBody>
                        <a:bodyPr/>
                        <a:lstStyle/>
                        <a:p>
                          <a:pPr algn="ctr"/>
                          <a:r>
                            <a:rPr lang="en-US" dirty="0" smtClean="0"/>
                            <a:t>Valve failure</a:t>
                          </a:r>
                        </a:p>
                        <a:p>
                          <a:pPr algn="ctr"/>
                          <a:r>
                            <a:rPr lang="en-US" dirty="0" smtClean="0"/>
                            <a:t>Door failure</a:t>
                          </a:r>
                          <a:endParaRPr lang="en-US" dirty="0"/>
                        </a:p>
                      </a:txBody>
                      <a:tcPr anchor="ctr"/>
                    </a:tc>
                    <a:tc>
                      <a:txBody>
                        <a:bodyPr/>
                        <a:lstStyle/>
                        <a:p>
                          <a:pPr algn="ctr"/>
                          <a:r>
                            <a:rPr lang="en-US" dirty="0" smtClean="0"/>
                            <a:t>If limited budget: </a:t>
                          </a:r>
                          <a:r>
                            <a:rPr lang="en-US" dirty="0" smtClean="0"/>
                            <a:t>which component</a:t>
                          </a:r>
                          <a:r>
                            <a:rPr lang="en-US" baseline="0" dirty="0" smtClean="0"/>
                            <a:t> should be improved first?</a:t>
                          </a:r>
                          <a:endParaRPr lang="en-US" dirty="0"/>
                        </a:p>
                      </a:txBody>
                      <a:tcPr anchor="ctr"/>
                    </a:tc>
                  </a:tr>
                  <a:tr h="914400">
                    <a:tc>
                      <a:txBody>
                        <a:bodyPr/>
                        <a:lstStyle/>
                        <a:p>
                          <a:endParaRPr lang="en-US"/>
                        </a:p>
                      </a:txBody>
                      <a:tcPr anchor="ctr">
                        <a:blipFill rotWithShape="0">
                          <a:blip r:embed="rId2"/>
                          <a:stretch>
                            <a:fillRect l="-330" t="-397333" r="-397690" b="-10000"/>
                          </a:stretch>
                        </a:blipFill>
                      </a:tcPr>
                    </a:tc>
                    <a:tc>
                      <a:txBody>
                        <a:bodyPr/>
                        <a:lstStyle/>
                        <a:p>
                          <a:pPr algn="ctr"/>
                          <a:r>
                            <a:rPr lang="en-US" dirty="0" smtClean="0"/>
                            <a:t>Valve failure</a:t>
                          </a:r>
                          <a:endParaRPr lang="en-US" dirty="0"/>
                        </a:p>
                      </a:txBody>
                      <a:tcPr anchor="ctr"/>
                    </a:tc>
                    <a:tc>
                      <a:txBody>
                        <a:bodyPr/>
                        <a:lstStyle/>
                        <a:p>
                          <a:pPr algn="ctr"/>
                          <a:r>
                            <a:rPr lang="en-US" dirty="0" smtClean="0"/>
                            <a:t>If the experts apply</a:t>
                          </a:r>
                          <a:r>
                            <a:rPr lang="en-US" baseline="0" dirty="0" smtClean="0"/>
                            <a:t> a second action, do the joined actions have the same characteristics as two separate actions?</a:t>
                          </a:r>
                          <a:endParaRPr lang="en-US" dirty="0"/>
                        </a:p>
                      </a:txBody>
                      <a:tcPr anchor="ctr"/>
                    </a:tc>
                  </a:tr>
                </a:tbl>
              </a:graphicData>
            </a:graphic>
          </p:graphicFrame>
        </mc:Fallback>
      </mc:AlternateContent>
      <p:pic>
        <p:nvPicPr>
          <p:cNvPr id="6" name="Picture 5"/>
          <p:cNvPicPr>
            <a:picLocks noChangeAspect="1"/>
          </p:cNvPicPr>
          <p:nvPr/>
        </p:nvPicPr>
        <p:blipFill>
          <a:blip r:embed="rId3"/>
          <a:stretch>
            <a:fillRect/>
          </a:stretch>
        </p:blipFill>
        <p:spPr>
          <a:xfrm>
            <a:off x="7506911" y="-2992"/>
            <a:ext cx="2158984" cy="648295"/>
          </a:xfrm>
          <a:prstGeom prst="rect">
            <a:avLst/>
          </a:prstGeom>
        </p:spPr>
      </p:pic>
    </p:spTree>
    <p:extLst>
      <p:ext uri="{BB962C8B-B14F-4D97-AF65-F5344CB8AC3E}">
        <p14:creationId xmlns:p14="http://schemas.microsoft.com/office/powerpoint/2010/main" val="3724437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Risk Importance Measures (RIMs)</a:t>
            </a:r>
            <a:endParaRPr lang="en-US" dirty="0"/>
          </a:p>
        </p:txBody>
      </p:sp>
      <p:sp>
        <p:nvSpPr>
          <p:cNvPr id="3" name="Content Placeholder 2"/>
          <p:cNvSpPr>
            <a:spLocks noGrp="1"/>
          </p:cNvSpPr>
          <p:nvPr>
            <p:ph idx="1"/>
          </p:nvPr>
        </p:nvSpPr>
        <p:spPr>
          <a:xfrm>
            <a:off x="667945" y="1681972"/>
            <a:ext cx="8997950" cy="4724400"/>
          </a:xfrm>
        </p:spPr>
        <p:txBody>
          <a:bodyPr/>
          <a:lstStyle/>
          <a:p>
            <a:pPr marL="0" indent="0">
              <a:buNone/>
            </a:pPr>
            <a:r>
              <a:rPr lang="en-US" sz="1800" dirty="0" smtClean="0">
                <a:latin typeface="+mn-lt"/>
              </a:rPr>
              <a:t>Limitations of using RIMs (</a:t>
            </a:r>
            <a:r>
              <a:rPr lang="en-US" sz="1800" dirty="0">
                <a:latin typeface="+mn-lt"/>
              </a:rPr>
              <a:t>s</a:t>
            </a:r>
            <a:r>
              <a:rPr lang="en-US" sz="1800" dirty="0" smtClean="0">
                <a:latin typeface="+mn-lt"/>
              </a:rPr>
              <a:t>uch as RRW)</a:t>
            </a:r>
          </a:p>
          <a:p>
            <a:r>
              <a:rPr lang="en-US" sz="1800" dirty="0" smtClean="0">
                <a:latin typeface="+mn-lt"/>
              </a:rPr>
              <a:t>They cannot be applied in case of </a:t>
            </a:r>
            <a:r>
              <a:rPr lang="en-US" sz="2200" b="1" dirty="0" smtClean="0">
                <a:latin typeface="+mn-lt"/>
              </a:rPr>
              <a:t>multi-state and multi-objective failure scenarios </a:t>
            </a:r>
            <a:r>
              <a:rPr lang="en-US" sz="1800" dirty="0" smtClean="0">
                <a:latin typeface="+mn-lt"/>
                <a:sym typeface="Wingdings" panose="05000000000000000000" pitchFamily="2" charset="2"/>
              </a:rPr>
              <a:t> they account only a unique target event</a:t>
            </a:r>
          </a:p>
          <a:p>
            <a:r>
              <a:rPr lang="en-US" sz="1800" dirty="0" smtClean="0">
                <a:latin typeface="+mn-lt"/>
                <a:sym typeface="Wingdings" panose="05000000000000000000" pitchFamily="2" charset="2"/>
              </a:rPr>
              <a:t>Actions can be applied to </a:t>
            </a:r>
            <a:r>
              <a:rPr lang="en-US" sz="2200" b="1" dirty="0" smtClean="0">
                <a:latin typeface="+mn-lt"/>
                <a:sym typeface="Wingdings" panose="05000000000000000000" pitchFamily="2" charset="2"/>
              </a:rPr>
              <a:t>initiating events only</a:t>
            </a:r>
            <a:r>
              <a:rPr lang="en-US" sz="1800" dirty="0">
                <a:latin typeface="+mn-lt"/>
                <a:sym typeface="Wingdings" panose="05000000000000000000" pitchFamily="2" charset="2"/>
              </a:rPr>
              <a:t> </a:t>
            </a:r>
            <a:r>
              <a:rPr lang="en-US" sz="1800" dirty="0" smtClean="0">
                <a:latin typeface="+mn-lt"/>
                <a:sym typeface="Wingdings" panose="05000000000000000000" pitchFamily="2" charset="2"/>
              </a:rPr>
              <a:t> not accounting for </a:t>
            </a:r>
            <a:r>
              <a:rPr lang="en-US" sz="2200" b="1" dirty="0" smtClean="0">
                <a:latin typeface="+mn-lt"/>
                <a:sym typeface="Wingdings" panose="05000000000000000000" pitchFamily="2" charset="2"/>
              </a:rPr>
              <a:t>synergies</a:t>
            </a:r>
            <a:r>
              <a:rPr lang="en-US" sz="1800" dirty="0" smtClean="0">
                <a:latin typeface="+mn-lt"/>
                <a:sym typeface="Wingdings" panose="05000000000000000000" pitchFamily="2" charset="2"/>
              </a:rPr>
              <a:t> of joined actions</a:t>
            </a:r>
          </a:p>
          <a:p>
            <a:r>
              <a:rPr lang="en-US" sz="1800" dirty="0" smtClean="0">
                <a:latin typeface="+mn-lt"/>
                <a:sym typeface="Wingdings" panose="05000000000000000000" pitchFamily="2" charset="2"/>
              </a:rPr>
              <a:t>They do not account for </a:t>
            </a:r>
            <a:r>
              <a:rPr lang="en-US" sz="2200" b="1" dirty="0" smtClean="0">
                <a:latin typeface="+mn-lt"/>
                <a:sym typeface="Wingdings" panose="05000000000000000000" pitchFamily="2" charset="2"/>
              </a:rPr>
              <a:t>feasibility and budget constraints</a:t>
            </a:r>
            <a:endParaRPr lang="en-US" sz="1800" dirty="0" smtClean="0">
              <a:latin typeface="+mn-lt"/>
              <a:sym typeface="Wingdings" panose="05000000000000000000" pitchFamily="2" charset="2"/>
            </a:endParaRPr>
          </a:p>
          <a:p>
            <a:r>
              <a:rPr lang="en-US" sz="1800" dirty="0" smtClean="0">
                <a:latin typeface="+mn-lt"/>
                <a:sym typeface="Wingdings" panose="05000000000000000000" pitchFamily="2" charset="2"/>
              </a:rPr>
              <a:t>They do not necessarily lead to the </a:t>
            </a:r>
            <a:r>
              <a:rPr lang="en-US" sz="2200" b="1" dirty="0" smtClean="0">
                <a:latin typeface="+mn-lt"/>
                <a:sym typeface="Wingdings" panose="05000000000000000000" pitchFamily="2" charset="2"/>
              </a:rPr>
              <a:t>global optimal portfolio of actions </a:t>
            </a:r>
            <a:r>
              <a:rPr lang="en-US" sz="1800" dirty="0" smtClean="0">
                <a:latin typeface="+mn-lt"/>
                <a:sym typeface="Wingdings" panose="05000000000000000000" pitchFamily="2" charset="2"/>
              </a:rPr>
              <a:t>because the procedure implies assumptions and expert opinions which strongly affect the decisions at the following iterations</a:t>
            </a:r>
            <a:endParaRPr lang="en-US" sz="1800" dirty="0">
              <a:latin typeface="+mn-lt"/>
            </a:endParaRPr>
          </a:p>
        </p:txBody>
      </p:sp>
      <p:pic>
        <p:nvPicPr>
          <p:cNvPr id="5" name="Picture 4"/>
          <p:cNvPicPr>
            <a:picLocks noChangeAspect="1"/>
          </p:cNvPicPr>
          <p:nvPr/>
        </p:nvPicPr>
        <p:blipFill>
          <a:blip r:embed="rId2"/>
          <a:stretch>
            <a:fillRect/>
          </a:stretch>
        </p:blipFill>
        <p:spPr>
          <a:xfrm>
            <a:off x="7506911" y="-2992"/>
            <a:ext cx="2158984" cy="648295"/>
          </a:xfrm>
          <a:prstGeom prst="rect">
            <a:avLst/>
          </a:prstGeom>
        </p:spPr>
      </p:pic>
    </p:spTree>
    <p:extLst>
      <p:ext uri="{BB962C8B-B14F-4D97-AF65-F5344CB8AC3E}">
        <p14:creationId xmlns:p14="http://schemas.microsoft.com/office/powerpoint/2010/main" val="3973308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sz="1800" dirty="0" smtClean="0">
                <a:latin typeface="+mn-lt"/>
              </a:rPr>
              <a:t>Accommodate </a:t>
            </a:r>
            <a:r>
              <a:rPr lang="en-US" sz="2200" b="1" dirty="0" smtClean="0">
                <a:latin typeface="+mn-lt"/>
              </a:rPr>
              <a:t>imprecise information</a:t>
            </a:r>
            <a:r>
              <a:rPr lang="en-US" sz="1800" dirty="0" smtClean="0">
                <a:latin typeface="+mn-lt"/>
              </a:rPr>
              <a:t> about event probabilities and action impacts</a:t>
            </a:r>
          </a:p>
          <a:p>
            <a:endParaRPr lang="en-US" sz="1800" dirty="0" smtClean="0">
              <a:latin typeface="+mn-lt"/>
            </a:endParaRPr>
          </a:p>
          <a:p>
            <a:r>
              <a:rPr lang="en-US" sz="1800" dirty="0" smtClean="0">
                <a:latin typeface="+mn-lt"/>
              </a:rPr>
              <a:t>Formulate and solve </a:t>
            </a:r>
            <a:r>
              <a:rPr lang="en-US" sz="2200" b="1" dirty="0" smtClean="0">
                <a:latin typeface="+mn-lt"/>
              </a:rPr>
              <a:t>dynamic Defense-in-Depth</a:t>
            </a:r>
            <a:r>
              <a:rPr lang="en-US" sz="1800" dirty="0" smtClean="0">
                <a:latin typeface="+mn-lt"/>
              </a:rPr>
              <a:t> models in the designing of safety actions (e.g. fire scenarios in a Nuclear Power Plant)</a:t>
            </a:r>
          </a:p>
          <a:p>
            <a:endParaRPr lang="en-US" sz="1800" dirty="0" smtClean="0">
              <a:latin typeface="+mn-lt"/>
            </a:endParaRPr>
          </a:p>
          <a:p>
            <a:r>
              <a:rPr lang="en-US" sz="1800" smtClean="0">
                <a:latin typeface="+mn-lt"/>
              </a:rPr>
              <a:t>Ongoing collaboration </a:t>
            </a:r>
            <a:r>
              <a:rPr lang="en-US" sz="1800" dirty="0" smtClean="0">
                <a:latin typeface="+mn-lt"/>
              </a:rPr>
              <a:t>with an industrial partner with interests in optimization for </a:t>
            </a:r>
            <a:r>
              <a:rPr lang="en-US" sz="2200" b="1" dirty="0" smtClean="0">
                <a:latin typeface="+mn-lt"/>
              </a:rPr>
              <a:t>occupational safety</a:t>
            </a:r>
            <a:r>
              <a:rPr lang="en-US" sz="1800" dirty="0" smtClean="0">
                <a:latin typeface="+mn-lt"/>
              </a:rPr>
              <a:t> and other partners in energy field</a:t>
            </a:r>
            <a:endParaRPr lang="en-US" sz="1800" dirty="0">
              <a:latin typeface="+mn-lt"/>
            </a:endParaRPr>
          </a:p>
        </p:txBody>
      </p:sp>
      <p:pic>
        <p:nvPicPr>
          <p:cNvPr id="5" name="Picture 4"/>
          <p:cNvPicPr>
            <a:picLocks noChangeAspect="1"/>
          </p:cNvPicPr>
          <p:nvPr/>
        </p:nvPicPr>
        <p:blipFill>
          <a:blip r:embed="rId2"/>
          <a:stretch>
            <a:fillRect/>
          </a:stretch>
        </p:blipFill>
        <p:spPr>
          <a:xfrm>
            <a:off x="7506911" y="-2992"/>
            <a:ext cx="2158984" cy="648295"/>
          </a:xfrm>
          <a:prstGeom prst="rect">
            <a:avLst/>
          </a:prstGeom>
        </p:spPr>
      </p:pic>
    </p:spTree>
    <p:extLst>
      <p:ext uri="{BB962C8B-B14F-4D97-AF65-F5344CB8AC3E}">
        <p14:creationId xmlns:p14="http://schemas.microsoft.com/office/powerpoint/2010/main" val="2724911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77850" y="1605118"/>
            <a:ext cx="8420100" cy="1143000"/>
          </a:xfrm>
        </p:spPr>
        <p:txBody>
          <a:bodyPr/>
          <a:lstStyle/>
          <a:p>
            <a:r>
              <a:rPr lang="en-US" dirty="0" smtClean="0"/>
              <a:t>Thank you for your attention!</a:t>
            </a:r>
            <a:endParaRPr lang="en-US" dirty="0"/>
          </a:p>
        </p:txBody>
      </p:sp>
      <p:sp>
        <p:nvSpPr>
          <p:cNvPr id="3" name="Subtitle 2"/>
          <p:cNvSpPr>
            <a:spLocks noGrp="1"/>
          </p:cNvSpPr>
          <p:nvPr>
            <p:ph type="subTitle" sz="quarter" idx="1"/>
          </p:nvPr>
        </p:nvSpPr>
        <p:spPr>
          <a:xfrm>
            <a:off x="-23961" y="3126597"/>
            <a:ext cx="9623721" cy="1752600"/>
          </a:xfrm>
        </p:spPr>
        <p:txBody>
          <a:bodyPr/>
          <a:lstStyle/>
          <a:p>
            <a:r>
              <a:rPr lang="en-US" sz="2000" b="1" dirty="0" smtClean="0">
                <a:latin typeface="+mn-lt"/>
              </a:rPr>
              <a:t>Alessandro Mancuso</a:t>
            </a:r>
          </a:p>
          <a:p>
            <a:r>
              <a:rPr lang="en-US" sz="2000" dirty="0" smtClean="0">
                <a:latin typeface="+mn-lt"/>
              </a:rPr>
              <a:t>System Analysis Laboratory, School of Science, Aalto University, Finland</a:t>
            </a:r>
          </a:p>
          <a:p>
            <a:r>
              <a:rPr lang="en-US" sz="2000" dirty="0">
                <a:latin typeface="+mn-lt"/>
              </a:rPr>
              <a:t>Laboratory of Signal and Risk Analysis, </a:t>
            </a:r>
            <a:r>
              <a:rPr lang="it-IT" sz="2000" dirty="0" smtClean="0">
                <a:latin typeface="+mn-lt"/>
              </a:rPr>
              <a:t>Politecnico </a:t>
            </a:r>
            <a:r>
              <a:rPr lang="it-IT" sz="2000" dirty="0">
                <a:latin typeface="+mn-lt"/>
              </a:rPr>
              <a:t>di </a:t>
            </a:r>
            <a:r>
              <a:rPr lang="it-IT" sz="2000" dirty="0" smtClean="0">
                <a:latin typeface="+mn-lt"/>
              </a:rPr>
              <a:t>Milano, </a:t>
            </a:r>
            <a:r>
              <a:rPr lang="en-US" sz="2000" dirty="0" smtClean="0">
                <a:latin typeface="+mn-lt"/>
              </a:rPr>
              <a:t>Italy</a:t>
            </a:r>
          </a:p>
          <a:p>
            <a:endParaRPr lang="en-US" sz="2000" dirty="0" smtClean="0">
              <a:latin typeface="+mn-lt"/>
            </a:endParaRPr>
          </a:p>
          <a:p>
            <a:r>
              <a:rPr lang="fi-FI" sz="2000" dirty="0" smtClean="0">
                <a:latin typeface="+mn-lt"/>
              </a:rPr>
              <a:t>alessandro.mancuso@aalto.fi</a:t>
            </a:r>
            <a:endParaRPr lang="en-US" sz="2000" dirty="0">
              <a:latin typeface="+mn-lt"/>
            </a:endParaRPr>
          </a:p>
        </p:txBody>
      </p:sp>
      <p:pic>
        <p:nvPicPr>
          <p:cNvPr id="4" name="Picture 3"/>
          <p:cNvPicPr>
            <a:picLocks noChangeAspect="1"/>
          </p:cNvPicPr>
          <p:nvPr/>
        </p:nvPicPr>
        <p:blipFill>
          <a:blip r:embed="rId3"/>
          <a:stretch>
            <a:fillRect/>
          </a:stretch>
        </p:blipFill>
        <p:spPr>
          <a:xfrm>
            <a:off x="7506911" y="-2992"/>
            <a:ext cx="2158984" cy="6482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130" y="4671091"/>
            <a:ext cx="3287870" cy="2186909"/>
          </a:xfrm>
          <a:prstGeom prst="rect">
            <a:avLst/>
          </a:prstGeom>
        </p:spPr>
      </p:pic>
    </p:spTree>
    <p:extLst>
      <p:ext uri="{BB962C8B-B14F-4D97-AF65-F5344CB8AC3E}">
        <p14:creationId xmlns:p14="http://schemas.microsoft.com/office/powerpoint/2010/main" val="2204911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Risk-informed decision making in safety critical context</a:t>
            </a:r>
            <a:endParaRPr lang="en-US" sz="3000" dirty="0"/>
          </a:p>
        </p:txBody>
      </p:sp>
      <p:sp>
        <p:nvSpPr>
          <p:cNvPr id="3" name="Content Placeholder 2"/>
          <p:cNvSpPr>
            <a:spLocks noGrp="1"/>
          </p:cNvSpPr>
          <p:nvPr>
            <p:ph idx="1"/>
          </p:nvPr>
        </p:nvSpPr>
        <p:spPr>
          <a:xfrm>
            <a:off x="654050" y="1612900"/>
            <a:ext cx="8997950" cy="458496"/>
          </a:xfrm>
        </p:spPr>
        <p:txBody>
          <a:bodyPr/>
          <a:lstStyle/>
          <a:p>
            <a:pPr marL="0" indent="0">
              <a:buNone/>
            </a:pPr>
            <a:r>
              <a:rPr lang="en-GB" sz="1800" dirty="0" smtClean="0">
                <a:latin typeface="Arial" panose="020B0604020202020204" pitchFamily="34" charset="0"/>
                <a:cs typeface="Arial" panose="020B0604020202020204" pitchFamily="34" charset="0"/>
              </a:rPr>
              <a:t>Based on </a:t>
            </a:r>
            <a:r>
              <a:rPr lang="en-GB" sz="2200" b="1" dirty="0" smtClean="0">
                <a:latin typeface="Arial" panose="020B0604020202020204" pitchFamily="34" charset="0"/>
                <a:cs typeface="Arial" panose="020B0604020202020204" pitchFamily="34" charset="0"/>
              </a:rPr>
              <a:t>Probabilistic Risk Assessment (PRA)</a:t>
            </a:r>
            <a:endParaRPr lang="en-GB" sz="1000" dirty="0">
              <a:latin typeface="Arial" panose="020B0604020202020204" pitchFamily="34" charset="0"/>
              <a:cs typeface="Arial" panose="020B0604020202020204" pitchFamily="34" charset="0"/>
            </a:endParaRPr>
          </a:p>
          <a:p>
            <a:pPr marL="0" indent="0">
              <a:buNone/>
            </a:pPr>
            <a:endParaRPr lang="en-GB" sz="1800" b="1" u="sng" dirty="0" smtClean="0">
              <a:latin typeface="Arial" panose="020B0604020202020204" pitchFamily="34" charset="0"/>
              <a:cs typeface="Arial" panose="020B0604020202020204" pitchFamily="34" charset="0"/>
            </a:endParaRPr>
          </a:p>
          <a:p>
            <a:pPr marL="0" indent="0">
              <a:buNone/>
            </a:pPr>
            <a:endParaRPr lang="en-GB" sz="1800" b="1" u="sng" dirty="0">
              <a:latin typeface="Arial" panose="020B0604020202020204" pitchFamily="34" charset="0"/>
              <a:cs typeface="Arial" panose="020B0604020202020204" pitchFamily="34" charset="0"/>
            </a:endParaRPr>
          </a:p>
          <a:p>
            <a:pPr marL="0" indent="0">
              <a:buNone/>
            </a:pPr>
            <a:endParaRPr lang="en-GB" sz="1800" b="1" u="sng" dirty="0" smtClean="0">
              <a:latin typeface="Arial" panose="020B0604020202020204" pitchFamily="34" charset="0"/>
              <a:cs typeface="Arial" panose="020B0604020202020204" pitchFamily="34" charset="0"/>
            </a:endParaRPr>
          </a:p>
          <a:p>
            <a:pPr marL="0" indent="0">
              <a:buNone/>
            </a:pPr>
            <a:endParaRPr lang="en-GB" sz="1800" b="1" u="sng" dirty="0">
              <a:latin typeface="Arial" panose="020B0604020202020204" pitchFamily="34" charset="0"/>
              <a:cs typeface="Arial" panose="020B0604020202020204" pitchFamily="34" charset="0"/>
            </a:endParaRPr>
          </a:p>
          <a:p>
            <a:pPr marL="0" indent="0">
              <a:buNone/>
            </a:pPr>
            <a:endParaRPr lang="en-GB" sz="1800" b="1" u="sng"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506911" y="-2992"/>
            <a:ext cx="2158984" cy="648295"/>
          </a:xfrm>
          <a:prstGeom prst="rect">
            <a:avLst/>
          </a:prstGeom>
        </p:spPr>
      </p:pic>
      <p:sp>
        <p:nvSpPr>
          <p:cNvPr id="6" name="Content Placeholder 2"/>
          <p:cNvSpPr txBox="1">
            <a:spLocks/>
          </p:cNvSpPr>
          <p:nvPr/>
        </p:nvSpPr>
        <p:spPr bwMode="auto">
          <a:xfrm>
            <a:off x="638175" y="4947742"/>
            <a:ext cx="8997950" cy="133175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SzPct val="75000"/>
              <a:buFont typeface="Monotype Sort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Char char="–"/>
              <a:defRPr>
                <a:solidFill>
                  <a:schemeClr val="tx1"/>
                </a:solidFill>
                <a:latin typeface="Calibri" pitchFamily="34" charset="0"/>
              </a:defRPr>
            </a:lvl2pPr>
            <a:lvl3pPr marL="1143000" indent="-228600" algn="l" rtl="0" eaLnBrk="0" fontAlgn="base" hangingPunct="0">
              <a:spcBef>
                <a:spcPct val="10000"/>
              </a:spcBef>
              <a:spcAft>
                <a:spcPct val="0"/>
              </a:spcAft>
              <a:buClr>
                <a:schemeClr val="tx1"/>
              </a:buClr>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n"/>
              <a:defRPr sz="1400">
                <a:solidFill>
                  <a:schemeClr val="tx1"/>
                </a:solidFill>
                <a:latin typeface="+mn-lt"/>
              </a:defRPr>
            </a:lvl4pPr>
            <a:lvl5pPr marL="2057400" indent="-228600" algn="l" rtl="0" eaLnBrk="0" fontAlgn="base" hangingPunct="0">
              <a:spcBef>
                <a:spcPct val="20000"/>
              </a:spcBef>
              <a:spcAft>
                <a:spcPct val="0"/>
              </a:spcAft>
              <a:buClr>
                <a:schemeClr val="tx1"/>
              </a:buClr>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0" lvl="0" indent="0">
              <a:buClr>
                <a:srgbClr val="FFCC66"/>
              </a:buClr>
              <a:buNone/>
            </a:pPr>
            <a:r>
              <a:rPr lang="en-GB" sz="1800" b="1" u="sng" kern="0" dirty="0">
                <a:solidFill>
                  <a:srgbClr val="000000"/>
                </a:solidFill>
                <a:latin typeface="Arial" panose="020B0604020202020204" pitchFamily="34" charset="0"/>
                <a:cs typeface="Arial" panose="020B0604020202020204" pitchFamily="34" charset="0"/>
              </a:rPr>
              <a:t>Concerns</a:t>
            </a:r>
          </a:p>
          <a:p>
            <a:pPr lvl="1">
              <a:buClr>
                <a:srgbClr val="000000"/>
              </a:buClr>
            </a:pPr>
            <a:r>
              <a:rPr lang="en-GB" sz="1800" kern="0" dirty="0">
                <a:solidFill>
                  <a:srgbClr val="000000"/>
                </a:solidFill>
                <a:latin typeface="Arial" panose="020B0604020202020204" pitchFamily="34" charset="0"/>
                <a:cs typeface="Arial" panose="020B0604020202020204" pitchFamily="34" charset="0"/>
              </a:rPr>
              <a:t>E</a:t>
            </a:r>
            <a:r>
              <a:rPr lang="en-GB" sz="1800" kern="0" dirty="0" smtClean="0">
                <a:solidFill>
                  <a:srgbClr val="000000"/>
                </a:solidFill>
                <a:latin typeface="Arial" panose="020B0604020202020204" pitchFamily="34" charset="0"/>
                <a:cs typeface="Arial" panose="020B0604020202020204" pitchFamily="34" charset="0"/>
              </a:rPr>
              <a:t>xperts </a:t>
            </a:r>
            <a:r>
              <a:rPr lang="en-GB" sz="1800" kern="0" dirty="0">
                <a:solidFill>
                  <a:srgbClr val="000000"/>
                </a:solidFill>
                <a:latin typeface="Arial" panose="020B0604020202020204" pitchFamily="34" charset="0"/>
                <a:cs typeface="Arial" panose="020B0604020202020204" pitchFamily="34" charset="0"/>
              </a:rPr>
              <a:t>interpret </a:t>
            </a:r>
            <a:r>
              <a:rPr lang="en-GB" sz="1800" kern="0" dirty="0" smtClean="0">
                <a:solidFill>
                  <a:srgbClr val="000000"/>
                </a:solidFill>
                <a:latin typeface="Arial" panose="020B0604020202020204" pitchFamily="34" charset="0"/>
                <a:cs typeface="Arial" panose="020B0604020202020204" pitchFamily="34" charset="0"/>
              </a:rPr>
              <a:t>these importance </a:t>
            </a:r>
            <a:r>
              <a:rPr lang="en-GB" sz="1800" kern="0" dirty="0">
                <a:solidFill>
                  <a:srgbClr val="000000"/>
                </a:solidFill>
                <a:latin typeface="Arial" panose="020B0604020202020204" pitchFamily="34" charset="0"/>
                <a:cs typeface="Arial" panose="020B0604020202020204" pitchFamily="34" charset="0"/>
              </a:rPr>
              <a:t>measures and </a:t>
            </a:r>
            <a:r>
              <a:rPr lang="en-GB" sz="1800" kern="0" dirty="0" smtClean="0">
                <a:solidFill>
                  <a:srgbClr val="000000"/>
                </a:solidFill>
                <a:latin typeface="Arial" panose="020B0604020202020204" pitchFamily="34" charset="0"/>
                <a:cs typeface="Arial" panose="020B0604020202020204" pitchFamily="34" charset="0"/>
              </a:rPr>
              <a:t>choose actions</a:t>
            </a:r>
          </a:p>
          <a:p>
            <a:pPr lvl="1">
              <a:buClr>
                <a:srgbClr val="000000"/>
              </a:buClr>
            </a:pPr>
            <a:r>
              <a:rPr lang="en-GB" sz="1800" kern="0" dirty="0" smtClean="0">
                <a:solidFill>
                  <a:srgbClr val="000000"/>
                </a:solidFill>
                <a:latin typeface="Arial" panose="020B0604020202020204" pitchFamily="34" charset="0"/>
                <a:cs typeface="Arial" panose="020B0604020202020204" pitchFamily="34" charset="0"/>
              </a:rPr>
              <a:t>Action costs </a:t>
            </a:r>
            <a:r>
              <a:rPr lang="en-GB" sz="1800" kern="0" dirty="0">
                <a:solidFill>
                  <a:srgbClr val="000000"/>
                </a:solidFill>
                <a:latin typeface="Arial" panose="020B0604020202020204" pitchFamily="34" charset="0"/>
                <a:cs typeface="Arial" panose="020B0604020202020204" pitchFamily="34" charset="0"/>
              </a:rPr>
              <a:t>and feasibility constraints </a:t>
            </a:r>
            <a:r>
              <a:rPr lang="en-GB" sz="1800" kern="0" dirty="0" smtClean="0">
                <a:solidFill>
                  <a:srgbClr val="000000"/>
                </a:solidFill>
                <a:latin typeface="Arial" panose="020B0604020202020204" pitchFamily="34" charset="0"/>
                <a:cs typeface="Arial" panose="020B0604020202020204" pitchFamily="34" charset="0"/>
              </a:rPr>
              <a:t>considered only afterwards</a:t>
            </a:r>
            <a:endParaRPr lang="en-GB" sz="1800" kern="0" dirty="0">
              <a:solidFill>
                <a:srgbClr val="000000"/>
              </a:solidFill>
              <a:latin typeface="Arial" panose="020B0604020202020204" pitchFamily="34" charset="0"/>
              <a:cs typeface="Arial" panose="020B0604020202020204" pitchFamily="34" charset="0"/>
            </a:endParaRPr>
          </a:p>
          <a:p>
            <a:pPr lvl="1">
              <a:buClr>
                <a:srgbClr val="000000"/>
              </a:buClr>
            </a:pPr>
            <a:r>
              <a:rPr lang="en-GB" sz="1800" kern="0" dirty="0">
                <a:solidFill>
                  <a:srgbClr val="000000"/>
                </a:solidFill>
                <a:latin typeface="Arial" panose="020B0604020202020204" pitchFamily="34" charset="0"/>
                <a:cs typeface="Arial" panose="020B0604020202020204" pitchFamily="34" charset="0"/>
              </a:rPr>
              <a:t>The </a:t>
            </a:r>
            <a:r>
              <a:rPr lang="en-GB" sz="1800" kern="0" dirty="0" smtClean="0">
                <a:solidFill>
                  <a:srgbClr val="000000"/>
                </a:solidFill>
                <a:latin typeface="Arial" panose="020B0604020202020204" pitchFamily="34" charset="0"/>
                <a:cs typeface="Arial" panose="020B0604020202020204" pitchFamily="34" charset="0"/>
              </a:rPr>
              <a:t>results can </a:t>
            </a:r>
            <a:r>
              <a:rPr lang="en-GB" sz="1800" kern="0" dirty="0">
                <a:solidFill>
                  <a:srgbClr val="000000"/>
                </a:solidFill>
                <a:latin typeface="Arial" panose="020B0604020202020204" pitchFamily="34" charset="0"/>
                <a:cs typeface="Arial" panose="020B0604020202020204" pitchFamily="34" charset="0"/>
              </a:rPr>
              <a:t>be sub-optimal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34" y="2071396"/>
            <a:ext cx="4480948" cy="2949196"/>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554241" y="2456672"/>
                <a:ext cx="4198776" cy="5127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fi-FI" sz="1600" b="0" i="1" smtClean="0">
                              <a:latin typeface="Cambria Math" panose="02040503050406030204" pitchFamily="18" charset="0"/>
                            </a:rPr>
                            <m:t>𝑅𝑅𝑊</m:t>
                          </m:r>
                        </m:e>
                        <m:sup>
                          <m:r>
                            <a:rPr lang="fi-FI" sz="1600" b="0" i="1" smtClean="0">
                              <a:latin typeface="Cambria Math" panose="02040503050406030204" pitchFamily="18" charset="0"/>
                            </a:rPr>
                            <m:t>𝐺𝑒𝑛</m:t>
                          </m:r>
                        </m:sup>
                      </m:sSup>
                      <m:r>
                        <a:rPr lang="fi-FI" sz="1600" b="0" i="1" smtClean="0">
                          <a:latin typeface="Cambria Math" panose="02040503050406030204" pitchFamily="18" charset="0"/>
                        </a:rPr>
                        <m:t>=</m:t>
                      </m:r>
                      <m:f>
                        <m:fPr>
                          <m:ctrlPr>
                            <a:rPr lang="fi-FI" sz="1600" b="0" i="1" smtClean="0">
                              <a:latin typeface="Cambria Math" panose="02040503050406030204" pitchFamily="18" charset="0"/>
                            </a:rPr>
                          </m:ctrlPr>
                        </m:fPr>
                        <m:num>
                          <m:r>
                            <a:rPr lang="fi-FI" sz="1600" b="0" i="1" smtClean="0">
                              <a:latin typeface="Cambria Math" panose="02040503050406030204" pitchFamily="18" charset="0"/>
                            </a:rPr>
                            <m:t>𝑅</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𝑙𝑖𝑔h𝑡</m:t>
                          </m:r>
                          <m:r>
                            <a:rPr lang="fi-FI" sz="1600" b="0" i="1" smtClean="0">
                              <a:latin typeface="Cambria Math" panose="02040503050406030204" pitchFamily="18" charset="0"/>
                            </a:rPr>
                            <m:t>)</m:t>
                          </m:r>
                        </m:num>
                        <m:den>
                          <m:r>
                            <a:rPr lang="fi-FI" sz="1600" b="0" i="1" smtClean="0">
                              <a:latin typeface="Cambria Math" panose="02040503050406030204" pitchFamily="18" charset="0"/>
                            </a:rPr>
                            <m:t>𝑅</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𝑙𝑖𝑔h𝑡</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𝑔𝑒𝑛𝑒𝑟𝑎𝑡𝑜𝑟</m:t>
                          </m:r>
                          <m:r>
                            <a:rPr lang="fi-FI" sz="1600" b="0" i="1" smtClean="0">
                              <a:latin typeface="Cambria Math" panose="02040503050406030204" pitchFamily="18" charset="0"/>
                            </a:rPr>
                            <m:t> </m:t>
                          </m:r>
                          <m:r>
                            <a:rPr lang="fi-FI" sz="1600" b="0" i="1" smtClean="0">
                              <a:latin typeface="Cambria Math" panose="02040503050406030204" pitchFamily="18" charset="0"/>
                            </a:rPr>
                            <m:t>𝑓𝑎𝑖𝑙𝑢𝑟𝑒</m:t>
                          </m:r>
                          <m:r>
                            <a:rPr lang="fi-FI" sz="1600" b="0" i="1" smtClean="0">
                              <a:latin typeface="Cambria Math" panose="02040503050406030204" pitchFamily="18" charset="0"/>
                            </a:rPr>
                            <m:t>)</m:t>
                          </m:r>
                        </m:den>
                      </m:f>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5554241" y="2456672"/>
                <a:ext cx="4198776" cy="51270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336682" y="3347439"/>
                <a:ext cx="4198776" cy="5127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fi-FI" sz="1600" b="0" i="1" smtClean="0">
                              <a:latin typeface="Cambria Math" panose="02040503050406030204" pitchFamily="18" charset="0"/>
                            </a:rPr>
                            <m:t>𝑅𝑅𝑊</m:t>
                          </m:r>
                        </m:e>
                        <m:sup>
                          <m:r>
                            <a:rPr lang="fi-FI" sz="1600" b="0" i="1" smtClean="0">
                              <a:latin typeface="Cambria Math" panose="02040503050406030204" pitchFamily="18" charset="0"/>
                            </a:rPr>
                            <m:t>𝐿𝑎𝑚𝑝</m:t>
                          </m:r>
                        </m:sup>
                      </m:sSup>
                      <m:r>
                        <a:rPr lang="fi-FI" sz="1600" b="0" i="1" smtClean="0">
                          <a:latin typeface="Cambria Math" panose="02040503050406030204" pitchFamily="18" charset="0"/>
                        </a:rPr>
                        <m:t>=</m:t>
                      </m:r>
                      <m:f>
                        <m:fPr>
                          <m:ctrlPr>
                            <a:rPr lang="fi-FI" sz="1600" b="0" i="1" smtClean="0">
                              <a:latin typeface="Cambria Math" panose="02040503050406030204" pitchFamily="18" charset="0"/>
                            </a:rPr>
                          </m:ctrlPr>
                        </m:fPr>
                        <m:num>
                          <m:r>
                            <a:rPr lang="fi-FI" sz="1600" b="0" i="1" smtClean="0">
                              <a:latin typeface="Cambria Math" panose="02040503050406030204" pitchFamily="18" charset="0"/>
                            </a:rPr>
                            <m:t>𝑅</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𝑙𝑖𝑔h𝑡</m:t>
                          </m:r>
                          <m:r>
                            <a:rPr lang="fi-FI" sz="1600" b="0" i="1" smtClean="0">
                              <a:latin typeface="Cambria Math" panose="02040503050406030204" pitchFamily="18" charset="0"/>
                            </a:rPr>
                            <m:t>)</m:t>
                          </m:r>
                        </m:num>
                        <m:den>
                          <m:r>
                            <a:rPr lang="fi-FI" sz="1600" b="0" i="1" smtClean="0">
                              <a:latin typeface="Cambria Math" panose="02040503050406030204" pitchFamily="18" charset="0"/>
                            </a:rPr>
                            <m:t>𝑅</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𝑙𝑖𝑔h𝑡</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𝑙𝑎𝑚𝑝</m:t>
                          </m:r>
                          <m:r>
                            <a:rPr lang="fi-FI" sz="1600" b="0" i="1" smtClean="0">
                              <a:latin typeface="Cambria Math" panose="02040503050406030204" pitchFamily="18" charset="0"/>
                            </a:rPr>
                            <m:t> </m:t>
                          </m:r>
                          <m:r>
                            <a:rPr lang="fi-FI" sz="1600" b="0" i="1" smtClean="0">
                              <a:latin typeface="Cambria Math" panose="02040503050406030204" pitchFamily="18" charset="0"/>
                            </a:rPr>
                            <m:t>𝑓𝑎𝑖𝑙𝑢𝑟𝑒</m:t>
                          </m:r>
                          <m:r>
                            <a:rPr lang="fi-FI" sz="1600" b="0" i="1" smtClean="0">
                              <a:latin typeface="Cambria Math" panose="02040503050406030204" pitchFamily="18" charset="0"/>
                            </a:rPr>
                            <m:t>)</m:t>
                          </m:r>
                        </m:den>
                      </m:f>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5336682" y="3347439"/>
                <a:ext cx="4198776" cy="51270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67119" y="4238206"/>
                <a:ext cx="4198776" cy="5127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fi-FI" sz="1600" b="0" i="1" smtClean="0">
                              <a:latin typeface="Cambria Math" panose="02040503050406030204" pitchFamily="18" charset="0"/>
                            </a:rPr>
                            <m:t>𝑅𝑅𝑊</m:t>
                          </m:r>
                        </m:e>
                        <m:sup>
                          <m:r>
                            <a:rPr lang="fi-FI" sz="1600" b="0" i="1" smtClean="0">
                              <a:latin typeface="Cambria Math" panose="02040503050406030204" pitchFamily="18" charset="0"/>
                            </a:rPr>
                            <m:t>𝑆𝑤𝑖𝑡𝑐h</m:t>
                          </m:r>
                        </m:sup>
                      </m:sSup>
                      <m:r>
                        <a:rPr lang="fi-FI" sz="1600" b="0" i="1" smtClean="0">
                          <a:latin typeface="Cambria Math" panose="02040503050406030204" pitchFamily="18" charset="0"/>
                        </a:rPr>
                        <m:t>=</m:t>
                      </m:r>
                      <m:f>
                        <m:fPr>
                          <m:ctrlPr>
                            <a:rPr lang="fi-FI" sz="1600" b="0" i="1" smtClean="0">
                              <a:latin typeface="Cambria Math" panose="02040503050406030204" pitchFamily="18" charset="0"/>
                            </a:rPr>
                          </m:ctrlPr>
                        </m:fPr>
                        <m:num>
                          <m:r>
                            <a:rPr lang="fi-FI" sz="1600" b="0" i="1" smtClean="0">
                              <a:latin typeface="Cambria Math" panose="02040503050406030204" pitchFamily="18" charset="0"/>
                            </a:rPr>
                            <m:t>𝑅</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𝑙𝑖𝑔h𝑡</m:t>
                          </m:r>
                          <m:r>
                            <a:rPr lang="fi-FI" sz="1600" b="0" i="1" smtClean="0">
                              <a:latin typeface="Cambria Math" panose="02040503050406030204" pitchFamily="18" charset="0"/>
                            </a:rPr>
                            <m:t>)</m:t>
                          </m:r>
                        </m:num>
                        <m:den>
                          <m:r>
                            <a:rPr lang="fi-FI" sz="1600" b="0" i="1" smtClean="0">
                              <a:latin typeface="Cambria Math" panose="02040503050406030204" pitchFamily="18" charset="0"/>
                            </a:rPr>
                            <m:t>𝑅</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𝑙𝑖𝑔h𝑡</m:t>
                          </m:r>
                          <m:r>
                            <a:rPr lang="fi-FI" sz="1600" b="0" i="1" smtClean="0">
                              <a:latin typeface="Cambria Math" panose="02040503050406030204" pitchFamily="18" charset="0"/>
                            </a:rPr>
                            <m:t>|</m:t>
                          </m:r>
                          <m:r>
                            <a:rPr lang="fi-FI" sz="1600" b="0" i="1" smtClean="0">
                              <a:latin typeface="Cambria Math" panose="02040503050406030204" pitchFamily="18" charset="0"/>
                            </a:rPr>
                            <m:t>𝑁𝑜</m:t>
                          </m:r>
                          <m:r>
                            <a:rPr lang="fi-FI" sz="1600" b="0" i="1" smtClean="0">
                              <a:latin typeface="Cambria Math" panose="02040503050406030204" pitchFamily="18" charset="0"/>
                            </a:rPr>
                            <m:t> </m:t>
                          </m:r>
                          <m:r>
                            <a:rPr lang="fi-FI" sz="1600" b="0" i="1" smtClean="0">
                              <a:latin typeface="Cambria Math" panose="02040503050406030204" pitchFamily="18" charset="0"/>
                            </a:rPr>
                            <m:t>𝑠𝑤𝑖𝑡𝑐h</m:t>
                          </m:r>
                          <m:r>
                            <a:rPr lang="fi-FI" sz="1600" b="0" i="1" smtClean="0">
                              <a:latin typeface="Cambria Math" panose="02040503050406030204" pitchFamily="18" charset="0"/>
                            </a:rPr>
                            <m:t> </m:t>
                          </m:r>
                          <m:r>
                            <a:rPr lang="fi-FI" sz="1600" b="0" i="1" smtClean="0">
                              <a:latin typeface="Cambria Math" panose="02040503050406030204" pitchFamily="18" charset="0"/>
                            </a:rPr>
                            <m:t>𝑓𝑎𝑖𝑙𝑢𝑟𝑒</m:t>
                          </m:r>
                          <m:r>
                            <a:rPr lang="fi-FI" sz="1600" b="0" i="1" smtClean="0">
                              <a:latin typeface="Cambria Math" panose="02040503050406030204" pitchFamily="18" charset="0"/>
                            </a:rPr>
                            <m:t>)</m:t>
                          </m:r>
                        </m:den>
                      </m:f>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5467119" y="4238206"/>
                <a:ext cx="4198776" cy="512704"/>
              </a:xfrm>
              <a:prstGeom prst="rect">
                <a:avLst/>
              </a:prstGeom>
              <a:blipFill rotWithShape="0">
                <a:blip r:embed="rId6"/>
                <a:stretch>
                  <a:fillRect/>
                </a:stretch>
              </a:blipFill>
            </p:spPr>
            <p:txBody>
              <a:bodyPr/>
              <a:lstStyle/>
              <a:p>
                <a:r>
                  <a:rPr lang="en-US">
                    <a:noFill/>
                  </a:rPr>
                  <a:t> </a:t>
                </a:r>
              </a:p>
            </p:txBody>
          </p:sp>
        </mc:Fallback>
      </mc:AlternateContent>
      <p:sp>
        <p:nvSpPr>
          <p:cNvPr id="11" name="TextBox 10"/>
          <p:cNvSpPr txBox="1"/>
          <p:nvPr/>
        </p:nvSpPr>
        <p:spPr>
          <a:xfrm>
            <a:off x="1147665" y="2456672"/>
            <a:ext cx="1274773" cy="369332"/>
          </a:xfrm>
          <a:prstGeom prst="rect">
            <a:avLst/>
          </a:prstGeom>
          <a:noFill/>
        </p:spPr>
        <p:txBody>
          <a:bodyPr wrap="none" rtlCol="0">
            <a:spAutoFit/>
          </a:bodyPr>
          <a:lstStyle/>
          <a:p>
            <a:r>
              <a:rPr lang="en-US" sz="1800" b="1" dirty="0" smtClean="0"/>
              <a:t>Fault Tree</a:t>
            </a:r>
            <a:endParaRPr lang="en-US" sz="1800" b="1" dirty="0"/>
          </a:p>
        </p:txBody>
      </p:sp>
    </p:spTree>
    <p:extLst>
      <p:ext uri="{BB962C8B-B14F-4D97-AF65-F5344CB8AC3E}">
        <p14:creationId xmlns:p14="http://schemas.microsoft.com/office/powerpoint/2010/main" val="2426229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methodology</a:t>
            </a:r>
            <a:endParaRPr lang="en-US" dirty="0"/>
          </a:p>
        </p:txBody>
      </p:sp>
      <p:sp>
        <p:nvSpPr>
          <p:cNvPr id="3" name="Content Placeholder 2"/>
          <p:cNvSpPr>
            <a:spLocks noGrp="1"/>
          </p:cNvSpPr>
          <p:nvPr>
            <p:ph idx="1"/>
          </p:nvPr>
        </p:nvSpPr>
        <p:spPr/>
        <p:txBody>
          <a:bodyPr/>
          <a:lstStyle/>
          <a:p>
            <a:pPr marL="0" indent="0">
              <a:buNone/>
            </a:pPr>
            <a:r>
              <a:rPr lang="en-US" sz="1800" dirty="0" smtClean="0">
                <a:latin typeface="Arial" panose="020B0604020202020204" pitchFamily="34" charset="0"/>
                <a:cs typeface="Arial" panose="020B0604020202020204" pitchFamily="34" charset="0"/>
              </a:rPr>
              <a:t>The methodology identifies </a:t>
            </a:r>
            <a:r>
              <a:rPr lang="en-US" sz="2200" b="1" dirty="0">
                <a:latin typeface="Arial" panose="020B0604020202020204" pitchFamily="34" charset="0"/>
                <a:cs typeface="Arial" panose="020B0604020202020204" pitchFamily="34" charset="0"/>
              </a:rPr>
              <a:t>portfolios of </a:t>
            </a:r>
            <a:r>
              <a:rPr lang="en-US" sz="2200" b="1" dirty="0" smtClean="0">
                <a:latin typeface="Arial" panose="020B0604020202020204" pitchFamily="34" charset="0"/>
                <a:cs typeface="Arial" panose="020B0604020202020204" pitchFamily="34" charset="0"/>
              </a:rPr>
              <a:t>actions </a:t>
            </a:r>
            <a:r>
              <a:rPr lang="en-US" sz="1800" dirty="0" smtClean="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the whole system which </a:t>
            </a:r>
            <a:r>
              <a:rPr lang="en-US" sz="1800" dirty="0" smtClean="0">
                <a:latin typeface="Arial" panose="020B0604020202020204" pitchFamily="34" charset="0"/>
                <a:cs typeface="Arial" panose="020B0604020202020204" pitchFamily="34" charset="0"/>
              </a:rPr>
              <a:t>minimize the residual risk of the system and the total cost of actions.</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 methodology accounts for </a:t>
            </a:r>
            <a:r>
              <a:rPr lang="en-US" sz="2200" b="1" dirty="0">
                <a:latin typeface="Arial" panose="020B0604020202020204" pitchFamily="34" charset="0"/>
                <a:cs typeface="Arial" panose="020B0604020202020204" pitchFamily="34" charset="0"/>
              </a:rPr>
              <a:t>risk</a:t>
            </a:r>
            <a:r>
              <a:rPr lang="en-US" sz="18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budget</a:t>
            </a:r>
            <a:r>
              <a:rPr lang="en-US" sz="1800" dirty="0">
                <a:latin typeface="Arial" panose="020B0604020202020204" pitchFamily="34" charset="0"/>
                <a:cs typeface="Arial" panose="020B0604020202020204" pitchFamily="34" charset="0"/>
              </a:rPr>
              <a:t> and other </a:t>
            </a:r>
            <a:r>
              <a:rPr lang="en-US" sz="2200" b="1" dirty="0">
                <a:latin typeface="Arial" panose="020B0604020202020204" pitchFamily="34" charset="0"/>
                <a:cs typeface="Arial" panose="020B0604020202020204" pitchFamily="34" charset="0"/>
              </a:rPr>
              <a:t>feasibility constraints</a:t>
            </a:r>
            <a:r>
              <a:rPr lang="en-US" sz="1800" dirty="0">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b="1" u="sng" dirty="0">
                <a:latin typeface="Arial" panose="020B0604020202020204" pitchFamily="34" charset="0"/>
                <a:cs typeface="Arial" panose="020B0604020202020204" pitchFamily="34" charset="0"/>
              </a:rPr>
              <a:t>Methodology steps</a:t>
            </a:r>
            <a:r>
              <a:rPr lang="en-US" sz="1800" b="1" u="sng" dirty="0" smtClean="0">
                <a:latin typeface="Arial" panose="020B0604020202020204" pitchFamily="34" charset="0"/>
                <a:cs typeface="Arial" panose="020B0604020202020204" pitchFamily="34" charset="0"/>
              </a:rPr>
              <a:t>:</a:t>
            </a:r>
          </a:p>
          <a:p>
            <a:r>
              <a:rPr lang="en-US" sz="1800" b="1" dirty="0" smtClean="0">
                <a:latin typeface="Arial" panose="020B0604020202020204" pitchFamily="34" charset="0"/>
                <a:cs typeface="Arial" panose="020B0604020202020204" pitchFamily="34" charset="0"/>
              </a:rPr>
              <a:t>Step 1</a:t>
            </a:r>
            <a:r>
              <a:rPr lang="en-US" sz="1800" dirty="0" smtClean="0">
                <a:latin typeface="Arial" panose="020B0604020202020204" pitchFamily="34" charset="0"/>
                <a:cs typeface="Arial" panose="020B0604020202020204" pitchFamily="34" charset="0"/>
              </a:rPr>
              <a:t>: Failure scenario modeling</a:t>
            </a:r>
          </a:p>
          <a:p>
            <a:r>
              <a:rPr lang="en-US" sz="1800" b="1" dirty="0" smtClean="0">
                <a:latin typeface="Arial" panose="020B0604020202020204" pitchFamily="34" charset="0"/>
                <a:cs typeface="Arial" panose="020B0604020202020204" pitchFamily="34" charset="0"/>
              </a:rPr>
              <a:t>Step 2</a:t>
            </a:r>
            <a:r>
              <a:rPr lang="en-US" sz="1800" dirty="0" smtClean="0">
                <a:latin typeface="Arial" panose="020B0604020202020204" pitchFamily="34" charset="0"/>
                <a:cs typeface="Arial" panose="020B0604020202020204" pitchFamily="34" charset="0"/>
              </a:rPr>
              <a:t>: Definition of failure probabilities</a:t>
            </a:r>
          </a:p>
          <a:p>
            <a:r>
              <a:rPr lang="en-US" sz="1800" b="1" dirty="0" smtClean="0">
                <a:latin typeface="Arial" panose="020B0604020202020204" pitchFamily="34" charset="0"/>
                <a:cs typeface="Arial" panose="020B0604020202020204" pitchFamily="34" charset="0"/>
              </a:rPr>
              <a:t>Step 3</a:t>
            </a:r>
            <a:r>
              <a:rPr lang="en-US" sz="1800" dirty="0" smtClean="0">
                <a:latin typeface="Arial" panose="020B0604020202020204" pitchFamily="34" charset="0"/>
                <a:cs typeface="Arial" panose="020B0604020202020204" pitchFamily="34" charset="0"/>
              </a:rPr>
              <a:t>: Specification of actions</a:t>
            </a:r>
          </a:p>
          <a:p>
            <a:r>
              <a:rPr lang="en-US" sz="1800" b="1" dirty="0" smtClean="0">
                <a:latin typeface="Arial" panose="020B0604020202020204" pitchFamily="34" charset="0"/>
                <a:cs typeface="Arial" panose="020B0604020202020204" pitchFamily="34" charset="0"/>
              </a:rPr>
              <a:t>Step 4</a:t>
            </a:r>
            <a:r>
              <a:rPr lang="en-US" sz="1800" dirty="0" smtClean="0">
                <a:latin typeface="Arial" panose="020B0604020202020204" pitchFamily="34" charset="0"/>
                <a:cs typeface="Arial" panose="020B0604020202020204" pitchFamily="34" charset="0"/>
              </a:rPr>
              <a:t>: Optimization model</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p>
        </p:txBody>
      </p:sp>
      <p:pic>
        <p:nvPicPr>
          <p:cNvPr id="5" name="Picture 4"/>
          <p:cNvPicPr>
            <a:picLocks noChangeAspect="1"/>
          </p:cNvPicPr>
          <p:nvPr/>
        </p:nvPicPr>
        <p:blipFill>
          <a:blip r:embed="rId2"/>
          <a:stretch>
            <a:fillRect/>
          </a:stretch>
        </p:blipFill>
        <p:spPr>
          <a:xfrm>
            <a:off x="7506911" y="-2992"/>
            <a:ext cx="2158984" cy="648295"/>
          </a:xfrm>
          <a:prstGeom prst="rect">
            <a:avLst/>
          </a:prstGeom>
        </p:spPr>
      </p:pic>
    </p:spTree>
    <p:extLst>
      <p:ext uri="{BB962C8B-B14F-4D97-AF65-F5344CB8AC3E}">
        <p14:creationId xmlns:p14="http://schemas.microsoft.com/office/powerpoint/2010/main" val="353506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Failure scenario modeling</a:t>
            </a:r>
            <a:endParaRPr lang="en-US" dirty="0"/>
          </a:p>
        </p:txBody>
      </p:sp>
      <p:pic>
        <p:nvPicPr>
          <p:cNvPr id="6" name="Picture 5"/>
          <p:cNvPicPr>
            <a:picLocks noChangeAspect="1"/>
          </p:cNvPicPr>
          <p:nvPr/>
        </p:nvPicPr>
        <p:blipFill>
          <a:blip r:embed="rId3"/>
          <a:stretch>
            <a:fillRect/>
          </a:stretch>
        </p:blipFill>
        <p:spPr>
          <a:xfrm>
            <a:off x="7506911" y="-2992"/>
            <a:ext cx="2158984" cy="648295"/>
          </a:xfrm>
          <a:prstGeom prst="rect">
            <a:avLst/>
          </a:prstGeom>
        </p:spPr>
      </p:pic>
      <p:sp>
        <p:nvSpPr>
          <p:cNvPr id="5" name="TextBox 4"/>
          <p:cNvSpPr txBox="1"/>
          <p:nvPr/>
        </p:nvSpPr>
        <p:spPr>
          <a:xfrm>
            <a:off x="491609" y="6379456"/>
            <a:ext cx="8792349" cy="492443"/>
          </a:xfrm>
          <a:prstGeom prst="rect">
            <a:avLst/>
          </a:prstGeom>
          <a:noFill/>
        </p:spPr>
        <p:txBody>
          <a:bodyPr wrap="square" rtlCol="0">
            <a:spAutoFit/>
          </a:bodyPr>
          <a:lstStyle/>
          <a:p>
            <a:r>
              <a:rPr lang="en-US" sz="1300" b="1" i="1" dirty="0" smtClean="0"/>
              <a:t>Reference</a:t>
            </a:r>
            <a:r>
              <a:rPr lang="en-US" sz="1300" i="1" dirty="0" smtClean="0"/>
              <a:t>:</a:t>
            </a:r>
            <a:r>
              <a:rPr lang="en-US" sz="1300" i="1" dirty="0"/>
              <a:t> </a:t>
            </a:r>
            <a:r>
              <a:rPr lang="en-US" sz="1300" i="1" dirty="0" err="1" smtClean="0"/>
              <a:t>Khakzad</a:t>
            </a:r>
            <a:r>
              <a:rPr lang="en-US" sz="1300" i="1" dirty="0" smtClean="0"/>
              <a:t> N., Khan F., </a:t>
            </a:r>
            <a:r>
              <a:rPr lang="en-US" sz="1300" i="1" dirty="0" err="1" smtClean="0"/>
              <a:t>Amyotte</a:t>
            </a:r>
            <a:r>
              <a:rPr lang="en-US" sz="1300" i="1" dirty="0" smtClean="0"/>
              <a:t> P., Dynamic safety analysis of process systems by mapping bow-tie into Bayesian network, Process Safety and Environmental Protection 91 (1-2), pp. 46-53 (2013).</a:t>
            </a:r>
            <a:endParaRPr lang="en-US" sz="1300" i="1" dirty="0"/>
          </a:p>
        </p:txBody>
      </p:sp>
      <p:sp>
        <p:nvSpPr>
          <p:cNvPr id="3" name="TextBox 2"/>
          <p:cNvSpPr txBox="1"/>
          <p:nvPr/>
        </p:nvSpPr>
        <p:spPr>
          <a:xfrm>
            <a:off x="6603295" y="4139224"/>
            <a:ext cx="3500261" cy="1615827"/>
          </a:xfrm>
          <a:prstGeom prst="rect">
            <a:avLst/>
          </a:prstGeom>
          <a:noFill/>
        </p:spPr>
        <p:txBody>
          <a:bodyPr wrap="square" rtlCol="0">
            <a:spAutoFit/>
          </a:bodyPr>
          <a:lstStyle/>
          <a:p>
            <a:pPr lvl="0">
              <a:spcBef>
                <a:spcPct val="75000"/>
              </a:spcBef>
              <a:buClr>
                <a:srgbClr val="FFCC66"/>
              </a:buClr>
              <a:buSzPct val="75000"/>
            </a:pPr>
            <a:r>
              <a:rPr lang="en-US" sz="1800" b="1" u="sng" kern="0" dirty="0">
                <a:solidFill>
                  <a:srgbClr val="000000"/>
                </a:solidFill>
                <a:latin typeface="Arial" panose="020B0604020202020204" pitchFamily="34" charset="0"/>
                <a:cs typeface="Arial" panose="020B0604020202020204" pitchFamily="34" charset="0"/>
              </a:rPr>
              <a:t>Advantages</a:t>
            </a:r>
            <a:endParaRPr lang="en-US" sz="1800" kern="0" dirty="0">
              <a:solidFill>
                <a:srgbClr val="000000"/>
              </a:solidFill>
              <a:latin typeface="Arial" panose="020B0604020202020204" pitchFamily="34" charset="0"/>
              <a:cs typeface="Arial" panose="020B0604020202020204" pitchFamily="34" charset="0"/>
            </a:endParaRPr>
          </a:p>
          <a:p>
            <a:pPr marL="342900" lvl="0" indent="-342900">
              <a:spcBef>
                <a:spcPct val="75000"/>
              </a:spcBef>
              <a:buClr>
                <a:srgbClr val="FFCC66"/>
              </a:buClr>
              <a:buSzPct val="75000"/>
              <a:buFont typeface="Monotype Sorts" pitchFamily="2" charset="2"/>
              <a:buChar char="n"/>
            </a:pPr>
            <a:r>
              <a:rPr lang="en-US" sz="1800" kern="0" dirty="0">
                <a:solidFill>
                  <a:srgbClr val="000000"/>
                </a:solidFill>
                <a:latin typeface="Arial" panose="020B0604020202020204" pitchFamily="34" charset="0"/>
                <a:cs typeface="Arial" panose="020B0604020202020204" pitchFamily="34" charset="0"/>
              </a:rPr>
              <a:t>Multi-state modeling</a:t>
            </a:r>
          </a:p>
          <a:p>
            <a:pPr marL="342900" lvl="0" indent="-342900">
              <a:spcBef>
                <a:spcPct val="75000"/>
              </a:spcBef>
              <a:buClr>
                <a:srgbClr val="FFCC66"/>
              </a:buClr>
              <a:buSzPct val="75000"/>
              <a:buFont typeface="Monotype Sorts" pitchFamily="2" charset="2"/>
              <a:buChar char="n"/>
            </a:pPr>
            <a:r>
              <a:rPr lang="en-US" sz="1800" kern="0" dirty="0">
                <a:solidFill>
                  <a:srgbClr val="000000"/>
                </a:solidFill>
                <a:latin typeface="Arial" panose="020B0604020202020204" pitchFamily="34" charset="0"/>
                <a:cs typeface="Arial" panose="020B0604020202020204" pitchFamily="34" charset="0"/>
              </a:rPr>
              <a:t>Extension of concepts of AND/OR gates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50" y="1942776"/>
            <a:ext cx="5498394" cy="4392896"/>
          </a:xfrm>
          <a:prstGeom prst="rect">
            <a:avLst/>
          </a:prstGeom>
        </p:spPr>
      </p:pic>
      <p:sp>
        <p:nvSpPr>
          <p:cNvPr id="4" name="Content Placeholder 3"/>
          <p:cNvSpPr txBox="1">
            <a:spLocks noGrp="1"/>
          </p:cNvSpPr>
          <p:nvPr>
            <p:ph idx="1"/>
          </p:nvPr>
        </p:nvSpPr>
        <p:spPr>
          <a:xfrm>
            <a:off x="642937" y="1570826"/>
            <a:ext cx="8997950" cy="431529"/>
          </a:xfrm>
          <a:prstGeom prst="rect">
            <a:avLst/>
          </a:prstGeom>
          <a:noFill/>
        </p:spPr>
        <p:txBody>
          <a:bodyPr wrap="square" rtlCol="0">
            <a:spAutoFit/>
          </a:bodyPr>
          <a:lstStyle/>
          <a:p>
            <a:pPr marL="0" indent="0">
              <a:buNone/>
            </a:pPr>
            <a:r>
              <a:rPr lang="en-US" sz="1800" dirty="0" smtClean="0">
                <a:latin typeface="Arial" panose="020B0604020202020204" pitchFamily="34" charset="0"/>
                <a:cs typeface="Arial" panose="020B0604020202020204" pitchFamily="34" charset="0"/>
              </a:rPr>
              <a:t>Mapping of Fault Tree (FT) into </a:t>
            </a:r>
            <a:r>
              <a:rPr lang="en-US" sz="2200" b="1" dirty="0" smtClean="0">
                <a:latin typeface="Arial" panose="020B0604020202020204" pitchFamily="34" charset="0"/>
                <a:cs typeface="Arial" panose="020B0604020202020204" pitchFamily="34" charset="0"/>
              </a:rPr>
              <a:t>Bayesian Belief Network (BBN)</a:t>
            </a:r>
          </a:p>
        </p:txBody>
      </p:sp>
    </p:spTree>
    <p:extLst>
      <p:ext uri="{BB962C8B-B14F-4D97-AF65-F5344CB8AC3E}">
        <p14:creationId xmlns:p14="http://schemas.microsoft.com/office/powerpoint/2010/main" val="2025450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Definition of failure probabilities</a:t>
            </a:r>
            <a:endParaRPr lang="en-US" dirty="0"/>
          </a:p>
        </p:txBody>
      </p:sp>
      <p:sp>
        <p:nvSpPr>
          <p:cNvPr id="3" name="Content Placeholder 2"/>
          <p:cNvSpPr>
            <a:spLocks noGrp="1"/>
          </p:cNvSpPr>
          <p:nvPr>
            <p:ph idx="1"/>
          </p:nvPr>
        </p:nvSpPr>
        <p:spPr/>
        <p:txBody>
          <a:bodyPr/>
          <a:lstStyle/>
          <a:p>
            <a:pPr marL="0" indent="0">
              <a:buNone/>
            </a:pPr>
            <a:r>
              <a:rPr lang="en-US" sz="1800" b="1" u="sng" dirty="0">
                <a:latin typeface="Arial" panose="020B0604020202020204" pitchFamily="34" charset="0"/>
                <a:cs typeface="Arial" panose="020B0604020202020204" pitchFamily="34" charset="0"/>
              </a:rPr>
              <a:t>Information sources</a:t>
            </a:r>
          </a:p>
          <a:p>
            <a:r>
              <a:rPr lang="en-US" sz="1800" dirty="0" smtClean="0">
                <a:latin typeface="+mn-lt"/>
              </a:rPr>
              <a:t>Information </a:t>
            </a:r>
            <a:r>
              <a:rPr lang="en-US" sz="1800" dirty="0">
                <a:latin typeface="+mn-lt"/>
              </a:rPr>
              <a:t>provided by AND/OR gates in FT</a:t>
            </a:r>
          </a:p>
          <a:p>
            <a:r>
              <a:rPr lang="en-US" sz="1800" dirty="0" smtClean="0">
                <a:latin typeface="+mn-lt"/>
              </a:rPr>
              <a:t>Statistical </a:t>
            </a:r>
            <a:r>
              <a:rPr lang="en-US" sz="1800" dirty="0">
                <a:latin typeface="+mn-lt"/>
              </a:rPr>
              <a:t>analyses</a:t>
            </a:r>
          </a:p>
          <a:p>
            <a:r>
              <a:rPr lang="en-US" sz="1800" dirty="0" smtClean="0">
                <a:latin typeface="+mn-lt"/>
              </a:rPr>
              <a:t>Expert </a:t>
            </a:r>
            <a:r>
              <a:rPr lang="en-US" sz="1800" dirty="0">
                <a:latin typeface="+mn-lt"/>
              </a:rPr>
              <a:t>elicitation</a:t>
            </a:r>
          </a:p>
          <a:p>
            <a:pPr marL="0" indent="0">
              <a:buNone/>
            </a:pPr>
            <a:endParaRPr lang="en-US" sz="1800" dirty="0" smtClean="0">
              <a:latin typeface="+mn-lt"/>
            </a:endParaRPr>
          </a:p>
          <a:p>
            <a:pPr marL="0" indent="0">
              <a:buNone/>
            </a:pPr>
            <a:r>
              <a:rPr lang="en-US" sz="1800" dirty="0" smtClean="0">
                <a:latin typeface="+mn-lt"/>
              </a:rPr>
              <a:t>The probabilities of events are defined as follows:</a:t>
            </a:r>
          </a:p>
          <a:p>
            <a:r>
              <a:rPr lang="en-US" sz="1800" dirty="0" smtClean="0">
                <a:latin typeface="+mn-lt"/>
              </a:rPr>
              <a:t>Initiating events </a:t>
            </a:r>
            <a:r>
              <a:rPr lang="en-US" sz="1800" dirty="0" smtClean="0">
                <a:latin typeface="+mn-lt"/>
                <a:sym typeface="Wingdings" panose="05000000000000000000" pitchFamily="2" charset="2"/>
              </a:rPr>
              <a:t> failure probabilities of system components</a:t>
            </a:r>
          </a:p>
          <a:p>
            <a:r>
              <a:rPr lang="en-US" sz="1800" dirty="0" smtClean="0">
                <a:latin typeface="+mn-lt"/>
                <a:sym typeface="Wingdings" panose="05000000000000000000" pitchFamily="2" charset="2"/>
              </a:rPr>
              <a:t>Intermediate and top events  conditional probability tables</a:t>
            </a:r>
          </a:p>
          <a:p>
            <a:endParaRPr lang="en-US" sz="1800" dirty="0">
              <a:latin typeface="+mn-lt"/>
              <a:sym typeface="Wingdings" panose="05000000000000000000" pitchFamily="2" charset="2"/>
            </a:endParaRPr>
          </a:p>
        </p:txBody>
      </p:sp>
      <p:pic>
        <p:nvPicPr>
          <p:cNvPr id="5" name="Picture 4"/>
          <p:cNvPicPr>
            <a:picLocks noChangeAspect="1"/>
          </p:cNvPicPr>
          <p:nvPr/>
        </p:nvPicPr>
        <p:blipFill>
          <a:blip r:embed="rId2"/>
          <a:stretch>
            <a:fillRect/>
          </a:stretch>
        </p:blipFill>
        <p:spPr>
          <a:xfrm>
            <a:off x="7506911" y="-2992"/>
            <a:ext cx="2158984" cy="648295"/>
          </a:xfrm>
          <a:prstGeom prst="rect">
            <a:avLst/>
          </a:prstGeom>
        </p:spPr>
      </p:pic>
    </p:spTree>
    <p:extLst>
      <p:ext uri="{BB962C8B-B14F-4D97-AF65-F5344CB8AC3E}">
        <p14:creationId xmlns:p14="http://schemas.microsoft.com/office/powerpoint/2010/main" val="411294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Specification of actions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4050" y="1612900"/>
                <a:ext cx="8997950" cy="2473908"/>
              </a:xfrm>
            </p:spPr>
            <p:txBody>
              <a:bodyPr/>
              <a:lstStyle/>
              <a:p>
                <a:pPr marL="0" indent="0">
                  <a:buNone/>
                </a:pPr>
                <a:r>
                  <a:rPr lang="en-US" sz="1800" dirty="0" smtClean="0">
                    <a:latin typeface="+mn-lt"/>
                  </a:rPr>
                  <a:t>Parameters of actions:</a:t>
                </a:r>
              </a:p>
              <a:p>
                <a:r>
                  <a:rPr lang="en-US" sz="1800" dirty="0" smtClean="0">
                    <a:latin typeface="+mn-lt"/>
                  </a:rPr>
                  <a:t>Impact on the prior and conditional probabilities</a:t>
                </a:r>
              </a:p>
              <a:p>
                <a:r>
                  <a:rPr lang="en-US" sz="1800" dirty="0" smtClean="0">
                    <a:latin typeface="+mn-lt"/>
                    <a:sym typeface="Wingdings" panose="05000000000000000000" pitchFamily="2" charset="2"/>
                  </a:rPr>
                  <a:t>Annualized cost</a:t>
                </a:r>
              </a:p>
              <a:p>
                <a:pPr marL="0" indent="0">
                  <a:buNone/>
                </a:pPr>
                <a:r>
                  <a:rPr lang="en-US" sz="1800" dirty="0">
                    <a:latin typeface="+mn-lt"/>
                  </a:rPr>
                  <a:t>Action </a:t>
                </a:r>
                <a14:m>
                  <m:oMath xmlns:m="http://schemas.openxmlformats.org/officeDocument/2006/math">
                    <m:r>
                      <a:rPr lang="fi-FI" sz="1800">
                        <a:latin typeface="Cambria Math" panose="02040503050406030204" pitchFamily="18" charset="0"/>
                      </a:rPr>
                      <m:t>𝑎</m:t>
                    </m:r>
                  </m:oMath>
                </a14:m>
                <a:r>
                  <a:rPr lang="en-US" sz="1800" dirty="0">
                    <a:latin typeface="+mn-lt"/>
                  </a:rPr>
                  <a:t> </a:t>
                </a:r>
                <a:r>
                  <a:rPr lang="en-US" sz="1800" dirty="0" smtClean="0">
                    <a:latin typeface="+mn-lt"/>
                  </a:rPr>
                  <a:t>for </a:t>
                </a:r>
                <a:r>
                  <a:rPr lang="en-US" sz="1800" dirty="0"/>
                  <a:t>event </a:t>
                </a:r>
                <a14:m>
                  <m:oMath xmlns:m="http://schemas.openxmlformats.org/officeDocument/2006/math">
                    <m:r>
                      <a:rPr lang="fi-FI" sz="1800">
                        <a:latin typeface="Cambria Math" panose="02040503050406030204" pitchFamily="18" charset="0"/>
                      </a:rPr>
                      <m:t>𝑖</m:t>
                    </m:r>
                    <m:r>
                      <a:rPr lang="fi-FI" sz="1800" i="1">
                        <a:latin typeface="Cambria Math" panose="02040503050406030204" pitchFamily="18" charset="0"/>
                      </a:rPr>
                      <m:t> </m:t>
                    </m:r>
                  </m:oMath>
                </a14:m>
                <a:r>
                  <a:rPr lang="en-US" sz="1800" dirty="0" smtClean="0">
                    <a:latin typeface="+mn-lt"/>
                  </a:rPr>
                  <a:t>modifies </a:t>
                </a:r>
                <a:r>
                  <a:rPr lang="en-US" sz="1800" dirty="0">
                    <a:latin typeface="+mn-lt"/>
                  </a:rPr>
                  <a:t>the probability of occurrence of </a:t>
                </a:r>
                <a:r>
                  <a:rPr lang="en-US" sz="1800" dirty="0" smtClean="0">
                    <a:latin typeface="+mn-lt"/>
                  </a:rPr>
                  <a:t>state </a:t>
                </a:r>
                <a14:m>
                  <m:oMath xmlns:m="http://schemas.openxmlformats.org/officeDocument/2006/math">
                    <m:r>
                      <a:rPr lang="fi-FI" sz="1800">
                        <a:latin typeface="Cambria Math" panose="02040503050406030204" pitchFamily="18" charset="0"/>
                      </a:rPr>
                      <m:t>𝑠</m:t>
                    </m:r>
                  </m:oMath>
                </a14:m>
                <a:r>
                  <a:rPr lang="en-US" sz="1800" dirty="0" smtClean="0">
                    <a:latin typeface="+mn-lt"/>
                  </a:rPr>
                  <a:t>.</a:t>
                </a:r>
                <a:endParaRPr lang="en-US" sz="18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4050" y="1612900"/>
                <a:ext cx="8997950" cy="2473908"/>
              </a:xfrm>
              <a:blipFill rotWithShape="0">
                <a:blip r:embed="rId2"/>
                <a:stretch>
                  <a:fillRect l="-542" t="-1481"/>
                </a:stretch>
              </a:blipFill>
            </p:spPr>
            <p:txBody>
              <a:bodyPr/>
              <a:lstStyle/>
              <a:p>
                <a:r>
                  <a:rPr lang="en-US">
                    <a:noFill/>
                  </a:rPr>
                  <a:t> </a:t>
                </a:r>
              </a:p>
            </p:txBody>
          </p:sp>
        </mc:Fallback>
      </mc:AlternateContent>
      <p:cxnSp>
        <p:nvCxnSpPr>
          <p:cNvPr id="5" name="Straight Arrow Connector 4"/>
          <p:cNvCxnSpPr/>
          <p:nvPr/>
        </p:nvCxnSpPr>
        <p:spPr bwMode="auto">
          <a:xfrm flipH="1" flipV="1">
            <a:off x="1231641" y="3812113"/>
            <a:ext cx="0" cy="2103120"/>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bwMode="auto">
          <a:xfrm flipV="1">
            <a:off x="1231640" y="5911501"/>
            <a:ext cx="2743200" cy="1"/>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11" name="Rectangle 10"/>
          <p:cNvSpPr/>
          <p:nvPr/>
        </p:nvSpPr>
        <p:spPr bwMode="auto">
          <a:xfrm>
            <a:off x="1511558" y="4334634"/>
            <a:ext cx="167951" cy="155448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959425" y="4605216"/>
            <a:ext cx="167951" cy="128016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855159" y="5342335"/>
            <a:ext cx="167951" cy="54864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407292" y="4885141"/>
            <a:ext cx="167951" cy="100584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3303026" y="5621850"/>
            <a:ext cx="167951" cy="27432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6" name="TextBox 15"/>
              <p:cNvSpPr txBox="1"/>
              <p:nvPr/>
            </p:nvSpPr>
            <p:spPr>
              <a:xfrm>
                <a:off x="3974840" y="5911501"/>
                <a:ext cx="19441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i-FI" b="0" i="1" smtClean="0">
                          <a:latin typeface="Cambria Math" panose="02040503050406030204" pitchFamily="18" charset="0"/>
                        </a:rPr>
                        <m:t>𝑠</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974840" y="5911501"/>
                <a:ext cx="194412" cy="307777"/>
              </a:xfrm>
              <a:prstGeom prst="rect">
                <a:avLst/>
              </a:prstGeom>
              <a:blipFill rotWithShape="0">
                <a:blip r:embed="rId3"/>
                <a:stretch>
                  <a:fillRect l="-12500" r="-12500"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3858" y="3731999"/>
                <a:ext cx="640496" cy="31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fi-FI" b="0" i="1" smtClean="0">
                              <a:latin typeface="Cambria Math" panose="02040503050406030204" pitchFamily="18" charset="0"/>
                            </a:rPr>
                            <m:t>𝑃</m:t>
                          </m:r>
                        </m:e>
                        <m:sup>
                          <m:r>
                            <a:rPr lang="fi-FI" b="0" i="1" smtClean="0">
                              <a:latin typeface="Cambria Math" panose="02040503050406030204" pitchFamily="18" charset="0"/>
                            </a:rPr>
                            <m:t>𝑖</m:t>
                          </m:r>
                        </m:sup>
                      </m:sSup>
                      <m:r>
                        <a:rPr lang="fi-FI" b="0" i="0" smtClean="0">
                          <a:latin typeface="Cambria Math" panose="02040503050406030204" pitchFamily="18" charset="0"/>
                        </a:rPr>
                        <m:t>(</m:t>
                      </m:r>
                      <m:r>
                        <m:rPr>
                          <m:sty m:val="p"/>
                        </m:rPr>
                        <a:rPr lang="fi-FI" b="0" i="0" smtClean="0">
                          <a:latin typeface="Cambria Math" panose="02040503050406030204" pitchFamily="18" charset="0"/>
                        </a:rPr>
                        <m:t>s</m:t>
                      </m:r>
                      <m:r>
                        <a:rPr lang="fi-FI" b="0" i="0" smtClean="0">
                          <a:latin typeface="Cambria Math" panose="02040503050406030204" pitchFamily="18" charset="0"/>
                        </a:rPr>
                        <m:t>)</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03858" y="3731999"/>
                <a:ext cx="640496" cy="317779"/>
              </a:xfrm>
              <a:prstGeom prst="rect">
                <a:avLst/>
              </a:prstGeom>
              <a:blipFill rotWithShape="0">
                <a:blip r:embed="rId4"/>
                <a:stretch>
                  <a:fillRect l="-8571" r="-13333" b="-36538"/>
                </a:stretch>
              </a:blipFill>
            </p:spPr>
            <p:txBody>
              <a:bodyPr/>
              <a:lstStyle/>
              <a:p>
                <a:r>
                  <a:rPr lang="en-US">
                    <a:noFill/>
                  </a:rPr>
                  <a:t> </a:t>
                </a:r>
              </a:p>
            </p:txBody>
          </p:sp>
        </mc:Fallback>
      </mc:AlternateContent>
      <p:cxnSp>
        <p:nvCxnSpPr>
          <p:cNvPr id="20" name="Straight Arrow Connector 19"/>
          <p:cNvCxnSpPr/>
          <p:nvPr/>
        </p:nvCxnSpPr>
        <p:spPr bwMode="auto">
          <a:xfrm flipH="1" flipV="1">
            <a:off x="5778757" y="3805889"/>
            <a:ext cx="0" cy="2103120"/>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21" name="Straight Arrow Connector 20"/>
          <p:cNvCxnSpPr/>
          <p:nvPr/>
        </p:nvCxnSpPr>
        <p:spPr bwMode="auto">
          <a:xfrm flipV="1">
            <a:off x="5778756" y="5905277"/>
            <a:ext cx="2743200" cy="1"/>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22" name="Rectangle 21"/>
          <p:cNvSpPr/>
          <p:nvPr/>
        </p:nvSpPr>
        <p:spPr bwMode="auto">
          <a:xfrm>
            <a:off x="6058674" y="3787724"/>
            <a:ext cx="167951" cy="210312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6506541" y="5066025"/>
            <a:ext cx="167951" cy="82296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7402275" y="5617040"/>
            <a:ext cx="167951" cy="27432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6954408" y="5523235"/>
            <a:ext cx="167951" cy="36576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7850142" y="5793314"/>
            <a:ext cx="167951" cy="91440"/>
          </a:xfrm>
          <a:prstGeom prst="rect">
            <a:avLst/>
          </a:prstGeom>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7" name="TextBox 26"/>
              <p:cNvSpPr txBox="1"/>
              <p:nvPr/>
            </p:nvSpPr>
            <p:spPr>
              <a:xfrm>
                <a:off x="8521956" y="5905277"/>
                <a:ext cx="19441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i-FI" b="0" i="1" smtClean="0">
                          <a:latin typeface="Cambria Math" panose="02040503050406030204" pitchFamily="18" charset="0"/>
                        </a:rPr>
                        <m:t>𝑠</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8521956" y="5905277"/>
                <a:ext cx="194412" cy="307777"/>
              </a:xfrm>
              <a:prstGeom prst="rect">
                <a:avLst/>
              </a:prstGeom>
              <a:blipFill rotWithShape="0">
                <a:blip r:embed="rId5"/>
                <a:stretch>
                  <a:fillRect l="-15625" r="-9375"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050974" y="3725775"/>
                <a:ext cx="640495" cy="31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i-FI" b="0" i="1" smtClean="0">
                              <a:latin typeface="Cambria Math" panose="02040503050406030204" pitchFamily="18" charset="0"/>
                            </a:rPr>
                          </m:ctrlPr>
                        </m:sSubSupPr>
                        <m:e>
                          <m:r>
                            <a:rPr lang="fi-FI" b="0" i="1" smtClean="0">
                              <a:latin typeface="Cambria Math" panose="02040503050406030204" pitchFamily="18" charset="0"/>
                            </a:rPr>
                            <m:t>𝑃</m:t>
                          </m:r>
                        </m:e>
                        <m:sub>
                          <m:r>
                            <a:rPr lang="fi-FI" b="0" i="1" smtClean="0">
                              <a:latin typeface="Cambria Math" panose="02040503050406030204" pitchFamily="18" charset="0"/>
                            </a:rPr>
                            <m:t>𝑎</m:t>
                          </m:r>
                        </m:sub>
                        <m:sup>
                          <m:r>
                            <a:rPr lang="fi-FI" b="0" i="1" smtClean="0">
                              <a:latin typeface="Cambria Math" panose="02040503050406030204" pitchFamily="18" charset="0"/>
                            </a:rPr>
                            <m:t>𝑖</m:t>
                          </m:r>
                        </m:sup>
                      </m:sSubSup>
                      <m:r>
                        <a:rPr lang="fi-FI" b="0" i="0" smtClean="0">
                          <a:latin typeface="Cambria Math" panose="02040503050406030204" pitchFamily="18" charset="0"/>
                        </a:rPr>
                        <m:t>(</m:t>
                      </m:r>
                      <m:r>
                        <m:rPr>
                          <m:sty m:val="p"/>
                        </m:rPr>
                        <a:rPr lang="fi-FI" b="0" i="0" smtClean="0">
                          <a:latin typeface="Cambria Math" panose="02040503050406030204" pitchFamily="18" charset="0"/>
                        </a:rPr>
                        <m:t>s</m:t>
                      </m:r>
                      <m:r>
                        <a:rPr lang="fi-FI" b="0" i="0" smtClean="0">
                          <a:latin typeface="Cambria Math" panose="02040503050406030204" pitchFamily="18" charset="0"/>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5050974" y="3725775"/>
                <a:ext cx="640495" cy="317779"/>
              </a:xfrm>
              <a:prstGeom prst="rect">
                <a:avLst/>
              </a:prstGeom>
              <a:blipFill rotWithShape="0">
                <a:blip r:embed="rId6"/>
                <a:stretch>
                  <a:fillRect l="-8571" r="-13333" b="-36538"/>
                </a:stretch>
              </a:blipFill>
            </p:spPr>
            <p:txBody>
              <a:bodyPr/>
              <a:lstStyle/>
              <a:p>
                <a:r>
                  <a:rPr lang="en-US">
                    <a:noFill/>
                  </a:rPr>
                  <a:t> </a:t>
                </a:r>
              </a:p>
            </p:txBody>
          </p:sp>
        </mc:Fallback>
      </mc:AlternateContent>
      <p:sp>
        <p:nvSpPr>
          <p:cNvPr id="4" name="Right Arrow 3"/>
          <p:cNvSpPr/>
          <p:nvPr/>
        </p:nvSpPr>
        <p:spPr bwMode="auto">
          <a:xfrm>
            <a:off x="4432785" y="4735843"/>
            <a:ext cx="709127" cy="320350"/>
          </a:xfrm>
          <a:prstGeom prst="rightArrow">
            <a:avLst/>
          </a:prstGeom>
          <a:ln>
            <a:headEnd type="none" w="med" len="med"/>
            <a:tailEnd type="triangle" w="med" len="med"/>
          </a:ln>
        </p:spPr>
        <p:style>
          <a:lnRef idx="2">
            <a:schemeClr val="accent4"/>
          </a:lnRef>
          <a:fillRef idx="1">
            <a:schemeClr val="lt1"/>
          </a:fillRef>
          <a:effectRef idx="0">
            <a:schemeClr val="accent4"/>
          </a:effectRef>
          <a:fontRef idx="minor">
            <a:schemeClr val="dk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30" name="Picture 29"/>
          <p:cNvPicPr>
            <a:picLocks noChangeAspect="1"/>
          </p:cNvPicPr>
          <p:nvPr/>
        </p:nvPicPr>
        <p:blipFill>
          <a:blip r:embed="rId7"/>
          <a:stretch>
            <a:fillRect/>
          </a:stretch>
        </p:blipFill>
        <p:spPr>
          <a:xfrm>
            <a:off x="7506911" y="-2992"/>
            <a:ext cx="2158984" cy="648295"/>
          </a:xfrm>
          <a:prstGeom prst="rect">
            <a:avLst/>
          </a:prstGeom>
        </p:spPr>
      </p:pic>
    </p:spTree>
    <p:extLst>
      <p:ext uri="{BB962C8B-B14F-4D97-AF65-F5344CB8AC3E}">
        <p14:creationId xmlns:p14="http://schemas.microsoft.com/office/powerpoint/2010/main" val="3309477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Optimization model</a:t>
            </a:r>
            <a:endParaRPr lang="en-US" dirty="0"/>
          </a:p>
        </p:txBody>
      </p:sp>
      <p:sp>
        <p:nvSpPr>
          <p:cNvPr id="4" name="Rounded Rectangle 3"/>
          <p:cNvSpPr/>
          <p:nvPr/>
        </p:nvSpPr>
        <p:spPr bwMode="auto">
          <a:xfrm>
            <a:off x="4886632" y="1990389"/>
            <a:ext cx="1519665" cy="1032387"/>
          </a:xfrm>
          <a:prstGeom prst="roundRect">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Risk</a:t>
            </a:r>
            <a:r>
              <a:rPr kumimoji="0" lang="en-US" sz="1600" b="1" i="0" u="none" strike="noStrike" cap="none" normalizeH="0" dirty="0" smtClean="0">
                <a:ln>
                  <a:noFill/>
                </a:ln>
                <a:solidFill>
                  <a:schemeClr val="bg2"/>
                </a:solidFill>
                <a:effectLst/>
                <a:latin typeface="Arial" charset="0"/>
              </a:rPr>
              <a:t> acceptability</a:t>
            </a:r>
            <a:endParaRPr kumimoji="0" lang="en-US" sz="1600" b="1" i="0" u="none" strike="noStrike" cap="none" normalizeH="0" baseline="0" dirty="0" smtClean="0">
              <a:ln>
                <a:noFill/>
              </a:ln>
              <a:solidFill>
                <a:schemeClr val="bg2"/>
              </a:solidFill>
              <a:effectLst/>
              <a:latin typeface="Arial" charset="0"/>
            </a:endParaRPr>
          </a:p>
        </p:txBody>
      </p:sp>
      <p:sp>
        <p:nvSpPr>
          <p:cNvPr id="5" name="TextBox 4"/>
          <p:cNvSpPr txBox="1"/>
          <p:nvPr/>
        </p:nvSpPr>
        <p:spPr>
          <a:xfrm rot="5400000">
            <a:off x="7384814" y="4006187"/>
            <a:ext cx="4575519" cy="400110"/>
          </a:xfrm>
          <a:prstGeom prst="rect">
            <a:avLst/>
          </a:prstGeom>
          <a:noFill/>
        </p:spPr>
        <p:txBody>
          <a:bodyPr wrap="square" rtlCol="0">
            <a:spAutoFit/>
          </a:bodyPr>
          <a:lstStyle/>
          <a:p>
            <a:r>
              <a:rPr lang="en-US" b="1" dirty="0" smtClean="0"/>
              <a:t>Select the optimal action portfolio</a:t>
            </a:r>
            <a:endParaRPr lang="en-US" b="1" dirty="0"/>
          </a:p>
        </p:txBody>
      </p:sp>
      <p:sp>
        <p:nvSpPr>
          <p:cNvPr id="6" name="Right Brace 5"/>
          <p:cNvSpPr/>
          <p:nvPr/>
        </p:nvSpPr>
        <p:spPr bwMode="auto">
          <a:xfrm>
            <a:off x="9248603" y="3378750"/>
            <a:ext cx="286577" cy="1285652"/>
          </a:xfrm>
          <a:prstGeom prst="rightBrac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7065989" y="1707350"/>
            <a:ext cx="2031325" cy="369332"/>
          </a:xfrm>
          <a:prstGeom prst="rect">
            <a:avLst/>
          </a:prstGeom>
          <a:noFill/>
        </p:spPr>
        <p:txBody>
          <a:bodyPr wrap="none" rtlCol="0">
            <a:spAutoFit/>
          </a:bodyPr>
          <a:lstStyle/>
          <a:p>
            <a:r>
              <a:rPr lang="en-US" sz="1800" dirty="0" smtClean="0"/>
              <a:t>Action portfolio #2</a:t>
            </a:r>
            <a:endParaRPr lang="en-US" sz="1800" dirty="0"/>
          </a:p>
        </p:txBody>
      </p:sp>
      <p:sp>
        <p:nvSpPr>
          <p:cNvPr id="8" name="TextBox 7"/>
          <p:cNvSpPr txBox="1"/>
          <p:nvPr/>
        </p:nvSpPr>
        <p:spPr>
          <a:xfrm>
            <a:off x="7065989" y="2133262"/>
            <a:ext cx="2031325" cy="369332"/>
          </a:xfrm>
          <a:prstGeom prst="rect">
            <a:avLst/>
          </a:prstGeom>
          <a:noFill/>
        </p:spPr>
        <p:txBody>
          <a:bodyPr wrap="none" rtlCol="0">
            <a:spAutoFit/>
          </a:bodyPr>
          <a:lstStyle/>
          <a:p>
            <a:r>
              <a:rPr lang="en-US" sz="1800" dirty="0" smtClean="0"/>
              <a:t>Action portfolio #3</a:t>
            </a:r>
            <a:endParaRPr lang="en-US" sz="1800" dirty="0"/>
          </a:p>
        </p:txBody>
      </p:sp>
      <p:sp>
        <p:nvSpPr>
          <p:cNvPr id="9" name="TextBox 8"/>
          <p:cNvSpPr txBox="1"/>
          <p:nvPr/>
        </p:nvSpPr>
        <p:spPr>
          <a:xfrm>
            <a:off x="7059681" y="2559174"/>
            <a:ext cx="2031325" cy="369332"/>
          </a:xfrm>
          <a:prstGeom prst="rect">
            <a:avLst/>
          </a:prstGeom>
          <a:noFill/>
        </p:spPr>
        <p:txBody>
          <a:bodyPr wrap="none" rtlCol="0">
            <a:spAutoFit/>
          </a:bodyPr>
          <a:lstStyle/>
          <a:p>
            <a:r>
              <a:rPr lang="en-US" sz="1800" dirty="0" smtClean="0"/>
              <a:t>Action portfolio #4</a:t>
            </a:r>
            <a:endParaRPr lang="en-US" sz="1800" dirty="0"/>
          </a:p>
        </p:txBody>
      </p:sp>
      <p:sp>
        <p:nvSpPr>
          <p:cNvPr id="10" name="TextBox 9"/>
          <p:cNvSpPr txBox="1"/>
          <p:nvPr/>
        </p:nvSpPr>
        <p:spPr>
          <a:xfrm>
            <a:off x="7059681" y="2985086"/>
            <a:ext cx="2031325" cy="369332"/>
          </a:xfrm>
          <a:prstGeom prst="rect">
            <a:avLst/>
          </a:prstGeom>
          <a:noFill/>
        </p:spPr>
        <p:txBody>
          <a:bodyPr wrap="none" rtlCol="0">
            <a:spAutoFit/>
          </a:bodyPr>
          <a:lstStyle/>
          <a:p>
            <a:r>
              <a:rPr lang="en-US" sz="1800" dirty="0" smtClean="0"/>
              <a:t>Action portfolio #5</a:t>
            </a:r>
            <a:endParaRPr lang="en-US" sz="1800" dirty="0"/>
          </a:p>
        </p:txBody>
      </p:sp>
      <p:sp>
        <p:nvSpPr>
          <p:cNvPr id="12" name="TextBox 11"/>
          <p:cNvSpPr txBox="1"/>
          <p:nvPr/>
        </p:nvSpPr>
        <p:spPr>
          <a:xfrm>
            <a:off x="7065988" y="4693156"/>
            <a:ext cx="2031325" cy="369332"/>
          </a:xfrm>
          <a:prstGeom prst="rect">
            <a:avLst/>
          </a:prstGeom>
          <a:noFill/>
        </p:spPr>
        <p:txBody>
          <a:bodyPr wrap="none" rtlCol="0">
            <a:spAutoFit/>
          </a:bodyPr>
          <a:lstStyle/>
          <a:p>
            <a:r>
              <a:rPr lang="en-US" sz="1800" dirty="0" smtClean="0"/>
              <a:t>Action portfolio #9</a:t>
            </a:r>
            <a:endParaRPr lang="en-US" sz="1800" dirty="0"/>
          </a:p>
        </p:txBody>
      </p:sp>
      <p:sp>
        <p:nvSpPr>
          <p:cNvPr id="13" name="Rounded Rectangle 12"/>
          <p:cNvSpPr/>
          <p:nvPr/>
        </p:nvSpPr>
        <p:spPr bwMode="auto">
          <a:xfrm>
            <a:off x="4886632" y="3268342"/>
            <a:ext cx="1519665" cy="1032387"/>
          </a:xfrm>
          <a:prstGeom prst="roundRect">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lumMod val="60000"/>
                    <a:lumOff val="40000"/>
                  </a:schemeClr>
                </a:solidFill>
                <a:effectLst/>
                <a:latin typeface="Arial" charset="0"/>
              </a:rPr>
              <a:t>Budget </a:t>
            </a:r>
            <a:r>
              <a:rPr lang="en-US" sz="1600" b="1" dirty="0" smtClean="0">
                <a:solidFill>
                  <a:schemeClr val="tx2">
                    <a:lumMod val="60000"/>
                    <a:lumOff val="40000"/>
                  </a:schemeClr>
                </a:solidFill>
                <a:latin typeface="Arial" charset="0"/>
              </a:rPr>
              <a:t>constraints</a:t>
            </a:r>
            <a:endParaRPr kumimoji="0" lang="en-US" sz="1600" b="1" i="0" u="none" strike="noStrike" cap="none" normalizeH="0" baseline="0" dirty="0" smtClean="0">
              <a:ln>
                <a:noFill/>
              </a:ln>
              <a:solidFill>
                <a:schemeClr val="tx2">
                  <a:lumMod val="60000"/>
                  <a:lumOff val="40000"/>
                </a:schemeClr>
              </a:solidFill>
              <a:effectLst/>
              <a:latin typeface="Arial" charset="0"/>
            </a:endParaRPr>
          </a:p>
        </p:txBody>
      </p:sp>
      <p:sp>
        <p:nvSpPr>
          <p:cNvPr id="14" name="Rounded Rectangle 13"/>
          <p:cNvSpPr/>
          <p:nvPr/>
        </p:nvSpPr>
        <p:spPr bwMode="auto">
          <a:xfrm>
            <a:off x="4886632" y="4546295"/>
            <a:ext cx="1519665" cy="1032387"/>
          </a:xfrm>
          <a:prstGeom prst="roundRect">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00B050"/>
                </a:solidFill>
                <a:latin typeface="Arial" charset="0"/>
              </a:rPr>
              <a:t>Action f</a:t>
            </a:r>
            <a:r>
              <a:rPr kumimoji="0" lang="en-US" sz="1600" b="1" i="0" u="none" strike="noStrike" cap="none" normalizeH="0" baseline="0" dirty="0" smtClean="0">
                <a:ln>
                  <a:noFill/>
                </a:ln>
                <a:solidFill>
                  <a:srgbClr val="00B050"/>
                </a:solidFill>
                <a:effectLst/>
                <a:latin typeface="Arial" charset="0"/>
              </a:rPr>
              <a:t>easibility</a:t>
            </a:r>
          </a:p>
        </p:txBody>
      </p:sp>
      <p:sp>
        <p:nvSpPr>
          <p:cNvPr id="21" name="TextBox 20"/>
          <p:cNvSpPr txBox="1"/>
          <p:nvPr/>
        </p:nvSpPr>
        <p:spPr>
          <a:xfrm>
            <a:off x="565959" y="2214874"/>
            <a:ext cx="3674439" cy="3139321"/>
          </a:xfrm>
          <a:prstGeom prst="rect">
            <a:avLst/>
          </a:prstGeom>
          <a:noFill/>
        </p:spPr>
        <p:txBody>
          <a:bodyPr wrap="square" rtlCol="0">
            <a:spAutoFit/>
          </a:bodyPr>
          <a:lstStyle/>
          <a:p>
            <a:pPr algn="ctr"/>
            <a:r>
              <a:rPr lang="en-US" sz="1800" dirty="0" smtClean="0"/>
              <a:t>Implicit enumeration algorithm to identify the optimal portfolios of safety actions.</a:t>
            </a:r>
          </a:p>
          <a:p>
            <a:pPr algn="ctr"/>
            <a:endParaRPr lang="en-US" sz="1800" dirty="0" smtClean="0"/>
          </a:p>
          <a:p>
            <a:pPr algn="ctr"/>
            <a:endParaRPr lang="en-US" sz="1800" dirty="0"/>
          </a:p>
          <a:p>
            <a:pPr algn="ctr"/>
            <a:r>
              <a:rPr lang="en-US" sz="1800" dirty="0" smtClean="0"/>
              <a:t>The resulting portfolios are globally optimal: they minimize the failure risk of target events (instead of selecting actions that target the riskiness of the single components).</a:t>
            </a:r>
            <a:endParaRPr lang="en-US" sz="1800" dirty="0"/>
          </a:p>
        </p:txBody>
      </p:sp>
      <p:sp>
        <p:nvSpPr>
          <p:cNvPr id="22" name="Down Arrow 21"/>
          <p:cNvSpPr/>
          <p:nvPr/>
        </p:nvSpPr>
        <p:spPr bwMode="auto">
          <a:xfrm>
            <a:off x="2192806" y="3185876"/>
            <a:ext cx="420743" cy="428065"/>
          </a:xfrm>
          <a:prstGeom prst="downArrow">
            <a:avLst/>
          </a:prstGeom>
          <a:ln>
            <a:headEnd type="none" w="med" len="med"/>
            <a:tailEnd type="triangle" w="med" len="med"/>
          </a:ln>
        </p:spPr>
        <p:style>
          <a:lnRef idx="2">
            <a:schemeClr val="accent4"/>
          </a:lnRef>
          <a:fillRef idx="1">
            <a:schemeClr val="lt1"/>
          </a:fillRef>
          <a:effectRef idx="0">
            <a:schemeClr val="accent4"/>
          </a:effectRef>
          <a:fontRef idx="minor">
            <a:schemeClr val="dk1"/>
          </a:fontRef>
        </p:style>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7059680" y="3410998"/>
            <a:ext cx="2031325" cy="369332"/>
          </a:xfrm>
          <a:prstGeom prst="rect">
            <a:avLst/>
          </a:prstGeom>
          <a:noFill/>
        </p:spPr>
        <p:txBody>
          <a:bodyPr wrap="none" rtlCol="0">
            <a:spAutoFit/>
          </a:bodyPr>
          <a:lstStyle/>
          <a:p>
            <a:r>
              <a:rPr lang="en-US" sz="1800" dirty="0" smtClean="0"/>
              <a:t>Action portfolio #6</a:t>
            </a:r>
            <a:endParaRPr lang="en-US" sz="1800" dirty="0"/>
          </a:p>
        </p:txBody>
      </p:sp>
      <p:sp>
        <p:nvSpPr>
          <p:cNvPr id="24" name="TextBox 23"/>
          <p:cNvSpPr txBox="1"/>
          <p:nvPr/>
        </p:nvSpPr>
        <p:spPr>
          <a:xfrm>
            <a:off x="7059680" y="3836910"/>
            <a:ext cx="2031325" cy="369332"/>
          </a:xfrm>
          <a:prstGeom prst="rect">
            <a:avLst/>
          </a:prstGeom>
          <a:noFill/>
        </p:spPr>
        <p:txBody>
          <a:bodyPr wrap="none" rtlCol="0">
            <a:spAutoFit/>
          </a:bodyPr>
          <a:lstStyle/>
          <a:p>
            <a:r>
              <a:rPr lang="en-US" sz="1800" dirty="0" smtClean="0"/>
              <a:t>Action portfolio #7</a:t>
            </a:r>
            <a:endParaRPr lang="en-US" sz="1800" dirty="0"/>
          </a:p>
        </p:txBody>
      </p:sp>
      <p:sp>
        <p:nvSpPr>
          <p:cNvPr id="39" name="TextBox 38"/>
          <p:cNvSpPr txBox="1"/>
          <p:nvPr/>
        </p:nvSpPr>
        <p:spPr>
          <a:xfrm>
            <a:off x="7059680" y="4262822"/>
            <a:ext cx="2031325" cy="369332"/>
          </a:xfrm>
          <a:prstGeom prst="rect">
            <a:avLst/>
          </a:prstGeom>
          <a:noFill/>
        </p:spPr>
        <p:txBody>
          <a:bodyPr wrap="none" rtlCol="0">
            <a:spAutoFit/>
          </a:bodyPr>
          <a:lstStyle/>
          <a:p>
            <a:r>
              <a:rPr lang="en-US" sz="1800" dirty="0" smtClean="0"/>
              <a:t>Action portfolio #8</a:t>
            </a:r>
            <a:endParaRPr lang="en-US" sz="1800" dirty="0"/>
          </a:p>
        </p:txBody>
      </p:sp>
      <p:sp>
        <p:nvSpPr>
          <p:cNvPr id="40" name="TextBox 39"/>
          <p:cNvSpPr txBox="1"/>
          <p:nvPr/>
        </p:nvSpPr>
        <p:spPr>
          <a:xfrm>
            <a:off x="7059680" y="5114646"/>
            <a:ext cx="2159566" cy="369332"/>
          </a:xfrm>
          <a:prstGeom prst="rect">
            <a:avLst/>
          </a:prstGeom>
          <a:noFill/>
        </p:spPr>
        <p:txBody>
          <a:bodyPr wrap="none" rtlCol="0">
            <a:spAutoFit/>
          </a:bodyPr>
          <a:lstStyle/>
          <a:p>
            <a:r>
              <a:rPr lang="en-US" sz="1800" dirty="0" smtClean="0"/>
              <a:t>Action portfolio #10</a:t>
            </a:r>
            <a:endParaRPr lang="en-US" sz="1800" dirty="0"/>
          </a:p>
        </p:txBody>
      </p:sp>
      <p:sp>
        <p:nvSpPr>
          <p:cNvPr id="41" name="TextBox 40"/>
          <p:cNvSpPr txBox="1"/>
          <p:nvPr/>
        </p:nvSpPr>
        <p:spPr>
          <a:xfrm>
            <a:off x="7052531" y="5544980"/>
            <a:ext cx="2142446" cy="369332"/>
          </a:xfrm>
          <a:prstGeom prst="rect">
            <a:avLst/>
          </a:prstGeom>
          <a:noFill/>
        </p:spPr>
        <p:txBody>
          <a:bodyPr wrap="none" rtlCol="0">
            <a:spAutoFit/>
          </a:bodyPr>
          <a:lstStyle/>
          <a:p>
            <a:r>
              <a:rPr lang="en-US" sz="1800" dirty="0" smtClean="0"/>
              <a:t>Action portfolio #11</a:t>
            </a:r>
            <a:endParaRPr lang="en-US" sz="1800" dirty="0"/>
          </a:p>
        </p:txBody>
      </p:sp>
      <p:sp>
        <p:nvSpPr>
          <p:cNvPr id="42" name="TextBox 41"/>
          <p:cNvSpPr txBox="1"/>
          <p:nvPr/>
        </p:nvSpPr>
        <p:spPr>
          <a:xfrm>
            <a:off x="7059680" y="5934222"/>
            <a:ext cx="2159566" cy="369332"/>
          </a:xfrm>
          <a:prstGeom prst="rect">
            <a:avLst/>
          </a:prstGeom>
          <a:noFill/>
        </p:spPr>
        <p:txBody>
          <a:bodyPr wrap="none" rtlCol="0">
            <a:spAutoFit/>
          </a:bodyPr>
          <a:lstStyle/>
          <a:p>
            <a:r>
              <a:rPr lang="en-US" sz="1800" dirty="0" smtClean="0"/>
              <a:t>Action portfolio #12</a:t>
            </a:r>
            <a:endParaRPr lang="en-US" sz="1800" dirty="0"/>
          </a:p>
        </p:txBody>
      </p:sp>
      <p:sp>
        <p:nvSpPr>
          <p:cNvPr id="43" name="TextBox 42"/>
          <p:cNvSpPr txBox="1"/>
          <p:nvPr/>
        </p:nvSpPr>
        <p:spPr>
          <a:xfrm>
            <a:off x="7048248" y="1318108"/>
            <a:ext cx="2031325" cy="369332"/>
          </a:xfrm>
          <a:prstGeom prst="rect">
            <a:avLst/>
          </a:prstGeom>
          <a:noFill/>
        </p:spPr>
        <p:txBody>
          <a:bodyPr wrap="none" rtlCol="0">
            <a:spAutoFit/>
          </a:bodyPr>
          <a:lstStyle/>
          <a:p>
            <a:r>
              <a:rPr lang="en-US" sz="1800" dirty="0" smtClean="0"/>
              <a:t>Action portfolio #1</a:t>
            </a:r>
            <a:endParaRPr lang="en-US" sz="1800" dirty="0"/>
          </a:p>
        </p:txBody>
      </p:sp>
      <p:sp>
        <p:nvSpPr>
          <p:cNvPr id="44" name="Rectangle 43"/>
          <p:cNvSpPr/>
          <p:nvPr/>
        </p:nvSpPr>
        <p:spPr bwMode="auto">
          <a:xfrm>
            <a:off x="7059680" y="1707350"/>
            <a:ext cx="2002153" cy="2957052"/>
          </a:xfrm>
          <a:prstGeom prst="rect">
            <a:avLst/>
          </a:prstGeom>
          <a:noFill/>
          <a:ln w="38100" cap="flat" cmpd="sng" algn="ctr">
            <a:solidFill>
              <a:schemeClr val="bg2"/>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7015497" y="2928506"/>
            <a:ext cx="2115590" cy="2555472"/>
          </a:xfrm>
          <a:prstGeom prst="rect">
            <a:avLst/>
          </a:prstGeom>
          <a:noFill/>
          <a:ln w="38100" cap="flat" cmpd="sng" algn="ctr">
            <a:solidFill>
              <a:schemeClr val="tx2">
                <a:lumMod val="60000"/>
                <a:lumOff val="40000"/>
              </a:schemeClr>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6965188" y="3378750"/>
            <a:ext cx="2254058" cy="2924804"/>
          </a:xfrm>
          <a:prstGeom prst="rect">
            <a:avLst/>
          </a:prstGeom>
          <a:noFill/>
          <a:ln w="38100" cap="flat" cmpd="sng" algn="ctr">
            <a:solidFill>
              <a:srgbClr val="00B050"/>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7" name="Right Arrow 46"/>
          <p:cNvSpPr/>
          <p:nvPr/>
        </p:nvSpPr>
        <p:spPr bwMode="auto">
          <a:xfrm>
            <a:off x="6553960" y="2365352"/>
            <a:ext cx="279918" cy="270587"/>
          </a:xfrm>
          <a:prstGeom prst="rightArrow">
            <a:avLst/>
          </a:prstGeom>
          <a:noFill/>
          <a:ln w="28575" cap="flat" cmpd="sng" algn="ctr">
            <a:solidFill>
              <a:schemeClr val="bg2"/>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8" name="Right Arrow 47"/>
          <p:cNvSpPr/>
          <p:nvPr/>
        </p:nvSpPr>
        <p:spPr bwMode="auto">
          <a:xfrm>
            <a:off x="6550090" y="4927194"/>
            <a:ext cx="279918" cy="270587"/>
          </a:xfrm>
          <a:prstGeom prst="rightArrow">
            <a:avLst/>
          </a:prstGeom>
          <a:noFill/>
          <a:ln w="28575" cap="flat" cmpd="sng" algn="ctr">
            <a:solidFill>
              <a:srgbClr val="00B050"/>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9" name="Right Arrow 48"/>
          <p:cNvSpPr/>
          <p:nvPr/>
        </p:nvSpPr>
        <p:spPr bwMode="auto">
          <a:xfrm>
            <a:off x="6550090" y="3645036"/>
            <a:ext cx="279918" cy="270587"/>
          </a:xfrm>
          <a:prstGeom prst="rightArrow">
            <a:avLst/>
          </a:prstGeom>
          <a:noFill/>
          <a:ln w="28575" cap="flat" cmpd="sng" algn="ctr">
            <a:solidFill>
              <a:schemeClr val="tx2">
                <a:lumMod val="60000"/>
                <a:lumOff val="40000"/>
              </a:schemeClr>
            </a:solidFill>
            <a:prstDash val="solid"/>
            <a:round/>
            <a:headEnd type="none" w="med" len="med"/>
            <a:tailEnd type="triangl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29" name="Picture 28"/>
          <p:cNvPicPr>
            <a:picLocks noChangeAspect="1"/>
          </p:cNvPicPr>
          <p:nvPr/>
        </p:nvPicPr>
        <p:blipFill>
          <a:blip r:embed="rId2"/>
          <a:stretch>
            <a:fillRect/>
          </a:stretch>
        </p:blipFill>
        <p:spPr>
          <a:xfrm>
            <a:off x="7506911" y="-2992"/>
            <a:ext cx="2158984" cy="648295"/>
          </a:xfrm>
          <a:prstGeom prst="rect">
            <a:avLst/>
          </a:prstGeom>
        </p:spPr>
      </p:pic>
    </p:spTree>
    <p:extLst>
      <p:ext uri="{BB962C8B-B14F-4D97-AF65-F5344CB8AC3E}">
        <p14:creationId xmlns:p14="http://schemas.microsoft.com/office/powerpoint/2010/main" val="3253639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Illustrative example: CANDU airlock system</a:t>
            </a:r>
            <a:endParaRPr lang="en-US" dirty="0"/>
          </a:p>
        </p:txBody>
      </p:sp>
      <p:sp>
        <p:nvSpPr>
          <p:cNvPr id="3" name="Content Placeholder 2"/>
          <p:cNvSpPr>
            <a:spLocks noGrp="1"/>
          </p:cNvSpPr>
          <p:nvPr>
            <p:ph idx="1"/>
          </p:nvPr>
        </p:nvSpPr>
        <p:spPr>
          <a:xfrm>
            <a:off x="26902" y="1910839"/>
            <a:ext cx="2984095" cy="2247090"/>
          </a:xfrm>
        </p:spPr>
        <p:txBody>
          <a:bodyPr/>
          <a:lstStyle/>
          <a:p>
            <a:pPr marL="0" indent="0">
              <a:buNone/>
            </a:pPr>
            <a:r>
              <a:rPr lang="en-US" sz="1800" dirty="0">
                <a:latin typeface="Arial" panose="020B0604020202020204" pitchFamily="34" charset="0"/>
                <a:cs typeface="Arial" panose="020B0604020202020204" pitchFamily="34" charset="0"/>
              </a:rPr>
              <a:t>The Airlock System (AS) keeps the pressure of the inner side of the reactor vault lower than the outer side to avoid the dispersion of contaminants out of the reactor bay. </a:t>
            </a:r>
            <a:endParaRPr lang="en-US" sz="18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0997" y="2169725"/>
            <a:ext cx="3671904" cy="3492604"/>
          </a:xfrm>
          <a:prstGeom prst="rect">
            <a:avLst/>
          </a:prstGeom>
        </p:spPr>
      </p:pic>
      <p:graphicFrame>
        <p:nvGraphicFramePr>
          <p:cNvPr id="15" name="Tabella 6"/>
          <p:cNvGraphicFramePr>
            <a:graphicFrameLocks noGrp="1"/>
          </p:cNvGraphicFramePr>
          <p:nvPr>
            <p:extLst>
              <p:ext uri="{D42A27DB-BD31-4B8C-83A1-F6EECF244321}">
                <p14:modId xmlns:p14="http://schemas.microsoft.com/office/powerpoint/2010/main" val="1322602547"/>
              </p:ext>
            </p:extLst>
          </p:nvPr>
        </p:nvGraphicFramePr>
        <p:xfrm>
          <a:off x="6682901" y="1489075"/>
          <a:ext cx="3112852" cy="2922978"/>
        </p:xfrm>
        <a:graphic>
          <a:graphicData uri="http://schemas.openxmlformats.org/drawingml/2006/table">
            <a:tbl>
              <a:tblPr/>
              <a:tblGrid>
                <a:gridCol w="404072">
                  <a:extLst>
                    <a:ext uri="{9D8B030D-6E8A-4147-A177-3AD203B41FA5}">
                      <a16:colId xmlns:a16="http://schemas.microsoft.com/office/drawing/2014/main" val="20000"/>
                    </a:ext>
                  </a:extLst>
                </a:gridCol>
                <a:gridCol w="1909859">
                  <a:extLst>
                    <a:ext uri="{9D8B030D-6E8A-4147-A177-3AD203B41FA5}">
                      <a16:colId xmlns:a16="http://schemas.microsoft.com/office/drawing/2014/main" val="20001"/>
                    </a:ext>
                  </a:extLst>
                </a:gridCol>
                <a:gridCol w="798921">
                  <a:extLst>
                    <a:ext uri="{9D8B030D-6E8A-4147-A177-3AD203B41FA5}">
                      <a16:colId xmlns:a16="http://schemas.microsoft.com/office/drawing/2014/main" val="20002"/>
                    </a:ext>
                  </a:extLst>
                </a:gridCol>
              </a:tblGrid>
              <a:tr h="247885">
                <a:tc>
                  <a:txBody>
                    <a:bodyPr/>
                    <a:lstStyle/>
                    <a:p>
                      <a:pPr marL="0" marR="0" lvl="0" indent="0" algn="ctr" defTabSz="914400" rtl="0" eaLnBrk="1" fontAlgn="base" latinLnBrk="0" hangingPunct="0">
                        <a:lnSpc>
                          <a:spcPct val="15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Basic Failure Events</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宋体" pitchFamily="2" charset="-122"/>
                          <a:cs typeface="Arial" panose="020B0604020202020204" pitchFamily="34" charset="0"/>
                        </a:rPr>
                        <a:t>ID Code</a:t>
                      </a:r>
                      <a:endParaRPr kumimoji="0" lang="it-IT"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7885">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1</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Pressure equalizer valve failure</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V1</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7885">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2</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Doors failure</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D1</a:t>
                      </a:r>
                      <a:endParaRPr kumimoji="0" lang="it-IT"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618">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3</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Seal failure</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S1</a:t>
                      </a:r>
                      <a:endParaRPr kumimoji="0" lang="it-IT"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6618">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4</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Gearbox failure</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G1</a:t>
                      </a:r>
                      <a:endParaRPr kumimoji="0" lang="it-IT"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829">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5</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Minor pipe leakages</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P1</a:t>
                      </a:r>
                      <a:endParaRPr kumimoji="0" lang="it-IT"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829">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宋体" pitchFamily="2" charset="-122"/>
                          <a:cs typeface="Arial" panose="020B0604020202020204" pitchFamily="34" charset="0"/>
                        </a:rPr>
                        <a:t>6</a:t>
                      </a:r>
                      <a:endParaRPr kumimoji="0" lang="it-IT"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Major pipe leakages</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P2</a:t>
                      </a:r>
                      <a:endParaRPr kumimoji="0" lang="it-IT"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7885">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7</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Exhaust pipe failure</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E1</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6618">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8</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Empty tank</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T1</a:t>
                      </a:r>
                      <a:endParaRPr kumimoji="0" lang="it-IT"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7885">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9</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宋体" pitchFamily="2" charset="-122"/>
                          <a:cs typeface="Arial" panose="020B0604020202020204" pitchFamily="34" charset="0"/>
                        </a:rPr>
                        <a:t>Tank failure</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T2</a:t>
                      </a:r>
                      <a:endParaRPr kumimoji="0" lang="it-IT"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37160" marR="1371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7" name="Rectangle 16"/>
          <p:cNvSpPr/>
          <p:nvPr/>
        </p:nvSpPr>
        <p:spPr>
          <a:xfrm>
            <a:off x="4953000" y="5618109"/>
            <a:ext cx="4953000" cy="707886"/>
          </a:xfrm>
          <a:prstGeom prst="rect">
            <a:avLst/>
          </a:prstGeom>
        </p:spPr>
        <p:txBody>
          <a:bodyPr>
            <a:spAutoFit/>
          </a:bodyPr>
          <a:lstStyle/>
          <a:p>
            <a:pPr algn="r">
              <a:defRPr/>
            </a:pPr>
            <a:r>
              <a:rPr lang="en-US" sz="1000" dirty="0">
                <a:cs typeface="Arial" charset="0"/>
              </a:rPr>
              <a:t>Lee A., Lu L., “</a:t>
            </a:r>
            <a:r>
              <a:rPr lang="en-US" sz="1000" i="1" dirty="0">
                <a:cs typeface="Arial" charset="0"/>
              </a:rPr>
              <a:t>Petri Net Modeling for Probabilistic Safety Assessment and its Application in the Air Lock System of a CANDU Nuclear Power Plant</a:t>
            </a:r>
            <a:r>
              <a:rPr lang="en-US" sz="1000" dirty="0">
                <a:cs typeface="Arial" charset="0"/>
              </a:rPr>
              <a:t>”, Procedia Engineering, 2012 International Symposium on Safety Science and Technology, Volume 25, pp.11-20, 2012</a:t>
            </a:r>
            <a:r>
              <a:rPr lang="en-US" sz="1000" dirty="0" smtClean="0">
                <a:cs typeface="Arial" charset="0"/>
              </a:rPr>
              <a:t>.</a:t>
            </a:r>
            <a:endParaRPr lang="it-IT" sz="1000" dirty="0">
              <a:solidFill>
                <a:srgbClr val="FF0000"/>
              </a:solidFill>
              <a:cs typeface="Arial" charset="0"/>
            </a:endParaRPr>
          </a:p>
        </p:txBody>
      </p:sp>
      <p:pic>
        <p:nvPicPr>
          <p:cNvPr id="8" name="Picture 7"/>
          <p:cNvPicPr>
            <a:picLocks noChangeAspect="1"/>
          </p:cNvPicPr>
          <p:nvPr/>
        </p:nvPicPr>
        <p:blipFill>
          <a:blip r:embed="rId3"/>
          <a:stretch>
            <a:fillRect/>
          </a:stretch>
        </p:blipFill>
        <p:spPr>
          <a:xfrm>
            <a:off x="7506911" y="-2992"/>
            <a:ext cx="2158984" cy="648295"/>
          </a:xfrm>
          <a:prstGeom prst="rect">
            <a:avLst/>
          </a:prstGeom>
        </p:spPr>
      </p:pic>
    </p:spTree>
    <p:extLst>
      <p:ext uri="{BB962C8B-B14F-4D97-AF65-F5344CB8AC3E}">
        <p14:creationId xmlns:p14="http://schemas.microsoft.com/office/powerpoint/2010/main" val="1731742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22" y="1203649"/>
            <a:ext cx="7766988" cy="5138483"/>
          </a:xfrm>
          <a:prstGeom prst="rect">
            <a:avLst/>
          </a:prstGeom>
        </p:spPr>
      </p:pic>
      <p:sp>
        <p:nvSpPr>
          <p:cNvPr id="2" name="Title 1"/>
          <p:cNvSpPr>
            <a:spLocks noGrp="1"/>
          </p:cNvSpPr>
          <p:nvPr>
            <p:ph type="title"/>
          </p:nvPr>
        </p:nvSpPr>
        <p:spPr/>
        <p:txBody>
          <a:bodyPr/>
          <a:lstStyle/>
          <a:p>
            <a:r>
              <a:rPr lang="en-US" dirty="0" smtClean="0"/>
              <a:t>CANDU airlock system</a:t>
            </a:r>
            <a:endParaRPr lang="en-US" dirty="0"/>
          </a:p>
        </p:txBody>
      </p:sp>
      <p:sp>
        <p:nvSpPr>
          <p:cNvPr id="3" name="Content Placeholder 2"/>
          <p:cNvSpPr>
            <a:spLocks noGrp="1"/>
          </p:cNvSpPr>
          <p:nvPr>
            <p:ph idx="1"/>
          </p:nvPr>
        </p:nvSpPr>
        <p:spPr>
          <a:xfrm>
            <a:off x="491610" y="1854524"/>
            <a:ext cx="2851150" cy="4203700"/>
          </a:xfrm>
        </p:spPr>
        <p:txBody>
          <a:bodyPr/>
          <a:lstStyle/>
          <a:p>
            <a:pPr marL="0" indent="0">
              <a:buNone/>
            </a:pPr>
            <a:r>
              <a:rPr lang="en-US" sz="1800" dirty="0">
                <a:latin typeface="Arial" panose="020B0604020202020204" pitchFamily="34" charset="0"/>
                <a:cs typeface="Arial" panose="020B0604020202020204" pitchFamily="34" charset="0"/>
              </a:rPr>
              <a:t>Fault Tree (FT) </a:t>
            </a:r>
            <a:r>
              <a:rPr lang="en-US" sz="1800" dirty="0" smtClean="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analyzing </a:t>
            </a:r>
            <a:r>
              <a:rPr lang="en-US" sz="1800" dirty="0" smtClean="0">
                <a:latin typeface="Arial" panose="020B0604020202020204" pitchFamily="34" charset="0"/>
                <a:cs typeface="Arial" panose="020B0604020202020204" pitchFamily="34" charset="0"/>
              </a:rPr>
              <a:t>the scenario </a:t>
            </a:r>
            <a:r>
              <a:rPr lang="en-US" sz="1800" dirty="0">
                <a:latin typeface="Arial" panose="020B0604020202020204" pitchFamily="34" charset="0"/>
                <a:cs typeface="Arial" panose="020B0604020202020204" pitchFamily="34" charset="0"/>
              </a:rPr>
              <a:t>of a Design Basis Accident </a:t>
            </a:r>
            <a:r>
              <a:rPr lang="en-US" sz="1800" dirty="0" smtClean="0">
                <a:latin typeface="Arial" panose="020B0604020202020204" pitchFamily="34" charset="0"/>
                <a:cs typeface="Arial" panose="020B0604020202020204" pitchFamily="34" charset="0"/>
              </a:rPr>
              <a:t>which occurred in </a:t>
            </a:r>
            <a:r>
              <a:rPr lang="en-US" sz="1800" dirty="0">
                <a:latin typeface="Arial" panose="020B0604020202020204" pitchFamily="34" charset="0"/>
                <a:cs typeface="Arial" panose="020B0604020202020204" pitchFamily="34" charset="0"/>
              </a:rPr>
              <a:t>the Airlock System (AS) of a CANDU Nuclear Power Plant in </a:t>
            </a:r>
            <a:r>
              <a:rPr lang="en-US" sz="1800" dirty="0" smtClean="0">
                <a:latin typeface="Arial" panose="020B0604020202020204" pitchFamily="34" charset="0"/>
                <a:cs typeface="Arial" panose="020B0604020202020204" pitchFamily="34" charset="0"/>
              </a:rPr>
              <a:t>2011. </a:t>
            </a: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Top </a:t>
            </a:r>
            <a:r>
              <a:rPr lang="en-US" sz="1800" dirty="0">
                <a:latin typeface="Arial" panose="020B0604020202020204" pitchFamily="34" charset="0"/>
                <a:cs typeface="Arial" panose="020B0604020202020204" pitchFamily="34" charset="0"/>
              </a:rPr>
              <a:t>event = “AS fails to maintain the pressure boundary</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4" name="TextBox 3"/>
          <p:cNvSpPr txBox="1"/>
          <p:nvPr/>
        </p:nvSpPr>
        <p:spPr>
          <a:xfrm>
            <a:off x="491609" y="6379456"/>
            <a:ext cx="8792349" cy="492443"/>
          </a:xfrm>
          <a:prstGeom prst="rect">
            <a:avLst/>
          </a:prstGeom>
          <a:noFill/>
        </p:spPr>
        <p:txBody>
          <a:bodyPr wrap="square" rtlCol="0">
            <a:spAutoFit/>
          </a:bodyPr>
          <a:lstStyle/>
          <a:p>
            <a:r>
              <a:rPr lang="en-US" sz="1300" b="1" i="1" dirty="0" smtClean="0"/>
              <a:t>Reference</a:t>
            </a:r>
            <a:r>
              <a:rPr lang="en-US" sz="1300" i="1" dirty="0" smtClean="0"/>
              <a:t>:</a:t>
            </a:r>
            <a:r>
              <a:rPr lang="en-US" sz="1300" i="1" dirty="0"/>
              <a:t> Di Maio F., </a:t>
            </a:r>
            <a:r>
              <a:rPr lang="en-US" sz="1300" i="1" dirty="0" err="1"/>
              <a:t>Baronchelli</a:t>
            </a:r>
            <a:r>
              <a:rPr lang="en-US" sz="1300" i="1" dirty="0"/>
              <a:t> S., Zio E., Hierarchical differential evolution for minimal </a:t>
            </a:r>
            <a:r>
              <a:rPr lang="en-US" sz="1300" i="1" dirty="0" smtClean="0"/>
              <a:t>cut sets </a:t>
            </a:r>
            <a:r>
              <a:rPr lang="en-US" sz="1300" i="1" dirty="0"/>
              <a:t>identification: Application </a:t>
            </a:r>
            <a:r>
              <a:rPr lang="en-US" sz="1300" i="1" dirty="0" smtClean="0"/>
              <a:t>to nuclear </a:t>
            </a:r>
            <a:r>
              <a:rPr lang="en-US" sz="1300" i="1" dirty="0"/>
              <a:t>safety systems, European Journal of </a:t>
            </a:r>
            <a:r>
              <a:rPr lang="en-US" sz="1300" i="1" dirty="0" smtClean="0"/>
              <a:t>Operational Research </a:t>
            </a:r>
            <a:r>
              <a:rPr lang="en-US" sz="1300" i="1" dirty="0"/>
              <a:t>238</a:t>
            </a:r>
            <a:r>
              <a:rPr lang="en-US" sz="1300" i="1" dirty="0" smtClean="0"/>
              <a:t>, pp</a:t>
            </a:r>
            <a:r>
              <a:rPr lang="en-US" sz="1300" i="1" dirty="0"/>
              <a:t>. 645-652 (2014).</a:t>
            </a:r>
          </a:p>
        </p:txBody>
      </p:sp>
      <p:pic>
        <p:nvPicPr>
          <p:cNvPr id="7" name="Picture 6"/>
          <p:cNvPicPr>
            <a:picLocks noChangeAspect="1"/>
          </p:cNvPicPr>
          <p:nvPr/>
        </p:nvPicPr>
        <p:blipFill>
          <a:blip r:embed="rId3"/>
          <a:stretch>
            <a:fillRect/>
          </a:stretch>
        </p:blipFill>
        <p:spPr>
          <a:xfrm>
            <a:off x="7506911" y="-2992"/>
            <a:ext cx="2158984" cy="648295"/>
          </a:xfrm>
          <a:prstGeom prst="rect">
            <a:avLst/>
          </a:prstGeom>
        </p:spPr>
      </p:pic>
    </p:spTree>
    <p:extLst>
      <p:ext uri="{BB962C8B-B14F-4D97-AF65-F5344CB8AC3E}">
        <p14:creationId xmlns:p14="http://schemas.microsoft.com/office/powerpoint/2010/main" val="152561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Embossed.pot">
  <a:themeElements>
    <a:clrScheme name="">
      <a:dk1>
        <a:srgbClr val="000000"/>
      </a:dk1>
      <a:lt1>
        <a:srgbClr val="FFFFFF"/>
      </a:lt1>
      <a:dk2>
        <a:srgbClr val="990033"/>
      </a:dk2>
      <a:lt2>
        <a:srgbClr val="0000FF"/>
      </a:lt2>
      <a:accent1>
        <a:srgbClr val="FFCC66"/>
      </a:accent1>
      <a:accent2>
        <a:srgbClr val="FFCC66"/>
      </a:accent2>
      <a:accent3>
        <a:srgbClr val="FFFFFF"/>
      </a:accent3>
      <a:accent4>
        <a:srgbClr val="000000"/>
      </a:accent4>
      <a:accent5>
        <a:srgbClr val="FFE2B8"/>
      </a:accent5>
      <a:accent6>
        <a:srgbClr val="E7B95C"/>
      </a:accent6>
      <a:hlink>
        <a:srgbClr val="FFCC00"/>
      </a:hlink>
      <a:folHlink>
        <a:srgbClr val="00FFFF"/>
      </a:folHlink>
    </a:clrScheme>
    <a:fontScheme name="Embossed.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square" lIns="92075" tIns="46038" rIns="92075" bIns="46038"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square" lIns="92075" tIns="46038" rIns="92075" bIns="46038"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Embossed.pot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clrMap bg1="dk2" tx1="lt1" bg2="dk1" tx2="lt2" accent1="accent1" accent2="accent2" accent3="accent3" accent4="accent4" accent5="accent5" accent6="accent6" hlink="hlink" folHlink="folHlink"/>
    </a:extraClrScheme>
    <a:extraClrScheme>
      <a:clrScheme name="Embossed.pot 2">
        <a:dk1>
          <a:srgbClr val="000000"/>
        </a:dk1>
        <a:lt1>
          <a:srgbClr val="79D1C4"/>
        </a:lt1>
        <a:dk2>
          <a:srgbClr val="000000"/>
        </a:dk2>
        <a:lt2>
          <a:srgbClr val="FFFFFF"/>
        </a:lt2>
        <a:accent1>
          <a:srgbClr val="33CCFF"/>
        </a:accent1>
        <a:accent2>
          <a:srgbClr val="0099CC"/>
        </a:accent2>
        <a:accent3>
          <a:srgbClr val="BEE5DE"/>
        </a:accent3>
        <a:accent4>
          <a:srgbClr val="000000"/>
        </a:accent4>
        <a:accent5>
          <a:srgbClr val="ADE2FF"/>
        </a:accent5>
        <a:accent6>
          <a:srgbClr val="008AB9"/>
        </a:accent6>
        <a:hlink>
          <a:srgbClr val="FF99CC"/>
        </a:hlink>
        <a:folHlink>
          <a:srgbClr val="00FFCC"/>
        </a:folHlink>
      </a:clrScheme>
      <a:clrMap bg1="lt1" tx1="dk1" bg2="lt2" tx2="dk2" accent1="accent1" accent2="accent2" accent3="accent3" accent4="accent4" accent5="accent5" accent6="accent6" hlink="hlink" folHlink="folHlink"/>
    </a:extraClrScheme>
    <a:extraClrScheme>
      <a:clrScheme name="Embossed.pot 3">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C:\ohjelmat\MSOffice\Templates\Presentation Designs\Embossed.pot</Template>
  <TotalTime>6543</TotalTime>
  <Words>1144</Words>
  <Application>Microsoft Office PowerPoint</Application>
  <PresentationFormat>A4 Paper (210x297 mm)</PresentationFormat>
  <Paragraphs>181</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宋体</vt:lpstr>
      <vt:lpstr>Arial</vt:lpstr>
      <vt:lpstr>Calibri</vt:lpstr>
      <vt:lpstr>Cambria Math</vt:lpstr>
      <vt:lpstr>Gill Sans</vt:lpstr>
      <vt:lpstr>Monotype Sorts</vt:lpstr>
      <vt:lpstr>Times New Roman</vt:lpstr>
      <vt:lpstr>Wingdings</vt:lpstr>
      <vt:lpstr>ヒラギノ角ゴ ProN W3</vt:lpstr>
      <vt:lpstr>Embossed.pot</vt:lpstr>
      <vt:lpstr>Bayesian approach for portfolio optimization of safety barriers</vt:lpstr>
      <vt:lpstr>Risk-informed decision making in safety critical context</vt:lpstr>
      <vt:lpstr>Our methodology</vt:lpstr>
      <vt:lpstr>Step 1: Failure scenario modeling</vt:lpstr>
      <vt:lpstr>Step 2: Definition of failure probabilities</vt:lpstr>
      <vt:lpstr>Step 3: Specification of actions</vt:lpstr>
      <vt:lpstr>Step 4: Optimization model</vt:lpstr>
      <vt:lpstr>Illustrative example: CANDU airlock system</vt:lpstr>
      <vt:lpstr>CANDU airlock system</vt:lpstr>
      <vt:lpstr>Step 1: Airlock system failure modeling</vt:lpstr>
      <vt:lpstr>Step 2 and 3: Definition of failure probabilities</vt:lpstr>
      <vt:lpstr>Step 4: Optimization results</vt:lpstr>
      <vt:lpstr>Step 4: Optimization results</vt:lpstr>
      <vt:lpstr>Step 4: Optimization results</vt:lpstr>
      <vt:lpstr>Application of RRW approach</vt:lpstr>
      <vt:lpstr>Application of Risk Importance Measures (RIMs)</vt:lpstr>
      <vt:lpstr>Future research</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Coimbra - plenary session</dc:title>
  <dc:creator>Ahti Salo</dc:creator>
  <cp:lastModifiedBy>Mancuso Alessandro</cp:lastModifiedBy>
  <cp:revision>1507</cp:revision>
  <cp:lastPrinted>2016-09-19T11:53:02Z</cp:lastPrinted>
  <dcterms:created xsi:type="dcterms:W3CDTF">1995-05-28T16:14:30Z</dcterms:created>
  <dcterms:modified xsi:type="dcterms:W3CDTF">2017-09-21T14:16:19Z</dcterms:modified>
</cp:coreProperties>
</file>