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24"/>
  </p:notesMasterIdLst>
  <p:handoutMasterIdLst>
    <p:handoutMasterId r:id="rId25"/>
  </p:handoutMasterIdLst>
  <p:sldIdLst>
    <p:sldId id="414" r:id="rId3"/>
    <p:sldId id="447" r:id="rId4"/>
    <p:sldId id="435" r:id="rId5"/>
    <p:sldId id="448" r:id="rId6"/>
    <p:sldId id="452" r:id="rId7"/>
    <p:sldId id="449" r:id="rId8"/>
    <p:sldId id="446" r:id="rId9"/>
    <p:sldId id="441" r:id="rId10"/>
    <p:sldId id="444" r:id="rId11"/>
    <p:sldId id="427" r:id="rId12"/>
    <p:sldId id="450" r:id="rId13"/>
    <p:sldId id="429" r:id="rId14"/>
    <p:sldId id="430" r:id="rId15"/>
    <p:sldId id="403" r:id="rId16"/>
    <p:sldId id="428" r:id="rId17"/>
    <p:sldId id="404" r:id="rId18"/>
    <p:sldId id="433" r:id="rId19"/>
    <p:sldId id="432" r:id="rId20"/>
    <p:sldId id="451" r:id="rId21"/>
    <p:sldId id="442" r:id="rId22"/>
    <p:sldId id="443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search Plan" id="{507BCBEC-A51A-4000-AF37-B5DB9E240AE4}">
          <p14:sldIdLst>
            <p14:sldId id="414"/>
            <p14:sldId id="447"/>
            <p14:sldId id="435"/>
            <p14:sldId id="448"/>
            <p14:sldId id="452"/>
            <p14:sldId id="449"/>
            <p14:sldId id="446"/>
            <p14:sldId id="441"/>
            <p14:sldId id="444"/>
            <p14:sldId id="427"/>
            <p14:sldId id="450"/>
            <p14:sldId id="429"/>
            <p14:sldId id="430"/>
            <p14:sldId id="403"/>
            <p14:sldId id="428"/>
            <p14:sldId id="404"/>
            <p14:sldId id="433"/>
            <p14:sldId id="432"/>
            <p14:sldId id="45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BROWSKI Piotr" initials="ZP" lastIdx="9" clrIdx="0">
    <p:extLst>
      <p:ext uri="{19B8F6BF-5375-455C-9EA6-DF929625EA0E}">
        <p15:presenceInfo xmlns:p15="http://schemas.microsoft.com/office/powerpoint/2012/main" userId="S-1-5-21-2867065932-3971483559-2346384291-7323" providerId="AD"/>
      </p:ext>
    </p:extLst>
  </p:cmAuthor>
  <p:cmAuthor id="2" name="Mancuso Alessandro" initials="MA" lastIdx="1" clrIdx="1">
    <p:extLst>
      <p:ext uri="{19B8F6BF-5375-455C-9EA6-DF929625EA0E}">
        <p15:presenceInfo xmlns:p15="http://schemas.microsoft.com/office/powerpoint/2012/main" userId="S-1-5-21-2413826791-1553473826-2432194272-1174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E3ECF"/>
    <a:srgbClr val="0070C0"/>
    <a:srgbClr val="0033CC"/>
    <a:srgbClr val="D9EBF5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5343" autoAdjust="0"/>
  </p:normalViewPr>
  <p:slideViewPr>
    <p:cSldViewPr>
      <p:cViewPr varScale="1">
        <p:scale>
          <a:sx n="84" d="100"/>
          <a:sy n="84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6C05-00C6-401C-A41E-15A025EB6CD4}" type="datetimeFigureOut">
              <a:rPr lang="en-US" smtClean="0"/>
              <a:pPr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0CEC-C13B-47DB-86B9-275A41E0E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1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9ABA-9CEF-420F-8221-E703674AAA88}" type="datetimeFigureOut">
              <a:rPr lang="ru-RU" smtClean="0"/>
              <a:pPr/>
              <a:t>03.09.2018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CBB5-77EC-4D4B-ABCD-BB28185117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07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Kilowatt_hour" TargetMode="External"/><Relationship Id="rId3" Type="http://schemas.openxmlformats.org/officeDocument/2006/relationships/hyperlink" Target="https://en.wikipedia.org/wiki/Spear-phishing" TargetMode="External"/><Relationship Id="rId7" Type="http://schemas.openxmlformats.org/officeDocument/2006/relationships/hyperlink" Target="https://en.wikipedia.org/wiki/Mode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ninterruptible_power_supply" TargetMode="External"/><Relationship Id="rId5" Type="http://schemas.openxmlformats.org/officeDocument/2006/relationships/hyperlink" Target="https://en.wikipedia.org/wiki/IT_infrastructure" TargetMode="External"/><Relationship Id="rId4" Type="http://schemas.openxmlformats.org/officeDocument/2006/relationships/hyperlink" Target="https://en.wikipedia.org/wiki/SCAD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cyberattack was complex and consisted of the following steps: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compromise of corporate networks using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pear-phishing"/>
              </a:rPr>
              <a:t>spear-phishing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emails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BlackEnergy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malware;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seizing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CADA"/>
              </a:rPr>
              <a:t>SCADA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under control, remotely switching substations off;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disabling/destroying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IT infrastructure"/>
              </a:rPr>
              <a:t>IT infrastructure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components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ninterruptible power supply"/>
              </a:rPr>
              <a:t>uninterruptible power supplies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odem"/>
              </a:rPr>
              <a:t>modems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RTUs, commutators);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destruction of files stored on servers and workstations with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KillDisk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malware;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denial-of-service attack on call-center to deny consumers up-to-date information on the blackout.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total, up to 73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Kilowatt hour"/>
              </a:rPr>
              <a:t>MWh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electricity was not supplied (or 0.015% of daily electricity consumption in Ukraine).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CBB5-77EC-4D4B-ABCD-BB28185117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8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CBB5-77EC-4D4B-ABCD-BB28185117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1" y="836712"/>
            <a:ext cx="6711706" cy="1470025"/>
          </a:xfrm>
        </p:spPr>
        <p:txBody>
          <a:bodyPr/>
          <a:lstStyle/>
          <a:p>
            <a:r>
              <a:rPr lang="en-US" dirty="0"/>
              <a:t>Portfolio optimization of security measures </a:t>
            </a:r>
            <a:r>
              <a:rPr lang="en-US" dirty="0" smtClean="0"/>
              <a:t>for protecting electric power grids from </a:t>
            </a:r>
            <a:r>
              <a:rPr lang="en-US" dirty="0"/>
              <a:t>cyber threats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1" y="4149080"/>
            <a:ext cx="8226470" cy="1752600"/>
          </a:xfrm>
        </p:spPr>
        <p:txBody>
          <a:bodyPr/>
          <a:lstStyle/>
          <a:p>
            <a:r>
              <a:rPr lang="fi-FI" dirty="0" smtClean="0"/>
              <a:t>M.Eng. Alessandro Mancuso</a:t>
            </a:r>
          </a:p>
          <a:p>
            <a:r>
              <a:rPr lang="en-US" dirty="0" smtClean="0"/>
              <a:t>Supervisor: Dr. Piotr </a:t>
            </a:r>
            <a:r>
              <a:rPr lang="pl-PL" dirty="0"/>
              <a:t>Ż</a:t>
            </a:r>
            <a:r>
              <a:rPr lang="en-US" dirty="0" smtClean="0"/>
              <a:t>ebrowski</a:t>
            </a:r>
          </a:p>
          <a:p>
            <a:r>
              <a:rPr lang="en-US" u="sng" dirty="0" smtClean="0"/>
              <a:t>Advanced Systems Analysis</a:t>
            </a:r>
          </a:p>
        </p:txBody>
      </p:sp>
    </p:spTree>
    <p:extLst>
      <p:ext uri="{BB962C8B-B14F-4D97-AF65-F5344CB8AC3E}">
        <p14:creationId xmlns:p14="http://schemas.microsoft.com/office/powerpoint/2010/main" val="18103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1880" y="1311201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71880" y="2606040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8104" y="1958621"/>
            <a:ext cx="822960" cy="822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4" idx="6"/>
            <a:endCxn id="6" idx="1"/>
          </p:cNvCxnSpPr>
          <p:nvPr/>
        </p:nvCxnSpPr>
        <p:spPr>
          <a:xfrm>
            <a:off x="3494840" y="1722681"/>
            <a:ext cx="1313784" cy="35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3"/>
          </p:cNvCxnSpPr>
          <p:nvPr/>
        </p:nvCxnSpPr>
        <p:spPr>
          <a:xfrm flipV="1">
            <a:off x="3494840" y="2661061"/>
            <a:ext cx="1313784" cy="35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4"/>
            <a:endCxn id="5" idx="0"/>
          </p:cNvCxnSpPr>
          <p:nvPr/>
        </p:nvCxnSpPr>
        <p:spPr>
          <a:xfrm>
            <a:off x="3083360" y="2134161"/>
            <a:ext cx="0" cy="471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389673"/>
                  </p:ext>
                </p:extLst>
              </p:nvPr>
            </p:nvGraphicFramePr>
            <p:xfrm>
              <a:off x="799672" y="1314251"/>
              <a:ext cx="1728192" cy="76282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24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389673"/>
                  </p:ext>
                </p:extLst>
              </p:nvPr>
            </p:nvGraphicFramePr>
            <p:xfrm>
              <a:off x="799672" y="1314251"/>
              <a:ext cx="1728192" cy="76282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0000" r="-10140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97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4" t="-100000" r="-10140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671350"/>
                  </p:ext>
                </p:extLst>
              </p:nvPr>
            </p:nvGraphicFramePr>
            <p:xfrm>
              <a:off x="799672" y="2485958"/>
              <a:ext cx="1728192" cy="115906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359857207"/>
                        </a:ext>
                      </a:extLst>
                    </a:gridCol>
                  </a:tblGrid>
                  <a:tr h="362453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671350"/>
                  </p:ext>
                </p:extLst>
              </p:nvPr>
            </p:nvGraphicFramePr>
            <p:xfrm>
              <a:off x="799672" y="2485958"/>
              <a:ext cx="1728192" cy="115906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359857207"/>
                        </a:ext>
                      </a:extLst>
                    </a:gridCol>
                  </a:tblGrid>
                  <a:tr h="39706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28" t="-1538" r="-103191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538" r="-2105" b="-2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3" t="-108197" r="-20105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3" t="-195385" r="-201053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091868"/>
                  </p:ext>
                </p:extLst>
              </p:nvPr>
            </p:nvGraphicFramePr>
            <p:xfrm>
              <a:off x="4513252" y="174807"/>
              <a:ext cx="3188888" cy="155714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629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2717522086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3359857207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2130721033"/>
                        </a:ext>
                      </a:extLst>
                    </a:gridCol>
                  </a:tblGrid>
                  <a:tr h="362453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𝐁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5828057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𝐂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091868"/>
                  </p:ext>
                </p:extLst>
              </p:nvPr>
            </p:nvGraphicFramePr>
            <p:xfrm>
              <a:off x="4513252" y="174807"/>
              <a:ext cx="3188888" cy="155714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629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2717522086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3359857207"/>
                        </a:ext>
                      </a:extLst>
                    </a:gridCol>
                    <a:gridCol w="531481">
                      <a:extLst>
                        <a:ext uri="{9D8B030D-6E8A-4147-A177-3AD203B41FA5}">
                          <a16:colId xmlns:a16="http://schemas.microsoft.com/office/drawing/2014/main" val="2130721033"/>
                        </a:ext>
                      </a:extLst>
                    </a:gridCol>
                  </a:tblGrid>
                  <a:tr h="397066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149" t="-1515" r="-101724" b="-3030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515" r="-1143" b="-3030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2299" t="-103077" r="-303448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2299" t="-103077" r="-203448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727" t="-103077" r="-101136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3448" t="-103077" r="-2299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828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220000" r="-200571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0.9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1" t="-290909" r="-200571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0.4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160573"/>
                <a:ext cx="9144000" cy="1035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ba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𝟑𝟒𝟖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60573"/>
                <a:ext cx="9144000" cy="1035861"/>
              </a:xfrm>
              <a:prstGeom prst="rect">
                <a:avLst/>
              </a:prstGeom>
              <a:blipFill>
                <a:blip r:embed="rId5"/>
                <a:stretch>
                  <a:fillRect b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671880" y="406529"/>
            <a:ext cx="82296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5" idx="2"/>
            <a:endCxn id="4" idx="0"/>
          </p:cNvCxnSpPr>
          <p:nvPr/>
        </p:nvCxnSpPr>
        <p:spPr>
          <a:xfrm>
            <a:off x="3083360" y="863729"/>
            <a:ext cx="0" cy="447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04662"/>
                  </p:ext>
                </p:extLst>
              </p:nvPr>
            </p:nvGraphicFramePr>
            <p:xfrm>
              <a:off x="799672" y="1314251"/>
              <a:ext cx="1728192" cy="76282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24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i-FI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fi-FI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04662"/>
                  </p:ext>
                </p:extLst>
              </p:nvPr>
            </p:nvGraphicFramePr>
            <p:xfrm>
              <a:off x="799672" y="1314251"/>
              <a:ext cx="1728192" cy="76282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4096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4" t="-10000" r="-101408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  <a:endParaRPr lang="en-US" b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97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04" t="-100000" r="-10140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0.8</a:t>
                          </a:r>
                          <a:endParaRPr lang="en-US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6496" y="4041572"/>
                <a:ext cx="1728192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6" y="4041572"/>
                <a:ext cx="1728192" cy="307777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600" y="4571320"/>
                <a:ext cx="8020800" cy="3676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fi-F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fi-FI" sz="2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" y="4571320"/>
                <a:ext cx="8020800" cy="367601"/>
              </a:xfrm>
              <a:prstGeom prst="rect">
                <a:avLst/>
              </a:prstGeom>
              <a:blipFill>
                <a:blip r:embed="rId8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496" y="4041572"/>
                <a:ext cx="1728192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96" y="4041572"/>
                <a:ext cx="1728192" cy="307777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1600" y="4573567"/>
                <a:ext cx="8020800" cy="3676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fi-FI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fi-FI" sz="2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00" y="4573567"/>
                <a:ext cx="8020800" cy="367601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5158326"/>
                <a:ext cx="9144000" cy="1035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|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ba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fi-FI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fi-FI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fi-FI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ba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𝟏𝟖𝟒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8326"/>
                <a:ext cx="9144000" cy="1035861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/>
          <p:cNvSpPr/>
          <p:nvPr/>
        </p:nvSpPr>
        <p:spPr>
          <a:xfrm>
            <a:off x="6704328" y="2059286"/>
            <a:ext cx="822960" cy="640080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23" name="Straight Arrow Connector 22"/>
          <p:cNvCxnSpPr>
            <a:stCxn id="6" idx="6"/>
            <a:endCxn id="3" idx="3"/>
          </p:cNvCxnSpPr>
          <p:nvPr/>
        </p:nvCxnSpPr>
        <p:spPr>
          <a:xfrm>
            <a:off x="5511064" y="2370101"/>
            <a:ext cx="1193264" cy="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09569" y="6420011"/>
                <a:ext cx="7263687" cy="3686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</m:ba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𝟑𝟒𝟖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𝟔𝟓𝟐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69" y="6420011"/>
                <a:ext cx="7263687" cy="368691"/>
              </a:xfrm>
              <a:prstGeom prst="rect">
                <a:avLst/>
              </a:prstGeom>
              <a:blipFill>
                <a:blip r:embed="rId12"/>
                <a:stretch>
                  <a:fillRect l="-837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09568" y="6420011"/>
                <a:ext cx="7263687" cy="36869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E3E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rgbClr val="0E3ECF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E3EC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solidFill>
                                    <a:srgbClr val="0E3EC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solidFill>
                                    <a:srgbClr val="0E3ECF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</m:e>
                          </m:bar>
                        </m:e>
                      </m: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𝐂</m:t>
                              </m:r>
                            </m:e>
                          </m:ba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E3E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𝟖𝟏𝟔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𝟔𝟓𝟔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68" y="6420011"/>
                <a:ext cx="7263687" cy="368691"/>
              </a:xfrm>
              <a:prstGeom prst="rect">
                <a:avLst/>
              </a:prstGeom>
              <a:blipFill>
                <a:blip r:embed="rId13"/>
                <a:stretch>
                  <a:fillRect l="-92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42124"/>
                  </p:ext>
                </p:extLst>
              </p:nvPr>
            </p:nvGraphicFramePr>
            <p:xfrm>
              <a:off x="7883848" y="1814525"/>
              <a:ext cx="1152128" cy="112960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2453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𝐂</m:t>
                                </m:r>
                              </m:oMath>
                            </m:oMathPara>
                          </a14:m>
                          <a:endParaRPr lang="en-US" sz="1800" b="1" i="0" kern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6245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242124"/>
                  </p:ext>
                </p:extLst>
              </p:nvPr>
            </p:nvGraphicFramePr>
            <p:xfrm>
              <a:off x="7883848" y="1814525"/>
              <a:ext cx="1152128" cy="112960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576064">
                      <a:extLst>
                        <a:ext uri="{9D8B030D-6E8A-4147-A177-3AD203B41FA5}">
                          <a16:colId xmlns:a16="http://schemas.microsoft.com/office/drawing/2014/main" val="224802564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0748789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1053" t="-1667" r="-2105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7016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53" t="-101667" r="-102105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5835618"/>
                      </a:ext>
                    </a:extLst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53" t="-183333" r="-10210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i-FI" b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33320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99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86" y="3378"/>
            <a:ext cx="5525614" cy="4140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51920" y="188640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22595" y="2924944"/>
            <a:ext cx="6306979" cy="3966842"/>
            <a:chOff x="-22595" y="2924944"/>
            <a:chExt cx="6306979" cy="39668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676" b="30816"/>
            <a:stretch/>
          </p:blipFill>
          <p:spPr>
            <a:xfrm>
              <a:off x="-22595" y="2924944"/>
              <a:ext cx="5386683" cy="27482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252"/>
            <a:stretch/>
          </p:blipFill>
          <p:spPr>
            <a:xfrm>
              <a:off x="-22595" y="5671546"/>
              <a:ext cx="6306979" cy="1220240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>
            <a:off x="2123728" y="3034660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924944"/>
            <a:ext cx="53640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4088" y="2924944"/>
            <a:ext cx="0" cy="25922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4088" y="5517232"/>
            <a:ext cx="1017105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87656" y="5517232"/>
            <a:ext cx="0" cy="13407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6" y="90248"/>
            <a:ext cx="259228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Integration of cyber threat scenarios</a:t>
            </a:r>
            <a:endParaRPr lang="en-US" sz="20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6" y="1238871"/>
            <a:ext cx="2592289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Analysis of possible synergies of security measures that may affect multiple cyber threat scenarios</a:t>
            </a:r>
            <a:endParaRPr lang="en-US" sz="20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732061" y="836712"/>
            <a:ext cx="495301" cy="34118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18386" y="3378"/>
            <a:ext cx="0" cy="29215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64088" y="4143653"/>
            <a:ext cx="37799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0444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06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97152"/>
            <a:ext cx="4994401" cy="1080120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172400" y="4149080"/>
            <a:ext cx="792088" cy="1368152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833156"/>
            <a:ext cx="2485888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Cyber threat scenarios for Advanced Metering Infrastructure with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possible security measures.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of security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80217"/>
              </p:ext>
            </p:extLst>
          </p:nvPr>
        </p:nvGraphicFramePr>
        <p:xfrm>
          <a:off x="17184" y="1052736"/>
          <a:ext cx="4572000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4056">
                  <a:extLst>
                    <a:ext uri="{9D8B030D-6E8A-4147-A177-3AD203B41FA5}">
                      <a16:colId xmlns:a16="http://schemas.microsoft.com/office/drawing/2014/main" val="2176574758"/>
                    </a:ext>
                  </a:extLst>
                </a:gridCol>
                <a:gridCol w="3877944">
                  <a:extLst>
                    <a:ext uri="{9D8B030D-6E8A-4147-A177-3AD203B41FA5}">
                      <a16:colId xmlns:a16="http://schemas.microsoft.com/office/drawing/2014/main" val="909710394"/>
                    </a:ext>
                  </a:extLst>
                </a:gridCol>
              </a:tblGrid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Security measure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554506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 personnel</a:t>
                      </a:r>
                      <a:r>
                        <a:rPr lang="en-US" sz="1400" baseline="0" dirty="0" smtClean="0"/>
                        <a:t> on possible paths for infection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33564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Maintain</a:t>
                      </a:r>
                      <a:r>
                        <a:rPr lang="en-US" sz="1400" baseline="0" dirty="0" smtClean="0"/>
                        <a:t> patches and anti-virus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98402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 for malware before connection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07536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Implement configuration management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868184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Verify</a:t>
                      </a:r>
                      <a:r>
                        <a:rPr lang="en-US" sz="1400" baseline="0" dirty="0" smtClean="0"/>
                        <a:t> all firewall changes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661428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 intrusion</a:t>
                      </a:r>
                      <a:r>
                        <a:rPr lang="en-US" sz="1400" baseline="0" dirty="0" smtClean="0"/>
                        <a:t> detection and prevention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29659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 authentication to access firewall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693082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Conduct penetration</a:t>
                      </a:r>
                      <a:r>
                        <a:rPr lang="en-US" sz="1400" baseline="0" dirty="0" smtClean="0"/>
                        <a:t> testing periodically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61978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 personnel on social engineering</a:t>
                      </a:r>
                      <a:r>
                        <a:rPr lang="en-US" sz="1400" baseline="0" dirty="0" smtClean="0"/>
                        <a:t> attacks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27795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</a:t>
                      </a:r>
                      <a:r>
                        <a:rPr lang="en-US" sz="1400" baseline="0" dirty="0" smtClean="0"/>
                        <a:t> passwords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57680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Encrypt communication paths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5864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871951"/>
              </p:ext>
            </p:extLst>
          </p:nvPr>
        </p:nvGraphicFramePr>
        <p:xfrm>
          <a:off x="4589184" y="1052736"/>
          <a:ext cx="4572000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4055">
                  <a:extLst>
                    <a:ext uri="{9D8B030D-6E8A-4147-A177-3AD203B41FA5}">
                      <a16:colId xmlns:a16="http://schemas.microsoft.com/office/drawing/2014/main" val="2176574758"/>
                    </a:ext>
                  </a:extLst>
                </a:gridCol>
                <a:gridCol w="3877945">
                  <a:extLst>
                    <a:ext uri="{9D8B030D-6E8A-4147-A177-3AD203B41FA5}">
                      <a16:colId xmlns:a16="http://schemas.microsoft.com/office/drawing/2014/main" val="909710394"/>
                    </a:ext>
                  </a:extLst>
                </a:gridCol>
              </a:tblGrid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Index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Security measure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554506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Protect against</a:t>
                      </a:r>
                      <a:r>
                        <a:rPr lang="en-US" sz="1400" baseline="0" dirty="0" smtClean="0"/>
                        <a:t> replay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33564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Strong security questions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398402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 multi-factor authentication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07536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 a token with PIN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868184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Limit individuals with privilege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661428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Isolate</a:t>
                      </a:r>
                      <a:r>
                        <a:rPr lang="en-US" sz="1400" baseline="0" dirty="0" smtClean="0"/>
                        <a:t> network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29659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Enforce restrictive</a:t>
                      </a:r>
                      <a:r>
                        <a:rPr lang="en-US" sz="1400" baseline="0" dirty="0" smtClean="0"/>
                        <a:t> firewall rules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693082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Require authentication</a:t>
                      </a:r>
                      <a:r>
                        <a:rPr lang="en-US" sz="1400" baseline="0" dirty="0" smtClean="0"/>
                        <a:t> to access network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161978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Remove</a:t>
                      </a:r>
                      <a:r>
                        <a:rPr lang="en-US" sz="1400" baseline="0" dirty="0" smtClean="0"/>
                        <a:t> unsecure development features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27795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Include credentials in equipment</a:t>
                      </a:r>
                      <a:r>
                        <a:rPr lang="en-US" sz="1400" baseline="0" dirty="0" smtClean="0"/>
                        <a:t> design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57680"/>
                  </a:ext>
                </a:extLst>
              </a:tr>
              <a:tr h="265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Configure for least functionality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586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5498" y="5076626"/>
            <a:ext cx="62552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Portfolio 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≡ 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combination of security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265" y="5805264"/>
                <a:ext cx="819371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Each portfolio is represented by a binary vector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339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𝒛</m:t>
                    </m:r>
                  </m:oMath>
                </a14:m>
                <a:r>
                  <a:rPr lang="en-US" sz="24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=1↔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security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measure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𝑎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is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included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in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the</m:t>
                      </m:r>
                      <m: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portfolio</m:t>
                      </m:r>
                    </m:oMath>
                  </m:oMathPara>
                </a14:m>
                <a:endParaRPr lang="en-US" sz="24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5" y="5805264"/>
                <a:ext cx="8193718" cy="1107996"/>
              </a:xfrm>
              <a:prstGeom prst="rect">
                <a:avLst/>
              </a:prstGeom>
              <a:blipFill>
                <a:blip r:embed="rId2"/>
                <a:stretch>
                  <a:fillRect l="-1116" t="-3846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6270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378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8208267" cy="1143000"/>
          </a:xfrm>
        </p:spPr>
        <p:txBody>
          <a:bodyPr/>
          <a:lstStyle/>
          <a:p>
            <a:r>
              <a:rPr lang="en-US" dirty="0" smtClean="0"/>
              <a:t>Pareto optimal portfolios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3" y="1370641"/>
                <a:ext cx="7997825" cy="8106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Portfolios are Pareto optimal if </a:t>
                </a:r>
                <a:r>
                  <a:rPr lang="en-US" sz="2400" dirty="0"/>
                  <a:t>no other feasible portfolio further reduces the risks of cyber threats for any impact </a:t>
                </a:r>
                <a:r>
                  <a:rPr lang="en-US" sz="2400" dirty="0" smtClean="0"/>
                  <a:t>criterion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without increasing the risk for </a:t>
                </a:r>
                <a:r>
                  <a:rPr lang="en-US" sz="2400" dirty="0" smtClean="0"/>
                  <a:t>other, such that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all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for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any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i-FI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3" y="1370641"/>
                <a:ext cx="7997825" cy="810676"/>
              </a:xfrm>
              <a:blipFill>
                <a:blip r:embed="rId2"/>
                <a:stretch>
                  <a:fillRect l="-2287" t="-11278" b="-190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987824" y="6356067"/>
            <a:ext cx="256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87824" y="4070067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75856" y="5698867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71320" y="5059923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3095" y="592781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52320" y="4725664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2320" y="5271591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⊁</a:t>
            </a:r>
          </a:p>
        </p:txBody>
      </p:sp>
      <p:sp>
        <p:nvSpPr>
          <p:cNvPr id="22" name="Oval 21"/>
          <p:cNvSpPr/>
          <p:nvPr/>
        </p:nvSpPr>
        <p:spPr>
          <a:xfrm>
            <a:off x="7863010" y="4890794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55715" y="5436721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69440" y="5436721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69440" y="4890794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08104" y="618679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Safety risk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70410" y="3980810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Economic risk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 rot="1063092">
            <a:off x="3194200" y="5623263"/>
            <a:ext cx="1234177" cy="58206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rved Left Arrow 28"/>
          <p:cNvSpPr/>
          <p:nvPr/>
        </p:nvSpPr>
        <p:spPr>
          <a:xfrm rot="5400000">
            <a:off x="2570274" y="5372878"/>
            <a:ext cx="428989" cy="1811462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891" y="566849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Pareto optimal solutions</a:t>
            </a:r>
            <a:endParaRPr lang="en-US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6513762" y="436293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Dominance relations</a:t>
            </a:r>
            <a:endParaRPr lang="en-US" u="sng" dirty="0"/>
          </a:p>
        </p:txBody>
      </p:sp>
      <p:cxnSp>
        <p:nvCxnSpPr>
          <p:cNvPr id="34" name="Straight Connector 33"/>
          <p:cNvCxnSpPr>
            <a:stCxn id="16" idx="2"/>
          </p:cNvCxnSpPr>
          <p:nvPr/>
        </p:nvCxnSpPr>
        <p:spPr>
          <a:xfrm flipH="1">
            <a:off x="2987824" y="5790307"/>
            <a:ext cx="384048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71128" y="5790307"/>
            <a:ext cx="744" cy="56576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87824" y="6021288"/>
            <a:ext cx="1280160" cy="163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11960" y="6021288"/>
            <a:ext cx="3302" cy="33477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2987824" y="5157192"/>
            <a:ext cx="1005840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995936" y="5172849"/>
            <a:ext cx="0" cy="118321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42100" y="5790455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⊁</a:t>
            </a:r>
          </a:p>
        </p:txBody>
      </p:sp>
      <p:sp>
        <p:nvSpPr>
          <p:cNvPr id="37" name="Oval 36"/>
          <p:cNvSpPr/>
          <p:nvPr/>
        </p:nvSpPr>
        <p:spPr>
          <a:xfrm>
            <a:off x="7845495" y="5955585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59220" y="595558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99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2" grpId="0"/>
      <p:bldP spid="36" grpId="0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31502"/>
            <a:ext cx="3779912" cy="354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en-US" sz="2400" dirty="0" smtClean="0"/>
                  <a:t>The selection of Pareto optimal portfolios accounts for </a:t>
                </a:r>
                <a:r>
                  <a:rPr lang="en-US" sz="2400" b="1" dirty="0"/>
                  <a:t>budget and technical </a:t>
                </a:r>
                <a:r>
                  <a:rPr lang="en-US" sz="2400" b="1" dirty="0" smtClean="0"/>
                  <a:t>constraints</a:t>
                </a:r>
                <a:r>
                  <a:rPr lang="en-US" sz="2400" dirty="0" smtClean="0"/>
                  <a:t>:</a:t>
                </a:r>
              </a:p>
              <a:p>
                <a:pPr marL="0" lvl="0" indent="0">
                  <a:buNone/>
                </a:pPr>
                <a:endParaRPr lang="en-US" sz="2400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b="1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lvl="0" indent="0">
                  <a:buNone/>
                </a:pPr>
                <a:endParaRPr lang="en-US" sz="2400" b="1" dirty="0" smtClean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/>
              </a:p>
              <a:p>
                <a:pPr marL="0" lv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7" t="-2022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6122963" y="2872360"/>
            <a:ext cx="576064" cy="4126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122963" y="4024488"/>
            <a:ext cx="576064" cy="4126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122963" y="4888584"/>
            <a:ext cx="576064" cy="4126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22963" y="5752680"/>
            <a:ext cx="576064" cy="4126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8264" y="287236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4889" y="404874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acceptability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3" y="491023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Mutually exclusive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44889" y="577680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Mutually inclusive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12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50" y="1075729"/>
            <a:ext cx="9981526" cy="5809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profile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936704" y="3649568"/>
            <a:ext cx="1371600" cy="20116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K</a:t>
            </a:r>
          </a:p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4496544" y="3649568"/>
            <a:ext cx="1371600" cy="201168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U</a:t>
            </a:r>
          </a:p>
          <a:p>
            <a:pPr algn="ctr"/>
            <a:r>
              <a:rPr lang="en-US" dirty="0" smtClean="0"/>
              <a:t>D</a:t>
            </a:r>
          </a:p>
          <a:p>
            <a:pPr algn="ctr"/>
            <a:r>
              <a:rPr lang="en-US" dirty="0" smtClean="0"/>
              <a:t>G</a:t>
            </a:r>
          </a:p>
          <a:p>
            <a:pPr algn="ctr"/>
            <a:r>
              <a:rPr lang="en-US" dirty="0" smtClean="0"/>
              <a:t>E</a:t>
            </a:r>
          </a:p>
          <a:p>
            <a:pPr algn="ctr"/>
            <a:r>
              <a:rPr lang="en-US" dirty="0"/>
              <a:t>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2038" y="6564709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1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Cost-efficient portfolios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14217"/>
              </p:ext>
            </p:extLst>
          </p:nvPr>
        </p:nvGraphicFramePr>
        <p:xfrm>
          <a:off x="107504" y="3140968"/>
          <a:ext cx="8046720" cy="108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63880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99355982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842790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0015196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3998645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759429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9268499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8500800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573998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1872503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373877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216153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7355495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4344295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563036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6710679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637341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628251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757658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2008999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1943800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50737085"/>
                    </a:ext>
                  </a:extLst>
                </a:gridCol>
              </a:tblGrid>
              <a:tr h="360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654680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64346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96613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70502"/>
              </p:ext>
            </p:extLst>
          </p:nvPr>
        </p:nvGraphicFramePr>
        <p:xfrm>
          <a:off x="107504" y="5013176"/>
          <a:ext cx="8046720" cy="1081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6388053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99355982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8427908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0015196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3998645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8759429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59268499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85008009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5739984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31872503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5373877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2216153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57355495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44344295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5630363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76710679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2637341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5628251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757658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82008999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19438003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50737085"/>
                    </a:ext>
                  </a:extLst>
                </a:gridCol>
              </a:tblGrid>
              <a:tr h="3605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654680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64346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9661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8591" y="1598613"/>
            <a:ext cx="806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Pareto optimal portfolios are not necessarily cost-efficient!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63691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Pareto optimal portfolios for budget 200: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3527" y="450912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Pareto optimal portfolios for budget 300:</a:t>
            </a:r>
            <a:endParaRPr lang="en-US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83172"/>
              </p:ext>
            </p:extLst>
          </p:nvPr>
        </p:nvGraphicFramePr>
        <p:xfrm>
          <a:off x="8260459" y="3125191"/>
          <a:ext cx="8229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28752627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82611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2531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0628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45731"/>
              </p:ext>
            </p:extLst>
          </p:nvPr>
        </p:nvGraphicFramePr>
        <p:xfrm>
          <a:off x="8260459" y="4997399"/>
          <a:ext cx="8229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28752627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82611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12531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20628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23125" y="26369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23124" y="4505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Cost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07504" y="4997399"/>
            <a:ext cx="8975915" cy="375818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899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resource allocation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295032"/>
            <a:ext cx="10801200" cy="5066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35696" y="1488159"/>
            <a:ext cx="704088" cy="4680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9784" y="1488159"/>
            <a:ext cx="669760" cy="468052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2038" y="6542997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3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700" dirty="0"/>
              <a:t>S</a:t>
            </a:r>
            <a:r>
              <a:rPr lang="en-GB" sz="2700" dirty="0" smtClean="0"/>
              <a:t>ystemic </a:t>
            </a:r>
            <a:r>
              <a:rPr lang="en-GB" sz="2700" dirty="0"/>
              <a:t>analysis of multiple cyber threat scenarios leads to an </a:t>
            </a:r>
            <a:r>
              <a:rPr lang="en-GB" sz="2700" dirty="0" smtClean="0"/>
              <a:t>optimal resource allocation.</a:t>
            </a:r>
          </a:p>
          <a:p>
            <a:pPr marL="0" indent="0">
              <a:buNone/>
            </a:pPr>
            <a:endParaRPr lang="en-GB" sz="2700" dirty="0" smtClean="0"/>
          </a:p>
          <a:p>
            <a:r>
              <a:rPr lang="en-GB" sz="2700" dirty="0" smtClean="0"/>
              <a:t>The optimization </a:t>
            </a:r>
            <a:r>
              <a:rPr lang="en-GB" sz="2700" dirty="0"/>
              <a:t>model integrates budget and technical constraints that limit the set of feasible </a:t>
            </a:r>
            <a:r>
              <a:rPr lang="en-GB" sz="2700" dirty="0" smtClean="0"/>
              <a:t>portfolios</a:t>
            </a:r>
            <a:r>
              <a:rPr lang="en-US" sz="2700" dirty="0" smtClean="0"/>
              <a:t>.</a:t>
            </a:r>
          </a:p>
          <a:p>
            <a:endParaRPr lang="en-US" sz="2700" dirty="0" smtClean="0"/>
          </a:p>
          <a:p>
            <a:r>
              <a:rPr lang="en-US" sz="2700" dirty="0" smtClean="0"/>
              <a:t>Novel </a:t>
            </a:r>
            <a:r>
              <a:rPr lang="en-US" sz="2700" dirty="0"/>
              <a:t>practice for assessing the risks of cyber threats and for supporting risk-based decisions on resource allocation to cyber-physical </a:t>
            </a:r>
            <a:r>
              <a:rPr lang="en-US" sz="2700" dirty="0" smtClean="0"/>
              <a:t>systems.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94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53" y="422952"/>
            <a:ext cx="7997825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project</a:t>
            </a:r>
          </a:p>
          <a:p>
            <a:r>
              <a:rPr lang="en-US" dirty="0" smtClean="0"/>
              <a:t>Analysis of standard practice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Probabilistic Risk Assessment</a:t>
            </a:r>
          </a:p>
          <a:p>
            <a:pPr lvl="1"/>
            <a:r>
              <a:rPr lang="en-US" dirty="0" smtClean="0"/>
              <a:t>Portfolio optimization</a:t>
            </a:r>
          </a:p>
          <a:p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1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98613"/>
            <a:ext cx="79978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Possible extensions need to be investigated, such as:</a:t>
            </a:r>
          </a:p>
          <a:p>
            <a:r>
              <a:rPr lang="en-US" sz="2400" dirty="0" smtClean="0"/>
              <a:t>Consider </a:t>
            </a:r>
            <a:r>
              <a:rPr lang="en-US" sz="2400" b="1" dirty="0" smtClean="0"/>
              <a:t>imprecise information</a:t>
            </a:r>
            <a:r>
              <a:rPr lang="en-US" sz="2400" dirty="0" smtClean="0"/>
              <a:t> on occurrence probability.</a:t>
            </a:r>
          </a:p>
          <a:p>
            <a:r>
              <a:rPr lang="en-US" sz="2400" dirty="0" smtClean="0"/>
              <a:t>Determine </a:t>
            </a:r>
            <a:r>
              <a:rPr lang="en-US" sz="2400" b="1" dirty="0" smtClean="0"/>
              <a:t>cyber resilience</a:t>
            </a:r>
            <a:r>
              <a:rPr lang="en-US" sz="2400" dirty="0" smtClean="0"/>
              <a:t> of the system.</a:t>
            </a:r>
          </a:p>
          <a:p>
            <a:r>
              <a:rPr lang="en-US" sz="2400" dirty="0" smtClean="0"/>
              <a:t>Model the objectives of the threat agent(s) through </a:t>
            </a:r>
            <a:r>
              <a:rPr lang="en-US" sz="2400" b="1" dirty="0" smtClean="0"/>
              <a:t>Adversarial </a:t>
            </a:r>
            <a:r>
              <a:rPr lang="en-US" sz="2400" b="1" dirty="0"/>
              <a:t>R</a:t>
            </a:r>
            <a:r>
              <a:rPr lang="en-US" sz="2400" b="1" dirty="0" smtClean="0"/>
              <a:t>isk Analysis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Curved Left Arrow 6"/>
          <p:cNvSpPr/>
          <p:nvPr/>
        </p:nvSpPr>
        <p:spPr>
          <a:xfrm>
            <a:off x="7812360" y="2924944"/>
            <a:ext cx="1080120" cy="2736304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211" y="4947904"/>
            <a:ext cx="705614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Cyber resilience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 refers to an entity's ability to continuously deliver the intended outcome despite adverse cyber </a:t>
            </a:r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events (source: Wikipedia).</a:t>
            </a:r>
            <a:endParaRPr lang="en-US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7" y="6524709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19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14" y="2564904"/>
            <a:ext cx="5401514" cy="4374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risk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40768"/>
            <a:ext cx="79978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Adversarial risk </a:t>
            </a:r>
            <a:r>
              <a:rPr lang="en-US" sz="2400" dirty="0" smtClean="0"/>
              <a:t>analysis provides </a:t>
            </a:r>
            <a:r>
              <a:rPr lang="en-US" sz="2400" dirty="0"/>
              <a:t>one-sided decision support to a decision maker who faces risks in which probabilities and outcomes depend on the decisions of other self-interested actors.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087" y="4151855"/>
            <a:ext cx="244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Defense-Attack </a:t>
            </a:r>
            <a:r>
              <a:rPr lang="en-US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problem in cybersecurity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19872" y="4581128"/>
            <a:ext cx="576064" cy="35076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997825" cy="416592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Objective</a:t>
            </a:r>
            <a:r>
              <a:rPr lang="en-US" sz="2400" dirty="0" smtClean="0"/>
              <a:t>: </a:t>
            </a:r>
            <a:r>
              <a:rPr lang="en-US" sz="2400" dirty="0"/>
              <a:t>Selection of the </a:t>
            </a:r>
            <a:r>
              <a:rPr lang="en-US" sz="2400" b="1" dirty="0"/>
              <a:t>cost-efficient </a:t>
            </a:r>
            <a:r>
              <a:rPr lang="en-US" sz="2400" b="1" dirty="0" smtClean="0"/>
              <a:t>portfolios </a:t>
            </a:r>
            <a:r>
              <a:rPr lang="en-US" sz="2400" b="1" dirty="0"/>
              <a:t>of </a:t>
            </a:r>
            <a:r>
              <a:rPr lang="en-US" sz="2400" b="1" dirty="0" smtClean="0"/>
              <a:t>security </a:t>
            </a:r>
            <a:r>
              <a:rPr lang="en-US" sz="2400" b="1" dirty="0"/>
              <a:t>measures</a:t>
            </a:r>
            <a:r>
              <a:rPr lang="en-US" sz="2400" dirty="0"/>
              <a:t> </a:t>
            </a:r>
            <a:r>
              <a:rPr lang="en-US" sz="2400" dirty="0" smtClean="0"/>
              <a:t>that </a:t>
            </a:r>
            <a:r>
              <a:rPr lang="en-US" sz="2400" dirty="0"/>
              <a:t>minimize the </a:t>
            </a:r>
            <a:r>
              <a:rPr lang="en-US" sz="2400" dirty="0" smtClean="0"/>
              <a:t>risk </a:t>
            </a:r>
            <a:r>
              <a:rPr lang="en-US" sz="2400" dirty="0"/>
              <a:t>of </a:t>
            </a:r>
            <a:r>
              <a:rPr lang="en-US" sz="2400" dirty="0" smtClean="0"/>
              <a:t>cyber threats.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b="1" dirty="0"/>
              <a:t>Case study</a:t>
            </a:r>
            <a:r>
              <a:rPr lang="en-US" sz="2400" dirty="0"/>
              <a:t>: electric power grid.</a:t>
            </a:r>
          </a:p>
          <a:p>
            <a:pPr marL="0" lvl="0" indent="0">
              <a:buNone/>
            </a:pPr>
            <a:endParaRPr lang="fi-FI" sz="2400" b="1" dirty="0"/>
          </a:p>
          <a:p>
            <a:pPr marL="0" lvl="0" indent="0">
              <a:buNone/>
            </a:pPr>
            <a:r>
              <a:rPr lang="en-US" sz="2400" b="1" dirty="0"/>
              <a:t>Motivations</a:t>
            </a:r>
            <a:r>
              <a:rPr lang="en-US" sz="2400" dirty="0"/>
              <a:t>: </a:t>
            </a:r>
          </a:p>
          <a:p>
            <a:pPr lvl="0"/>
            <a:r>
              <a:rPr lang="en-US" sz="2400" dirty="0"/>
              <a:t>Extensive reliance on IT systems makes electric power  grids vulnerable to cyber threats.</a:t>
            </a:r>
          </a:p>
          <a:p>
            <a:pPr lvl="0"/>
            <a:r>
              <a:rPr lang="en-US" sz="2400" dirty="0"/>
              <a:t>Frequent and costly impacts worldwide </a:t>
            </a:r>
            <a:r>
              <a:rPr lang="en-US" sz="2400" dirty="0" smtClean="0"/>
              <a:t>(a cyber attack caused a power outage in Ukraine in 2015).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0"/>
            <a:ext cx="2771800" cy="1847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6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 scenario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17" y="1124744"/>
            <a:ext cx="7344816" cy="53850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1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Cyber threats analysis - </a:t>
            </a:r>
            <a:r>
              <a:rPr lang="en-US" sz="3400"/>
              <a:t>standard </a:t>
            </a:r>
            <a:r>
              <a:rPr lang="en-US" sz="3400" smtClean="0"/>
              <a:t>practice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45920"/>
            <a:ext cx="5076056" cy="372165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3" y="1598613"/>
            <a:ext cx="79978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Cyber threat scenarios are </a:t>
            </a:r>
            <a:r>
              <a:rPr lang="en-US" sz="2400" b="1" dirty="0" smtClean="0"/>
              <a:t>analyzed one-by-one</a:t>
            </a:r>
            <a:r>
              <a:rPr lang="en-US" sz="2400" dirty="0" smtClean="0"/>
              <a:t>, possibly resulting in:</a:t>
            </a:r>
          </a:p>
          <a:p>
            <a:r>
              <a:rPr lang="en-US" sz="2400" b="1" dirty="0" smtClean="0"/>
              <a:t>sub-optimal solutions</a:t>
            </a:r>
            <a:r>
              <a:rPr lang="en-US" sz="2400" dirty="0" smtClean="0"/>
              <a:t> for the system, due to lack in systemic thinking;</a:t>
            </a:r>
          </a:p>
          <a:p>
            <a:r>
              <a:rPr lang="en-US" sz="2400" dirty="0" smtClean="0"/>
              <a:t>difficulties in modeling budget and technical constraints across different scenarios.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5175915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Cyber threat scenario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06087" y="5180380"/>
            <a:ext cx="54864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Cyber threats analysis - standard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3" y="1598613"/>
            <a:ext cx="7997825" cy="147034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Likelihood</a:t>
            </a:r>
            <a:r>
              <a:rPr lang="en-US" sz="2400" dirty="0" smtClean="0"/>
              <a:t> and </a:t>
            </a:r>
            <a:r>
              <a:rPr lang="en-US" sz="2400" b="1" dirty="0" smtClean="0"/>
              <a:t>impact</a:t>
            </a:r>
            <a:r>
              <a:rPr lang="en-US" sz="2400" dirty="0" smtClean="0"/>
              <a:t> of scenarios are evaluated through </a:t>
            </a:r>
            <a:r>
              <a:rPr lang="en-US" sz="2400" b="1" dirty="0" smtClean="0"/>
              <a:t>scoring system</a:t>
            </a:r>
            <a:r>
              <a:rPr lang="en-US" sz="2400" dirty="0" smtClean="0"/>
              <a:t> based on a additive model, which raises concerns on how </a:t>
            </a:r>
            <a:r>
              <a:rPr lang="en-US" sz="2400" i="1" dirty="0" smtClean="0"/>
              <a:t>meaningful</a:t>
            </a:r>
            <a:r>
              <a:rPr lang="en-US" sz="2400" dirty="0" smtClean="0"/>
              <a:t> and </a:t>
            </a:r>
            <a:r>
              <a:rPr lang="en-US" sz="2400" i="1" dirty="0" smtClean="0"/>
              <a:t>comparable</a:t>
            </a:r>
            <a:r>
              <a:rPr lang="en-US" sz="2400" dirty="0" smtClean="0"/>
              <a:t> the scores are.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8662" y="4341096"/>
                <a:ext cx="1314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[0,9]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62" y="4341096"/>
                <a:ext cx="1314398" cy="369332"/>
              </a:xfrm>
              <a:prstGeom prst="rect">
                <a:avLst/>
              </a:prstGeom>
              <a:blipFill>
                <a:blip r:embed="rId2"/>
                <a:stretch>
                  <a:fillRect l="-3704" r="-74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01070" y="4323976"/>
                <a:ext cx="1300997" cy="403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[0,9]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70" y="4323976"/>
                <a:ext cx="1300997" cy="403572"/>
              </a:xfrm>
              <a:prstGeom prst="rect">
                <a:avLst/>
              </a:prstGeom>
              <a:blipFill>
                <a:blip r:embed="rId3"/>
                <a:stretch>
                  <a:fillRect l="-4695" r="-7512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33046" y="4988790"/>
                <a:ext cx="2305631" cy="77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Impact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9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46" y="4988790"/>
                <a:ext cx="2305631" cy="7730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34257" y="4992089"/>
                <a:ext cx="2834622" cy="821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Likelihood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9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57" y="4992089"/>
                <a:ext cx="2834622" cy="821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31640" y="5949279"/>
                <a:ext cx="2508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Impact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∈[0,135]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949279"/>
                <a:ext cx="2508444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41855" y="5949279"/>
                <a:ext cx="28194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Likelihood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∈[0,45]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855" y="5949279"/>
                <a:ext cx="2819426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17061" y="3231737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Impact</a:t>
            </a:r>
          </a:p>
          <a:p>
            <a:pPr algn="ctr"/>
            <a:r>
              <a:rPr lang="en-US" sz="2400" dirty="0" smtClean="0"/>
              <a:t>15 criteria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64334" y="3231736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Likelihood</a:t>
            </a:r>
          </a:p>
          <a:p>
            <a:pPr algn="ctr"/>
            <a:r>
              <a:rPr lang="en-US" sz="2400" dirty="0" smtClean="0"/>
              <a:t>5 criteria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82038" y="6533853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15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prioritization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2088" y="6029837"/>
            <a:ext cx="457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92088" y="1463146"/>
            <a:ext cx="0" cy="457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75380" y="3867575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01847" y="2246789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18610" y="1801947"/>
            <a:ext cx="267316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Apply security measures to reduce risk of cyber threat scenario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55672" y="244194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104" y="4377878"/>
            <a:ext cx="26836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Apply security measures to reduce risk of cyber threat scenarios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9688" y="5005794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5805824" y="3110656"/>
            <a:ext cx="2088232" cy="881843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budget depleted?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13259" y="3375766"/>
            <a:ext cx="6866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8" idx="2"/>
            <a:endCxn id="24" idx="0"/>
          </p:cNvCxnSpPr>
          <p:nvPr/>
        </p:nvCxnSpPr>
        <p:spPr>
          <a:xfrm flipH="1">
            <a:off x="6849940" y="2725277"/>
            <a:ext cx="5253" cy="385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1" idx="0"/>
          </p:cNvCxnSpPr>
          <p:nvPr/>
        </p:nvCxnSpPr>
        <p:spPr>
          <a:xfrm>
            <a:off x="6849940" y="3992499"/>
            <a:ext cx="0" cy="385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3"/>
            <a:endCxn id="25" idx="1"/>
          </p:cNvCxnSpPr>
          <p:nvPr/>
        </p:nvCxnSpPr>
        <p:spPr>
          <a:xfrm>
            <a:off x="7894056" y="3551578"/>
            <a:ext cx="419203" cy="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42492" y="3283433"/>
            <a:ext cx="435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849939" y="404668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7171" y="612127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Composite likelihood score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-838982" y="356448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Composite impact score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1983" y="132531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Risk Matrix</a:t>
            </a:r>
            <a:endParaRPr lang="en-US" sz="2400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92088" y="4725144"/>
            <a:ext cx="428396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92088" y="3375766"/>
            <a:ext cx="428396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2088" y="1988840"/>
            <a:ext cx="428396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41983" y="1988840"/>
            <a:ext cx="0" cy="404099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58872" y="1988840"/>
            <a:ext cx="0" cy="404099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76056" y="1988840"/>
            <a:ext cx="0" cy="404099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385459" y="5371537"/>
            <a:ext cx="182880" cy="182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8" y="6537325"/>
            <a:ext cx="491850" cy="32067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7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0591 0.19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10938 0.139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3995" y="4725144"/>
                <a:ext cx="7997825" cy="1625071"/>
              </a:xfrm>
            </p:spPr>
            <p:txBody>
              <a:bodyPr/>
              <a:lstStyle/>
              <a:p>
                <a:pPr marL="0" lvl="0" indent="0" algn="just">
                  <a:buNone/>
                </a:pPr>
                <a:r>
                  <a:rPr lang="en-US" sz="2400" dirty="0" smtClean="0"/>
                  <a:t>[1]	Assess the risk of cyber threats, defined as</a:t>
                </a: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i-FI" sz="2400" b="0" i="0" u="sng" smtClean="0">
                          <a:latin typeface="Cambria Math" panose="02040503050406030204" pitchFamily="18" charset="0"/>
                        </a:rPr>
                        <m:t>Risk</m:t>
                      </m:r>
                      <m:r>
                        <a:rPr lang="en-US" sz="2400" b="0" i="0" u="sn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i-FI" sz="2400" b="0" i="0" u="sng" smtClean="0">
                          <a:latin typeface="Cambria Math" panose="02040503050406030204" pitchFamily="18" charset="0"/>
                        </a:rPr>
                        <m:t>Occurrence</m:t>
                      </m:r>
                      <m:r>
                        <a:rPr lang="fi-FI" sz="2400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i-FI" sz="2400" b="0" i="0" u="sng" smtClean="0">
                          <a:latin typeface="Cambria Math" panose="02040503050406030204" pitchFamily="18" charset="0"/>
                        </a:rPr>
                        <m:t>Probability</m:t>
                      </m:r>
                      <m:r>
                        <a:rPr lang="en-US" sz="2400" b="0" i="0" u="sng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2400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Impact</m:t>
                      </m:r>
                    </m:oMath>
                  </m:oMathPara>
                </a14:m>
                <a:endParaRPr lang="en-US" sz="2400" u="sng" dirty="0" smtClean="0"/>
              </a:p>
              <a:p>
                <a:pPr marL="0" lvl="0" indent="0">
                  <a:buNone/>
                </a:pPr>
                <a:r>
                  <a:rPr lang="en-US" sz="2400" dirty="0" smtClean="0"/>
                  <a:t>[2] 	Reduce the risk through the optimal portfolio of 	security measures!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995" y="4725144"/>
                <a:ext cx="7997825" cy="1625071"/>
              </a:xfrm>
              <a:blipFill>
                <a:blip r:embed="rId2"/>
                <a:stretch>
                  <a:fillRect l="-2287" t="-5243" b="-6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469150" y="1736224"/>
            <a:ext cx="3427660" cy="1188720"/>
          </a:xfrm>
          <a:custGeom>
            <a:avLst/>
            <a:gdLst>
              <a:gd name="connsiteX0" fmla="*/ 0 w 3427660"/>
              <a:gd name="connsiteY0" fmla="*/ 118872 h 1188720"/>
              <a:gd name="connsiteX1" fmla="*/ 118872 w 3427660"/>
              <a:gd name="connsiteY1" fmla="*/ 0 h 1188720"/>
              <a:gd name="connsiteX2" fmla="*/ 3308788 w 3427660"/>
              <a:gd name="connsiteY2" fmla="*/ 0 h 1188720"/>
              <a:gd name="connsiteX3" fmla="*/ 3427660 w 3427660"/>
              <a:gd name="connsiteY3" fmla="*/ 118872 h 1188720"/>
              <a:gd name="connsiteX4" fmla="*/ 3427660 w 3427660"/>
              <a:gd name="connsiteY4" fmla="*/ 1069848 h 1188720"/>
              <a:gd name="connsiteX5" fmla="*/ 3308788 w 3427660"/>
              <a:gd name="connsiteY5" fmla="*/ 1188720 h 1188720"/>
              <a:gd name="connsiteX6" fmla="*/ 118872 w 3427660"/>
              <a:gd name="connsiteY6" fmla="*/ 1188720 h 1188720"/>
              <a:gd name="connsiteX7" fmla="*/ 0 w 3427660"/>
              <a:gd name="connsiteY7" fmla="*/ 1069848 h 1188720"/>
              <a:gd name="connsiteX8" fmla="*/ 0 w 3427660"/>
              <a:gd name="connsiteY8" fmla="*/ 118872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660" h="1188720">
                <a:moveTo>
                  <a:pt x="0" y="118872"/>
                </a:moveTo>
                <a:cubicBezTo>
                  <a:pt x="0" y="53221"/>
                  <a:pt x="53221" y="0"/>
                  <a:pt x="118872" y="0"/>
                </a:cubicBezTo>
                <a:lnTo>
                  <a:pt x="3308788" y="0"/>
                </a:lnTo>
                <a:cubicBezTo>
                  <a:pt x="3374439" y="0"/>
                  <a:pt x="3427660" y="53221"/>
                  <a:pt x="3427660" y="118872"/>
                </a:cubicBezTo>
                <a:lnTo>
                  <a:pt x="3427660" y="1069848"/>
                </a:lnTo>
                <a:cubicBezTo>
                  <a:pt x="3427660" y="1135499"/>
                  <a:pt x="3374439" y="1188720"/>
                  <a:pt x="3308788" y="1188720"/>
                </a:cubicBezTo>
                <a:lnTo>
                  <a:pt x="118872" y="1188720"/>
                </a:lnTo>
                <a:cubicBezTo>
                  <a:pt x="53221" y="1188720"/>
                  <a:pt x="0" y="1135499"/>
                  <a:pt x="0" y="1069848"/>
                </a:cubicBezTo>
                <a:lnTo>
                  <a:pt x="0" y="1188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546" tIns="160546" rIns="160546" bIns="16054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Qualitative assessment</a:t>
            </a:r>
            <a:endParaRPr lang="en-US" sz="3300" kern="1200" dirty="0"/>
          </a:p>
        </p:txBody>
      </p:sp>
      <p:sp>
        <p:nvSpPr>
          <p:cNvPr id="10" name="Freeform 9"/>
          <p:cNvSpPr/>
          <p:nvPr/>
        </p:nvSpPr>
        <p:spPr>
          <a:xfrm>
            <a:off x="4239576" y="1905554"/>
            <a:ext cx="726664" cy="850059"/>
          </a:xfrm>
          <a:custGeom>
            <a:avLst/>
            <a:gdLst>
              <a:gd name="connsiteX0" fmla="*/ 0 w 726664"/>
              <a:gd name="connsiteY0" fmla="*/ 170012 h 850059"/>
              <a:gd name="connsiteX1" fmla="*/ 363332 w 726664"/>
              <a:gd name="connsiteY1" fmla="*/ 170012 h 850059"/>
              <a:gd name="connsiteX2" fmla="*/ 363332 w 726664"/>
              <a:gd name="connsiteY2" fmla="*/ 0 h 850059"/>
              <a:gd name="connsiteX3" fmla="*/ 726664 w 726664"/>
              <a:gd name="connsiteY3" fmla="*/ 425030 h 850059"/>
              <a:gd name="connsiteX4" fmla="*/ 363332 w 726664"/>
              <a:gd name="connsiteY4" fmla="*/ 850059 h 850059"/>
              <a:gd name="connsiteX5" fmla="*/ 363332 w 726664"/>
              <a:gd name="connsiteY5" fmla="*/ 680047 h 850059"/>
              <a:gd name="connsiteX6" fmla="*/ 0 w 726664"/>
              <a:gd name="connsiteY6" fmla="*/ 680047 h 850059"/>
              <a:gd name="connsiteX7" fmla="*/ 0 w 726664"/>
              <a:gd name="connsiteY7" fmla="*/ 170012 h 85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664" h="850059">
                <a:moveTo>
                  <a:pt x="0" y="170012"/>
                </a:moveTo>
                <a:lnTo>
                  <a:pt x="363332" y="170012"/>
                </a:lnTo>
                <a:lnTo>
                  <a:pt x="363332" y="0"/>
                </a:lnTo>
                <a:lnTo>
                  <a:pt x="726664" y="425030"/>
                </a:lnTo>
                <a:lnTo>
                  <a:pt x="363332" y="850059"/>
                </a:lnTo>
                <a:lnTo>
                  <a:pt x="363332" y="680047"/>
                </a:lnTo>
                <a:lnTo>
                  <a:pt x="0" y="680047"/>
                </a:lnTo>
                <a:lnTo>
                  <a:pt x="0" y="17001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0012" rIns="217999" bIns="17001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1" name="Freeform 10"/>
          <p:cNvSpPr/>
          <p:nvPr/>
        </p:nvSpPr>
        <p:spPr>
          <a:xfrm>
            <a:off x="5267875" y="1736224"/>
            <a:ext cx="3427660" cy="1188720"/>
          </a:xfrm>
          <a:custGeom>
            <a:avLst/>
            <a:gdLst>
              <a:gd name="connsiteX0" fmla="*/ 0 w 3427660"/>
              <a:gd name="connsiteY0" fmla="*/ 118872 h 1188720"/>
              <a:gd name="connsiteX1" fmla="*/ 118872 w 3427660"/>
              <a:gd name="connsiteY1" fmla="*/ 0 h 1188720"/>
              <a:gd name="connsiteX2" fmla="*/ 3308788 w 3427660"/>
              <a:gd name="connsiteY2" fmla="*/ 0 h 1188720"/>
              <a:gd name="connsiteX3" fmla="*/ 3427660 w 3427660"/>
              <a:gd name="connsiteY3" fmla="*/ 118872 h 1188720"/>
              <a:gd name="connsiteX4" fmla="*/ 3427660 w 3427660"/>
              <a:gd name="connsiteY4" fmla="*/ 1069848 h 1188720"/>
              <a:gd name="connsiteX5" fmla="*/ 3308788 w 3427660"/>
              <a:gd name="connsiteY5" fmla="*/ 1188720 h 1188720"/>
              <a:gd name="connsiteX6" fmla="*/ 118872 w 3427660"/>
              <a:gd name="connsiteY6" fmla="*/ 1188720 h 1188720"/>
              <a:gd name="connsiteX7" fmla="*/ 0 w 3427660"/>
              <a:gd name="connsiteY7" fmla="*/ 1069848 h 1188720"/>
              <a:gd name="connsiteX8" fmla="*/ 0 w 3427660"/>
              <a:gd name="connsiteY8" fmla="*/ 118872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660" h="1188720">
                <a:moveTo>
                  <a:pt x="0" y="118872"/>
                </a:moveTo>
                <a:cubicBezTo>
                  <a:pt x="0" y="53221"/>
                  <a:pt x="53221" y="0"/>
                  <a:pt x="118872" y="0"/>
                </a:cubicBezTo>
                <a:lnTo>
                  <a:pt x="3308788" y="0"/>
                </a:lnTo>
                <a:cubicBezTo>
                  <a:pt x="3374439" y="0"/>
                  <a:pt x="3427660" y="53221"/>
                  <a:pt x="3427660" y="118872"/>
                </a:cubicBezTo>
                <a:lnTo>
                  <a:pt x="3427660" y="1069848"/>
                </a:lnTo>
                <a:cubicBezTo>
                  <a:pt x="3427660" y="1135499"/>
                  <a:pt x="3374439" y="1188720"/>
                  <a:pt x="3308788" y="1188720"/>
                </a:cubicBezTo>
                <a:lnTo>
                  <a:pt x="118872" y="1188720"/>
                </a:lnTo>
                <a:cubicBezTo>
                  <a:pt x="53221" y="1188720"/>
                  <a:pt x="0" y="1135499"/>
                  <a:pt x="0" y="1069848"/>
                </a:cubicBezTo>
                <a:lnTo>
                  <a:pt x="0" y="11887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546" tIns="160546" rIns="160546" bIns="16054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smtClean="0"/>
              <a:t>Quantitative analysis</a:t>
            </a:r>
            <a:endParaRPr lang="en-US" sz="3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469152" y="3248392"/>
            <a:ext cx="3427660" cy="1188720"/>
          </a:xfrm>
          <a:custGeom>
            <a:avLst/>
            <a:gdLst>
              <a:gd name="connsiteX0" fmla="*/ 0 w 3427660"/>
              <a:gd name="connsiteY0" fmla="*/ 118872 h 1188720"/>
              <a:gd name="connsiteX1" fmla="*/ 118872 w 3427660"/>
              <a:gd name="connsiteY1" fmla="*/ 0 h 1188720"/>
              <a:gd name="connsiteX2" fmla="*/ 3308788 w 3427660"/>
              <a:gd name="connsiteY2" fmla="*/ 0 h 1188720"/>
              <a:gd name="connsiteX3" fmla="*/ 3427660 w 3427660"/>
              <a:gd name="connsiteY3" fmla="*/ 118872 h 1188720"/>
              <a:gd name="connsiteX4" fmla="*/ 3427660 w 3427660"/>
              <a:gd name="connsiteY4" fmla="*/ 1069848 h 1188720"/>
              <a:gd name="connsiteX5" fmla="*/ 3308788 w 3427660"/>
              <a:gd name="connsiteY5" fmla="*/ 1188720 h 1188720"/>
              <a:gd name="connsiteX6" fmla="*/ 118872 w 3427660"/>
              <a:gd name="connsiteY6" fmla="*/ 1188720 h 1188720"/>
              <a:gd name="connsiteX7" fmla="*/ 0 w 3427660"/>
              <a:gd name="connsiteY7" fmla="*/ 1069848 h 1188720"/>
              <a:gd name="connsiteX8" fmla="*/ 0 w 3427660"/>
              <a:gd name="connsiteY8" fmla="*/ 118872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660" h="1188720">
                <a:moveTo>
                  <a:pt x="0" y="118872"/>
                </a:moveTo>
                <a:cubicBezTo>
                  <a:pt x="0" y="53221"/>
                  <a:pt x="53221" y="0"/>
                  <a:pt x="118872" y="0"/>
                </a:cubicBezTo>
                <a:lnTo>
                  <a:pt x="3308788" y="0"/>
                </a:lnTo>
                <a:cubicBezTo>
                  <a:pt x="3374439" y="0"/>
                  <a:pt x="3427660" y="53221"/>
                  <a:pt x="3427660" y="118872"/>
                </a:cubicBezTo>
                <a:lnTo>
                  <a:pt x="3427660" y="1069848"/>
                </a:lnTo>
                <a:cubicBezTo>
                  <a:pt x="3427660" y="1135499"/>
                  <a:pt x="3374439" y="1188720"/>
                  <a:pt x="3308788" y="1188720"/>
                </a:cubicBezTo>
                <a:lnTo>
                  <a:pt x="118872" y="1188720"/>
                </a:lnTo>
                <a:cubicBezTo>
                  <a:pt x="53221" y="1188720"/>
                  <a:pt x="0" y="1135499"/>
                  <a:pt x="0" y="1069848"/>
                </a:cubicBezTo>
                <a:lnTo>
                  <a:pt x="0" y="1188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26" tIns="152926" rIns="152926" bIns="15292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Scenario analyzed separately</a:t>
            </a:r>
            <a:endParaRPr lang="en-US" sz="31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239578" y="3417722"/>
            <a:ext cx="726664" cy="850059"/>
          </a:xfrm>
          <a:custGeom>
            <a:avLst/>
            <a:gdLst>
              <a:gd name="connsiteX0" fmla="*/ 0 w 726664"/>
              <a:gd name="connsiteY0" fmla="*/ 170012 h 850059"/>
              <a:gd name="connsiteX1" fmla="*/ 363332 w 726664"/>
              <a:gd name="connsiteY1" fmla="*/ 170012 h 850059"/>
              <a:gd name="connsiteX2" fmla="*/ 363332 w 726664"/>
              <a:gd name="connsiteY2" fmla="*/ 0 h 850059"/>
              <a:gd name="connsiteX3" fmla="*/ 726664 w 726664"/>
              <a:gd name="connsiteY3" fmla="*/ 425030 h 850059"/>
              <a:gd name="connsiteX4" fmla="*/ 363332 w 726664"/>
              <a:gd name="connsiteY4" fmla="*/ 850059 h 850059"/>
              <a:gd name="connsiteX5" fmla="*/ 363332 w 726664"/>
              <a:gd name="connsiteY5" fmla="*/ 680047 h 850059"/>
              <a:gd name="connsiteX6" fmla="*/ 0 w 726664"/>
              <a:gd name="connsiteY6" fmla="*/ 680047 h 850059"/>
              <a:gd name="connsiteX7" fmla="*/ 0 w 726664"/>
              <a:gd name="connsiteY7" fmla="*/ 170012 h 85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664" h="850059">
                <a:moveTo>
                  <a:pt x="0" y="170012"/>
                </a:moveTo>
                <a:lnTo>
                  <a:pt x="363332" y="170012"/>
                </a:lnTo>
                <a:lnTo>
                  <a:pt x="363332" y="0"/>
                </a:lnTo>
                <a:lnTo>
                  <a:pt x="726664" y="425030"/>
                </a:lnTo>
                <a:lnTo>
                  <a:pt x="363332" y="850059"/>
                </a:lnTo>
                <a:lnTo>
                  <a:pt x="363332" y="680047"/>
                </a:lnTo>
                <a:lnTo>
                  <a:pt x="0" y="680047"/>
                </a:lnTo>
                <a:lnTo>
                  <a:pt x="0" y="17001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70012" rIns="217999" bIns="170012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15" name="Freeform 14"/>
          <p:cNvSpPr/>
          <p:nvPr/>
        </p:nvSpPr>
        <p:spPr>
          <a:xfrm>
            <a:off x="5267877" y="3248392"/>
            <a:ext cx="3427660" cy="1188720"/>
          </a:xfrm>
          <a:custGeom>
            <a:avLst/>
            <a:gdLst>
              <a:gd name="connsiteX0" fmla="*/ 0 w 3427660"/>
              <a:gd name="connsiteY0" fmla="*/ 118872 h 1188720"/>
              <a:gd name="connsiteX1" fmla="*/ 118872 w 3427660"/>
              <a:gd name="connsiteY1" fmla="*/ 0 h 1188720"/>
              <a:gd name="connsiteX2" fmla="*/ 3308788 w 3427660"/>
              <a:gd name="connsiteY2" fmla="*/ 0 h 1188720"/>
              <a:gd name="connsiteX3" fmla="*/ 3427660 w 3427660"/>
              <a:gd name="connsiteY3" fmla="*/ 118872 h 1188720"/>
              <a:gd name="connsiteX4" fmla="*/ 3427660 w 3427660"/>
              <a:gd name="connsiteY4" fmla="*/ 1069848 h 1188720"/>
              <a:gd name="connsiteX5" fmla="*/ 3308788 w 3427660"/>
              <a:gd name="connsiteY5" fmla="*/ 1188720 h 1188720"/>
              <a:gd name="connsiteX6" fmla="*/ 118872 w 3427660"/>
              <a:gd name="connsiteY6" fmla="*/ 1188720 h 1188720"/>
              <a:gd name="connsiteX7" fmla="*/ 0 w 3427660"/>
              <a:gd name="connsiteY7" fmla="*/ 1069848 h 1188720"/>
              <a:gd name="connsiteX8" fmla="*/ 0 w 3427660"/>
              <a:gd name="connsiteY8" fmla="*/ 118872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7660" h="1188720">
                <a:moveTo>
                  <a:pt x="0" y="118872"/>
                </a:moveTo>
                <a:cubicBezTo>
                  <a:pt x="0" y="53221"/>
                  <a:pt x="53221" y="0"/>
                  <a:pt x="118872" y="0"/>
                </a:cubicBezTo>
                <a:lnTo>
                  <a:pt x="3308788" y="0"/>
                </a:lnTo>
                <a:cubicBezTo>
                  <a:pt x="3374439" y="0"/>
                  <a:pt x="3427660" y="53221"/>
                  <a:pt x="3427660" y="118872"/>
                </a:cubicBezTo>
                <a:lnTo>
                  <a:pt x="3427660" y="1069848"/>
                </a:lnTo>
                <a:cubicBezTo>
                  <a:pt x="3427660" y="1135499"/>
                  <a:pt x="3374439" y="1188720"/>
                  <a:pt x="3308788" y="1188720"/>
                </a:cubicBezTo>
                <a:lnTo>
                  <a:pt x="118872" y="1188720"/>
                </a:lnTo>
                <a:cubicBezTo>
                  <a:pt x="53221" y="1188720"/>
                  <a:pt x="0" y="1135499"/>
                  <a:pt x="0" y="1069848"/>
                </a:cubicBezTo>
                <a:lnTo>
                  <a:pt x="0" y="11887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926" tIns="152926" rIns="152926" bIns="152926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Comprehensive multi scenario analysis</a:t>
            </a:r>
            <a:endParaRPr lang="en-US" sz="31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274559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Standard practice</a:t>
            </a:r>
            <a:endParaRPr lang="en-US" sz="2400" u="sng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274558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Our framework</a:t>
            </a:r>
            <a:endParaRPr lang="en-US" sz="2400" u="sng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17191" y="6537325"/>
            <a:ext cx="450985" cy="320675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59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98613"/>
            <a:ext cx="7997825" cy="2838500"/>
          </a:xfrm>
        </p:spPr>
        <p:txBody>
          <a:bodyPr/>
          <a:lstStyle/>
          <a:p>
            <a:pPr marL="57150" indent="0">
              <a:buNone/>
            </a:pPr>
            <a:r>
              <a:rPr lang="en-GB" sz="2400" dirty="0" smtClean="0"/>
              <a:t>Risk assessment performed through </a:t>
            </a:r>
            <a:r>
              <a:rPr lang="en-GB" sz="2400" b="1" dirty="0" smtClean="0"/>
              <a:t>Bayesian Networks</a:t>
            </a:r>
            <a:r>
              <a:rPr lang="en-GB" sz="2400" dirty="0" smtClean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Nodes </a:t>
            </a:r>
            <a:r>
              <a:rPr lang="en-US" sz="2400" dirty="0" smtClean="0">
                <a:sym typeface="Wingdings" panose="05000000000000000000" pitchFamily="2" charset="2"/>
              </a:rPr>
              <a:t> random events of cyber threat scenarios.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ym typeface="Wingdings" panose="05000000000000000000" pitchFamily="2" charset="2"/>
              </a:rPr>
              <a:t>Arcs  causal dependencies among random events.</a:t>
            </a:r>
          </a:p>
          <a:p>
            <a:pPr marL="5715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Bayesian Networks enable </a:t>
            </a:r>
            <a:r>
              <a:rPr lang="en-US" sz="2400" b="1" dirty="0" smtClean="0">
                <a:sym typeface="Wingdings" panose="05000000000000000000" pitchFamily="2" charset="2"/>
              </a:rPr>
              <a:t>probability update </a:t>
            </a:r>
            <a:r>
              <a:rPr lang="en-US" sz="2400" dirty="0" smtClean="0">
                <a:sym typeface="Wingdings" panose="05000000000000000000" pitchFamily="2" charset="2"/>
              </a:rPr>
              <a:t>on the cascading events of the cyber threat scenarios.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2038" y="6542997"/>
            <a:ext cx="2166937" cy="32067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622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2990</TotalTime>
  <Words>929</Words>
  <Application>Microsoft Office PowerPoint</Application>
  <PresentationFormat>On-screen Show (4:3)</PresentationFormat>
  <Paragraphs>392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Cambria Math</vt:lpstr>
      <vt:lpstr>Wingdings</vt:lpstr>
      <vt:lpstr>iiasa-pptx-template-dark-&amp;-light</vt:lpstr>
      <vt:lpstr>iiasa-light-version</vt:lpstr>
      <vt:lpstr>Portfolio optimization of security measures for protecting electric power grids from cyber threats</vt:lpstr>
      <vt:lpstr>Outline</vt:lpstr>
      <vt:lpstr>Research project</vt:lpstr>
      <vt:lpstr>Cyber threat scenario</vt:lpstr>
      <vt:lpstr>Cyber threats analysis - standard practice</vt:lpstr>
      <vt:lpstr>Cyber threats analysis - standard practice</vt:lpstr>
      <vt:lpstr>Scenario prioritization</vt:lpstr>
      <vt:lpstr>Goals</vt:lpstr>
      <vt:lpstr>Probabilistic Risk Assessment</vt:lpstr>
      <vt:lpstr>PowerPoint Presentation</vt:lpstr>
      <vt:lpstr>PowerPoint Presentation</vt:lpstr>
      <vt:lpstr>PowerPoint Presentation</vt:lpstr>
      <vt:lpstr>Portfolio of security measures</vt:lpstr>
      <vt:lpstr>Pareto optimal portfolios</vt:lpstr>
      <vt:lpstr>Constraints</vt:lpstr>
      <vt:lpstr>Risk profile</vt:lpstr>
      <vt:lpstr>Cost-efficient portfolios</vt:lpstr>
      <vt:lpstr>Optimal resource allocation</vt:lpstr>
      <vt:lpstr>Summary</vt:lpstr>
      <vt:lpstr>Possible extensions</vt:lpstr>
      <vt:lpstr>Adversarial risk analysis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Mancuso Alessandro</cp:lastModifiedBy>
  <cp:revision>717</cp:revision>
  <cp:lastPrinted>2013-03-10T12:57:59Z</cp:lastPrinted>
  <dcterms:created xsi:type="dcterms:W3CDTF">2012-04-11T12:26:19Z</dcterms:created>
  <dcterms:modified xsi:type="dcterms:W3CDTF">2018-09-03T10:04:41Z</dcterms:modified>
</cp:coreProperties>
</file>