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3" r:id="rId3"/>
    <p:sldId id="293" r:id="rId4"/>
    <p:sldId id="309" r:id="rId5"/>
    <p:sldId id="319" r:id="rId6"/>
    <p:sldId id="311" r:id="rId7"/>
    <p:sldId id="295" r:id="rId8"/>
    <p:sldId id="294" r:id="rId9"/>
    <p:sldId id="308" r:id="rId10"/>
    <p:sldId id="296" r:id="rId11"/>
    <p:sldId id="297" r:id="rId12"/>
    <p:sldId id="313" r:id="rId13"/>
    <p:sldId id="302" r:id="rId14"/>
    <p:sldId id="305" r:id="rId15"/>
    <p:sldId id="318" r:id="rId16"/>
    <p:sldId id="320" r:id="rId17"/>
    <p:sldId id="310" r:id="rId18"/>
    <p:sldId id="298" r:id="rId19"/>
    <p:sldId id="307" r:id="rId20"/>
    <p:sldId id="299" r:id="rId21"/>
    <p:sldId id="314" r:id="rId22"/>
    <p:sldId id="316" r:id="rId23"/>
    <p:sldId id="315" r:id="rId24"/>
    <p:sldId id="317" r:id="rId25"/>
  </p:sldIdLst>
  <p:sldSz cx="9144000" cy="6858000" type="screen4x3"/>
  <p:notesSz cx="6669088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lma Virasjoki" initials="VV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3A"/>
    <a:srgbClr val="ED2939"/>
    <a:srgbClr val="0065BD"/>
    <a:srgbClr val="898989"/>
    <a:srgbClr val="928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1" autoAdjust="0"/>
    <p:restoredTop sz="84970" autoAdjust="0"/>
  </p:normalViewPr>
  <p:slideViewPr>
    <p:cSldViewPr>
      <p:cViewPr>
        <p:scale>
          <a:sx n="80" d="100"/>
          <a:sy n="80" d="100"/>
        </p:scale>
        <p:origin x="-510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9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360" y="-102"/>
      </p:cViewPr>
      <p:guideLst>
        <p:guide orient="horz" pos="3109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429581-8739-4681-9F23-377A7B67193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F84F8DEF-A4AA-44B6-9275-692510A8BA4B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fi-FI" sz="2800" b="0" dirty="0" smtClean="0"/>
            <a:t>Introduction and Research Objectives</a:t>
          </a:r>
          <a:endParaRPr lang="fi-FI" sz="2800" b="0" dirty="0"/>
        </a:p>
      </dgm:t>
    </dgm:pt>
    <dgm:pt modelId="{F9487655-54D4-4ADC-A239-AAFD7C92D810}" type="parTrans" cxnId="{7DCFD7E9-64E0-448F-99B8-4627A112DD1A}">
      <dgm:prSet/>
      <dgm:spPr/>
      <dgm:t>
        <a:bodyPr/>
        <a:lstStyle/>
        <a:p>
          <a:endParaRPr lang="fi-FI" sz="1200" b="0"/>
        </a:p>
      </dgm:t>
    </dgm:pt>
    <dgm:pt modelId="{D6815B79-6BA7-4752-8863-7D9E39784417}" type="sibTrans" cxnId="{7DCFD7E9-64E0-448F-99B8-4627A112DD1A}">
      <dgm:prSet/>
      <dgm:spPr/>
      <dgm:t>
        <a:bodyPr/>
        <a:lstStyle/>
        <a:p>
          <a:endParaRPr lang="fi-FI" sz="1200" b="0"/>
        </a:p>
      </dgm:t>
    </dgm:pt>
    <dgm:pt modelId="{A55D39DD-F4BF-42DB-91CF-C354644006FF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fi-FI" sz="2800" b="0" dirty="0" smtClean="0"/>
            <a:t>Problem Formulation</a:t>
          </a:r>
        </a:p>
      </dgm:t>
    </dgm:pt>
    <dgm:pt modelId="{F262CA7F-0C69-4D52-8CB4-EC3FEF747725}" type="parTrans" cxnId="{D607D25C-3AB3-4A93-BBB0-522832355AB6}">
      <dgm:prSet/>
      <dgm:spPr/>
      <dgm:t>
        <a:bodyPr/>
        <a:lstStyle/>
        <a:p>
          <a:endParaRPr lang="fi-FI" sz="1200" b="0"/>
        </a:p>
      </dgm:t>
    </dgm:pt>
    <dgm:pt modelId="{D73CB3A7-2B29-45B7-8A69-284486949F4C}" type="sibTrans" cxnId="{D607D25C-3AB3-4A93-BBB0-522832355AB6}">
      <dgm:prSet/>
      <dgm:spPr/>
      <dgm:t>
        <a:bodyPr/>
        <a:lstStyle/>
        <a:p>
          <a:endParaRPr lang="fi-FI" sz="1200" b="0"/>
        </a:p>
      </dgm:t>
    </dgm:pt>
    <dgm:pt modelId="{35BE3D4E-A13A-429F-BB46-68E0028158F8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fi-FI" sz="2800" b="0" dirty="0" smtClean="0"/>
            <a:t>Discussion and Conclusions</a:t>
          </a:r>
          <a:endParaRPr lang="fi-FI" sz="2800" b="0" dirty="0"/>
        </a:p>
      </dgm:t>
    </dgm:pt>
    <dgm:pt modelId="{C9F7B1AB-4550-47C8-98FA-EAA70041E44E}" type="parTrans" cxnId="{617EF38C-EF97-4758-ADCD-C9CE55C52A8C}">
      <dgm:prSet/>
      <dgm:spPr/>
      <dgm:t>
        <a:bodyPr/>
        <a:lstStyle/>
        <a:p>
          <a:endParaRPr lang="fi-FI" sz="1200" b="0"/>
        </a:p>
      </dgm:t>
    </dgm:pt>
    <dgm:pt modelId="{35E9397F-45EF-4394-8258-EAF6714902BA}" type="sibTrans" cxnId="{617EF38C-EF97-4758-ADCD-C9CE55C52A8C}">
      <dgm:prSet/>
      <dgm:spPr/>
      <dgm:t>
        <a:bodyPr/>
        <a:lstStyle/>
        <a:p>
          <a:endParaRPr lang="fi-FI" sz="1200" b="0"/>
        </a:p>
      </dgm:t>
    </dgm:pt>
    <dgm:pt modelId="{5096200C-0613-4988-94FF-4C8081001FF4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fi-FI" sz="2800" b="0" dirty="0" smtClean="0"/>
            <a:t>Numerical Example</a:t>
          </a:r>
        </a:p>
      </dgm:t>
    </dgm:pt>
    <dgm:pt modelId="{57615B9A-9F05-4415-BD20-BE91AF10C18B}" type="parTrans" cxnId="{ED61000B-0A3B-4944-B54C-2249C5333CC2}">
      <dgm:prSet/>
      <dgm:spPr/>
      <dgm:t>
        <a:bodyPr/>
        <a:lstStyle/>
        <a:p>
          <a:endParaRPr lang="fi-FI" sz="1200" b="0"/>
        </a:p>
      </dgm:t>
    </dgm:pt>
    <dgm:pt modelId="{B371E907-4719-4F31-ACC5-6A9F6E6B15A5}" type="sibTrans" cxnId="{ED61000B-0A3B-4944-B54C-2249C5333CC2}">
      <dgm:prSet/>
      <dgm:spPr/>
      <dgm:t>
        <a:bodyPr/>
        <a:lstStyle/>
        <a:p>
          <a:endParaRPr lang="fi-FI" sz="1200" b="0"/>
        </a:p>
      </dgm:t>
    </dgm:pt>
    <dgm:pt modelId="{7930E832-2F6D-458C-B48F-A93C8A2661D7}">
      <dgm:prSet phldrT="[Text]" custT="1"/>
      <dgm:spPr/>
      <dgm:t>
        <a:bodyPr/>
        <a:lstStyle/>
        <a:p>
          <a:endParaRPr lang="fi-FI" sz="4800" b="0" dirty="0"/>
        </a:p>
      </dgm:t>
    </dgm:pt>
    <dgm:pt modelId="{343B7955-4DA5-4D8A-BBB1-C360592E352D}" type="parTrans" cxnId="{FC7890F3-BCCB-41E9-B2FF-1F48ADB5FAF1}">
      <dgm:prSet/>
      <dgm:spPr/>
      <dgm:t>
        <a:bodyPr/>
        <a:lstStyle/>
        <a:p>
          <a:endParaRPr lang="fi-FI" sz="1200" b="0"/>
        </a:p>
      </dgm:t>
    </dgm:pt>
    <dgm:pt modelId="{B55D611E-4744-4735-881B-2EEF0BA246D8}" type="sibTrans" cxnId="{FC7890F3-BCCB-41E9-B2FF-1F48ADB5FAF1}">
      <dgm:prSet/>
      <dgm:spPr/>
      <dgm:t>
        <a:bodyPr/>
        <a:lstStyle/>
        <a:p>
          <a:endParaRPr lang="fi-FI" sz="1200" b="0"/>
        </a:p>
      </dgm:t>
    </dgm:pt>
    <dgm:pt modelId="{19D40C66-81B8-46C9-BD52-8036E8BB48C7}" type="pres">
      <dgm:prSet presAssocID="{93429581-8739-4681-9F23-377A7B67193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9F0BD3CF-2D9A-4D09-B33D-B6DCDD3A56D0}" type="pres">
      <dgm:prSet presAssocID="{7930E832-2F6D-458C-B48F-A93C8A2661D7}" presName="thickLine" presStyleLbl="alignNode1" presStyleIdx="0" presStyleCnt="1"/>
      <dgm:spPr/>
    </dgm:pt>
    <dgm:pt modelId="{18929B79-4057-48E9-8A6A-71E21B0EA3B3}" type="pres">
      <dgm:prSet presAssocID="{7930E832-2F6D-458C-B48F-A93C8A2661D7}" presName="horz1" presStyleCnt="0"/>
      <dgm:spPr/>
    </dgm:pt>
    <dgm:pt modelId="{FBC639E1-B666-43C1-86C7-3C89D4B064D4}" type="pres">
      <dgm:prSet presAssocID="{7930E832-2F6D-458C-B48F-A93C8A2661D7}" presName="tx1" presStyleLbl="revTx" presStyleIdx="0" presStyleCnt="5"/>
      <dgm:spPr/>
      <dgm:t>
        <a:bodyPr/>
        <a:lstStyle/>
        <a:p>
          <a:endParaRPr lang="fi-FI"/>
        </a:p>
      </dgm:t>
    </dgm:pt>
    <dgm:pt modelId="{8F8159CA-13B6-4343-AB92-599B8A0C2D06}" type="pres">
      <dgm:prSet presAssocID="{7930E832-2F6D-458C-B48F-A93C8A2661D7}" presName="vert1" presStyleCnt="0"/>
      <dgm:spPr/>
    </dgm:pt>
    <dgm:pt modelId="{1413BAA8-6CCE-49F5-ADA3-91A3B6D244D2}" type="pres">
      <dgm:prSet presAssocID="{F84F8DEF-A4AA-44B6-9275-692510A8BA4B}" presName="vertSpace2a" presStyleCnt="0"/>
      <dgm:spPr/>
    </dgm:pt>
    <dgm:pt modelId="{A115F262-2084-499B-A269-533325F2447E}" type="pres">
      <dgm:prSet presAssocID="{F84F8DEF-A4AA-44B6-9275-692510A8BA4B}" presName="horz2" presStyleCnt="0"/>
      <dgm:spPr/>
    </dgm:pt>
    <dgm:pt modelId="{4D56847E-D253-43AA-99C7-6CA0AF722A43}" type="pres">
      <dgm:prSet presAssocID="{F84F8DEF-A4AA-44B6-9275-692510A8BA4B}" presName="horzSpace2" presStyleCnt="0"/>
      <dgm:spPr/>
    </dgm:pt>
    <dgm:pt modelId="{3C2BC487-C8B7-49FE-A91D-166B2A6B4C98}" type="pres">
      <dgm:prSet presAssocID="{F84F8DEF-A4AA-44B6-9275-692510A8BA4B}" presName="tx2" presStyleLbl="revTx" presStyleIdx="1" presStyleCnt="5"/>
      <dgm:spPr/>
      <dgm:t>
        <a:bodyPr/>
        <a:lstStyle/>
        <a:p>
          <a:endParaRPr lang="fi-FI"/>
        </a:p>
      </dgm:t>
    </dgm:pt>
    <dgm:pt modelId="{1F757BAA-0617-48A9-8C39-DB77C05EC580}" type="pres">
      <dgm:prSet presAssocID="{F84F8DEF-A4AA-44B6-9275-692510A8BA4B}" presName="vert2" presStyleCnt="0"/>
      <dgm:spPr/>
    </dgm:pt>
    <dgm:pt modelId="{F394946A-90EC-4D37-A558-EF7BF88D0DE1}" type="pres">
      <dgm:prSet presAssocID="{F84F8DEF-A4AA-44B6-9275-692510A8BA4B}" presName="thinLine2b" presStyleLbl="callout" presStyleIdx="0" presStyleCnt="4"/>
      <dgm:spPr/>
    </dgm:pt>
    <dgm:pt modelId="{1DB4A391-8BA3-4FCE-8877-55B4EA82A40F}" type="pres">
      <dgm:prSet presAssocID="{F84F8DEF-A4AA-44B6-9275-692510A8BA4B}" presName="vertSpace2b" presStyleCnt="0"/>
      <dgm:spPr/>
    </dgm:pt>
    <dgm:pt modelId="{7FB29C31-4620-41E6-B23A-13D4BAA94724}" type="pres">
      <dgm:prSet presAssocID="{A55D39DD-F4BF-42DB-91CF-C354644006FF}" presName="horz2" presStyleCnt="0"/>
      <dgm:spPr/>
    </dgm:pt>
    <dgm:pt modelId="{A77A79AD-D2C1-4086-8615-B0CA0880F338}" type="pres">
      <dgm:prSet presAssocID="{A55D39DD-F4BF-42DB-91CF-C354644006FF}" presName="horzSpace2" presStyleCnt="0"/>
      <dgm:spPr/>
    </dgm:pt>
    <dgm:pt modelId="{D3A3AB35-F731-4FDD-A4C8-8DD643FE6F1A}" type="pres">
      <dgm:prSet presAssocID="{A55D39DD-F4BF-42DB-91CF-C354644006FF}" presName="tx2" presStyleLbl="revTx" presStyleIdx="2" presStyleCnt="5"/>
      <dgm:spPr/>
      <dgm:t>
        <a:bodyPr/>
        <a:lstStyle/>
        <a:p>
          <a:endParaRPr lang="fi-FI"/>
        </a:p>
      </dgm:t>
    </dgm:pt>
    <dgm:pt modelId="{8D3418CB-98CC-40C2-8A19-5FC248F7AD1F}" type="pres">
      <dgm:prSet presAssocID="{A55D39DD-F4BF-42DB-91CF-C354644006FF}" presName="vert2" presStyleCnt="0"/>
      <dgm:spPr/>
    </dgm:pt>
    <dgm:pt modelId="{E787E8C1-794A-4B90-8758-8AB778DAE1C7}" type="pres">
      <dgm:prSet presAssocID="{A55D39DD-F4BF-42DB-91CF-C354644006FF}" presName="thinLine2b" presStyleLbl="callout" presStyleIdx="1" presStyleCnt="4"/>
      <dgm:spPr/>
    </dgm:pt>
    <dgm:pt modelId="{C4F07E05-EA7F-40C7-A666-5122D83B7DEB}" type="pres">
      <dgm:prSet presAssocID="{A55D39DD-F4BF-42DB-91CF-C354644006FF}" presName="vertSpace2b" presStyleCnt="0"/>
      <dgm:spPr/>
    </dgm:pt>
    <dgm:pt modelId="{353A6F01-005B-435C-AAF1-AC4F3135A506}" type="pres">
      <dgm:prSet presAssocID="{5096200C-0613-4988-94FF-4C8081001FF4}" presName="horz2" presStyleCnt="0"/>
      <dgm:spPr/>
    </dgm:pt>
    <dgm:pt modelId="{9A24CA65-2076-43EA-AFFD-D210E3FEC290}" type="pres">
      <dgm:prSet presAssocID="{5096200C-0613-4988-94FF-4C8081001FF4}" presName="horzSpace2" presStyleCnt="0"/>
      <dgm:spPr/>
    </dgm:pt>
    <dgm:pt modelId="{2FCEB42D-9B5B-4235-AA77-27C120692599}" type="pres">
      <dgm:prSet presAssocID="{5096200C-0613-4988-94FF-4C8081001FF4}" presName="tx2" presStyleLbl="revTx" presStyleIdx="3" presStyleCnt="5"/>
      <dgm:spPr/>
      <dgm:t>
        <a:bodyPr/>
        <a:lstStyle/>
        <a:p>
          <a:endParaRPr lang="fi-FI"/>
        </a:p>
      </dgm:t>
    </dgm:pt>
    <dgm:pt modelId="{523E7DDA-3AF0-4C31-9B4C-FC33FD6D5F12}" type="pres">
      <dgm:prSet presAssocID="{5096200C-0613-4988-94FF-4C8081001FF4}" presName="vert2" presStyleCnt="0"/>
      <dgm:spPr/>
    </dgm:pt>
    <dgm:pt modelId="{637EADD6-F3C2-421F-9E58-06F1887C344C}" type="pres">
      <dgm:prSet presAssocID="{5096200C-0613-4988-94FF-4C8081001FF4}" presName="thinLine2b" presStyleLbl="callout" presStyleIdx="2" presStyleCnt="4"/>
      <dgm:spPr/>
    </dgm:pt>
    <dgm:pt modelId="{42A2051A-7A63-41A3-B981-30719B0BE17B}" type="pres">
      <dgm:prSet presAssocID="{5096200C-0613-4988-94FF-4C8081001FF4}" presName="vertSpace2b" presStyleCnt="0"/>
      <dgm:spPr/>
    </dgm:pt>
    <dgm:pt modelId="{AEE6DE4D-7291-44DD-802C-C4EFA714B77C}" type="pres">
      <dgm:prSet presAssocID="{35BE3D4E-A13A-429F-BB46-68E0028158F8}" presName="horz2" presStyleCnt="0"/>
      <dgm:spPr/>
    </dgm:pt>
    <dgm:pt modelId="{8D1BBF84-929E-46E5-A5F1-ED6F8C1213C5}" type="pres">
      <dgm:prSet presAssocID="{35BE3D4E-A13A-429F-BB46-68E0028158F8}" presName="horzSpace2" presStyleCnt="0"/>
      <dgm:spPr/>
    </dgm:pt>
    <dgm:pt modelId="{1C648789-8EA5-48D5-A404-A51CE4CA8555}" type="pres">
      <dgm:prSet presAssocID="{35BE3D4E-A13A-429F-BB46-68E0028158F8}" presName="tx2" presStyleLbl="revTx" presStyleIdx="4" presStyleCnt="5"/>
      <dgm:spPr/>
      <dgm:t>
        <a:bodyPr/>
        <a:lstStyle/>
        <a:p>
          <a:endParaRPr lang="fi-FI"/>
        </a:p>
      </dgm:t>
    </dgm:pt>
    <dgm:pt modelId="{4D3FCEC1-3B79-4472-B793-B9FC40B34497}" type="pres">
      <dgm:prSet presAssocID="{35BE3D4E-A13A-429F-BB46-68E0028158F8}" presName="vert2" presStyleCnt="0"/>
      <dgm:spPr/>
    </dgm:pt>
    <dgm:pt modelId="{66BF47DF-8E89-40CB-87B6-EE4E11B133AD}" type="pres">
      <dgm:prSet presAssocID="{35BE3D4E-A13A-429F-BB46-68E0028158F8}" presName="thinLine2b" presStyleLbl="callout" presStyleIdx="3" presStyleCnt="4"/>
      <dgm:spPr/>
    </dgm:pt>
    <dgm:pt modelId="{7FF7181D-96C7-45DD-836F-9813D4335229}" type="pres">
      <dgm:prSet presAssocID="{35BE3D4E-A13A-429F-BB46-68E0028158F8}" presName="vertSpace2b" presStyleCnt="0"/>
      <dgm:spPr/>
    </dgm:pt>
  </dgm:ptLst>
  <dgm:cxnLst>
    <dgm:cxn modelId="{75644480-00DF-4FAF-8FB7-A6840B1751DB}" type="presOf" srcId="{93429581-8739-4681-9F23-377A7B67193C}" destId="{19D40C66-81B8-46C9-BD52-8036E8BB48C7}" srcOrd="0" destOrd="0" presId="urn:microsoft.com/office/officeart/2008/layout/LinedList"/>
    <dgm:cxn modelId="{27539A8E-15F1-4FA4-9637-6F92F34446D0}" type="presOf" srcId="{5096200C-0613-4988-94FF-4C8081001FF4}" destId="{2FCEB42D-9B5B-4235-AA77-27C120692599}" srcOrd="0" destOrd="0" presId="urn:microsoft.com/office/officeart/2008/layout/LinedList"/>
    <dgm:cxn modelId="{ED61000B-0A3B-4944-B54C-2249C5333CC2}" srcId="{7930E832-2F6D-458C-B48F-A93C8A2661D7}" destId="{5096200C-0613-4988-94FF-4C8081001FF4}" srcOrd="2" destOrd="0" parTransId="{57615B9A-9F05-4415-BD20-BE91AF10C18B}" sibTransId="{B371E907-4719-4F31-ACC5-6A9F6E6B15A5}"/>
    <dgm:cxn modelId="{FC7890F3-BCCB-41E9-B2FF-1F48ADB5FAF1}" srcId="{93429581-8739-4681-9F23-377A7B67193C}" destId="{7930E832-2F6D-458C-B48F-A93C8A2661D7}" srcOrd="0" destOrd="0" parTransId="{343B7955-4DA5-4D8A-BBB1-C360592E352D}" sibTransId="{B55D611E-4744-4735-881B-2EEF0BA246D8}"/>
    <dgm:cxn modelId="{7DCFD7E9-64E0-448F-99B8-4627A112DD1A}" srcId="{7930E832-2F6D-458C-B48F-A93C8A2661D7}" destId="{F84F8DEF-A4AA-44B6-9275-692510A8BA4B}" srcOrd="0" destOrd="0" parTransId="{F9487655-54D4-4ADC-A239-AAFD7C92D810}" sibTransId="{D6815B79-6BA7-4752-8863-7D9E39784417}"/>
    <dgm:cxn modelId="{8BC28E84-F855-480E-BD6E-C0F58FE3AAC1}" type="presOf" srcId="{7930E832-2F6D-458C-B48F-A93C8A2661D7}" destId="{FBC639E1-B666-43C1-86C7-3C89D4B064D4}" srcOrd="0" destOrd="0" presId="urn:microsoft.com/office/officeart/2008/layout/LinedList"/>
    <dgm:cxn modelId="{1044F595-3DFB-47E0-8932-61E61639C1C8}" type="presOf" srcId="{F84F8DEF-A4AA-44B6-9275-692510A8BA4B}" destId="{3C2BC487-C8B7-49FE-A91D-166B2A6B4C98}" srcOrd="0" destOrd="0" presId="urn:microsoft.com/office/officeart/2008/layout/LinedList"/>
    <dgm:cxn modelId="{B65E1BE7-8E27-44A1-A560-87B5FCC43EE7}" type="presOf" srcId="{A55D39DD-F4BF-42DB-91CF-C354644006FF}" destId="{D3A3AB35-F731-4FDD-A4C8-8DD643FE6F1A}" srcOrd="0" destOrd="0" presId="urn:microsoft.com/office/officeart/2008/layout/LinedList"/>
    <dgm:cxn modelId="{D607D25C-3AB3-4A93-BBB0-522832355AB6}" srcId="{7930E832-2F6D-458C-B48F-A93C8A2661D7}" destId="{A55D39DD-F4BF-42DB-91CF-C354644006FF}" srcOrd="1" destOrd="0" parTransId="{F262CA7F-0C69-4D52-8CB4-EC3FEF747725}" sibTransId="{D73CB3A7-2B29-45B7-8A69-284486949F4C}"/>
    <dgm:cxn modelId="{60E056C7-D572-4611-8FD1-82CAFE7CAC62}" type="presOf" srcId="{35BE3D4E-A13A-429F-BB46-68E0028158F8}" destId="{1C648789-8EA5-48D5-A404-A51CE4CA8555}" srcOrd="0" destOrd="0" presId="urn:microsoft.com/office/officeart/2008/layout/LinedList"/>
    <dgm:cxn modelId="{617EF38C-EF97-4758-ADCD-C9CE55C52A8C}" srcId="{7930E832-2F6D-458C-B48F-A93C8A2661D7}" destId="{35BE3D4E-A13A-429F-BB46-68E0028158F8}" srcOrd="3" destOrd="0" parTransId="{C9F7B1AB-4550-47C8-98FA-EAA70041E44E}" sibTransId="{35E9397F-45EF-4394-8258-EAF6714902BA}"/>
    <dgm:cxn modelId="{BD5BB085-1D76-405D-A07F-5B4C36CFBBDB}" type="presParOf" srcId="{19D40C66-81B8-46C9-BD52-8036E8BB48C7}" destId="{9F0BD3CF-2D9A-4D09-B33D-B6DCDD3A56D0}" srcOrd="0" destOrd="0" presId="urn:microsoft.com/office/officeart/2008/layout/LinedList"/>
    <dgm:cxn modelId="{B0D4FF24-430F-4E6E-9B1F-2BB662A411F8}" type="presParOf" srcId="{19D40C66-81B8-46C9-BD52-8036E8BB48C7}" destId="{18929B79-4057-48E9-8A6A-71E21B0EA3B3}" srcOrd="1" destOrd="0" presId="urn:microsoft.com/office/officeart/2008/layout/LinedList"/>
    <dgm:cxn modelId="{560A08BE-608E-4894-98E6-7644058E1F3B}" type="presParOf" srcId="{18929B79-4057-48E9-8A6A-71E21B0EA3B3}" destId="{FBC639E1-B666-43C1-86C7-3C89D4B064D4}" srcOrd="0" destOrd="0" presId="urn:microsoft.com/office/officeart/2008/layout/LinedList"/>
    <dgm:cxn modelId="{A4C83ADE-FD3E-404C-A2BE-59DDCCEBB240}" type="presParOf" srcId="{18929B79-4057-48E9-8A6A-71E21B0EA3B3}" destId="{8F8159CA-13B6-4343-AB92-599B8A0C2D06}" srcOrd="1" destOrd="0" presId="urn:microsoft.com/office/officeart/2008/layout/LinedList"/>
    <dgm:cxn modelId="{8E3690D0-4145-4B5D-A8EB-038FB52ED942}" type="presParOf" srcId="{8F8159CA-13B6-4343-AB92-599B8A0C2D06}" destId="{1413BAA8-6CCE-49F5-ADA3-91A3B6D244D2}" srcOrd="0" destOrd="0" presId="urn:microsoft.com/office/officeart/2008/layout/LinedList"/>
    <dgm:cxn modelId="{B9FF7754-4579-42C7-86C7-FE1F815447BE}" type="presParOf" srcId="{8F8159CA-13B6-4343-AB92-599B8A0C2D06}" destId="{A115F262-2084-499B-A269-533325F2447E}" srcOrd="1" destOrd="0" presId="urn:microsoft.com/office/officeart/2008/layout/LinedList"/>
    <dgm:cxn modelId="{2BE34DA8-DDAA-4270-86FF-1A52416BE4FE}" type="presParOf" srcId="{A115F262-2084-499B-A269-533325F2447E}" destId="{4D56847E-D253-43AA-99C7-6CA0AF722A43}" srcOrd="0" destOrd="0" presId="urn:microsoft.com/office/officeart/2008/layout/LinedList"/>
    <dgm:cxn modelId="{E2066B81-4960-4FF4-B213-1FE4A9A96F9F}" type="presParOf" srcId="{A115F262-2084-499B-A269-533325F2447E}" destId="{3C2BC487-C8B7-49FE-A91D-166B2A6B4C98}" srcOrd="1" destOrd="0" presId="urn:microsoft.com/office/officeart/2008/layout/LinedList"/>
    <dgm:cxn modelId="{705FF924-9977-4536-8563-85ADA238CFB6}" type="presParOf" srcId="{A115F262-2084-499B-A269-533325F2447E}" destId="{1F757BAA-0617-48A9-8C39-DB77C05EC580}" srcOrd="2" destOrd="0" presId="urn:microsoft.com/office/officeart/2008/layout/LinedList"/>
    <dgm:cxn modelId="{C7AEC270-5770-417E-8DB3-013C7C47AF91}" type="presParOf" srcId="{8F8159CA-13B6-4343-AB92-599B8A0C2D06}" destId="{F394946A-90EC-4D37-A558-EF7BF88D0DE1}" srcOrd="2" destOrd="0" presId="urn:microsoft.com/office/officeart/2008/layout/LinedList"/>
    <dgm:cxn modelId="{7AAF885D-F3A1-4ECC-912E-A0079B227EEE}" type="presParOf" srcId="{8F8159CA-13B6-4343-AB92-599B8A0C2D06}" destId="{1DB4A391-8BA3-4FCE-8877-55B4EA82A40F}" srcOrd="3" destOrd="0" presId="urn:microsoft.com/office/officeart/2008/layout/LinedList"/>
    <dgm:cxn modelId="{7C5C2C7A-FC68-4115-9B4E-E7B85C9FDFC6}" type="presParOf" srcId="{8F8159CA-13B6-4343-AB92-599B8A0C2D06}" destId="{7FB29C31-4620-41E6-B23A-13D4BAA94724}" srcOrd="4" destOrd="0" presId="urn:microsoft.com/office/officeart/2008/layout/LinedList"/>
    <dgm:cxn modelId="{E2F5D5E1-EBED-4B84-BFF4-5D98840F423E}" type="presParOf" srcId="{7FB29C31-4620-41E6-B23A-13D4BAA94724}" destId="{A77A79AD-D2C1-4086-8615-B0CA0880F338}" srcOrd="0" destOrd="0" presId="urn:microsoft.com/office/officeart/2008/layout/LinedList"/>
    <dgm:cxn modelId="{0789D473-2B97-436B-A8EE-C8455D219A3B}" type="presParOf" srcId="{7FB29C31-4620-41E6-B23A-13D4BAA94724}" destId="{D3A3AB35-F731-4FDD-A4C8-8DD643FE6F1A}" srcOrd="1" destOrd="0" presId="urn:microsoft.com/office/officeart/2008/layout/LinedList"/>
    <dgm:cxn modelId="{19BEE68A-7556-4522-9368-5EC3375C81A2}" type="presParOf" srcId="{7FB29C31-4620-41E6-B23A-13D4BAA94724}" destId="{8D3418CB-98CC-40C2-8A19-5FC248F7AD1F}" srcOrd="2" destOrd="0" presId="urn:microsoft.com/office/officeart/2008/layout/LinedList"/>
    <dgm:cxn modelId="{A5BE639B-B83B-4C10-A19A-6B03A1753083}" type="presParOf" srcId="{8F8159CA-13B6-4343-AB92-599B8A0C2D06}" destId="{E787E8C1-794A-4B90-8758-8AB778DAE1C7}" srcOrd="5" destOrd="0" presId="urn:microsoft.com/office/officeart/2008/layout/LinedList"/>
    <dgm:cxn modelId="{621EB1F6-DAD8-42C4-9A3E-4AEC1C2F2D0F}" type="presParOf" srcId="{8F8159CA-13B6-4343-AB92-599B8A0C2D06}" destId="{C4F07E05-EA7F-40C7-A666-5122D83B7DEB}" srcOrd="6" destOrd="0" presId="urn:microsoft.com/office/officeart/2008/layout/LinedList"/>
    <dgm:cxn modelId="{0AA9EBD9-8139-4046-AC76-F7B966C994C9}" type="presParOf" srcId="{8F8159CA-13B6-4343-AB92-599B8A0C2D06}" destId="{353A6F01-005B-435C-AAF1-AC4F3135A506}" srcOrd="7" destOrd="0" presId="urn:microsoft.com/office/officeart/2008/layout/LinedList"/>
    <dgm:cxn modelId="{5BD382BE-2E88-4988-AC23-B8CDA2102B97}" type="presParOf" srcId="{353A6F01-005B-435C-AAF1-AC4F3135A506}" destId="{9A24CA65-2076-43EA-AFFD-D210E3FEC290}" srcOrd="0" destOrd="0" presId="urn:microsoft.com/office/officeart/2008/layout/LinedList"/>
    <dgm:cxn modelId="{E2F0AE6E-AAC0-4ACE-8790-8641F2A821C3}" type="presParOf" srcId="{353A6F01-005B-435C-AAF1-AC4F3135A506}" destId="{2FCEB42D-9B5B-4235-AA77-27C120692599}" srcOrd="1" destOrd="0" presId="urn:microsoft.com/office/officeart/2008/layout/LinedList"/>
    <dgm:cxn modelId="{E4331D00-C30D-4DD1-A807-9F8917A7901B}" type="presParOf" srcId="{353A6F01-005B-435C-AAF1-AC4F3135A506}" destId="{523E7DDA-3AF0-4C31-9B4C-FC33FD6D5F12}" srcOrd="2" destOrd="0" presId="urn:microsoft.com/office/officeart/2008/layout/LinedList"/>
    <dgm:cxn modelId="{DDA4ED4C-2E5A-474C-BC6E-A54239A5D08B}" type="presParOf" srcId="{8F8159CA-13B6-4343-AB92-599B8A0C2D06}" destId="{637EADD6-F3C2-421F-9E58-06F1887C344C}" srcOrd="8" destOrd="0" presId="urn:microsoft.com/office/officeart/2008/layout/LinedList"/>
    <dgm:cxn modelId="{0116DD1B-008C-4352-8847-4E7916D92AC2}" type="presParOf" srcId="{8F8159CA-13B6-4343-AB92-599B8A0C2D06}" destId="{42A2051A-7A63-41A3-B981-30719B0BE17B}" srcOrd="9" destOrd="0" presId="urn:microsoft.com/office/officeart/2008/layout/LinedList"/>
    <dgm:cxn modelId="{89D46400-019E-4276-80D9-92CD49E699C8}" type="presParOf" srcId="{8F8159CA-13B6-4343-AB92-599B8A0C2D06}" destId="{AEE6DE4D-7291-44DD-802C-C4EFA714B77C}" srcOrd="10" destOrd="0" presId="urn:microsoft.com/office/officeart/2008/layout/LinedList"/>
    <dgm:cxn modelId="{E953B02F-3BFB-4C90-AFD8-93F59F7B1F89}" type="presParOf" srcId="{AEE6DE4D-7291-44DD-802C-C4EFA714B77C}" destId="{8D1BBF84-929E-46E5-A5F1-ED6F8C1213C5}" srcOrd="0" destOrd="0" presId="urn:microsoft.com/office/officeart/2008/layout/LinedList"/>
    <dgm:cxn modelId="{9E7BED43-A356-4A85-89E3-7851D7D7CE76}" type="presParOf" srcId="{AEE6DE4D-7291-44DD-802C-C4EFA714B77C}" destId="{1C648789-8EA5-48D5-A404-A51CE4CA8555}" srcOrd="1" destOrd="0" presId="urn:microsoft.com/office/officeart/2008/layout/LinedList"/>
    <dgm:cxn modelId="{4102FCA6-2174-4FA5-8962-F080671A1857}" type="presParOf" srcId="{AEE6DE4D-7291-44DD-802C-C4EFA714B77C}" destId="{4D3FCEC1-3B79-4472-B793-B9FC40B34497}" srcOrd="2" destOrd="0" presId="urn:microsoft.com/office/officeart/2008/layout/LinedList"/>
    <dgm:cxn modelId="{15DB6300-C798-40F3-8E09-718113C83B07}" type="presParOf" srcId="{8F8159CA-13B6-4343-AB92-599B8A0C2D06}" destId="{66BF47DF-8E89-40CB-87B6-EE4E11B133AD}" srcOrd="11" destOrd="0" presId="urn:microsoft.com/office/officeart/2008/layout/LinedList"/>
    <dgm:cxn modelId="{FC30E7AB-50C1-4B8E-970D-CB6CBEF7A947}" type="presParOf" srcId="{8F8159CA-13B6-4343-AB92-599B8A0C2D06}" destId="{7FF7181D-96C7-45DD-836F-9813D433522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5FC0C7-551D-4263-AD5E-B5B92E6970A6}" type="doc">
      <dgm:prSet loTypeId="urn:microsoft.com/office/officeart/2005/8/layout/hierarchy4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fi-FI"/>
        </a:p>
      </dgm:t>
    </dgm:pt>
    <dgm:pt modelId="{2D42871E-635D-43A5-864D-A320E400DF9D}">
      <dgm:prSet phldrT="[Text]" custT="1"/>
      <dgm:spPr/>
      <dgm:t>
        <a:bodyPr/>
        <a:lstStyle/>
        <a:p>
          <a:pPr algn="ctr"/>
          <a:r>
            <a:rPr lang="fi-FI" sz="2000" b="1" dirty="0" smtClean="0"/>
            <a:t>I. Deregulation</a:t>
          </a:r>
        </a:p>
        <a:p>
          <a:pPr algn="l"/>
          <a:r>
            <a:rPr lang="fi-FI" sz="1600" dirty="0" smtClean="0">
              <a:sym typeface="Wingdings" panose="05000000000000000000" pitchFamily="2" charset="2"/>
            </a:rPr>
            <a:t> Economic</a:t>
          </a:r>
          <a:r>
            <a:rPr lang="fi-FI" sz="1600" dirty="0" smtClean="0"/>
            <a:t> efficiency via competition</a:t>
          </a:r>
          <a:br>
            <a:rPr lang="fi-FI" sz="1600" dirty="0" smtClean="0"/>
          </a:br>
          <a:r>
            <a:rPr lang="fi-FI" sz="1600" dirty="0" smtClean="0">
              <a:sym typeface="Wingdings" panose="05000000000000000000" pitchFamily="2" charset="2"/>
            </a:rPr>
            <a:t> But, e</a:t>
          </a:r>
          <a:r>
            <a:rPr lang="fi-FI" sz="1600" dirty="0" smtClean="0"/>
            <a:t>vidence of market power</a:t>
          </a:r>
          <a:endParaRPr lang="fi-FI" sz="1900" dirty="0"/>
        </a:p>
      </dgm:t>
    </dgm:pt>
    <dgm:pt modelId="{969FBC1F-C25F-49BC-BA78-2B42A479CBB9}" type="parTrans" cxnId="{7917D69B-0F5C-4254-92D6-826755E9547F}">
      <dgm:prSet/>
      <dgm:spPr/>
      <dgm:t>
        <a:bodyPr/>
        <a:lstStyle/>
        <a:p>
          <a:endParaRPr lang="fi-FI"/>
        </a:p>
      </dgm:t>
    </dgm:pt>
    <dgm:pt modelId="{DD5F78D2-B25F-40B8-8337-E102F95A7A0F}" type="sibTrans" cxnId="{7917D69B-0F5C-4254-92D6-826755E9547F}">
      <dgm:prSet/>
      <dgm:spPr/>
      <dgm:t>
        <a:bodyPr/>
        <a:lstStyle/>
        <a:p>
          <a:endParaRPr lang="fi-FI"/>
        </a:p>
      </dgm:t>
    </dgm:pt>
    <dgm:pt modelId="{9EAC3CB6-D7A7-4712-B28D-B834539055B8}">
      <dgm:prSet phldrT="[Text]" custT="1"/>
      <dgm:spPr/>
      <dgm:t>
        <a:bodyPr/>
        <a:lstStyle/>
        <a:p>
          <a:pPr algn="ctr"/>
          <a:r>
            <a:rPr lang="fi-FI" sz="2000" b="1" dirty="0" smtClean="0"/>
            <a:t>Strain on the Power System</a:t>
          </a:r>
        </a:p>
        <a:p>
          <a:pPr algn="l"/>
          <a:r>
            <a:rPr lang="fi-FI" sz="1600" dirty="0" smtClean="0">
              <a:sym typeface="Wingdings" panose="05000000000000000000" pitchFamily="2" charset="2"/>
            </a:rPr>
            <a:t> Ramping of conventional plants</a:t>
          </a:r>
          <a:br>
            <a:rPr lang="fi-FI" sz="1600" dirty="0" smtClean="0">
              <a:sym typeface="Wingdings" panose="05000000000000000000" pitchFamily="2" charset="2"/>
            </a:rPr>
          </a:br>
          <a:r>
            <a:rPr lang="fi-FI" sz="1600" dirty="0" smtClean="0">
              <a:sym typeface="Wingdings" panose="05000000000000000000" pitchFamily="2" charset="2"/>
            </a:rPr>
            <a:t> Possibility of network congestion</a:t>
          </a:r>
          <a:endParaRPr lang="fi-FI" sz="1600" dirty="0"/>
        </a:p>
      </dgm:t>
    </dgm:pt>
    <dgm:pt modelId="{2A5577BB-7560-4363-8A4A-801C76A35534}" type="parTrans" cxnId="{4E557EA9-00D6-4E7B-9CBA-BA4B423D749E}">
      <dgm:prSet/>
      <dgm:spPr/>
      <dgm:t>
        <a:bodyPr/>
        <a:lstStyle/>
        <a:p>
          <a:endParaRPr lang="fi-FI"/>
        </a:p>
      </dgm:t>
    </dgm:pt>
    <dgm:pt modelId="{B10B8CA8-8D8A-4496-87B3-E1F2C8FDBE5C}" type="sibTrans" cxnId="{4E557EA9-00D6-4E7B-9CBA-BA4B423D749E}">
      <dgm:prSet/>
      <dgm:spPr/>
      <dgm:t>
        <a:bodyPr/>
        <a:lstStyle/>
        <a:p>
          <a:endParaRPr lang="fi-FI"/>
        </a:p>
      </dgm:t>
    </dgm:pt>
    <dgm:pt modelId="{06DB8F14-9023-47EE-B9F4-8724482A0428}">
      <dgm:prSet phldrT="[Text]" custT="1"/>
      <dgm:spPr/>
      <dgm:t>
        <a:bodyPr/>
        <a:lstStyle/>
        <a:p>
          <a:pPr algn="ctr"/>
          <a:r>
            <a:rPr lang="fi-FI" sz="2000" b="1" dirty="0" smtClean="0"/>
            <a:t>Storage Technologies</a:t>
          </a:r>
        </a:p>
        <a:p>
          <a:pPr algn="l">
            <a:tabLst>
              <a:tab pos="266700" algn="l"/>
            </a:tabLst>
          </a:pPr>
          <a:r>
            <a:rPr lang="fi-FI" sz="1600" dirty="0" smtClean="0">
              <a:sym typeface="Wingdings" panose="05000000000000000000" pitchFamily="2" charset="2"/>
            </a:rPr>
            <a:t> F</a:t>
          </a:r>
          <a:r>
            <a:rPr lang="fi-FI" sz="1600" dirty="0" smtClean="0"/>
            <a:t>acilitate of RE integration</a:t>
          </a:r>
          <a:br>
            <a:rPr lang="fi-FI" sz="1600" dirty="0" smtClean="0"/>
          </a:br>
          <a:r>
            <a:rPr lang="fi-FI" sz="1600" dirty="0" smtClean="0">
              <a:sym typeface="Wingdings" panose="05000000000000000000" pitchFamily="2" charset="2"/>
            </a:rPr>
            <a:t> Combined with, e.g.: </a:t>
          </a:r>
          <a:br>
            <a:rPr lang="fi-FI" sz="1600" dirty="0" smtClean="0">
              <a:sym typeface="Wingdings" panose="05000000000000000000" pitchFamily="2" charset="2"/>
            </a:rPr>
          </a:br>
          <a:r>
            <a:rPr lang="fi-FI" sz="1600" dirty="0" smtClean="0">
              <a:sym typeface="Wingdings" panose="05000000000000000000" pitchFamily="2" charset="2"/>
            </a:rPr>
            <a:t>	1. Reinforcements of the grid </a:t>
          </a:r>
          <a:br>
            <a:rPr lang="fi-FI" sz="1600" dirty="0" smtClean="0">
              <a:sym typeface="Wingdings" panose="05000000000000000000" pitchFamily="2" charset="2"/>
            </a:rPr>
          </a:br>
          <a:r>
            <a:rPr lang="fi-FI" sz="1600" dirty="0" smtClean="0">
              <a:sym typeface="Wingdings" panose="05000000000000000000" pitchFamily="2" charset="2"/>
            </a:rPr>
            <a:t>	2. Better congestion management </a:t>
          </a:r>
          <a:br>
            <a:rPr lang="fi-FI" sz="1600" dirty="0" smtClean="0">
              <a:sym typeface="Wingdings" panose="05000000000000000000" pitchFamily="2" charset="2"/>
            </a:rPr>
          </a:br>
          <a:r>
            <a:rPr lang="fi-FI" sz="1600" dirty="0" smtClean="0">
              <a:sym typeface="Wingdings" panose="05000000000000000000" pitchFamily="2" charset="2"/>
            </a:rPr>
            <a:t>	3. Enhanced demand response</a:t>
          </a:r>
        </a:p>
      </dgm:t>
    </dgm:pt>
    <dgm:pt modelId="{FBF647F2-6CE7-4C1D-829F-42897A105E2D}" type="parTrans" cxnId="{8D4B4E02-5A44-452B-95A0-C3B4B0158811}">
      <dgm:prSet/>
      <dgm:spPr/>
      <dgm:t>
        <a:bodyPr/>
        <a:lstStyle/>
        <a:p>
          <a:endParaRPr lang="fi-FI"/>
        </a:p>
      </dgm:t>
    </dgm:pt>
    <dgm:pt modelId="{E21B0FAD-C9C0-4708-9C60-A55350C8492B}" type="sibTrans" cxnId="{8D4B4E02-5A44-452B-95A0-C3B4B0158811}">
      <dgm:prSet/>
      <dgm:spPr/>
      <dgm:t>
        <a:bodyPr/>
        <a:lstStyle/>
        <a:p>
          <a:endParaRPr lang="fi-FI"/>
        </a:p>
      </dgm:t>
    </dgm:pt>
    <dgm:pt modelId="{09C2C2BD-39BB-4272-A45A-BB72941288EA}">
      <dgm:prSet phldrT="[Text]" custT="1"/>
      <dgm:spPr/>
      <dgm:t>
        <a:bodyPr/>
        <a:lstStyle/>
        <a:p>
          <a:pPr algn="ctr"/>
          <a:r>
            <a:rPr lang="fi-FI" sz="2000" b="1" dirty="0" smtClean="0"/>
            <a:t>II. Sustainability</a:t>
          </a:r>
        </a:p>
        <a:p>
          <a:pPr algn="l"/>
          <a:r>
            <a:rPr lang="fi-FI" sz="1600" dirty="0" smtClean="0">
              <a:sym typeface="Wingdings" panose="05000000000000000000" pitchFamily="2" charset="2"/>
            </a:rPr>
            <a:t> R</a:t>
          </a:r>
          <a:r>
            <a:rPr lang="fi-FI" sz="1600" dirty="0" smtClean="0"/>
            <a:t>egulation &amp; economic incentives</a:t>
          </a:r>
          <a:br>
            <a:rPr lang="fi-FI" sz="1600" dirty="0" smtClean="0"/>
          </a:br>
          <a:r>
            <a:rPr lang="fi-FI" sz="1600" dirty="0" smtClean="0">
              <a:sym typeface="Wingdings" panose="05000000000000000000" pitchFamily="2" charset="2"/>
            </a:rPr>
            <a:t> But, u</a:t>
          </a:r>
          <a:r>
            <a:rPr lang="fi-FI" sz="1600" dirty="0" smtClean="0"/>
            <a:t>ncertainty &amp; intermittency</a:t>
          </a:r>
          <a:endParaRPr lang="fi-FI" sz="1600" dirty="0"/>
        </a:p>
      </dgm:t>
    </dgm:pt>
    <dgm:pt modelId="{572163E0-091B-464A-A611-ACD568396FE6}" type="parTrans" cxnId="{A20B5778-B402-4AD8-95D5-51A01810400E}">
      <dgm:prSet/>
      <dgm:spPr/>
      <dgm:t>
        <a:bodyPr/>
        <a:lstStyle/>
        <a:p>
          <a:endParaRPr lang="fi-FI"/>
        </a:p>
      </dgm:t>
    </dgm:pt>
    <dgm:pt modelId="{26E8A903-C18E-4867-8524-3A9D0F36E4EF}" type="sibTrans" cxnId="{A20B5778-B402-4AD8-95D5-51A01810400E}">
      <dgm:prSet/>
      <dgm:spPr/>
      <dgm:t>
        <a:bodyPr/>
        <a:lstStyle/>
        <a:p>
          <a:endParaRPr lang="fi-FI"/>
        </a:p>
      </dgm:t>
    </dgm:pt>
    <dgm:pt modelId="{8DCE20CE-994D-46E4-BBCB-37FA3CB8DE22}" type="pres">
      <dgm:prSet presAssocID="{8A5FC0C7-551D-4263-AD5E-B5B92E6970A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3566AF5D-3329-4DEB-AC93-FD89FDB151AA}" type="pres">
      <dgm:prSet presAssocID="{2D42871E-635D-43A5-864D-A320E400DF9D}" presName="vertOne" presStyleCnt="0"/>
      <dgm:spPr/>
    </dgm:pt>
    <dgm:pt modelId="{6DAE9631-F3A9-4615-986C-8B5469CEE0BD}" type="pres">
      <dgm:prSet presAssocID="{2D42871E-635D-43A5-864D-A320E400DF9D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84839F34-B2B7-41BC-9B66-7B17E090CA30}" type="pres">
      <dgm:prSet presAssocID="{2D42871E-635D-43A5-864D-A320E400DF9D}" presName="horzOne" presStyleCnt="0"/>
      <dgm:spPr/>
    </dgm:pt>
    <dgm:pt modelId="{B2EB93E7-CF79-4EB9-AF60-7C2B01214D40}" type="pres">
      <dgm:prSet presAssocID="{DD5F78D2-B25F-40B8-8337-E102F95A7A0F}" presName="sibSpaceOne" presStyleCnt="0"/>
      <dgm:spPr/>
    </dgm:pt>
    <dgm:pt modelId="{43F0ADA2-4CB6-4884-8477-06B738A7FEA3}" type="pres">
      <dgm:prSet presAssocID="{09C2C2BD-39BB-4272-A45A-BB72941288EA}" presName="vertOne" presStyleCnt="0"/>
      <dgm:spPr/>
    </dgm:pt>
    <dgm:pt modelId="{CD9C3FB8-B9C0-40B5-9409-E28BC407A424}" type="pres">
      <dgm:prSet presAssocID="{09C2C2BD-39BB-4272-A45A-BB72941288EA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827273A7-6364-44A6-AE85-125F4FE49076}" type="pres">
      <dgm:prSet presAssocID="{09C2C2BD-39BB-4272-A45A-BB72941288EA}" presName="parTransOne" presStyleCnt="0"/>
      <dgm:spPr/>
    </dgm:pt>
    <dgm:pt modelId="{04107895-7AD4-4D26-B785-98DD8E697E29}" type="pres">
      <dgm:prSet presAssocID="{09C2C2BD-39BB-4272-A45A-BB72941288EA}" presName="horzOne" presStyleCnt="0"/>
      <dgm:spPr/>
    </dgm:pt>
    <dgm:pt modelId="{5B8DA55F-A9B9-4F34-86AA-4678491D1E5B}" type="pres">
      <dgm:prSet presAssocID="{9EAC3CB6-D7A7-4712-B28D-B834539055B8}" presName="vertTwo" presStyleCnt="0"/>
      <dgm:spPr/>
    </dgm:pt>
    <dgm:pt modelId="{B0E79525-2FED-4020-85C8-527F2949422A}" type="pres">
      <dgm:prSet presAssocID="{9EAC3CB6-D7A7-4712-B28D-B834539055B8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CFCA6333-0CA1-4CFB-882E-443171E00E5A}" type="pres">
      <dgm:prSet presAssocID="{9EAC3CB6-D7A7-4712-B28D-B834539055B8}" presName="parTransTwo" presStyleCnt="0"/>
      <dgm:spPr/>
    </dgm:pt>
    <dgm:pt modelId="{9602A0C2-2DC2-4C82-8D5E-23A6254191D3}" type="pres">
      <dgm:prSet presAssocID="{9EAC3CB6-D7A7-4712-B28D-B834539055B8}" presName="horzTwo" presStyleCnt="0"/>
      <dgm:spPr/>
    </dgm:pt>
    <dgm:pt modelId="{0D914617-03FF-4FAB-BE6A-0E9DDD086A71}" type="pres">
      <dgm:prSet presAssocID="{06DB8F14-9023-47EE-B9F4-8724482A0428}" presName="vertThree" presStyleCnt="0"/>
      <dgm:spPr/>
    </dgm:pt>
    <dgm:pt modelId="{BCA358A8-1C82-4198-AD38-63F8F9E3A5C4}" type="pres">
      <dgm:prSet presAssocID="{06DB8F14-9023-47EE-B9F4-8724482A0428}" presName="txThree" presStyleLbl="node3" presStyleIdx="0" presStyleCnt="1" custScaleY="167194" custLinFactNeighborX="369" custLinFactNeighborY="66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7DB6C9CD-B3C5-4AE1-9DE3-DCABECFBD6C1}" type="pres">
      <dgm:prSet presAssocID="{06DB8F14-9023-47EE-B9F4-8724482A0428}" presName="horzThree" presStyleCnt="0"/>
      <dgm:spPr/>
    </dgm:pt>
  </dgm:ptLst>
  <dgm:cxnLst>
    <dgm:cxn modelId="{8D4B4E02-5A44-452B-95A0-C3B4B0158811}" srcId="{9EAC3CB6-D7A7-4712-B28D-B834539055B8}" destId="{06DB8F14-9023-47EE-B9F4-8724482A0428}" srcOrd="0" destOrd="0" parTransId="{FBF647F2-6CE7-4C1D-829F-42897A105E2D}" sibTransId="{E21B0FAD-C9C0-4708-9C60-A55350C8492B}"/>
    <dgm:cxn modelId="{A20B5778-B402-4AD8-95D5-51A01810400E}" srcId="{8A5FC0C7-551D-4263-AD5E-B5B92E6970A6}" destId="{09C2C2BD-39BB-4272-A45A-BB72941288EA}" srcOrd="1" destOrd="0" parTransId="{572163E0-091B-464A-A611-ACD568396FE6}" sibTransId="{26E8A903-C18E-4867-8524-3A9D0F36E4EF}"/>
    <dgm:cxn modelId="{E0E0253E-4623-4270-97F2-1B58CC6978FC}" type="presOf" srcId="{06DB8F14-9023-47EE-B9F4-8724482A0428}" destId="{BCA358A8-1C82-4198-AD38-63F8F9E3A5C4}" srcOrd="0" destOrd="0" presId="urn:microsoft.com/office/officeart/2005/8/layout/hierarchy4"/>
    <dgm:cxn modelId="{C1DA6DAE-7BED-4B9E-A5CF-2F30DC38784D}" type="presOf" srcId="{8A5FC0C7-551D-4263-AD5E-B5B92E6970A6}" destId="{8DCE20CE-994D-46E4-BBCB-37FA3CB8DE22}" srcOrd="0" destOrd="0" presId="urn:microsoft.com/office/officeart/2005/8/layout/hierarchy4"/>
    <dgm:cxn modelId="{8BAB423E-9FF2-48A1-9D36-AA3399B2C42B}" type="presOf" srcId="{2D42871E-635D-43A5-864D-A320E400DF9D}" destId="{6DAE9631-F3A9-4615-986C-8B5469CEE0BD}" srcOrd="0" destOrd="0" presId="urn:microsoft.com/office/officeart/2005/8/layout/hierarchy4"/>
    <dgm:cxn modelId="{7917D69B-0F5C-4254-92D6-826755E9547F}" srcId="{8A5FC0C7-551D-4263-AD5E-B5B92E6970A6}" destId="{2D42871E-635D-43A5-864D-A320E400DF9D}" srcOrd="0" destOrd="0" parTransId="{969FBC1F-C25F-49BC-BA78-2B42A479CBB9}" sibTransId="{DD5F78D2-B25F-40B8-8337-E102F95A7A0F}"/>
    <dgm:cxn modelId="{BE00BAB9-53AB-4233-8267-35479A6CBB29}" type="presOf" srcId="{9EAC3CB6-D7A7-4712-B28D-B834539055B8}" destId="{B0E79525-2FED-4020-85C8-527F2949422A}" srcOrd="0" destOrd="0" presId="urn:microsoft.com/office/officeart/2005/8/layout/hierarchy4"/>
    <dgm:cxn modelId="{4E557EA9-00D6-4E7B-9CBA-BA4B423D749E}" srcId="{09C2C2BD-39BB-4272-A45A-BB72941288EA}" destId="{9EAC3CB6-D7A7-4712-B28D-B834539055B8}" srcOrd="0" destOrd="0" parTransId="{2A5577BB-7560-4363-8A4A-801C76A35534}" sibTransId="{B10B8CA8-8D8A-4496-87B3-E1F2C8FDBE5C}"/>
    <dgm:cxn modelId="{38B66DF1-72C0-4C1E-B303-1A1198A4635C}" type="presOf" srcId="{09C2C2BD-39BB-4272-A45A-BB72941288EA}" destId="{CD9C3FB8-B9C0-40B5-9409-E28BC407A424}" srcOrd="0" destOrd="0" presId="urn:microsoft.com/office/officeart/2005/8/layout/hierarchy4"/>
    <dgm:cxn modelId="{041FCDC3-5AB2-4CFF-A3C3-745A7B72EDEF}" type="presParOf" srcId="{8DCE20CE-994D-46E4-BBCB-37FA3CB8DE22}" destId="{3566AF5D-3329-4DEB-AC93-FD89FDB151AA}" srcOrd="0" destOrd="0" presId="urn:microsoft.com/office/officeart/2005/8/layout/hierarchy4"/>
    <dgm:cxn modelId="{441B708E-DEB3-4B11-9AA7-D5E2352B6538}" type="presParOf" srcId="{3566AF5D-3329-4DEB-AC93-FD89FDB151AA}" destId="{6DAE9631-F3A9-4615-986C-8B5469CEE0BD}" srcOrd="0" destOrd="0" presId="urn:microsoft.com/office/officeart/2005/8/layout/hierarchy4"/>
    <dgm:cxn modelId="{3F00B41B-7447-4122-B814-CBB015C7D051}" type="presParOf" srcId="{3566AF5D-3329-4DEB-AC93-FD89FDB151AA}" destId="{84839F34-B2B7-41BC-9B66-7B17E090CA30}" srcOrd="1" destOrd="0" presId="urn:microsoft.com/office/officeart/2005/8/layout/hierarchy4"/>
    <dgm:cxn modelId="{B2D00AA6-3FB2-4925-88AA-81D34F22F8CC}" type="presParOf" srcId="{8DCE20CE-994D-46E4-BBCB-37FA3CB8DE22}" destId="{B2EB93E7-CF79-4EB9-AF60-7C2B01214D40}" srcOrd="1" destOrd="0" presId="urn:microsoft.com/office/officeart/2005/8/layout/hierarchy4"/>
    <dgm:cxn modelId="{EBB95725-1A05-49EC-9E36-14A343E4EED5}" type="presParOf" srcId="{8DCE20CE-994D-46E4-BBCB-37FA3CB8DE22}" destId="{43F0ADA2-4CB6-4884-8477-06B738A7FEA3}" srcOrd="2" destOrd="0" presId="urn:microsoft.com/office/officeart/2005/8/layout/hierarchy4"/>
    <dgm:cxn modelId="{E37CF4AF-4F40-4BEA-9C29-693FC182DDC8}" type="presParOf" srcId="{43F0ADA2-4CB6-4884-8477-06B738A7FEA3}" destId="{CD9C3FB8-B9C0-40B5-9409-E28BC407A424}" srcOrd="0" destOrd="0" presId="urn:microsoft.com/office/officeart/2005/8/layout/hierarchy4"/>
    <dgm:cxn modelId="{64376849-FB8F-4273-A311-50A92543C28D}" type="presParOf" srcId="{43F0ADA2-4CB6-4884-8477-06B738A7FEA3}" destId="{827273A7-6364-44A6-AE85-125F4FE49076}" srcOrd="1" destOrd="0" presId="urn:microsoft.com/office/officeart/2005/8/layout/hierarchy4"/>
    <dgm:cxn modelId="{43D59237-C149-4397-9B97-6ECF9D8BBB4C}" type="presParOf" srcId="{43F0ADA2-4CB6-4884-8477-06B738A7FEA3}" destId="{04107895-7AD4-4D26-B785-98DD8E697E29}" srcOrd="2" destOrd="0" presId="urn:microsoft.com/office/officeart/2005/8/layout/hierarchy4"/>
    <dgm:cxn modelId="{B3965B8B-D0FE-40F3-BB3F-374229D00050}" type="presParOf" srcId="{04107895-7AD4-4D26-B785-98DD8E697E29}" destId="{5B8DA55F-A9B9-4F34-86AA-4678491D1E5B}" srcOrd="0" destOrd="0" presId="urn:microsoft.com/office/officeart/2005/8/layout/hierarchy4"/>
    <dgm:cxn modelId="{00F2E503-836A-43C5-8F2E-E97E8281A78D}" type="presParOf" srcId="{5B8DA55F-A9B9-4F34-86AA-4678491D1E5B}" destId="{B0E79525-2FED-4020-85C8-527F2949422A}" srcOrd="0" destOrd="0" presId="urn:microsoft.com/office/officeart/2005/8/layout/hierarchy4"/>
    <dgm:cxn modelId="{15696020-5DB0-42F2-8922-0C3EAD632A86}" type="presParOf" srcId="{5B8DA55F-A9B9-4F34-86AA-4678491D1E5B}" destId="{CFCA6333-0CA1-4CFB-882E-443171E00E5A}" srcOrd="1" destOrd="0" presId="urn:microsoft.com/office/officeart/2005/8/layout/hierarchy4"/>
    <dgm:cxn modelId="{A82291A3-EB74-499C-A229-0697647D7DE0}" type="presParOf" srcId="{5B8DA55F-A9B9-4F34-86AA-4678491D1E5B}" destId="{9602A0C2-2DC2-4C82-8D5E-23A6254191D3}" srcOrd="2" destOrd="0" presId="urn:microsoft.com/office/officeart/2005/8/layout/hierarchy4"/>
    <dgm:cxn modelId="{A2C19360-82FD-4C10-A0D8-EFE6471AEE79}" type="presParOf" srcId="{9602A0C2-2DC2-4C82-8D5E-23A6254191D3}" destId="{0D914617-03FF-4FAB-BE6A-0E9DDD086A71}" srcOrd="0" destOrd="0" presId="urn:microsoft.com/office/officeart/2005/8/layout/hierarchy4"/>
    <dgm:cxn modelId="{7416F922-DA22-4B9F-AE69-1697EF254B8B}" type="presParOf" srcId="{0D914617-03FF-4FAB-BE6A-0E9DDD086A71}" destId="{BCA358A8-1C82-4198-AD38-63F8F9E3A5C4}" srcOrd="0" destOrd="0" presId="urn:microsoft.com/office/officeart/2005/8/layout/hierarchy4"/>
    <dgm:cxn modelId="{E16A299E-DA46-4203-A77C-EA6DC0F75DAA}" type="presParOf" srcId="{0D914617-03FF-4FAB-BE6A-0E9DDD086A71}" destId="{7DB6C9CD-B3C5-4AE1-9DE3-DCABECFBD6C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BAFC6F-3B7E-4A73-B9A1-D4D91D3E7196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A4DE3AB-F7CE-489E-817F-BFE4E58297A4}">
      <dgm:prSet phldrT="[Text]" custT="1"/>
      <dgm:spPr/>
      <dgm:t>
        <a:bodyPr/>
        <a:lstStyle/>
        <a:p>
          <a:r>
            <a:rPr lang="fi-FI" sz="1400" dirty="0" smtClean="0"/>
            <a:t>Storage </a:t>
          </a:r>
          <a:r>
            <a:rPr lang="fi-FI" sz="1400" b="1" dirty="0" smtClean="0"/>
            <a:t>increases social welfare </a:t>
          </a:r>
          <a:r>
            <a:rPr lang="fi-FI" sz="1400" dirty="0" smtClean="0"/>
            <a:t>at the expense of producers (market failure), and </a:t>
          </a:r>
          <a:r>
            <a:rPr lang="fi-FI" sz="1400" b="1" dirty="0" smtClean="0"/>
            <a:t>reduces</a:t>
          </a:r>
          <a:r>
            <a:rPr lang="fi-FI" sz="1400" dirty="0" smtClean="0"/>
            <a:t> </a:t>
          </a:r>
          <a:r>
            <a:rPr lang="fi-FI" sz="1400" b="1" dirty="0" smtClean="0"/>
            <a:t>price-differentials </a:t>
          </a:r>
          <a:r>
            <a:rPr lang="fi-FI" sz="1400" b="0" i="0" dirty="0" smtClean="0"/>
            <a:t>(Schill and Kemfert, 2011)</a:t>
          </a:r>
          <a:endParaRPr lang="fi-FI" sz="1400" b="0" dirty="0"/>
        </a:p>
      </dgm:t>
    </dgm:pt>
    <dgm:pt modelId="{FFB4B218-208D-4DDC-97F1-EB0D1743B889}" type="parTrans" cxnId="{17D0EB36-46A9-4FA8-B44C-9A7F21F774BA}">
      <dgm:prSet/>
      <dgm:spPr/>
      <dgm:t>
        <a:bodyPr/>
        <a:lstStyle/>
        <a:p>
          <a:endParaRPr lang="fi-FI" sz="1600"/>
        </a:p>
      </dgm:t>
    </dgm:pt>
    <dgm:pt modelId="{1D0EAF66-7106-4CFC-9990-D684CC4E040F}" type="sibTrans" cxnId="{17D0EB36-46A9-4FA8-B44C-9A7F21F774BA}">
      <dgm:prSet/>
      <dgm:spPr/>
      <dgm:t>
        <a:bodyPr/>
        <a:lstStyle/>
        <a:p>
          <a:endParaRPr lang="fi-FI" sz="1600"/>
        </a:p>
      </dgm:t>
    </dgm:pt>
    <dgm:pt modelId="{320883CB-2FA6-47C8-B536-ED5D5BF7D796}">
      <dgm:prSet phldrT="[Text]" custT="1"/>
      <dgm:spPr/>
      <dgm:t>
        <a:bodyPr/>
        <a:lstStyle/>
        <a:p>
          <a:r>
            <a:rPr lang="fi-FI" sz="1400" b="1" dirty="0" smtClean="0"/>
            <a:t>Greenhouse gas (GHG)</a:t>
          </a:r>
          <a:r>
            <a:rPr lang="fi-FI" sz="1400" dirty="0" smtClean="0"/>
            <a:t> </a:t>
          </a:r>
          <a:r>
            <a:rPr lang="fi-FI" sz="1400" b="1" dirty="0" smtClean="0"/>
            <a:t>emissions may increase </a:t>
          </a:r>
          <a:r>
            <a:rPr lang="fi-FI" sz="1400" dirty="0" smtClean="0"/>
            <a:t>in the presence of both wind power and storage (Sioshansi, 2011)</a:t>
          </a:r>
          <a:endParaRPr lang="fi-FI" sz="1400" dirty="0"/>
        </a:p>
      </dgm:t>
    </dgm:pt>
    <dgm:pt modelId="{13F344AE-B817-47BA-80A5-126B3F70B88D}" type="parTrans" cxnId="{5731F728-4D8D-46B8-AF22-FECFB7CE4115}">
      <dgm:prSet/>
      <dgm:spPr/>
      <dgm:t>
        <a:bodyPr/>
        <a:lstStyle/>
        <a:p>
          <a:endParaRPr lang="fi-FI" sz="1600"/>
        </a:p>
      </dgm:t>
    </dgm:pt>
    <dgm:pt modelId="{B6229179-CD86-4313-8C97-0A18D4274178}" type="sibTrans" cxnId="{5731F728-4D8D-46B8-AF22-FECFB7CE4115}">
      <dgm:prSet/>
      <dgm:spPr/>
      <dgm:t>
        <a:bodyPr/>
        <a:lstStyle/>
        <a:p>
          <a:endParaRPr lang="fi-FI" sz="1600"/>
        </a:p>
      </dgm:t>
    </dgm:pt>
    <dgm:pt modelId="{90FD5FAD-64F7-46CD-A39C-21F22BEC8448}">
      <dgm:prSet phldrT="[Text]" custT="1"/>
      <dgm:spPr/>
      <dgm:t>
        <a:bodyPr/>
        <a:lstStyle/>
        <a:p>
          <a:r>
            <a:rPr lang="fi-FI" sz="1600" b="1" i="0" dirty="0" smtClean="0"/>
            <a:t>Strategic use of storage, Mixed complementarity problems (MCP)</a:t>
          </a:r>
          <a:endParaRPr lang="fi-FI" sz="1600" b="1" i="0" dirty="0"/>
        </a:p>
      </dgm:t>
    </dgm:pt>
    <dgm:pt modelId="{ABFE0B08-4287-4BF1-85D4-5ABB8A6B5920}" type="sibTrans" cxnId="{D1E79DEC-2B63-4B4D-A435-63AB52C162C8}">
      <dgm:prSet/>
      <dgm:spPr/>
      <dgm:t>
        <a:bodyPr/>
        <a:lstStyle/>
        <a:p>
          <a:endParaRPr lang="fi-FI" sz="1600"/>
        </a:p>
      </dgm:t>
    </dgm:pt>
    <dgm:pt modelId="{120918E7-2172-42E2-B6B2-3453B31B137E}" type="parTrans" cxnId="{D1E79DEC-2B63-4B4D-A435-63AB52C162C8}">
      <dgm:prSet/>
      <dgm:spPr/>
      <dgm:t>
        <a:bodyPr/>
        <a:lstStyle/>
        <a:p>
          <a:endParaRPr lang="fi-FI" sz="1600"/>
        </a:p>
      </dgm:t>
    </dgm:pt>
    <dgm:pt modelId="{9D8DF7F4-375A-4524-8C95-3E0DAB18F148}">
      <dgm:prSet phldrT="[Text]" custT="1"/>
      <dgm:spPr/>
      <dgm:t>
        <a:bodyPr/>
        <a:lstStyle/>
        <a:p>
          <a:r>
            <a:rPr lang="fi-FI" sz="1600" b="1" dirty="0" smtClean="0"/>
            <a:t>Environmental and economic impacts, </a:t>
          </a:r>
          <a:br>
            <a:rPr lang="fi-FI" sz="1600" b="1" dirty="0" smtClean="0"/>
          </a:br>
          <a:r>
            <a:rPr lang="fi-FI" sz="1600" b="1" dirty="0" smtClean="0"/>
            <a:t>Perfect competition vs. market power</a:t>
          </a:r>
          <a:endParaRPr lang="fi-FI" sz="1600" b="1" dirty="0"/>
        </a:p>
      </dgm:t>
    </dgm:pt>
    <dgm:pt modelId="{D973786C-CE13-45D0-BC4F-16DE33607766}" type="parTrans" cxnId="{05B6CA4D-569B-4DE8-BC2E-8EAE3BE31D9E}">
      <dgm:prSet/>
      <dgm:spPr/>
      <dgm:t>
        <a:bodyPr/>
        <a:lstStyle/>
        <a:p>
          <a:endParaRPr lang="fi-FI" sz="1600"/>
        </a:p>
      </dgm:t>
    </dgm:pt>
    <dgm:pt modelId="{EFF2F9F5-9E52-4957-AD46-DD2881C2EEF7}" type="sibTrans" cxnId="{05B6CA4D-569B-4DE8-BC2E-8EAE3BE31D9E}">
      <dgm:prSet/>
      <dgm:spPr/>
      <dgm:t>
        <a:bodyPr/>
        <a:lstStyle/>
        <a:p>
          <a:endParaRPr lang="fi-FI" sz="1600"/>
        </a:p>
      </dgm:t>
    </dgm:pt>
    <dgm:pt modelId="{5FFADB3E-2197-463A-8FCF-85C26D9632D9}">
      <dgm:prSet phldrT="[Text]" custT="1"/>
      <dgm:spPr/>
      <dgm:t>
        <a:bodyPr/>
        <a:lstStyle/>
        <a:p>
          <a:r>
            <a:rPr lang="fi-FI" sz="1400" dirty="0" smtClean="0"/>
            <a:t>Under some structures, storage </a:t>
          </a:r>
          <a:r>
            <a:rPr lang="fi-FI" sz="1400" b="1" dirty="0" smtClean="0"/>
            <a:t>can reduce social welfare </a:t>
          </a:r>
          <a:r>
            <a:rPr lang="fi-FI" sz="1400" dirty="0" smtClean="0"/>
            <a:t>(Sioshansi, 2014)</a:t>
          </a:r>
          <a:endParaRPr lang="fi-FI" sz="1400" dirty="0"/>
        </a:p>
      </dgm:t>
    </dgm:pt>
    <dgm:pt modelId="{1BFFD64D-5693-4003-9314-5F57161B19C6}" type="parTrans" cxnId="{37D65AA6-7EF5-48AD-BD9C-916350D0B025}">
      <dgm:prSet/>
      <dgm:spPr/>
      <dgm:t>
        <a:bodyPr/>
        <a:lstStyle/>
        <a:p>
          <a:endParaRPr lang="fi-FI" sz="1600"/>
        </a:p>
      </dgm:t>
    </dgm:pt>
    <dgm:pt modelId="{CBC65B5F-74CC-453A-A737-AE9267C56A48}" type="sibTrans" cxnId="{37D65AA6-7EF5-48AD-BD9C-916350D0B025}">
      <dgm:prSet/>
      <dgm:spPr/>
      <dgm:t>
        <a:bodyPr/>
        <a:lstStyle/>
        <a:p>
          <a:endParaRPr lang="fi-FI" sz="1600"/>
        </a:p>
      </dgm:t>
    </dgm:pt>
    <dgm:pt modelId="{BE94FF2E-E12D-4280-BE47-C4545E6B5E42}">
      <dgm:prSet phldrT="[Text]" custT="1"/>
      <dgm:spPr/>
      <dgm:t>
        <a:bodyPr/>
        <a:lstStyle/>
        <a:p>
          <a:r>
            <a:rPr lang="fi-FI" sz="1600" b="1" dirty="0" smtClean="0"/>
            <a:t>Perfectly competitive, transmission-constrained energy system models</a:t>
          </a:r>
          <a:endParaRPr lang="fi-FI" sz="1600" b="1" dirty="0"/>
        </a:p>
      </dgm:t>
    </dgm:pt>
    <dgm:pt modelId="{30FFC2C1-3A20-4796-B032-D306AB4636B6}" type="parTrans" cxnId="{74269F0E-7908-4638-A49D-5EADBAB1B84D}">
      <dgm:prSet/>
      <dgm:spPr/>
      <dgm:t>
        <a:bodyPr/>
        <a:lstStyle/>
        <a:p>
          <a:endParaRPr lang="fi-FI" sz="1600"/>
        </a:p>
      </dgm:t>
    </dgm:pt>
    <dgm:pt modelId="{A64B4284-A4DE-4B68-8E71-0579E10FC470}" type="sibTrans" cxnId="{74269F0E-7908-4638-A49D-5EADBAB1B84D}">
      <dgm:prSet/>
      <dgm:spPr/>
      <dgm:t>
        <a:bodyPr/>
        <a:lstStyle/>
        <a:p>
          <a:endParaRPr lang="fi-FI" sz="1600"/>
        </a:p>
      </dgm:t>
    </dgm:pt>
    <dgm:pt modelId="{993DDA44-CEB1-4669-A730-2C93599AB9AB}">
      <dgm:prSet phldrT="[Text]" custT="1"/>
      <dgm:spPr/>
      <dgm:t>
        <a:bodyPr/>
        <a:lstStyle/>
        <a:p>
          <a:r>
            <a:rPr lang="fi-FI" sz="1400" dirty="0" smtClean="0"/>
            <a:t>Optimal energy </a:t>
          </a:r>
          <a:r>
            <a:rPr lang="fi-FI" sz="1400" b="1" dirty="0" smtClean="0"/>
            <a:t>storage size and location </a:t>
          </a:r>
          <a:r>
            <a:rPr lang="fi-FI" sz="1400" dirty="0" smtClean="0"/>
            <a:t>(Awad et al., 2014)</a:t>
          </a:r>
          <a:endParaRPr lang="fi-FI" sz="1400" dirty="0"/>
        </a:p>
      </dgm:t>
    </dgm:pt>
    <dgm:pt modelId="{4FB2563B-6325-4186-B56D-934A180EDF2A}" type="parTrans" cxnId="{132D03AD-8D6D-42F4-8F2C-8AF25A57153C}">
      <dgm:prSet/>
      <dgm:spPr/>
      <dgm:t>
        <a:bodyPr/>
        <a:lstStyle/>
        <a:p>
          <a:endParaRPr lang="fi-FI" sz="1600"/>
        </a:p>
      </dgm:t>
    </dgm:pt>
    <dgm:pt modelId="{9BE86CD1-2AC2-4864-873E-2F13AEEA309D}" type="sibTrans" cxnId="{132D03AD-8D6D-42F4-8F2C-8AF25A57153C}">
      <dgm:prSet/>
      <dgm:spPr/>
      <dgm:t>
        <a:bodyPr/>
        <a:lstStyle/>
        <a:p>
          <a:endParaRPr lang="fi-FI" sz="1600"/>
        </a:p>
      </dgm:t>
    </dgm:pt>
    <dgm:pt modelId="{8CCD45AB-B73A-4A5E-977E-395A45932CDF}">
      <dgm:prSet phldrT="[Text]" custT="1"/>
      <dgm:spPr/>
      <dgm:t>
        <a:bodyPr/>
        <a:lstStyle/>
        <a:p>
          <a:r>
            <a:rPr lang="fi-FI" sz="1400" dirty="0" smtClean="0"/>
            <a:t>The annualized capital costs of storage would exceed the social welfare gains, and </a:t>
          </a:r>
          <a:r>
            <a:rPr lang="fi-FI" sz="1400" b="0" dirty="0" smtClean="0"/>
            <a:t>storage</a:t>
          </a:r>
          <a:r>
            <a:rPr lang="fi-FI" sz="1400" b="1" dirty="0" smtClean="0"/>
            <a:t> modestly increases CO</a:t>
          </a:r>
          <a:r>
            <a:rPr lang="fi-FI" sz="1400" b="1" baseline="-25000" dirty="0" smtClean="0"/>
            <a:t>2</a:t>
          </a:r>
          <a:r>
            <a:rPr lang="fi-FI" sz="1400" b="1" dirty="0" smtClean="0"/>
            <a:t> emissons </a:t>
          </a:r>
          <a:r>
            <a:rPr lang="fi-FI" sz="1400" dirty="0" smtClean="0"/>
            <a:t>(Lueken and Apt, 2014)</a:t>
          </a:r>
          <a:endParaRPr lang="fi-FI" sz="1400" dirty="0"/>
        </a:p>
      </dgm:t>
    </dgm:pt>
    <dgm:pt modelId="{965F4B89-11FF-41D8-96D5-BEC5121E5D3B}" type="parTrans" cxnId="{8E7F673B-363D-41DC-9269-591D6D6E2EB8}">
      <dgm:prSet/>
      <dgm:spPr/>
      <dgm:t>
        <a:bodyPr/>
        <a:lstStyle/>
        <a:p>
          <a:endParaRPr lang="fi-FI" sz="1600"/>
        </a:p>
      </dgm:t>
    </dgm:pt>
    <dgm:pt modelId="{F249B66F-183D-4A10-A49F-1FF737031CA4}" type="sibTrans" cxnId="{8E7F673B-363D-41DC-9269-591D6D6E2EB8}">
      <dgm:prSet/>
      <dgm:spPr/>
      <dgm:t>
        <a:bodyPr/>
        <a:lstStyle/>
        <a:p>
          <a:endParaRPr lang="fi-FI" sz="1600"/>
        </a:p>
      </dgm:t>
    </dgm:pt>
    <dgm:pt modelId="{7A9AC8DA-A905-4293-A6E3-21FEB72D8537}">
      <dgm:prSet phldrT="[Text]" custT="1"/>
      <dgm:spPr/>
      <dgm:t>
        <a:bodyPr/>
        <a:lstStyle/>
        <a:p>
          <a:r>
            <a:rPr lang="fi-FI" sz="1400" dirty="0" smtClean="0"/>
            <a:t>Cournot producers typically </a:t>
          </a:r>
          <a:r>
            <a:rPr lang="fi-FI" sz="1400" b="1" dirty="0" smtClean="0"/>
            <a:t>underuse their storage </a:t>
          </a:r>
          <a:r>
            <a:rPr lang="fi-FI" sz="1400" b="0" dirty="0" smtClean="0"/>
            <a:t>(Bushnell, 2003)</a:t>
          </a:r>
          <a:endParaRPr lang="fi-FI" sz="1600" b="0" dirty="0"/>
        </a:p>
      </dgm:t>
    </dgm:pt>
    <dgm:pt modelId="{8BB55441-5DED-4728-A9E3-CB4AAC8B9088}" type="parTrans" cxnId="{9F961CF4-7A1E-4625-B06E-7D645D170309}">
      <dgm:prSet/>
      <dgm:spPr/>
      <dgm:t>
        <a:bodyPr/>
        <a:lstStyle/>
        <a:p>
          <a:endParaRPr lang="fi-FI" sz="2000"/>
        </a:p>
      </dgm:t>
    </dgm:pt>
    <dgm:pt modelId="{DCB05CE6-CC2C-4D4C-B70D-C0A695B7ECAD}" type="sibTrans" cxnId="{9F961CF4-7A1E-4625-B06E-7D645D170309}">
      <dgm:prSet/>
      <dgm:spPr/>
      <dgm:t>
        <a:bodyPr/>
        <a:lstStyle/>
        <a:p>
          <a:endParaRPr lang="fi-FI" sz="2000"/>
        </a:p>
      </dgm:t>
    </dgm:pt>
    <dgm:pt modelId="{F5D62D77-948F-462D-9C21-91B74B2D9D85}" type="pres">
      <dgm:prSet presAssocID="{FDBAFC6F-3B7E-4A73-B9A1-D4D91D3E71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3A6130CA-CE87-4BCC-8735-20A4955DDA96}" type="pres">
      <dgm:prSet presAssocID="{90FD5FAD-64F7-46CD-A39C-21F22BEC8448}" presName="linNode" presStyleCnt="0"/>
      <dgm:spPr/>
    </dgm:pt>
    <dgm:pt modelId="{171C9537-E5D5-4D5E-9FD3-A117650BCCEC}" type="pres">
      <dgm:prSet presAssocID="{90FD5FAD-64F7-46CD-A39C-21F22BEC844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6C70E1A-98BD-416F-8D37-D14795C3550A}" type="pres">
      <dgm:prSet presAssocID="{90FD5FAD-64F7-46CD-A39C-21F22BEC844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2331879-A87B-432B-B727-A464C4E73B03}" type="pres">
      <dgm:prSet presAssocID="{ABFE0B08-4287-4BF1-85D4-5ABB8A6B5920}" presName="sp" presStyleCnt="0"/>
      <dgm:spPr/>
    </dgm:pt>
    <dgm:pt modelId="{44967EB7-5043-4A91-89F3-62A67596EAAD}" type="pres">
      <dgm:prSet presAssocID="{9D8DF7F4-375A-4524-8C95-3E0DAB18F148}" presName="linNode" presStyleCnt="0"/>
      <dgm:spPr/>
    </dgm:pt>
    <dgm:pt modelId="{F7649C81-B92D-4B77-986E-FA92319BB969}" type="pres">
      <dgm:prSet presAssocID="{9D8DF7F4-375A-4524-8C95-3E0DAB18F14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DB82958-0A6B-4AF8-B964-9B36CA9FE3F2}" type="pres">
      <dgm:prSet presAssocID="{9D8DF7F4-375A-4524-8C95-3E0DAB18F14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ED4BE22-ECE8-4051-8C23-7BCC519C4324}" type="pres">
      <dgm:prSet presAssocID="{EFF2F9F5-9E52-4957-AD46-DD2881C2EEF7}" presName="sp" presStyleCnt="0"/>
      <dgm:spPr/>
    </dgm:pt>
    <dgm:pt modelId="{5507BCE0-3C09-461C-887B-DE2DCD4E4D01}" type="pres">
      <dgm:prSet presAssocID="{BE94FF2E-E12D-4280-BE47-C4545E6B5E42}" presName="linNode" presStyleCnt="0"/>
      <dgm:spPr/>
    </dgm:pt>
    <dgm:pt modelId="{CDDF5883-609C-4E5D-8335-90C39B8E0690}" type="pres">
      <dgm:prSet presAssocID="{BE94FF2E-E12D-4280-BE47-C4545E6B5E4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998F0FB-2B43-4FB9-B9E0-1A8414E66786}" type="pres">
      <dgm:prSet presAssocID="{BE94FF2E-E12D-4280-BE47-C4545E6B5E4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5731F728-4D8D-46B8-AF22-FECFB7CE4115}" srcId="{9D8DF7F4-375A-4524-8C95-3E0DAB18F148}" destId="{320883CB-2FA6-47C8-B536-ED5D5BF7D796}" srcOrd="0" destOrd="0" parTransId="{13F344AE-B817-47BA-80A5-126B3F70B88D}" sibTransId="{B6229179-CD86-4313-8C97-0A18D4274178}"/>
    <dgm:cxn modelId="{C0D9E5AA-609D-44C0-8083-E6AC2B1A91D0}" type="presOf" srcId="{BE94FF2E-E12D-4280-BE47-C4545E6B5E42}" destId="{CDDF5883-609C-4E5D-8335-90C39B8E0690}" srcOrd="0" destOrd="0" presId="urn:microsoft.com/office/officeart/2005/8/layout/vList5"/>
    <dgm:cxn modelId="{D1E79DEC-2B63-4B4D-A435-63AB52C162C8}" srcId="{FDBAFC6F-3B7E-4A73-B9A1-D4D91D3E7196}" destId="{90FD5FAD-64F7-46CD-A39C-21F22BEC8448}" srcOrd="0" destOrd="0" parTransId="{120918E7-2172-42E2-B6B2-3453B31B137E}" sibTransId="{ABFE0B08-4287-4BF1-85D4-5ABB8A6B5920}"/>
    <dgm:cxn modelId="{9F961CF4-7A1E-4625-B06E-7D645D170309}" srcId="{90FD5FAD-64F7-46CD-A39C-21F22BEC8448}" destId="{7A9AC8DA-A905-4293-A6E3-21FEB72D8537}" srcOrd="1" destOrd="0" parTransId="{8BB55441-5DED-4728-A9E3-CB4AAC8B9088}" sibTransId="{DCB05CE6-CC2C-4D4C-B70D-C0A695B7ECAD}"/>
    <dgm:cxn modelId="{E2B68BDD-AF76-4CCB-8A2E-7223ECCE5C2C}" type="presOf" srcId="{7A9AC8DA-A905-4293-A6E3-21FEB72D8537}" destId="{D6C70E1A-98BD-416F-8D37-D14795C3550A}" srcOrd="0" destOrd="1" presId="urn:microsoft.com/office/officeart/2005/8/layout/vList5"/>
    <dgm:cxn modelId="{132D03AD-8D6D-42F4-8F2C-8AF25A57153C}" srcId="{BE94FF2E-E12D-4280-BE47-C4545E6B5E42}" destId="{993DDA44-CEB1-4669-A730-2C93599AB9AB}" srcOrd="0" destOrd="0" parTransId="{4FB2563B-6325-4186-B56D-934A180EDF2A}" sibTransId="{9BE86CD1-2AC2-4864-873E-2F13AEEA309D}"/>
    <dgm:cxn modelId="{0E19A2A2-EC4B-4002-B4B3-302127C286D6}" type="presOf" srcId="{5FFADB3E-2197-463A-8FCF-85C26D9632D9}" destId="{7DB82958-0A6B-4AF8-B964-9B36CA9FE3F2}" srcOrd="0" destOrd="1" presId="urn:microsoft.com/office/officeart/2005/8/layout/vList5"/>
    <dgm:cxn modelId="{24B29946-7F03-47A1-BCAF-9D74F79D7571}" type="presOf" srcId="{6A4DE3AB-F7CE-489E-817F-BFE4E58297A4}" destId="{D6C70E1A-98BD-416F-8D37-D14795C3550A}" srcOrd="0" destOrd="0" presId="urn:microsoft.com/office/officeart/2005/8/layout/vList5"/>
    <dgm:cxn modelId="{53661693-7009-4FA7-A144-7850A4AC0063}" type="presOf" srcId="{993DDA44-CEB1-4669-A730-2C93599AB9AB}" destId="{F998F0FB-2B43-4FB9-B9E0-1A8414E66786}" srcOrd="0" destOrd="0" presId="urn:microsoft.com/office/officeart/2005/8/layout/vList5"/>
    <dgm:cxn modelId="{8CB3D72F-6AFB-4F0B-9B19-8DDE13C6DA5E}" type="presOf" srcId="{FDBAFC6F-3B7E-4A73-B9A1-D4D91D3E7196}" destId="{F5D62D77-948F-462D-9C21-91B74B2D9D85}" srcOrd="0" destOrd="0" presId="urn:microsoft.com/office/officeart/2005/8/layout/vList5"/>
    <dgm:cxn modelId="{37D65AA6-7EF5-48AD-BD9C-916350D0B025}" srcId="{9D8DF7F4-375A-4524-8C95-3E0DAB18F148}" destId="{5FFADB3E-2197-463A-8FCF-85C26D9632D9}" srcOrd="1" destOrd="0" parTransId="{1BFFD64D-5693-4003-9314-5F57161B19C6}" sibTransId="{CBC65B5F-74CC-453A-A737-AE9267C56A48}"/>
    <dgm:cxn modelId="{C2553389-FFE9-4DFE-AAE7-9B2D4BB801A5}" type="presOf" srcId="{8CCD45AB-B73A-4A5E-977E-395A45932CDF}" destId="{F998F0FB-2B43-4FB9-B9E0-1A8414E66786}" srcOrd="0" destOrd="1" presId="urn:microsoft.com/office/officeart/2005/8/layout/vList5"/>
    <dgm:cxn modelId="{4C232CC8-4BD5-4C38-B84D-C3756DB367E5}" type="presOf" srcId="{9D8DF7F4-375A-4524-8C95-3E0DAB18F148}" destId="{F7649C81-B92D-4B77-986E-FA92319BB969}" srcOrd="0" destOrd="0" presId="urn:microsoft.com/office/officeart/2005/8/layout/vList5"/>
    <dgm:cxn modelId="{05B6CA4D-569B-4DE8-BC2E-8EAE3BE31D9E}" srcId="{FDBAFC6F-3B7E-4A73-B9A1-D4D91D3E7196}" destId="{9D8DF7F4-375A-4524-8C95-3E0DAB18F148}" srcOrd="1" destOrd="0" parTransId="{D973786C-CE13-45D0-BC4F-16DE33607766}" sibTransId="{EFF2F9F5-9E52-4957-AD46-DD2881C2EEF7}"/>
    <dgm:cxn modelId="{8E7F673B-363D-41DC-9269-591D6D6E2EB8}" srcId="{BE94FF2E-E12D-4280-BE47-C4545E6B5E42}" destId="{8CCD45AB-B73A-4A5E-977E-395A45932CDF}" srcOrd="1" destOrd="0" parTransId="{965F4B89-11FF-41D8-96D5-BEC5121E5D3B}" sibTransId="{F249B66F-183D-4A10-A49F-1FF737031CA4}"/>
    <dgm:cxn modelId="{9D0D5EAA-5306-4962-9878-C70539358D59}" type="presOf" srcId="{320883CB-2FA6-47C8-B536-ED5D5BF7D796}" destId="{7DB82958-0A6B-4AF8-B964-9B36CA9FE3F2}" srcOrd="0" destOrd="0" presId="urn:microsoft.com/office/officeart/2005/8/layout/vList5"/>
    <dgm:cxn modelId="{17D0EB36-46A9-4FA8-B44C-9A7F21F774BA}" srcId="{90FD5FAD-64F7-46CD-A39C-21F22BEC8448}" destId="{6A4DE3AB-F7CE-489E-817F-BFE4E58297A4}" srcOrd="0" destOrd="0" parTransId="{FFB4B218-208D-4DDC-97F1-EB0D1743B889}" sibTransId="{1D0EAF66-7106-4CFC-9990-D684CC4E040F}"/>
    <dgm:cxn modelId="{74269F0E-7908-4638-A49D-5EADBAB1B84D}" srcId="{FDBAFC6F-3B7E-4A73-B9A1-D4D91D3E7196}" destId="{BE94FF2E-E12D-4280-BE47-C4545E6B5E42}" srcOrd="2" destOrd="0" parTransId="{30FFC2C1-3A20-4796-B032-D306AB4636B6}" sibTransId="{A64B4284-A4DE-4B68-8E71-0579E10FC470}"/>
    <dgm:cxn modelId="{542B7867-48A8-4626-885A-F2DB76B6639D}" type="presOf" srcId="{90FD5FAD-64F7-46CD-A39C-21F22BEC8448}" destId="{171C9537-E5D5-4D5E-9FD3-A117650BCCEC}" srcOrd="0" destOrd="0" presId="urn:microsoft.com/office/officeart/2005/8/layout/vList5"/>
    <dgm:cxn modelId="{C043175B-627B-4078-824A-14B31B848CD7}" type="presParOf" srcId="{F5D62D77-948F-462D-9C21-91B74B2D9D85}" destId="{3A6130CA-CE87-4BCC-8735-20A4955DDA96}" srcOrd="0" destOrd="0" presId="urn:microsoft.com/office/officeart/2005/8/layout/vList5"/>
    <dgm:cxn modelId="{B51E0953-32AC-4396-887B-9D13F65681DE}" type="presParOf" srcId="{3A6130CA-CE87-4BCC-8735-20A4955DDA96}" destId="{171C9537-E5D5-4D5E-9FD3-A117650BCCEC}" srcOrd="0" destOrd="0" presId="urn:microsoft.com/office/officeart/2005/8/layout/vList5"/>
    <dgm:cxn modelId="{133C8C04-2A20-4793-8926-F19BA105334C}" type="presParOf" srcId="{3A6130CA-CE87-4BCC-8735-20A4955DDA96}" destId="{D6C70E1A-98BD-416F-8D37-D14795C3550A}" srcOrd="1" destOrd="0" presId="urn:microsoft.com/office/officeart/2005/8/layout/vList5"/>
    <dgm:cxn modelId="{78394003-BB2E-4FD7-AC4E-B79511D0175E}" type="presParOf" srcId="{F5D62D77-948F-462D-9C21-91B74B2D9D85}" destId="{12331879-A87B-432B-B727-A464C4E73B03}" srcOrd="1" destOrd="0" presId="urn:microsoft.com/office/officeart/2005/8/layout/vList5"/>
    <dgm:cxn modelId="{000A7D00-A1F0-49ED-A801-5FDEAB180BF6}" type="presParOf" srcId="{F5D62D77-948F-462D-9C21-91B74B2D9D85}" destId="{44967EB7-5043-4A91-89F3-62A67596EAAD}" srcOrd="2" destOrd="0" presId="urn:microsoft.com/office/officeart/2005/8/layout/vList5"/>
    <dgm:cxn modelId="{B5B448BC-4DF1-4DB4-B544-3C3F1EF2FA38}" type="presParOf" srcId="{44967EB7-5043-4A91-89F3-62A67596EAAD}" destId="{F7649C81-B92D-4B77-986E-FA92319BB969}" srcOrd="0" destOrd="0" presId="urn:microsoft.com/office/officeart/2005/8/layout/vList5"/>
    <dgm:cxn modelId="{58985909-0177-48A3-8F8C-3C8EA98C2671}" type="presParOf" srcId="{44967EB7-5043-4A91-89F3-62A67596EAAD}" destId="{7DB82958-0A6B-4AF8-B964-9B36CA9FE3F2}" srcOrd="1" destOrd="0" presId="urn:microsoft.com/office/officeart/2005/8/layout/vList5"/>
    <dgm:cxn modelId="{F9233120-5BB8-48FA-934A-F68F5FE65448}" type="presParOf" srcId="{F5D62D77-948F-462D-9C21-91B74B2D9D85}" destId="{2ED4BE22-ECE8-4051-8C23-7BCC519C4324}" srcOrd="3" destOrd="0" presId="urn:microsoft.com/office/officeart/2005/8/layout/vList5"/>
    <dgm:cxn modelId="{C4AD104E-19F7-4154-9081-B648FECBB24F}" type="presParOf" srcId="{F5D62D77-948F-462D-9C21-91B74B2D9D85}" destId="{5507BCE0-3C09-461C-887B-DE2DCD4E4D01}" srcOrd="4" destOrd="0" presId="urn:microsoft.com/office/officeart/2005/8/layout/vList5"/>
    <dgm:cxn modelId="{1120DDD5-19C6-41DA-BB20-971C242C12D8}" type="presParOf" srcId="{5507BCE0-3C09-461C-887B-DE2DCD4E4D01}" destId="{CDDF5883-609C-4E5D-8335-90C39B8E0690}" srcOrd="0" destOrd="0" presId="urn:microsoft.com/office/officeart/2005/8/layout/vList5"/>
    <dgm:cxn modelId="{D6C3B90B-6C5B-4BFC-8B8C-9DF9A56AD412}" type="presParOf" srcId="{5507BCE0-3C09-461C-887B-DE2DCD4E4D01}" destId="{F998F0FB-2B43-4FB9-B9E0-1A8414E6678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BAFC6F-3B7E-4A73-B9A1-D4D91D3E719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BB50F87-26C9-4F58-B3CC-D7DEE2E272B8}">
      <dgm:prSet phldrT="[Text]" custT="1"/>
      <dgm:spPr/>
      <dgm:t>
        <a:bodyPr/>
        <a:lstStyle/>
        <a:p>
          <a:r>
            <a:rPr lang="fi-FI" sz="2000" b="1" dirty="0" smtClean="0"/>
            <a:t>Research objectives</a:t>
          </a:r>
          <a:endParaRPr lang="fi-FI" sz="2000" b="1" dirty="0"/>
        </a:p>
      </dgm:t>
    </dgm:pt>
    <dgm:pt modelId="{3CA0CD17-775F-4E9D-8E00-BA4DF61DD2AE}" type="parTrans" cxnId="{B48AFAE6-B819-4B07-9600-E45A3EB92555}">
      <dgm:prSet/>
      <dgm:spPr/>
      <dgm:t>
        <a:bodyPr/>
        <a:lstStyle/>
        <a:p>
          <a:endParaRPr lang="fi-FI"/>
        </a:p>
      </dgm:t>
    </dgm:pt>
    <dgm:pt modelId="{7B432F5B-47FD-4461-9D80-3DCE4A98E7DB}" type="sibTrans" cxnId="{B48AFAE6-B819-4B07-9600-E45A3EB92555}">
      <dgm:prSet/>
      <dgm:spPr/>
      <dgm:t>
        <a:bodyPr/>
        <a:lstStyle/>
        <a:p>
          <a:endParaRPr lang="fi-FI"/>
        </a:p>
      </dgm:t>
    </dgm:pt>
    <dgm:pt modelId="{2F74909D-0A32-460A-ADB8-93FC2883EFD3}">
      <dgm:prSet phldrT="[Text]" custT="1"/>
      <dgm:spPr/>
      <dgm:t>
        <a:bodyPr/>
        <a:lstStyle/>
        <a:p>
          <a:pPr marL="171450"/>
          <a:r>
            <a:rPr lang="en-US" altLang="fi-FI" sz="1600" dirty="0" smtClean="0"/>
            <a:t>Investigate the </a:t>
          </a:r>
          <a:r>
            <a:rPr lang="en-US" altLang="fi-FI" sz="1600" b="1" dirty="0" smtClean="0"/>
            <a:t>technical, economic </a:t>
          </a:r>
          <a:r>
            <a:rPr lang="en-US" altLang="fi-FI" sz="1600" b="0" dirty="0" smtClean="0"/>
            <a:t>and</a:t>
          </a:r>
          <a:r>
            <a:rPr lang="en-US" altLang="fi-FI" sz="1600" b="1" dirty="0" smtClean="0"/>
            <a:t> environmental impacts </a:t>
          </a:r>
          <a:r>
            <a:rPr lang="en-US" altLang="fi-FI" sz="1600" dirty="0" smtClean="0"/>
            <a:t>of energy storage by taking </a:t>
          </a:r>
          <a:r>
            <a:rPr lang="en-US" altLang="fi-FI" sz="1600" b="1" dirty="0" smtClean="0"/>
            <a:t>stochastic RE generation</a:t>
          </a:r>
          <a:r>
            <a:rPr lang="en-US" altLang="fi-FI" sz="1600" dirty="0" smtClean="0"/>
            <a:t> into account</a:t>
          </a:r>
          <a:endParaRPr lang="fi-FI" sz="1600" dirty="0"/>
        </a:p>
      </dgm:t>
    </dgm:pt>
    <dgm:pt modelId="{A77C9211-A6EE-4C08-9949-E74A572DD916}" type="parTrans" cxnId="{615A6B72-B1B2-45DE-98DF-B5A88D98A865}">
      <dgm:prSet/>
      <dgm:spPr/>
      <dgm:t>
        <a:bodyPr/>
        <a:lstStyle/>
        <a:p>
          <a:endParaRPr lang="fi-FI"/>
        </a:p>
      </dgm:t>
    </dgm:pt>
    <dgm:pt modelId="{5F364A27-359C-4593-A38B-C565057AC678}" type="sibTrans" cxnId="{615A6B72-B1B2-45DE-98DF-B5A88D98A865}">
      <dgm:prSet/>
      <dgm:spPr/>
      <dgm:t>
        <a:bodyPr/>
        <a:lstStyle/>
        <a:p>
          <a:endParaRPr lang="fi-FI"/>
        </a:p>
      </dgm:t>
    </dgm:pt>
    <dgm:pt modelId="{E720DC9E-FF49-4AEA-B7F1-6C81C6E2A638}">
      <dgm:prSet phldrT="[Text]" custT="1"/>
      <dgm:spPr/>
      <dgm:t>
        <a:bodyPr/>
        <a:lstStyle/>
        <a:p>
          <a:pPr marL="540000"/>
          <a:r>
            <a:rPr lang="en-US" altLang="fi-FI" sz="1600" b="1" dirty="0" smtClean="0"/>
            <a:t>Uncertainty in RE</a:t>
          </a:r>
          <a:endParaRPr lang="fi-FI" sz="1600" b="1" dirty="0"/>
        </a:p>
      </dgm:t>
    </dgm:pt>
    <dgm:pt modelId="{987E06EC-885A-4E28-9DF2-2F4A54E3231B}" type="sibTrans" cxnId="{472C7C91-B282-4210-B943-6FB7368DC9A8}">
      <dgm:prSet/>
      <dgm:spPr/>
      <dgm:t>
        <a:bodyPr/>
        <a:lstStyle/>
        <a:p>
          <a:endParaRPr lang="fi-FI"/>
        </a:p>
      </dgm:t>
    </dgm:pt>
    <dgm:pt modelId="{9059577C-FD40-4B2A-A05C-6CA6FB20BE39}" type="parTrans" cxnId="{472C7C91-B282-4210-B943-6FB7368DC9A8}">
      <dgm:prSet/>
      <dgm:spPr/>
      <dgm:t>
        <a:bodyPr/>
        <a:lstStyle/>
        <a:p>
          <a:endParaRPr lang="fi-FI"/>
        </a:p>
      </dgm:t>
    </dgm:pt>
    <dgm:pt modelId="{BEE694ED-1D53-4DD2-90A2-A0E394E74A3F}">
      <dgm:prSet phldrT="[Text]" custT="1"/>
      <dgm:spPr/>
      <dgm:t>
        <a:bodyPr/>
        <a:lstStyle/>
        <a:p>
          <a:pPr marL="540000"/>
          <a:r>
            <a:rPr lang="en-US" altLang="fi-FI" sz="1600" b="1" dirty="0" smtClean="0"/>
            <a:t>Market power vs. perfect competition</a:t>
          </a:r>
          <a:endParaRPr lang="fi-FI" sz="1600" b="1" dirty="0"/>
        </a:p>
      </dgm:t>
    </dgm:pt>
    <dgm:pt modelId="{AE73B83C-EB9F-4D7A-9CF9-C10FEA1128B3}" type="sibTrans" cxnId="{B7E93261-2F7C-4501-8F6B-14BF32331EB5}">
      <dgm:prSet/>
      <dgm:spPr/>
      <dgm:t>
        <a:bodyPr/>
        <a:lstStyle/>
        <a:p>
          <a:endParaRPr lang="fi-FI"/>
        </a:p>
      </dgm:t>
    </dgm:pt>
    <dgm:pt modelId="{40DABF0B-C9AD-4855-B2D1-9347B850BB7A}" type="parTrans" cxnId="{B7E93261-2F7C-4501-8F6B-14BF32331EB5}">
      <dgm:prSet/>
      <dgm:spPr/>
      <dgm:t>
        <a:bodyPr/>
        <a:lstStyle/>
        <a:p>
          <a:endParaRPr lang="fi-FI"/>
        </a:p>
      </dgm:t>
    </dgm:pt>
    <dgm:pt modelId="{D3C02390-E5E7-412F-A3C8-10D0CBD08285}">
      <dgm:prSet phldrT="[Text]" custT="1"/>
      <dgm:spPr/>
      <dgm:t>
        <a:bodyPr/>
        <a:lstStyle/>
        <a:p>
          <a:pPr marL="540000"/>
          <a:r>
            <a:rPr lang="fi-FI" sz="1600" b="1" dirty="0" smtClean="0"/>
            <a:t>Complementarity modeling</a:t>
          </a:r>
          <a:endParaRPr lang="fi-FI" sz="1600" b="1" dirty="0"/>
        </a:p>
      </dgm:t>
    </dgm:pt>
    <dgm:pt modelId="{BB8E3B33-3FCF-4825-BA00-02B9423140AF}" type="sibTrans" cxnId="{AC58D0E3-A828-49E6-952E-6B5E1F71E5BC}">
      <dgm:prSet/>
      <dgm:spPr/>
      <dgm:t>
        <a:bodyPr/>
        <a:lstStyle/>
        <a:p>
          <a:endParaRPr lang="fi-FI"/>
        </a:p>
      </dgm:t>
    </dgm:pt>
    <dgm:pt modelId="{4E6902AC-A1B1-412C-BE17-7FAAE7582EF6}" type="parTrans" cxnId="{AC58D0E3-A828-49E6-952E-6B5E1F71E5BC}">
      <dgm:prSet/>
      <dgm:spPr/>
      <dgm:t>
        <a:bodyPr/>
        <a:lstStyle/>
        <a:p>
          <a:endParaRPr lang="fi-FI"/>
        </a:p>
      </dgm:t>
    </dgm:pt>
    <dgm:pt modelId="{851030FF-327D-47A4-BC6E-293B238E9096}">
      <dgm:prSet phldrT="[Text]" custT="1"/>
      <dgm:spPr/>
      <dgm:t>
        <a:bodyPr/>
        <a:lstStyle/>
        <a:p>
          <a:pPr marL="172800"/>
          <a:r>
            <a:rPr lang="fi-FI" sz="2000" b="1" dirty="0" smtClean="0"/>
            <a:t>Contribution</a:t>
          </a:r>
          <a:endParaRPr lang="fi-FI" sz="2000" b="1" dirty="0"/>
        </a:p>
      </dgm:t>
    </dgm:pt>
    <dgm:pt modelId="{4AC9E0A0-808D-4E67-A4DC-296EC440B75E}" type="parTrans" cxnId="{01047C2A-5B80-4B5A-BD41-BD8C43E99E26}">
      <dgm:prSet/>
      <dgm:spPr/>
      <dgm:t>
        <a:bodyPr/>
        <a:lstStyle/>
        <a:p>
          <a:endParaRPr lang="fi-FI"/>
        </a:p>
      </dgm:t>
    </dgm:pt>
    <dgm:pt modelId="{9D1C1C34-71AB-4045-AED4-C8AE81C27105}" type="sibTrans" cxnId="{01047C2A-5B80-4B5A-BD41-BD8C43E99E26}">
      <dgm:prSet/>
      <dgm:spPr/>
      <dgm:t>
        <a:bodyPr/>
        <a:lstStyle/>
        <a:p>
          <a:endParaRPr lang="fi-FI"/>
        </a:p>
      </dgm:t>
    </dgm:pt>
    <dgm:pt modelId="{C4962160-B9E3-4A68-9F67-B96C440AD425}">
      <dgm:prSet phldrT="[Text]" custT="1"/>
      <dgm:spPr/>
      <dgm:t>
        <a:bodyPr/>
        <a:lstStyle/>
        <a:p>
          <a:pPr marL="172800"/>
          <a:r>
            <a:rPr lang="fi-FI" sz="1600" dirty="0" smtClean="0"/>
            <a:t>The combination of handling </a:t>
          </a:r>
          <a:r>
            <a:rPr lang="fi-FI" sz="1600" b="1" dirty="0" smtClean="0"/>
            <a:t>market power </a:t>
          </a:r>
          <a:r>
            <a:rPr lang="fi-FI" sz="1600" b="0" dirty="0" smtClean="0"/>
            <a:t>and</a:t>
          </a:r>
          <a:r>
            <a:rPr lang="fi-FI" sz="1600" b="1" dirty="0" smtClean="0"/>
            <a:t> RE uncertainty </a:t>
          </a:r>
          <a:r>
            <a:rPr lang="fi-FI" sz="1600" dirty="0" smtClean="0"/>
            <a:t>in a </a:t>
          </a:r>
          <a:r>
            <a:rPr lang="fi-FI" sz="1600" b="1" dirty="0" smtClean="0"/>
            <a:t>transmission-constrained</a:t>
          </a:r>
          <a:r>
            <a:rPr lang="fi-FI" sz="1600" dirty="0" smtClean="0"/>
            <a:t> energy </a:t>
          </a:r>
          <a:r>
            <a:rPr lang="fi-FI" sz="1600" dirty="0" smtClean="0"/>
            <a:t>market model with storage</a:t>
          </a:r>
          <a:endParaRPr lang="fi-FI" sz="1600" dirty="0"/>
        </a:p>
      </dgm:t>
    </dgm:pt>
    <dgm:pt modelId="{F90BED79-C790-4DCE-B1BD-28D937D8FAA6}" type="parTrans" cxnId="{6063174F-8BC6-4C8F-B62D-C6DA806D74B5}">
      <dgm:prSet/>
      <dgm:spPr/>
      <dgm:t>
        <a:bodyPr/>
        <a:lstStyle/>
        <a:p>
          <a:endParaRPr lang="fi-FI"/>
        </a:p>
      </dgm:t>
    </dgm:pt>
    <dgm:pt modelId="{F13E4E89-4444-4215-A112-B3DC71E503AD}" type="sibTrans" cxnId="{6063174F-8BC6-4C8F-B62D-C6DA806D74B5}">
      <dgm:prSet/>
      <dgm:spPr/>
      <dgm:t>
        <a:bodyPr/>
        <a:lstStyle/>
        <a:p>
          <a:endParaRPr lang="fi-FI"/>
        </a:p>
      </dgm:t>
    </dgm:pt>
    <dgm:pt modelId="{7EC4E824-A8AC-4495-A3E3-4D2E12BECB90}">
      <dgm:prSet phldrT="[Text]" custT="1"/>
      <dgm:spPr/>
      <dgm:t>
        <a:bodyPr/>
        <a:lstStyle/>
        <a:p>
          <a:pPr marL="171450"/>
          <a:r>
            <a:rPr lang="en-US" altLang="fi-FI" sz="2000" b="1" dirty="0" smtClean="0"/>
            <a:t>Framework</a:t>
          </a:r>
          <a:endParaRPr lang="fi-FI" sz="2000" b="1" dirty="0"/>
        </a:p>
      </dgm:t>
    </dgm:pt>
    <dgm:pt modelId="{2743BE26-18C1-4266-8447-15DEC6015429}" type="parTrans" cxnId="{5CECF092-2508-4492-AC7D-FD13E239EDFD}">
      <dgm:prSet/>
      <dgm:spPr/>
      <dgm:t>
        <a:bodyPr/>
        <a:lstStyle/>
        <a:p>
          <a:endParaRPr lang="fi-FI"/>
        </a:p>
      </dgm:t>
    </dgm:pt>
    <dgm:pt modelId="{321B63A6-123D-4D0F-8C12-A0C399498795}" type="sibTrans" cxnId="{5CECF092-2508-4492-AC7D-FD13E239EDFD}">
      <dgm:prSet/>
      <dgm:spPr/>
      <dgm:t>
        <a:bodyPr/>
        <a:lstStyle/>
        <a:p>
          <a:endParaRPr lang="fi-FI"/>
        </a:p>
      </dgm:t>
    </dgm:pt>
    <dgm:pt modelId="{59A40FDA-1D3B-41BC-BD1E-8DBEB00CB54D}">
      <dgm:prSet phldrT="[Text]" custT="1"/>
      <dgm:spPr/>
      <dgm:t>
        <a:bodyPr/>
        <a:lstStyle/>
        <a:p>
          <a:pPr marL="540000"/>
          <a:r>
            <a:rPr lang="en-US" altLang="fi-FI" sz="1600" b="1" dirty="0" smtClean="0"/>
            <a:t>Test network, Western Europe</a:t>
          </a:r>
          <a:endParaRPr lang="fi-FI" sz="1600" b="1" dirty="0"/>
        </a:p>
      </dgm:t>
    </dgm:pt>
    <dgm:pt modelId="{E164371B-8758-424E-A1C7-3F501DA7110B}" type="parTrans" cxnId="{A6A5B4EB-C05E-40E8-B772-A546C5D38900}">
      <dgm:prSet/>
      <dgm:spPr/>
      <dgm:t>
        <a:bodyPr/>
        <a:lstStyle/>
        <a:p>
          <a:endParaRPr lang="fi-FI"/>
        </a:p>
      </dgm:t>
    </dgm:pt>
    <dgm:pt modelId="{C38855EB-B46E-4C0C-8FD3-7FA447A97E76}" type="sibTrans" cxnId="{A6A5B4EB-C05E-40E8-B772-A546C5D38900}">
      <dgm:prSet/>
      <dgm:spPr/>
      <dgm:t>
        <a:bodyPr/>
        <a:lstStyle/>
        <a:p>
          <a:endParaRPr lang="fi-FI"/>
        </a:p>
      </dgm:t>
    </dgm:pt>
    <dgm:pt modelId="{D5294C9A-CC50-4F91-BC4D-73A2A7049AA9}" type="pres">
      <dgm:prSet presAssocID="{FDBAFC6F-3B7E-4A73-B9A1-D4D91D3E719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6006307-49DC-4C30-B7FE-493D9136C140}" type="pres">
      <dgm:prSet presAssocID="{DBB50F87-26C9-4F58-B3CC-D7DEE2E272B8}" presName="parentLin" presStyleCnt="0"/>
      <dgm:spPr/>
    </dgm:pt>
    <dgm:pt modelId="{C3FE43C4-B9EE-4A9D-97B2-BFD6DE9BC42E}" type="pres">
      <dgm:prSet presAssocID="{DBB50F87-26C9-4F58-B3CC-D7DEE2E272B8}" presName="parentLeftMargin" presStyleLbl="node1" presStyleIdx="0" presStyleCnt="3"/>
      <dgm:spPr/>
      <dgm:t>
        <a:bodyPr/>
        <a:lstStyle/>
        <a:p>
          <a:endParaRPr lang="fi-FI"/>
        </a:p>
      </dgm:t>
    </dgm:pt>
    <dgm:pt modelId="{FB408834-E340-44EE-A2FD-96363827497C}" type="pres">
      <dgm:prSet presAssocID="{DBB50F87-26C9-4F58-B3CC-D7DEE2E272B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E877FCD-70D3-4383-B1A6-A1A353AA7507}" type="pres">
      <dgm:prSet presAssocID="{DBB50F87-26C9-4F58-B3CC-D7DEE2E272B8}" presName="negativeSpace" presStyleCnt="0"/>
      <dgm:spPr/>
    </dgm:pt>
    <dgm:pt modelId="{30D2C8C8-1879-4EC3-91FC-52245DF4E98E}" type="pres">
      <dgm:prSet presAssocID="{DBB50F87-26C9-4F58-B3CC-D7DEE2E272B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8C13F0B-E725-4172-8AF3-0192C829B85E}" type="pres">
      <dgm:prSet presAssocID="{7B432F5B-47FD-4461-9D80-3DCE4A98E7DB}" presName="spaceBetweenRectangles" presStyleCnt="0"/>
      <dgm:spPr/>
    </dgm:pt>
    <dgm:pt modelId="{E2286669-68E0-4A62-9833-23F79B07FDDC}" type="pres">
      <dgm:prSet presAssocID="{7EC4E824-A8AC-4495-A3E3-4D2E12BECB90}" presName="parentLin" presStyleCnt="0"/>
      <dgm:spPr/>
    </dgm:pt>
    <dgm:pt modelId="{E59CCDCE-6408-4C29-B641-A6A8BD261438}" type="pres">
      <dgm:prSet presAssocID="{7EC4E824-A8AC-4495-A3E3-4D2E12BECB90}" presName="parentLeftMargin" presStyleLbl="node1" presStyleIdx="0" presStyleCnt="3"/>
      <dgm:spPr/>
      <dgm:t>
        <a:bodyPr/>
        <a:lstStyle/>
        <a:p>
          <a:endParaRPr lang="fi-FI"/>
        </a:p>
      </dgm:t>
    </dgm:pt>
    <dgm:pt modelId="{FF9E5E6F-8699-40CB-9D47-5F9DEC260D22}" type="pres">
      <dgm:prSet presAssocID="{7EC4E824-A8AC-4495-A3E3-4D2E12BECB9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8DEB63F-A666-4897-97E9-3D820A1B4DF8}" type="pres">
      <dgm:prSet presAssocID="{7EC4E824-A8AC-4495-A3E3-4D2E12BECB90}" presName="negativeSpace" presStyleCnt="0"/>
      <dgm:spPr/>
    </dgm:pt>
    <dgm:pt modelId="{406F28AD-CD9C-4926-8BE0-32539E4E1797}" type="pres">
      <dgm:prSet presAssocID="{7EC4E824-A8AC-4495-A3E3-4D2E12BECB9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C8FC917-B31F-4007-B854-384EEC004931}" type="pres">
      <dgm:prSet presAssocID="{321B63A6-123D-4D0F-8C12-A0C399498795}" presName="spaceBetweenRectangles" presStyleCnt="0"/>
      <dgm:spPr/>
    </dgm:pt>
    <dgm:pt modelId="{581BB180-54A4-49B4-8139-209807112E64}" type="pres">
      <dgm:prSet presAssocID="{851030FF-327D-47A4-BC6E-293B238E9096}" presName="parentLin" presStyleCnt="0"/>
      <dgm:spPr/>
    </dgm:pt>
    <dgm:pt modelId="{92A9B242-744D-4B33-A298-3898B63CFBE6}" type="pres">
      <dgm:prSet presAssocID="{851030FF-327D-47A4-BC6E-293B238E9096}" presName="parentLeftMargin" presStyleLbl="node1" presStyleIdx="1" presStyleCnt="3"/>
      <dgm:spPr/>
      <dgm:t>
        <a:bodyPr/>
        <a:lstStyle/>
        <a:p>
          <a:endParaRPr lang="fi-FI"/>
        </a:p>
      </dgm:t>
    </dgm:pt>
    <dgm:pt modelId="{EE7F544A-FC21-466F-885E-E07CE2F3050B}" type="pres">
      <dgm:prSet presAssocID="{851030FF-327D-47A4-BC6E-293B238E90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E5E47DE-E196-4868-9895-1DAF04057CD5}" type="pres">
      <dgm:prSet presAssocID="{851030FF-327D-47A4-BC6E-293B238E9096}" presName="negativeSpace" presStyleCnt="0"/>
      <dgm:spPr/>
    </dgm:pt>
    <dgm:pt modelId="{70D4A32A-41F6-404D-BC68-7E04B7F46612}" type="pres">
      <dgm:prSet presAssocID="{851030FF-327D-47A4-BC6E-293B238E9096}" presName="childText" presStyleLbl="conFgAcc1" presStyleIdx="2" presStyleCnt="3" custLinFactNeighborY="1701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15A6B72-B1B2-45DE-98DF-B5A88D98A865}" srcId="{DBB50F87-26C9-4F58-B3CC-D7DEE2E272B8}" destId="{2F74909D-0A32-460A-ADB8-93FC2883EFD3}" srcOrd="0" destOrd="0" parTransId="{A77C9211-A6EE-4C08-9949-E74A572DD916}" sibTransId="{5F364A27-359C-4593-A38B-C565057AC678}"/>
    <dgm:cxn modelId="{95CFADEE-628F-480D-B131-601423E94CA9}" type="presOf" srcId="{FDBAFC6F-3B7E-4A73-B9A1-D4D91D3E7196}" destId="{D5294C9A-CC50-4F91-BC4D-73A2A7049AA9}" srcOrd="0" destOrd="0" presId="urn:microsoft.com/office/officeart/2005/8/layout/list1"/>
    <dgm:cxn modelId="{5CECF092-2508-4492-AC7D-FD13E239EDFD}" srcId="{FDBAFC6F-3B7E-4A73-B9A1-D4D91D3E7196}" destId="{7EC4E824-A8AC-4495-A3E3-4D2E12BECB90}" srcOrd="1" destOrd="0" parTransId="{2743BE26-18C1-4266-8447-15DEC6015429}" sibTransId="{321B63A6-123D-4D0F-8C12-A0C399498795}"/>
    <dgm:cxn modelId="{B48AFAE6-B819-4B07-9600-E45A3EB92555}" srcId="{FDBAFC6F-3B7E-4A73-B9A1-D4D91D3E7196}" destId="{DBB50F87-26C9-4F58-B3CC-D7DEE2E272B8}" srcOrd="0" destOrd="0" parTransId="{3CA0CD17-775F-4E9D-8E00-BA4DF61DD2AE}" sibTransId="{7B432F5B-47FD-4461-9D80-3DCE4A98E7DB}"/>
    <dgm:cxn modelId="{6063174F-8BC6-4C8F-B62D-C6DA806D74B5}" srcId="{851030FF-327D-47A4-BC6E-293B238E9096}" destId="{C4962160-B9E3-4A68-9F67-B96C440AD425}" srcOrd="0" destOrd="0" parTransId="{F90BED79-C790-4DCE-B1BD-28D937D8FAA6}" sibTransId="{F13E4E89-4444-4215-A112-B3DC71E503AD}"/>
    <dgm:cxn modelId="{42A641DE-9AD7-43D2-BDC5-AE94466D2C55}" type="presOf" srcId="{DBB50F87-26C9-4F58-B3CC-D7DEE2E272B8}" destId="{FB408834-E340-44EE-A2FD-96363827497C}" srcOrd="1" destOrd="0" presId="urn:microsoft.com/office/officeart/2005/8/layout/list1"/>
    <dgm:cxn modelId="{129270BA-C321-4D2B-AE2C-12369E25C9A8}" type="presOf" srcId="{7EC4E824-A8AC-4495-A3E3-4D2E12BECB90}" destId="{FF9E5E6F-8699-40CB-9D47-5F9DEC260D22}" srcOrd="1" destOrd="0" presId="urn:microsoft.com/office/officeart/2005/8/layout/list1"/>
    <dgm:cxn modelId="{5B2F6FB0-62E8-4955-912E-C245898093A0}" type="presOf" srcId="{DBB50F87-26C9-4F58-B3CC-D7DEE2E272B8}" destId="{C3FE43C4-B9EE-4A9D-97B2-BFD6DE9BC42E}" srcOrd="0" destOrd="0" presId="urn:microsoft.com/office/officeart/2005/8/layout/list1"/>
    <dgm:cxn modelId="{01047C2A-5B80-4B5A-BD41-BD8C43E99E26}" srcId="{FDBAFC6F-3B7E-4A73-B9A1-D4D91D3E7196}" destId="{851030FF-327D-47A4-BC6E-293B238E9096}" srcOrd="2" destOrd="0" parTransId="{4AC9E0A0-808D-4E67-A4DC-296EC440B75E}" sibTransId="{9D1C1C34-71AB-4045-AED4-C8AE81C27105}"/>
    <dgm:cxn modelId="{962E76C2-6E4C-4DF0-BB82-B0294E141A31}" type="presOf" srcId="{D3C02390-E5E7-412F-A3C8-10D0CBD08285}" destId="{406F28AD-CD9C-4926-8BE0-32539E4E1797}" srcOrd="0" destOrd="0" presId="urn:microsoft.com/office/officeart/2005/8/layout/list1"/>
    <dgm:cxn modelId="{26FB2EE4-45D5-48D9-A795-4E4F10E525B3}" type="presOf" srcId="{851030FF-327D-47A4-BC6E-293B238E9096}" destId="{92A9B242-744D-4B33-A298-3898B63CFBE6}" srcOrd="0" destOrd="0" presId="urn:microsoft.com/office/officeart/2005/8/layout/list1"/>
    <dgm:cxn modelId="{088E6B1E-C750-40E9-88AE-106F79CE0F26}" type="presOf" srcId="{59A40FDA-1D3B-41BC-BD1E-8DBEB00CB54D}" destId="{406F28AD-CD9C-4926-8BE0-32539E4E1797}" srcOrd="0" destOrd="3" presId="urn:microsoft.com/office/officeart/2005/8/layout/list1"/>
    <dgm:cxn modelId="{472C7C91-B282-4210-B943-6FB7368DC9A8}" srcId="{7EC4E824-A8AC-4495-A3E3-4D2E12BECB90}" destId="{E720DC9E-FF49-4AEA-B7F1-6C81C6E2A638}" srcOrd="2" destOrd="0" parTransId="{9059577C-FD40-4B2A-A05C-6CA6FB20BE39}" sibTransId="{987E06EC-885A-4E28-9DF2-2F4A54E3231B}"/>
    <dgm:cxn modelId="{710CE5B0-80BD-4212-8F11-8F9884424493}" type="presOf" srcId="{851030FF-327D-47A4-BC6E-293B238E9096}" destId="{EE7F544A-FC21-466F-885E-E07CE2F3050B}" srcOrd="1" destOrd="0" presId="urn:microsoft.com/office/officeart/2005/8/layout/list1"/>
    <dgm:cxn modelId="{E9AF4A02-9CF4-4E82-821B-3F202A924F40}" type="presOf" srcId="{E720DC9E-FF49-4AEA-B7F1-6C81C6E2A638}" destId="{406F28AD-CD9C-4926-8BE0-32539E4E1797}" srcOrd="0" destOrd="2" presId="urn:microsoft.com/office/officeart/2005/8/layout/list1"/>
    <dgm:cxn modelId="{B7E93261-2F7C-4501-8F6B-14BF32331EB5}" srcId="{7EC4E824-A8AC-4495-A3E3-4D2E12BECB90}" destId="{BEE694ED-1D53-4DD2-90A2-A0E394E74A3F}" srcOrd="1" destOrd="0" parTransId="{40DABF0B-C9AD-4855-B2D1-9347B850BB7A}" sibTransId="{AE73B83C-EB9F-4D7A-9CF9-C10FEA1128B3}"/>
    <dgm:cxn modelId="{A6A5B4EB-C05E-40E8-B772-A546C5D38900}" srcId="{7EC4E824-A8AC-4495-A3E3-4D2E12BECB90}" destId="{59A40FDA-1D3B-41BC-BD1E-8DBEB00CB54D}" srcOrd="3" destOrd="0" parTransId="{E164371B-8758-424E-A1C7-3F501DA7110B}" sibTransId="{C38855EB-B46E-4C0C-8FD3-7FA447A97E76}"/>
    <dgm:cxn modelId="{CCC68F7D-D046-4480-BC91-8EBAD1033567}" type="presOf" srcId="{7EC4E824-A8AC-4495-A3E3-4D2E12BECB90}" destId="{E59CCDCE-6408-4C29-B641-A6A8BD261438}" srcOrd="0" destOrd="0" presId="urn:microsoft.com/office/officeart/2005/8/layout/list1"/>
    <dgm:cxn modelId="{AC58D0E3-A828-49E6-952E-6B5E1F71E5BC}" srcId="{7EC4E824-A8AC-4495-A3E3-4D2E12BECB90}" destId="{D3C02390-E5E7-412F-A3C8-10D0CBD08285}" srcOrd="0" destOrd="0" parTransId="{4E6902AC-A1B1-412C-BE17-7FAAE7582EF6}" sibTransId="{BB8E3B33-3FCF-4825-BA00-02B9423140AF}"/>
    <dgm:cxn modelId="{0A458411-F747-45C3-A3B9-FD749EF6D367}" type="presOf" srcId="{2F74909D-0A32-460A-ADB8-93FC2883EFD3}" destId="{30D2C8C8-1879-4EC3-91FC-52245DF4E98E}" srcOrd="0" destOrd="0" presId="urn:microsoft.com/office/officeart/2005/8/layout/list1"/>
    <dgm:cxn modelId="{29EA197A-74D8-4156-8C63-66FD324B9B74}" type="presOf" srcId="{C4962160-B9E3-4A68-9F67-B96C440AD425}" destId="{70D4A32A-41F6-404D-BC68-7E04B7F46612}" srcOrd="0" destOrd="0" presId="urn:microsoft.com/office/officeart/2005/8/layout/list1"/>
    <dgm:cxn modelId="{60808EEB-4F2A-4AAE-A41F-4E64CF724D6B}" type="presOf" srcId="{BEE694ED-1D53-4DD2-90A2-A0E394E74A3F}" destId="{406F28AD-CD9C-4926-8BE0-32539E4E1797}" srcOrd="0" destOrd="1" presId="urn:microsoft.com/office/officeart/2005/8/layout/list1"/>
    <dgm:cxn modelId="{5A0254B7-277C-471F-9D4F-9C4C9580831B}" type="presParOf" srcId="{D5294C9A-CC50-4F91-BC4D-73A2A7049AA9}" destId="{56006307-49DC-4C30-B7FE-493D9136C140}" srcOrd="0" destOrd="0" presId="urn:microsoft.com/office/officeart/2005/8/layout/list1"/>
    <dgm:cxn modelId="{37911836-76A0-4BE9-A0AE-BA8DBA15AB1C}" type="presParOf" srcId="{56006307-49DC-4C30-B7FE-493D9136C140}" destId="{C3FE43C4-B9EE-4A9D-97B2-BFD6DE9BC42E}" srcOrd="0" destOrd="0" presId="urn:microsoft.com/office/officeart/2005/8/layout/list1"/>
    <dgm:cxn modelId="{16F680D4-AE35-4844-9949-438E11A7991C}" type="presParOf" srcId="{56006307-49DC-4C30-B7FE-493D9136C140}" destId="{FB408834-E340-44EE-A2FD-96363827497C}" srcOrd="1" destOrd="0" presId="urn:microsoft.com/office/officeart/2005/8/layout/list1"/>
    <dgm:cxn modelId="{06549EC6-9950-4A57-8B4F-1BCF0A098F36}" type="presParOf" srcId="{D5294C9A-CC50-4F91-BC4D-73A2A7049AA9}" destId="{2E877FCD-70D3-4383-B1A6-A1A353AA7507}" srcOrd="1" destOrd="0" presId="urn:microsoft.com/office/officeart/2005/8/layout/list1"/>
    <dgm:cxn modelId="{9FC0FA14-AA2E-47B7-BF12-B15F5B04359F}" type="presParOf" srcId="{D5294C9A-CC50-4F91-BC4D-73A2A7049AA9}" destId="{30D2C8C8-1879-4EC3-91FC-52245DF4E98E}" srcOrd="2" destOrd="0" presId="urn:microsoft.com/office/officeart/2005/8/layout/list1"/>
    <dgm:cxn modelId="{1A1F00A5-F422-4199-BCF1-D7899C617DF6}" type="presParOf" srcId="{D5294C9A-CC50-4F91-BC4D-73A2A7049AA9}" destId="{18C13F0B-E725-4172-8AF3-0192C829B85E}" srcOrd="3" destOrd="0" presId="urn:microsoft.com/office/officeart/2005/8/layout/list1"/>
    <dgm:cxn modelId="{889D6C7A-410E-4961-B40B-29CFD0F46F68}" type="presParOf" srcId="{D5294C9A-CC50-4F91-BC4D-73A2A7049AA9}" destId="{E2286669-68E0-4A62-9833-23F79B07FDDC}" srcOrd="4" destOrd="0" presId="urn:microsoft.com/office/officeart/2005/8/layout/list1"/>
    <dgm:cxn modelId="{6FC6DCAC-8224-40F8-A421-381B76715669}" type="presParOf" srcId="{E2286669-68E0-4A62-9833-23F79B07FDDC}" destId="{E59CCDCE-6408-4C29-B641-A6A8BD261438}" srcOrd="0" destOrd="0" presId="urn:microsoft.com/office/officeart/2005/8/layout/list1"/>
    <dgm:cxn modelId="{ABE6BEEA-88EC-454C-A1BF-335560C81038}" type="presParOf" srcId="{E2286669-68E0-4A62-9833-23F79B07FDDC}" destId="{FF9E5E6F-8699-40CB-9D47-5F9DEC260D22}" srcOrd="1" destOrd="0" presId="urn:microsoft.com/office/officeart/2005/8/layout/list1"/>
    <dgm:cxn modelId="{2BF614FE-07D3-45C4-B861-B709C3737AFE}" type="presParOf" srcId="{D5294C9A-CC50-4F91-BC4D-73A2A7049AA9}" destId="{F8DEB63F-A666-4897-97E9-3D820A1B4DF8}" srcOrd="5" destOrd="0" presId="urn:microsoft.com/office/officeart/2005/8/layout/list1"/>
    <dgm:cxn modelId="{13089022-7DD9-42BB-8CBA-803BB83527F2}" type="presParOf" srcId="{D5294C9A-CC50-4F91-BC4D-73A2A7049AA9}" destId="{406F28AD-CD9C-4926-8BE0-32539E4E1797}" srcOrd="6" destOrd="0" presId="urn:microsoft.com/office/officeart/2005/8/layout/list1"/>
    <dgm:cxn modelId="{0C16F8D5-D11A-4D0F-A8BF-08DF4BDFD246}" type="presParOf" srcId="{D5294C9A-CC50-4F91-BC4D-73A2A7049AA9}" destId="{BC8FC917-B31F-4007-B854-384EEC004931}" srcOrd="7" destOrd="0" presId="urn:microsoft.com/office/officeart/2005/8/layout/list1"/>
    <dgm:cxn modelId="{7DDCCFAD-DE1D-495B-B49A-94A981FFD78B}" type="presParOf" srcId="{D5294C9A-CC50-4F91-BC4D-73A2A7049AA9}" destId="{581BB180-54A4-49B4-8139-209807112E64}" srcOrd="8" destOrd="0" presId="urn:microsoft.com/office/officeart/2005/8/layout/list1"/>
    <dgm:cxn modelId="{35E0DDFD-7B70-4FD8-950F-A9001F75514F}" type="presParOf" srcId="{581BB180-54A4-49B4-8139-209807112E64}" destId="{92A9B242-744D-4B33-A298-3898B63CFBE6}" srcOrd="0" destOrd="0" presId="urn:microsoft.com/office/officeart/2005/8/layout/list1"/>
    <dgm:cxn modelId="{F953CC35-788F-41E9-863C-2711930139CC}" type="presParOf" srcId="{581BB180-54A4-49B4-8139-209807112E64}" destId="{EE7F544A-FC21-466F-885E-E07CE2F3050B}" srcOrd="1" destOrd="0" presId="urn:microsoft.com/office/officeart/2005/8/layout/list1"/>
    <dgm:cxn modelId="{DCD3D481-BE92-4B11-934B-44BB11C70ED0}" type="presParOf" srcId="{D5294C9A-CC50-4F91-BC4D-73A2A7049AA9}" destId="{4E5E47DE-E196-4868-9895-1DAF04057CD5}" srcOrd="9" destOrd="0" presId="urn:microsoft.com/office/officeart/2005/8/layout/list1"/>
    <dgm:cxn modelId="{683149B8-5166-46D4-A67C-DE19CDD0259C}" type="presParOf" srcId="{D5294C9A-CC50-4F91-BC4D-73A2A7049AA9}" destId="{70D4A32A-41F6-404D-BC68-7E04B7F4661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BD3CF-2D9A-4D09-B33D-B6DCDD3A56D0}">
      <dsp:nvSpPr>
        <dsp:cNvPr id="0" name=""/>
        <dsp:cNvSpPr/>
      </dsp:nvSpPr>
      <dsp:spPr>
        <a:xfrm>
          <a:off x="0" y="0"/>
          <a:ext cx="7896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639E1-B666-43C1-86C7-3C89D4B064D4}">
      <dsp:nvSpPr>
        <dsp:cNvPr id="0" name=""/>
        <dsp:cNvSpPr/>
      </dsp:nvSpPr>
      <dsp:spPr>
        <a:xfrm>
          <a:off x="0" y="0"/>
          <a:ext cx="1579240" cy="4320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4800" b="0" kern="1200" dirty="0"/>
        </a:p>
      </dsp:txBody>
      <dsp:txXfrm>
        <a:off x="0" y="0"/>
        <a:ext cx="1579240" cy="4320480"/>
      </dsp:txXfrm>
    </dsp:sp>
    <dsp:sp modelId="{3C2BC487-C8B7-49FE-A91D-166B2A6B4C98}">
      <dsp:nvSpPr>
        <dsp:cNvPr id="0" name=""/>
        <dsp:cNvSpPr/>
      </dsp:nvSpPr>
      <dsp:spPr>
        <a:xfrm>
          <a:off x="1697683" y="50788"/>
          <a:ext cx="6198517" cy="1015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i-FI" sz="2800" b="0" kern="1200" dirty="0" smtClean="0"/>
            <a:t>Introduction and Research Objectives</a:t>
          </a:r>
          <a:endParaRPr lang="fi-FI" sz="2800" b="0" kern="1200" dirty="0"/>
        </a:p>
      </dsp:txBody>
      <dsp:txXfrm>
        <a:off x="1697683" y="50788"/>
        <a:ext cx="6198517" cy="1015776"/>
      </dsp:txXfrm>
    </dsp:sp>
    <dsp:sp modelId="{F394946A-90EC-4D37-A558-EF7BF88D0DE1}">
      <dsp:nvSpPr>
        <dsp:cNvPr id="0" name=""/>
        <dsp:cNvSpPr/>
      </dsp:nvSpPr>
      <dsp:spPr>
        <a:xfrm>
          <a:off x="1579240" y="1066565"/>
          <a:ext cx="6316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A3AB35-F731-4FDD-A4C8-8DD643FE6F1A}">
      <dsp:nvSpPr>
        <dsp:cNvPr id="0" name=""/>
        <dsp:cNvSpPr/>
      </dsp:nvSpPr>
      <dsp:spPr>
        <a:xfrm>
          <a:off x="1697683" y="1117354"/>
          <a:ext cx="6198517" cy="1015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i-FI" sz="2800" b="0" kern="1200" dirty="0" smtClean="0"/>
            <a:t>Problem Formulation</a:t>
          </a:r>
        </a:p>
      </dsp:txBody>
      <dsp:txXfrm>
        <a:off x="1697683" y="1117354"/>
        <a:ext cx="6198517" cy="1015776"/>
      </dsp:txXfrm>
    </dsp:sp>
    <dsp:sp modelId="{E787E8C1-794A-4B90-8758-8AB778DAE1C7}">
      <dsp:nvSpPr>
        <dsp:cNvPr id="0" name=""/>
        <dsp:cNvSpPr/>
      </dsp:nvSpPr>
      <dsp:spPr>
        <a:xfrm>
          <a:off x="1579240" y="2133131"/>
          <a:ext cx="6316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EB42D-9B5B-4235-AA77-27C120692599}">
      <dsp:nvSpPr>
        <dsp:cNvPr id="0" name=""/>
        <dsp:cNvSpPr/>
      </dsp:nvSpPr>
      <dsp:spPr>
        <a:xfrm>
          <a:off x="1697683" y="2183920"/>
          <a:ext cx="6198517" cy="1015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i-FI" sz="2800" b="0" kern="1200" dirty="0" smtClean="0"/>
            <a:t>Numerical Example</a:t>
          </a:r>
        </a:p>
      </dsp:txBody>
      <dsp:txXfrm>
        <a:off x="1697683" y="2183920"/>
        <a:ext cx="6198517" cy="1015776"/>
      </dsp:txXfrm>
    </dsp:sp>
    <dsp:sp modelId="{637EADD6-F3C2-421F-9E58-06F1887C344C}">
      <dsp:nvSpPr>
        <dsp:cNvPr id="0" name=""/>
        <dsp:cNvSpPr/>
      </dsp:nvSpPr>
      <dsp:spPr>
        <a:xfrm>
          <a:off x="1579240" y="3199697"/>
          <a:ext cx="6316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648789-8EA5-48D5-A404-A51CE4CA8555}">
      <dsp:nvSpPr>
        <dsp:cNvPr id="0" name=""/>
        <dsp:cNvSpPr/>
      </dsp:nvSpPr>
      <dsp:spPr>
        <a:xfrm>
          <a:off x="1697683" y="3250486"/>
          <a:ext cx="6198517" cy="1015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fi-FI" sz="2800" b="0" kern="1200" dirty="0" smtClean="0"/>
            <a:t>Discussion and Conclusions</a:t>
          </a:r>
          <a:endParaRPr lang="fi-FI" sz="2800" b="0" kern="1200" dirty="0"/>
        </a:p>
      </dsp:txBody>
      <dsp:txXfrm>
        <a:off x="1697683" y="3250486"/>
        <a:ext cx="6198517" cy="1015776"/>
      </dsp:txXfrm>
    </dsp:sp>
    <dsp:sp modelId="{66BF47DF-8E89-40CB-87B6-EE4E11B133AD}">
      <dsp:nvSpPr>
        <dsp:cNvPr id="0" name=""/>
        <dsp:cNvSpPr/>
      </dsp:nvSpPr>
      <dsp:spPr>
        <a:xfrm>
          <a:off x="1579240" y="4266263"/>
          <a:ext cx="6316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E9631-F3A9-4615-986C-8B5469CEE0BD}">
      <dsp:nvSpPr>
        <dsp:cNvPr id="0" name=""/>
        <dsp:cNvSpPr/>
      </dsp:nvSpPr>
      <dsp:spPr>
        <a:xfrm>
          <a:off x="2747" y="688"/>
          <a:ext cx="3684221" cy="1043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I. Deregulation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sym typeface="Wingdings" panose="05000000000000000000" pitchFamily="2" charset="2"/>
            </a:rPr>
            <a:t> Economic</a:t>
          </a:r>
          <a:r>
            <a:rPr lang="fi-FI" sz="1600" kern="1200" dirty="0" smtClean="0"/>
            <a:t> efficiency via competition</a:t>
          </a:r>
          <a:br>
            <a:rPr lang="fi-FI" sz="1600" kern="1200" dirty="0" smtClean="0"/>
          </a:br>
          <a:r>
            <a:rPr lang="fi-FI" sz="1600" kern="1200" dirty="0" smtClean="0">
              <a:sym typeface="Wingdings" panose="05000000000000000000" pitchFamily="2" charset="2"/>
            </a:rPr>
            <a:t> But, e</a:t>
          </a:r>
          <a:r>
            <a:rPr lang="fi-FI" sz="1600" kern="1200" dirty="0" smtClean="0"/>
            <a:t>vidence of market power</a:t>
          </a:r>
          <a:endParaRPr lang="fi-FI" sz="1900" kern="1200" dirty="0"/>
        </a:p>
      </dsp:txBody>
      <dsp:txXfrm>
        <a:off x="33318" y="31259"/>
        <a:ext cx="3623079" cy="982639"/>
      </dsp:txXfrm>
    </dsp:sp>
    <dsp:sp modelId="{CD9C3FB8-B9C0-40B5-9409-E28BC407A424}">
      <dsp:nvSpPr>
        <dsp:cNvPr id="0" name=""/>
        <dsp:cNvSpPr/>
      </dsp:nvSpPr>
      <dsp:spPr>
        <a:xfrm>
          <a:off x="4305918" y="688"/>
          <a:ext cx="3684221" cy="1043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II. Sustainability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sym typeface="Wingdings" panose="05000000000000000000" pitchFamily="2" charset="2"/>
            </a:rPr>
            <a:t> R</a:t>
          </a:r>
          <a:r>
            <a:rPr lang="fi-FI" sz="1600" kern="1200" dirty="0" smtClean="0"/>
            <a:t>egulation &amp; economic incentives</a:t>
          </a:r>
          <a:br>
            <a:rPr lang="fi-FI" sz="1600" kern="1200" dirty="0" smtClean="0"/>
          </a:br>
          <a:r>
            <a:rPr lang="fi-FI" sz="1600" kern="1200" dirty="0" smtClean="0">
              <a:sym typeface="Wingdings" panose="05000000000000000000" pitchFamily="2" charset="2"/>
            </a:rPr>
            <a:t> But, u</a:t>
          </a:r>
          <a:r>
            <a:rPr lang="fi-FI" sz="1600" kern="1200" dirty="0" smtClean="0"/>
            <a:t>ncertainty &amp; intermittency</a:t>
          </a:r>
          <a:endParaRPr lang="fi-FI" sz="1600" kern="1200" dirty="0"/>
        </a:p>
      </dsp:txBody>
      <dsp:txXfrm>
        <a:off x="4336489" y="31259"/>
        <a:ext cx="3623079" cy="982639"/>
      </dsp:txXfrm>
    </dsp:sp>
    <dsp:sp modelId="{B0E79525-2FED-4020-85C8-527F2949422A}">
      <dsp:nvSpPr>
        <dsp:cNvPr id="0" name=""/>
        <dsp:cNvSpPr/>
      </dsp:nvSpPr>
      <dsp:spPr>
        <a:xfrm>
          <a:off x="4309514" y="1159430"/>
          <a:ext cx="3677029" cy="1043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Strain on the Power System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sym typeface="Wingdings" panose="05000000000000000000" pitchFamily="2" charset="2"/>
            </a:rPr>
            <a:t> Ramping of conventional plants</a:t>
          </a:r>
          <a:br>
            <a:rPr lang="fi-FI" sz="1600" kern="1200" dirty="0" smtClean="0">
              <a:sym typeface="Wingdings" panose="05000000000000000000" pitchFamily="2" charset="2"/>
            </a:rPr>
          </a:br>
          <a:r>
            <a:rPr lang="fi-FI" sz="1600" kern="1200" dirty="0" smtClean="0">
              <a:sym typeface="Wingdings" panose="05000000000000000000" pitchFamily="2" charset="2"/>
            </a:rPr>
            <a:t> Possibility of network congestion</a:t>
          </a:r>
          <a:endParaRPr lang="fi-FI" sz="1600" kern="1200" dirty="0"/>
        </a:p>
      </dsp:txBody>
      <dsp:txXfrm>
        <a:off x="4340085" y="1190001"/>
        <a:ext cx="3615887" cy="982639"/>
      </dsp:txXfrm>
    </dsp:sp>
    <dsp:sp modelId="{BCA358A8-1C82-4198-AD38-63F8F9E3A5C4}">
      <dsp:nvSpPr>
        <dsp:cNvPr id="0" name=""/>
        <dsp:cNvSpPr/>
      </dsp:nvSpPr>
      <dsp:spPr>
        <a:xfrm>
          <a:off x="4330200" y="2318860"/>
          <a:ext cx="3662687" cy="17451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Storage Technologies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266700" algn="l"/>
            </a:tabLst>
          </a:pPr>
          <a:r>
            <a:rPr lang="fi-FI" sz="1600" kern="1200" dirty="0" smtClean="0">
              <a:sym typeface="Wingdings" panose="05000000000000000000" pitchFamily="2" charset="2"/>
            </a:rPr>
            <a:t> F</a:t>
          </a:r>
          <a:r>
            <a:rPr lang="fi-FI" sz="1600" kern="1200" dirty="0" smtClean="0"/>
            <a:t>acilitate of RE integration</a:t>
          </a:r>
          <a:br>
            <a:rPr lang="fi-FI" sz="1600" kern="1200" dirty="0" smtClean="0"/>
          </a:br>
          <a:r>
            <a:rPr lang="fi-FI" sz="1600" kern="1200" dirty="0" smtClean="0">
              <a:sym typeface="Wingdings" panose="05000000000000000000" pitchFamily="2" charset="2"/>
            </a:rPr>
            <a:t> Combined with, e.g.: </a:t>
          </a:r>
          <a:br>
            <a:rPr lang="fi-FI" sz="1600" kern="1200" dirty="0" smtClean="0">
              <a:sym typeface="Wingdings" panose="05000000000000000000" pitchFamily="2" charset="2"/>
            </a:rPr>
          </a:br>
          <a:r>
            <a:rPr lang="fi-FI" sz="1600" kern="1200" dirty="0" smtClean="0">
              <a:sym typeface="Wingdings" panose="05000000000000000000" pitchFamily="2" charset="2"/>
            </a:rPr>
            <a:t>	1. Reinforcements of the grid </a:t>
          </a:r>
          <a:br>
            <a:rPr lang="fi-FI" sz="1600" kern="1200" dirty="0" smtClean="0">
              <a:sym typeface="Wingdings" panose="05000000000000000000" pitchFamily="2" charset="2"/>
            </a:rPr>
          </a:br>
          <a:r>
            <a:rPr lang="fi-FI" sz="1600" kern="1200" dirty="0" smtClean="0">
              <a:sym typeface="Wingdings" panose="05000000000000000000" pitchFamily="2" charset="2"/>
            </a:rPr>
            <a:t>	2. Better congestion management </a:t>
          </a:r>
          <a:br>
            <a:rPr lang="fi-FI" sz="1600" kern="1200" dirty="0" smtClean="0">
              <a:sym typeface="Wingdings" panose="05000000000000000000" pitchFamily="2" charset="2"/>
            </a:rPr>
          </a:br>
          <a:r>
            <a:rPr lang="fi-FI" sz="1600" kern="1200" dirty="0" smtClean="0">
              <a:sym typeface="Wingdings" panose="05000000000000000000" pitchFamily="2" charset="2"/>
            </a:rPr>
            <a:t>	3. Enhanced demand response</a:t>
          </a:r>
        </a:p>
      </dsp:txBody>
      <dsp:txXfrm>
        <a:off x="4381313" y="2369973"/>
        <a:ext cx="3560461" cy="16429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70E1A-98BD-416F-8D37-D14795C3550A}">
      <dsp:nvSpPr>
        <dsp:cNvPr id="0" name=""/>
        <dsp:cNvSpPr/>
      </dsp:nvSpPr>
      <dsp:spPr>
        <a:xfrm rot="5400000">
          <a:off x="4834476" y="-1842939"/>
          <a:ext cx="1103443" cy="50693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Storage </a:t>
          </a:r>
          <a:r>
            <a:rPr lang="fi-FI" sz="1400" b="1" kern="1200" dirty="0" smtClean="0"/>
            <a:t>increases social welfare </a:t>
          </a:r>
          <a:r>
            <a:rPr lang="fi-FI" sz="1400" kern="1200" dirty="0" smtClean="0"/>
            <a:t>at the expense of producers (market failure), and </a:t>
          </a:r>
          <a:r>
            <a:rPr lang="fi-FI" sz="1400" b="1" kern="1200" dirty="0" smtClean="0"/>
            <a:t>reduces</a:t>
          </a:r>
          <a:r>
            <a:rPr lang="fi-FI" sz="1400" kern="1200" dirty="0" smtClean="0"/>
            <a:t> </a:t>
          </a:r>
          <a:r>
            <a:rPr lang="fi-FI" sz="1400" b="1" kern="1200" dirty="0" smtClean="0"/>
            <a:t>price-differentials </a:t>
          </a:r>
          <a:r>
            <a:rPr lang="fi-FI" sz="1400" b="0" i="0" kern="1200" dirty="0" smtClean="0"/>
            <a:t>(Schill and Kemfert, 2011)</a:t>
          </a:r>
          <a:endParaRPr lang="fi-FI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Cournot producers typically </a:t>
          </a:r>
          <a:r>
            <a:rPr lang="fi-FI" sz="1400" b="1" kern="1200" dirty="0" smtClean="0"/>
            <a:t>underuse their storage </a:t>
          </a:r>
          <a:r>
            <a:rPr lang="fi-FI" sz="1400" b="0" kern="1200" dirty="0" smtClean="0"/>
            <a:t>(Bushnell, 2003)</a:t>
          </a:r>
          <a:endParaRPr lang="fi-FI" sz="1600" b="0" kern="1200" dirty="0"/>
        </a:p>
      </dsp:txBody>
      <dsp:txXfrm rot="-5400000">
        <a:off x="2851516" y="193887"/>
        <a:ext cx="5015497" cy="995711"/>
      </dsp:txXfrm>
    </dsp:sp>
    <dsp:sp modelId="{171C9537-E5D5-4D5E-9FD3-A117650BCCEC}">
      <dsp:nvSpPr>
        <dsp:cNvPr id="0" name=""/>
        <dsp:cNvSpPr/>
      </dsp:nvSpPr>
      <dsp:spPr>
        <a:xfrm>
          <a:off x="0" y="2089"/>
          <a:ext cx="2851516" cy="13793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i="0" kern="1200" dirty="0" smtClean="0"/>
            <a:t>Strategic use of storage, Mixed complementarity problems (MCP)</a:t>
          </a:r>
          <a:endParaRPr lang="fi-FI" sz="1600" b="1" i="0" kern="1200" dirty="0"/>
        </a:p>
      </dsp:txBody>
      <dsp:txXfrm>
        <a:off x="67332" y="69421"/>
        <a:ext cx="2716852" cy="1244640"/>
      </dsp:txXfrm>
    </dsp:sp>
    <dsp:sp modelId="{7DB82958-0A6B-4AF8-B964-9B36CA9FE3F2}">
      <dsp:nvSpPr>
        <dsp:cNvPr id="0" name=""/>
        <dsp:cNvSpPr/>
      </dsp:nvSpPr>
      <dsp:spPr>
        <a:xfrm rot="5400000">
          <a:off x="4834476" y="-394669"/>
          <a:ext cx="1103443" cy="50693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b="1" kern="1200" dirty="0" smtClean="0"/>
            <a:t>Greenhouse gas (GHG)</a:t>
          </a:r>
          <a:r>
            <a:rPr lang="fi-FI" sz="1400" kern="1200" dirty="0" smtClean="0"/>
            <a:t> </a:t>
          </a:r>
          <a:r>
            <a:rPr lang="fi-FI" sz="1400" b="1" kern="1200" dirty="0" smtClean="0"/>
            <a:t>emissions may increase </a:t>
          </a:r>
          <a:r>
            <a:rPr lang="fi-FI" sz="1400" kern="1200" dirty="0" smtClean="0"/>
            <a:t>in the presence of both wind power and storage (Sioshansi, 2011)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Under some structures, storage </a:t>
          </a:r>
          <a:r>
            <a:rPr lang="fi-FI" sz="1400" b="1" kern="1200" dirty="0" smtClean="0"/>
            <a:t>can reduce social welfare </a:t>
          </a:r>
          <a:r>
            <a:rPr lang="fi-FI" sz="1400" kern="1200" dirty="0" smtClean="0"/>
            <a:t>(Sioshansi, 2014)</a:t>
          </a:r>
          <a:endParaRPr lang="fi-FI" sz="1400" kern="1200" dirty="0"/>
        </a:p>
      </dsp:txBody>
      <dsp:txXfrm rot="-5400000">
        <a:off x="2851516" y="1642157"/>
        <a:ext cx="5015497" cy="995711"/>
      </dsp:txXfrm>
    </dsp:sp>
    <dsp:sp modelId="{F7649C81-B92D-4B77-986E-FA92319BB969}">
      <dsp:nvSpPr>
        <dsp:cNvPr id="0" name=""/>
        <dsp:cNvSpPr/>
      </dsp:nvSpPr>
      <dsp:spPr>
        <a:xfrm>
          <a:off x="0" y="1450359"/>
          <a:ext cx="2851516" cy="13793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Environmental and economic impacts, </a:t>
          </a:r>
          <a:br>
            <a:rPr lang="fi-FI" sz="1600" b="1" kern="1200" dirty="0" smtClean="0"/>
          </a:br>
          <a:r>
            <a:rPr lang="fi-FI" sz="1600" b="1" kern="1200" dirty="0" smtClean="0"/>
            <a:t>Perfect competition vs. market power</a:t>
          </a:r>
          <a:endParaRPr lang="fi-FI" sz="1600" b="1" kern="1200" dirty="0"/>
        </a:p>
      </dsp:txBody>
      <dsp:txXfrm>
        <a:off x="67332" y="1517691"/>
        <a:ext cx="2716852" cy="1244640"/>
      </dsp:txXfrm>
    </dsp:sp>
    <dsp:sp modelId="{F998F0FB-2B43-4FB9-B9E0-1A8414E66786}">
      <dsp:nvSpPr>
        <dsp:cNvPr id="0" name=""/>
        <dsp:cNvSpPr/>
      </dsp:nvSpPr>
      <dsp:spPr>
        <a:xfrm rot="5400000">
          <a:off x="4834476" y="1053600"/>
          <a:ext cx="1103443" cy="50693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Optimal energy </a:t>
          </a:r>
          <a:r>
            <a:rPr lang="fi-FI" sz="1400" b="1" kern="1200" dirty="0" smtClean="0"/>
            <a:t>storage size and location </a:t>
          </a:r>
          <a:r>
            <a:rPr lang="fi-FI" sz="1400" kern="1200" dirty="0" smtClean="0"/>
            <a:t>(Awad et al., 2014)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The annualized capital costs of storage would exceed the social welfare gains, and </a:t>
          </a:r>
          <a:r>
            <a:rPr lang="fi-FI" sz="1400" b="0" kern="1200" dirty="0" smtClean="0"/>
            <a:t>storage</a:t>
          </a:r>
          <a:r>
            <a:rPr lang="fi-FI" sz="1400" b="1" kern="1200" dirty="0" smtClean="0"/>
            <a:t> modestly increases CO</a:t>
          </a:r>
          <a:r>
            <a:rPr lang="fi-FI" sz="1400" b="1" kern="1200" baseline="-25000" dirty="0" smtClean="0"/>
            <a:t>2</a:t>
          </a:r>
          <a:r>
            <a:rPr lang="fi-FI" sz="1400" b="1" kern="1200" dirty="0" smtClean="0"/>
            <a:t> emissons </a:t>
          </a:r>
          <a:r>
            <a:rPr lang="fi-FI" sz="1400" kern="1200" dirty="0" smtClean="0"/>
            <a:t>(Lueken and Apt, 2014)</a:t>
          </a:r>
          <a:endParaRPr lang="fi-FI" sz="1400" kern="1200" dirty="0"/>
        </a:p>
      </dsp:txBody>
      <dsp:txXfrm rot="-5400000">
        <a:off x="2851516" y="3090426"/>
        <a:ext cx="5015497" cy="995711"/>
      </dsp:txXfrm>
    </dsp:sp>
    <dsp:sp modelId="{CDDF5883-609C-4E5D-8335-90C39B8E0690}">
      <dsp:nvSpPr>
        <dsp:cNvPr id="0" name=""/>
        <dsp:cNvSpPr/>
      </dsp:nvSpPr>
      <dsp:spPr>
        <a:xfrm>
          <a:off x="0" y="2898629"/>
          <a:ext cx="2851516" cy="137930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Perfectly competitive, transmission-constrained energy system models</a:t>
          </a:r>
          <a:endParaRPr lang="fi-FI" sz="1600" b="1" kern="1200" dirty="0"/>
        </a:p>
      </dsp:txBody>
      <dsp:txXfrm>
        <a:off x="67332" y="2965961"/>
        <a:ext cx="2716852" cy="1244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2C8C8-1879-4EC3-91FC-52245DF4E98E}">
      <dsp:nvSpPr>
        <dsp:cNvPr id="0" name=""/>
        <dsp:cNvSpPr/>
      </dsp:nvSpPr>
      <dsp:spPr>
        <a:xfrm>
          <a:off x="0" y="302864"/>
          <a:ext cx="7920880" cy="910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4748" tIns="354076" rIns="61474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fi-FI" sz="1600" kern="1200" dirty="0" smtClean="0"/>
            <a:t>Investigate the </a:t>
          </a:r>
          <a:r>
            <a:rPr lang="en-US" altLang="fi-FI" sz="1600" b="1" kern="1200" dirty="0" smtClean="0"/>
            <a:t>technical, economic </a:t>
          </a:r>
          <a:r>
            <a:rPr lang="en-US" altLang="fi-FI" sz="1600" b="0" kern="1200" dirty="0" smtClean="0"/>
            <a:t>and</a:t>
          </a:r>
          <a:r>
            <a:rPr lang="en-US" altLang="fi-FI" sz="1600" b="1" kern="1200" dirty="0" smtClean="0"/>
            <a:t> environmental impacts </a:t>
          </a:r>
          <a:r>
            <a:rPr lang="en-US" altLang="fi-FI" sz="1600" kern="1200" dirty="0" smtClean="0"/>
            <a:t>of energy storage by taking </a:t>
          </a:r>
          <a:r>
            <a:rPr lang="en-US" altLang="fi-FI" sz="1600" b="1" kern="1200" dirty="0" smtClean="0"/>
            <a:t>stochastic RE generation</a:t>
          </a:r>
          <a:r>
            <a:rPr lang="en-US" altLang="fi-FI" sz="1600" kern="1200" dirty="0" smtClean="0"/>
            <a:t> into account</a:t>
          </a:r>
          <a:endParaRPr lang="fi-FI" sz="1600" kern="1200" dirty="0"/>
        </a:p>
      </dsp:txBody>
      <dsp:txXfrm>
        <a:off x="0" y="302864"/>
        <a:ext cx="7920880" cy="910350"/>
      </dsp:txXfrm>
    </dsp:sp>
    <dsp:sp modelId="{FB408834-E340-44EE-A2FD-96363827497C}">
      <dsp:nvSpPr>
        <dsp:cNvPr id="0" name=""/>
        <dsp:cNvSpPr/>
      </dsp:nvSpPr>
      <dsp:spPr>
        <a:xfrm>
          <a:off x="396044" y="51944"/>
          <a:ext cx="5544616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Research objectives</a:t>
          </a:r>
          <a:endParaRPr lang="fi-FI" sz="2000" b="1" kern="1200" dirty="0"/>
        </a:p>
      </dsp:txBody>
      <dsp:txXfrm>
        <a:off x="420542" y="76442"/>
        <a:ext cx="5495620" cy="452844"/>
      </dsp:txXfrm>
    </dsp:sp>
    <dsp:sp modelId="{406F28AD-CD9C-4926-8BE0-32539E4E1797}">
      <dsp:nvSpPr>
        <dsp:cNvPr id="0" name=""/>
        <dsp:cNvSpPr/>
      </dsp:nvSpPr>
      <dsp:spPr>
        <a:xfrm>
          <a:off x="0" y="1555934"/>
          <a:ext cx="7920880" cy="1419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4748" tIns="354076" rIns="614748" bIns="113792" numCol="1" spcCol="1270" anchor="t" anchorCtr="0">
          <a:noAutofit/>
        </a:bodyPr>
        <a:lstStyle/>
        <a:p>
          <a:pPr marL="54000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600" b="1" kern="1200" dirty="0" smtClean="0"/>
            <a:t>Complementarity modeling</a:t>
          </a:r>
          <a:endParaRPr lang="fi-FI" sz="1600" b="1" kern="1200" dirty="0"/>
        </a:p>
        <a:p>
          <a:pPr marL="54000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fi-FI" sz="1600" b="1" kern="1200" dirty="0" smtClean="0"/>
            <a:t>Market power vs. perfect competition</a:t>
          </a:r>
          <a:endParaRPr lang="fi-FI" sz="1600" b="1" kern="1200" dirty="0"/>
        </a:p>
        <a:p>
          <a:pPr marL="54000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fi-FI" sz="1600" b="1" kern="1200" dirty="0" smtClean="0"/>
            <a:t>Uncertainty in RE</a:t>
          </a:r>
          <a:endParaRPr lang="fi-FI" sz="1600" b="1" kern="1200" dirty="0"/>
        </a:p>
        <a:p>
          <a:pPr marL="54000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fi-FI" sz="1600" b="1" kern="1200" dirty="0" smtClean="0"/>
            <a:t>Test network, Western Europe</a:t>
          </a:r>
          <a:endParaRPr lang="fi-FI" sz="1600" b="1" kern="1200" dirty="0"/>
        </a:p>
      </dsp:txBody>
      <dsp:txXfrm>
        <a:off x="0" y="1555934"/>
        <a:ext cx="7920880" cy="1419075"/>
      </dsp:txXfrm>
    </dsp:sp>
    <dsp:sp modelId="{FF9E5E6F-8699-40CB-9D47-5F9DEC260D22}">
      <dsp:nvSpPr>
        <dsp:cNvPr id="0" name=""/>
        <dsp:cNvSpPr/>
      </dsp:nvSpPr>
      <dsp:spPr>
        <a:xfrm>
          <a:off x="396044" y="1305014"/>
          <a:ext cx="5544616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marL="17145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fi-FI" sz="2000" b="1" kern="1200" dirty="0" smtClean="0"/>
            <a:t>Framework</a:t>
          </a:r>
          <a:endParaRPr lang="fi-FI" sz="2000" b="1" kern="1200" dirty="0"/>
        </a:p>
      </dsp:txBody>
      <dsp:txXfrm>
        <a:off x="420542" y="1329512"/>
        <a:ext cx="5495620" cy="452844"/>
      </dsp:txXfrm>
    </dsp:sp>
    <dsp:sp modelId="{70D4A32A-41F6-404D-BC68-7E04B7F46612}">
      <dsp:nvSpPr>
        <dsp:cNvPr id="0" name=""/>
        <dsp:cNvSpPr/>
      </dsp:nvSpPr>
      <dsp:spPr>
        <a:xfrm>
          <a:off x="0" y="3360410"/>
          <a:ext cx="7920880" cy="910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4748" tIns="354076" rIns="614748" bIns="113792" numCol="1" spcCol="1270" anchor="t" anchorCtr="0">
          <a:noAutofit/>
        </a:bodyPr>
        <a:lstStyle/>
        <a:p>
          <a:pPr marL="17280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600" kern="1200" dirty="0" smtClean="0"/>
            <a:t>The combination of handling </a:t>
          </a:r>
          <a:r>
            <a:rPr lang="fi-FI" sz="1600" b="1" kern="1200" dirty="0" smtClean="0"/>
            <a:t>market power </a:t>
          </a:r>
          <a:r>
            <a:rPr lang="fi-FI" sz="1600" b="0" kern="1200" dirty="0" smtClean="0"/>
            <a:t>and</a:t>
          </a:r>
          <a:r>
            <a:rPr lang="fi-FI" sz="1600" b="1" kern="1200" dirty="0" smtClean="0"/>
            <a:t> RE uncertainty </a:t>
          </a:r>
          <a:r>
            <a:rPr lang="fi-FI" sz="1600" kern="1200" dirty="0" smtClean="0"/>
            <a:t>in a </a:t>
          </a:r>
          <a:r>
            <a:rPr lang="fi-FI" sz="1600" b="1" kern="1200" dirty="0" smtClean="0"/>
            <a:t>transmission-constrained</a:t>
          </a:r>
          <a:r>
            <a:rPr lang="fi-FI" sz="1600" kern="1200" dirty="0" smtClean="0"/>
            <a:t> energy </a:t>
          </a:r>
          <a:r>
            <a:rPr lang="fi-FI" sz="1600" kern="1200" dirty="0" smtClean="0"/>
            <a:t>market model with storage</a:t>
          </a:r>
          <a:endParaRPr lang="fi-FI" sz="1600" kern="1200" dirty="0"/>
        </a:p>
      </dsp:txBody>
      <dsp:txXfrm>
        <a:off x="0" y="3360410"/>
        <a:ext cx="7920880" cy="910350"/>
      </dsp:txXfrm>
    </dsp:sp>
    <dsp:sp modelId="{EE7F544A-FC21-466F-885E-E07CE2F3050B}">
      <dsp:nvSpPr>
        <dsp:cNvPr id="0" name=""/>
        <dsp:cNvSpPr/>
      </dsp:nvSpPr>
      <dsp:spPr>
        <a:xfrm>
          <a:off x="396044" y="3066809"/>
          <a:ext cx="5544616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73" tIns="0" rIns="209573" bIns="0" numCol="1" spcCol="1270" anchor="ctr" anchorCtr="0">
          <a:noAutofit/>
        </a:bodyPr>
        <a:lstStyle/>
        <a:p>
          <a:pPr marL="17280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Contribution</a:t>
          </a:r>
          <a:endParaRPr lang="fi-FI" sz="2000" b="1" kern="1200" dirty="0"/>
        </a:p>
      </dsp:txBody>
      <dsp:txXfrm>
        <a:off x="420542" y="3091307"/>
        <a:ext cx="5495620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8892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77363"/>
            <a:ext cx="28892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2DA006A-DDFF-4A53-8E53-980668156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55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691063"/>
            <a:ext cx="5338762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8892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77363"/>
            <a:ext cx="28892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6" tIns="45213" rIns="90426" bIns="452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6F82C04-D3F1-4CA8-8F03-37A5E24B8E0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8257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i-FI" alt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129A97-B25F-4068-B8D0-8B1C9245F4B6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01700">
              <a:buFont typeface="Arial" panose="020B0604020202020204" pitchFamily="34" charset="0"/>
              <a:buNone/>
            </a:pPr>
            <a:endParaRPr lang="en-GB" altLang="fi-FI" sz="1200" b="0" i="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01700">
              <a:buFont typeface="Arial" panose="020B0604020202020204" pitchFamily="34" charset="0"/>
              <a:buNone/>
            </a:pPr>
            <a:endParaRPr lang="fi-FI" altLang="fi-FI" b="0" i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01700">
              <a:buFont typeface="Arial" panose="020B0604020202020204" pitchFamily="34" charset="0"/>
              <a:buNone/>
            </a:pPr>
            <a:endParaRPr lang="fi-FI" altLang="fi-FI" b="0" i="0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017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i-FI" altLang="fi-FI" sz="1200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017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i-FI" altLang="fi-FI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01700">
              <a:buFont typeface="Arial" panose="020B0604020202020204" pitchFamily="34" charset="0"/>
              <a:buNone/>
            </a:pPr>
            <a:endParaRPr lang="fi-FI" altLang="fi-FI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defTabSz="901700">
              <a:buFont typeface="Arial" panose="020B0604020202020204" pitchFamily="34" charset="0"/>
              <a:buNone/>
            </a:pPr>
            <a:endParaRPr lang="fi-FI" altLang="fi-FI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altLang="fi-FI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altLang="fi-FI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>
              <a:buFont typeface="Wingdings" panose="05000000000000000000" pitchFamily="2" charset="2"/>
              <a:buNone/>
            </a:pPr>
            <a:endParaRPr lang="fi-FI" altLang="fi-FI" sz="16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alt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B12EF-6A48-4402-BCBD-2616A16ACA9A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None/>
            </a:pPr>
            <a:endParaRPr lang="en-US" altLang="fi-FI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01700"/>
            <a:endParaRPr lang="en-US" altLang="fi-FI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i-FI" altLang="fi-FI" b="0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i-FI" altLang="fi-FI" b="0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fi-FI" altLang="fi-FI" b="0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altLang="fi-FI" baseline="0" dirty="0" smtClean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i-FI" altLang="fi-FI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sz="1200" b="0" i="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fi-FI" smtClean="0"/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58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90EFB-90AA-46AE-8011-2D68395C7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C636D-CF43-47CC-9E95-B01540860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7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D535-1020-47F4-997A-95948F5AA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5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8E886-EBB9-46CD-8284-E0FCBB941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64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1356-701A-4F09-9388-71DA2D207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70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7815C-C1CF-47FB-9DFB-4C948EFB2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0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63402-9C53-428F-94AD-9ACE99162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4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4D9D8-2FDE-45F4-A4FB-57AB579EE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0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22DD6-3F2C-4182-A2CD-92F7D4998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3CB72-33AE-4E7C-8F44-E61C042AD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0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dirty="0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39C99C29-7EAB-4781-A0BA-1BFCFCC71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sv-SE" altLang="fi-F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baseline="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x-transparency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orldenergyoutlook.org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tsoe.eu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nergystorageexchange.org/" TargetMode="External"/><Relationship Id="rId4" Type="http://schemas.openxmlformats.org/officeDocument/2006/relationships/hyperlink" Target="http://www.eex-transparency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571500" y="1770062"/>
            <a:ext cx="8104956" cy="1586929"/>
          </a:xfrm>
        </p:spPr>
        <p:txBody>
          <a:bodyPr/>
          <a:lstStyle/>
          <a:p>
            <a:r>
              <a:rPr lang="en-US" sz="3200" dirty="0"/>
              <a:t>Market Impacts of Energy Storage in a</a:t>
            </a:r>
            <a:br>
              <a:rPr lang="en-US" sz="3200" dirty="0"/>
            </a:br>
            <a:r>
              <a:rPr lang="en-US" sz="3200" dirty="0"/>
              <a:t>Transmission-Constrained Power System</a:t>
            </a:r>
            <a:endParaRPr lang="en-US" altLang="fi-FI" sz="32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539552" y="3212977"/>
            <a:ext cx="7920880" cy="2268662"/>
          </a:xfrm>
        </p:spPr>
        <p:txBody>
          <a:bodyPr/>
          <a:lstStyle/>
          <a:p>
            <a:r>
              <a:rPr lang="fi-FI" altLang="fi-FI" sz="1800" dirty="0" smtClean="0"/>
              <a:t>Vilma Virasjoki</a:t>
            </a:r>
            <a:r>
              <a:rPr lang="fi-FI" altLang="fi-FI" sz="1800" baseline="30000" dirty="0" smtClean="0"/>
              <a:t>a</a:t>
            </a:r>
            <a:r>
              <a:rPr lang="fi-FI" altLang="fi-FI" sz="1800" dirty="0" smtClean="0"/>
              <a:t>, </a:t>
            </a:r>
            <a:r>
              <a:rPr lang="fi-FI" sz="1800" dirty="0"/>
              <a:t>Paula </a:t>
            </a:r>
            <a:r>
              <a:rPr lang="fi-FI" sz="1800" dirty="0" smtClean="0"/>
              <a:t>Rocha</a:t>
            </a:r>
            <a:r>
              <a:rPr lang="fi-FI" sz="1800" baseline="30000" dirty="0" smtClean="0"/>
              <a:t>a,b</a:t>
            </a:r>
            <a:r>
              <a:rPr lang="fi-FI" sz="1800" dirty="0" smtClean="0"/>
              <a:t>, </a:t>
            </a:r>
            <a:r>
              <a:rPr lang="fi-FI" sz="1800" dirty="0"/>
              <a:t>Afzal S. </a:t>
            </a:r>
            <a:r>
              <a:rPr lang="fi-FI" sz="1800" dirty="0" smtClean="0"/>
              <a:t>Siddiqui</a:t>
            </a:r>
            <a:r>
              <a:rPr lang="fi-FI" sz="1800" baseline="30000" dirty="0" smtClean="0"/>
              <a:t>b,c</a:t>
            </a:r>
            <a:r>
              <a:rPr lang="fi-FI" sz="1800" dirty="0" smtClean="0"/>
              <a:t>, </a:t>
            </a:r>
            <a:r>
              <a:rPr lang="fi-FI" sz="1800" dirty="0"/>
              <a:t>and Ahti </a:t>
            </a:r>
            <a:r>
              <a:rPr lang="fi-FI" sz="1800" dirty="0" smtClean="0"/>
              <a:t>Salo</a:t>
            </a:r>
            <a:r>
              <a:rPr lang="fi-FI" sz="1800" baseline="30000" dirty="0" smtClean="0"/>
              <a:t>a</a:t>
            </a:r>
            <a:endParaRPr lang="fi-FI" altLang="fi-FI" sz="1800" baseline="30000" dirty="0" smtClean="0"/>
          </a:p>
          <a:p>
            <a:endParaRPr lang="fi-FI" altLang="fi-FI" sz="1800" dirty="0" smtClean="0"/>
          </a:p>
          <a:p>
            <a:r>
              <a:rPr lang="fi-FI" altLang="fi-FI" sz="1800" baseline="30000" dirty="0" smtClean="0"/>
              <a:t>a</a:t>
            </a:r>
            <a:r>
              <a:rPr lang="fi-FI" altLang="fi-FI" sz="1800" dirty="0" smtClean="0"/>
              <a:t> </a:t>
            </a:r>
            <a:r>
              <a:rPr lang="en-US" altLang="fi-FI" sz="1200" dirty="0"/>
              <a:t>Department of Mathematics and Systems Analysis, Aalto </a:t>
            </a:r>
            <a:r>
              <a:rPr lang="en-US" altLang="fi-FI" sz="1200" dirty="0" smtClean="0"/>
              <a:t>University</a:t>
            </a:r>
            <a:r>
              <a:rPr lang="en-US" altLang="fi-FI" sz="1200" dirty="0"/>
              <a:t>, </a:t>
            </a:r>
            <a:r>
              <a:rPr lang="en-US" altLang="fi-FI" sz="1200" dirty="0" smtClean="0"/>
              <a:t>Finland</a:t>
            </a:r>
          </a:p>
          <a:p>
            <a:r>
              <a:rPr lang="en-US" altLang="fi-FI" sz="1800" baseline="30000" dirty="0"/>
              <a:t>b</a:t>
            </a:r>
            <a:r>
              <a:rPr lang="en-US" altLang="fi-FI" sz="1200" dirty="0"/>
              <a:t> </a:t>
            </a:r>
            <a:r>
              <a:rPr lang="en-US" altLang="fi-FI" sz="1200" dirty="0" smtClean="0"/>
              <a:t>Department </a:t>
            </a:r>
            <a:r>
              <a:rPr lang="en-US" altLang="fi-FI" sz="1200" dirty="0"/>
              <a:t>of Statistical Science, University College London, UK</a:t>
            </a:r>
            <a:r>
              <a:rPr lang="en-US" altLang="fi-FI" sz="1200" dirty="0" smtClean="0"/>
              <a:t/>
            </a:r>
            <a:br>
              <a:rPr lang="en-US" altLang="fi-FI" sz="1200" dirty="0" smtClean="0"/>
            </a:br>
            <a:r>
              <a:rPr lang="fi-FI" altLang="fi-FI" sz="1800" baseline="30000" dirty="0" smtClean="0"/>
              <a:t>c</a:t>
            </a:r>
            <a:r>
              <a:rPr lang="fi-FI" altLang="fi-FI" sz="1800" dirty="0" smtClean="0"/>
              <a:t> </a:t>
            </a:r>
            <a:r>
              <a:rPr lang="en-US" altLang="fi-FI" sz="1200" dirty="0"/>
              <a:t>Department of Computer and Systems </a:t>
            </a:r>
            <a:r>
              <a:rPr lang="en-US" altLang="fi-FI" sz="1200" dirty="0" smtClean="0"/>
              <a:t>Sciences, Stockholm </a:t>
            </a:r>
            <a:r>
              <a:rPr lang="en-US" altLang="fi-FI" sz="1200" dirty="0"/>
              <a:t>University, </a:t>
            </a:r>
            <a:r>
              <a:rPr lang="en-US" altLang="fi-FI" sz="1200" dirty="0" smtClean="0"/>
              <a:t>Sweden</a:t>
            </a:r>
            <a:endParaRPr lang="fi-FI" altLang="fi-FI" sz="1800" dirty="0" smtClean="0"/>
          </a:p>
          <a:p>
            <a:endParaRPr lang="fi-FI" altLang="fi-FI" sz="1800" dirty="0" smtClean="0"/>
          </a:p>
          <a:p>
            <a:r>
              <a:rPr lang="fi-FI" altLang="fi-FI" sz="1600" dirty="0" smtClean="0"/>
              <a:t>EURO2015, 12-15 July, Glasgow</a:t>
            </a:r>
          </a:p>
          <a:p>
            <a:r>
              <a:rPr lang="en-US" altLang="fi-FI" sz="1600" dirty="0"/>
              <a:t>Stochastic Models in Renewably Generated Electricity</a:t>
            </a:r>
            <a:r>
              <a:rPr lang="fi-FI" altLang="fi-FI" sz="1600" dirty="0" smtClean="0"/>
              <a:t>, Energy Storage and Renewables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850" y="5661025"/>
            <a:ext cx="7950200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chemeClr val="accent3">
                    <a:lumMod val="50000"/>
                  </a:schemeClr>
                </a:solidFill>
                <a:cs typeface="+mn-cs"/>
              </a:rPr>
              <a:t>The document can be stored and made available to the public on the open internet pages of Aalto University. All other rights are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Numerical Example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84212" y="1341438"/>
            <a:ext cx="3959796" cy="43767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altLang="fi-FI" sz="1800" b="1" dirty="0" smtClean="0"/>
              <a:t>15-node and 28-line test network </a:t>
            </a:r>
            <a:br>
              <a:rPr lang="fi-FI" altLang="fi-FI" sz="1800" b="1" dirty="0" smtClean="0"/>
            </a:br>
            <a:r>
              <a:rPr lang="fi-FI" altLang="fi-FI" sz="1800" b="1" dirty="0" smtClean="0"/>
              <a:t>representing Western Europe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400" dirty="0" smtClean="0"/>
              <a:t>Based on Gabriel and Leuthold (2010)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altLang="fi-FI" sz="1800" b="1" dirty="0" smtClean="0"/>
              <a:t>Data based on 2011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altLang="fi-FI" sz="1800" b="1" dirty="0" smtClean="0"/>
              <a:t>Storage capacity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400" dirty="0" smtClean="0"/>
              <a:t>No assumption on technology type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400" dirty="0" smtClean="0"/>
              <a:t>Zero marginal costs (&gt; 90% pumped hydro storage)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400" dirty="0" smtClean="0"/>
              <a:t>Cycle efficiency 75 %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400" dirty="0" smtClean="0"/>
              <a:t>Maximum charge/discharge rate 16 %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400" dirty="0" smtClean="0"/>
              <a:t>Minimum level 30 %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altLang="fi-FI" sz="1800" b="1" dirty="0" smtClean="0"/>
              <a:t>Four test cases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altLang="fi-FI" sz="1800" b="1" dirty="0" smtClean="0"/>
              <a:t>Implemented in GAMS, </a:t>
            </a:r>
            <a:br>
              <a:rPr lang="fi-FI" altLang="fi-FI" sz="1800" b="1" dirty="0" smtClean="0"/>
            </a:br>
            <a:r>
              <a:rPr lang="fi-FI" altLang="fi-FI" sz="1800" b="1" dirty="0" smtClean="0"/>
              <a:t>Solver PATH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10</a:t>
            </a:fld>
            <a:r>
              <a:rPr lang="en-US" dirty="0"/>
              <a:t>/20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391805"/>
              </p:ext>
            </p:extLst>
          </p:nvPr>
        </p:nvGraphicFramePr>
        <p:xfrm>
          <a:off x="4932040" y="4005064"/>
          <a:ext cx="3240360" cy="1371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68152"/>
                <a:gridCol w="1080120"/>
                <a:gridCol w="792088"/>
              </a:tblGrid>
              <a:tr h="273630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Case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Competition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Storage</a:t>
                      </a:r>
                      <a:endParaRPr lang="fi-FI" sz="1200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Case 1:</a:t>
                      </a:r>
                      <a:r>
                        <a:rPr lang="fi-FI" sz="1200" b="1" baseline="0" dirty="0" smtClean="0"/>
                        <a:t> </a:t>
                      </a:r>
                      <a:r>
                        <a:rPr lang="fi-FI" sz="1200" b="1" dirty="0" smtClean="0"/>
                        <a:t>PC</a:t>
                      </a:r>
                      <a:r>
                        <a:rPr lang="fi-FI" sz="1200" b="1" baseline="0" dirty="0" smtClean="0"/>
                        <a:t> (</a:t>
                      </a:r>
                      <a:r>
                        <a:rPr lang="fi-FI" sz="1200" b="1" dirty="0" smtClean="0"/>
                        <a:t>ns)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PC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-</a:t>
                      </a:r>
                      <a:endParaRPr lang="fi-FI" sz="1200" b="1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Case 2:</a:t>
                      </a:r>
                      <a:r>
                        <a:rPr lang="fi-FI" sz="1200" b="1" baseline="0" dirty="0" smtClean="0"/>
                        <a:t> </a:t>
                      </a:r>
                      <a:r>
                        <a:rPr lang="fi-FI" sz="1200" b="1" dirty="0" smtClean="0"/>
                        <a:t>PC</a:t>
                      </a:r>
                      <a:r>
                        <a:rPr lang="fi-FI" sz="1200" b="1" baseline="0" dirty="0" smtClean="0"/>
                        <a:t> (s)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PC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Yes</a:t>
                      </a:r>
                      <a:endParaRPr lang="fi-FI" sz="1200" b="1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Case</a:t>
                      </a:r>
                      <a:r>
                        <a:rPr lang="fi-FI" sz="1200" b="1" baseline="0" dirty="0" smtClean="0"/>
                        <a:t> 3:</a:t>
                      </a:r>
                      <a:r>
                        <a:rPr lang="fi-FI" sz="1200" b="1" baseline="0" dirty="0"/>
                        <a:t> </a:t>
                      </a:r>
                      <a:r>
                        <a:rPr lang="fi-FI" sz="1200" b="1" dirty="0" smtClean="0"/>
                        <a:t>CO</a:t>
                      </a:r>
                      <a:r>
                        <a:rPr lang="fi-FI" sz="1200" b="1" baseline="0" dirty="0" smtClean="0"/>
                        <a:t> (ns)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CO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-</a:t>
                      </a:r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Case 4:</a:t>
                      </a:r>
                      <a:r>
                        <a:rPr lang="fi-FI" sz="1200" b="1" baseline="0" dirty="0"/>
                        <a:t> </a:t>
                      </a:r>
                      <a:r>
                        <a:rPr lang="fi-FI" sz="1200" b="1" dirty="0" smtClean="0"/>
                        <a:t>CO</a:t>
                      </a:r>
                      <a:r>
                        <a:rPr lang="fi-FI" sz="1200" b="1" baseline="0" dirty="0" smtClean="0"/>
                        <a:t> (s)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CO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Yes</a:t>
                      </a:r>
                      <a:endParaRPr lang="fi-FI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Vilma</a:t>
            </a:r>
            <a:r>
              <a:rPr lang="en-US" dirty="0" smtClean="0"/>
              <a:t> Virasjoki</a:t>
            </a:r>
            <a:endParaRPr lang="en-US" dirty="0"/>
          </a:p>
        </p:txBody>
      </p:sp>
      <p:pic>
        <p:nvPicPr>
          <p:cNvPr id="5122" name="Picture 2" descr="C:\Users\Vilma\Desktop\EURO2015\EURO esitys\network_presentation.e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67569"/>
            <a:ext cx="3873189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8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4" t="5591" r="7510" b="1846"/>
          <a:stretch/>
        </p:blipFill>
        <p:spPr>
          <a:xfrm>
            <a:off x="1781225" y="1700808"/>
            <a:ext cx="5065762" cy="3983531"/>
          </a:xfrm>
          <a:prstGeom prst="rect">
            <a:avLst/>
          </a:prstGeom>
        </p:spPr>
      </p:pic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Results – Prices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11</a:t>
            </a:fld>
            <a:r>
              <a:rPr lang="en-US" dirty="0"/>
              <a:t>/20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848228" cy="50405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 smtClean="0"/>
              <a:t>Moving electricity from excess supply to </a:t>
            </a:r>
            <a:r>
              <a:rPr lang="fi-FI" altLang="fi-FI" sz="1800" i="1" dirty="0"/>
              <a:t>scarcity </a:t>
            </a:r>
            <a:r>
              <a:rPr lang="fi-FI" altLang="fi-FI" sz="1800" i="1" dirty="0" smtClean="0"/>
              <a:t>with storage leads to a price-smoothing </a:t>
            </a:r>
            <a:r>
              <a:rPr lang="fi-FI" altLang="fi-FI" sz="1800" i="1" dirty="0"/>
              <a:t>effect between off-peak and peak </a:t>
            </a:r>
            <a:r>
              <a:rPr lang="fi-FI" altLang="fi-FI" sz="1800" i="1" dirty="0" smtClean="0"/>
              <a:t>periods.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2627784" y="4804370"/>
            <a:ext cx="0" cy="21602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 bwMode="auto">
          <a:xfrm flipV="1">
            <a:off x="2555776" y="2628646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 bwMode="auto">
          <a:xfrm>
            <a:off x="6588224" y="1811628"/>
            <a:ext cx="0" cy="184796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 bwMode="auto">
          <a:xfrm>
            <a:off x="6579815" y="3356991"/>
            <a:ext cx="0" cy="587609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85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320980" cy="1079500"/>
          </a:xfrm>
        </p:spPr>
        <p:txBody>
          <a:bodyPr/>
          <a:lstStyle/>
          <a:p>
            <a:r>
              <a:rPr lang="fi-FI" altLang="fi-FI" dirty="0" smtClean="0"/>
              <a:t>Results – Expected Generation &amp; Storing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12</a:t>
            </a:fld>
            <a:r>
              <a:rPr lang="en-US" dirty="0"/>
              <a:t>/20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848228" cy="50405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 smtClean="0"/>
              <a:t>Producers with storage shift production from peak hours to off-peak’s storage charging. CO producers withhold their power production and storage use.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5" r="53199" b="5829"/>
          <a:stretch/>
        </p:blipFill>
        <p:spPr>
          <a:xfrm>
            <a:off x="1045442" y="1916832"/>
            <a:ext cx="4051302" cy="3672408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 bwMode="auto">
          <a:xfrm flipV="1">
            <a:off x="1846412" y="2239169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 flipV="1">
            <a:off x="2123728" y="2615394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rot="10800000" flipV="1">
            <a:off x="2483768" y="2183346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 bwMode="auto">
          <a:xfrm rot="10800000" flipV="1">
            <a:off x="2771800" y="2532627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 bwMode="auto">
          <a:xfrm rot="10800000" flipV="1">
            <a:off x="4139951" y="4458722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rot="10800000" flipV="1">
            <a:off x="4499992" y="4293187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 bwMode="auto">
          <a:xfrm rot="10800000" flipV="1">
            <a:off x="4788024" y="4058611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rot="10800000" flipV="1">
            <a:off x="3851921" y="4847641"/>
            <a:ext cx="0" cy="16553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50" b="5829"/>
          <a:stretch/>
        </p:blipFill>
        <p:spPr>
          <a:xfrm>
            <a:off x="5292080" y="1916833"/>
            <a:ext cx="3123899" cy="367240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 bwMode="auto">
          <a:xfrm>
            <a:off x="1126332" y="1931901"/>
            <a:ext cx="216024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1)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3167843" y="1931901"/>
            <a:ext cx="216024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2)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5364088" y="1967322"/>
            <a:ext cx="216024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3)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6674009" y="2953472"/>
            <a:ext cx="360040" cy="340897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6024835" y="2624547"/>
            <a:ext cx="360040" cy="340897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57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Results – Ramping Costs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13</a:t>
            </a:fld>
            <a:r>
              <a:rPr lang="en-US" dirty="0"/>
              <a:t>/20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848228" cy="50405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 smtClean="0"/>
              <a:t>Producers with storage rely less on ramping their conventional generation at peak demand, which brings savings on costs.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3074" name="Picture 2" descr="C:\Users\Vilma\Desktop\EURO2015\EURO esitys\ramping.e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5" t="5104" r="7550" b="4182"/>
          <a:stretch/>
        </p:blipFill>
        <p:spPr bwMode="auto">
          <a:xfrm>
            <a:off x="1770381" y="1628800"/>
            <a:ext cx="548092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19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Results –  Network Congestion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14</a:t>
            </a:fld>
            <a:r>
              <a:rPr lang="en-US" dirty="0"/>
              <a:t>/20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848228" cy="50405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 smtClean="0"/>
              <a:t>Storage alleviates network congestion because it reduces the expected congestion rent collected by the grid owner.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4" t="5948" r="7616" b="5056"/>
          <a:stretch/>
        </p:blipFill>
        <p:spPr>
          <a:xfrm>
            <a:off x="1771096" y="1667792"/>
            <a:ext cx="551272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77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9886583"/>
                  </p:ext>
                </p:extLst>
              </p:nvPr>
            </p:nvGraphicFramePr>
            <p:xfrm>
              <a:off x="611562" y="2636912"/>
              <a:ext cx="7920877" cy="2529840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936102"/>
                    <a:gridCol w="1440160"/>
                    <a:gridCol w="1368152"/>
                    <a:gridCol w="648072"/>
                    <a:gridCol w="1584176"/>
                    <a:gridCol w="1296144"/>
                    <a:gridCol w="648071"/>
                  </a:tblGrid>
                  <a:tr h="2736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Hour</a:t>
                          </a:r>
                          <a:endParaRPr lang="fi-FI" sz="1600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PC</a:t>
                          </a:r>
                          <a:br>
                            <a:rPr lang="fi-FI" sz="1600" dirty="0" smtClean="0"/>
                          </a:br>
                          <a:r>
                            <a:rPr lang="fi-FI" sz="1600" dirty="0" smtClean="0"/>
                            <a:t>(No</a:t>
                          </a:r>
                          <a:r>
                            <a:rPr lang="fi-FI" sz="1600" baseline="0" dirty="0" smtClean="0"/>
                            <a:t> Storage)</a:t>
                          </a:r>
                          <a:endParaRPr lang="fi-FI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PC (Storage)</a:t>
                          </a:r>
                          <a:endParaRPr lang="fi-FI" sz="1600" dirty="0"/>
                        </a:p>
                      </a:txBody>
                      <a:tcPr anchor="ctr"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800" dirty="0" smtClean="0"/>
                            <a:t>∆</a:t>
                          </a:r>
                          <a:endParaRPr lang="fi-FI" sz="1800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CO</a:t>
                          </a:r>
                          <a:br>
                            <a:rPr lang="fi-FI" sz="1600" dirty="0" smtClean="0"/>
                          </a:br>
                          <a:r>
                            <a:rPr lang="fi-FI" sz="1600" dirty="0" smtClean="0"/>
                            <a:t>(No</a:t>
                          </a:r>
                          <a:r>
                            <a:rPr lang="fi-FI" sz="1600" baseline="0" dirty="0" smtClean="0"/>
                            <a:t> Storage)</a:t>
                          </a:r>
                          <a:endParaRPr lang="fi-FI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CO (Storage)</a:t>
                          </a:r>
                          <a:endParaRPr lang="fi-FI" sz="1600" dirty="0"/>
                        </a:p>
                      </a:txBody>
                      <a:tcPr anchor="ctr"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800" dirty="0" smtClean="0"/>
                            <a:t>∆</a:t>
                          </a:r>
                          <a:endParaRPr lang="fi-FI" sz="1800" dirty="0"/>
                        </a:p>
                      </a:txBody>
                      <a:tcPr anchor="ctr"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736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t5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15.3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13.8</a:t>
                          </a:r>
                          <a:endParaRPr lang="fi-FI" sz="1400" b="1" dirty="0"/>
                        </a:p>
                      </a:txBody>
                      <a:tcP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-1.5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14.1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15.2</a:t>
                          </a:r>
                          <a:endParaRPr lang="fi-FI" sz="1400" b="1" dirty="0"/>
                        </a:p>
                      </a:txBody>
                      <a:tcP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1.1</a:t>
                          </a:r>
                          <a:endParaRPr lang="fi-FI" sz="1400" b="1" dirty="0"/>
                        </a:p>
                      </a:txBody>
                      <a:tcP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2736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t6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14.4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13.4</a:t>
                          </a:r>
                          <a:endParaRPr lang="fi-FI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-1.0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14.8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14.8</a:t>
                          </a:r>
                          <a:endParaRPr lang="fi-FI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0.0</a:t>
                          </a:r>
                          <a:endParaRPr lang="fi-FI" sz="1400" b="1" dirty="0"/>
                        </a:p>
                      </a:txBody>
                      <a:tcPr/>
                    </a:tc>
                  </a:tr>
                  <a:tr h="2736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t7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-0.5</a:t>
                          </a: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15.0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0.1</a:t>
                          </a:r>
                        </a:p>
                      </a:txBody>
                      <a:tcPr/>
                    </a:tc>
                  </a:tr>
                  <a:tr h="2736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t8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14.1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14.7</a:t>
                          </a:r>
                          <a:endParaRPr lang="fi-FI" sz="14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0.6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14.7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14.4</a:t>
                          </a:r>
                          <a:endParaRPr lang="fi-FI" sz="14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-0.3</a:t>
                          </a:r>
                          <a:endParaRPr lang="fi-FI" sz="14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736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800" b="1" dirty="0" smtClean="0"/>
                            <a:t>∑</a:t>
                          </a:r>
                          <a:endParaRPr lang="fi-FI" sz="18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58.4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56.0</a:t>
                          </a:r>
                          <a:endParaRPr lang="fi-FI" sz="1600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-2.4</a:t>
                          </a:r>
                          <a:endParaRPr lang="fi-FI" sz="16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58.6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59.4</a:t>
                          </a:r>
                          <a:endParaRPr lang="fi-FI" sz="1600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0.8</a:t>
                          </a:r>
                          <a:endParaRPr lang="fi-FI" sz="1600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27363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fi-FI" sz="1800" b="1" i="1" smtClean="0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fi-FI" sz="1800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fi-FI" sz="18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14.6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14.0</a:t>
                          </a:r>
                          <a:endParaRPr lang="fi-FI" sz="1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-0.6</a:t>
                          </a:r>
                          <a:endParaRPr lang="fi-FI" sz="16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14.6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14.8</a:t>
                          </a:r>
                          <a:endParaRPr lang="fi-FI" sz="1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0.2</a:t>
                          </a:r>
                          <a:endParaRPr lang="fi-FI" sz="1600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9886583"/>
                  </p:ext>
                </p:extLst>
              </p:nvPr>
            </p:nvGraphicFramePr>
            <p:xfrm>
              <a:off x="611562" y="2636912"/>
              <a:ext cx="7920877" cy="2529840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936102"/>
                    <a:gridCol w="1440160"/>
                    <a:gridCol w="1368152"/>
                    <a:gridCol w="648072"/>
                    <a:gridCol w="1584176"/>
                    <a:gridCol w="1296144"/>
                    <a:gridCol w="648071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Hour</a:t>
                          </a:r>
                          <a:endParaRPr lang="fi-FI" sz="1600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PC</a:t>
                          </a:r>
                          <a:br>
                            <a:rPr lang="fi-FI" sz="1600" dirty="0" smtClean="0"/>
                          </a:br>
                          <a:r>
                            <a:rPr lang="fi-FI" sz="1600" dirty="0" smtClean="0"/>
                            <a:t>(No</a:t>
                          </a:r>
                          <a:r>
                            <a:rPr lang="fi-FI" sz="1600" baseline="0" dirty="0" smtClean="0"/>
                            <a:t> Storage)</a:t>
                          </a:r>
                          <a:endParaRPr lang="fi-FI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PC (Storage)</a:t>
                          </a:r>
                          <a:endParaRPr lang="fi-FI" sz="1600" dirty="0"/>
                        </a:p>
                      </a:txBody>
                      <a:tcPr anchor="ctr"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800" dirty="0" smtClean="0"/>
                            <a:t>∆</a:t>
                          </a:r>
                          <a:endParaRPr lang="fi-FI" sz="1800" dirty="0"/>
                        </a:p>
                      </a:txBody>
                      <a:tcPr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CO</a:t>
                          </a:r>
                          <a:br>
                            <a:rPr lang="fi-FI" sz="1600" dirty="0" smtClean="0"/>
                          </a:br>
                          <a:r>
                            <a:rPr lang="fi-FI" sz="1600" dirty="0" smtClean="0"/>
                            <a:t>(No</a:t>
                          </a:r>
                          <a:r>
                            <a:rPr lang="fi-FI" sz="1600" baseline="0" dirty="0" smtClean="0"/>
                            <a:t> Storage)</a:t>
                          </a:r>
                          <a:endParaRPr lang="fi-FI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dirty="0" smtClean="0"/>
                            <a:t>CO (Storage)</a:t>
                          </a:r>
                          <a:endParaRPr lang="fi-FI" sz="1600" dirty="0"/>
                        </a:p>
                      </a:txBody>
                      <a:tcPr anchor="ctr"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800" dirty="0" smtClean="0"/>
                            <a:t>∆</a:t>
                          </a:r>
                          <a:endParaRPr lang="fi-FI" sz="1800" dirty="0"/>
                        </a:p>
                      </a:txBody>
                      <a:tcPr anchor="ctr">
                        <a:lnB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t5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15.3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13.8</a:t>
                          </a:r>
                          <a:endParaRPr lang="fi-FI" sz="1400" b="1" dirty="0"/>
                        </a:p>
                      </a:txBody>
                      <a:tcP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-1.5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14.1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15.2</a:t>
                          </a:r>
                          <a:endParaRPr lang="fi-FI" sz="1400" b="1" dirty="0"/>
                        </a:p>
                      </a:txBody>
                      <a:tcP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1.1</a:t>
                          </a:r>
                          <a:endParaRPr lang="fi-FI" sz="1400" b="1" dirty="0"/>
                        </a:p>
                      </a:txBody>
                      <a:tcPr>
                        <a:lnT w="762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t6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14.4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13.4</a:t>
                          </a:r>
                          <a:endParaRPr lang="fi-FI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-1.0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14.8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14.8</a:t>
                          </a:r>
                          <a:endParaRPr lang="fi-FI" sz="1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0.0</a:t>
                          </a:r>
                          <a:endParaRPr lang="fi-FI" sz="1400" b="1" dirty="0"/>
                        </a:p>
                      </a:txBody>
                      <a:tcPr/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t7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-0.5</a:t>
                          </a: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15.0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0.1</a:t>
                          </a:r>
                        </a:p>
                      </a:txBody>
                      <a:tcPr/>
                    </a:tc>
                  </a:tr>
                  <a:tr h="304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t8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14.1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14.7</a:t>
                          </a:r>
                          <a:endParaRPr lang="fi-FI" sz="14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0.6</a:t>
                          </a:r>
                          <a:endParaRPr lang="fi-FI" sz="14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14.7</a:t>
                          </a:r>
                          <a:endParaRPr lang="fi-FI" sz="14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14.4</a:t>
                          </a:r>
                          <a:endParaRPr lang="fi-FI" sz="14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400" b="1" dirty="0" smtClean="0"/>
                            <a:t>-0.3</a:t>
                          </a:r>
                          <a:endParaRPr lang="fi-FI" sz="1400" b="1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800" b="1" dirty="0" smtClean="0"/>
                            <a:t>∑</a:t>
                          </a:r>
                          <a:endParaRPr lang="fi-FI" sz="18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58.4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56.0</a:t>
                          </a:r>
                          <a:endParaRPr lang="fi-FI" sz="1600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-2.4</a:t>
                          </a:r>
                          <a:endParaRPr lang="fi-FI" sz="16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58.6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59.4</a:t>
                          </a:r>
                          <a:endParaRPr lang="fi-FI" sz="1600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0.8</a:t>
                          </a:r>
                          <a:endParaRPr lang="fi-FI" sz="1600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t="-596667" r="-744156" b="-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14.6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14.0</a:t>
                          </a:r>
                          <a:endParaRPr lang="fi-FI" sz="1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-0.6</a:t>
                          </a:r>
                          <a:endParaRPr lang="fi-FI" sz="1600" b="1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14.6</a:t>
                          </a:r>
                          <a:endParaRPr lang="fi-FI" sz="16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14.8</a:t>
                          </a:r>
                          <a:endParaRPr lang="fi-FI" sz="1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sz="1600" b="1" dirty="0" smtClean="0"/>
                            <a:t>0.2</a:t>
                          </a:r>
                          <a:endParaRPr lang="fi-FI" sz="1600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Results –  Expected Power Flows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15</a:t>
            </a:fld>
            <a:r>
              <a:rPr lang="en-US" dirty="0"/>
              <a:t>/20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848228" cy="50405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 smtClean="0"/>
              <a:t>Storage decreases total expected power flows under PC, but increases them under CO due to strategic withholding of supply.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4355976" y="4437112"/>
            <a:ext cx="624805" cy="72008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11560" y="1989028"/>
                <a:ext cx="79208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 smtClean="0"/>
                  <a:t>Table 1: Expected hourly power flows (GW), their sum (∑) and mean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sz="16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fi-FI" sz="1600" b="1" i="1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fi-FI" sz="1600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fi-FI" sz="1600" dirty="0" smtClean="0"/>
                  <a:t>. ∆ denotes difference between ”No Storage” and ”Storage” cases.</a:t>
                </a:r>
                <a:endParaRPr lang="fi-FI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989028"/>
                <a:ext cx="7920880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385" t="-3125" b="-1250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 bwMode="auto">
          <a:xfrm>
            <a:off x="7884368" y="4437112"/>
            <a:ext cx="624805" cy="72008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22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Case </a:t>
            </a:r>
            <a:r>
              <a:rPr lang="fi-FI" altLang="fi-FI" i="1" dirty="0" smtClean="0"/>
              <a:t>n2</a:t>
            </a:r>
            <a:r>
              <a:rPr lang="fi-FI" altLang="fi-FI" dirty="0"/>
              <a:t>:</a:t>
            </a:r>
            <a:r>
              <a:rPr lang="fi-FI" altLang="fi-FI" dirty="0" smtClean="0"/>
              <a:t> The Impact of Market </a:t>
            </a:r>
            <a:r>
              <a:rPr lang="fi-FI" altLang="fi-FI" dirty="0"/>
              <a:t>P</a:t>
            </a:r>
            <a:r>
              <a:rPr lang="fi-FI" altLang="fi-FI" dirty="0" smtClean="0"/>
              <a:t>ower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16</a:t>
            </a:fld>
            <a:r>
              <a:rPr lang="en-US" dirty="0"/>
              <a:t>/20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920880" cy="504056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/>
              <a:t>E</a:t>
            </a:r>
            <a:r>
              <a:rPr lang="fi-FI" altLang="fi-FI" sz="1800" i="1" dirty="0" smtClean="0"/>
              <a:t>xpected transmission is reversed to flow from east to west under CO due to strategic withholding of sales, and strategic use of storage.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258383"/>
              </p:ext>
            </p:extLst>
          </p:nvPr>
        </p:nvGraphicFramePr>
        <p:xfrm>
          <a:off x="718488" y="2060848"/>
          <a:ext cx="2157220" cy="1554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17060"/>
                <a:gridCol w="720080"/>
                <a:gridCol w="720080"/>
              </a:tblGrid>
              <a:tr h="27363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Hour</a:t>
                      </a:r>
                      <a:endParaRPr lang="fi-FI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CO(s) </a:t>
                      </a:r>
                      <a:r>
                        <a:rPr lang="fi-FI" sz="1200" u="sng" dirty="0" smtClean="0"/>
                        <a:t>in</a:t>
                      </a:r>
                      <a:r>
                        <a:rPr lang="fi-FI" sz="1200" u="sng" baseline="0" dirty="0" smtClean="0"/>
                        <a:t> n2</a:t>
                      </a:r>
                      <a:endParaRPr lang="fi-FI" sz="120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∆ from</a:t>
                      </a:r>
                      <a:r>
                        <a:rPr lang="fi-FI" sz="1200" baseline="0" dirty="0" smtClean="0"/>
                        <a:t> PC(s)</a:t>
                      </a:r>
                      <a:endParaRPr lang="fi-FI" sz="1200" dirty="0"/>
                    </a:p>
                  </a:txBody>
                  <a:tcPr anchor="ctr"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t5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smtClean="0"/>
                        <a:t>44,3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-18%</a:t>
                      </a:r>
                      <a:endParaRPr lang="fi-FI" sz="1200" b="0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t6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smtClean="0"/>
                        <a:t>47,2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-21%</a:t>
                      </a:r>
                      <a:endParaRPr lang="fi-FI" sz="1200" b="0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t7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smtClean="0"/>
                        <a:t>50,8</a:t>
                      </a:r>
                      <a:endParaRPr lang="fi-FI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-18%</a:t>
                      </a:r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t8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53,7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-19%</a:t>
                      </a:r>
                      <a:endParaRPr lang="fi-FI" sz="1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6480" y="1753071"/>
            <a:ext cx="3709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Table 2: Expected sales, </a:t>
            </a:r>
            <a:r>
              <a:rPr lang="fi-FI" sz="1400" i="1" dirty="0" smtClean="0"/>
              <a:t>n2</a:t>
            </a:r>
            <a:r>
              <a:rPr lang="fi-FI" sz="1400" dirty="0" smtClean="0"/>
              <a:t> vs. total (GWh)</a:t>
            </a:r>
            <a:endParaRPr lang="fi-FI" sz="1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815002"/>
              </p:ext>
            </p:extLst>
          </p:nvPr>
        </p:nvGraphicFramePr>
        <p:xfrm>
          <a:off x="749568" y="4178776"/>
          <a:ext cx="2160240" cy="1554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17060"/>
                <a:gridCol w="618458"/>
                <a:gridCol w="824722"/>
              </a:tblGrid>
              <a:tr h="27363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Hour</a:t>
                      </a:r>
                      <a:endParaRPr lang="fi-FI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CO(s)</a:t>
                      </a:r>
                      <a:r>
                        <a:rPr lang="fi-FI" sz="1200" baseline="0" dirty="0" smtClean="0"/>
                        <a:t> </a:t>
                      </a:r>
                      <a:br>
                        <a:rPr lang="fi-FI" sz="1200" baseline="0" dirty="0" smtClean="0"/>
                      </a:br>
                      <a:r>
                        <a:rPr lang="fi-FI" sz="1200" u="sng" baseline="0" dirty="0" smtClean="0"/>
                        <a:t>in n2</a:t>
                      </a:r>
                      <a:endParaRPr lang="fi-FI" sz="120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∆ from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dirty="0" smtClean="0"/>
                        <a:t>PC(s)</a:t>
                      </a:r>
                    </a:p>
                  </a:txBody>
                  <a:tcPr anchor="ctr"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t5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12,6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0%</a:t>
                      </a:r>
                      <a:endParaRPr lang="fi-FI" sz="1200" b="0" dirty="0"/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t6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14,2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+8%</a:t>
                      </a:r>
                      <a:endParaRPr lang="fi-FI" sz="1200" b="0" dirty="0"/>
                    </a:p>
                  </a:txBody>
                  <a:tcPr/>
                </a:tc>
              </a:tr>
              <a:tr h="144596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t7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12,9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+3%</a:t>
                      </a:r>
                    </a:p>
                  </a:txBody>
                  <a:tcPr/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t8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9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0%</a:t>
                      </a:r>
                      <a:endParaRPr lang="fi-FI" sz="1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77559" y="3881452"/>
            <a:ext cx="43437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Table 3: Expected storage levels, </a:t>
            </a:r>
            <a:r>
              <a:rPr lang="fi-FI" sz="1400" i="1" dirty="0" smtClean="0"/>
              <a:t>n2</a:t>
            </a:r>
            <a:r>
              <a:rPr lang="fi-FI" sz="1400" dirty="0" smtClean="0"/>
              <a:t> vs. total (GWh)</a:t>
            </a:r>
            <a:endParaRPr lang="fi-FI" sz="1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432696"/>
              </p:ext>
            </p:extLst>
          </p:nvPr>
        </p:nvGraphicFramePr>
        <p:xfrm>
          <a:off x="2951480" y="4178776"/>
          <a:ext cx="1404496" cy="1554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15697"/>
                <a:gridCol w="788799"/>
              </a:tblGrid>
              <a:tr h="27363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CO(s)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u="sng" baseline="0" dirty="0" smtClean="0"/>
                        <a:t>Total</a:t>
                      </a:r>
                      <a:endParaRPr lang="fi-FI" sz="1200" u="sng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∆ from</a:t>
                      </a:r>
                      <a:r>
                        <a:rPr lang="fi-FI" sz="1200" baseline="0" dirty="0" smtClean="0"/>
                        <a:t> PC(s)</a:t>
                      </a:r>
                      <a:endParaRPr lang="fi-FI" sz="12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27,9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-8%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29,5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-6%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596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28,1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-6%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21,6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0%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232276"/>
              </p:ext>
            </p:extLst>
          </p:nvPr>
        </p:nvGraphicFramePr>
        <p:xfrm>
          <a:off x="2951480" y="2060848"/>
          <a:ext cx="1404496" cy="1554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15697"/>
                <a:gridCol w="788799"/>
              </a:tblGrid>
              <a:tr h="2736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CO(s)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u="sng" baseline="0" dirty="0" smtClean="0"/>
                        <a:t>Total</a:t>
                      </a:r>
                      <a:endParaRPr lang="fi-FI" sz="1200" u="sng" dirty="0" smtClean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∆ from</a:t>
                      </a:r>
                      <a:r>
                        <a:rPr lang="fi-FI" sz="1200" baseline="0" dirty="0" smtClean="0"/>
                        <a:t> PC(s)</a:t>
                      </a:r>
                      <a:endParaRPr lang="fi-FI" sz="120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116,6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-14%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125,4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-15%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596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133,9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-13%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363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141,4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-14%</a:t>
                      </a:r>
                      <a:endParaRPr lang="fi-FI" sz="1200" b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8" name="Picture 2" descr="C:\Users\Vilma\Desktop\EURO2015\EURO esitys\network_presentation.em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38" r="20256"/>
          <a:stretch/>
        </p:blipFill>
        <p:spPr bwMode="auto">
          <a:xfrm>
            <a:off x="5021329" y="2996952"/>
            <a:ext cx="3414161" cy="2520280"/>
          </a:xfrm>
          <a:prstGeom prst="snip1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872548" y="1914693"/>
            <a:ext cx="389609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Dominating transmission directions:</a:t>
            </a:r>
          </a:p>
          <a:p>
            <a:r>
              <a:rPr lang="fi-FI" sz="1400" dirty="0" smtClean="0"/>
              <a:t>Unchanged from PC:</a:t>
            </a:r>
            <a:br>
              <a:rPr lang="fi-FI" sz="1400" dirty="0" smtClean="0"/>
            </a:br>
            <a:r>
              <a:rPr lang="fi-FI" sz="1400" dirty="0" smtClean="0"/>
              <a:t>Reversed from PC: </a:t>
            </a:r>
          </a:p>
          <a:p>
            <a:pPr>
              <a:lnSpc>
                <a:spcPct val="150000"/>
              </a:lnSpc>
            </a:pPr>
            <a:r>
              <a:rPr lang="fi-FI" sz="1400" dirty="0" smtClean="0"/>
              <a:t>Bottlenecks</a:t>
            </a:r>
            <a:endParaRPr lang="fi-FI" sz="1400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6677722" y="2307500"/>
            <a:ext cx="479905" cy="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 bwMode="auto">
          <a:xfrm>
            <a:off x="6529391" y="2492896"/>
            <a:ext cx="504056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>
            <a:off x="5544108" y="4437112"/>
            <a:ext cx="0" cy="504056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>
            <a:off x="5652120" y="4691075"/>
            <a:ext cx="360040" cy="32210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 bwMode="auto">
          <a:xfrm flipH="1">
            <a:off x="5652120" y="4901685"/>
            <a:ext cx="924238" cy="183499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H="1" flipV="1">
            <a:off x="5724128" y="5104618"/>
            <a:ext cx="1296144" cy="19436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 bwMode="auto">
          <a:xfrm flipH="1" flipV="1">
            <a:off x="5652120" y="4365104"/>
            <a:ext cx="360040" cy="144016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 flipH="1" flipV="1">
            <a:off x="6228184" y="4647282"/>
            <a:ext cx="348174" cy="144016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 bwMode="auto">
          <a:xfrm flipH="1" flipV="1">
            <a:off x="6840252" y="4941168"/>
            <a:ext cx="216024" cy="111845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flipH="1">
            <a:off x="5724128" y="4005064"/>
            <a:ext cx="390112" cy="21602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408" name="Oval 17407"/>
          <p:cNvSpPr/>
          <p:nvPr/>
        </p:nvSpPr>
        <p:spPr bwMode="auto">
          <a:xfrm>
            <a:off x="5546526" y="3933056"/>
            <a:ext cx="648072" cy="360040"/>
          </a:xfrm>
          <a:prstGeom prst="ellipse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 flipH="1">
            <a:off x="6300192" y="4293096"/>
            <a:ext cx="390112" cy="21602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 bwMode="auto">
          <a:xfrm flipH="1">
            <a:off x="6728409" y="4391764"/>
            <a:ext cx="80743" cy="327526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 bwMode="auto">
          <a:xfrm flipH="1">
            <a:off x="6876256" y="4555532"/>
            <a:ext cx="763796" cy="24162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 bwMode="auto">
          <a:xfrm flipH="1" flipV="1">
            <a:off x="7380312" y="5136982"/>
            <a:ext cx="648072" cy="2021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 bwMode="auto">
          <a:xfrm>
            <a:off x="7380312" y="4956962"/>
            <a:ext cx="648072" cy="360040"/>
          </a:xfrm>
          <a:prstGeom prst="ellipse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9" name="Straight Arrow Connector 88"/>
          <p:cNvCxnSpPr/>
          <p:nvPr/>
        </p:nvCxnSpPr>
        <p:spPr bwMode="auto">
          <a:xfrm>
            <a:off x="6402271" y="3994299"/>
            <a:ext cx="288033" cy="15478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 bwMode="auto">
          <a:xfrm flipH="1">
            <a:off x="6309296" y="3356992"/>
            <a:ext cx="195056" cy="43204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 bwMode="auto">
          <a:xfrm flipH="1">
            <a:off x="6372200" y="3573016"/>
            <a:ext cx="374696" cy="288032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 bwMode="auto">
          <a:xfrm flipH="1">
            <a:off x="6840252" y="3638922"/>
            <a:ext cx="38796" cy="426665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 bwMode="auto">
          <a:xfrm>
            <a:off x="6683391" y="3279601"/>
            <a:ext cx="125761" cy="15478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 bwMode="auto">
          <a:xfrm>
            <a:off x="7033447" y="3495625"/>
            <a:ext cx="706905" cy="221407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 bwMode="auto">
          <a:xfrm rot="17054554">
            <a:off x="6636585" y="3712401"/>
            <a:ext cx="467942" cy="279119"/>
          </a:xfrm>
          <a:prstGeom prst="ellipse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>
            <a:off x="4838840" y="2628837"/>
            <a:ext cx="1140803" cy="303897"/>
          </a:xfrm>
          <a:prstGeom prst="ellipse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28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Results – CO</a:t>
            </a:r>
            <a:r>
              <a:rPr lang="fi-FI" altLang="fi-FI" baseline="-25000" dirty="0" smtClean="0"/>
              <a:t>2</a:t>
            </a:r>
            <a:r>
              <a:rPr lang="fi-FI" altLang="fi-FI" dirty="0" smtClean="0"/>
              <a:t> emissions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17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14" name="Content Placeholder 1"/>
          <p:cNvSpPr>
            <a:spLocks noGrp="1"/>
          </p:cNvSpPr>
          <p:nvPr>
            <p:ph idx="1"/>
          </p:nvPr>
        </p:nvSpPr>
        <p:spPr>
          <a:xfrm>
            <a:off x="611560" y="1052736"/>
            <a:ext cx="7992888" cy="648072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1800" i="1" dirty="0" smtClean="0"/>
              <a:t>Storage may increase CO</a:t>
            </a:r>
            <a:r>
              <a:rPr lang="fi-FI" altLang="fi-FI" sz="1800" i="1" baseline="-25000" dirty="0" smtClean="0"/>
              <a:t>2</a:t>
            </a:r>
            <a:r>
              <a:rPr lang="fi-FI" altLang="fi-FI" sz="1800" i="1" dirty="0" smtClean="0"/>
              <a:t> emissions under PC due to efficiency losses and an increase in coal and CCGT based generation at off-peak storage charging.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7" t="6840" r="8445" b="4699"/>
          <a:stretch/>
        </p:blipFill>
        <p:spPr>
          <a:xfrm>
            <a:off x="539552" y="2198499"/>
            <a:ext cx="3948371" cy="29405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7" t="4172" r="7871"/>
          <a:stretch/>
        </p:blipFill>
        <p:spPr>
          <a:xfrm>
            <a:off x="4512740" y="2095963"/>
            <a:ext cx="3947692" cy="3205245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 bwMode="auto">
          <a:xfrm>
            <a:off x="7884368" y="2573940"/>
            <a:ext cx="0" cy="247510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 bwMode="auto">
          <a:xfrm>
            <a:off x="8172400" y="2852936"/>
            <a:ext cx="0" cy="237585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5148064" y="3109482"/>
            <a:ext cx="0" cy="1255622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5364088" y="3627161"/>
            <a:ext cx="0" cy="21602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870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Conclusions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84212" y="1341438"/>
            <a:ext cx="7992244" cy="4376737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2000" dirty="0" smtClean="0"/>
              <a:t>In addition to corroborating some previous findings on storage impacts, e.g. </a:t>
            </a:r>
            <a:r>
              <a:rPr lang="fi-FI" altLang="fi-FI" sz="2000" b="1" dirty="0" smtClean="0"/>
              <a:t>price-smoothing</a:t>
            </a:r>
            <a:r>
              <a:rPr lang="fi-FI" altLang="fi-FI" sz="2000" dirty="0" smtClean="0"/>
              <a:t> </a:t>
            </a:r>
            <a:r>
              <a:rPr lang="fi-FI" altLang="fi-FI" sz="2000" b="1" dirty="0" smtClean="0"/>
              <a:t>effect</a:t>
            </a:r>
            <a:r>
              <a:rPr lang="fi-FI" altLang="fi-FI" sz="2000" dirty="0" smtClean="0"/>
              <a:t>, storage may...</a:t>
            </a:r>
          </a:p>
          <a:p>
            <a:pPr marL="0" indent="0">
              <a:buNone/>
            </a:pPr>
            <a:endParaRPr lang="fi-FI" altLang="fi-FI" sz="2000" dirty="0" smtClean="0"/>
          </a:p>
          <a:p>
            <a:pPr marL="1620000" lvl="1" indent="-457200">
              <a:buFont typeface="+mj-lt"/>
              <a:buAutoNum type="arabicPeriod"/>
            </a:pPr>
            <a:r>
              <a:rPr lang="fi-FI" altLang="fi-FI" sz="2400" b="1" dirty="0" smtClean="0"/>
              <a:t>Reduce ramping and ramping costs</a:t>
            </a:r>
          </a:p>
          <a:p>
            <a:pPr marL="1620000" lvl="1" indent="-457200">
              <a:buFont typeface="+mj-lt"/>
              <a:buAutoNum type="arabicPeriod"/>
            </a:pPr>
            <a:r>
              <a:rPr lang="fi-FI" altLang="fi-FI" sz="2400" b="1" dirty="0" smtClean="0"/>
              <a:t>Alleviate network congestion</a:t>
            </a:r>
          </a:p>
          <a:p>
            <a:pPr marL="1620000" lvl="1" indent="-457200">
              <a:buFont typeface="+mj-lt"/>
              <a:buAutoNum type="arabicPeriod"/>
            </a:pPr>
            <a:r>
              <a:rPr lang="fi-FI" altLang="fi-FI" sz="2400" b="1" dirty="0"/>
              <a:t>I</a:t>
            </a:r>
            <a:r>
              <a:rPr lang="fi-FI" altLang="fi-FI" sz="2400" b="1" dirty="0" smtClean="0"/>
              <a:t>ncrease (and reverse) expected power flows under market power due to </a:t>
            </a:r>
            <a:br>
              <a:rPr lang="fi-FI" altLang="fi-FI" sz="2400" b="1" dirty="0" smtClean="0"/>
            </a:br>
            <a:r>
              <a:rPr lang="fi-FI" altLang="fi-FI" sz="2400" b="1" dirty="0" smtClean="0"/>
              <a:t>a) strategic withholding of supply and </a:t>
            </a:r>
            <a:br>
              <a:rPr lang="fi-FI" altLang="fi-FI" sz="2400" b="1" dirty="0" smtClean="0"/>
            </a:br>
            <a:r>
              <a:rPr lang="fi-FI" altLang="fi-FI" sz="2400" b="1" dirty="0" smtClean="0"/>
              <a:t>b) strategic storage use</a:t>
            </a:r>
          </a:p>
          <a:p>
            <a:pPr marL="1620000" lvl="1" indent="-457200">
              <a:buFont typeface="+mj-lt"/>
              <a:buAutoNum type="arabicPeriod"/>
            </a:pPr>
            <a:r>
              <a:rPr lang="fi-FI" altLang="fi-FI" sz="2400" b="1" dirty="0"/>
              <a:t>I</a:t>
            </a:r>
            <a:r>
              <a:rPr lang="fi-FI" altLang="fi-FI" sz="2400" b="1" dirty="0" smtClean="0"/>
              <a:t>ncrease CO</a:t>
            </a:r>
            <a:r>
              <a:rPr lang="fi-FI" altLang="fi-FI" sz="2400" b="1" baseline="-25000" dirty="0" smtClean="0"/>
              <a:t>2</a:t>
            </a:r>
            <a:r>
              <a:rPr lang="fi-FI" altLang="fi-FI" sz="2400" b="1" dirty="0" smtClean="0"/>
              <a:t> emissions under PC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18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9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Discussion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84212" y="1341438"/>
            <a:ext cx="7848228" cy="43767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altLang="fi-FI" sz="2800" b="1" dirty="0" smtClean="0"/>
              <a:t>Model limitations</a:t>
            </a:r>
            <a:endParaRPr lang="fi-FI" altLang="fi-FI" sz="28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dirty="0" smtClean="0"/>
              <a:t>Relatively short studied time frame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dirty="0" smtClean="0"/>
              <a:t>Stylized and aggregated form of the network</a:t>
            </a:r>
          </a:p>
          <a:p>
            <a:pPr marL="457200" lvl="1" indent="0">
              <a:buNone/>
            </a:pPr>
            <a:endParaRPr lang="fi-FI" altLang="fi-FI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i-FI" altLang="fi-FI" sz="2800" b="1" dirty="0" smtClean="0"/>
              <a:t>Future </a:t>
            </a:r>
            <a:r>
              <a:rPr lang="fi-FI" altLang="fi-FI" sz="2800" b="1" dirty="0"/>
              <a:t>r</a:t>
            </a:r>
            <a:r>
              <a:rPr lang="fi-FI" altLang="fi-FI" sz="2800" b="1" dirty="0" smtClean="0"/>
              <a:t>esearch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dirty="0" smtClean="0"/>
              <a:t>Market design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dirty="0" smtClean="0"/>
              <a:t>Provide incentives to invest into storage capacity</a:t>
            </a:r>
            <a:endParaRPr lang="fi-FI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fi-FI" dirty="0" smtClean="0"/>
              <a:t>Essentially, ways to avoid market failure (i.e. society benefits but producers do not invest) and making use of the technical benefits</a:t>
            </a:r>
            <a:endParaRPr lang="fi-FI" altLang="fi-FI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dirty="0" smtClean="0"/>
              <a:t>Increase in GHG emissions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altLang="fi-FI" dirty="0" smtClean="0"/>
              <a:t>Including emissions regulation</a:t>
            </a:r>
            <a:endParaRPr lang="fi-FI" altLang="fi-FI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19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2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Agenda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2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14.7.2015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Vilma</a:t>
            </a:r>
            <a:r>
              <a:rPr lang="en-US" smtClean="0"/>
              <a:t> Virasjoki</a:t>
            </a:r>
            <a:endParaRPr lang="en-US"/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2859906167"/>
              </p:ext>
            </p:extLst>
          </p:nvPr>
        </p:nvGraphicFramePr>
        <p:xfrm>
          <a:off x="611560" y="1340768"/>
          <a:ext cx="78962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" name="Rounded Rectangle 26"/>
          <p:cNvSpPr/>
          <p:nvPr/>
        </p:nvSpPr>
        <p:spPr bwMode="auto">
          <a:xfrm>
            <a:off x="917451" y="1484784"/>
            <a:ext cx="864096" cy="864096"/>
          </a:xfrm>
          <a:prstGeom prst="round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899592" y="2564904"/>
            <a:ext cx="864096" cy="864096"/>
          </a:xfrm>
          <a:prstGeom prst="round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solidFill>
                  <a:schemeClr val="tx1"/>
                </a:solidFill>
                <a:latin typeface="Arial" charset="0"/>
              </a:rPr>
              <a:t>2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917451" y="3645024"/>
            <a:ext cx="864096" cy="864096"/>
          </a:xfrm>
          <a:prstGeom prst="round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solidFill>
                  <a:schemeClr val="tx1"/>
                </a:solidFill>
                <a:latin typeface="Arial" charset="0"/>
              </a:rPr>
              <a:t>3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899592" y="4725144"/>
            <a:ext cx="864096" cy="864096"/>
          </a:xfrm>
          <a:prstGeom prst="round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solidFill>
                  <a:schemeClr val="tx1"/>
                </a:solidFill>
                <a:latin typeface="Arial" charset="0"/>
              </a:rPr>
              <a:t>4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Selected References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84212" y="1341438"/>
            <a:ext cx="7848228" cy="4376737"/>
          </a:xfrm>
        </p:spPr>
        <p:txBody>
          <a:bodyPr/>
          <a:lstStyle/>
          <a:p>
            <a:pPr marL="0" indent="0">
              <a:buNone/>
            </a:pPr>
            <a:r>
              <a:rPr lang="en-US" altLang="fi-FI" sz="1200" b="1" dirty="0" err="1" smtClean="0"/>
              <a:t>Awad</a:t>
            </a:r>
            <a:r>
              <a:rPr lang="en-US" altLang="fi-FI" sz="1200" b="1" dirty="0"/>
              <a:t>, A., Fuller, J., EL-</a:t>
            </a:r>
            <a:r>
              <a:rPr lang="en-US" altLang="fi-FI" sz="1200" b="1" dirty="0" err="1"/>
              <a:t>Fouly</a:t>
            </a:r>
            <a:r>
              <a:rPr lang="en-US" altLang="fi-FI" sz="1200" b="1" dirty="0"/>
              <a:t>, T., </a:t>
            </a:r>
            <a:r>
              <a:rPr lang="en-US" altLang="fi-FI" sz="1200" b="1" dirty="0" err="1"/>
              <a:t>Salama</a:t>
            </a:r>
            <a:r>
              <a:rPr lang="en-US" altLang="fi-FI" sz="1200" b="1" dirty="0"/>
              <a:t>, M.: </a:t>
            </a:r>
            <a:r>
              <a:rPr lang="en-US" altLang="fi-FI" sz="1200" dirty="0"/>
              <a:t>Impact of </a:t>
            </a:r>
            <a:r>
              <a:rPr lang="en-US" altLang="fi-FI" sz="1200" dirty="0" smtClean="0"/>
              <a:t>Energy Storage </a:t>
            </a:r>
            <a:r>
              <a:rPr lang="en-US" altLang="fi-FI" sz="1200" dirty="0"/>
              <a:t>Systems on Electricity Market </a:t>
            </a:r>
            <a:r>
              <a:rPr lang="en-US" altLang="fi-FI" sz="1200" dirty="0" smtClean="0"/>
              <a:t>Equilibrium. </a:t>
            </a:r>
            <a:r>
              <a:rPr lang="en-US" altLang="fi-FI" sz="1200" i="1" dirty="0" smtClean="0"/>
              <a:t>IEEE Transactions on Sustainable Energy</a:t>
            </a:r>
            <a:r>
              <a:rPr lang="en-US" altLang="fi-FI" sz="1200" dirty="0" smtClean="0"/>
              <a:t>, 2014</a:t>
            </a:r>
          </a:p>
          <a:p>
            <a:pPr marL="0" indent="0">
              <a:buNone/>
            </a:pPr>
            <a:r>
              <a:rPr lang="en-US" altLang="fi-FI" sz="1200" b="1" dirty="0" smtClean="0"/>
              <a:t>Bushnell</a:t>
            </a:r>
            <a:r>
              <a:rPr lang="en-US" altLang="fi-FI" sz="1200" b="1" dirty="0"/>
              <a:t>, J.:</a:t>
            </a:r>
            <a:r>
              <a:rPr lang="en-US" altLang="fi-FI" sz="1200" i="1" dirty="0"/>
              <a:t> </a:t>
            </a:r>
            <a:r>
              <a:rPr lang="en-US" altLang="fi-FI" sz="1200" dirty="0"/>
              <a:t>A Mixed Complementarity Model of Hydrothermal Electricity Competition in the Western United States.</a:t>
            </a:r>
            <a:r>
              <a:rPr lang="en-US" altLang="fi-FI" sz="1200" i="1" dirty="0"/>
              <a:t> Operations Research, </a:t>
            </a:r>
            <a:r>
              <a:rPr lang="en-US" altLang="fi-FI" sz="1200" dirty="0" smtClean="0"/>
              <a:t>2003</a:t>
            </a:r>
          </a:p>
          <a:p>
            <a:pPr marL="0" indent="0">
              <a:buNone/>
            </a:pPr>
            <a:r>
              <a:rPr lang="en-US" sz="1200" b="1" dirty="0"/>
              <a:t>European Energy Exchange: </a:t>
            </a:r>
            <a:r>
              <a:rPr lang="en-US" sz="1200" dirty="0"/>
              <a:t>EEX Transparency Platform. </a:t>
            </a:r>
            <a:r>
              <a:rPr lang="fi-FI" sz="1200" dirty="0">
                <a:hlinkClick r:id="rId3"/>
              </a:rPr>
              <a:t>http://www.eex-transparency.com/</a:t>
            </a:r>
            <a:r>
              <a:rPr lang="fi-FI" sz="1200" dirty="0"/>
              <a:t> </a:t>
            </a:r>
          </a:p>
          <a:p>
            <a:pPr marL="0" indent="0">
              <a:buNone/>
            </a:pPr>
            <a:r>
              <a:rPr lang="en-US" altLang="fi-FI" sz="1200" b="1" dirty="0" smtClean="0"/>
              <a:t>Gabriel</a:t>
            </a:r>
            <a:r>
              <a:rPr lang="en-US" altLang="fi-FI" sz="1200" b="1" dirty="0"/>
              <a:t>, S. A., </a:t>
            </a:r>
            <a:r>
              <a:rPr lang="en-US" altLang="fi-FI" sz="1200" b="1" dirty="0" err="1"/>
              <a:t>Conejo</a:t>
            </a:r>
            <a:r>
              <a:rPr lang="en-US" altLang="fi-FI" sz="1200" b="1" dirty="0"/>
              <a:t>, A. J., Fuller, J. D., Hobbs, B. F. and Ruiz, </a:t>
            </a:r>
            <a:r>
              <a:rPr lang="en-US" altLang="fi-FI" sz="1200" b="1" dirty="0" smtClean="0"/>
              <a:t>C.:</a:t>
            </a:r>
            <a:r>
              <a:rPr lang="en-US" altLang="fi-FI" sz="1200" dirty="0" smtClean="0"/>
              <a:t> </a:t>
            </a:r>
            <a:r>
              <a:rPr lang="en-US" altLang="fi-FI" sz="1200" dirty="0"/>
              <a:t>Complementarity Modeling in Energy Markets. </a:t>
            </a:r>
            <a:r>
              <a:rPr lang="en-US" altLang="fi-FI" sz="1200" i="1" dirty="0"/>
              <a:t>Springer</a:t>
            </a:r>
            <a:r>
              <a:rPr lang="en-US" altLang="fi-FI" sz="1200" dirty="0"/>
              <a:t>, 2013</a:t>
            </a:r>
          </a:p>
          <a:p>
            <a:pPr marL="0" indent="0">
              <a:buNone/>
            </a:pPr>
            <a:r>
              <a:rPr lang="en-US" altLang="fi-FI" sz="1200" b="1" dirty="0"/>
              <a:t>Gabriel, S. A. and </a:t>
            </a:r>
            <a:r>
              <a:rPr lang="en-US" altLang="fi-FI" sz="1200" b="1" dirty="0" err="1"/>
              <a:t>Leuthold</a:t>
            </a:r>
            <a:r>
              <a:rPr lang="en-US" altLang="fi-FI" sz="1200" b="1" dirty="0"/>
              <a:t>, F. U.:</a:t>
            </a:r>
            <a:r>
              <a:rPr lang="en-US" altLang="fi-FI" sz="1200" dirty="0"/>
              <a:t> Solving Discretely-Constrained MPEC Problems with Applications in Electric Power Markets. </a:t>
            </a:r>
            <a:r>
              <a:rPr lang="en-US" altLang="fi-FI" sz="1200" i="1" dirty="0"/>
              <a:t>Energy Economics</a:t>
            </a:r>
            <a:r>
              <a:rPr lang="en-US" altLang="fi-FI" sz="1200" dirty="0"/>
              <a:t>, </a:t>
            </a:r>
            <a:r>
              <a:rPr lang="en-US" altLang="fi-FI" sz="1200" dirty="0" smtClean="0"/>
              <a:t>2010</a:t>
            </a:r>
            <a:endParaRPr lang="en-US" altLang="fi-FI" sz="1200" dirty="0"/>
          </a:p>
          <a:p>
            <a:pPr marL="0" indent="0">
              <a:buNone/>
            </a:pPr>
            <a:r>
              <a:rPr lang="en-US" altLang="fi-FI" sz="1200" b="1" dirty="0"/>
              <a:t>Hobbs, B. F.:</a:t>
            </a:r>
            <a:r>
              <a:rPr lang="en-US" altLang="fi-FI" sz="1200" dirty="0"/>
              <a:t> Linear Complementarity Models of Nash-Cournot Competition in Bilateral and POOLCO Power </a:t>
            </a:r>
            <a:r>
              <a:rPr lang="en-US" altLang="fi-FI" sz="1200" dirty="0" smtClean="0"/>
              <a:t>Markets. </a:t>
            </a:r>
            <a:r>
              <a:rPr lang="en-US" altLang="fi-FI" sz="1200" i="1" dirty="0"/>
              <a:t>IEEE Transactions </a:t>
            </a:r>
            <a:r>
              <a:rPr lang="en-US" altLang="fi-FI" sz="1200" i="1" dirty="0" smtClean="0"/>
              <a:t>on Power </a:t>
            </a:r>
            <a:r>
              <a:rPr lang="en-US" altLang="fi-FI" sz="1200" i="1" dirty="0"/>
              <a:t>Systems, </a:t>
            </a:r>
            <a:r>
              <a:rPr lang="en-US" altLang="fi-FI" sz="1200" dirty="0" smtClean="0"/>
              <a:t>2001</a:t>
            </a:r>
          </a:p>
          <a:p>
            <a:pPr marL="0" indent="0">
              <a:buNone/>
            </a:pPr>
            <a:r>
              <a:rPr lang="en-US" sz="1200" b="1" dirty="0" err="1" smtClean="0"/>
              <a:t>Huppmann</a:t>
            </a:r>
            <a:r>
              <a:rPr lang="en-US" sz="1200" b="1" dirty="0" smtClean="0"/>
              <a:t>, D. and Kunz, F.: </a:t>
            </a:r>
            <a:r>
              <a:rPr lang="en-US" sz="1200" dirty="0" smtClean="0"/>
              <a:t>Introduction to Electricity </a:t>
            </a:r>
            <a:r>
              <a:rPr lang="fi-FI" sz="1200" dirty="0" smtClean="0"/>
              <a:t>Network Modelling - PhD Winterschool </a:t>
            </a:r>
            <a:r>
              <a:rPr lang="en-US" sz="1200" dirty="0"/>
              <a:t>”Managing Uncertainty in Energy Infrastructure Investments” held in </a:t>
            </a:r>
            <a:r>
              <a:rPr lang="en-US" sz="1200" dirty="0" err="1"/>
              <a:t>Oppdal</a:t>
            </a:r>
            <a:r>
              <a:rPr lang="en-US" sz="1200" dirty="0"/>
              <a:t>, Norway, 2011</a:t>
            </a:r>
          </a:p>
          <a:p>
            <a:pPr marL="0" indent="0">
              <a:buNone/>
            </a:pPr>
            <a:r>
              <a:rPr lang="fi-FI" altLang="fi-FI" sz="1200" b="1" dirty="0" smtClean="0"/>
              <a:t>IEA (</a:t>
            </a:r>
            <a:r>
              <a:rPr lang="en-US" sz="1200" b="1" kern="1200" dirty="0" smtClean="0">
                <a:latin typeface="Arial" charset="0"/>
              </a:rPr>
              <a:t>International Energy Agency)</a:t>
            </a:r>
            <a:r>
              <a:rPr lang="fi-FI" sz="1200" b="1" dirty="0" smtClean="0"/>
              <a:t>:</a:t>
            </a:r>
            <a:r>
              <a:rPr lang="fi-FI" sz="1200" dirty="0" smtClean="0"/>
              <a:t> </a:t>
            </a:r>
            <a:r>
              <a:rPr lang="fi-FI" sz="1200" kern="1200" dirty="0" smtClean="0">
                <a:latin typeface="Arial" charset="0"/>
                <a:hlinkClick r:id="rId4"/>
              </a:rPr>
              <a:t>www.worldenergyoutlook.org</a:t>
            </a:r>
            <a:r>
              <a:rPr lang="fi-FI" sz="1200" kern="1200" dirty="0" smtClean="0">
                <a:latin typeface="Arial" charset="0"/>
              </a:rPr>
              <a:t> </a:t>
            </a:r>
            <a:r>
              <a:rPr lang="fi-FI" altLang="fi-FI" sz="1200" dirty="0" smtClean="0"/>
              <a:t> </a:t>
            </a:r>
          </a:p>
          <a:p>
            <a:pPr marL="0" indent="0">
              <a:buNone/>
            </a:pPr>
            <a:r>
              <a:rPr lang="fi-FI" altLang="fi-FI" sz="1200" b="1" dirty="0" smtClean="0"/>
              <a:t>Lueken, R. and Apt, J.: </a:t>
            </a:r>
            <a:r>
              <a:rPr lang="en-US" altLang="fi-FI" sz="1200" dirty="0"/>
              <a:t>The Effects of Bulk Electricity Storage on </a:t>
            </a:r>
            <a:r>
              <a:rPr lang="en-US" altLang="fi-FI" sz="1200" dirty="0" smtClean="0"/>
              <a:t>the PJM Market. </a:t>
            </a:r>
            <a:r>
              <a:rPr lang="en-US" altLang="fi-FI" sz="1200" i="1" dirty="0" smtClean="0"/>
              <a:t>Energy Systems</a:t>
            </a:r>
            <a:r>
              <a:rPr lang="en-US" altLang="fi-FI" sz="1200" dirty="0" smtClean="0"/>
              <a:t>, 2014</a:t>
            </a:r>
          </a:p>
          <a:p>
            <a:pPr marL="0" indent="0">
              <a:buNone/>
            </a:pPr>
            <a:r>
              <a:rPr lang="en-US" altLang="fi-FI" sz="1200" b="1" dirty="0" err="1" smtClean="0"/>
              <a:t>Schill</a:t>
            </a:r>
            <a:r>
              <a:rPr lang="en-US" altLang="fi-FI" sz="1200" b="1" dirty="0"/>
              <a:t>, W.-P. and </a:t>
            </a:r>
            <a:r>
              <a:rPr lang="en-US" altLang="fi-FI" sz="1200" b="1" dirty="0" err="1"/>
              <a:t>Kemfert</a:t>
            </a:r>
            <a:r>
              <a:rPr lang="en-US" altLang="fi-FI" sz="1200" b="1" dirty="0"/>
              <a:t>, </a:t>
            </a:r>
            <a:r>
              <a:rPr lang="en-US" altLang="fi-FI" sz="1200" b="1" dirty="0" smtClean="0"/>
              <a:t>C.: </a:t>
            </a:r>
            <a:r>
              <a:rPr lang="en-US" altLang="fi-FI" sz="1200" dirty="0"/>
              <a:t>Modeling Strategic Electricity Storage: The Case of Pumped Hydro Storage in Germany. </a:t>
            </a:r>
            <a:r>
              <a:rPr lang="en-US" altLang="fi-FI" sz="1200" i="1" dirty="0"/>
              <a:t>The Energy Journal, </a:t>
            </a:r>
            <a:r>
              <a:rPr lang="en-US" altLang="fi-FI" sz="1200" dirty="0" smtClean="0"/>
              <a:t>2011</a:t>
            </a:r>
          </a:p>
          <a:p>
            <a:pPr marL="0" indent="0">
              <a:buNone/>
            </a:pPr>
            <a:r>
              <a:rPr lang="en-US" altLang="fi-FI" sz="1200" b="1" dirty="0" err="1" smtClean="0"/>
              <a:t>Sioshansi</a:t>
            </a:r>
            <a:r>
              <a:rPr lang="en-US" altLang="fi-FI" sz="1200" b="1" dirty="0" smtClean="0"/>
              <a:t>, R.: </a:t>
            </a:r>
            <a:r>
              <a:rPr lang="en-US" altLang="fi-FI" sz="1200" dirty="0" smtClean="0"/>
              <a:t>Emissions impacts of Wind and Energy Storage in a Market Environment. </a:t>
            </a:r>
            <a:r>
              <a:rPr lang="fi-FI" sz="1200" i="1" dirty="0"/>
              <a:t>Environmental </a:t>
            </a:r>
            <a:r>
              <a:rPr lang="fi-FI" sz="1200" i="1" dirty="0" smtClean="0"/>
              <a:t>Science </a:t>
            </a:r>
            <a:r>
              <a:rPr lang="fi-FI" sz="1200" i="1" dirty="0"/>
              <a:t>&amp; </a:t>
            </a:r>
            <a:r>
              <a:rPr lang="fi-FI" sz="1200" i="1" dirty="0" smtClean="0"/>
              <a:t>Technology</a:t>
            </a:r>
            <a:r>
              <a:rPr lang="fi-FI" sz="1200" dirty="0"/>
              <a:t>, </a:t>
            </a:r>
            <a:r>
              <a:rPr lang="fi-FI" sz="1200" dirty="0" smtClean="0"/>
              <a:t>2011</a:t>
            </a:r>
          </a:p>
          <a:p>
            <a:pPr marL="0" indent="0">
              <a:buNone/>
            </a:pPr>
            <a:r>
              <a:rPr lang="fi-FI" altLang="fi-FI" sz="1200" b="1" dirty="0" smtClean="0"/>
              <a:t>Sioshansi, R.: </a:t>
            </a:r>
            <a:r>
              <a:rPr lang="en-US" sz="1200" kern="1200" dirty="0">
                <a:latin typeface="Arial" charset="0"/>
              </a:rPr>
              <a:t>When Energy Storage Reduces Social Welfare. </a:t>
            </a:r>
            <a:r>
              <a:rPr lang="en-US" sz="1200" i="1" kern="1200" dirty="0" smtClean="0">
                <a:latin typeface="Arial" charset="0"/>
              </a:rPr>
              <a:t>Energy Economics, </a:t>
            </a:r>
            <a:r>
              <a:rPr lang="en-US" sz="1200" kern="1200" dirty="0" smtClean="0">
                <a:latin typeface="Arial" charset="0"/>
              </a:rPr>
              <a:t>2014</a:t>
            </a:r>
            <a:endParaRPr lang="en-US" altLang="fi-FI" sz="1200" b="1" i="1" dirty="0" smtClean="0"/>
          </a:p>
          <a:p>
            <a:pPr marL="0" indent="0">
              <a:buNone/>
            </a:pPr>
            <a:endParaRPr lang="en-US" altLang="fi-FI" sz="1400" dirty="0">
              <a:latin typeface="Arial Narrow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20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3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Backup Material: DM Problems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3456384" cy="3010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422" y="4005064"/>
            <a:ext cx="3312367" cy="1734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314" y="2348880"/>
            <a:ext cx="3240360" cy="1699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763823"/>
            <a:ext cx="3917454" cy="8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349731" y="1177006"/>
            <a:ext cx="26271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Producers’ problem: (1) – (10)</a:t>
            </a:r>
            <a:endParaRPr lang="fi-FI" sz="1050" i="1" dirty="0"/>
          </a:p>
        </p:txBody>
      </p:sp>
      <p:cxnSp>
        <p:nvCxnSpPr>
          <p:cNvPr id="14" name="Curved Connector 13"/>
          <p:cNvCxnSpPr>
            <a:stCxn id="13" idx="2"/>
          </p:cNvCxnSpPr>
          <p:nvPr/>
        </p:nvCxnSpPr>
        <p:spPr bwMode="auto">
          <a:xfrm rot="5400000">
            <a:off x="5509642" y="619149"/>
            <a:ext cx="288033" cy="2019300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71707" y="1970518"/>
            <a:ext cx="2835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Grid owner’s problem: (11</a:t>
            </a:r>
            <a:r>
              <a:rPr lang="fi-FI" sz="1400" i="1" dirty="0"/>
              <a:t>) –  </a:t>
            </a:r>
            <a:r>
              <a:rPr lang="fi-FI" sz="1400" i="1" dirty="0" smtClean="0"/>
              <a:t>(15)</a:t>
            </a:r>
            <a:endParaRPr lang="fi-FI" sz="105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5545249" y="4345360"/>
            <a:ext cx="2232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Market-clearing condition:</a:t>
            </a:r>
            <a:endParaRPr lang="fi-FI" sz="1050" i="1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11560" y="1052736"/>
            <a:ext cx="3888432" cy="4752528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860032" y="2315981"/>
            <a:ext cx="3458666" cy="1833099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639419" y="4653137"/>
            <a:ext cx="3930410" cy="1080120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42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Backup Material: KKT Conditions (CO)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3"/>
          <a:stretch/>
        </p:blipFill>
        <p:spPr bwMode="auto">
          <a:xfrm>
            <a:off x="941077" y="1052736"/>
            <a:ext cx="3258143" cy="458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268760"/>
            <a:ext cx="3486906" cy="339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99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Backup Material: Data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" t="8109" r="1596"/>
          <a:stretch/>
        </p:blipFill>
        <p:spPr bwMode="auto">
          <a:xfrm>
            <a:off x="821270" y="2791197"/>
            <a:ext cx="375073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" t="4410" r="3208"/>
          <a:stretch/>
        </p:blipFill>
        <p:spPr bwMode="auto">
          <a:xfrm>
            <a:off x="4860032" y="2790825"/>
            <a:ext cx="3493520" cy="3014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707876" y="1062608"/>
            <a:ext cx="778991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L</a:t>
            </a:r>
            <a:r>
              <a:rPr lang="en-US" sz="1100" b="1" dirty="0" smtClean="0"/>
              <a:t>oad </a:t>
            </a:r>
            <a:r>
              <a:rPr lang="en-US" sz="1100" b="1" dirty="0"/>
              <a:t>profile </a:t>
            </a:r>
            <a:r>
              <a:rPr lang="en-US" sz="1100" dirty="0"/>
              <a:t>from </a:t>
            </a:r>
            <a:r>
              <a:rPr lang="en-US" sz="1100" i="1" dirty="0"/>
              <a:t>t5</a:t>
            </a:r>
            <a:r>
              <a:rPr lang="en-US" sz="1100" dirty="0"/>
              <a:t> to </a:t>
            </a:r>
            <a:r>
              <a:rPr lang="en-US" sz="1100" i="1" dirty="0" smtClean="0"/>
              <a:t>t8</a:t>
            </a:r>
            <a:r>
              <a:rPr lang="en-US" sz="1100" dirty="0" smtClean="0"/>
              <a:t>: 0.84</a:t>
            </a:r>
            <a:r>
              <a:rPr lang="en-US" sz="1100" dirty="0"/>
              <a:t>, </a:t>
            </a:r>
            <a:r>
              <a:rPr lang="en-US" sz="1100" dirty="0" smtClean="0"/>
              <a:t>0.92, </a:t>
            </a:r>
            <a:r>
              <a:rPr lang="fi-FI" sz="1100" dirty="0" smtClean="0"/>
              <a:t>1.01</a:t>
            </a:r>
            <a:r>
              <a:rPr lang="fi-FI" sz="1100" dirty="0"/>
              <a:t>, </a:t>
            </a:r>
            <a:r>
              <a:rPr lang="fi-FI" sz="1100" dirty="0" smtClean="0"/>
              <a:t>1.07</a:t>
            </a:r>
          </a:p>
          <a:p>
            <a:endParaRPr lang="fi-FI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The annual average hourly loads </a:t>
            </a:r>
            <a:r>
              <a:rPr lang="en-US" sz="1100" dirty="0" smtClean="0"/>
              <a:t>(GW): 62, 55</a:t>
            </a:r>
            <a:r>
              <a:rPr lang="en-US" sz="1100" dirty="0"/>
              <a:t>, 2, 8, 3, 8, and 3 for nodes </a:t>
            </a:r>
            <a:r>
              <a:rPr lang="en-US" sz="1100" i="1" dirty="0"/>
              <a:t>n1–n7</a:t>
            </a:r>
            <a:r>
              <a:rPr lang="en-US" sz="1100" dirty="0"/>
              <a:t>, </a:t>
            </a:r>
            <a:r>
              <a:rPr lang="en-US" sz="1100" dirty="0" smtClean="0"/>
              <a:t>respectively</a:t>
            </a:r>
          </a:p>
          <a:p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T</a:t>
            </a:r>
            <a:r>
              <a:rPr lang="en-US" sz="1100" b="1" dirty="0" smtClean="0"/>
              <a:t>he </a:t>
            </a:r>
            <a:r>
              <a:rPr lang="en-US" sz="1100" b="1" dirty="0"/>
              <a:t>weighted </a:t>
            </a:r>
            <a:r>
              <a:rPr lang="en-US" sz="1100" b="1" dirty="0" smtClean="0"/>
              <a:t>average </a:t>
            </a:r>
            <a:r>
              <a:rPr lang="fi-FI" sz="1100" b="1" dirty="0" smtClean="0"/>
              <a:t>price </a:t>
            </a:r>
            <a:r>
              <a:rPr lang="fi-FI" sz="1100" dirty="0"/>
              <a:t>is 50.2€/</a:t>
            </a:r>
            <a:r>
              <a:rPr lang="fi-FI" sz="1100" dirty="0" smtClean="0"/>
              <a:t>MWh</a:t>
            </a:r>
            <a:endParaRPr lang="fi-FI" sz="1100" dirty="0"/>
          </a:p>
          <a:p>
            <a:endParaRPr lang="en-US" sz="1100" dirty="0" smtClean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+mn-lt"/>
              </a:rPr>
              <a:t>Estimates </a:t>
            </a:r>
            <a:r>
              <a:rPr lang="en-US" sz="1100" dirty="0">
                <a:latin typeface="+mn-lt"/>
              </a:rPr>
              <a:t>for </a:t>
            </a:r>
            <a:r>
              <a:rPr lang="en-US" sz="1100" b="1" dirty="0">
                <a:latin typeface="+mn-lt"/>
              </a:rPr>
              <a:t>installed storage </a:t>
            </a:r>
            <a:r>
              <a:rPr lang="en-US" sz="1100" dirty="0" smtClean="0">
                <a:latin typeface="+mn-lt"/>
              </a:rPr>
              <a:t>are </a:t>
            </a:r>
            <a:r>
              <a:rPr lang="en-US" sz="1100" dirty="0">
                <a:latin typeface="+mn-lt"/>
              </a:rPr>
              <a:t>based on operational installations’ power in </a:t>
            </a:r>
            <a:r>
              <a:rPr lang="en-US" sz="1100" dirty="0" smtClean="0">
                <a:latin typeface="+mn-lt"/>
              </a:rPr>
              <a:t>2014. At </a:t>
            </a:r>
            <a:r>
              <a:rPr lang="en-US" sz="1100" dirty="0">
                <a:latin typeface="+mn-lt"/>
              </a:rPr>
              <a:t>node </a:t>
            </a:r>
            <a:r>
              <a:rPr lang="en-US" sz="1100" i="1" dirty="0">
                <a:latin typeface="+mn-lt"/>
              </a:rPr>
              <a:t>n1</a:t>
            </a:r>
            <a:r>
              <a:rPr lang="en-US" sz="1100" dirty="0">
                <a:latin typeface="+mn-lt"/>
              </a:rPr>
              <a:t>, E.ON, RWE, EnBW, </a:t>
            </a:r>
            <a:r>
              <a:rPr lang="en-US" sz="1100" dirty="0" err="1">
                <a:latin typeface="+mn-lt"/>
              </a:rPr>
              <a:t>Vattenfall</a:t>
            </a:r>
            <a:r>
              <a:rPr lang="en-US" sz="1100" dirty="0">
                <a:latin typeface="+mn-lt"/>
              </a:rPr>
              <a:t>, and a fringe </a:t>
            </a:r>
            <a:r>
              <a:rPr lang="en-US" sz="1100" dirty="0" smtClean="0">
                <a:latin typeface="+mn-lt"/>
              </a:rPr>
              <a:t>of German </a:t>
            </a:r>
            <a:r>
              <a:rPr lang="en-US" sz="1100" dirty="0">
                <a:latin typeface="+mn-lt"/>
              </a:rPr>
              <a:t>producers own 5, 11, 1, 16, and </a:t>
            </a:r>
            <a:r>
              <a:rPr lang="en-US" sz="1100" dirty="0" smtClean="0">
                <a:latin typeface="+mn-lt"/>
              </a:rPr>
              <a:t>3 </a:t>
            </a:r>
            <a:r>
              <a:rPr lang="en-US" sz="1100" dirty="0" err="1">
                <a:latin typeface="+mn-lt"/>
              </a:rPr>
              <a:t>GWh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smtClean="0">
                <a:latin typeface="+mn-lt"/>
              </a:rPr>
              <a:t>respectively. EDF </a:t>
            </a:r>
            <a:r>
              <a:rPr lang="en-US" sz="1100" dirty="0">
                <a:latin typeface="+mn-lt"/>
              </a:rPr>
              <a:t>owns 30 </a:t>
            </a:r>
            <a:r>
              <a:rPr lang="en-US" sz="1100" dirty="0" err="1">
                <a:latin typeface="+mn-lt"/>
              </a:rPr>
              <a:t>GWh</a:t>
            </a:r>
            <a:r>
              <a:rPr lang="en-US" sz="1100" dirty="0">
                <a:latin typeface="+mn-lt"/>
              </a:rPr>
              <a:t> at node </a:t>
            </a:r>
            <a:r>
              <a:rPr lang="en-US" sz="1100" i="1" dirty="0">
                <a:latin typeface="+mn-lt"/>
              </a:rPr>
              <a:t>n2</a:t>
            </a:r>
            <a:r>
              <a:rPr lang="en-US" sz="1100" dirty="0">
                <a:latin typeface="+mn-lt"/>
              </a:rPr>
              <a:t>, and </a:t>
            </a:r>
            <a:r>
              <a:rPr lang="en-US" sz="1100" dirty="0" err="1">
                <a:latin typeface="+mn-lt"/>
              </a:rPr>
              <a:t>Electrabel</a:t>
            </a:r>
            <a:r>
              <a:rPr lang="en-US" sz="1100" dirty="0">
                <a:latin typeface="+mn-lt"/>
              </a:rPr>
              <a:t> owns </a:t>
            </a:r>
            <a:r>
              <a:rPr lang="en-US" sz="1100" dirty="0" smtClean="0">
                <a:latin typeface="+mn-lt"/>
              </a:rPr>
              <a:t>a combined </a:t>
            </a:r>
            <a:r>
              <a:rPr lang="en-US" sz="1100" dirty="0">
                <a:latin typeface="+mn-lt"/>
              </a:rPr>
              <a:t>6 </a:t>
            </a:r>
            <a:r>
              <a:rPr lang="en-US" sz="1100" dirty="0" err="1">
                <a:latin typeface="+mn-lt"/>
              </a:rPr>
              <a:t>GWh</a:t>
            </a:r>
            <a:r>
              <a:rPr lang="en-US" sz="1100" dirty="0">
                <a:latin typeface="+mn-lt"/>
              </a:rPr>
              <a:t> at nodes </a:t>
            </a:r>
            <a:r>
              <a:rPr lang="en-US" sz="1100" i="1" dirty="0">
                <a:latin typeface="+mn-lt"/>
              </a:rPr>
              <a:t>n3</a:t>
            </a:r>
            <a:r>
              <a:rPr lang="en-US" sz="1100" dirty="0">
                <a:latin typeface="+mn-lt"/>
              </a:rPr>
              <a:t> and </a:t>
            </a:r>
            <a:r>
              <a:rPr lang="en-US" sz="1100" i="1" dirty="0">
                <a:latin typeface="+mn-lt"/>
              </a:rPr>
              <a:t>n6</a:t>
            </a:r>
            <a:r>
              <a:rPr lang="en-US" sz="1100" dirty="0">
                <a:latin typeface="+mn-lt"/>
              </a:rPr>
              <a:t>. </a:t>
            </a:r>
            <a:endParaRPr lang="fi-FI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91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Backup Material: Data References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684212" y="1341438"/>
            <a:ext cx="7848228" cy="4376737"/>
          </a:xfrm>
        </p:spPr>
        <p:txBody>
          <a:bodyPr/>
          <a:lstStyle/>
          <a:p>
            <a:pPr marL="0" indent="0">
              <a:buNone/>
            </a:pPr>
            <a:r>
              <a:rPr lang="en-US" altLang="fi-FI" sz="1400" b="1" dirty="0"/>
              <a:t>Gabriel, S. A. and Leuthold, F. U.:</a:t>
            </a:r>
            <a:r>
              <a:rPr lang="en-US" altLang="fi-FI" sz="1400" dirty="0"/>
              <a:t> Solving Discretely-Constrained MPEC Problems with Applications in Electric Power Markets. </a:t>
            </a:r>
            <a:r>
              <a:rPr lang="en-US" altLang="fi-FI" sz="1400" i="1" dirty="0"/>
              <a:t>Energy Economics</a:t>
            </a:r>
            <a:r>
              <a:rPr lang="en-US" altLang="fi-FI" sz="1400" dirty="0"/>
              <a:t>, </a:t>
            </a:r>
            <a:r>
              <a:rPr lang="en-US" altLang="fi-FI" sz="1400" dirty="0" smtClean="0"/>
              <a:t>2010</a:t>
            </a:r>
            <a:br>
              <a:rPr lang="en-US" altLang="fi-FI" sz="1400" dirty="0" smtClean="0"/>
            </a:br>
            <a:r>
              <a:rPr lang="en-US" altLang="fi-FI" sz="1400" b="1" dirty="0" smtClean="0"/>
              <a:t>ENTSO-E: </a:t>
            </a:r>
            <a:r>
              <a:rPr lang="en-US" sz="1400" dirty="0"/>
              <a:t>European Network of Transmission System Operators for Electricity. </a:t>
            </a:r>
            <a:r>
              <a:rPr lang="en-US" sz="1400" dirty="0">
                <a:hlinkClick r:id="rId3"/>
              </a:rPr>
              <a:t>https://www.entsoe.eu</a:t>
            </a:r>
            <a:r>
              <a:rPr lang="en-US" sz="1400" dirty="0" smtClean="0">
                <a:hlinkClick r:id="rId3"/>
              </a:rPr>
              <a:t>/</a:t>
            </a:r>
            <a:r>
              <a:rPr lang="en-US" sz="1400" dirty="0" smtClean="0"/>
              <a:t> </a:t>
            </a:r>
            <a:endParaRPr lang="en-US" altLang="fi-FI" sz="1400" b="1" dirty="0" smtClean="0"/>
          </a:p>
          <a:p>
            <a:pPr marL="0" indent="0">
              <a:buNone/>
            </a:pPr>
            <a:r>
              <a:rPr lang="en-US" sz="1400" b="1" dirty="0" smtClean="0"/>
              <a:t>European </a:t>
            </a:r>
            <a:r>
              <a:rPr lang="en-US" sz="1400" b="1" dirty="0"/>
              <a:t>Energy </a:t>
            </a:r>
            <a:r>
              <a:rPr lang="en-US" sz="1400" b="1" dirty="0" smtClean="0"/>
              <a:t>Exchange: </a:t>
            </a:r>
            <a:r>
              <a:rPr lang="en-US" sz="1400" dirty="0" smtClean="0"/>
              <a:t>EEX </a:t>
            </a:r>
            <a:r>
              <a:rPr lang="en-US" sz="1400" dirty="0"/>
              <a:t>Transparency Platform</a:t>
            </a:r>
            <a:r>
              <a:rPr lang="en-US" sz="1400" dirty="0" smtClean="0"/>
              <a:t>. </a:t>
            </a:r>
            <a:r>
              <a:rPr lang="fi-FI" sz="1400" dirty="0" smtClean="0">
                <a:hlinkClick r:id="rId4"/>
              </a:rPr>
              <a:t>http</a:t>
            </a:r>
            <a:r>
              <a:rPr lang="fi-FI" sz="1400" dirty="0">
                <a:hlinkClick r:id="rId4"/>
              </a:rPr>
              <a:t>://www.eex-transparency.com</a:t>
            </a:r>
            <a:r>
              <a:rPr lang="fi-FI" sz="1400" dirty="0" smtClean="0">
                <a:hlinkClick r:id="rId4"/>
              </a:rPr>
              <a:t>/</a:t>
            </a:r>
            <a:r>
              <a:rPr lang="fi-FI" sz="1400" dirty="0" smtClean="0"/>
              <a:t> </a:t>
            </a:r>
            <a:endParaRPr lang="fi-FI" sz="1400" dirty="0"/>
          </a:p>
          <a:p>
            <a:pPr marL="0" indent="0">
              <a:buNone/>
            </a:pPr>
            <a:r>
              <a:rPr lang="de-DE" sz="1400" b="1" dirty="0" smtClean="0"/>
              <a:t>Egerer, J., Gerbaulet, C., Ihlenburg, R., Kunz, F., Reinhard, B., Von </a:t>
            </a:r>
            <a:r>
              <a:rPr lang="en-US" sz="1400" b="1" dirty="0" err="1" smtClean="0"/>
              <a:t>Hirschhausen</a:t>
            </a:r>
            <a:r>
              <a:rPr lang="en-US" sz="1400" b="1" dirty="0" smtClean="0"/>
              <a:t>, C., Weber, A., </a:t>
            </a:r>
            <a:r>
              <a:rPr lang="en-US" sz="1400" b="1" dirty="0"/>
              <a:t>and </a:t>
            </a:r>
            <a:r>
              <a:rPr lang="en-US" sz="1400" b="1" dirty="0" err="1" smtClean="0"/>
              <a:t>Weibezahn</a:t>
            </a:r>
            <a:r>
              <a:rPr lang="en-US" sz="1400" b="1" dirty="0" smtClean="0"/>
              <a:t>, J.: </a:t>
            </a:r>
            <a:r>
              <a:rPr lang="en-US" sz="1400" dirty="0" smtClean="0"/>
              <a:t>Electricity </a:t>
            </a:r>
            <a:r>
              <a:rPr lang="en-US" sz="1400" dirty="0"/>
              <a:t>Sector Data </a:t>
            </a:r>
            <a:r>
              <a:rPr lang="en-US" sz="1400" dirty="0" smtClean="0"/>
              <a:t>for </a:t>
            </a:r>
            <a:r>
              <a:rPr lang="de-DE" sz="1400" dirty="0" smtClean="0"/>
              <a:t>Policy-Relevant Modeling</a:t>
            </a:r>
            <a:r>
              <a:rPr lang="de-DE" sz="1400" dirty="0"/>
              <a:t>.</a:t>
            </a:r>
            <a:r>
              <a:rPr lang="de-DE" sz="1400" dirty="0" smtClean="0"/>
              <a:t> </a:t>
            </a:r>
            <a:r>
              <a:rPr lang="de-DE" sz="1400" dirty="0"/>
              <a:t>Deutsches Institut </a:t>
            </a:r>
            <a:r>
              <a:rPr lang="de-DE" sz="1400" dirty="0" smtClean="0"/>
              <a:t>für Wirtschaftsforschung, </a:t>
            </a:r>
            <a:r>
              <a:rPr lang="it-IT" sz="1400" dirty="0" smtClean="0"/>
              <a:t>DIW </a:t>
            </a:r>
            <a:r>
              <a:rPr lang="it-IT" sz="1400" dirty="0"/>
              <a:t>Data Documentation 72, </a:t>
            </a:r>
            <a:r>
              <a:rPr lang="it-IT" sz="1400" dirty="0" smtClean="0"/>
              <a:t>2014</a:t>
            </a:r>
            <a:endParaRPr lang="it-IT" sz="1400" dirty="0"/>
          </a:p>
          <a:p>
            <a:pPr marL="0" indent="0">
              <a:buNone/>
            </a:pPr>
            <a:r>
              <a:rPr lang="en-US" sz="1400" b="1" dirty="0" smtClean="0"/>
              <a:t>Werner, D.: </a:t>
            </a:r>
            <a:r>
              <a:rPr lang="en-US" sz="1400" dirty="0" smtClean="0"/>
              <a:t>Electricity </a:t>
            </a:r>
            <a:r>
              <a:rPr lang="en-US" sz="1400" dirty="0"/>
              <a:t>Market Price Volatility: The Importance </a:t>
            </a:r>
            <a:r>
              <a:rPr lang="en-US" sz="1400" dirty="0" smtClean="0"/>
              <a:t>of Ramping Costs. </a:t>
            </a:r>
            <a:r>
              <a:rPr lang="en-US" sz="1400" dirty="0"/>
              <a:t>Working paper, Department of Agricultural and Resource Economics, University of Maryland, College Park</a:t>
            </a:r>
            <a:r>
              <a:rPr lang="en-US" sz="1400" dirty="0" smtClean="0"/>
              <a:t> 2014 </a:t>
            </a:r>
          </a:p>
          <a:p>
            <a:pPr marL="0" indent="0">
              <a:buNone/>
            </a:pPr>
            <a:r>
              <a:rPr lang="en-US" sz="1400" b="1" dirty="0" smtClean="0"/>
              <a:t>Kumar N., </a:t>
            </a:r>
            <a:r>
              <a:rPr lang="en-US" sz="1400" b="1" dirty="0" err="1" smtClean="0"/>
              <a:t>Besuner</a:t>
            </a:r>
            <a:r>
              <a:rPr lang="en-US" sz="1400" b="1" dirty="0" smtClean="0"/>
              <a:t>, P., </a:t>
            </a:r>
            <a:r>
              <a:rPr lang="en-US" sz="1400" b="1" dirty="0" err="1" smtClean="0"/>
              <a:t>Lefton</a:t>
            </a:r>
            <a:r>
              <a:rPr lang="en-US" sz="1400" b="1" dirty="0" smtClean="0"/>
              <a:t>, S., </a:t>
            </a:r>
            <a:r>
              <a:rPr lang="en-US" sz="1400" b="1" dirty="0" err="1" smtClean="0"/>
              <a:t>Agan</a:t>
            </a:r>
            <a:r>
              <a:rPr lang="en-US" sz="1400" b="1" dirty="0" smtClean="0"/>
              <a:t>, D., </a:t>
            </a:r>
            <a:r>
              <a:rPr lang="en-US" sz="1400" b="1" dirty="0"/>
              <a:t>and </a:t>
            </a:r>
            <a:r>
              <a:rPr lang="en-US" sz="1400" b="1" dirty="0" err="1" smtClean="0"/>
              <a:t>Hilleman</a:t>
            </a:r>
            <a:r>
              <a:rPr lang="en-US" sz="1400" b="1" dirty="0" smtClean="0"/>
              <a:t>, D.: </a:t>
            </a:r>
            <a:r>
              <a:rPr lang="en-US" sz="1400" dirty="0" smtClean="0"/>
              <a:t>Power Plant </a:t>
            </a:r>
            <a:r>
              <a:rPr lang="en-US" sz="1400" dirty="0"/>
              <a:t>Cycling </a:t>
            </a:r>
            <a:r>
              <a:rPr lang="en-US" sz="1400" dirty="0" smtClean="0"/>
              <a:t>Costs</a:t>
            </a:r>
            <a:r>
              <a:rPr lang="en-US" sz="1400" dirty="0"/>
              <a:t>.</a:t>
            </a:r>
            <a:r>
              <a:rPr lang="en-US" sz="1400" dirty="0" smtClean="0"/>
              <a:t> </a:t>
            </a:r>
            <a:r>
              <a:rPr lang="en-US" sz="1400" dirty="0"/>
              <a:t>Intertek APTECH for the National Renewable </a:t>
            </a:r>
            <a:r>
              <a:rPr lang="en-US" sz="1400" dirty="0" smtClean="0"/>
              <a:t>Energy Laboratory </a:t>
            </a:r>
            <a:r>
              <a:rPr lang="en-US" sz="1400" dirty="0"/>
              <a:t>(NREL) and Western </a:t>
            </a:r>
            <a:r>
              <a:rPr lang="en-US" sz="1400" dirty="0" smtClean="0"/>
              <a:t>Electricity Coordinating Council </a:t>
            </a:r>
            <a:r>
              <a:rPr lang="fi-FI" sz="1400" dirty="0" smtClean="0"/>
              <a:t>(WECC</a:t>
            </a:r>
            <a:r>
              <a:rPr lang="fi-FI" sz="1400" dirty="0"/>
              <a:t>), Tech. </a:t>
            </a:r>
            <a:r>
              <a:rPr lang="fi-FI" sz="1400" dirty="0" smtClean="0"/>
              <a:t>Report, 2012</a:t>
            </a:r>
            <a:endParaRPr lang="fi-FI" sz="1400" dirty="0"/>
          </a:p>
          <a:p>
            <a:pPr marL="0" indent="0">
              <a:buNone/>
            </a:pPr>
            <a:r>
              <a:rPr lang="en-US" sz="1400" b="1" dirty="0" smtClean="0"/>
              <a:t>IPCC</a:t>
            </a:r>
            <a:r>
              <a:rPr lang="en-US" sz="1400" b="1" dirty="0"/>
              <a:t>:</a:t>
            </a:r>
            <a:r>
              <a:rPr lang="en-US" sz="1400" dirty="0" smtClean="0"/>
              <a:t> 2006 </a:t>
            </a:r>
            <a:r>
              <a:rPr lang="en-US" sz="1400" dirty="0"/>
              <a:t>IPCC Guidelines for National Greenhouse Gas </a:t>
            </a:r>
            <a:r>
              <a:rPr lang="en-US" sz="1400" dirty="0" smtClean="0"/>
              <a:t>Inventories. Intergovernmental </a:t>
            </a:r>
            <a:r>
              <a:rPr lang="en-US" sz="1400" dirty="0"/>
              <a:t>Panel on Climate Change, International </a:t>
            </a:r>
            <a:r>
              <a:rPr lang="en-US" sz="1400" dirty="0" smtClean="0"/>
              <a:t>Guidelines, </a:t>
            </a:r>
            <a:r>
              <a:rPr lang="fi-FI" sz="1400" dirty="0" smtClean="0"/>
              <a:t>2006</a:t>
            </a:r>
            <a:endParaRPr lang="fi-FI" sz="1400" dirty="0"/>
          </a:p>
          <a:p>
            <a:pPr marL="0" indent="0">
              <a:buNone/>
            </a:pPr>
            <a:r>
              <a:rPr lang="fi-FI" sz="1400" b="1" dirty="0" smtClean="0"/>
              <a:t>Sandia </a:t>
            </a:r>
            <a:r>
              <a:rPr lang="fi-FI" sz="1400" b="1" dirty="0"/>
              <a:t>National </a:t>
            </a:r>
            <a:r>
              <a:rPr lang="fi-FI" sz="1400" b="1" dirty="0" smtClean="0"/>
              <a:t>Laboratories: </a:t>
            </a:r>
            <a:r>
              <a:rPr lang="fi-FI" sz="1400" dirty="0" smtClean="0"/>
              <a:t>DOE </a:t>
            </a:r>
            <a:r>
              <a:rPr lang="fi-FI" sz="1400" dirty="0"/>
              <a:t>Global Energy Storage </a:t>
            </a:r>
            <a:r>
              <a:rPr lang="fi-FI" sz="1400" dirty="0" smtClean="0"/>
              <a:t>Database. </a:t>
            </a:r>
            <a:r>
              <a:rPr lang="fi-FI" sz="1400" dirty="0" smtClean="0">
                <a:hlinkClick r:id="rId5"/>
              </a:rPr>
              <a:t>http</a:t>
            </a:r>
            <a:r>
              <a:rPr lang="fi-FI" sz="1400" dirty="0">
                <a:hlinkClick r:id="rId5"/>
              </a:rPr>
              <a:t>://www.energystorageexchange.org</a:t>
            </a:r>
            <a:r>
              <a:rPr lang="fi-FI" sz="1400" dirty="0" smtClean="0">
                <a:hlinkClick r:id="rId5"/>
              </a:rPr>
              <a:t>/</a:t>
            </a:r>
            <a:r>
              <a:rPr lang="fi-FI" sz="1400" dirty="0" smtClean="0"/>
              <a:t> </a:t>
            </a:r>
          </a:p>
          <a:p>
            <a:pPr marL="0" indent="0">
              <a:buNone/>
            </a:pPr>
            <a:r>
              <a:rPr lang="fi-FI" altLang="fi-FI" sz="1400" b="1" dirty="0" smtClean="0"/>
              <a:t>Companies websites and annual reports</a:t>
            </a:r>
            <a:endParaRPr lang="en-US" altLang="fi-FI" sz="1600" dirty="0"/>
          </a:p>
        </p:txBody>
      </p:sp>
    </p:spTree>
    <p:extLst>
      <p:ext uri="{BB962C8B-B14F-4D97-AF65-F5344CB8AC3E}">
        <p14:creationId xmlns:p14="http://schemas.microsoft.com/office/powerpoint/2010/main" val="78942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Diagram 41"/>
          <p:cNvGraphicFramePr/>
          <p:nvPr>
            <p:extLst>
              <p:ext uri="{D42A27DB-BD31-4B8C-83A1-F6EECF244321}">
                <p14:modId xmlns:p14="http://schemas.microsoft.com/office/powerpoint/2010/main" val="352702204"/>
              </p:ext>
            </p:extLst>
          </p:nvPr>
        </p:nvGraphicFramePr>
        <p:xfrm>
          <a:off x="539552" y="1397000"/>
          <a:ext cx="79928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pPr lvl="0"/>
            <a:r>
              <a:rPr lang="fi-FI" dirty="0" smtClean="0"/>
              <a:t>Introduction: Electricity Market Trends</a:t>
            </a:r>
            <a:endParaRPr lang="fi-FI" altLang="fi-FI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3</a:t>
            </a:fld>
            <a:r>
              <a:rPr lang="en-US" dirty="0" smtClean="0"/>
              <a:t>/20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16" name="Oval 15"/>
          <p:cNvSpPr/>
          <p:nvPr/>
        </p:nvSpPr>
        <p:spPr bwMode="auto">
          <a:xfrm>
            <a:off x="683568" y="2767236"/>
            <a:ext cx="1656184" cy="1584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Electricity</a:t>
            </a:r>
            <a:r>
              <a:rPr kumimoji="0" lang="fi-FI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br>
              <a:rPr kumimoji="0" lang="fi-FI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fi-FI" sz="16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not </a:t>
            </a:r>
            <a:r>
              <a:rPr kumimoji="0" lang="fi-FI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directly</a:t>
            </a:r>
            <a:r>
              <a:rPr kumimoji="0" lang="fi-FI" sz="16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fi-FI" sz="16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fi-FI" sz="16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economically </a:t>
            </a:r>
            <a:r>
              <a:rPr kumimoji="0" lang="fi-FI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fi-FI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fi-FI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storable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123728" y="3991372"/>
            <a:ext cx="1656184" cy="1584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 smtClean="0">
                <a:solidFill>
                  <a:schemeClr val="tx1"/>
                </a:solidFill>
                <a:latin typeface="Arial" charset="0"/>
              </a:rPr>
              <a:t>Limited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600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fi-FI" sz="1600" dirty="0" smtClean="0">
                <a:solidFill>
                  <a:schemeClr val="tx1"/>
                </a:solidFill>
                <a:latin typeface="Arial" charset="0"/>
              </a:rPr>
              <a:t>ransmission</a:t>
            </a:r>
            <a:br>
              <a:rPr lang="fi-FI" sz="1600" dirty="0" smtClean="0">
                <a:solidFill>
                  <a:schemeClr val="tx1"/>
                </a:solidFill>
                <a:latin typeface="Arial" charset="0"/>
              </a:rPr>
            </a:br>
            <a:r>
              <a:rPr lang="fi-FI" sz="1600" dirty="0" smtClean="0">
                <a:solidFill>
                  <a:schemeClr val="tx1"/>
                </a:solidFill>
                <a:latin typeface="Arial" charset="0"/>
              </a:rPr>
              <a:t>infrastructure</a:t>
            </a:r>
            <a:endParaRPr kumimoji="0" lang="fi-F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/>
          <p:cNvCxnSpPr>
            <a:stCxn id="16" idx="6"/>
          </p:cNvCxnSpPr>
          <p:nvPr/>
        </p:nvCxnSpPr>
        <p:spPr bwMode="auto">
          <a:xfrm flipV="1">
            <a:off x="2339752" y="3284984"/>
            <a:ext cx="2448272" cy="2743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1" idx="7"/>
          </p:cNvCxnSpPr>
          <p:nvPr/>
        </p:nvCxnSpPr>
        <p:spPr bwMode="auto">
          <a:xfrm flipV="1">
            <a:off x="3537369" y="3559324"/>
            <a:ext cx="1250655" cy="66404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Down Arrow 44"/>
          <p:cNvSpPr/>
          <p:nvPr/>
        </p:nvSpPr>
        <p:spPr bwMode="auto">
          <a:xfrm>
            <a:off x="6466656" y="2335188"/>
            <a:ext cx="432048" cy="30172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Down Arrow 46"/>
          <p:cNvSpPr/>
          <p:nvPr/>
        </p:nvSpPr>
        <p:spPr bwMode="auto">
          <a:xfrm>
            <a:off x="6466656" y="3501008"/>
            <a:ext cx="432048" cy="30172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pPr lvl="0"/>
            <a:r>
              <a:rPr lang="fi-FI" altLang="fi-FI" dirty="0" smtClean="0"/>
              <a:t>Literature Review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4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30941118"/>
              </p:ext>
            </p:extLst>
          </p:nvPr>
        </p:nvGraphicFramePr>
        <p:xfrm>
          <a:off x="611560" y="1268760"/>
          <a:ext cx="7920880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054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pPr lvl="0"/>
            <a:r>
              <a:rPr lang="fi-FI" altLang="fi-FI" dirty="0" smtClean="0"/>
              <a:t>Research Objectives and Contribution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5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96954852"/>
              </p:ext>
            </p:extLst>
          </p:nvPr>
        </p:nvGraphicFramePr>
        <p:xfrm>
          <a:off x="611560" y="1268760"/>
          <a:ext cx="7920880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71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Problem Formulation: Assumptions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11560" y="1341439"/>
            <a:ext cx="8064896" cy="1943545"/>
          </a:xfrm>
        </p:spPr>
        <p:txBody>
          <a:bodyPr numCol="1"/>
          <a:lstStyle/>
          <a:p>
            <a:pPr marL="457200" indent="-457200">
              <a:buFont typeface="+mj-lt"/>
              <a:buAutoNum type="arabicPeriod"/>
            </a:pPr>
            <a:r>
              <a:rPr lang="en-US" altLang="fi-FI" sz="1800" b="1" dirty="0" smtClean="0"/>
              <a:t>Power </a:t>
            </a:r>
            <a:r>
              <a:rPr lang="en-US" altLang="fi-FI" sz="1800" b="1" dirty="0"/>
              <a:t>line network with </a:t>
            </a:r>
            <a:r>
              <a:rPr lang="en-US" altLang="fi-FI" sz="1800" b="1" dirty="0" smtClean="0"/>
              <a:t>constraints:</a:t>
            </a:r>
            <a:r>
              <a:rPr lang="en-US" altLang="fi-FI" sz="1800" b="1" dirty="0" smtClean="0">
                <a:sym typeface="Wingdings" panose="05000000000000000000" pitchFamily="2" charset="2"/>
              </a:rPr>
              <a:t> </a:t>
            </a:r>
            <a:r>
              <a:rPr lang="en-US" altLang="fi-FI" sz="1800" b="1" dirty="0">
                <a:sym typeface="Wingdings" panose="05000000000000000000" pitchFamily="2" charset="2"/>
              </a:rPr>
              <a:t>DC load-flow </a:t>
            </a:r>
            <a:r>
              <a:rPr lang="en-US" altLang="fi-FI" sz="1800" b="1" dirty="0" smtClean="0">
                <a:sym typeface="Wingdings" panose="05000000000000000000" pitchFamily="2" charset="2"/>
              </a:rPr>
              <a:t>linearization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fi-FI" sz="1800" b="1" dirty="0" smtClean="0"/>
              <a:t>Uncertainty in RE generation: Stochastic, discrete scenario tree</a:t>
            </a:r>
            <a:endParaRPr lang="en-US" altLang="fi-FI" sz="18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fi-FI" sz="1400" dirty="0" smtClean="0"/>
              <a:t>Idea based on the winter school material by </a:t>
            </a:r>
            <a:r>
              <a:rPr lang="de-DE" altLang="fi-FI" sz="1400" dirty="0"/>
              <a:t>Daniel </a:t>
            </a:r>
            <a:r>
              <a:rPr lang="de-DE" altLang="fi-FI" sz="1400" dirty="0" smtClean="0"/>
              <a:t>Huppmann and </a:t>
            </a:r>
            <a:r>
              <a:rPr lang="de-DE" altLang="fi-FI" sz="1400" dirty="0"/>
              <a:t>Friedrich </a:t>
            </a:r>
            <a:r>
              <a:rPr lang="de-DE" altLang="fi-FI" sz="1400" dirty="0" smtClean="0"/>
              <a:t>Kunz,</a:t>
            </a:r>
            <a:r>
              <a:rPr lang="en-US" altLang="fi-FI" sz="1400" dirty="0" smtClean="0"/>
              <a:t> 2011</a:t>
            </a:r>
            <a:endParaRPr lang="de-DE" altLang="fi-FI" sz="1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fi-FI" sz="1400" dirty="0" smtClean="0"/>
              <a:t>Corresponding </a:t>
            </a:r>
            <a:r>
              <a:rPr lang="en-US" altLang="fi-FI" sz="1400" dirty="0"/>
              <a:t>to the critical morning </a:t>
            </a:r>
            <a:r>
              <a:rPr lang="en-US" altLang="fi-FI" sz="1400" dirty="0" smtClean="0"/>
              <a:t>ramp, availability factors based on typical morning hours’ production </a:t>
            </a:r>
            <a:r>
              <a:rPr lang="en-US" altLang="fi-FI" sz="1400" dirty="0"/>
              <a:t>(6-7/2011, Germany, EEX</a:t>
            </a:r>
            <a:r>
              <a:rPr lang="en-US" altLang="fi-FI" sz="1400" dirty="0" smtClean="0"/>
              <a:t>), </a:t>
            </a:r>
            <a:r>
              <a:rPr lang="en-US" altLang="fi-FI" sz="1400" dirty="0" smtClean="0"/>
              <a:t>each </a:t>
            </a:r>
            <a:r>
              <a:rPr lang="en-US" altLang="fi-FI" sz="1400" dirty="0" smtClean="0"/>
              <a:t>path </a:t>
            </a:r>
            <a:r>
              <a:rPr lang="en-US" altLang="fi-FI" sz="1400" dirty="0" err="1" smtClean="0"/>
              <a:t>equiprobable</a:t>
            </a:r>
            <a:endParaRPr lang="en-US" altLang="fi-FI" sz="1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fi-FI" sz="1400" dirty="0" smtClean="0"/>
              <a:t>Priority grid access, zero marginal costs</a:t>
            </a:r>
            <a:endParaRPr lang="en-US" altLang="fi-FI" sz="1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6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9"/>
          <a:stretch/>
        </p:blipFill>
        <p:spPr bwMode="auto">
          <a:xfrm>
            <a:off x="539552" y="3284984"/>
            <a:ext cx="3617714" cy="2406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852936"/>
            <a:ext cx="4104456" cy="2795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7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Problem Formulation: Decision-makers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11560" y="1341439"/>
            <a:ext cx="8280920" cy="1871537"/>
          </a:xfrm>
        </p:spPr>
        <p:txBody>
          <a:bodyPr numCol="1"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fi-FI" sz="2000" b="1" dirty="0" smtClean="0">
                <a:sym typeface="Wingdings" panose="05000000000000000000" pitchFamily="2" charset="2"/>
              </a:rPr>
              <a:t>Market participants’ simultaneous optimization problems</a:t>
            </a:r>
          </a:p>
          <a:p>
            <a:pPr lvl="1">
              <a:buFont typeface="Wingdings" panose="05000000000000000000" pitchFamily="2" charset="2"/>
              <a:buChar char="§"/>
              <a:tabLst>
                <a:tab pos="1971675" algn="l"/>
              </a:tabLst>
            </a:pPr>
            <a:r>
              <a:rPr lang="en-US" altLang="fi-FI" sz="1600" b="1" dirty="0" smtClean="0"/>
              <a:t>Producers</a:t>
            </a:r>
            <a:r>
              <a:rPr lang="en-US" altLang="fi-FI" sz="1600" dirty="0" smtClean="0"/>
              <a:t>:</a:t>
            </a:r>
            <a:r>
              <a:rPr lang="en-US" altLang="fi-FI" sz="1600" dirty="0"/>
              <a:t>	</a:t>
            </a:r>
            <a:r>
              <a:rPr lang="en-US" altLang="fi-FI" sz="1600" dirty="0" smtClean="0"/>
              <a:t>A. Objective: </a:t>
            </a:r>
            <a:r>
              <a:rPr lang="en-US" altLang="fi-FI" sz="1600" b="1" dirty="0" smtClean="0"/>
              <a:t>Maximize exp</a:t>
            </a:r>
            <a:r>
              <a:rPr lang="en-US" altLang="fi-FI" sz="1600" b="1" dirty="0"/>
              <a:t>.</a:t>
            </a:r>
            <a:r>
              <a:rPr lang="en-US" altLang="fi-FI" sz="1600" b="1" dirty="0" smtClean="0"/>
              <a:t> profit </a:t>
            </a:r>
            <a:r>
              <a:rPr lang="en-US" altLang="fi-FI" sz="1600" dirty="0" smtClean="0"/>
              <a:t>from sales incl. congestion fees</a:t>
            </a:r>
            <a:br>
              <a:rPr lang="en-US" altLang="fi-FI" sz="1600" dirty="0" smtClean="0"/>
            </a:br>
            <a:r>
              <a:rPr lang="en-US" altLang="fi-FI" sz="1600" dirty="0"/>
              <a:t>	</a:t>
            </a:r>
            <a:r>
              <a:rPr lang="en-US" altLang="fi-FI" sz="1600" dirty="0" smtClean="0"/>
              <a:t>B. Decisions</a:t>
            </a:r>
            <a:r>
              <a:rPr lang="en-US" altLang="fi-FI" sz="1600" b="1" dirty="0" smtClean="0"/>
              <a:t>: Power plant and storage operations</a:t>
            </a:r>
            <a:br>
              <a:rPr lang="en-US" altLang="fi-FI" sz="1600" b="1" dirty="0" smtClean="0"/>
            </a:br>
            <a:r>
              <a:rPr lang="en-US" altLang="fi-FI" sz="1600" dirty="0"/>
              <a:t>	</a:t>
            </a:r>
            <a:r>
              <a:rPr lang="en-US" altLang="fi-FI" sz="1600" dirty="0" smtClean="0"/>
              <a:t>C. Constraints: Energy balance, generation capacity, ramping, storing</a:t>
            </a:r>
            <a:endParaRPr lang="en-US" altLang="fi-FI" dirty="0" smtClean="0"/>
          </a:p>
          <a:p>
            <a:pPr lvl="1">
              <a:buFont typeface="Wingdings" panose="05000000000000000000" pitchFamily="2" charset="2"/>
              <a:buChar char="§"/>
              <a:tabLst>
                <a:tab pos="1971675" algn="l"/>
              </a:tabLst>
            </a:pPr>
            <a:r>
              <a:rPr lang="en-US" altLang="fi-FI" sz="1600" b="1" dirty="0" smtClean="0"/>
              <a:t>Grid</a:t>
            </a:r>
            <a:r>
              <a:rPr lang="en-US" altLang="fi-FI" sz="1600" dirty="0" smtClean="0"/>
              <a:t> </a:t>
            </a:r>
            <a:r>
              <a:rPr lang="en-US" altLang="fi-FI" sz="1600" b="1" dirty="0" smtClean="0"/>
              <a:t>owner</a:t>
            </a:r>
            <a:r>
              <a:rPr lang="en-US" altLang="fi-FI" sz="1600" dirty="0" smtClean="0"/>
              <a:t>:	A. Objective: </a:t>
            </a:r>
            <a:r>
              <a:rPr lang="en-US" altLang="fi-FI" sz="1600" b="1" dirty="0" smtClean="0"/>
              <a:t>Maximize exp. profit </a:t>
            </a:r>
            <a:r>
              <a:rPr lang="en-US" altLang="fi-FI" sz="1600" dirty="0" smtClean="0"/>
              <a:t>from congestion fees 	</a:t>
            </a:r>
            <a:r>
              <a:rPr lang="en-US" altLang="fi-FI" sz="1600" dirty="0"/>
              <a:t>	</a:t>
            </a:r>
            <a:r>
              <a:rPr lang="en-US" altLang="fi-FI" sz="1600" dirty="0" smtClean="0"/>
              <a:t>B. Decisions: </a:t>
            </a:r>
            <a:r>
              <a:rPr lang="en-US" altLang="fi-FI" sz="1600" b="1" dirty="0" smtClean="0"/>
              <a:t>Electricity transmission </a:t>
            </a:r>
            <a:r>
              <a:rPr lang="en-US" altLang="fi-FI" sz="1600" dirty="0" smtClean="0"/>
              <a:t>between nodes</a:t>
            </a:r>
            <a:br>
              <a:rPr lang="en-US" altLang="fi-FI" sz="1600" dirty="0" smtClean="0"/>
            </a:br>
            <a:r>
              <a:rPr lang="en-US" altLang="fi-FI" sz="1400" dirty="0"/>
              <a:t>	</a:t>
            </a:r>
            <a:r>
              <a:rPr lang="en-US" altLang="fi-FI" sz="1600" dirty="0" smtClean="0"/>
              <a:t>C. Constraints: Transmission capacity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7</a:t>
            </a:fld>
            <a:r>
              <a:rPr lang="en-US" dirty="0"/>
              <a:t>/20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955" y="3446192"/>
            <a:ext cx="3401453" cy="235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reeform 9"/>
          <p:cNvSpPr/>
          <p:nvPr/>
        </p:nvSpPr>
        <p:spPr>
          <a:xfrm>
            <a:off x="5620373" y="3758574"/>
            <a:ext cx="1248932" cy="1485021"/>
          </a:xfrm>
          <a:custGeom>
            <a:avLst/>
            <a:gdLst>
              <a:gd name="connsiteX0" fmla="*/ 0 w 1752600"/>
              <a:gd name="connsiteY0" fmla="*/ 0 h 2076450"/>
              <a:gd name="connsiteX1" fmla="*/ 9525 w 1752600"/>
              <a:gd name="connsiteY1" fmla="*/ 2076450 h 2076450"/>
              <a:gd name="connsiteX2" fmla="*/ 552450 w 1752600"/>
              <a:gd name="connsiteY2" fmla="*/ 2076450 h 2076450"/>
              <a:gd name="connsiteX3" fmla="*/ 561975 w 1752600"/>
              <a:gd name="connsiteY3" fmla="*/ 1714500 h 2076450"/>
              <a:gd name="connsiteX4" fmla="*/ 1143000 w 1752600"/>
              <a:gd name="connsiteY4" fmla="*/ 1704975 h 2076450"/>
              <a:gd name="connsiteX5" fmla="*/ 1143000 w 1752600"/>
              <a:gd name="connsiteY5" fmla="*/ 1343025 h 2076450"/>
              <a:gd name="connsiteX6" fmla="*/ 1752600 w 1752600"/>
              <a:gd name="connsiteY6" fmla="*/ 1343025 h 2076450"/>
              <a:gd name="connsiteX7" fmla="*/ 0 w 1752600"/>
              <a:gd name="connsiteY7" fmla="*/ 0 h 207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52600" h="2076450">
                <a:moveTo>
                  <a:pt x="0" y="0"/>
                </a:moveTo>
                <a:lnTo>
                  <a:pt x="9525" y="2076450"/>
                </a:lnTo>
                <a:lnTo>
                  <a:pt x="552450" y="2076450"/>
                </a:lnTo>
                <a:lnTo>
                  <a:pt x="561975" y="1714500"/>
                </a:lnTo>
                <a:lnTo>
                  <a:pt x="1143000" y="1704975"/>
                </a:lnTo>
                <a:lnTo>
                  <a:pt x="1143000" y="1343025"/>
                </a:lnTo>
                <a:lnTo>
                  <a:pt x="1752600" y="13430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75000"/>
              <a:alpha val="34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9992" y="4347197"/>
            <a:ext cx="499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SW</a:t>
            </a:r>
            <a:endParaRPr lang="fi-FI" sz="1400" dirty="0"/>
          </a:p>
        </p:txBody>
      </p:sp>
      <p:sp>
        <p:nvSpPr>
          <p:cNvPr id="12" name="Left Brace 11"/>
          <p:cNvSpPr/>
          <p:nvPr/>
        </p:nvSpPr>
        <p:spPr>
          <a:xfrm>
            <a:off x="5017720" y="3734224"/>
            <a:ext cx="317955" cy="1485021"/>
          </a:xfrm>
          <a:prstGeom prst="leftBrace">
            <a:avLst>
              <a:gd name="adj1" fmla="val 21364"/>
              <a:gd name="adj2" fmla="val 50000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Content Placeholder 1"/>
          <p:cNvSpPr txBox="1">
            <a:spLocks/>
          </p:cNvSpPr>
          <p:nvPr/>
        </p:nvSpPr>
        <p:spPr bwMode="auto">
          <a:xfrm>
            <a:off x="1043608" y="3429561"/>
            <a:ext cx="3528392" cy="1999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+mj-lt"/>
              <a:buAutoNum type="arabicPeriod"/>
            </a:pPr>
            <a:r>
              <a:rPr lang="en-US" altLang="fi-FI" sz="1600" b="1" kern="0" dirty="0" smtClean="0">
                <a:sym typeface="Wingdings" panose="05000000000000000000" pitchFamily="2" charset="2"/>
              </a:rPr>
              <a:t>P</a:t>
            </a:r>
            <a:r>
              <a:rPr lang="en-US" altLang="fi-FI" sz="1600" b="1" kern="0" dirty="0" smtClean="0"/>
              <a:t>erfect competition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fi-FI" sz="1600" kern="0" dirty="0" smtClean="0"/>
              <a:t>Expected social welfare maximized</a:t>
            </a:r>
            <a:r>
              <a:rPr lang="en-US" altLang="fi-FI" sz="400" kern="0" dirty="0" smtClean="0"/>
              <a:t>	</a:t>
            </a:r>
            <a:endParaRPr lang="en-US" altLang="fi-FI" sz="1200" kern="0" dirty="0" smtClean="0">
              <a:sym typeface="Wingdings" panose="05000000000000000000" pitchFamily="2" charset="2"/>
            </a:endParaRPr>
          </a:p>
          <a:p>
            <a:pPr>
              <a:buFont typeface="+mj-lt"/>
              <a:buAutoNum type="arabicPeriod"/>
            </a:pPr>
            <a:r>
              <a:rPr lang="en-US" altLang="fi-FI" sz="1600" b="1" kern="0" dirty="0"/>
              <a:t>Cournot </a:t>
            </a:r>
            <a:r>
              <a:rPr lang="en-US" altLang="fi-FI" sz="1600" b="1" kern="0" dirty="0" smtClean="0"/>
              <a:t>oligopoly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fi-FI" sz="1600" kern="0" dirty="0" smtClean="0">
                <a:sym typeface="Wingdings" panose="05000000000000000000" pitchFamily="2" charset="2"/>
              </a:rPr>
              <a:t>Producers make assumptions on their competitors’ production quantities</a:t>
            </a:r>
            <a:endParaRPr lang="en-US" altLang="fi-FI" sz="1400" kern="0" dirty="0" smtClean="0"/>
          </a:p>
          <a:p>
            <a:pPr marL="0" indent="0">
              <a:buFontTx/>
              <a:buNone/>
            </a:pPr>
            <a:endParaRPr lang="fi-FI" altLang="fi-FI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146379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/>
              <a:t>C</a:t>
            </a:r>
            <a:r>
              <a:rPr lang="fi-FI" altLang="fi-FI" dirty="0" smtClean="0"/>
              <a:t>omplementarity Modeling</a:t>
            </a:r>
          </a:p>
        </p:txBody>
      </p:sp>
      <p:sp>
        <p:nvSpPr>
          <p:cNvPr id="17411" name="Content Placeholder 1"/>
          <p:cNvSpPr>
            <a:spLocks noGrp="1"/>
          </p:cNvSpPr>
          <p:nvPr>
            <p:ph idx="1"/>
          </p:nvPr>
        </p:nvSpPr>
        <p:spPr>
          <a:xfrm>
            <a:off x="684212" y="1341438"/>
            <a:ext cx="7848228" cy="237559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altLang="fi-FI" sz="2000" b="1" dirty="0" smtClean="0"/>
              <a:t>Required to represent the market equilbrium of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600" dirty="0"/>
              <a:t>S</a:t>
            </a:r>
            <a:r>
              <a:rPr lang="fi-FI" altLang="fi-FI" sz="1600" dirty="0" smtClean="0"/>
              <a:t>everal interacting players (companies, grid owner)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600" dirty="0"/>
              <a:t>I</a:t>
            </a:r>
            <a:r>
              <a:rPr lang="fi-FI" altLang="fi-FI" sz="1600" dirty="0" smtClean="0"/>
              <a:t>nteracting markets in time (dynamics of storage and power plant ramping)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altLang="fi-FI" sz="1600" dirty="0"/>
              <a:t>I</a:t>
            </a:r>
            <a:r>
              <a:rPr lang="fi-FI" altLang="fi-FI" sz="1600" dirty="0" smtClean="0"/>
              <a:t>nteracting </a:t>
            </a:r>
            <a:r>
              <a:rPr lang="fi-FI" altLang="fi-FI" sz="1600" dirty="0"/>
              <a:t>markets </a:t>
            </a:r>
            <a:r>
              <a:rPr lang="fi-FI" altLang="fi-FI" sz="1600" dirty="0" smtClean="0"/>
              <a:t>in place (</a:t>
            </a:r>
            <a:r>
              <a:rPr lang="fi-FI" altLang="fi-FI" sz="1600" dirty="0"/>
              <a:t>t</a:t>
            </a:r>
            <a:r>
              <a:rPr lang="fi-FI" altLang="fi-FI" sz="1600" dirty="0" smtClean="0"/>
              <a:t>he physical power system)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altLang="fi-FI" sz="2000" b="1" dirty="0" smtClean="0"/>
              <a:t>Primal (decisions) and dual (price) variables considered simultaneously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fi-FI" altLang="fi-FI" b="1" dirty="0" smtClean="0"/>
              <a:t>Efficient algorithms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8</a:t>
            </a:fld>
            <a:r>
              <a:rPr lang="en-US" dirty="0"/>
              <a:t>/20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71600" y="4221088"/>
            <a:ext cx="7128792" cy="64807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indent="0">
              <a:buNone/>
            </a:pPr>
            <a:r>
              <a:rPr lang="fi-FI" altLang="fi-FI" sz="2400" b="1" dirty="0" smtClean="0">
                <a:sym typeface="Wingdings" panose="05000000000000000000" pitchFamily="2" charset="2"/>
              </a:rPr>
              <a:t></a:t>
            </a:r>
            <a:r>
              <a:rPr lang="fi-FI" altLang="fi-FI" sz="2400" dirty="0" smtClean="0">
                <a:sym typeface="Wingdings" panose="05000000000000000000" pitchFamily="2" charset="2"/>
              </a:rPr>
              <a:t> Suitable </a:t>
            </a:r>
            <a:r>
              <a:rPr lang="fi-FI" altLang="fi-FI" sz="2400" dirty="0">
                <a:sym typeface="Wingdings" panose="05000000000000000000" pitchFamily="2" charset="2"/>
              </a:rPr>
              <a:t>for a variety of energy market </a:t>
            </a:r>
            <a:r>
              <a:rPr lang="fi-FI" altLang="fi-FI" sz="2400" dirty="0" smtClean="0">
                <a:sym typeface="Wingdings" panose="05000000000000000000" pitchFamily="2" charset="2"/>
              </a:rPr>
              <a:t>structures</a:t>
            </a:r>
            <a:endParaRPr lang="fi-FI" altLang="fi-FI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8177213" cy="1079500"/>
          </a:xfrm>
        </p:spPr>
        <p:txBody>
          <a:bodyPr/>
          <a:lstStyle/>
          <a:p>
            <a:r>
              <a:rPr lang="fi-FI" altLang="fi-FI" dirty="0" smtClean="0"/>
              <a:t>Mixed Complementarity Problem (MCP)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CD535-1020-47F4-997A-95948F5AACD7}" type="slidenum">
              <a:rPr lang="en-US" smtClean="0"/>
              <a:pPr>
                <a:defRPr/>
              </a:pPr>
              <a:t>9</a:t>
            </a:fld>
            <a:r>
              <a:rPr lang="en-US" dirty="0"/>
              <a:t>/20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" y="4256642"/>
            <a:ext cx="1459062" cy="90544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0" t="7732" r="1171"/>
          <a:stretch/>
        </p:blipFill>
        <p:spPr bwMode="auto">
          <a:xfrm>
            <a:off x="733375" y="1597581"/>
            <a:ext cx="7701671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84" y="4550722"/>
            <a:ext cx="2376264" cy="31728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243" y="4295753"/>
            <a:ext cx="2889111" cy="82722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22" name="TextBox 21"/>
          <p:cNvSpPr txBox="1"/>
          <p:nvPr/>
        </p:nvSpPr>
        <p:spPr>
          <a:xfrm>
            <a:off x="7240798" y="5282044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Complementarity conditions</a:t>
            </a:r>
            <a:endParaRPr lang="fi-FI" sz="1050" i="1" dirty="0"/>
          </a:p>
        </p:txBody>
      </p:sp>
      <p:sp>
        <p:nvSpPr>
          <p:cNvPr id="23" name="Left Brace 22"/>
          <p:cNvSpPr/>
          <p:nvPr/>
        </p:nvSpPr>
        <p:spPr bwMode="auto">
          <a:xfrm flipH="1">
            <a:off x="7139290" y="4837479"/>
            <a:ext cx="203016" cy="239611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3" name="Curved Connector 32"/>
          <p:cNvCxnSpPr>
            <a:stCxn id="22" idx="0"/>
          </p:cNvCxnSpPr>
          <p:nvPr/>
        </p:nvCxnSpPr>
        <p:spPr bwMode="auto">
          <a:xfrm rot="16200000" flipV="1">
            <a:off x="7580223" y="4829381"/>
            <a:ext cx="324760" cy="580566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678435" y="3471152"/>
            <a:ext cx="258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Market-clearing condition </a:t>
            </a:r>
            <a:br>
              <a:rPr lang="fi-FI" sz="1400" i="1" dirty="0" smtClean="0"/>
            </a:br>
            <a:r>
              <a:rPr lang="fi-FI" sz="1400" i="1" dirty="0" smtClean="0"/>
              <a:t>(i.e. supply matches demand)</a:t>
            </a:r>
            <a:endParaRPr lang="fi-FI" sz="1050" i="1" dirty="0"/>
          </a:p>
        </p:txBody>
      </p:sp>
      <p:cxnSp>
        <p:nvCxnSpPr>
          <p:cNvPr id="50" name="Curved Connector 49"/>
          <p:cNvCxnSpPr>
            <a:stCxn id="49" idx="0"/>
          </p:cNvCxnSpPr>
          <p:nvPr/>
        </p:nvCxnSpPr>
        <p:spPr bwMode="auto">
          <a:xfrm rot="16200000" flipV="1">
            <a:off x="4008259" y="2506295"/>
            <a:ext cx="376471" cy="1553244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200959" y="3325774"/>
            <a:ext cx="1799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For each producer </a:t>
            </a:r>
          </a:p>
          <a:p>
            <a:r>
              <a:rPr lang="fi-FI" sz="1400" i="1" dirty="0" smtClean="0"/>
              <a:t>&amp;</a:t>
            </a:r>
            <a:r>
              <a:rPr lang="fi-FI" sz="1400" i="1" dirty="0"/>
              <a:t> </a:t>
            </a:r>
            <a:r>
              <a:rPr lang="fi-FI" sz="1400" i="1" dirty="0" smtClean="0"/>
              <a:t>for the grid owner</a:t>
            </a:r>
            <a:endParaRPr lang="fi-FI" sz="1050" i="1" dirty="0"/>
          </a:p>
        </p:txBody>
      </p:sp>
      <p:cxnSp>
        <p:nvCxnSpPr>
          <p:cNvPr id="40" name="Curved Connector 39"/>
          <p:cNvCxnSpPr>
            <a:stCxn id="39" idx="1"/>
          </p:cNvCxnSpPr>
          <p:nvPr/>
        </p:nvCxnSpPr>
        <p:spPr bwMode="auto">
          <a:xfrm rot="10800000">
            <a:off x="1200959" y="2636936"/>
            <a:ext cx="1" cy="950448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ight Arrow 44"/>
          <p:cNvSpPr/>
          <p:nvPr/>
        </p:nvSpPr>
        <p:spPr bwMode="auto">
          <a:xfrm>
            <a:off x="2825784" y="4295753"/>
            <a:ext cx="2610312" cy="866335"/>
          </a:xfrm>
          <a:prstGeom prst="rightArrow">
            <a:avLst/>
          </a:prstGeom>
          <a:solidFill>
            <a:schemeClr val="accent2">
              <a:alpha val="2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Rounded Rectangle 54"/>
          <p:cNvSpPr/>
          <p:nvPr/>
        </p:nvSpPr>
        <p:spPr bwMode="auto">
          <a:xfrm>
            <a:off x="733374" y="4149080"/>
            <a:ext cx="1463239" cy="1013008"/>
          </a:xfrm>
          <a:prstGeom prst="roundRect">
            <a:avLst/>
          </a:prstGeom>
          <a:solidFill>
            <a:schemeClr val="accent5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971600" y="2055208"/>
            <a:ext cx="1296144" cy="797728"/>
          </a:xfrm>
          <a:prstGeom prst="roundRect">
            <a:avLst/>
          </a:prstGeom>
          <a:solidFill>
            <a:schemeClr val="accent5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777559" y="4202861"/>
            <a:ext cx="2907795" cy="1013008"/>
          </a:xfrm>
          <a:prstGeom prst="roundRect">
            <a:avLst/>
          </a:prstGeom>
          <a:solidFill>
            <a:schemeClr val="tx2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" name="Rounded Rectangle 64"/>
          <p:cNvSpPr/>
          <p:nvPr/>
        </p:nvSpPr>
        <p:spPr bwMode="auto">
          <a:xfrm>
            <a:off x="5004048" y="2055208"/>
            <a:ext cx="1296144" cy="797728"/>
          </a:xfrm>
          <a:prstGeom prst="roundRect">
            <a:avLst/>
          </a:prstGeom>
          <a:solidFill>
            <a:schemeClr val="tx2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14.7.2015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Vilma Virasjoki</a:t>
            </a:r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2909818" y="2055208"/>
            <a:ext cx="1296144" cy="797728"/>
          </a:xfrm>
          <a:prstGeom prst="roundRect">
            <a:avLst/>
          </a:prstGeom>
          <a:solidFill>
            <a:schemeClr val="accent5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378547" y="2369274"/>
            <a:ext cx="468000" cy="411654"/>
          </a:xfrm>
          <a:prstGeom prst="rightArrow">
            <a:avLst>
              <a:gd name="adj1" fmla="val 50000"/>
              <a:gd name="adj2" fmla="val 52388"/>
            </a:avLst>
          </a:prstGeom>
          <a:solidFill>
            <a:schemeClr val="accent2">
              <a:alpha val="2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6804248" y="2062813"/>
            <a:ext cx="1368152" cy="797728"/>
          </a:xfrm>
          <a:prstGeom prst="roundRect">
            <a:avLst/>
          </a:prstGeom>
          <a:solidFill>
            <a:schemeClr val="tx2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7" name="Curved Connector 26"/>
          <p:cNvCxnSpPr>
            <a:stCxn id="39" idx="1"/>
          </p:cNvCxnSpPr>
          <p:nvPr/>
        </p:nvCxnSpPr>
        <p:spPr bwMode="auto">
          <a:xfrm rot="10800000" flipH="1">
            <a:off x="1200958" y="2636936"/>
            <a:ext cx="1624825" cy="950449"/>
          </a:xfrm>
          <a:prstGeom prst="curvedConnector3">
            <a:avLst>
              <a:gd name="adj1" fmla="val 1759"/>
            </a:avLst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134064" y="5008199"/>
            <a:ext cx="17597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smtClean="0"/>
              <a:t>Lagrangian function</a:t>
            </a:r>
            <a:endParaRPr lang="fi-FI" sz="1050" i="1" dirty="0"/>
          </a:p>
        </p:txBody>
      </p:sp>
    </p:spTree>
    <p:extLst>
      <p:ext uri="{BB962C8B-B14F-4D97-AF65-F5344CB8AC3E}">
        <p14:creationId xmlns:p14="http://schemas.microsoft.com/office/powerpoint/2010/main" val="39469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10855</TotalTime>
  <Words>1662</Words>
  <Application>Microsoft Office PowerPoint</Application>
  <PresentationFormat>On-screen Show (4:3)</PresentationFormat>
  <Paragraphs>374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aalto_Science</vt:lpstr>
      <vt:lpstr>Market Impacts of Energy Storage in a Transmission-Constrained Power System</vt:lpstr>
      <vt:lpstr>Agenda</vt:lpstr>
      <vt:lpstr>Introduction: Electricity Market Trends</vt:lpstr>
      <vt:lpstr>Literature Review</vt:lpstr>
      <vt:lpstr>Research Objectives and Contribution</vt:lpstr>
      <vt:lpstr>Problem Formulation: Assumptions</vt:lpstr>
      <vt:lpstr>Problem Formulation: Decision-makers</vt:lpstr>
      <vt:lpstr>Complementarity Modeling</vt:lpstr>
      <vt:lpstr>Mixed Complementarity Problem (MCP)</vt:lpstr>
      <vt:lpstr>Numerical Example</vt:lpstr>
      <vt:lpstr>Results – Prices</vt:lpstr>
      <vt:lpstr>Results – Expected Generation &amp; Storing</vt:lpstr>
      <vt:lpstr>Results – Ramping Costs</vt:lpstr>
      <vt:lpstr>Results –  Network Congestion</vt:lpstr>
      <vt:lpstr>Results –  Expected Power Flows</vt:lpstr>
      <vt:lpstr>Case n2: The Impact of Market Power</vt:lpstr>
      <vt:lpstr>Results – CO2 emissions</vt:lpstr>
      <vt:lpstr>Conclusions</vt:lpstr>
      <vt:lpstr>Discussion</vt:lpstr>
      <vt:lpstr>Selected References</vt:lpstr>
      <vt:lpstr>Backup Material: DM Problems</vt:lpstr>
      <vt:lpstr>Backup Material: KKT Conditions (CO)</vt:lpstr>
      <vt:lpstr>Backup Material: Data</vt:lpstr>
      <vt:lpstr>Backup Material: Data References</vt:lpstr>
    </vt:vector>
  </TitlesOfParts>
  <Company>Aalto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Systems Analysis Laboratory</dc:creator>
  <cp:lastModifiedBy>Vilma Virasjoki</cp:lastModifiedBy>
  <cp:revision>1100</cp:revision>
  <cp:lastPrinted>2015-07-09T10:57:48Z</cp:lastPrinted>
  <dcterms:created xsi:type="dcterms:W3CDTF">2011-08-22T11:41:52Z</dcterms:created>
  <dcterms:modified xsi:type="dcterms:W3CDTF">2015-07-13T18:17:47Z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001</vt:lpwstr>
  </property>
</Properties>
</file>