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9" r:id="rId3"/>
    <p:sldId id="310" r:id="rId4"/>
    <p:sldId id="311" r:id="rId5"/>
    <p:sldId id="312" r:id="rId6"/>
    <p:sldId id="313" r:id="rId7"/>
    <p:sldId id="314" r:id="rId8"/>
    <p:sldId id="307" r:id="rId9"/>
    <p:sldId id="319" r:id="rId10"/>
    <p:sldId id="331" r:id="rId11"/>
    <p:sldId id="318" r:id="rId12"/>
    <p:sldId id="301" r:id="rId13"/>
    <p:sldId id="326" r:id="rId14"/>
    <p:sldId id="333" r:id="rId15"/>
    <p:sldId id="306" r:id="rId16"/>
    <p:sldId id="317" r:id="rId17"/>
  </p:sldIdLst>
  <p:sldSz cx="9144000" cy="6858000" type="screen4x3"/>
  <p:notesSz cx="6669088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D"/>
    <a:srgbClr val="ED2939"/>
    <a:srgbClr val="009B3A"/>
    <a:srgbClr val="898989"/>
    <a:srgbClr val="928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227" autoAdjust="0"/>
  </p:normalViewPr>
  <p:slideViewPr>
    <p:cSldViewPr>
      <p:cViewPr>
        <p:scale>
          <a:sx n="90" d="100"/>
          <a:sy n="90" d="100"/>
        </p:scale>
        <p:origin x="-72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288924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2" y="4"/>
            <a:ext cx="288924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7363"/>
            <a:ext cx="288924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2" y="9377363"/>
            <a:ext cx="288924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7369EBB-D71D-4D7C-BC5F-28CE730A7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81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288924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2" y="4"/>
            <a:ext cx="288924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691067"/>
            <a:ext cx="5338762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7363"/>
            <a:ext cx="288924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2" y="9377363"/>
            <a:ext cx="288924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14" tIns="45407" rIns="90814" bIns="4540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408C45A-DAF2-48AD-AB82-CD0045DC8EB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297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2074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49276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846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696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286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210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534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729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6172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01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124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757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08C45A-DAF2-48AD-AB82-CD0045DC8EB8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1629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Aalto_EN_Science_21_RGB_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/>
          <a:stretch>
            <a:fillRect/>
          </a:stretch>
        </p:blipFill>
        <p:spPr bwMode="auto">
          <a:xfrm>
            <a:off x="0" y="15875"/>
            <a:ext cx="2051050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 descr="E:\salogoen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54BD69E6-CCD7-4CE0-8F62-0EF5BA248E9D}" type="datetime1">
              <a:rPr lang="en-US"/>
              <a:pPr>
                <a:defRPr/>
              </a:pPr>
              <a:t>7/14/2015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66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48472-60F6-48DA-AED1-779FE499BB0A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C5164-EEB2-4FB3-ADFC-86A887342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75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151AE-C157-41DE-8B96-477BAE7A6EDA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3E4A5-7F4A-4E7D-89F3-3F6DD2B7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BFB27-C549-4BCB-B32E-21F008FE93D5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E6141-2808-4150-8012-F5BF3F881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5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2AF37-3B19-41A0-8EFB-B71114C5C4AB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FAC2E-5D8D-4F69-8515-80FB6B43C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D2DBE-1B9D-4AF7-9EB5-AB37704EC9AE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D771B-B89A-4769-896E-97F56529F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3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20B42-BEBE-46F9-B2CB-AABCC6EFA7CD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2BE3E-B1EF-441A-B0FA-7F9F28C7F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76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92510-E44E-4737-A913-5BBDA25C3DF2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AD077-FB63-40B4-8CFF-BB0CBFB90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1E6C8-723E-4554-A026-E174C1EF4BDD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3B9F9-B8AD-4C56-99CB-7AD3041D2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4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6BF25-8ECB-4489-8B91-6A9E4C57DA1C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47AC9-0E24-410B-B330-D48726F05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0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6CE89-FA85-4B98-AB8F-6AA007B3A78F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1F05B-C690-4DE8-856F-3DD87EBA5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5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7" descr="E:\salogoen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092825"/>
            <a:ext cx="1179513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5" descr="Aalto_EN_Science_13_RGB_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5013"/>
            <a:ext cx="24796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3FE4E4E7-B09C-4584-97B8-4A2D3ECBAF50}" type="datetime1">
              <a:rPr lang="en-US"/>
              <a:pPr>
                <a:defRPr/>
              </a:pPr>
              <a:t>7/14/2015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 b="1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0A95A08B-B01D-4424-8F48-F0A02237A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rgbClr val="ED2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ED2939"/>
                </a:solidFill>
              </a:rPr>
              <a:t>Binary decision diagrams for computing the non-dominated set</a:t>
            </a:r>
            <a:endParaRPr lang="en-US" dirty="0" smtClean="0">
              <a:solidFill>
                <a:srgbClr val="ED2939"/>
              </a:solidFill>
            </a:endParaRPr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571500" y="3933825"/>
            <a:ext cx="7745413" cy="1547813"/>
          </a:xfrm>
        </p:spPr>
        <p:txBody>
          <a:bodyPr/>
          <a:lstStyle/>
          <a:p>
            <a:r>
              <a:rPr lang="fi-FI" dirty="0" smtClean="0">
                <a:solidFill>
                  <a:srgbClr val="ED2939"/>
                </a:solidFill>
              </a:rPr>
              <a:t>July 13, 2015</a:t>
            </a:r>
          </a:p>
          <a:p>
            <a:r>
              <a:rPr lang="fi-FI" dirty="0" smtClean="0">
                <a:solidFill>
                  <a:srgbClr val="ED2939"/>
                </a:solidFill>
              </a:rPr>
              <a:t>Antti Toppila and Ahti Salo</a:t>
            </a:r>
          </a:p>
          <a:p>
            <a:r>
              <a:rPr lang="fi-FI" sz="2000" dirty="0" smtClean="0">
                <a:solidFill>
                  <a:srgbClr val="ED2939"/>
                </a:solidFill>
              </a:rPr>
              <a:t>27th European Conference on Operational Research, 12-15 July 2015, University of Strathclyde, Glasgow, Scotland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Example: Compression of a ND set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71501" y="1582738"/>
                <a:ext cx="5440660" cy="4135437"/>
              </a:xfrm>
            </p:spPr>
            <p:txBody>
              <a:bodyPr/>
              <a:lstStyle/>
              <a:p>
                <a:r>
                  <a:rPr lang="fi-FI" dirty="0" smtClean="0"/>
                  <a:t>Let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𝑛</m:t>
                    </m:r>
                    <m:r>
                      <a:rPr lang="fi-FI" b="0" i="1" smtClean="0">
                        <a:latin typeface="Cambria Math"/>
                      </a:rPr>
                      <m:t>=60</m:t>
                    </m:r>
                  </m:oMath>
                </a14:m>
                <a:r>
                  <a:rPr lang="fi-FI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𝑣</m:t>
                            </m:r>
                          </m:e>
                        </m:ba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fi-FI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𝑣</m:t>
                            </m:r>
                          </m:e>
                        </m:ba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fi-FI" dirty="0" smtClean="0"/>
                  <a:t>,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𝐵</m:t>
                    </m:r>
                    <m:r>
                      <a:rPr lang="fi-FI" b="0" i="1" smtClean="0">
                        <a:latin typeface="Cambria Math"/>
                      </a:rPr>
                      <m:t>=843</m:t>
                    </m:r>
                  </m:oMath>
                </a14:m>
                <a:r>
                  <a:rPr lang="fi-FI" dirty="0" smtClean="0"/>
                  <a:t> </a:t>
                </a:r>
                <a:endParaRPr lang="fi-FI" b="0" i="1" dirty="0" smtClean="0">
                  <a:latin typeface="Cambria Math"/>
                </a:endParaRPr>
              </a:p>
              <a:p>
                <a:pPr lvl="1"/>
                <a:r>
                  <a:rPr lang="fi-FI" dirty="0" smtClean="0"/>
                  <a:t>Projects’ costs in table (see fig.)</a:t>
                </a:r>
              </a:p>
              <a:p>
                <a:r>
                  <a:rPr lang="fi-FI" dirty="0" smtClean="0"/>
                  <a:t>Every maximal portfolio is ND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fi-FI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i-FI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i="1"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𝐹</m:t>
                            </m:r>
                          </m:sub>
                        </m:sSub>
                      </m:e>
                    </m:d>
                    <m:r>
                      <a:rPr lang="fi-FI" i="1">
                        <a:latin typeface="Cambria Math"/>
                      </a:rPr>
                      <m:t>=</m:t>
                    </m:r>
                    <m:r>
                      <m:rPr>
                        <m:nor/>
                      </m:rPr>
                      <a:rPr lang="fi-FI">
                        <a:latin typeface="Cambria Math"/>
                      </a:rPr>
                      <m:t>3361225155533820</m:t>
                    </m:r>
                    <m:r>
                      <a:rPr lang="fi-FI" b="0" i="1" smtClean="0">
                        <a:latin typeface="Cambria Math"/>
                      </a:rPr>
                      <m:t>≈3×</m:t>
                    </m:r>
                    <m:sSup>
                      <m:sSupPr>
                        <m:ctrlPr>
                          <a:rPr lang="fi-FI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i-FI" b="0" i="1" smtClean="0">
                            <a:latin typeface="Cambria Math"/>
                          </a:rPr>
                          <m:t>15</m:t>
                        </m:r>
                      </m:sup>
                    </m:sSup>
                  </m:oMath>
                </a14:m>
                <a:endParaRPr lang="fi-FI" b="0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fi-FI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𝑁𝐷</m:t>
                            </m:r>
                          </m:sub>
                        </m:sSub>
                      </m:e>
                    </m:d>
                    <m:r>
                      <a:rPr lang="fi-FI" i="1">
                        <a:latin typeface="Cambria Math"/>
                      </a:rPr>
                      <m:t>=84293056587037</m:t>
                    </m:r>
                    <m:r>
                      <a:rPr lang="fi-FI" b="0" i="1" smtClean="0">
                        <a:latin typeface="Cambria Math"/>
                      </a:rPr>
                      <m:t>≈8×</m:t>
                    </m:r>
                    <m:sSup>
                      <m:sSupPr>
                        <m:ctrlPr>
                          <a:rPr lang="fi-FI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i-FI" b="0" i="1" smtClean="0">
                            <a:latin typeface="Cambria Math"/>
                          </a:rPr>
                          <m:t>13</m:t>
                        </m:r>
                      </m:sup>
                    </m:sSup>
                  </m:oMath>
                </a14:m>
                <a:endParaRPr lang="fi-FI" dirty="0" smtClean="0"/>
              </a:p>
              <a:p>
                <a:pPr lvl="1"/>
                <a:r>
                  <a:rPr lang="fi-FI" dirty="0" smtClean="0"/>
                  <a:t>0-1 </a:t>
                </a:r>
                <a:r>
                  <a:rPr lang="fi-FI" dirty="0"/>
                  <a:t>matrix</a:t>
                </a:r>
                <a:endParaRPr lang="fi-FI" dirty="0" smtClean="0"/>
              </a:p>
              <a:p>
                <a:pPr lvl="2"/>
                <a:r>
                  <a:rPr lang="fi-FI" dirty="0"/>
                  <a:t>Á</a:t>
                </a:r>
                <a:r>
                  <a:rPr lang="fi-FI" dirty="0" smtClean="0"/>
                  <a:t>dding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>
                            <a:latin typeface="Cambria Math"/>
                          </a:rPr>
                        </m:ctrlPr>
                      </m:sSupPr>
                      <m:e>
                        <m:r>
                          <a:rPr lang="fi-FI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i-FI" i="1">
                            <a:latin typeface="Cambria Math"/>
                          </a:rPr>
                          <m:t>9</m:t>
                        </m:r>
                      </m:sup>
                    </m:sSup>
                  </m:oMath>
                </a14:m>
                <a:r>
                  <a:rPr lang="fi-FI" dirty="0"/>
                  <a:t> </a:t>
                </a:r>
                <a:r>
                  <a:rPr lang="fi-FI" dirty="0" smtClean="0"/>
                  <a:t>rows/s takes ~1 day</a:t>
                </a:r>
              </a:p>
              <a:p>
                <a:pPr lvl="2"/>
                <a:r>
                  <a:rPr lang="fi-FI" dirty="0"/>
                  <a:t>Storage </a:t>
                </a:r>
                <a:r>
                  <a:rPr lang="fi-FI" dirty="0" smtClean="0"/>
                  <a:t> ~5000 Tb (in theory)</a:t>
                </a:r>
              </a:p>
              <a:p>
                <a:pPr lvl="1"/>
                <a:r>
                  <a:rPr lang="fi-FI" dirty="0" smtClean="0"/>
                  <a:t>BDD</a:t>
                </a:r>
              </a:p>
              <a:p>
                <a:pPr lvl="2"/>
                <a:r>
                  <a:rPr lang="fi-FI" dirty="0" smtClean="0"/>
                  <a:t>Generated in ~8 min (regular laptop)</a:t>
                </a:r>
              </a:p>
              <a:p>
                <a:pPr lvl="2"/>
                <a:r>
                  <a:rPr lang="fi-FI" dirty="0" smtClean="0"/>
                  <a:t>Storage 21796 nodes ~100 Mb (actual)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1" y="1582738"/>
                <a:ext cx="5440660" cy="4135437"/>
              </a:xfrm>
              <a:blipFill rotWithShape="1">
                <a:blip r:embed="rId2"/>
                <a:stretch>
                  <a:fillRect l="-3251" t="-236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430932"/>
              </p:ext>
            </p:extLst>
          </p:nvPr>
        </p:nvGraphicFramePr>
        <p:xfrm>
          <a:off x="6948264" y="4005064"/>
          <a:ext cx="1752600" cy="266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100"/>
                <a:gridCol w="292100"/>
                <a:gridCol w="292100"/>
                <a:gridCol w="292100"/>
                <a:gridCol w="292100"/>
                <a:gridCol w="292100"/>
              </a:tblGrid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98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96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95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92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89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88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81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74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69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68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62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48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42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37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29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20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18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16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14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6700"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5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3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2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>
                          <a:effectLst/>
                        </a:rPr>
                        <a:t>1</a:t>
                      </a:r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600" u="none" strike="noStrike" dirty="0">
                          <a:effectLst/>
                        </a:rPr>
                        <a:t>1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963" y="1556792"/>
            <a:ext cx="2998857" cy="18722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7282522" y="3514537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Project</a:t>
            </a:r>
            <a:endParaRPr lang="fi-FI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5327720" y="2308229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Cost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962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Discarding sets of projects using BDDs: Project dominance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571500" y="1582738"/>
                <a:ext cx="5584676" cy="4135437"/>
              </a:xfrm>
            </p:spPr>
            <p:txBody>
              <a:bodyPr/>
              <a:lstStyle/>
              <a:p>
                <a:r>
                  <a:rPr lang="fi-FI" dirty="0" smtClean="0"/>
                  <a:t>Project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fi-FI" dirty="0" smtClean="0"/>
                  <a:t> dominates project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𝑗</m:t>
                    </m:r>
                  </m:oMath>
                </a14:m>
                <a:r>
                  <a:rPr lang="fi-FI" dirty="0" smtClean="0"/>
                  <a:t> iff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𝑣</m:t>
                            </m:r>
                          </m:e>
                        </m:ba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bar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𝑣</m:t>
                            </m:r>
                          </m:e>
                        </m:ba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fi-FI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i-FI" b="0" i="1" smtClean="0">
                        <a:latin typeface="Cambria Math"/>
                      </a:rPr>
                      <m:t>≤</m:t>
                    </m:r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endParaRPr lang="fi-FI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fi-FI" dirty="0" smtClean="0"/>
                  <a:t> more valuable and at most as costly as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𝑗</m:t>
                    </m:r>
                  </m:oMath>
                </a14:m>
                <a:endParaRPr lang="fi-FI" dirty="0" smtClean="0"/>
              </a:p>
              <a:p>
                <a:r>
                  <a:rPr lang="fi-FI" dirty="0" smtClean="0"/>
                  <a:t>Feasible portfolio that excludes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fi-FI" dirty="0" smtClean="0"/>
                  <a:t> and includes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𝑗</m:t>
                    </m:r>
                  </m:oMath>
                </a14:m>
                <a:r>
                  <a:rPr lang="fi-FI" dirty="0" smtClean="0"/>
                  <a:t> is dominated</a:t>
                </a:r>
              </a:p>
              <a:p>
                <a:pPr lvl="1"/>
                <a:r>
                  <a:rPr lang="fi-FI" dirty="0" smtClean="0"/>
                  <a:t>Exchange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fi-FI" dirty="0" smtClean="0"/>
                  <a:t> for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𝑗</m:t>
                    </m:r>
                  </m:oMath>
                </a14:m>
                <a:r>
                  <a:rPr lang="fi-FI" dirty="0" smtClean="0"/>
                  <a:t> to get the dominating portfolio</a:t>
                </a:r>
              </a:p>
              <a:p>
                <a:r>
                  <a:rPr lang="fi-FI" b="0" dirty="0" smtClean="0"/>
                  <a:t>Thus all ND portfolios must be in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𝐷</m:t>
                          </m:r>
                        </m:sub>
                      </m:sSub>
                      <m:r>
                        <a:rPr lang="fi-FI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fi-FI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i-FI" i="1">
                              <a:latin typeface="Cambria Math"/>
                            </a:rPr>
                            <m:t>𝑥</m:t>
                          </m:r>
                          <m:r>
                            <a:rPr lang="fi-FI" i="1">
                              <a:latin typeface="Cambria Math"/>
                            </a:rPr>
                            <m:t>∈</m:t>
                          </m:r>
                          <m:sSup>
                            <m:sSupPr>
                              <m:ctrlPr>
                                <a:rPr lang="fi-FI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fi-FI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fi-FI" i="1">
                                      <a:latin typeface="Cambria Math"/>
                                    </a:rPr>
                                    <m:t>0,1</m:t>
                                  </m:r>
                                </m:e>
                              </m:d>
                            </m:e>
                            <m:sup>
                              <m:r>
                                <a:rPr lang="fi-FI" i="1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fi-FI" i="1">
                              <a:latin typeface="Cambria Math"/>
                            </a:rPr>
                            <m:t>|</m:t>
                          </m:r>
                          <m:sSub>
                            <m:sSubPr>
                              <m:ctrlPr>
                                <a:rPr lang="fi-FI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i-FI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i-FI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fi-FI" i="1">
                              <a:latin typeface="Cambria Math"/>
                            </a:rPr>
                            <m:t>=1 </m:t>
                          </m:r>
                          <m:r>
                            <m:rPr>
                              <m:nor/>
                            </m:rPr>
                            <a:rPr lang="fi-FI">
                              <a:latin typeface="Cambria Math"/>
                            </a:rPr>
                            <m:t>or</m:t>
                          </m:r>
                          <m:r>
                            <a:rPr lang="fi-FI" i="1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fi-FI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i-FI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i-FI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fi-FI" i="1">
                              <a:latin typeface="Cambria Math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lang="fi-FI" dirty="0" smtClean="0"/>
              </a:p>
              <a:p>
                <a:r>
                  <a:rPr lang="fi-FI" dirty="0" smtClean="0"/>
                  <a:t>Discard process: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𝑆𝑁𝐷</m:t>
                        </m:r>
                      </m:sub>
                    </m:sSub>
                    <m:r>
                      <a:rPr lang="fi-FI" b="0" i="1" smtClean="0">
                        <a:latin typeface="Cambria Math"/>
                      </a:rPr>
                      <m:t>←</m:t>
                    </m:r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𝑆𝑁𝐷</m:t>
                        </m:r>
                      </m:sub>
                    </m:sSub>
                    <m:r>
                      <a:rPr lang="fi-FI" b="0" i="1" smtClean="0">
                        <a:latin typeface="Cambria Math"/>
                      </a:rPr>
                      <m:t>∩</m:t>
                    </m:r>
                    <m:sSub>
                      <m:sSubPr>
                        <m:ctrlPr>
                          <a:rPr lang="fi-FI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smtClean="0">
                            <a:latin typeface="Cambria Math"/>
                          </a:rPr>
                          <m:t>𝐷</m:t>
                        </m:r>
                      </m:sub>
                    </m:sSub>
                  </m:oMath>
                </a14:m>
                <a:endParaRPr lang="fi-FI" dirty="0" smtClean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0" y="1582738"/>
                <a:ext cx="5584676" cy="4135437"/>
              </a:xfrm>
              <a:blipFill rotWithShape="1">
                <a:blip r:embed="rId3"/>
                <a:stretch>
                  <a:fillRect l="-3166" t="-2360" r="-21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Group 30"/>
          <p:cNvGrpSpPr/>
          <p:nvPr/>
        </p:nvGrpSpPr>
        <p:grpSpPr>
          <a:xfrm>
            <a:off x="6418953" y="1628800"/>
            <a:ext cx="1768797" cy="2592288"/>
            <a:chOff x="5580112" y="2780928"/>
            <a:chExt cx="1768797" cy="25922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Oval 5"/>
                <p:cNvSpPr/>
                <p:nvPr/>
              </p:nvSpPr>
              <p:spPr bwMode="auto">
                <a:xfrm>
                  <a:off x="5738791" y="2780928"/>
                  <a:ext cx="504056" cy="504056"/>
                </a:xfrm>
                <a:prstGeom prst="ellips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kumimoji="0" lang="fi-FI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6" name="Oval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738791" y="2780928"/>
                  <a:ext cx="504056" cy="504056"/>
                </a:xfrm>
                <a:prstGeom prst="ellipse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fi-FI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Oval 6"/>
                <p:cNvSpPr/>
                <p:nvPr/>
              </p:nvSpPr>
              <p:spPr bwMode="auto">
                <a:xfrm>
                  <a:off x="6844853" y="3682837"/>
                  <a:ext cx="504056" cy="504056"/>
                </a:xfrm>
                <a:prstGeom prst="ellips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oMath>
                    </m:oMathPara>
                  </a14:m>
                  <a:endParaRPr kumimoji="0" lang="fi-FI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7" name="Oval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44853" y="3682837"/>
                  <a:ext cx="504056" cy="504056"/>
                </a:xfrm>
                <a:prstGeom prst="ellipse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fi-FI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/>
            <p:cNvCxnSpPr>
              <a:stCxn id="6" idx="5"/>
              <a:endCxn id="7" idx="1"/>
            </p:cNvCxnSpPr>
            <p:nvPr/>
          </p:nvCxnSpPr>
          <p:spPr bwMode="auto">
            <a:xfrm>
              <a:off x="6169030" y="3211167"/>
              <a:ext cx="749640" cy="54548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13" name="Rectangle 12"/>
            <p:cNvSpPr/>
            <p:nvPr/>
          </p:nvSpPr>
          <p:spPr bwMode="auto">
            <a:xfrm>
              <a:off x="5580112" y="4941168"/>
              <a:ext cx="462906" cy="43204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845398" y="4941168"/>
              <a:ext cx="462906" cy="43204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0</a:t>
              </a:r>
            </a:p>
          </p:txBody>
        </p:sp>
        <p:cxnSp>
          <p:nvCxnSpPr>
            <p:cNvPr id="15" name="Straight Arrow Connector 14"/>
            <p:cNvCxnSpPr>
              <a:stCxn id="6" idx="3"/>
              <a:endCxn id="13" idx="0"/>
            </p:cNvCxnSpPr>
            <p:nvPr/>
          </p:nvCxnSpPr>
          <p:spPr bwMode="auto">
            <a:xfrm flipH="1">
              <a:off x="5811565" y="3211167"/>
              <a:ext cx="1043" cy="173000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Arrow Connector 17"/>
            <p:cNvCxnSpPr>
              <a:stCxn id="7" idx="3"/>
              <a:endCxn id="13" idx="0"/>
            </p:cNvCxnSpPr>
            <p:nvPr/>
          </p:nvCxnSpPr>
          <p:spPr bwMode="auto">
            <a:xfrm flipH="1">
              <a:off x="5811565" y="4113076"/>
              <a:ext cx="1107105" cy="82809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7" idx="4"/>
              <a:endCxn id="14" idx="0"/>
            </p:cNvCxnSpPr>
            <p:nvPr/>
          </p:nvCxnSpPr>
          <p:spPr bwMode="auto">
            <a:xfrm flipH="1">
              <a:off x="7076851" y="4186893"/>
              <a:ext cx="20030" cy="754275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651449" y="4494311"/>
                <a:ext cx="173697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BDD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sz="2400" b="0" i="1" smtClean="0">
                            <a:latin typeface="Cambria Math"/>
                          </a:rPr>
                          <m:t>𝐷</m:t>
                        </m:r>
                      </m:sub>
                    </m:sSub>
                  </m:oMath>
                </a14:m>
                <a:endParaRPr lang="fi-FI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449" y="4494311"/>
                <a:ext cx="1736975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5263" t="-9211" b="-3026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142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Example 1/2</a:t>
            </a:r>
          </a:p>
        </p:txBody>
      </p:sp>
      <p:pic>
        <p:nvPicPr>
          <p:cNvPr id="8195" name="Picture 2" descr="C:\Users\atoppila\Dropbox\Idea\test10outof30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88" y="1268760"/>
            <a:ext cx="3916363" cy="2461385"/>
          </a:xfrm>
          <a:noFill/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33431" y="1052736"/>
            <a:ext cx="4187041" cy="46085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fi-FI" sz="2400" dirty="0"/>
              <a:t>Total of 190 project dominances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fi-FI" sz="2000" dirty="0"/>
              <a:t>Project </a:t>
            </a:r>
            <a:r>
              <a:rPr lang="fi-FI" sz="2000" dirty="0">
                <a:solidFill>
                  <a:srgbClr val="0065BD"/>
                </a:solidFill>
              </a:rPr>
              <a:t>1</a:t>
            </a:r>
            <a:r>
              <a:rPr lang="fi-FI" sz="2000" dirty="0"/>
              <a:t> dominates project </a:t>
            </a:r>
            <a:r>
              <a:rPr lang="fi-FI" sz="2000" dirty="0">
                <a:solidFill>
                  <a:srgbClr val="FF0000"/>
                </a:solidFill>
              </a:rPr>
              <a:t>3</a:t>
            </a:r>
            <a:r>
              <a:rPr lang="fi-FI" sz="2000" dirty="0"/>
              <a:t>, </a:t>
            </a:r>
            <a:r>
              <a:rPr lang="fi-FI" sz="2000" dirty="0">
                <a:solidFill>
                  <a:srgbClr val="FF0000"/>
                </a:solidFill>
              </a:rPr>
              <a:t>7</a:t>
            </a:r>
            <a:r>
              <a:rPr lang="fi-FI" sz="2000" dirty="0"/>
              <a:t>, and </a:t>
            </a:r>
            <a:r>
              <a:rPr lang="fi-FI" sz="2000" dirty="0">
                <a:solidFill>
                  <a:srgbClr val="FF0000"/>
                </a:solidFill>
              </a:rPr>
              <a:t>10</a:t>
            </a:r>
            <a:r>
              <a:rPr lang="fi-FI" sz="2000" dirty="0"/>
              <a:t>-</a:t>
            </a:r>
            <a:r>
              <a:rPr lang="fi-FI" sz="2000" dirty="0">
                <a:solidFill>
                  <a:srgbClr val="FF0000"/>
                </a:solidFill>
              </a:rPr>
              <a:t>30</a:t>
            </a:r>
            <a:r>
              <a:rPr lang="fi-FI" sz="2000" dirty="0"/>
              <a:t>, etc</a:t>
            </a:r>
            <a:r>
              <a:rPr lang="fi-FI" sz="2000" dirty="0" smtClean="0"/>
              <a:t>.</a:t>
            </a:r>
            <a:endParaRPr lang="fi-FI" sz="2400" dirty="0" smtClean="0"/>
          </a:p>
          <a:p>
            <a:r>
              <a:rPr lang="fi-FI" sz="2400" dirty="0" smtClean="0"/>
              <a:t>Each project dominance yields a set within which ND portfolios are</a:t>
            </a:r>
          </a:p>
          <a:p>
            <a:pPr lvl="1"/>
            <a:r>
              <a:rPr lang="fi-FI" sz="2000" dirty="0" smtClean="0"/>
              <a:t>Each set stored as BDD</a:t>
            </a:r>
          </a:p>
          <a:p>
            <a:r>
              <a:rPr lang="fi-FI" sz="2400" dirty="0" smtClean="0"/>
              <a:t>The </a:t>
            </a:r>
            <a:r>
              <a:rPr lang="fi-FI" sz="2400" dirty="0" smtClean="0"/>
              <a:t>intersection </a:t>
            </a:r>
            <a:r>
              <a:rPr lang="fi-FI" sz="2400" dirty="0" smtClean="0"/>
              <a:t>of these sets computed </a:t>
            </a:r>
            <a:r>
              <a:rPr lang="fi-FI" sz="2400" dirty="0"/>
              <a:t>using BDD set </a:t>
            </a:r>
            <a:r>
              <a:rPr lang="fi-FI" sz="2400" dirty="0" smtClean="0"/>
              <a:t>operations</a:t>
            </a:r>
            <a:endParaRPr lang="fi-FI" sz="2400" dirty="0"/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 rot="16200000">
            <a:off x="-14163" y="1894483"/>
            <a:ext cx="757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dirty="0"/>
              <a:t>Value</a:t>
            </a: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1907704" y="4005064"/>
            <a:ext cx="903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dirty="0"/>
              <a:t>Project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621408" y="2386038"/>
            <a:ext cx="278184" cy="250874"/>
          </a:xfrm>
          <a:prstGeom prst="ellipse">
            <a:avLst/>
          </a:prstGeom>
          <a:noFill/>
          <a:ln w="25400" cap="flat" cmpd="sng" algn="ctr">
            <a:solidFill>
              <a:srgbClr val="0065B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899592" y="2564904"/>
            <a:ext cx="278184" cy="25087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403648" y="2744404"/>
            <a:ext cx="278184" cy="25087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35696" y="2564904"/>
            <a:ext cx="2736304" cy="122413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6364" y="262357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0065BD"/>
                </a:solidFill>
              </a:rPr>
              <a:t>1</a:t>
            </a:r>
            <a:endParaRPr lang="fi-FI" dirty="0">
              <a:solidFill>
                <a:srgbClr val="0065BD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9592" y="286984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ED2939"/>
                </a:solidFill>
              </a:rPr>
              <a:t>3</a:t>
            </a:r>
            <a:endParaRPr lang="fi-FI" dirty="0">
              <a:solidFill>
                <a:srgbClr val="ED293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03648" y="305450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ED2939"/>
                </a:solidFill>
              </a:rPr>
              <a:t>7</a:t>
            </a:r>
            <a:endParaRPr lang="fi-FI" dirty="0">
              <a:solidFill>
                <a:srgbClr val="ED293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35896" y="262357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ED2939"/>
                </a:solidFill>
              </a:rPr>
              <a:t>10-30</a:t>
            </a:r>
            <a:endParaRPr lang="fi-FI" dirty="0">
              <a:solidFill>
                <a:srgbClr val="ED2939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3384" y="4479503"/>
            <a:ext cx="4218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i-FI" sz="2400" dirty="0"/>
              <a:t>30 projects of equal </a:t>
            </a:r>
            <a:r>
              <a:rPr lang="fi-FI" sz="2400" dirty="0" smtClean="0"/>
              <a:t>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Example 2/2</a:t>
            </a:r>
            <a:endParaRPr lang="fi-FI" dirty="0"/>
          </a:p>
        </p:txBody>
      </p:sp>
      <p:pic>
        <p:nvPicPr>
          <p:cNvPr id="7" name="Picture 7" descr="C:\Users\atoppila\Dropbox\bdd_article\project_level_dominance_BDD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83288"/>
            <a:ext cx="7848872" cy="5415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00192" y="1268760"/>
            <a:ext cx="20162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For clarity, node 0 and arcs to it removed from BDD</a:t>
            </a:r>
            <a:endParaRPr lang="fi-FI" sz="1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2"/>
              <p:cNvSpPr txBox="1">
                <a:spLocks/>
              </p:cNvSpPr>
              <p:nvPr/>
            </p:nvSpPr>
            <p:spPr>
              <a:xfrm>
                <a:off x="251520" y="2852936"/>
                <a:ext cx="3960440" cy="2952328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6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14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sz="14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sz="14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sz="14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sz="14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>
                  <a:buFont typeface="Arial" pitchFamily="34" charset="0"/>
                  <a:buChar char="•"/>
                </a:pPr>
                <a:r>
                  <a:rPr lang="fi-FI" dirty="0" smtClean="0"/>
                  <a:t>BDD of the </a:t>
                </a:r>
                <a:r>
                  <a:rPr lang="fi-FI" dirty="0" smtClean="0"/>
                  <a:t>intersection </a:t>
                </a:r>
                <a:r>
                  <a:rPr lang="fi-FI" dirty="0" smtClean="0"/>
                  <a:t>of </a:t>
                </a:r>
                <a:r>
                  <a:rPr lang="fi-FI" dirty="0" smtClean="0"/>
                  <a:t>the 190 </a:t>
                </a:r>
                <a:r>
                  <a:rPr lang="fi-FI" dirty="0" smtClean="0"/>
                  <a:t>sets</a:t>
                </a:r>
              </a:p>
              <a:p>
                <a:pPr lvl="1">
                  <a:buFont typeface="Arial" pitchFamily="34" charset="0"/>
                  <a:buChar char="•"/>
                </a:pPr>
                <a:r>
                  <a:rPr lang="fi-FI" dirty="0" smtClean="0"/>
                  <a:t>97 nodes</a:t>
                </a:r>
              </a:p>
              <a:p>
                <a:pPr lvl="1">
                  <a:buFont typeface="Arial" pitchFamily="34" charset="0"/>
                  <a:buChar char="•"/>
                </a:pPr>
                <a:r>
                  <a:rPr lang="fi-FI" dirty="0" smtClean="0"/>
                  <a:t>Corresponds to 61456 portfolios</a:t>
                </a:r>
              </a:p>
              <a:p>
                <a:pPr lvl="2">
                  <a:buFont typeface="Arial" pitchFamily="34" charset="0"/>
                  <a:buChar char="•"/>
                </a:pPr>
                <a:r>
                  <a:rPr lang="fi-FI" dirty="0" smtClean="0"/>
                  <a:t>0.005 % of all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i="1">
                            <a:latin typeface="Cambria Math"/>
                          </a:rPr>
                        </m:ctrlPr>
                      </m:sSupPr>
                      <m:e>
                        <m:r>
                          <a:rPr lang="fi-FI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fi-FI" i="1">
                            <a:latin typeface="Cambria Math"/>
                          </a:rPr>
                          <m:t>30</m:t>
                        </m:r>
                      </m:sup>
                    </m:sSup>
                    <m:r>
                      <a:rPr lang="fi-FI" i="1">
                        <a:latin typeface="Cambria Math"/>
                      </a:rPr>
                      <m:t>≈</m:t>
                    </m:r>
                    <m:sSup>
                      <m:sSupPr>
                        <m:ctrlPr>
                          <a:rPr lang="fi-FI" i="1">
                            <a:latin typeface="Cambria Math"/>
                          </a:rPr>
                        </m:ctrlPr>
                      </m:sSupPr>
                      <m:e>
                        <m:r>
                          <a:rPr lang="fi-FI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fi-FI" i="1">
                            <a:latin typeface="Cambria Math"/>
                          </a:rPr>
                          <m:t>9</m:t>
                        </m:r>
                      </m:sup>
                    </m:sSup>
                  </m:oMath>
                </a14:m>
                <a:r>
                  <a:rPr lang="fi-FI" dirty="0" smtClean="0"/>
                  <a:t> portfolios</a:t>
                </a:r>
              </a:p>
            </p:txBody>
          </p:sp>
        </mc:Choice>
        <mc:Fallback>
          <p:sp>
            <p:nvSpPr>
              <p:cNvPr id="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852936"/>
                <a:ext cx="3960440" cy="2952328"/>
              </a:xfrm>
              <a:prstGeom prst="rect">
                <a:avLst/>
              </a:prstGeom>
              <a:blipFill rotWithShape="1">
                <a:blip r:embed="rId3"/>
                <a:stretch>
                  <a:fillRect l="-2000" t="-144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38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Discussion: Discarding process using BDDs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a typeface="Cambria Math"/>
              </a:rPr>
              <a:t>We implemented the discarding process using Branch-and-Bound </a:t>
            </a:r>
            <a:r>
              <a:rPr lang="fi-FI" dirty="0">
                <a:ea typeface="Cambria Math"/>
              </a:rPr>
              <a:t>(B&amp;B)</a:t>
            </a:r>
          </a:p>
          <a:p>
            <a:pPr lvl="1"/>
            <a:r>
              <a:rPr lang="fi-FI" dirty="0" smtClean="0"/>
              <a:t>Sytematically cuts sets of dominated portfolios</a:t>
            </a:r>
          </a:p>
          <a:p>
            <a:pPr lvl="2"/>
            <a:r>
              <a:rPr lang="fi-FI" dirty="0" smtClean="0"/>
              <a:t> Many of these methods BDD variants of those presented by Liesiö et al. 2007</a:t>
            </a:r>
          </a:p>
          <a:p>
            <a:r>
              <a:rPr lang="fi-FI" dirty="0" smtClean="0"/>
              <a:t>Developed a method for reducing </a:t>
            </a:r>
            <a:r>
              <a:rPr lang="fi-FI" dirty="0"/>
              <a:t>the number of pairs to </a:t>
            </a:r>
            <a:r>
              <a:rPr lang="fi-FI" dirty="0" smtClean="0"/>
              <a:t>check</a:t>
            </a:r>
          </a:p>
          <a:p>
            <a:pPr lvl="1"/>
            <a:r>
              <a:rPr lang="fi-FI" dirty="0" smtClean="0"/>
              <a:t>Extension of the Fischetti-Toth dominance procedure (1988)</a:t>
            </a:r>
          </a:p>
          <a:p>
            <a:r>
              <a:rPr lang="fi-FI" dirty="0" smtClean="0"/>
              <a:t>Preliminary results suggest that large ND sets can computed using this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86138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Conclusions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Storage as BDD opens new possiblities</a:t>
            </a:r>
          </a:p>
          <a:p>
            <a:pPr lvl="1"/>
            <a:r>
              <a:rPr lang="fi-FI" dirty="0" smtClean="0"/>
              <a:t>Deriving stronger bounds using information from the BDD</a:t>
            </a:r>
          </a:p>
          <a:p>
            <a:pPr lvl="1"/>
            <a:r>
              <a:rPr lang="fi-FI" dirty="0" smtClean="0"/>
              <a:t>Optimizing over BDD set = solving shortest path problem</a:t>
            </a:r>
          </a:p>
          <a:p>
            <a:r>
              <a:rPr lang="fi-FI" dirty="0" smtClean="0"/>
              <a:t>Use of implied dominance checks makes it possible to pairwise compare possibly huge ND sets</a:t>
            </a:r>
          </a:p>
          <a:p>
            <a:r>
              <a:rPr lang="fi-FI" dirty="0" smtClean="0"/>
              <a:t>Possible future research directions</a:t>
            </a:r>
          </a:p>
          <a:p>
            <a:pPr lvl="1"/>
            <a:r>
              <a:rPr lang="fi-FI" dirty="0" smtClean="0"/>
              <a:t>Zero-suppressed BDDs for </a:t>
            </a:r>
            <a:r>
              <a:rPr lang="fi-FI" dirty="0"/>
              <a:t>improved storage </a:t>
            </a:r>
            <a:r>
              <a:rPr lang="fi-FI" dirty="0" smtClean="0"/>
              <a:t>(Minato </a:t>
            </a:r>
            <a:r>
              <a:rPr lang="fi-FI" dirty="0"/>
              <a:t>2007)</a:t>
            </a:r>
            <a:endParaRPr lang="fi-FI" dirty="0" smtClean="0"/>
          </a:p>
          <a:p>
            <a:pPr lvl="1"/>
            <a:r>
              <a:rPr lang="fi-FI" dirty="0" smtClean="0"/>
              <a:t>Additive linear value functions (Liesiö et al. 2007)</a:t>
            </a:r>
          </a:p>
          <a:p>
            <a:pPr lvl="1"/>
            <a:r>
              <a:rPr lang="fi-FI" dirty="0" smtClean="0"/>
              <a:t>Uncertainty set defined by </a:t>
            </a:r>
            <a:r>
              <a:rPr lang="fi-FI" dirty="0"/>
              <a:t>linear inequalities (Liesiö et al. 2007)</a:t>
            </a:r>
            <a:endParaRPr lang="fi-FI" dirty="0" smtClean="0"/>
          </a:p>
          <a:p>
            <a:pPr lvl="1"/>
            <a:r>
              <a:rPr lang="fi-FI" dirty="0"/>
              <a:t>Cost efficiency (Liesiö et al. </a:t>
            </a:r>
            <a:r>
              <a:rPr lang="fi-FI" dirty="0" smtClean="0"/>
              <a:t>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References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500" dirty="0" smtClean="0"/>
              <a:t>Brace KS, Rudell RL, Bryant RE, Efficient implementation of a BDD package. Design Automation Conference, Proceedings 27th ACM/IEEE, 40-45, Jun 24-28, 1990</a:t>
            </a:r>
          </a:p>
          <a:p>
            <a:r>
              <a:rPr lang="fi-FI" sz="1500" dirty="0" smtClean="0"/>
              <a:t>Bryant RE. Graph-based algorithms for Boolean function manipulation. IEEE Transactions on Computers 100(8):677-691, 1986</a:t>
            </a:r>
          </a:p>
          <a:p>
            <a:r>
              <a:rPr lang="fi-FI" sz="1500" dirty="0" smtClean="0"/>
              <a:t>Fischetti M, Salvagnin D. Pruning moves. INFORMS Journal on Computing 22(1):108-119, 2010</a:t>
            </a:r>
          </a:p>
          <a:p>
            <a:r>
              <a:rPr lang="fi-FI" sz="1500" dirty="0" smtClean="0"/>
              <a:t>Fischetti M, Toth P. A new dominance procedure for combinatorial optimization problems. Operations Research Letters 7(4):181-187,1988</a:t>
            </a:r>
          </a:p>
          <a:p>
            <a:r>
              <a:rPr lang="fi-FI" sz="1500" dirty="0" smtClean="0"/>
              <a:t>Liesiö J, Mild P, Salo A. Preference programming for robust portfolio modeling and project selection. European Journal of Operational Research 181(3):1488-1505, 2007</a:t>
            </a:r>
          </a:p>
          <a:p>
            <a:r>
              <a:rPr lang="fi-FI" sz="1500" dirty="0" smtClean="0"/>
              <a:t>Liesiö J, Mild P, Salo A. Robust portfolio modeling with incomplete cost information and project interdependencies. European Journal of Operational Research 190(3):679-695, 2008</a:t>
            </a:r>
          </a:p>
          <a:p>
            <a:r>
              <a:rPr lang="en-US" sz="1500" dirty="0" smtClean="0"/>
              <a:t>Minato </a:t>
            </a:r>
            <a:r>
              <a:rPr lang="en-US" sz="1500" dirty="0"/>
              <a:t>S</a:t>
            </a:r>
            <a:r>
              <a:rPr lang="en-US" sz="1500" dirty="0" smtClean="0"/>
              <a:t>. Zero-suppressed </a:t>
            </a:r>
            <a:r>
              <a:rPr lang="en-US" sz="1500" dirty="0"/>
              <a:t>BDDs for </a:t>
            </a:r>
            <a:r>
              <a:rPr lang="en-US" sz="1500" dirty="0" smtClean="0"/>
              <a:t>set manipulation </a:t>
            </a:r>
            <a:r>
              <a:rPr lang="en-US" sz="1500" dirty="0"/>
              <a:t>in </a:t>
            </a:r>
            <a:r>
              <a:rPr lang="en-US" sz="1500" dirty="0" smtClean="0"/>
              <a:t>combinatorial problems. Proceedings of 30th </a:t>
            </a:r>
            <a:r>
              <a:rPr lang="en-US" sz="1500" dirty="0"/>
              <a:t>Conference </a:t>
            </a:r>
            <a:r>
              <a:rPr lang="en-US" sz="1500" dirty="0" smtClean="0"/>
              <a:t>on Design Automation, 272-277</a:t>
            </a:r>
            <a:r>
              <a:rPr lang="en-US" sz="1500" dirty="0"/>
              <a:t>, 14-18 June 1993</a:t>
            </a:r>
            <a:endParaRPr lang="fi-FI" sz="1500" dirty="0" smtClean="0"/>
          </a:p>
          <a:p>
            <a:r>
              <a:rPr lang="en-US" sz="1600" dirty="0" err="1" smtClean="0"/>
              <a:t>Pisinger</a:t>
            </a:r>
            <a:r>
              <a:rPr lang="en-US" sz="1600" dirty="0" smtClean="0"/>
              <a:t> D. Where are the hard knapsack problems? Computers &amp; Operations Research 32(9) 2271-2284, </a:t>
            </a:r>
            <a:r>
              <a:rPr lang="en-US" sz="1400" dirty="0" smtClean="0"/>
              <a:t>2005</a:t>
            </a:r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272427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Portfolio selection with interval-values 1/2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71501" y="1582738"/>
                <a:ext cx="3963599" cy="4294534"/>
              </a:xfrm>
            </p:spPr>
            <p:txBody>
              <a:bodyPr/>
              <a:lstStyle/>
              <a:p>
                <a:r>
                  <a:rPr lang="fi-FI" b="0" dirty="0" smtClean="0"/>
                  <a:t>Projects </a:t>
                </a:r>
                <a14:m>
                  <m:oMath xmlns:m="http://schemas.openxmlformats.org/officeDocument/2006/math">
                    <m:r>
                      <a:rPr lang="fi-FI" b="0" i="1" dirty="0" smtClean="0">
                        <a:latin typeface="Cambria Math"/>
                      </a:rPr>
                      <m:t>𝑖</m:t>
                    </m:r>
                    <m:r>
                      <a:rPr lang="fi-FI" b="0" i="1" dirty="0" smtClean="0">
                        <a:latin typeface="Cambria Math"/>
                      </a:rPr>
                      <m:t>=1,..,</m:t>
                    </m:r>
                    <m:r>
                      <a:rPr lang="fi-FI" b="0" i="1" dirty="0" smtClean="0">
                        <a:latin typeface="Cambria Math"/>
                      </a:rPr>
                      <m:t>𝑛</m:t>
                    </m:r>
                  </m:oMath>
                </a14:m>
                <a:endParaRPr lang="fi-FI" dirty="0" smtClean="0"/>
              </a:p>
              <a:p>
                <a:pPr lvl="1"/>
                <a:r>
                  <a:rPr lang="fi-FI" dirty="0" smtClean="0"/>
                  <a:t>Cost of project</a:t>
                </a:r>
                <a:r>
                  <a:rPr lang="fi-FI" b="0" dirty="0" smtClean="0"/>
                  <a:t> </a:t>
                </a:r>
                <a14:m>
                  <m:oMath xmlns:m="http://schemas.openxmlformats.org/officeDocument/2006/math">
                    <m:r>
                      <a:rPr lang="fi-FI" b="0" i="1" dirty="0" smtClean="0">
                        <a:latin typeface="Cambria Math"/>
                      </a:rPr>
                      <m:t>𝑖</m:t>
                    </m:r>
                    <m:r>
                      <a:rPr lang="fi-FI" b="0" i="1" dirty="0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i-FI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fi-FI" dirty="0" smtClean="0"/>
              </a:p>
              <a:p>
                <a:pPr lvl="1"/>
                <a:r>
                  <a:rPr lang="fi-FI" dirty="0" smtClean="0"/>
                  <a:t>Value of </a:t>
                </a:r>
                <a:r>
                  <a:rPr lang="fi-FI" dirty="0"/>
                  <a:t>project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𝑖</m:t>
                    </m:r>
                    <m:r>
                      <a:rPr lang="fi-FI" b="0" i="0" dirty="0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fi-FI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fi-FI" dirty="0"/>
              </a:p>
              <a:p>
                <a:r>
                  <a:rPr lang="fi-FI" dirty="0"/>
                  <a:t>Value uncertain: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i-FI" i="1" dirty="0">
                        <a:latin typeface="Cambria Math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fi-FI" i="1" dirty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i-FI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bar>
                              <m:barPr>
                                <m:ctrlPr>
                                  <a:rPr lang="fi-FI" b="0" i="1" dirty="0" smtClean="0">
                                    <a:latin typeface="Cambria Math"/>
                                  </a:rPr>
                                </m:ctrlPr>
                              </m:barPr>
                              <m:e>
                                <m:r>
                                  <a:rPr lang="fi-FI" b="0" i="1" dirty="0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</m:bar>
                          </m:e>
                          <m:sub>
                            <m:r>
                              <a:rPr lang="fi-FI" b="0" i="1" dirty="0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fi-FI" i="1" dirty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fi-FI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bar>
                              <m:barPr>
                                <m:pos m:val="top"/>
                                <m:ctrlPr>
                                  <a:rPr lang="fi-FI" b="0" i="1" dirty="0" smtClean="0">
                                    <a:latin typeface="Cambria Math"/>
                                  </a:rPr>
                                </m:ctrlPr>
                              </m:barPr>
                              <m:e>
                                <m:r>
                                  <a:rPr lang="fi-FI" b="0" i="1" dirty="0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</m:bar>
                          </m:e>
                          <m:sub>
                            <m:r>
                              <a:rPr lang="fi-FI" b="0" i="1" dirty="0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fi-FI" dirty="0" smtClean="0"/>
              </a:p>
              <a:p>
                <a:pPr lvl="1"/>
                <a:r>
                  <a:rPr lang="fi-FI" dirty="0" smtClean="0"/>
                  <a:t>Plausible lower and upper bound</a:t>
                </a:r>
                <a:endParaRPr lang="fi-FI" dirty="0"/>
              </a:p>
              <a:p>
                <a:r>
                  <a:rPr lang="fi-FI" dirty="0" smtClean="0"/>
                  <a:t>Feasible values</a:t>
                </a:r>
                <a:endParaRPr lang="fi-FI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i="1" dirty="0" smtClean="0">
                          <a:latin typeface="Cambria Math"/>
                        </a:rPr>
                        <m:t>𝑉</m:t>
                      </m:r>
                      <m:r>
                        <a:rPr lang="fi-FI" i="1" dirty="0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fi-FI" i="1" dirty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i-FI" i="1" dirty="0">
                              <a:latin typeface="Cambria Math"/>
                            </a:rPr>
                            <m:t>𝑣</m:t>
                          </m:r>
                          <m:r>
                            <a:rPr lang="fi-FI" i="1" dirty="0">
                              <a:latin typeface="Cambria Math"/>
                            </a:rPr>
                            <m:t>∈</m:t>
                          </m:r>
                          <m:sSup>
                            <m:sSupPr>
                              <m:ctrlPr>
                                <a:rPr lang="fi-FI" i="1" dirty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fi-FI" i="1" dirty="0">
                                  <a:latin typeface="Cambria Math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fi-FI" i="1" dirty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fi-FI" i="1" dirty="0">
                              <a:latin typeface="Cambria Math"/>
                            </a:rPr>
                            <m:t>|</m:t>
                          </m:r>
                          <m:bar>
                            <m:barPr>
                              <m:ctrlPr>
                                <a:rPr lang="fi-FI" i="1" dirty="0">
                                  <a:latin typeface="Cambria Math"/>
                                </a:rPr>
                              </m:ctrlPr>
                            </m:barPr>
                            <m:e>
                              <m:r>
                                <a:rPr lang="fi-FI" i="1" dirty="0">
                                  <a:latin typeface="Cambria Math"/>
                                </a:rPr>
                                <m:t>𝑣</m:t>
                              </m:r>
                            </m:e>
                          </m:bar>
                          <m:r>
                            <a:rPr lang="fi-FI" i="1" dirty="0">
                              <a:latin typeface="Cambria Math"/>
                            </a:rPr>
                            <m:t>≤</m:t>
                          </m:r>
                          <m:r>
                            <a:rPr lang="fi-FI" i="1" dirty="0">
                              <a:latin typeface="Cambria Math"/>
                            </a:rPr>
                            <m:t>𝑣</m:t>
                          </m:r>
                          <m:r>
                            <a:rPr lang="fi-FI" i="1" dirty="0">
                              <a:latin typeface="Cambria Math"/>
                            </a:rPr>
                            <m:t>≤</m:t>
                          </m:r>
                          <m:bar>
                            <m:barPr>
                              <m:pos m:val="top"/>
                              <m:ctrlPr>
                                <a:rPr lang="fi-FI" i="1" dirty="0">
                                  <a:latin typeface="Cambria Math"/>
                                </a:rPr>
                              </m:ctrlPr>
                            </m:barPr>
                            <m:e>
                              <m:r>
                                <a:rPr lang="fi-FI" i="1" dirty="0">
                                  <a:latin typeface="Cambria Math"/>
                                </a:rPr>
                                <m:t>𝑣</m:t>
                              </m:r>
                            </m:e>
                          </m:bar>
                        </m:e>
                      </m:d>
                    </m:oMath>
                  </m:oMathPara>
                </a14:m>
                <a:endParaRPr lang="fi-FI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1" y="1582738"/>
                <a:ext cx="3963599" cy="4294534"/>
              </a:xfrm>
              <a:blipFill rotWithShape="1">
                <a:blip r:embed="rId3"/>
                <a:stretch>
                  <a:fillRect l="-4462" t="-213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270108" y="5301208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Project cost</a:t>
            </a:r>
            <a:endParaRPr lang="fi-FI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3988192" y="3565272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Project value</a:t>
            </a:r>
            <a:endParaRPr lang="fi-FI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436096" y="3645024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6552820" y="3025665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5580112" y="4293096"/>
            <a:ext cx="0" cy="5400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5044842" y="5302509"/>
            <a:ext cx="3168352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5044842" y="2060848"/>
            <a:ext cx="2558" cy="324166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220072" y="38517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1</a:t>
            </a:r>
            <a:endParaRPr lang="fi-FI" dirty="0"/>
          </a:p>
        </p:txBody>
      </p:sp>
      <p:sp>
        <p:nvSpPr>
          <p:cNvPr id="16" name="TextBox 15"/>
          <p:cNvSpPr txBox="1"/>
          <p:nvPr/>
        </p:nvSpPr>
        <p:spPr>
          <a:xfrm>
            <a:off x="5292080" y="449982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2</a:t>
            </a:r>
            <a:endParaRPr lang="fi-FI" dirty="0"/>
          </a:p>
        </p:txBody>
      </p:sp>
      <p:sp>
        <p:nvSpPr>
          <p:cNvPr id="17" name="TextBox 16"/>
          <p:cNvSpPr txBox="1"/>
          <p:nvPr/>
        </p:nvSpPr>
        <p:spPr>
          <a:xfrm>
            <a:off x="6300192" y="34197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319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Arrow Connector 72"/>
          <p:cNvCxnSpPr/>
          <p:nvPr/>
        </p:nvCxnSpPr>
        <p:spPr bwMode="auto">
          <a:xfrm>
            <a:off x="7092280" y="3288083"/>
            <a:ext cx="0" cy="53696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Portfolio selection with interval-values </a:t>
            </a:r>
            <a:r>
              <a:rPr lang="fi-FI" dirty="0" smtClean="0"/>
              <a:t>2/2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71501" y="1582738"/>
                <a:ext cx="4332932" cy="4135437"/>
              </a:xfrm>
            </p:spPr>
            <p:txBody>
              <a:bodyPr/>
              <a:lstStyle/>
              <a:p>
                <a:r>
                  <a:rPr lang="fi-FI" dirty="0" smtClean="0"/>
                  <a:t>Portfolio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𝑥</m:t>
                    </m:r>
                    <m:r>
                      <a:rPr lang="fi-FI" i="1" dirty="0">
                        <a:latin typeface="Cambria Math"/>
                      </a:rPr>
                      <m:t>∈</m:t>
                    </m:r>
                    <m:sSup>
                      <m:sSupPr>
                        <m:ctrlPr>
                          <a:rPr lang="fi-FI" i="1" dirty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i-FI" i="1" dirty="0">
                                <a:latin typeface="Cambria Math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fi-FI" i="1" dirty="0"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fi-FI" dirty="0">
                        <a:latin typeface="Cambria Math"/>
                      </a:rPr>
                      <m:t> </m:t>
                    </m:r>
                  </m:oMath>
                </a14:m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i-FI" i="1" dirty="0">
                        <a:latin typeface="Cambria Math"/>
                      </a:rPr>
                      <m:t>=1</m:t>
                    </m:r>
                  </m:oMath>
                </a14:m>
                <a:r>
                  <a:rPr lang="fi-FI" dirty="0"/>
                  <a:t> if project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𝑖</m:t>
                    </m:r>
                  </m:oMath>
                </a14:m>
                <a:r>
                  <a:rPr lang="fi-FI" dirty="0"/>
                  <a:t> </a:t>
                </a:r>
                <a:r>
                  <a:rPr lang="fi-FI" dirty="0" smtClean="0"/>
                  <a:t>in portfolio </a:t>
                </a:r>
                <a:endParaRPr lang="fi-F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fi-FI" i="1" dirty="0">
                        <a:latin typeface="Cambria Math"/>
                      </a:rPr>
                      <m:t>=0</m:t>
                    </m:r>
                  </m:oMath>
                </a14:m>
                <a:r>
                  <a:rPr lang="fi-FI" dirty="0"/>
                  <a:t> </a:t>
                </a:r>
                <a:r>
                  <a:rPr lang="fi-FI" dirty="0" smtClean="0"/>
                  <a:t>otherwise</a:t>
                </a:r>
              </a:p>
              <a:p>
                <a:r>
                  <a:rPr lang="fi-FI" dirty="0" smtClean="0"/>
                  <a:t>Cost </a:t>
                </a:r>
                <a:r>
                  <a:rPr lang="fi-FI" dirty="0"/>
                  <a:t>of </a:t>
                </a:r>
                <a:r>
                  <a:rPr lang="fi-FI" dirty="0" smtClean="0"/>
                  <a:t>portfolio</a:t>
                </a:r>
                <a:br>
                  <a:rPr lang="fi-FI" dirty="0" smtClean="0"/>
                </a:br>
                <a:r>
                  <a:rPr lang="fi-FI" dirty="0" smtClean="0"/>
                  <a:t>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fi-FI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fi-FI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i-FI" i="1" dirty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fi-FI" i="1" dirty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fi-FI" i="1" dirty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i="1" dirty="0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fi-FI" i="1" dirty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i="1" dirty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fi-FI" dirty="0" smtClean="0"/>
              </a:p>
              <a:p>
                <a:r>
                  <a:rPr lang="fi-FI" dirty="0" smtClean="0"/>
                  <a:t>Feasible portfolios </a:t>
                </a:r>
                <a:br>
                  <a:rPr lang="fi-FI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fi-FI" i="1" dirty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i-FI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fi-FI" i="1" dirty="0">
                            <a:latin typeface="Cambria Math"/>
                          </a:rPr>
                          <m:t>𝑥</m:t>
                        </m:r>
                        <m:r>
                          <a:rPr lang="fi-FI" i="1" dirty="0">
                            <a:latin typeface="Cambria Math"/>
                          </a:rPr>
                          <m:t>∈</m:t>
                        </m:r>
                        <m:sSup>
                          <m:sSupPr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fi-FI" i="1" dirty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fi-FI" i="1" dirty="0">
                                    <a:latin typeface="Cambria Math"/>
                                  </a:rPr>
                                  <m:t>0,1</m:t>
                                </m:r>
                              </m:e>
                            </m:d>
                          </m:e>
                          <m:sup>
                            <m:r>
                              <a:rPr lang="fi-FI" i="1" dirty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fi-FI" i="1" dirty="0">
                            <a:latin typeface="Cambria Math"/>
                          </a:rPr>
                          <m:t>|</m:t>
                        </m:r>
                        <m:r>
                          <a:rPr lang="fi-FI" i="1" dirty="0">
                            <a:latin typeface="Cambria Math"/>
                          </a:rPr>
                          <m:t>𝐶</m:t>
                        </m:r>
                        <m:d>
                          <m:dPr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fi-FI" i="1" dirty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fi-FI" i="1" dirty="0">
                            <a:latin typeface="Cambria Math"/>
                          </a:rPr>
                          <m:t>≤</m:t>
                        </m:r>
                        <m:r>
                          <a:rPr lang="fi-FI" i="1" dirty="0">
                            <a:latin typeface="Cambria Math"/>
                          </a:rPr>
                          <m:t>𝐵</m:t>
                        </m:r>
                      </m:e>
                    </m:d>
                  </m:oMath>
                </a14:m>
                <a:endParaRPr lang="fi-FI" dirty="0" smtClean="0"/>
              </a:p>
              <a:p>
                <a:r>
                  <a:rPr lang="fi-FI" dirty="0" smtClean="0"/>
                  <a:t>Portfolio value</a:t>
                </a:r>
                <a:br>
                  <a:rPr lang="fi-FI" dirty="0" smtClean="0"/>
                </a:br>
                <a:r>
                  <a:rPr lang="fi-FI" dirty="0" smtClean="0"/>
                  <a:t>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𝑉</m:t>
                    </m:r>
                    <m:d>
                      <m:dPr>
                        <m:ctrlPr>
                          <a:rPr lang="fi-FI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fi-FI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i-FI" i="1" dirty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fi-FI" i="1" dirty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fi-FI" i="1" dirty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i="1" dirty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fi-FI" i="1" dirty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i="1" dirty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fi-FI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1" y="1582738"/>
                <a:ext cx="4332932" cy="4135437"/>
              </a:xfrm>
              <a:blipFill rotWithShape="1">
                <a:blip r:embed="rId3"/>
                <a:stretch>
                  <a:fillRect l="-4079" t="-2212" b="-811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/>
          <p:nvPr/>
        </p:nvCxnSpPr>
        <p:spPr bwMode="auto">
          <a:xfrm>
            <a:off x="5044842" y="5302509"/>
            <a:ext cx="3168352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5044842" y="2060848"/>
            <a:ext cx="2558" cy="324166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148064" y="5301208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Portfolio cost</a:t>
            </a:r>
            <a:endParaRPr lang="fi-FI" dirty="0"/>
          </a:p>
        </p:txBody>
      </p:sp>
      <p:sp>
        <p:nvSpPr>
          <p:cNvPr id="35" name="TextBox 34"/>
          <p:cNvSpPr txBox="1"/>
          <p:nvPr/>
        </p:nvSpPr>
        <p:spPr>
          <a:xfrm rot="16200000">
            <a:off x="3924071" y="3635589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Portfolio value</a:t>
            </a:r>
            <a:endParaRPr lang="fi-FI" dirty="0"/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5436096" y="3645024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6552820" y="3025665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6012160" y="2780928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>
            <a:off x="6012160" y="3573016"/>
            <a:ext cx="0" cy="50405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7092280" y="2132856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6948264" y="2636912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6948264" y="1484784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7092280" y="52919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i="1" dirty="0"/>
              <a:t>B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7452320" y="1772816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7452320" y="620688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7452320" y="2564904"/>
            <a:ext cx="0" cy="46805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9" name="Straight Connector 48"/>
          <p:cNvCxnSpPr>
            <a:endCxn id="45" idx="0"/>
          </p:cNvCxnSpPr>
          <p:nvPr/>
        </p:nvCxnSpPr>
        <p:spPr bwMode="auto">
          <a:xfrm>
            <a:off x="7261557" y="1052736"/>
            <a:ext cx="0" cy="423918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5220072" y="3851756"/>
            <a:ext cx="31290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i-FI" dirty="0" smtClean="0"/>
              <a:t>1</a:t>
            </a:r>
            <a:endParaRPr lang="fi-FI" dirty="0"/>
          </a:p>
        </p:txBody>
      </p:sp>
      <p:sp>
        <p:nvSpPr>
          <p:cNvPr id="51" name="TextBox 50"/>
          <p:cNvSpPr txBox="1"/>
          <p:nvPr/>
        </p:nvSpPr>
        <p:spPr>
          <a:xfrm>
            <a:off x="5292080" y="449982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2</a:t>
            </a:r>
            <a:endParaRPr lang="fi-FI" dirty="0"/>
          </a:p>
        </p:txBody>
      </p:sp>
      <p:sp>
        <p:nvSpPr>
          <p:cNvPr id="52" name="TextBox 51"/>
          <p:cNvSpPr txBox="1"/>
          <p:nvPr/>
        </p:nvSpPr>
        <p:spPr>
          <a:xfrm>
            <a:off x="5489133" y="313167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1&amp;2</a:t>
            </a:r>
            <a:endParaRPr lang="fi-FI" dirty="0"/>
          </a:p>
        </p:txBody>
      </p:sp>
      <p:sp>
        <p:nvSpPr>
          <p:cNvPr id="53" name="TextBox 52"/>
          <p:cNvSpPr txBox="1"/>
          <p:nvPr/>
        </p:nvSpPr>
        <p:spPr>
          <a:xfrm>
            <a:off x="6300192" y="34197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3</a:t>
            </a:r>
            <a:endParaRPr lang="fi-FI" dirty="0"/>
          </a:p>
        </p:txBody>
      </p:sp>
      <p:sp>
        <p:nvSpPr>
          <p:cNvPr id="54" name="TextBox 53"/>
          <p:cNvSpPr txBox="1"/>
          <p:nvPr/>
        </p:nvSpPr>
        <p:spPr>
          <a:xfrm>
            <a:off x="6425237" y="1772816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2&amp;3</a:t>
            </a:r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7367245" y="184482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1&amp;2&amp;3</a:t>
            </a:r>
            <a:endParaRPr lang="fi-FI" dirty="0"/>
          </a:p>
        </p:txBody>
      </p:sp>
      <p:sp>
        <p:nvSpPr>
          <p:cNvPr id="56" name="TextBox 55"/>
          <p:cNvSpPr txBox="1"/>
          <p:nvPr/>
        </p:nvSpPr>
        <p:spPr>
          <a:xfrm>
            <a:off x="6516216" y="350100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1&amp;3</a:t>
            </a:r>
            <a:endParaRPr lang="fi-FI" dirty="0"/>
          </a:p>
        </p:txBody>
      </p:sp>
      <p:cxnSp>
        <p:nvCxnSpPr>
          <p:cNvPr id="70" name="Straight Arrow Connector 69"/>
          <p:cNvCxnSpPr/>
          <p:nvPr/>
        </p:nvCxnSpPr>
        <p:spPr bwMode="auto">
          <a:xfrm>
            <a:off x="5580112" y="4293096"/>
            <a:ext cx="0" cy="5400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250291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ounded Rectangle 110"/>
          <p:cNvSpPr/>
          <p:nvPr/>
        </p:nvSpPr>
        <p:spPr bwMode="auto">
          <a:xfrm>
            <a:off x="6876256" y="1298477"/>
            <a:ext cx="290169" cy="2717519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Non-dominated set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571501" y="1582738"/>
                <a:ext cx="4000500" cy="4135437"/>
              </a:xfrm>
            </p:spPr>
            <p:txBody>
              <a:bodyPr/>
              <a:lstStyle/>
              <a:p>
                <a:r>
                  <a:rPr lang="fi-FI" dirty="0" smtClean="0"/>
                  <a:t>Portfolio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𝑥</m:t>
                    </m:r>
                    <m:r>
                      <a:rPr lang="fi-FI" i="1" dirty="0">
                        <a:latin typeface="Cambria Math"/>
                      </a:rPr>
                      <m:t>∈</m:t>
                    </m:r>
                    <m:sSub>
                      <m:sSubPr>
                        <m:ctrlPr>
                          <a:rPr lang="fi-FI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fi-FI" dirty="0" smtClean="0"/>
                  <a:t> </a:t>
                </a:r>
                <a:r>
                  <a:rPr lang="fi-FI" i="1" dirty="0"/>
                  <a:t>dominates</a:t>
                </a:r>
                <a:r>
                  <a:rPr lang="fi-FI" dirty="0"/>
                  <a:t> portfolio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𝑦</m:t>
                    </m:r>
                    <m:r>
                      <a:rPr lang="fi-FI" i="1" dirty="0">
                        <a:latin typeface="Cambria Math"/>
                      </a:rPr>
                      <m:t>∈</m:t>
                    </m:r>
                    <m:sSub>
                      <m:sSubPr>
                        <m:ctrlPr>
                          <a:rPr lang="fi-FI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fi-FI" i="1" dirty="0">
                        <a:latin typeface="Cambria Math"/>
                      </a:rPr>
                      <m:t> </m:t>
                    </m:r>
                  </m:oMath>
                </a14:m>
                <a:r>
                  <a:rPr lang="fi-FI" dirty="0"/>
                  <a:t>(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𝑥</m:t>
                    </m:r>
                    <m:r>
                      <a:rPr lang="fi-FI" i="1" dirty="0">
                        <a:latin typeface="Cambria Math"/>
                      </a:rPr>
                      <m:t>≻</m:t>
                    </m:r>
                    <m:r>
                      <a:rPr lang="fi-FI" i="1" dirty="0">
                        <a:latin typeface="Cambria Math"/>
                      </a:rPr>
                      <m:t>𝑦</m:t>
                    </m:r>
                  </m:oMath>
                </a14:m>
                <a:r>
                  <a:rPr lang="fi-FI" dirty="0"/>
                  <a:t>) </a:t>
                </a:r>
                <a:r>
                  <a:rPr lang="fi-FI" dirty="0" smtClean="0"/>
                  <a:t>iff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𝑉</m:t>
                    </m:r>
                    <m:d>
                      <m:dPr>
                        <m:ctrlPr>
                          <a:rPr lang="fi-FI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fi-FI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i-FI" i="1" dirty="0">
                        <a:latin typeface="Cambria Math"/>
                      </a:rPr>
                      <m:t>≥</m:t>
                    </m:r>
                    <m:r>
                      <a:rPr lang="fi-FI" i="1" dirty="0">
                        <a:latin typeface="Cambria Math"/>
                      </a:rPr>
                      <m:t>𝑉</m:t>
                    </m:r>
                    <m:r>
                      <a:rPr lang="fi-FI" i="1" dirty="0">
                        <a:latin typeface="Cambria Math"/>
                      </a:rPr>
                      <m:t>(</m:t>
                    </m:r>
                    <m:r>
                      <a:rPr lang="fi-FI" i="1" dirty="0">
                        <a:latin typeface="Cambria Math"/>
                      </a:rPr>
                      <m:t>𝑦</m:t>
                    </m:r>
                    <m:r>
                      <a:rPr lang="fi-FI" i="1" dirty="0">
                        <a:latin typeface="Cambria Math"/>
                      </a:rPr>
                      <m:t>)</m:t>
                    </m:r>
                  </m:oMath>
                </a14:m>
                <a:r>
                  <a:rPr lang="fi-FI" dirty="0"/>
                  <a:t> for all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𝑣</m:t>
                    </m:r>
                    <m:r>
                      <a:rPr lang="fi-FI" i="1" dirty="0">
                        <a:latin typeface="Cambria Math"/>
                      </a:rPr>
                      <m:t>∈</m:t>
                    </m:r>
                    <m:r>
                      <a:rPr lang="fi-FI" i="1" dirty="0">
                        <a:latin typeface="Cambria Math"/>
                      </a:rPr>
                      <m:t>𝑉</m:t>
                    </m:r>
                  </m:oMath>
                </a14:m>
                <a:endParaRPr lang="fi-FI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𝑉</m:t>
                    </m:r>
                    <m:d>
                      <m:dPr>
                        <m:ctrlPr>
                          <a:rPr lang="fi-FI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fi-FI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i-FI" i="1" dirty="0">
                        <a:latin typeface="Cambria Math"/>
                      </a:rPr>
                      <m:t>&gt;</m:t>
                    </m:r>
                    <m:r>
                      <a:rPr lang="fi-FI" i="1" dirty="0">
                        <a:latin typeface="Cambria Math"/>
                      </a:rPr>
                      <m:t>𝑉</m:t>
                    </m:r>
                    <m:r>
                      <a:rPr lang="fi-FI" i="1" dirty="0">
                        <a:latin typeface="Cambria Math"/>
                      </a:rPr>
                      <m:t>(</m:t>
                    </m:r>
                    <m:r>
                      <a:rPr lang="fi-FI" i="1" dirty="0">
                        <a:latin typeface="Cambria Math"/>
                      </a:rPr>
                      <m:t>𝑦</m:t>
                    </m:r>
                    <m:r>
                      <a:rPr lang="fi-FI" i="1" dirty="0">
                        <a:latin typeface="Cambria Math"/>
                      </a:rPr>
                      <m:t>)</m:t>
                    </m:r>
                  </m:oMath>
                </a14:m>
                <a:r>
                  <a:rPr lang="fi-FI" dirty="0"/>
                  <a:t> for some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</a:rPr>
                      <m:t>𝑣</m:t>
                    </m:r>
                    <m:r>
                      <a:rPr lang="fi-FI" i="1" dirty="0">
                        <a:latin typeface="Cambria Math"/>
                      </a:rPr>
                      <m:t>∈</m:t>
                    </m:r>
                    <m:r>
                      <a:rPr lang="fi-FI" i="1" dirty="0">
                        <a:latin typeface="Cambria Math"/>
                      </a:rPr>
                      <m:t>𝑉</m:t>
                    </m:r>
                  </m:oMath>
                </a14:m>
                <a:endParaRPr lang="fi-FI" dirty="0"/>
              </a:p>
              <a:p>
                <a:r>
                  <a:rPr lang="fi-FI" dirty="0" smtClean="0"/>
                  <a:t>Non-dominated (ND) portfolios</a:t>
                </a:r>
                <a:br>
                  <a:rPr lang="fi-FI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</a:rPr>
                          <m:t>𝑁𝐷</m:t>
                        </m:r>
                      </m:sub>
                    </m:sSub>
                    <m:r>
                      <a:rPr lang="fi-FI" i="1" dirty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i-FI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fi-FI" i="1" dirty="0">
                            <a:latin typeface="Cambria Math"/>
                          </a:rPr>
                          <m:t>𝑦</m:t>
                        </m:r>
                        <m:r>
                          <a:rPr lang="fi-FI" i="1" dirty="0">
                            <a:latin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fi-FI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i="1" dirty="0"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fi-FI" i="1" dirty="0">
                                <a:latin typeface="Cambria Math"/>
                              </a:rPr>
                              <m:t>𝐹</m:t>
                            </m:r>
                          </m:sub>
                        </m:sSub>
                        <m:r>
                          <a:rPr lang="fi-FI" i="1" dirty="0">
                            <a:latin typeface="Cambria Math"/>
                          </a:rPr>
                          <m:t>|</m:t>
                        </m:r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∄ </m:t>
                        </m:r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fi-FI" i="1" dirty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i-FI" i="1" dirty="0">
                                <a:latin typeface="Cambria Math"/>
                                <a:ea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fi-FI" i="1" dirty="0">
                                <a:latin typeface="Cambria Math"/>
                                <a:ea typeface="Cambria Math"/>
                              </a:rPr>
                              <m:t>𝐹</m:t>
                            </m:r>
                          </m:sub>
                        </m:s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fi-FI" dirty="0">
                            <a:latin typeface="Cambria Math"/>
                            <a:ea typeface="Cambria Math"/>
                          </a:rPr>
                          <m:t>such</m:t>
                        </m:r>
                        <m:r>
                          <m:rPr>
                            <m:nor/>
                          </m:rPr>
                          <a:rPr lang="fi-FI" dirty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fi-FI" dirty="0">
                            <a:latin typeface="Cambria Math"/>
                            <a:ea typeface="Cambria Math"/>
                          </a:rPr>
                          <m:t>that</m:t>
                        </m:r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≻</m:t>
                        </m:r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fi-FI" dirty="0"/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1" y="1582738"/>
                <a:ext cx="4000500" cy="4135437"/>
              </a:xfrm>
              <a:blipFill rotWithShape="1">
                <a:blip r:embed="rId3"/>
                <a:stretch>
                  <a:fillRect l="-4421" t="-2212" r="-1722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 bwMode="auto">
          <a:xfrm>
            <a:off x="5044842" y="5302509"/>
            <a:ext cx="3168352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H="1" flipV="1">
            <a:off x="5044842" y="2060848"/>
            <a:ext cx="2558" cy="324166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436096" y="3645024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6552820" y="3025665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>
            <a:off x="6012160" y="2780928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6012160" y="3573016"/>
            <a:ext cx="0" cy="50405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7092280" y="3288083"/>
            <a:ext cx="0" cy="53696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>
            <a:off x="7092280" y="2132856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6948264" y="2636912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9B3A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6948264" y="1484784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7092280" y="529191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i="1" dirty="0"/>
              <a:t>B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7452320" y="1772816"/>
            <a:ext cx="0" cy="7920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7452320" y="620688"/>
            <a:ext cx="0" cy="11552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7452320" y="2564904"/>
            <a:ext cx="0" cy="46805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  <p:cxnSp>
        <p:nvCxnSpPr>
          <p:cNvPr id="57" name="Straight Connector 56"/>
          <p:cNvCxnSpPr>
            <a:endCxn id="42" idx="0"/>
          </p:cNvCxnSpPr>
          <p:nvPr/>
        </p:nvCxnSpPr>
        <p:spPr bwMode="auto">
          <a:xfrm>
            <a:off x="7261557" y="1052736"/>
            <a:ext cx="0" cy="423918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Arrow Connector 73"/>
          <p:cNvCxnSpPr/>
          <p:nvPr/>
        </p:nvCxnSpPr>
        <p:spPr bwMode="auto">
          <a:xfrm flipH="1">
            <a:off x="5580112" y="3514259"/>
            <a:ext cx="322899" cy="41590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/>
          <p:nvPr/>
        </p:nvCxnSpPr>
        <p:spPr bwMode="auto">
          <a:xfrm flipH="1">
            <a:off x="5717062" y="3514259"/>
            <a:ext cx="190184" cy="72918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/>
          <p:nvPr/>
        </p:nvCxnSpPr>
        <p:spPr bwMode="auto">
          <a:xfrm>
            <a:off x="2106622" y="5182896"/>
            <a:ext cx="346615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2417433" y="5029588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= dominance</a:t>
            </a:r>
            <a:endParaRPr lang="fi-FI" dirty="0"/>
          </a:p>
        </p:txBody>
      </p:sp>
      <p:cxnSp>
        <p:nvCxnSpPr>
          <p:cNvPr id="91" name="Straight Arrow Connector 90"/>
          <p:cNvCxnSpPr/>
          <p:nvPr/>
        </p:nvCxnSpPr>
        <p:spPr bwMode="auto">
          <a:xfrm flipH="1">
            <a:off x="5772569" y="3851756"/>
            <a:ext cx="684076" cy="7833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Straight Arrow Connector 93"/>
          <p:cNvCxnSpPr/>
          <p:nvPr/>
        </p:nvCxnSpPr>
        <p:spPr bwMode="auto">
          <a:xfrm flipH="1">
            <a:off x="6629018" y="2657237"/>
            <a:ext cx="319248" cy="7028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/>
          <p:nvPr/>
        </p:nvCxnSpPr>
        <p:spPr bwMode="auto">
          <a:xfrm flipH="1">
            <a:off x="6114607" y="2657237"/>
            <a:ext cx="833658" cy="5197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7452320" y="170080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Infeasible</a:t>
            </a:r>
            <a:endParaRPr lang="fi-FI" dirty="0"/>
          </a:p>
        </p:txBody>
      </p:sp>
      <p:sp>
        <p:nvSpPr>
          <p:cNvPr id="113" name="Rounded Rectangle 112"/>
          <p:cNvSpPr/>
          <p:nvPr/>
        </p:nvSpPr>
        <p:spPr bwMode="auto">
          <a:xfrm>
            <a:off x="2057178" y="5398920"/>
            <a:ext cx="360256" cy="128338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2411760" y="5278423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= ND set</a:t>
            </a:r>
            <a:endParaRPr lang="fi-FI" dirty="0"/>
          </a:p>
        </p:txBody>
      </p:sp>
      <p:sp>
        <p:nvSpPr>
          <p:cNvPr id="118" name="TextBox 117"/>
          <p:cNvSpPr txBox="1"/>
          <p:nvPr/>
        </p:nvSpPr>
        <p:spPr>
          <a:xfrm>
            <a:off x="5148064" y="5301208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Portfolio cost</a:t>
            </a:r>
            <a:endParaRPr lang="fi-FI" dirty="0"/>
          </a:p>
        </p:txBody>
      </p:sp>
      <p:sp>
        <p:nvSpPr>
          <p:cNvPr id="119" name="TextBox 118"/>
          <p:cNvSpPr txBox="1"/>
          <p:nvPr/>
        </p:nvSpPr>
        <p:spPr>
          <a:xfrm rot="16200000">
            <a:off x="3924071" y="3635589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Portfolio value</a:t>
            </a:r>
            <a:endParaRPr lang="fi-FI" dirty="0"/>
          </a:p>
        </p:txBody>
      </p:sp>
      <p:cxnSp>
        <p:nvCxnSpPr>
          <p:cNvPr id="125" name="Straight Arrow Connector 124"/>
          <p:cNvCxnSpPr/>
          <p:nvPr/>
        </p:nvCxnSpPr>
        <p:spPr bwMode="auto">
          <a:xfrm flipH="1">
            <a:off x="6666428" y="3514259"/>
            <a:ext cx="357502" cy="2179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2" name="Straight Arrow Connector 131"/>
          <p:cNvCxnSpPr/>
          <p:nvPr/>
        </p:nvCxnSpPr>
        <p:spPr bwMode="auto">
          <a:xfrm flipH="1">
            <a:off x="5580113" y="3514259"/>
            <a:ext cx="1441227" cy="5017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/>
          <p:nvPr/>
        </p:nvCxnSpPr>
        <p:spPr bwMode="auto">
          <a:xfrm>
            <a:off x="5580112" y="4293096"/>
            <a:ext cx="0" cy="54006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oval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346566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Computing the non-dominated set 1/2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  <m:r>
                      <a:rPr lang="fi-FI" i="1" dirty="0">
                        <a:latin typeface="Cambria Math"/>
                        <a:ea typeface="Cambria Math"/>
                      </a:rPr>
                      <m:t>←</m:t>
                    </m:r>
                    <m:sSup>
                      <m:sSup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fi-FI" i="1" dirty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fi-FI" i="1" dirty="0">
                                <a:latin typeface="Cambria Math"/>
                                <a:ea typeface="Cambria Math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</m:oMath>
                </a14:m>
                <a:endParaRPr lang="fi-FI" b="0" dirty="0" smtClean="0">
                  <a:ea typeface="Cambria Math"/>
                </a:endParaRPr>
              </a:p>
              <a:p>
                <a:pPr lvl="1"/>
                <a:r>
                  <a:rPr lang="fi-FI" b="0" dirty="0" smtClean="0">
                    <a:ea typeface="Cambria Math"/>
                  </a:rPr>
                  <a:t>Contains all ND portfolios</a:t>
                </a:r>
                <a:br>
                  <a:rPr lang="fi-FI" b="0" dirty="0" smtClean="0">
                    <a:ea typeface="Cambria Math"/>
                  </a:rPr>
                </a:br>
                <a:endParaRPr lang="fi-FI" b="0" dirty="0" smtClean="0">
                  <a:ea typeface="Cambria Math"/>
                </a:endParaRPr>
              </a:p>
              <a:p>
                <a:r>
                  <a:rPr lang="fi-FI" i="1" dirty="0" smtClean="0"/>
                  <a:t>Discarding procedure</a:t>
                </a:r>
                <a:r>
                  <a:rPr lang="fi-FI" dirty="0" smtClean="0"/>
                  <a:t>: </a:t>
                </a:r>
                <a:r>
                  <a:rPr lang="fi-FI" b="1" dirty="0" smtClean="0"/>
                  <a:t> </a:t>
                </a:r>
              </a:p>
              <a:p>
                <a:pPr marL="0" indent="0">
                  <a:buNone/>
                </a:pPr>
                <a:r>
                  <a:rPr lang="fi-FI" b="1" dirty="0"/>
                  <a:t> </a:t>
                </a:r>
                <a:r>
                  <a:rPr lang="fi-FI" b="1" dirty="0" smtClean="0"/>
                  <a:t>    Do </a:t>
                </a:r>
                <a:r>
                  <a:rPr lang="fi-FI" dirty="0" smtClean="0"/>
                  <a:t>for all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  <m:r>
                      <a:rPr lang="fi-FI" b="0" i="1" dirty="0" smtClean="0">
                        <a:latin typeface="Cambria Math"/>
                        <a:ea typeface="Cambria Math"/>
                      </a:rPr>
                      <m:t>∈</m:t>
                    </m:r>
                    <m:sSub>
                      <m:sSubPr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  <m:r>
                      <a:rPr lang="fi-FI" b="0" i="1" dirty="0" smtClean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  <m:r>
                      <a:rPr lang="fi-FI" b="0" i="0" dirty="0" smtClean="0">
                        <a:latin typeface="Cambria Math"/>
                        <a:ea typeface="Cambria Math"/>
                      </a:rPr>
                      <m:t>:</m:t>
                    </m:r>
                  </m:oMath>
                </a14:m>
                <a:r>
                  <a:rPr lang="fi-FI" dirty="0" smtClean="0"/>
                  <a:t> </a:t>
                </a:r>
              </a:p>
              <a:p>
                <a:pPr marL="0" indent="0">
                  <a:buNone/>
                </a:pPr>
                <a:r>
                  <a:rPr lang="fi-FI" b="1" dirty="0" smtClean="0"/>
                  <a:t>	If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  <a:ea typeface="Cambria Math"/>
                      </a:rPr>
                      <m:t>𝑦</m:t>
                    </m:r>
                    <m:r>
                      <a:rPr lang="fi-FI" i="1" dirty="0">
                        <a:latin typeface="Cambria Math"/>
                        <a:ea typeface="Cambria Math"/>
                      </a:rPr>
                      <m:t>∉</m:t>
                    </m:r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fi-FI" dirty="0"/>
                  <a:t> or (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  <a:ea typeface="Cambria Math"/>
                      </a:rPr>
                      <m:t>𝑥</m:t>
                    </m:r>
                    <m:r>
                      <a:rPr lang="fi-FI" i="1" dirty="0">
                        <a:latin typeface="Cambria Math"/>
                        <a:ea typeface="Cambria Math"/>
                      </a:rPr>
                      <m:t>∈</m:t>
                    </m:r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fi-FI" dirty="0"/>
                  <a:t> and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/>
                        <a:ea typeface="Cambria Math"/>
                      </a:rPr>
                      <m:t>𝑥</m:t>
                    </m:r>
                    <m:r>
                      <a:rPr lang="fi-FI" i="1" dirty="0">
                        <a:latin typeface="Cambria Math"/>
                        <a:ea typeface="Cambria Math"/>
                      </a:rPr>
                      <m:t>≻</m:t>
                    </m:r>
                    <m:r>
                      <a:rPr lang="fi-FI" i="1" dirty="0"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r>
                  <a:rPr lang="fi-FI" dirty="0" smtClean="0"/>
                  <a:t>)</a:t>
                </a:r>
                <a:br>
                  <a:rPr lang="fi-FI" dirty="0" smtClean="0"/>
                </a:br>
                <a:r>
                  <a:rPr lang="fi-FI" dirty="0" smtClean="0"/>
                  <a:t>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  <m:r>
                      <a:rPr lang="fi-FI" b="0" i="1" dirty="0" smtClean="0">
                        <a:latin typeface="Cambria Math"/>
                        <a:ea typeface="Cambria Math"/>
                      </a:rPr>
                      <m:t>←</m:t>
                    </m:r>
                    <m:sSub>
                      <m:sSubPr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  <m:r>
                      <a:rPr lang="fi-FI" b="0" i="1" dirty="0" smtClean="0">
                        <a:latin typeface="Cambria Math"/>
                        <a:ea typeface="Cambria Math"/>
                      </a:rPr>
                      <m:t>∖</m:t>
                    </m:r>
                    <m:d>
                      <m:dPr>
                        <m:begChr m:val="{"/>
                        <m:endChr m:val="}"/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d>
                    <m:r>
                      <a:rPr lang="fi-FI" b="0" i="1" dirty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fi-FI" b="0" dirty="0" smtClean="0">
                    <a:ea typeface="Cambria Math"/>
                  </a:rPr>
                  <a:t/>
                </a:r>
                <a:br>
                  <a:rPr lang="fi-FI" b="0" dirty="0" smtClean="0">
                    <a:ea typeface="Cambria Math"/>
                  </a:rPr>
                </a:br>
                <a:endParaRPr lang="fi-FI" b="0" dirty="0" smtClean="0">
                  <a:ea typeface="Cambria Math"/>
                </a:endParaRPr>
              </a:p>
              <a:p>
                <a:pPr lvl="1"/>
                <a:r>
                  <a:rPr lang="fi-FI" dirty="0" smtClean="0">
                    <a:ea typeface="Cambria Math"/>
                  </a:rPr>
                  <a:t>All infeasible or dominated portfolios removed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</m:oMath>
                </a14:m>
                <a:endParaRPr lang="fi-FI" b="0" dirty="0" smtClean="0">
                  <a:ea typeface="Cambria Math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2214" t="-221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/>
          <p:cNvGrpSpPr/>
          <p:nvPr/>
        </p:nvGrpSpPr>
        <p:grpSpPr>
          <a:xfrm>
            <a:off x="4499992" y="2276872"/>
            <a:ext cx="2655811" cy="858266"/>
            <a:chOff x="4788025" y="1556792"/>
            <a:chExt cx="2655811" cy="858266"/>
          </a:xfrm>
        </p:grpSpPr>
        <p:sp>
          <p:nvSpPr>
            <p:cNvPr id="17" name="TextBox 16"/>
            <p:cNvSpPr txBox="1"/>
            <p:nvPr/>
          </p:nvSpPr>
          <p:spPr>
            <a:xfrm>
              <a:off x="6084168" y="1556792"/>
              <a:ext cx="13596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400" dirty="0" smtClean="0"/>
                <a:t>Check all pairs</a:t>
              </a:r>
              <a:endParaRPr lang="fi-FI" sz="1400" dirty="0"/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>
              <a:off x="4788025" y="1710680"/>
              <a:ext cx="1296143" cy="70437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8143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Computing the non-dominated set 2/2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 smtClean="0"/>
                  <a:t>Checking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  <m:sup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fi-FI" dirty="0" smtClean="0"/>
                  <a:t> pairs of portfolios impossible for large </a:t>
                </a:r>
                <a14:m>
                  <m:oMath xmlns:m="http://schemas.openxmlformats.org/officeDocument/2006/math">
                    <m:r>
                      <a:rPr lang="fi-FI" b="0" i="1" dirty="0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r>
                  <a:rPr lang="fi-FI" dirty="0" smtClean="0"/>
                  <a:t/>
                </a:r>
                <a:br>
                  <a:rPr lang="fi-FI" dirty="0" smtClean="0"/>
                </a:br>
                <a:endParaRPr lang="fi-FI" dirty="0" smtClean="0"/>
              </a:p>
              <a:p>
                <a:r>
                  <a:rPr lang="en-US" dirty="0" smtClean="0"/>
                  <a:t>Algorithm by </a:t>
                </a:r>
                <a:r>
                  <a:rPr lang="en-US" dirty="0" err="1" smtClean="0"/>
                  <a:t>Liesiö</a:t>
                </a:r>
                <a:r>
                  <a:rPr lang="en-US" dirty="0" smtClean="0"/>
                  <a:t> </a:t>
                </a:r>
                <a:r>
                  <a:rPr lang="en-US" dirty="0"/>
                  <a:t>et al. </a:t>
                </a:r>
                <a:r>
                  <a:rPr lang="en-US" dirty="0" smtClean="0"/>
                  <a:t>2007, 2008</a:t>
                </a:r>
              </a:p>
              <a:p>
                <a:pPr lvl="1"/>
                <a:r>
                  <a:rPr lang="en-US" dirty="0" smtClean="0"/>
                  <a:t>Prescreens a substantially smaller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dirty="0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b="0" i="1" dirty="0" smtClean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</m:oMath>
                </a14:m>
                <a:r>
                  <a:rPr lang="fi-FI" dirty="0" smtClean="0"/>
                  <a:t> to begin with</a:t>
                </a:r>
              </a:p>
              <a:p>
                <a:pPr lvl="1"/>
                <a:r>
                  <a:rPr lang="fi-FI" dirty="0" smtClean="0"/>
                  <a:t>Reduces the number of pairs to check using transitivity</a:t>
                </a:r>
                <a:br>
                  <a:rPr lang="fi-FI" dirty="0" smtClean="0"/>
                </a:br>
                <a:endParaRPr lang="fi-FI" dirty="0"/>
              </a:p>
              <a:p>
                <a:r>
                  <a:rPr lang="fi-FI" dirty="0" smtClean="0"/>
                  <a:t>Works well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𝑁𝐷</m:t>
                        </m:r>
                      </m:sub>
                    </m:sSub>
                  </m:oMath>
                </a14:m>
                <a:r>
                  <a:rPr lang="fi-FI" dirty="0" smtClean="0"/>
                  <a:t> not too large</a:t>
                </a:r>
              </a:p>
              <a:p>
                <a:pPr lvl="1"/>
                <a:r>
                  <a:rPr lang="fi-FI" dirty="0" smtClean="0"/>
                  <a:t>If prescreen prematurely </a:t>
                </a:r>
                <a:r>
                  <a:rPr lang="fi-FI" dirty="0"/>
                  <a:t>terminated,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</m:oMath>
                </a14:m>
                <a:r>
                  <a:rPr lang="fi-FI" dirty="0"/>
                  <a:t> may not include </a:t>
                </a:r>
                <a:r>
                  <a:rPr lang="fi-FI" dirty="0" smtClean="0"/>
                  <a:t>any/all </a:t>
                </a:r>
                <a:r>
                  <a:rPr lang="fi-FI" dirty="0"/>
                  <a:t>ND portfolios</a:t>
                </a:r>
                <a:endParaRPr lang="fi-FI" dirty="0" smtClean="0"/>
              </a:p>
              <a:p>
                <a:pPr lvl="1"/>
                <a:r>
                  <a:rPr lang="fi-FI" dirty="0" smtClean="0"/>
                  <a:t>Memory for storing the matrix may exceed available capacity</a:t>
                </a:r>
              </a:p>
              <a:p>
                <a:pPr lvl="1"/>
                <a:r>
                  <a:rPr lang="fi-FI" dirty="0"/>
                  <a:t>Discarding procedure may fail if too many pairs </a:t>
                </a:r>
                <a:r>
                  <a:rPr lang="fi-FI" dirty="0" smtClean="0"/>
                  <a:t>to check</a:t>
                </a:r>
                <a:endParaRPr lang="fi-FI" dirty="0"/>
              </a:p>
              <a:p>
                <a:pPr marL="457200" lvl="1" indent="0">
                  <a:buNone/>
                </a:pPr>
                <a:endParaRPr lang="fi-FI" dirty="0" smtClean="0"/>
              </a:p>
              <a:p>
                <a:pPr marL="0" indent="0">
                  <a:buNone/>
                </a:pPr>
                <a:endParaRPr lang="fi-FI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2214" t="-2212" b="-177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36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Our contribution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 smtClean="0">
                    <a:ea typeface="Cambria Math"/>
                  </a:rPr>
                  <a:t>Binary </a:t>
                </a:r>
                <a:r>
                  <a:rPr lang="fi-FI" dirty="0">
                    <a:ea typeface="Cambria Math"/>
                  </a:rPr>
                  <a:t>decision diagrams (Bryant 1986) </a:t>
                </a:r>
                <a:r>
                  <a:rPr lang="fi-FI" dirty="0" smtClean="0">
                    <a:ea typeface="Cambria Math"/>
                  </a:rPr>
                  <a:t>for storing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𝑁𝐷</m:t>
                        </m:r>
                      </m:sub>
                    </m:sSub>
                  </m:oMath>
                </a14:m>
                <a:endParaRPr lang="fi-FI" b="0" dirty="0" smtClean="0">
                  <a:ea typeface="Cambria Math"/>
                </a:endParaRPr>
              </a:p>
              <a:p>
                <a:pPr lvl="1"/>
                <a:r>
                  <a:rPr lang="fi-FI" dirty="0" smtClean="0">
                    <a:ea typeface="Cambria Math"/>
                  </a:rPr>
                  <a:t>Possible to store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𝑆𝑁𝐷</m:t>
                        </m:r>
                      </m:sub>
                    </m:sSub>
                  </m:oMath>
                </a14:m>
                <a:r>
                  <a:rPr lang="fi-FI" dirty="0" smtClean="0">
                    <a:ea typeface="Cambria Math"/>
                  </a:rPr>
                  <a:t> otherwise too large to be stored in computer memory as a binary matrix</a:t>
                </a:r>
                <a:endParaRPr lang="fi-FI" dirty="0">
                  <a:ea typeface="Cambria Math"/>
                </a:endParaRPr>
              </a:p>
              <a:p>
                <a:endParaRPr lang="fi-FI" dirty="0" smtClean="0"/>
              </a:p>
              <a:p>
                <a:r>
                  <a:rPr lang="fi-FI" dirty="0" smtClean="0"/>
                  <a:t>Discarding </a:t>
                </a:r>
                <a:r>
                  <a:rPr lang="fi-FI" dirty="0"/>
                  <a:t>procedure where premature termination yields a superset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dirty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fi-FI" i="1" dirty="0">
                            <a:latin typeface="Cambria Math"/>
                            <a:ea typeface="Cambria Math"/>
                          </a:rPr>
                          <m:t>𝑁𝐷</m:t>
                        </m:r>
                      </m:sub>
                    </m:sSub>
                  </m:oMath>
                </a14:m>
                <a:endParaRPr lang="fi-FI" dirty="0"/>
              </a:p>
              <a:p>
                <a:pPr lvl="1"/>
                <a:r>
                  <a:rPr lang="fi-FI" dirty="0"/>
                  <a:t>Computation can be continued later on</a:t>
                </a:r>
                <a:endParaRPr lang="fi-FI" dirty="0" smtClean="0">
                  <a:ea typeface="Cambria Math"/>
                </a:endParaRPr>
              </a:p>
              <a:p>
                <a:endParaRPr lang="fi-FI" dirty="0" smtClean="0"/>
              </a:p>
              <a:p>
                <a:r>
                  <a:rPr lang="fi-FI" dirty="0" smtClean="0"/>
                  <a:t>New method for reducing the number of pairs to check</a:t>
                </a:r>
              </a:p>
              <a:p>
                <a:pPr lvl="1"/>
                <a:r>
                  <a:rPr lang="fi-FI" dirty="0" smtClean="0"/>
                  <a:t>Extended from mixed integer linear programming (MILP) (Fischetti et al. 2010)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2214" t="-2212" b="-53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486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Storing sets using Binary Decision Diagrams (BDDs)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9"/>
            <a:ext cx="3998274" cy="2073096"/>
          </a:xfrm>
        </p:spPr>
        <p:txBody>
          <a:bodyPr numCol="1"/>
          <a:lstStyle/>
          <a:p>
            <a:r>
              <a:rPr lang="fi-FI" sz="2400" dirty="0" smtClean="0"/>
              <a:t>BDD = compressed</a:t>
            </a:r>
            <a:br>
              <a:rPr lang="fi-FI" sz="2400" dirty="0" smtClean="0"/>
            </a:br>
            <a:r>
              <a:rPr lang="fi-FI" sz="2400" dirty="0" smtClean="0"/>
              <a:t>binary </a:t>
            </a:r>
            <a:r>
              <a:rPr lang="fi-FI" sz="2400" dirty="0"/>
              <a:t>decision </a:t>
            </a:r>
            <a:r>
              <a:rPr lang="fi-FI" sz="2400" dirty="0" smtClean="0"/>
              <a:t>tree (BDT)</a:t>
            </a:r>
            <a:endParaRPr lang="fi-FI" sz="22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Oval 110"/>
              <p:cNvSpPr/>
              <p:nvPr/>
            </p:nvSpPr>
            <p:spPr bwMode="auto">
              <a:xfrm>
                <a:off x="3863440" y="2608618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111" name="Oval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63440" y="2608618"/>
                <a:ext cx="504056" cy="504056"/>
              </a:xfrm>
              <a:prstGeom prst="ellipse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3" name="Straight Arrow Connector 112"/>
          <p:cNvCxnSpPr>
            <a:stCxn id="111" idx="3"/>
            <a:endCxn id="116" idx="7"/>
          </p:cNvCxnSpPr>
          <p:nvPr/>
        </p:nvCxnSpPr>
        <p:spPr bwMode="auto">
          <a:xfrm flipH="1">
            <a:off x="3278143" y="3038857"/>
            <a:ext cx="659114" cy="54154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>
            <a:stCxn id="111" idx="5"/>
            <a:endCxn id="119" idx="1"/>
          </p:cNvCxnSpPr>
          <p:nvPr/>
        </p:nvCxnSpPr>
        <p:spPr bwMode="auto">
          <a:xfrm>
            <a:off x="4293679" y="3038857"/>
            <a:ext cx="552191" cy="60797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Oval 115"/>
              <p:cNvSpPr/>
              <p:nvPr/>
            </p:nvSpPr>
            <p:spPr bwMode="auto">
              <a:xfrm>
                <a:off x="2847904" y="3506582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116" name="Oval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47904" y="3506582"/>
                <a:ext cx="504056" cy="504056"/>
              </a:xfrm>
              <a:prstGeom prst="ellipse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7" name="Straight Arrow Connector 116"/>
          <p:cNvCxnSpPr>
            <a:stCxn id="116" idx="3"/>
            <a:endCxn id="146" idx="0"/>
          </p:cNvCxnSpPr>
          <p:nvPr/>
        </p:nvCxnSpPr>
        <p:spPr bwMode="auto">
          <a:xfrm flipH="1">
            <a:off x="2452368" y="3936821"/>
            <a:ext cx="469353" cy="50029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116" idx="5"/>
            <a:endCxn id="147" idx="0"/>
          </p:cNvCxnSpPr>
          <p:nvPr/>
        </p:nvCxnSpPr>
        <p:spPr bwMode="auto">
          <a:xfrm>
            <a:off x="3278143" y="3936821"/>
            <a:ext cx="326353" cy="50029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Oval 118"/>
              <p:cNvSpPr/>
              <p:nvPr/>
            </p:nvSpPr>
            <p:spPr bwMode="auto">
              <a:xfrm>
                <a:off x="4772053" y="3573016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119" name="Oval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72053" y="3573016"/>
                <a:ext cx="504056" cy="504056"/>
              </a:xfrm>
              <a:prstGeom prst="ellipse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0" name="Straight Arrow Connector 119"/>
          <p:cNvCxnSpPr>
            <a:stCxn id="119" idx="3"/>
            <a:endCxn id="148" idx="0"/>
          </p:cNvCxnSpPr>
          <p:nvPr/>
        </p:nvCxnSpPr>
        <p:spPr bwMode="auto">
          <a:xfrm flipH="1">
            <a:off x="4396584" y="4003255"/>
            <a:ext cx="449286" cy="43385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119" idx="5"/>
            <a:endCxn id="149" idx="0"/>
          </p:cNvCxnSpPr>
          <p:nvPr/>
        </p:nvCxnSpPr>
        <p:spPr bwMode="auto">
          <a:xfrm>
            <a:off x="5202292" y="4003255"/>
            <a:ext cx="377278" cy="43385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6" name="Rectangle 145"/>
          <p:cNvSpPr/>
          <p:nvPr/>
        </p:nvSpPr>
        <p:spPr bwMode="auto">
          <a:xfrm>
            <a:off x="2220915" y="4437112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3373043" y="4437112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148" name="Rectangle 147"/>
          <p:cNvSpPr/>
          <p:nvPr/>
        </p:nvSpPr>
        <p:spPr bwMode="auto">
          <a:xfrm>
            <a:off x="4165131" y="4437112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5348117" y="4437112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Oval 156"/>
              <p:cNvSpPr/>
              <p:nvPr/>
            </p:nvSpPr>
            <p:spPr bwMode="auto">
              <a:xfrm>
                <a:off x="7596336" y="2965040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157" name="Oval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96336" y="2965040"/>
                <a:ext cx="504056" cy="504056"/>
              </a:xfrm>
              <a:prstGeom prst="ellipse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8" name="Straight Arrow Connector 157"/>
          <p:cNvCxnSpPr>
            <a:stCxn id="157" idx="3"/>
            <a:endCxn id="160" idx="7"/>
          </p:cNvCxnSpPr>
          <p:nvPr/>
        </p:nvCxnSpPr>
        <p:spPr bwMode="auto">
          <a:xfrm flipH="1">
            <a:off x="7029600" y="3395279"/>
            <a:ext cx="640553" cy="2515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59" name="Straight Arrow Connector 158"/>
          <p:cNvCxnSpPr>
            <a:stCxn id="157" idx="4"/>
            <a:endCxn id="226" idx="0"/>
          </p:cNvCxnSpPr>
          <p:nvPr/>
        </p:nvCxnSpPr>
        <p:spPr bwMode="auto">
          <a:xfrm>
            <a:off x="7848364" y="3469096"/>
            <a:ext cx="0" cy="9680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Oval 159"/>
              <p:cNvSpPr/>
              <p:nvPr/>
            </p:nvSpPr>
            <p:spPr bwMode="auto">
              <a:xfrm>
                <a:off x="6599361" y="3573016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160" name="Oval 1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99361" y="3573016"/>
                <a:ext cx="504056" cy="504056"/>
              </a:xfrm>
              <a:prstGeom prst="ellipse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1" name="Straight Arrow Connector 160"/>
          <p:cNvCxnSpPr>
            <a:stCxn id="160" idx="4"/>
            <a:endCxn id="166" idx="0"/>
          </p:cNvCxnSpPr>
          <p:nvPr/>
        </p:nvCxnSpPr>
        <p:spPr bwMode="auto">
          <a:xfrm>
            <a:off x="6851389" y="4077072"/>
            <a:ext cx="0" cy="35920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62" name="Straight Arrow Connector 161"/>
          <p:cNvCxnSpPr>
            <a:stCxn id="160" idx="5"/>
            <a:endCxn id="226" idx="0"/>
          </p:cNvCxnSpPr>
          <p:nvPr/>
        </p:nvCxnSpPr>
        <p:spPr bwMode="auto">
          <a:xfrm>
            <a:off x="7029600" y="4003255"/>
            <a:ext cx="818764" cy="43385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6" name="Rectangle 165"/>
          <p:cNvSpPr/>
          <p:nvPr/>
        </p:nvSpPr>
        <p:spPr bwMode="auto">
          <a:xfrm>
            <a:off x="6619936" y="4436277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857759" y="3369186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4000" dirty="0"/>
              <a:t>=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746852" y="3003201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BDD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794988" y="276344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BDT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5292080" y="4972526"/>
            <a:ext cx="1861488" cy="760730"/>
            <a:chOff x="5446816" y="2204864"/>
            <a:chExt cx="1861488" cy="760730"/>
          </a:xfrm>
        </p:grpSpPr>
        <p:cxnSp>
          <p:nvCxnSpPr>
            <p:cNvPr id="104" name="Straight Arrow Connector 103"/>
            <p:cNvCxnSpPr>
              <a:stCxn id="206" idx="5"/>
            </p:cNvCxnSpPr>
            <p:nvPr/>
          </p:nvCxnSpPr>
          <p:spPr bwMode="auto">
            <a:xfrm>
              <a:off x="5877055" y="2752407"/>
              <a:ext cx="544963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5" name="Straight Arrow Connector 104"/>
            <p:cNvCxnSpPr>
              <a:stCxn id="206" idx="7"/>
            </p:cNvCxnSpPr>
            <p:nvPr/>
          </p:nvCxnSpPr>
          <p:spPr bwMode="auto">
            <a:xfrm>
              <a:off x="5877055" y="2395985"/>
              <a:ext cx="544963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Rectangle 80"/>
                <p:cNvSpPr/>
                <p:nvPr/>
              </p:nvSpPr>
              <p:spPr>
                <a:xfrm>
                  <a:off x="6434090" y="2204864"/>
                  <a:ext cx="8742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i-FI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fi-FI" b="0" i="1" smtClean="0">
                            <a:latin typeface="Cambria Math"/>
                            <a:ea typeface="Cambria Math"/>
                          </a:rPr>
                          <m:t>=1</m:t>
                        </m:r>
                      </m:oMath>
                    </m:oMathPara>
                  </a14:m>
                  <a:endParaRPr lang="fi-FI" dirty="0"/>
                </a:p>
              </p:txBody>
            </p:sp>
          </mc:Choice>
          <mc:Fallback xmlns="">
            <p:sp>
              <p:nvSpPr>
                <p:cNvPr id="81" name="Rectangle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4090" y="2204864"/>
                  <a:ext cx="874214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fi-FI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3" name="Rectangle 192"/>
                <p:cNvSpPr/>
                <p:nvPr/>
              </p:nvSpPr>
              <p:spPr>
                <a:xfrm>
                  <a:off x="6422018" y="2596262"/>
                  <a:ext cx="8742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fi-FI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fi-FI" b="0" i="1" smtClean="0">
                            <a:latin typeface="Cambria Math"/>
                            <a:ea typeface="Cambria Math"/>
                          </a:rPr>
                          <m:t>=0</m:t>
                        </m:r>
                      </m:oMath>
                    </m:oMathPara>
                  </a14:m>
                  <a:endParaRPr lang="fi-FI" dirty="0"/>
                </a:p>
              </p:txBody>
            </p:sp>
          </mc:Choice>
          <mc:Fallback xmlns="">
            <p:sp>
              <p:nvSpPr>
                <p:cNvPr id="193" name="Rectangle 1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2018" y="2596262"/>
                  <a:ext cx="874214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fi-FI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6" name="Oval 205"/>
                <p:cNvSpPr/>
                <p:nvPr/>
              </p:nvSpPr>
              <p:spPr bwMode="auto">
                <a:xfrm>
                  <a:off x="5446816" y="2322168"/>
                  <a:ext cx="504056" cy="504056"/>
                </a:xfrm>
                <a:prstGeom prst="ellipse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i-FI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kumimoji="0" lang="fi-FI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206" name="Oval 20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446816" y="2322168"/>
                  <a:ext cx="504056" cy="504056"/>
                </a:xfrm>
                <a:prstGeom prst="ellipse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r>
                    <a:rPr lang="fi-FI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7" name="TextBox 106"/>
          <p:cNvSpPr txBox="1"/>
          <p:nvPr/>
        </p:nvSpPr>
        <p:spPr>
          <a:xfrm>
            <a:off x="5049919" y="3003201"/>
            <a:ext cx="1059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/>
              <a:t>Redundant</a:t>
            </a:r>
            <a:endParaRPr lang="fi-FI" sz="1400" dirty="0"/>
          </a:p>
        </p:txBody>
      </p:sp>
      <p:cxnSp>
        <p:nvCxnSpPr>
          <p:cNvPr id="220" name="Straight Arrow Connector 219"/>
          <p:cNvCxnSpPr/>
          <p:nvPr/>
        </p:nvCxnSpPr>
        <p:spPr bwMode="auto">
          <a:xfrm flipH="1">
            <a:off x="5279122" y="3369186"/>
            <a:ext cx="150224" cy="2425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3" name="Rectangle 222"/>
          <p:cNvSpPr/>
          <p:nvPr/>
        </p:nvSpPr>
        <p:spPr>
          <a:xfrm>
            <a:off x="2220915" y="3429000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4000" dirty="0"/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611560" y="3328527"/>
                <a:ext cx="1512465" cy="13683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∈</m:t>
                            </m:r>
                            <m:r>
                              <a:rPr lang="fi-FI" b="0" i="1" smtClean="0">
                                <a:latin typeface="Cambria Math"/>
                              </a:rPr>
                              <m:t>𝑍</m:t>
                            </m:r>
                          </m:e>
                        </m:mr>
                        <m:mr>
                          <m:e>
                            <m:r>
                              <m:rPr>
                                <m:brk m:alnAt="7"/>
                              </m:rPr>
                              <a:rPr lang="fi-FI" b="0" i="1" smtClean="0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0</m:t>
                            </m:r>
                          </m:e>
                        </m:mr>
                        <m:m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0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r>
                              <a:rPr lang="fi-FI" b="0" i="1" smtClean="0">
                                <a:latin typeface="Cambria Math"/>
                              </a:rPr>
                              <m:t>1</m:t>
                            </m:r>
                          </m:e>
                        </m:mr>
                      </m:m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328527"/>
                <a:ext cx="1512465" cy="136832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6" name="Rectangle 225"/>
          <p:cNvSpPr/>
          <p:nvPr/>
        </p:nvSpPr>
        <p:spPr bwMode="auto">
          <a:xfrm>
            <a:off x="7616911" y="4437112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235" name="Content Placeholder 2"/>
          <p:cNvSpPr>
            <a:spLocks noGrp="1"/>
          </p:cNvSpPr>
          <p:nvPr>
            <p:ph sz="half" idx="1"/>
          </p:nvPr>
        </p:nvSpPr>
        <p:spPr>
          <a:xfrm>
            <a:off x="4293679" y="1628800"/>
            <a:ext cx="4796194" cy="927610"/>
          </a:xfrm>
        </p:spPr>
        <p:txBody>
          <a:bodyPr numCol="1"/>
          <a:lstStyle/>
          <a:p>
            <a:pPr lvl="1"/>
            <a:r>
              <a:rPr lang="fi-FI" sz="1800" dirty="0"/>
              <a:t>Identical nodes merged</a:t>
            </a:r>
          </a:p>
          <a:p>
            <a:pPr lvl="1"/>
            <a:r>
              <a:rPr lang="fi-FI" sz="1800" dirty="0"/>
              <a:t>Redundant nodes </a:t>
            </a:r>
            <a:r>
              <a:rPr lang="fi-FI" sz="1800" dirty="0" smtClean="0"/>
              <a:t>eliminated</a:t>
            </a:r>
            <a:endParaRPr lang="fi-FI" sz="1800" dirty="0"/>
          </a:p>
        </p:txBody>
      </p:sp>
      <p:sp>
        <p:nvSpPr>
          <p:cNvPr id="143" name="Rectangle 142"/>
          <p:cNvSpPr/>
          <p:nvPr/>
        </p:nvSpPr>
        <p:spPr>
          <a:xfrm>
            <a:off x="755576" y="2959366"/>
            <a:ext cx="1214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/>
              <a:t>Truthtable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8" name="Rectangle 237"/>
              <p:cNvSpPr/>
              <p:nvPr/>
            </p:nvSpPr>
            <p:spPr>
              <a:xfrm>
                <a:off x="1120011" y="5163647"/>
                <a:ext cx="12968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/>
                          <a:ea typeface="Cambria Math"/>
                        </a:rPr>
                        <m:t>𝑍</m:t>
                      </m:r>
                      <m:r>
                        <a:rPr lang="fi-FI" b="0" i="1" smtClean="0">
                          <a:latin typeface="Cambria Math"/>
                          <a:ea typeface="Cambria Math"/>
                        </a:rPr>
                        <m:t>⊆</m:t>
                      </m:r>
                      <m:sSup>
                        <m:sSupPr>
                          <m:ctrlPr>
                            <a:rPr lang="fi-FI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i-FI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fi-FI" b="0" i="1" smtClean="0">
                                  <a:latin typeface="Cambria Math"/>
                                  <a:ea typeface="Cambria Math"/>
                                </a:rPr>
                                <m:t>0,1</m:t>
                              </m:r>
                            </m:e>
                          </m:d>
                        </m:e>
                        <m:sup>
                          <m:r>
                            <a:rPr lang="fi-FI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238" name="Rectangle 2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011" y="5163647"/>
                <a:ext cx="129682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498455" y="5425479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 smtClean="0"/>
              <a:t>Identical</a:t>
            </a:r>
            <a:endParaRPr lang="fi-FI" sz="1400" dirty="0"/>
          </a:p>
        </p:txBody>
      </p:sp>
      <p:cxnSp>
        <p:nvCxnSpPr>
          <p:cNvPr id="42" name="Straight Arrow Connector 41"/>
          <p:cNvCxnSpPr>
            <a:stCxn id="41" idx="0"/>
          </p:cNvCxnSpPr>
          <p:nvPr/>
        </p:nvCxnSpPr>
        <p:spPr bwMode="auto">
          <a:xfrm flipH="1" flipV="1">
            <a:off x="3604496" y="4972526"/>
            <a:ext cx="319717" cy="4529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41" idx="0"/>
          </p:cNvCxnSpPr>
          <p:nvPr/>
        </p:nvCxnSpPr>
        <p:spPr bwMode="auto">
          <a:xfrm flipV="1">
            <a:off x="3924213" y="4972526"/>
            <a:ext cx="443283" cy="4529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41" idx="0"/>
          </p:cNvCxnSpPr>
          <p:nvPr/>
        </p:nvCxnSpPr>
        <p:spPr bwMode="auto">
          <a:xfrm flipV="1">
            <a:off x="3924213" y="4972526"/>
            <a:ext cx="1278079" cy="4529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Efficient set operations using BDDs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571500" y="1582738"/>
                <a:ext cx="4659549" cy="4135437"/>
              </a:xfrm>
            </p:spPr>
            <p:txBody>
              <a:bodyPr/>
              <a:lstStyle/>
              <a:p>
                <a:r>
                  <a:rPr lang="fi-FI" dirty="0" smtClean="0"/>
                  <a:t>Set operations using BDDs</a:t>
                </a:r>
              </a:p>
              <a:p>
                <a:pPr lvl="1"/>
                <a:r>
                  <a:rPr lang="fi-FI" dirty="0" smtClean="0"/>
                  <a:t>Worst case computational time</a:t>
                </a:r>
              </a:p>
              <a:p>
                <a:pPr lvl="2"/>
                <a:r>
                  <a:rPr lang="fi-FI" dirty="0" smtClean="0"/>
                  <a:t>BDD 1 has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𝑔</m:t>
                    </m:r>
                  </m:oMath>
                </a14:m>
                <a:r>
                  <a:rPr lang="fi-FI" dirty="0" smtClean="0"/>
                  <a:t> nodes</a:t>
                </a:r>
              </a:p>
              <a:p>
                <a:pPr lvl="2"/>
                <a:r>
                  <a:rPr lang="fi-FI" dirty="0" smtClean="0"/>
                  <a:t>BDD 2 has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h</m:t>
                    </m:r>
                  </m:oMath>
                </a14:m>
                <a:r>
                  <a:rPr lang="fi-FI" dirty="0" smtClean="0"/>
                  <a:t> nodes</a:t>
                </a:r>
              </a:p>
              <a:p>
                <a:pPr lvl="1"/>
                <a:r>
                  <a:rPr lang="fi-FI" dirty="0" smtClean="0"/>
                  <a:t>Intersection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i="1">
                            <a:latin typeface="Cambria Math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/>
                          </a:rPr>
                          <m:t>∩</m:t>
                        </m:r>
                      </m:e>
                    </m:d>
                  </m:oMath>
                </a14:m>
                <a:r>
                  <a:rPr lang="fi-FI" dirty="0" smtClean="0"/>
                  <a:t>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𝑂</m:t>
                    </m:r>
                    <m:r>
                      <a:rPr lang="fi-FI" b="0" i="1" smtClean="0">
                        <a:latin typeface="Cambria Math"/>
                      </a:rPr>
                      <m:t>(</m:t>
                    </m:r>
                    <m:r>
                      <a:rPr lang="fi-FI" b="0" i="1" smtClean="0">
                        <a:latin typeface="Cambria Math"/>
                      </a:rPr>
                      <m:t>𝑔h</m:t>
                    </m:r>
                    <m:r>
                      <a:rPr lang="fi-FI" b="0" i="1" smtClean="0">
                        <a:latin typeface="Cambria Math"/>
                      </a:rPr>
                      <m:t>)</m:t>
                    </m:r>
                  </m:oMath>
                </a14:m>
                <a:endParaRPr lang="fi-FI" dirty="0" smtClean="0"/>
              </a:p>
              <a:p>
                <a:pPr lvl="1"/>
                <a:r>
                  <a:rPr lang="fi-FI" dirty="0" smtClean="0"/>
                  <a:t>Member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i-FI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/>
                          </a:rPr>
                          <m:t>∈</m:t>
                        </m:r>
                      </m:e>
                    </m:d>
                    <m:r>
                      <a:rPr lang="fi-FI" b="0" i="1" smtClean="0">
                        <a:latin typeface="Cambria Math"/>
                      </a:rPr>
                      <m:t> </m:t>
                    </m:r>
                    <m:r>
                      <a:rPr lang="fi-FI" b="0" i="1" smtClean="0">
                        <a:latin typeface="Cambria Math"/>
                      </a:rPr>
                      <m:t>𝑂</m:t>
                    </m:r>
                    <m:r>
                      <a:rPr lang="fi-FI" b="0" i="1" smtClean="0">
                        <a:latin typeface="Cambria Math"/>
                      </a:rPr>
                      <m:t>(</m:t>
                    </m:r>
                    <m:r>
                      <a:rPr lang="fi-FI" b="0" i="1" smtClean="0">
                        <a:latin typeface="Cambria Math"/>
                      </a:rPr>
                      <m:t>𝑛</m:t>
                    </m:r>
                    <m:r>
                      <a:rPr lang="fi-FI" b="0" i="1" smtClean="0">
                        <a:latin typeface="Cambria Math"/>
                      </a:rPr>
                      <m:t>)</m:t>
                    </m:r>
                  </m:oMath>
                </a14:m>
                <a:endParaRPr lang="fi-FI" dirty="0" smtClean="0"/>
              </a:p>
              <a:p>
                <a:pPr lvl="1"/>
                <a:r>
                  <a:rPr lang="fi-FI" dirty="0" smtClean="0"/>
                  <a:t>Cardinality, complement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/>
                      </a:rPr>
                      <m:t>𝑂</m:t>
                    </m:r>
                    <m:r>
                      <a:rPr lang="fi-FI" b="0" i="1" smtClean="0">
                        <a:latin typeface="Cambria Math"/>
                      </a:rPr>
                      <m:t>(</m:t>
                    </m:r>
                    <m:r>
                      <a:rPr lang="fi-FI" b="0" i="1" smtClean="0">
                        <a:latin typeface="Cambria Math"/>
                      </a:rPr>
                      <m:t>𝑔</m:t>
                    </m:r>
                    <m:r>
                      <a:rPr lang="fi-FI" b="0" i="1" smtClean="0">
                        <a:latin typeface="Cambria Math"/>
                      </a:rPr>
                      <m:t>)</m:t>
                    </m:r>
                  </m:oMath>
                </a14:m>
                <a:endParaRPr lang="fi-FI" dirty="0" smtClean="0"/>
              </a:p>
              <a:p>
                <a:r>
                  <a:rPr lang="fi-FI" dirty="0" smtClean="0"/>
                  <a:t>Allows to construct BDDs of sets without a truthtable</a:t>
                </a:r>
              </a:p>
              <a:p>
                <a:r>
                  <a:rPr lang="fi-FI" dirty="0"/>
                  <a:t>Theory &amp; implementation: Bryant 1986, Brace 1990</a:t>
                </a:r>
              </a:p>
              <a:p>
                <a:endParaRPr lang="fi-FI" dirty="0" smtClean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0" y="1582738"/>
                <a:ext cx="4659549" cy="4135437"/>
              </a:xfrm>
              <a:blipFill rotWithShape="1">
                <a:blip r:embed="rId3"/>
                <a:stretch>
                  <a:fillRect l="-3796" t="-2212" b="-368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/>
              <p:cNvSpPr/>
              <p:nvPr/>
            </p:nvSpPr>
            <p:spPr bwMode="auto">
              <a:xfrm>
                <a:off x="5624112" y="2057438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6" name="Oval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24112" y="2057438"/>
                <a:ext cx="504056" cy="504056"/>
              </a:xfrm>
              <a:prstGeom prst="ellipse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>
            <a:stCxn id="6" idx="3"/>
            <a:endCxn id="9" idx="0"/>
          </p:cNvCxnSpPr>
          <p:nvPr/>
        </p:nvCxnSpPr>
        <p:spPr bwMode="auto">
          <a:xfrm flipH="1">
            <a:off x="5462502" y="2487677"/>
            <a:ext cx="235427" cy="32238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5231049" y="2810063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6053310" y="2828908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cxnSp>
        <p:nvCxnSpPr>
          <p:cNvPr id="11" name="Straight Arrow Connector 10"/>
          <p:cNvCxnSpPr>
            <a:stCxn id="6" idx="5"/>
            <a:endCxn id="10" idx="0"/>
          </p:cNvCxnSpPr>
          <p:nvPr/>
        </p:nvCxnSpPr>
        <p:spPr bwMode="auto">
          <a:xfrm>
            <a:off x="6054351" y="2487677"/>
            <a:ext cx="230412" cy="341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val 13"/>
              <p:cNvSpPr/>
              <p:nvPr/>
            </p:nvSpPr>
            <p:spPr bwMode="auto">
              <a:xfrm>
                <a:off x="6690869" y="3717032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14" name="Oval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90869" y="3717032"/>
                <a:ext cx="504056" cy="504056"/>
              </a:xfrm>
              <a:prstGeom prst="ellipse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val 14"/>
              <p:cNvSpPr/>
              <p:nvPr/>
            </p:nvSpPr>
            <p:spPr bwMode="auto">
              <a:xfrm>
                <a:off x="7449847" y="4427206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30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15" name="Oval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49847" y="4427206"/>
                <a:ext cx="504056" cy="504056"/>
              </a:xfrm>
              <a:prstGeom prst="ellipse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/>
          <p:cNvCxnSpPr>
            <a:stCxn id="14" idx="5"/>
            <a:endCxn id="15" idx="1"/>
          </p:cNvCxnSpPr>
          <p:nvPr/>
        </p:nvCxnSpPr>
        <p:spPr bwMode="auto">
          <a:xfrm>
            <a:off x="7121108" y="4147271"/>
            <a:ext cx="402556" cy="35375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6532190" y="5211198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7493470" y="5211198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cxnSp>
        <p:nvCxnSpPr>
          <p:cNvPr id="19" name="Straight Arrow Connector 18"/>
          <p:cNvCxnSpPr>
            <a:stCxn id="14" idx="3"/>
            <a:endCxn id="17" idx="0"/>
          </p:cNvCxnSpPr>
          <p:nvPr/>
        </p:nvCxnSpPr>
        <p:spPr bwMode="auto">
          <a:xfrm flipH="1">
            <a:off x="6763643" y="4147271"/>
            <a:ext cx="1043" cy="106392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15" idx="3"/>
            <a:endCxn id="17" idx="0"/>
          </p:cNvCxnSpPr>
          <p:nvPr/>
        </p:nvCxnSpPr>
        <p:spPr bwMode="auto">
          <a:xfrm flipH="1">
            <a:off x="6763643" y="4857445"/>
            <a:ext cx="760021" cy="35375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5" idx="4"/>
            <a:endCxn id="18" idx="0"/>
          </p:cNvCxnSpPr>
          <p:nvPr/>
        </p:nvCxnSpPr>
        <p:spPr bwMode="auto">
          <a:xfrm>
            <a:off x="7701875" y="4931262"/>
            <a:ext cx="23048" cy="27993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val 31"/>
              <p:cNvSpPr/>
              <p:nvPr/>
            </p:nvSpPr>
            <p:spPr bwMode="auto">
              <a:xfrm>
                <a:off x="7562374" y="2081466"/>
                <a:ext cx="504056" cy="504056"/>
              </a:xfrm>
              <a:prstGeom prst="ellips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fi-FI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fi-FI" b="0" i="1" smtClean="0">
                              <a:latin typeface="Cambria Math"/>
                            </a:rPr>
                            <m:t>30</m:t>
                          </m:r>
                        </m:sub>
                      </m:sSub>
                    </m:oMath>
                  </m:oMathPara>
                </a14:m>
                <a:endParaRPr kumimoji="0" lang="fi-FI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mc:Choice>
        <mc:Fallback xmlns="">
          <p:sp>
            <p:nvSpPr>
              <p:cNvPr id="32" name="Oval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62374" y="2081466"/>
                <a:ext cx="504056" cy="504056"/>
              </a:xfrm>
              <a:prstGeom prst="ellipse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32"/>
          <p:cNvCxnSpPr>
            <a:stCxn id="32" idx="3"/>
            <a:endCxn id="34" idx="0"/>
          </p:cNvCxnSpPr>
          <p:nvPr/>
        </p:nvCxnSpPr>
        <p:spPr bwMode="auto">
          <a:xfrm flipH="1">
            <a:off x="7395741" y="2511705"/>
            <a:ext cx="240450" cy="341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4" name="Rectangle 33"/>
          <p:cNvSpPr/>
          <p:nvPr/>
        </p:nvSpPr>
        <p:spPr bwMode="auto">
          <a:xfrm>
            <a:off x="7164288" y="2852936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992613" y="2852936"/>
            <a:ext cx="462906" cy="43204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cxnSp>
        <p:nvCxnSpPr>
          <p:cNvPr id="36" name="Straight Arrow Connector 35"/>
          <p:cNvCxnSpPr>
            <a:stCxn id="32" idx="5"/>
            <a:endCxn id="35" idx="0"/>
          </p:cNvCxnSpPr>
          <p:nvPr/>
        </p:nvCxnSpPr>
        <p:spPr bwMode="auto">
          <a:xfrm>
            <a:off x="7992613" y="2511705"/>
            <a:ext cx="231453" cy="341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65185" y="2131187"/>
                <a:ext cx="62709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3600" b="0" i="1" smtClean="0">
                          <a:latin typeface="Cambria Math"/>
                        </a:rPr>
                        <m:t>∩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5185" y="2131187"/>
                <a:ext cx="627095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708699" y="4143690"/>
                <a:ext cx="65755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fi-FI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699" y="4143690"/>
                <a:ext cx="657552" cy="64633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585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_Science">
  <a:themeElements>
    <a:clrScheme name="aalto_Science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Scien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Science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aalto_Science</Template>
  <TotalTime>24046</TotalTime>
  <Words>1330</Words>
  <Application>Microsoft Office PowerPoint</Application>
  <PresentationFormat>On-screen Show (4:3)</PresentationFormat>
  <Paragraphs>265</Paragraphs>
  <Slides>16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aalto_Science</vt:lpstr>
      <vt:lpstr>Binary decision diagrams for computing the non-dominated set</vt:lpstr>
      <vt:lpstr>Portfolio selection with interval-values 1/2</vt:lpstr>
      <vt:lpstr>Portfolio selection with interval-values 2/2</vt:lpstr>
      <vt:lpstr>Non-dominated set</vt:lpstr>
      <vt:lpstr>Computing the non-dominated set 1/2</vt:lpstr>
      <vt:lpstr>Computing the non-dominated set 2/2</vt:lpstr>
      <vt:lpstr>Our contribution</vt:lpstr>
      <vt:lpstr>Storing sets using Binary Decision Diagrams (BDDs)</vt:lpstr>
      <vt:lpstr>Efficient set operations using BDDs</vt:lpstr>
      <vt:lpstr>Example: Compression of a ND set</vt:lpstr>
      <vt:lpstr>Discarding sets of projects using BDDs: Project dominance</vt:lpstr>
      <vt:lpstr>Example 1/2</vt:lpstr>
      <vt:lpstr>Example 2/2</vt:lpstr>
      <vt:lpstr>Discussion: Discarding process using BDDs</vt:lpstr>
      <vt:lpstr>Conclusions</vt:lpstr>
      <vt:lpstr>References</vt:lpstr>
    </vt:vector>
  </TitlesOfParts>
  <Company>Aalto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Systems Analysis Laboratory</dc:creator>
  <cp:lastModifiedBy>atoppila</cp:lastModifiedBy>
  <cp:revision>1039</cp:revision>
  <cp:lastPrinted>2015-06-22T10:17:20Z</cp:lastPrinted>
  <dcterms:created xsi:type="dcterms:W3CDTF">2011-08-22T11:41:52Z</dcterms:created>
  <dcterms:modified xsi:type="dcterms:W3CDTF">2015-07-14T16:09:50Z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001</vt:lpwstr>
  </property>
</Properties>
</file>