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17"/>
  </p:notesMasterIdLst>
  <p:sldIdLst>
    <p:sldId id="284" r:id="rId4"/>
    <p:sldId id="283" r:id="rId5"/>
    <p:sldId id="285" r:id="rId6"/>
    <p:sldId id="286" r:id="rId7"/>
    <p:sldId id="287" r:id="rId8"/>
    <p:sldId id="288" r:id="rId9"/>
    <p:sldId id="295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6A7C-B5B5-4B98-A5DB-ECB9B58048D4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6F66F-9223-49BB-B323-4C1A4C37C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F7610-A69D-46AC-9A33-C28AC79B16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756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162F-27B7-4DE4-9017-8F27ECC2D1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495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1313"/>
            <a:ext cx="2286000" cy="5513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41313"/>
            <a:ext cx="6705600" cy="5513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0522-9183-48D5-8DA1-9692C17FD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086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63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962400" cy="463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5F3A-C6C9-47A3-8B8A-06A7E30AF0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975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8077200" cy="224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613150"/>
            <a:ext cx="8077200" cy="224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33C8-DAD2-4869-88B6-A5AD07A78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18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313"/>
            <a:ext cx="91440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077200" cy="4635500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3082D-31B5-4C52-9B71-7D5EA7D1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519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B4F8A20E-2581-4018-B145-19CDE3C73ED3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685E9-BAE7-45F5-A3E0-49CCA4BC6839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0E4A-449E-4D81-B695-1ABCCBC0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5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02CCD-307E-4B31-8BA2-AF52E53B4BEA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62A6-6633-4D65-A5A6-1B1FCC3D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6DB5-64D3-4F14-AA47-BF0EF872F3C3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AB1-8B63-4D90-839D-BA7FEC173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774D-D254-48D6-945F-77FB1B6B9464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3B3C-5BEA-4224-8F5F-A3B5A67C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2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DACA-F9AE-459F-838D-0F0DC0588C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3372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682F8-A404-4828-83AC-62CA1EEB8986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2270-7B0F-4A7C-B0BB-D804BAA3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83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3244-10D5-4974-9825-35195FE9F5FA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EAFF-3F88-491C-834E-06A1B280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01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C68C-C6B8-4325-B199-83EB94E76957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C4DF-8743-41CC-BFA1-3FFCA6D3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2BE6-EA27-46A8-B694-9B3440AA5E6A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93266-DB7B-49E4-B0B1-440810A1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20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739E-9474-40F4-93F3-5771325D1B66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5F4A-BEC9-45EB-9829-1321B486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58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56AF-42C3-4E24-9310-A3908A08C666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9DB-693F-429A-A2F2-F017B9E3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99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Aalto_EN_Science_21_RGB_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>
            <a:fillRect/>
          </a:stretch>
        </p:blipFill>
        <p:spPr bwMode="auto">
          <a:xfrm>
            <a:off x="0" y="15875"/>
            <a:ext cx="20510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27" descr="E:\salogoen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B4F8A20E-2581-4018-B145-19CDE3C73ED3}" type="datetime1">
              <a:rPr lang="en-US"/>
              <a:pPr>
                <a:defRPr/>
              </a:pPr>
              <a:t>9/10/2014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2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685E9-BAE7-45F5-A3E0-49CCA4BC6839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C0E4A-449E-4D81-B695-1ABCCBC0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23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02CCD-307E-4B31-8BA2-AF52E53B4BEA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62A6-6633-4D65-A5A6-1B1FCC3D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8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6DB5-64D3-4F14-AA47-BF0EF872F3C3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EAB1-8B63-4D90-839D-BA7FEC173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3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BBA2-F014-4C05-9BB5-03777463B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99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4774D-D254-48D6-945F-77FB1B6B9464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3B3C-5BEA-4224-8F5F-A3B5A67CE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3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682F8-A404-4828-83AC-62CA1EEB8986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2270-7B0F-4A7C-B0BB-D804BAA3C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8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3244-10D5-4974-9825-35195FE9F5FA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EAFF-3F88-491C-834E-06A1B2806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23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C68C-C6B8-4325-B199-83EB94E76957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C4DF-8743-41CC-BFA1-3FFCA6D3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2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D2BE6-EA27-46A8-B694-9B3440AA5E6A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93266-DB7B-49E4-B0B1-440810A1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4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739E-9474-40F4-93F3-5771325D1B66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5F4A-BEC9-45EB-9829-1321B4867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4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56AF-42C3-4E24-9310-A3908A08C666}" type="datetime1">
              <a:rPr lang="en-US"/>
              <a:pPr>
                <a:defRPr/>
              </a:pPr>
              <a:t>9/10/2014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9DB-693F-429A-A2F2-F017B9E37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0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9624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FF49E-6434-4BE8-9D34-726B097A2F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076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D386-BD37-4A94-B5F8-DA6DC82D64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86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9B4B-EF97-422D-AA3A-584365F724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004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27E53-1C2D-413A-8E3C-6211449772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786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596D-EE0B-4A26-90E8-D7036FF2D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78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34D0E-B82F-442B-8DE8-34289B1121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588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263" y="6243638"/>
            <a:ext cx="18986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5475" y="6243638"/>
            <a:ext cx="28130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319838"/>
            <a:ext cx="1898650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83AB17-2569-4C40-B681-90632F484656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341313"/>
            <a:ext cx="91440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 sdfssdf  dsdf sdf sd sdfsd fs df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19075" y="5980113"/>
            <a:ext cx="2676525" cy="787400"/>
            <a:chOff x="138" y="3767"/>
            <a:chExt cx="1686" cy="496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159" y="3770"/>
              <a:ext cx="167" cy="203"/>
            </a:xfrm>
            <a:prstGeom prst="rect">
              <a:avLst/>
            </a:prstGeom>
            <a:solidFill>
              <a:srgbClr val="063D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fi-FI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138" y="3767"/>
              <a:ext cx="1686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smtClean="0">
                  <a:solidFill>
                    <a:srgbClr val="FC0128"/>
                  </a:solidFill>
                </a:rPr>
                <a:t>S</a:t>
              </a:r>
              <a:r>
                <a:rPr lang="en-US" altLang="en-US" sz="1200" b="1" smtClean="0">
                  <a:solidFill>
                    <a:srgbClr val="FC0128"/>
                  </a:solidFill>
                </a:rPr>
                <a:t> </a:t>
              </a:r>
              <a:r>
                <a:rPr lang="en-US" altLang="en-US" sz="2400" b="1" smtClean="0">
                  <a:solidFill>
                    <a:srgbClr val="FC0128"/>
                  </a:solidFill>
                </a:rPr>
                <a:t>ystems</a:t>
              </a:r>
              <a:endParaRPr lang="en-US" altLang="en-US" sz="2400" smtClean="0">
                <a:solidFill>
                  <a:srgbClr val="000000"/>
                </a:solidFill>
              </a:endParaRPr>
            </a:p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srgbClr val="000000"/>
                  </a:solidFill>
                </a:rPr>
                <a:t>Analysis Laboratory</a:t>
              </a:r>
            </a:p>
            <a:p>
              <a:pPr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smtClean="0">
                  <a:solidFill>
                    <a:srgbClr val="000000"/>
                  </a:solidFill>
                </a:rPr>
                <a:t>Helsinki University of Technology</a:t>
              </a:r>
            </a:p>
          </p:txBody>
        </p:sp>
      </p:grp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416050" y="6067425"/>
            <a:ext cx="7586663" cy="17621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1D2B4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9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Arial" charset="0"/>
        </a:defRPr>
      </a:lvl9pPr>
    </p:titleStyle>
    <p:bodyStyle>
      <a:lvl1pPr marL="280988" indent="-2809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936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</a:defRPr>
      </a:lvl2pPr>
      <a:lvl3pPr marL="1233488" indent="-277813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717675" indent="-293688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200">
          <a:solidFill>
            <a:schemeClr val="tx1"/>
          </a:solidFill>
          <a:latin typeface="+mn-lt"/>
        </a:defRPr>
      </a:lvl4pPr>
      <a:lvl5pPr marL="2185988" indent="-277813" algn="l" defTabSz="7620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6431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31003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5575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4014788" indent="-277813" algn="l" defTabSz="762000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E:\salogoen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Aalto_EN_Science_13_RGB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4796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7818F-7044-493B-AA4D-29F5BE6B7B20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E:\salogoen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179513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5" descr="Aalto_EN_Science_13_RGB_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47967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582738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7818F-7044-493B-AA4D-29F5BE6B7B20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5E7E-7B8F-4B4F-AA92-DB10DC8379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571500" y="5811838"/>
            <a:ext cx="7985125" cy="65087"/>
          </a:xfrm>
          <a:prstGeom prst="rect">
            <a:avLst/>
          </a:prstGeom>
          <a:solidFill>
            <a:srgbClr val="ED2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6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29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rri.ehtamo@aalto.fi" TargetMode="External"/><Relationship Id="rId2" Type="http://schemas.openxmlformats.org/officeDocument/2006/relationships/hyperlink" Target="mailto:anton.von.schantz@aalto.fi" TargetMode="Externa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Cellular Automaton Evacuation Model Coupled with a Spatial Game</a:t>
            </a:r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571500" y="3933825"/>
            <a:ext cx="7745413" cy="1547813"/>
          </a:xfrm>
        </p:spPr>
        <p:txBody>
          <a:bodyPr/>
          <a:lstStyle/>
          <a:p>
            <a:r>
              <a:rPr lang="fi-FI" altLang="en-US" dirty="0" smtClean="0"/>
              <a:t>Anton von </a:t>
            </a:r>
            <a:r>
              <a:rPr lang="fi-FI" altLang="en-US" dirty="0" err="1" smtClean="0"/>
              <a:t>Schantz</a:t>
            </a:r>
            <a:r>
              <a:rPr lang="fi-FI" altLang="en-US" dirty="0" smtClean="0"/>
              <a:t>, Harri </a:t>
            </a:r>
            <a:r>
              <a:rPr lang="fi-FI" altLang="en-US" dirty="0" err="1" smtClean="0"/>
              <a:t>Ehtamo</a:t>
            </a:r>
            <a:endParaRPr lang="fi-FI" altLang="en-US" dirty="0" smtClean="0"/>
          </a:p>
          <a:p>
            <a:r>
              <a:rPr lang="fi-FI" altLang="en-US" dirty="0" err="1">
                <a:hlinkClick r:id="rId2"/>
              </a:rPr>
              <a:t>a</a:t>
            </a:r>
            <a:r>
              <a:rPr lang="fi-FI" altLang="en-US" dirty="0" err="1" smtClean="0">
                <a:hlinkClick r:id="rId2"/>
              </a:rPr>
              <a:t>nton.von.schantz@aalto.fi</a:t>
            </a:r>
            <a:r>
              <a:rPr lang="fi-FI" altLang="en-US" dirty="0" smtClean="0"/>
              <a:t>, </a:t>
            </a:r>
            <a:r>
              <a:rPr lang="fi-FI" altLang="en-US" dirty="0" err="1" smtClean="0">
                <a:hlinkClick r:id="rId3"/>
              </a:rPr>
              <a:t>harri.ehtamo@aalto.fi</a:t>
            </a:r>
            <a:endParaRPr lang="fi-FI" altLang="en-US" dirty="0" smtClean="0"/>
          </a:p>
          <a:p>
            <a:r>
              <a:rPr lang="fi-FI" altLang="en-US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" y="5661025"/>
            <a:ext cx="79502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The document can be stored and made available to the public on the open internet pages of Aalto University. All other rights are reserved.</a:t>
            </a:r>
          </a:p>
        </p:txBody>
      </p:sp>
    </p:spTree>
    <p:extLst>
      <p:ext uri="{BB962C8B-B14F-4D97-AF65-F5344CB8AC3E}">
        <p14:creationId xmlns:p14="http://schemas.microsoft.com/office/powerpoint/2010/main" val="35200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 smtClean="0"/>
              <a:t>Faster-is-slower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effect</a:t>
            </a:r>
            <a:endParaRPr lang="fi-FI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4032249" cy="43656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The more agents </a:t>
            </a:r>
            <a:r>
              <a:rPr lang="fi-FI" dirty="0" smtClean="0"/>
              <a:t>play Impatient, </a:t>
            </a:r>
            <a:r>
              <a:rPr lang="fi-FI" dirty="0"/>
              <a:t>the slower </a:t>
            </a:r>
            <a:r>
              <a:rPr lang="fi-FI" dirty="0" smtClean="0"/>
              <a:t>the whole </a:t>
            </a:r>
            <a:r>
              <a:rPr lang="fi-FI" dirty="0"/>
              <a:t>crowd will </a:t>
            </a:r>
            <a:r>
              <a:rPr lang="fi-FI" dirty="0" smtClean="0"/>
              <a:t>evacuate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This is a result of increased amount of conflict situations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However, a small amount of impatient agents gives the highest flow at the exit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A phenomenon observed also in real-life</a:t>
            </a:r>
            <a:endParaRPr lang="fi-FI" dirty="0"/>
          </a:p>
        </p:txBody>
      </p:sp>
      <p:pic>
        <p:nvPicPr>
          <p:cNvPr id="4" name="Picture 2" descr="C:\Users\cpt2avo\Desktop\proportionvsflow_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335846" cy="23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 smtClean="0"/>
              <a:t>Future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Steps</a:t>
            </a:r>
            <a:endParaRPr lang="fi-FI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4896345" cy="3286175"/>
          </a:xfrm>
        </p:spPr>
        <p:txBody>
          <a:bodyPr/>
          <a:lstStyle/>
          <a:p>
            <a:r>
              <a:rPr lang="fi-FI" dirty="0" err="1"/>
              <a:t>Validation</a:t>
            </a:r>
            <a:r>
              <a:rPr lang="fi-FI" dirty="0"/>
              <a:t> of the </a:t>
            </a:r>
            <a:r>
              <a:rPr lang="fi-FI" dirty="0" err="1"/>
              <a:t>model</a:t>
            </a:r>
            <a:endParaRPr lang="fi-FI" dirty="0"/>
          </a:p>
          <a:p>
            <a:r>
              <a:rPr lang="fi-FI" dirty="0"/>
              <a:t>Comparing the performance to other </a:t>
            </a:r>
            <a:r>
              <a:rPr lang="fi-FI" dirty="0" smtClean="0"/>
              <a:t>softwares</a:t>
            </a:r>
          </a:p>
        </p:txBody>
      </p:sp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 smtClean="0"/>
              <a:t>References</a:t>
            </a:r>
            <a:endParaRPr lang="fi-FI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80722" cy="4031778"/>
          </a:xfrm>
        </p:spPr>
        <p:txBody>
          <a:bodyPr/>
          <a:lstStyle/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>
                <a:solidFill>
                  <a:srgbClr val="000000"/>
                </a:solidFill>
              </a:rPr>
              <a:t>von </a:t>
            </a:r>
            <a:r>
              <a:rPr lang="en-US" sz="1400" dirty="0" err="1">
                <a:solidFill>
                  <a:srgbClr val="000000"/>
                </a:solidFill>
              </a:rPr>
              <a:t>Schantz</a:t>
            </a:r>
            <a:r>
              <a:rPr lang="en-US" sz="1400" dirty="0">
                <a:solidFill>
                  <a:srgbClr val="000000"/>
                </a:solidFill>
              </a:rPr>
              <a:t>, A.: Modeling Egress Congestion Using a Cellular Automaton Approach. Master's Thesis (2014) (available from http://sal.aalto.fi/fi/julkaisut/opinnaytetyot/mas)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rgbClr val="000000"/>
                </a:solidFill>
              </a:rPr>
              <a:t>Ehtamo</a:t>
            </a:r>
            <a:r>
              <a:rPr lang="en-US" sz="1400" dirty="0">
                <a:solidFill>
                  <a:srgbClr val="000000"/>
                </a:solidFill>
              </a:rPr>
              <a:t>, H., </a:t>
            </a:r>
            <a:r>
              <a:rPr lang="en-US" sz="1400" dirty="0" err="1">
                <a:solidFill>
                  <a:srgbClr val="000000"/>
                </a:solidFill>
              </a:rPr>
              <a:t>Heliövaara</a:t>
            </a:r>
            <a:r>
              <a:rPr lang="en-US" sz="1400" dirty="0">
                <a:solidFill>
                  <a:srgbClr val="000000"/>
                </a:solidFill>
              </a:rPr>
              <a:t>, S., </a:t>
            </a:r>
            <a:r>
              <a:rPr lang="en-US" sz="1400" dirty="0" err="1">
                <a:solidFill>
                  <a:srgbClr val="000000"/>
                </a:solidFill>
              </a:rPr>
              <a:t>Korhonen</a:t>
            </a:r>
            <a:r>
              <a:rPr lang="en-US" sz="1400" dirty="0">
                <a:solidFill>
                  <a:srgbClr val="000000"/>
                </a:solidFill>
              </a:rPr>
              <a:t>, T., </a:t>
            </a:r>
            <a:r>
              <a:rPr lang="en-US" sz="1400" dirty="0" err="1">
                <a:solidFill>
                  <a:srgbClr val="000000"/>
                </a:solidFill>
              </a:rPr>
              <a:t>Hostikka</a:t>
            </a:r>
            <a:r>
              <a:rPr lang="en-US" sz="1400" dirty="0">
                <a:solidFill>
                  <a:srgbClr val="000000"/>
                </a:solidFill>
              </a:rPr>
              <a:t>, S.: Game Theoretic Best-Response Dynamics for Evacuees' Exit Selection. Advances in Complex Systems 13, 113-134 (2010)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rgbClr val="000000"/>
                </a:solidFill>
              </a:rPr>
              <a:t>Heliövaara</a:t>
            </a:r>
            <a:r>
              <a:rPr lang="en-US" sz="1400" dirty="0">
                <a:solidFill>
                  <a:srgbClr val="000000"/>
                </a:solidFill>
              </a:rPr>
              <a:t>, S., </a:t>
            </a:r>
            <a:r>
              <a:rPr lang="en-US" sz="1400" dirty="0" err="1">
                <a:solidFill>
                  <a:srgbClr val="000000"/>
                </a:solidFill>
              </a:rPr>
              <a:t>Korhonen</a:t>
            </a:r>
            <a:r>
              <a:rPr lang="en-US" sz="1400" dirty="0">
                <a:solidFill>
                  <a:srgbClr val="000000"/>
                </a:solidFill>
              </a:rPr>
              <a:t>, T., </a:t>
            </a:r>
            <a:r>
              <a:rPr lang="en-US" sz="1400" dirty="0" err="1">
                <a:solidFill>
                  <a:srgbClr val="000000"/>
                </a:solidFill>
              </a:rPr>
              <a:t>Hostikka</a:t>
            </a:r>
            <a:r>
              <a:rPr lang="en-US" sz="1400" dirty="0">
                <a:solidFill>
                  <a:srgbClr val="000000"/>
                </a:solidFill>
              </a:rPr>
              <a:t>, S., </a:t>
            </a:r>
            <a:r>
              <a:rPr lang="en-US" sz="1400" dirty="0" err="1">
                <a:solidFill>
                  <a:srgbClr val="000000"/>
                </a:solidFill>
              </a:rPr>
              <a:t>Ehtamo</a:t>
            </a:r>
            <a:r>
              <a:rPr lang="en-US" sz="1400" dirty="0">
                <a:solidFill>
                  <a:srgbClr val="000000"/>
                </a:solidFill>
              </a:rPr>
              <a:t>, H.: </a:t>
            </a:r>
            <a:r>
              <a:rPr lang="en-US" sz="1400" dirty="0" err="1">
                <a:solidFill>
                  <a:srgbClr val="000000"/>
                </a:solidFill>
              </a:rPr>
              <a:t>Counterow</a:t>
            </a:r>
            <a:r>
              <a:rPr lang="en-US" sz="1400" dirty="0">
                <a:solidFill>
                  <a:srgbClr val="000000"/>
                </a:solidFill>
              </a:rPr>
              <a:t> Model for Agent-Based Simulation of Crowd Dynamics. Building and Environment 48, 89-100 (2012)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fi-FI" sz="1400" dirty="0" err="1">
                <a:solidFill>
                  <a:srgbClr val="000000"/>
                </a:solidFill>
              </a:rPr>
              <a:t>Heliövaara</a:t>
            </a:r>
            <a:r>
              <a:rPr lang="fi-FI" sz="1400" dirty="0">
                <a:solidFill>
                  <a:srgbClr val="000000"/>
                </a:solidFill>
              </a:rPr>
              <a:t>, S., Kuusinen, J.-M., Rinne, T., Korhonen, T., </a:t>
            </a:r>
            <a:r>
              <a:rPr lang="fi-FI" sz="1400" dirty="0" err="1">
                <a:solidFill>
                  <a:srgbClr val="000000"/>
                </a:solidFill>
              </a:rPr>
              <a:t>Ehtamo</a:t>
            </a:r>
            <a:r>
              <a:rPr lang="fi-FI" sz="1400" dirty="0">
                <a:solidFill>
                  <a:srgbClr val="000000"/>
                </a:solidFill>
              </a:rPr>
              <a:t>, H.: </a:t>
            </a:r>
            <a:r>
              <a:rPr lang="fi-FI" sz="1400" dirty="0" err="1">
                <a:solidFill>
                  <a:srgbClr val="000000"/>
                </a:solidFill>
              </a:rPr>
              <a:t>Pedestrian</a:t>
            </a:r>
            <a:r>
              <a:rPr lang="fi-FI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Behavior and Exit Selection in Evacuation of a Corridor - an Experimental Study. Safety Science 50, 221-227 (2012)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sv-SE" sz="1400" dirty="0" err="1">
                <a:solidFill>
                  <a:srgbClr val="000000"/>
                </a:solidFill>
              </a:rPr>
              <a:t>Heliövaara</a:t>
            </a:r>
            <a:r>
              <a:rPr lang="sv-SE" sz="1400" dirty="0">
                <a:solidFill>
                  <a:srgbClr val="000000"/>
                </a:solidFill>
              </a:rPr>
              <a:t>, S., </a:t>
            </a:r>
            <a:r>
              <a:rPr lang="sv-SE" sz="1400" dirty="0" err="1">
                <a:solidFill>
                  <a:srgbClr val="000000"/>
                </a:solidFill>
              </a:rPr>
              <a:t>Ehtamo</a:t>
            </a:r>
            <a:r>
              <a:rPr lang="sv-SE" sz="1400" dirty="0">
                <a:solidFill>
                  <a:srgbClr val="000000"/>
                </a:solidFill>
              </a:rPr>
              <a:t>, H., </a:t>
            </a:r>
            <a:r>
              <a:rPr lang="sv-SE" sz="1400" dirty="0" err="1">
                <a:solidFill>
                  <a:srgbClr val="000000"/>
                </a:solidFill>
              </a:rPr>
              <a:t>Helbing</a:t>
            </a:r>
            <a:r>
              <a:rPr lang="sv-SE" sz="1400" dirty="0">
                <a:solidFill>
                  <a:srgbClr val="000000"/>
                </a:solidFill>
              </a:rPr>
              <a:t>, D., Korhonen, T.: Patient and </a:t>
            </a:r>
            <a:r>
              <a:rPr lang="sv-SE" sz="1400" dirty="0" err="1">
                <a:solidFill>
                  <a:srgbClr val="000000"/>
                </a:solidFill>
              </a:rPr>
              <a:t>Impatient</a:t>
            </a:r>
            <a:r>
              <a:rPr lang="sv-SE" sz="1400" dirty="0">
                <a:solidFill>
                  <a:srgbClr val="000000"/>
                </a:solidFill>
              </a:rPr>
              <a:t> </a:t>
            </a:r>
            <a:r>
              <a:rPr lang="sv-SE" sz="1400" dirty="0" err="1">
                <a:solidFill>
                  <a:srgbClr val="000000"/>
                </a:solidFill>
              </a:rPr>
              <a:t>Pedestrians</a:t>
            </a:r>
            <a:r>
              <a:rPr lang="sv-SE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in a Spatial Game for Egress Congestion. Physical Review E 87, 012802 (2013)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rgbClr val="000000"/>
                </a:solidFill>
              </a:rPr>
              <a:t>Korhonen</a:t>
            </a:r>
            <a:r>
              <a:rPr lang="en-US" sz="1400" dirty="0">
                <a:solidFill>
                  <a:srgbClr val="000000"/>
                </a:solidFill>
              </a:rPr>
              <a:t>, T., </a:t>
            </a:r>
            <a:r>
              <a:rPr lang="en-US" sz="1400" dirty="0" err="1">
                <a:solidFill>
                  <a:srgbClr val="000000"/>
                </a:solidFill>
              </a:rPr>
              <a:t>Hostikka</a:t>
            </a:r>
            <a:r>
              <a:rPr lang="en-US" sz="1400" dirty="0">
                <a:solidFill>
                  <a:srgbClr val="000000"/>
                </a:solidFill>
              </a:rPr>
              <a:t>, S.: Fire Dynamics Simulator with Evacuation: </a:t>
            </a:r>
            <a:r>
              <a:rPr lang="en-US" sz="1400" dirty="0" err="1">
                <a:solidFill>
                  <a:srgbClr val="000000"/>
                </a:solidFill>
              </a:rPr>
              <a:t>Fds+Evac</a:t>
            </a:r>
            <a:r>
              <a:rPr lang="en-US" sz="1400" dirty="0">
                <a:solidFill>
                  <a:srgbClr val="000000"/>
                </a:solidFill>
              </a:rPr>
              <a:t>. Tech. rep., VTT Technical Research Centre of Finland (2009)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rgbClr val="000000"/>
                </a:solidFill>
              </a:rPr>
              <a:t>Burstedde</a:t>
            </a:r>
            <a:r>
              <a:rPr lang="en-US" sz="1400" dirty="0">
                <a:solidFill>
                  <a:srgbClr val="000000"/>
                </a:solidFill>
              </a:rPr>
              <a:t>, C., </a:t>
            </a:r>
            <a:r>
              <a:rPr lang="en-US" sz="1400" dirty="0" err="1">
                <a:solidFill>
                  <a:srgbClr val="000000"/>
                </a:solidFill>
              </a:rPr>
              <a:t>Klauck</a:t>
            </a:r>
            <a:r>
              <a:rPr lang="en-US" sz="1400" dirty="0">
                <a:solidFill>
                  <a:srgbClr val="000000"/>
                </a:solidFill>
              </a:rPr>
              <a:t>, K., </a:t>
            </a:r>
            <a:r>
              <a:rPr lang="en-US" sz="1400" dirty="0" err="1">
                <a:solidFill>
                  <a:srgbClr val="000000"/>
                </a:solidFill>
              </a:rPr>
              <a:t>Schadschneider</a:t>
            </a:r>
            <a:r>
              <a:rPr lang="en-US" sz="1400" dirty="0">
                <a:solidFill>
                  <a:srgbClr val="000000"/>
                </a:solidFill>
              </a:rPr>
              <a:t>, A., </a:t>
            </a:r>
            <a:r>
              <a:rPr lang="en-US" sz="1400" dirty="0" err="1">
                <a:solidFill>
                  <a:srgbClr val="000000"/>
                </a:solidFill>
              </a:rPr>
              <a:t>Zittartz</a:t>
            </a:r>
            <a:r>
              <a:rPr lang="en-US" sz="1400" dirty="0">
                <a:solidFill>
                  <a:srgbClr val="000000"/>
                </a:solidFill>
              </a:rPr>
              <a:t>, J.: Simulation of Pedestrian Dynamics Using a Two-Dimensional Cellular Automaton. </a:t>
            </a:r>
            <a:r>
              <a:rPr lang="en-US" sz="1400" dirty="0" err="1">
                <a:solidFill>
                  <a:srgbClr val="000000"/>
                </a:solidFill>
              </a:rPr>
              <a:t>Physica</a:t>
            </a:r>
            <a:r>
              <a:rPr lang="en-US" sz="1400" dirty="0">
                <a:solidFill>
                  <a:srgbClr val="000000"/>
                </a:solidFill>
              </a:rPr>
              <a:t> A: Statistical Mechanics and its Applications 295, 507-525 (2001)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>
                <a:solidFill>
                  <a:srgbClr val="000000"/>
                </a:solidFill>
              </a:rPr>
              <a:t>Kirchner, A., </a:t>
            </a:r>
            <a:r>
              <a:rPr lang="en-US" sz="1400" dirty="0" err="1">
                <a:solidFill>
                  <a:srgbClr val="000000"/>
                </a:solidFill>
              </a:rPr>
              <a:t>Schadschneider</a:t>
            </a:r>
            <a:r>
              <a:rPr lang="en-US" sz="1400" dirty="0">
                <a:solidFill>
                  <a:srgbClr val="000000"/>
                </a:solidFill>
              </a:rPr>
              <a:t>, A.: Simulation of Evacuation Processes Using a Bionics-Inspired Cellular Automaton Model for Pedestrian Dynamics. </a:t>
            </a:r>
            <a:r>
              <a:rPr lang="en-US" sz="1400" dirty="0" err="1">
                <a:solidFill>
                  <a:srgbClr val="000000"/>
                </a:solidFill>
              </a:rPr>
              <a:t>Physica</a:t>
            </a:r>
            <a:r>
              <a:rPr lang="en-US" sz="1400" dirty="0">
                <a:solidFill>
                  <a:srgbClr val="000000"/>
                </a:solidFill>
              </a:rPr>
              <a:t> A: Statistical Mechanics and its Applications 312, 260-276 (2002)</a:t>
            </a:r>
          </a:p>
          <a:p>
            <a:pPr>
              <a:defRPr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 smtClean="0"/>
              <a:t>References</a:t>
            </a:r>
            <a:endParaRPr lang="fi-FI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136705" cy="3744416"/>
          </a:xfrm>
        </p:spPr>
        <p:txBody>
          <a:bodyPr/>
          <a:lstStyle/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>
                <a:solidFill>
                  <a:srgbClr val="000000"/>
                </a:solidFill>
              </a:rPr>
              <a:t>Kirchner, A., Nishinari, K., </a:t>
            </a:r>
            <a:r>
              <a:rPr lang="en-US" sz="1400" dirty="0" err="1">
                <a:solidFill>
                  <a:srgbClr val="000000"/>
                </a:solidFill>
              </a:rPr>
              <a:t>Schadschneider</a:t>
            </a:r>
            <a:r>
              <a:rPr lang="en-US" sz="1400" dirty="0">
                <a:solidFill>
                  <a:srgbClr val="000000"/>
                </a:solidFill>
              </a:rPr>
              <a:t>, A.: Friction </a:t>
            </a:r>
            <a:r>
              <a:rPr lang="en-US" sz="1400" dirty="0" err="1">
                <a:solidFill>
                  <a:srgbClr val="000000"/>
                </a:solidFill>
              </a:rPr>
              <a:t>Eects</a:t>
            </a:r>
            <a:r>
              <a:rPr lang="en-US" sz="1400" dirty="0">
                <a:solidFill>
                  <a:srgbClr val="000000"/>
                </a:solidFill>
              </a:rPr>
              <a:t> and Clogging in a Cellular Automaton Model for Pedestrian Dynamics. Physical Review E 67, 056122 (2003)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rgbClr val="000000"/>
                </a:solidFill>
              </a:rPr>
              <a:t>Helbing</a:t>
            </a:r>
            <a:r>
              <a:rPr lang="en-US" sz="1400" dirty="0">
                <a:solidFill>
                  <a:srgbClr val="000000"/>
                </a:solidFill>
              </a:rPr>
              <a:t>, D., </a:t>
            </a:r>
            <a:r>
              <a:rPr lang="en-US" sz="1400" dirty="0" err="1">
                <a:solidFill>
                  <a:srgbClr val="000000"/>
                </a:solidFill>
              </a:rPr>
              <a:t>Farkas</a:t>
            </a:r>
            <a:r>
              <a:rPr lang="en-US" sz="1400" dirty="0">
                <a:solidFill>
                  <a:srgbClr val="000000"/>
                </a:solidFill>
              </a:rPr>
              <a:t>, I., </a:t>
            </a:r>
            <a:r>
              <a:rPr lang="en-US" sz="1400" dirty="0" err="1">
                <a:solidFill>
                  <a:srgbClr val="000000"/>
                </a:solidFill>
              </a:rPr>
              <a:t>Vicsek</a:t>
            </a:r>
            <a:r>
              <a:rPr lang="en-US" sz="1400" dirty="0">
                <a:solidFill>
                  <a:srgbClr val="000000"/>
                </a:solidFill>
              </a:rPr>
              <a:t>, T.: Simulating Dynamical Features of Escape Panic. Nature 407, 487-490 (2000)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>
                <a:solidFill>
                  <a:srgbClr val="000000"/>
                </a:solidFill>
              </a:rPr>
              <a:t>Zheng, X., Cheng, Y.: </a:t>
            </a:r>
            <a:r>
              <a:rPr lang="en-US" sz="1400" dirty="0" err="1">
                <a:solidFill>
                  <a:srgbClr val="000000"/>
                </a:solidFill>
              </a:rPr>
              <a:t>Conict</a:t>
            </a:r>
            <a:r>
              <a:rPr lang="en-US" sz="1400" dirty="0">
                <a:solidFill>
                  <a:srgbClr val="000000"/>
                </a:solidFill>
              </a:rPr>
              <a:t> Game in Evacuation Process: A Study Combining Cellular Automata Model. </a:t>
            </a:r>
            <a:r>
              <a:rPr lang="en-US" sz="1400" dirty="0" err="1">
                <a:solidFill>
                  <a:srgbClr val="000000"/>
                </a:solidFill>
              </a:rPr>
              <a:t>Physica</a:t>
            </a:r>
            <a:r>
              <a:rPr lang="en-US" sz="1400" dirty="0">
                <a:solidFill>
                  <a:srgbClr val="000000"/>
                </a:solidFill>
              </a:rPr>
              <a:t> A: Statistical Mechanics and its Applications 390, 1024-1050 (2011)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>
                <a:solidFill>
                  <a:srgbClr val="000000"/>
                </a:solidFill>
              </a:rPr>
              <a:t>Zheng, X., Cheng, Y.: Modeling Cooperative and Competitive Behaviors in Emergency Evacuation: A Game-Theoretical Approach. Computers &amp; Mathematics with Applications 62, 4627-4634 (2011)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rgbClr val="000000"/>
                </a:solidFill>
              </a:rPr>
              <a:t>Hao</a:t>
            </a:r>
            <a:r>
              <a:rPr lang="en-US" sz="1400" dirty="0">
                <a:solidFill>
                  <a:srgbClr val="000000"/>
                </a:solidFill>
              </a:rPr>
              <a:t>, Q. Y., Jiang, R., Hu, M.B., </a:t>
            </a:r>
            <a:r>
              <a:rPr lang="en-US" sz="1400" dirty="0" err="1">
                <a:solidFill>
                  <a:srgbClr val="000000"/>
                </a:solidFill>
              </a:rPr>
              <a:t>Jia</a:t>
            </a:r>
            <a:r>
              <a:rPr lang="en-US" sz="1400" dirty="0">
                <a:solidFill>
                  <a:srgbClr val="000000"/>
                </a:solidFill>
              </a:rPr>
              <a:t>, B., Wu, Q.S.: Pedestrian Flow Dynamics in a Lattice Gas Model Coupled with an Evolutionary Game. Physical Review E 84, 036107 (2011)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>
                <a:solidFill>
                  <a:srgbClr val="000000"/>
                </a:solidFill>
              </a:rPr>
              <a:t>Shi, D. M., Wang, B. H. Evacuation of Pedestrians from a Single Room by Using Snowdrift Game Theories. Physical Review E 87, 022802 (2013)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rgbClr val="000000"/>
                </a:solidFill>
              </a:rPr>
              <a:t>Bouzat</a:t>
            </a:r>
            <a:r>
              <a:rPr lang="en-US" sz="1400" dirty="0">
                <a:solidFill>
                  <a:srgbClr val="000000"/>
                </a:solidFill>
              </a:rPr>
              <a:t>, S., </a:t>
            </a:r>
            <a:r>
              <a:rPr lang="en-US" sz="1400" dirty="0" err="1">
                <a:solidFill>
                  <a:srgbClr val="000000"/>
                </a:solidFill>
              </a:rPr>
              <a:t>Kuperman</a:t>
            </a:r>
            <a:r>
              <a:rPr lang="en-US" sz="1400" dirty="0">
                <a:solidFill>
                  <a:srgbClr val="000000"/>
                </a:solidFill>
              </a:rPr>
              <a:t>, M. N.: Game Theory in Models of Pedestrian Room Evacuation. Physical Review E 89, 032806 (2014)</a:t>
            </a:r>
          </a:p>
          <a:p>
            <a:pPr marL="280988" lvl="0" indent="-280988" defTabSz="762000">
              <a:lnSpc>
                <a:spcPct val="90000"/>
              </a:lnSpc>
              <a:buSzPct val="100000"/>
            </a:pPr>
            <a:r>
              <a:rPr lang="en-US" sz="1400" dirty="0" err="1">
                <a:solidFill>
                  <a:srgbClr val="000000"/>
                </a:solidFill>
              </a:rPr>
              <a:t>Sysi-Aho</a:t>
            </a:r>
            <a:r>
              <a:rPr lang="en-US" sz="1400" dirty="0">
                <a:solidFill>
                  <a:srgbClr val="000000"/>
                </a:solidFill>
              </a:rPr>
              <a:t>, M., </a:t>
            </a:r>
            <a:r>
              <a:rPr lang="en-US" sz="1400" dirty="0" err="1">
                <a:solidFill>
                  <a:srgbClr val="000000"/>
                </a:solidFill>
              </a:rPr>
              <a:t>Saramaki</a:t>
            </a:r>
            <a:r>
              <a:rPr lang="en-US" sz="1400" dirty="0">
                <a:solidFill>
                  <a:srgbClr val="000000"/>
                </a:solidFill>
              </a:rPr>
              <a:t>, J., </a:t>
            </a:r>
            <a:r>
              <a:rPr lang="en-US" sz="1400" dirty="0" err="1">
                <a:solidFill>
                  <a:srgbClr val="000000"/>
                </a:solidFill>
              </a:rPr>
              <a:t>Kertesz</a:t>
            </a:r>
            <a:r>
              <a:rPr lang="en-US" sz="1400" dirty="0">
                <a:solidFill>
                  <a:srgbClr val="000000"/>
                </a:solidFill>
              </a:rPr>
              <a:t>, J., </a:t>
            </a:r>
            <a:r>
              <a:rPr lang="en-US" sz="1400" dirty="0" err="1">
                <a:solidFill>
                  <a:srgbClr val="000000"/>
                </a:solidFill>
              </a:rPr>
              <a:t>Kaski</a:t>
            </a:r>
            <a:r>
              <a:rPr lang="en-US" sz="1400" dirty="0">
                <a:solidFill>
                  <a:srgbClr val="000000"/>
                </a:solidFill>
              </a:rPr>
              <a:t>, K.: Spatial Snowdrift Game with Myopic Agents. The European Physical Journal B 44, 129-135 (2005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 smtClean="0"/>
              <a:t>Real-Time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Evacuation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Simulations</a:t>
            </a:r>
            <a:endParaRPr lang="fi-FI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56792"/>
            <a:ext cx="4680322" cy="4150271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Evacuation simulations help to locate bottlenecks and areas of reduced flow.</a:t>
            </a:r>
          </a:p>
          <a:p>
            <a:pPr>
              <a:defRPr/>
            </a:pPr>
            <a:r>
              <a:rPr lang="fi-FI" dirty="0" smtClean="0"/>
              <a:t>The incident commander could give timely and accurate instructions with a real-time model.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02" y="3861048"/>
            <a:ext cx="2659630" cy="1747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35" y="1628800"/>
            <a:ext cx="262706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smtClean="0"/>
              <a:t>Cellular Automaton </a:t>
            </a:r>
            <a:r>
              <a:rPr lang="fi-FI" altLang="en-US" dirty="0" err="1" smtClean="0"/>
              <a:t>Evacuation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Model</a:t>
            </a:r>
            <a:endParaRPr lang="fi-FI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6336704" cy="4608512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In a Cellular Automaton (CA) model, the agents move in a discrete square grid towards the exit.</a:t>
            </a:r>
          </a:p>
          <a:p>
            <a:pPr>
              <a:defRPr/>
            </a:pPr>
            <a:r>
              <a:rPr lang="fi-FI" dirty="0" smtClean="0"/>
              <a:t>The agents leave a virtual trace, which other agents can follow.</a:t>
            </a:r>
            <a:endParaRPr lang="fi-FI" dirty="0"/>
          </a:p>
          <a:p>
            <a:pPr>
              <a:defRPr/>
            </a:pPr>
            <a:r>
              <a:rPr lang="fi-FI" dirty="0" smtClean="0"/>
              <a:t>Computationaly light enough for-real time simulations.</a:t>
            </a:r>
          </a:p>
          <a:p>
            <a:pPr>
              <a:defRPr/>
            </a:pPr>
            <a:r>
              <a:rPr lang="fi-FI" dirty="0" smtClean="0"/>
              <a:t>Agents lack individualistic decision-making abilities, i.e., their behavior is static (not very realistic?)</a:t>
            </a:r>
          </a:p>
          <a:p>
            <a:pPr>
              <a:defRPr/>
            </a:pPr>
            <a:r>
              <a:rPr lang="fi-FI" dirty="0" smtClean="0"/>
              <a:t>OUR AIM: to provide the agents in a CA with decision-making abilities.</a:t>
            </a:r>
          </a:p>
          <a:p>
            <a:pPr>
              <a:defRPr/>
            </a:pPr>
            <a:endParaRPr lang="fi-FI" dirty="0" smtClean="0"/>
          </a:p>
          <a:p>
            <a:pPr>
              <a:defRPr/>
            </a:pPr>
            <a:endParaRPr lang="fi-FI" dirty="0" smtClean="0"/>
          </a:p>
        </p:txBody>
      </p:sp>
      <p:pic>
        <p:nvPicPr>
          <p:cNvPr id="7" name="Picture 2" descr="C:\Users\cpt2avo\Desktop\snapshotear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53130"/>
            <a:ext cx="1498732" cy="16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 smtClean="0"/>
              <a:t>Game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Theory</a:t>
            </a:r>
            <a:r>
              <a:rPr lang="fi-FI" altLang="en-US" dirty="0" smtClean="0"/>
              <a:t> in </a:t>
            </a:r>
            <a:r>
              <a:rPr lang="fi-FI" altLang="en-US" dirty="0" err="1" smtClean="0"/>
              <a:t>Evacuation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Modeling</a:t>
            </a:r>
            <a:r>
              <a:rPr lang="fi-FI" altLang="en-US" dirty="0" smtClean="0"/>
              <a:t>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4680321" cy="4365625"/>
          </a:xfrm>
        </p:spPr>
        <p:txBody>
          <a:bodyPr/>
          <a:lstStyle/>
          <a:p>
            <a:r>
              <a:rPr lang="fi-FI" dirty="0" smtClean="0"/>
              <a:t>In contrary to popular belief, people in evacuation situations behave most of the time RATIONALLY. </a:t>
            </a:r>
            <a:endParaRPr lang="fi-FI" dirty="0"/>
          </a:p>
          <a:p>
            <a:r>
              <a:rPr lang="fi-FI" dirty="0"/>
              <a:t>Evacuees decision-making can be modelled with game </a:t>
            </a:r>
            <a:r>
              <a:rPr lang="fi-FI" dirty="0" smtClean="0"/>
              <a:t>theory</a:t>
            </a:r>
          </a:p>
          <a:p>
            <a:r>
              <a:rPr lang="fi-FI" dirty="0" smtClean="0"/>
              <a:t>Game theory is a theory of rational agents in an interactive decision-making situation.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255268" cy="1802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70551"/>
            <a:ext cx="3379550" cy="1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 smtClean="0"/>
              <a:t>Game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Theory</a:t>
            </a:r>
            <a:r>
              <a:rPr lang="fi-FI" altLang="en-US" dirty="0" smtClean="0"/>
              <a:t> in </a:t>
            </a:r>
            <a:r>
              <a:rPr lang="fi-FI" altLang="en-US" dirty="0" err="1" smtClean="0"/>
              <a:t>Evacuation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Modeling</a:t>
            </a:r>
            <a:r>
              <a:rPr lang="fi-FI" altLang="en-US" dirty="0" smtClean="0"/>
              <a:t>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41438"/>
            <a:ext cx="6696545" cy="4365625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Hawk-Dove </a:t>
            </a:r>
            <a:r>
              <a:rPr lang="fi-FI" dirty="0"/>
              <a:t>and Prisoners-Dilemma </a:t>
            </a:r>
            <a:r>
              <a:rPr lang="fi-FI" dirty="0" smtClean="0"/>
              <a:t>are used to model social dilemmas, and are thus suitable in modeling evacuation situations.</a:t>
            </a:r>
          </a:p>
        </p:txBody>
      </p:sp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smtClean="0"/>
              <a:t>CA Coupled with a Spatial Game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706" cy="4176464"/>
          </a:xfrm>
        </p:spPr>
        <p:txBody>
          <a:bodyPr/>
          <a:lstStyle/>
          <a:p>
            <a:r>
              <a:rPr lang="fi-FI" dirty="0" smtClean="0"/>
              <a:t>In our model, a spatial game is coupled to a CA.</a:t>
            </a:r>
          </a:p>
          <a:p>
            <a:r>
              <a:rPr lang="fi-FI" dirty="0" smtClean="0"/>
              <a:t>The game is Hawk-Dove or Prisoner’s Dilemma depending on where the agent is located.</a:t>
            </a:r>
          </a:p>
          <a:p>
            <a:r>
              <a:rPr lang="fi-FI" dirty="0" smtClean="0"/>
              <a:t>In a spatial game the agents play against their immediate neighbours.</a:t>
            </a:r>
            <a:endParaRPr lang="fi-FI" dirty="0"/>
          </a:p>
          <a:p>
            <a:r>
              <a:rPr lang="fi-FI" dirty="0"/>
              <a:t>Agents observe their surroundings and </a:t>
            </a:r>
            <a:r>
              <a:rPr lang="fi-FI" dirty="0" smtClean="0"/>
              <a:t>choose strategy.</a:t>
            </a:r>
          </a:p>
          <a:p>
            <a:r>
              <a:rPr lang="fi-FI" dirty="0" smtClean="0"/>
              <a:t>The agent can play either Impatient or Patient.</a:t>
            </a:r>
          </a:p>
          <a:p>
            <a:r>
              <a:rPr lang="fi-FI" dirty="0"/>
              <a:t>The choice of strategy, results in the agent moving individualistically or following the footsteps of others in the </a:t>
            </a:r>
            <a:r>
              <a:rPr lang="fi-FI" dirty="0" smtClean="0"/>
              <a:t>CA.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smtClean="0"/>
              <a:t>CA Coupled with a Spatial Game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84984"/>
            <a:ext cx="8136706" cy="2448272"/>
          </a:xfrm>
        </p:spPr>
        <p:txBody>
          <a:bodyPr/>
          <a:lstStyle/>
          <a:p>
            <a:r>
              <a:rPr lang="fi-FI" sz="2000" dirty="0" smtClean="0"/>
              <a:t>For example, a football stadium, where people can choose to evacuate nice and orderly, or rush towards the exit disregarding others.</a:t>
            </a:r>
            <a:endParaRPr lang="fi-FI" sz="2000" dirty="0"/>
          </a:p>
          <a:p>
            <a:r>
              <a:rPr lang="fi-FI" sz="2000" dirty="0" smtClean="0"/>
              <a:t>In our model, the agents can react to their environment. Compared to before, when the behavior of the agents had to be pre-defined before simulating.</a:t>
            </a:r>
            <a:endParaRPr lang="fi-FI" sz="2000" dirty="0"/>
          </a:p>
        </p:txBody>
      </p:sp>
      <p:pic>
        <p:nvPicPr>
          <p:cNvPr id="9" name="Picture 2" descr="C:\Users\cpt2avo\Desktop\impatient_gr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8" y="1052736"/>
            <a:ext cx="2182754" cy="20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cpt2avo\Desktop\patient_gr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1052736"/>
            <a:ext cx="2158951" cy="20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 smtClean="0"/>
              <a:t>Performance</a:t>
            </a:r>
            <a:r>
              <a:rPr lang="fi-FI" altLang="en-US" dirty="0" smtClean="0"/>
              <a:t> on an </a:t>
            </a:r>
            <a:r>
              <a:rPr lang="fi-FI" altLang="en-US" dirty="0" err="1" smtClean="0"/>
              <a:t>individual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level</a:t>
            </a:r>
            <a:endParaRPr lang="fi-FI" altLang="en-US" dirty="0" smtClean="0"/>
          </a:p>
        </p:txBody>
      </p:sp>
      <p:pic>
        <p:nvPicPr>
          <p:cNvPr id="4" name="Picture 2" descr="C:\Users\cpt2avo\Desktop\overtaking_c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55184" cy="36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98884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Impatient agents rushing towards the exit results in that the impatient agents will evacuate faster than patient agents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 err="1" smtClean="0"/>
              <a:t>Evacuation</a:t>
            </a:r>
            <a:r>
              <a:rPr lang="fi-FI" altLang="en-US" dirty="0" smtClean="0"/>
              <a:t> </a:t>
            </a:r>
            <a:r>
              <a:rPr lang="fi-FI" altLang="en-US" dirty="0" err="1" smtClean="0"/>
              <a:t>from</a:t>
            </a:r>
            <a:r>
              <a:rPr lang="fi-FI" altLang="en-US" dirty="0" smtClean="0"/>
              <a:t> a </a:t>
            </a:r>
            <a:r>
              <a:rPr lang="fi-FI" altLang="en-US" dirty="0" err="1" smtClean="0"/>
              <a:t>room</a:t>
            </a:r>
            <a:endParaRPr lang="fi-FI" altLang="en-US" dirty="0" smtClean="0"/>
          </a:p>
        </p:txBody>
      </p:sp>
      <p:pic>
        <p:nvPicPr>
          <p:cNvPr id="2" name="evacuation_game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3768" y="1456176"/>
            <a:ext cx="3502670" cy="3502670"/>
          </a:xfrm>
        </p:spPr>
      </p:pic>
      <p:sp>
        <p:nvSpPr>
          <p:cNvPr id="4" name="TextBox 3"/>
          <p:cNvSpPr txBox="1"/>
          <p:nvPr/>
        </p:nvSpPr>
        <p:spPr>
          <a:xfrm>
            <a:off x="3835414" y="498181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EXIT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71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A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lto_Science">
  <a:themeElements>
    <a:clrScheme name="aalto_Scienc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Scienc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lto_Science">
  <a:themeElements>
    <a:clrScheme name="aalto_Science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_Sci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_Science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1007</Words>
  <Application>Microsoft Office PowerPoint</Application>
  <PresentationFormat>On-screen Show (4:3)</PresentationFormat>
  <Paragraphs>60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SAL</vt:lpstr>
      <vt:lpstr>aalto_Science</vt:lpstr>
      <vt:lpstr>1_aalto_Science</vt:lpstr>
      <vt:lpstr>Cellular Automaton Evacuation Model Coupled with a Spatial Game</vt:lpstr>
      <vt:lpstr>Real-Time Evacuation Simulations</vt:lpstr>
      <vt:lpstr>Cellular Automaton Evacuation Model</vt:lpstr>
      <vt:lpstr>Game Theory in Evacuation Modeling 1/2</vt:lpstr>
      <vt:lpstr>Game Theory in Evacuation Modeling 2/2</vt:lpstr>
      <vt:lpstr>CA Coupled with a Spatial Game 1/2</vt:lpstr>
      <vt:lpstr>CA Coupled with a Spatial Game 2/2</vt:lpstr>
      <vt:lpstr>Performance on an individual level</vt:lpstr>
      <vt:lpstr>Evacuation from a room</vt:lpstr>
      <vt:lpstr>Faster-is-slower effect</vt:lpstr>
      <vt:lpstr>Future Steps</vt:lpstr>
      <vt:lpstr>References</vt:lpstr>
      <vt:lpstr>References</vt:lpstr>
    </vt:vector>
  </TitlesOfParts>
  <Company>Comptel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von Schantz Anton</dc:creator>
  <cp:lastModifiedBy>mwesterl</cp:lastModifiedBy>
  <cp:revision>54</cp:revision>
  <dcterms:created xsi:type="dcterms:W3CDTF">2014-07-01T12:17:40Z</dcterms:created>
  <dcterms:modified xsi:type="dcterms:W3CDTF">2014-09-10T12:29:20Z</dcterms:modified>
</cp:coreProperties>
</file>