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4.xml" ContentType="application/vnd.openxmlformats-officedocument.theme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theme/theme5.xml" ContentType="application/vnd.openxmlformats-officedocument.theme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theme/theme6.xml" ContentType="application/vnd.openxmlformats-officedocument.theme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theme/theme7.xml" ContentType="application/vnd.openxmlformats-officedocument.theme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8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theme/theme9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5" r:id="rId2"/>
    <p:sldMasterId id="2147483687" r:id="rId3"/>
    <p:sldMasterId id="2147483699" r:id="rId4"/>
    <p:sldMasterId id="2147483711" r:id="rId5"/>
    <p:sldMasterId id="2147483723" r:id="rId6"/>
    <p:sldMasterId id="2147483753" r:id="rId7"/>
    <p:sldMasterId id="2147483765" r:id="rId8"/>
    <p:sldMasterId id="2147483777" r:id="rId9"/>
  </p:sldMasterIdLst>
  <p:notesMasterIdLst>
    <p:notesMasterId r:id="rId33"/>
  </p:notesMasterIdLst>
  <p:handoutMasterIdLst>
    <p:handoutMasterId r:id="rId34"/>
  </p:handoutMasterIdLst>
  <p:sldIdLst>
    <p:sldId id="284" r:id="rId10"/>
    <p:sldId id="414" r:id="rId11"/>
    <p:sldId id="424" r:id="rId12"/>
    <p:sldId id="435" r:id="rId13"/>
    <p:sldId id="431" r:id="rId14"/>
    <p:sldId id="422" r:id="rId15"/>
    <p:sldId id="423" r:id="rId16"/>
    <p:sldId id="390" r:id="rId17"/>
    <p:sldId id="432" r:id="rId18"/>
    <p:sldId id="421" r:id="rId19"/>
    <p:sldId id="433" r:id="rId20"/>
    <p:sldId id="434" r:id="rId21"/>
    <p:sldId id="386" r:id="rId22"/>
    <p:sldId id="399" r:id="rId23"/>
    <p:sldId id="400" r:id="rId24"/>
    <p:sldId id="405" r:id="rId25"/>
    <p:sldId id="406" r:id="rId26"/>
    <p:sldId id="402" r:id="rId27"/>
    <p:sldId id="412" r:id="rId28"/>
    <p:sldId id="428" r:id="rId29"/>
    <p:sldId id="408" r:id="rId30"/>
    <p:sldId id="409" r:id="rId31"/>
    <p:sldId id="436" r:id="rId32"/>
  </p:sldIdLst>
  <p:sldSz cx="9144000" cy="6858000" type="screen4x3"/>
  <p:notesSz cx="9872663" cy="67421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5FC"/>
    <a:srgbClr val="E6E6E6"/>
    <a:srgbClr val="FFC1FB"/>
    <a:srgbClr val="0070C0"/>
    <a:srgbClr val="47CFFF"/>
    <a:srgbClr val="FFFFFF"/>
    <a:srgbClr val="FFA3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62" autoAdjust="0"/>
    <p:restoredTop sz="80092" autoAdjust="0"/>
  </p:normalViewPr>
  <p:slideViewPr>
    <p:cSldViewPr>
      <p:cViewPr>
        <p:scale>
          <a:sx n="49" d="100"/>
          <a:sy n="49" d="100"/>
        </p:scale>
        <p:origin x="-1526" y="-58"/>
      </p:cViewPr>
      <p:guideLst>
        <p:guide orient="horz" pos="2160"/>
        <p:guide pos="38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382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4.xml"/><Relationship Id="rId18" Type="http://schemas.openxmlformats.org/officeDocument/2006/relationships/slide" Target="slides/slide9.xml"/><Relationship Id="rId26" Type="http://schemas.openxmlformats.org/officeDocument/2006/relationships/slide" Target="slides/slide17.xml"/><Relationship Id="rId21" Type="http://schemas.openxmlformats.org/officeDocument/2006/relationships/slide" Target="slides/slide12.xml"/><Relationship Id="rId34" Type="http://schemas.openxmlformats.org/officeDocument/2006/relationships/handoutMaster" Target="handoutMasters/handoutMaster1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3.xml"/><Relationship Id="rId17" Type="http://schemas.openxmlformats.org/officeDocument/2006/relationships/slide" Target="slides/slide8.xml"/><Relationship Id="rId25" Type="http://schemas.openxmlformats.org/officeDocument/2006/relationships/slide" Target="slides/slide16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7.xml"/><Relationship Id="rId20" Type="http://schemas.openxmlformats.org/officeDocument/2006/relationships/slide" Target="slides/slide11.xml"/><Relationship Id="rId29" Type="http://schemas.openxmlformats.org/officeDocument/2006/relationships/slide" Target="slides/slide20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2.xml"/><Relationship Id="rId24" Type="http://schemas.openxmlformats.org/officeDocument/2006/relationships/slide" Target="slides/slide15.xml"/><Relationship Id="rId32" Type="http://schemas.openxmlformats.org/officeDocument/2006/relationships/slide" Target="slides/slide23.xml"/><Relationship Id="rId37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6.xml"/><Relationship Id="rId23" Type="http://schemas.openxmlformats.org/officeDocument/2006/relationships/slide" Target="slides/slide14.xml"/><Relationship Id="rId28" Type="http://schemas.openxmlformats.org/officeDocument/2006/relationships/slide" Target="slides/slide19.xml"/><Relationship Id="rId36" Type="http://schemas.openxmlformats.org/officeDocument/2006/relationships/viewProps" Target="viewProps.xml"/><Relationship Id="rId10" Type="http://schemas.openxmlformats.org/officeDocument/2006/relationships/slide" Target="slides/slide1.xml"/><Relationship Id="rId19" Type="http://schemas.openxmlformats.org/officeDocument/2006/relationships/slide" Target="slides/slide10.xml"/><Relationship Id="rId31" Type="http://schemas.openxmlformats.org/officeDocument/2006/relationships/slide" Target="slides/slide22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5.xml"/><Relationship Id="rId22" Type="http://schemas.openxmlformats.org/officeDocument/2006/relationships/slide" Target="slides/slide13.xml"/><Relationship Id="rId27" Type="http://schemas.openxmlformats.org/officeDocument/2006/relationships/slide" Target="slides/slide18.xml"/><Relationship Id="rId30" Type="http://schemas.openxmlformats.org/officeDocument/2006/relationships/slide" Target="slides/slide21.xml"/><Relationship Id="rId35" Type="http://schemas.openxmlformats.org/officeDocument/2006/relationships/presProps" Target="presProps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1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4278154" cy="338277"/>
          </a:xfrm>
          <a:prstGeom prst="rect">
            <a:avLst/>
          </a:prstGeom>
        </p:spPr>
        <p:txBody>
          <a:bodyPr vert="horz" lIns="91427" tIns="45714" rIns="91427" bIns="4571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5592226" y="2"/>
            <a:ext cx="4278154" cy="338277"/>
          </a:xfrm>
          <a:prstGeom prst="rect">
            <a:avLst/>
          </a:prstGeom>
        </p:spPr>
        <p:txBody>
          <a:bodyPr vert="horz" lIns="91427" tIns="45714" rIns="91427" bIns="45714" rtlCol="0"/>
          <a:lstStyle>
            <a:lvl1pPr algn="r">
              <a:defRPr sz="1200"/>
            </a:lvl1pPr>
          </a:lstStyle>
          <a:p>
            <a:fld id="{44980DED-97FD-43D7-931B-973E6FDD6491}" type="datetimeFigureOut">
              <a:rPr lang="en-US" smtClean="0"/>
              <a:t>7/4/2017</a:t>
            </a:fld>
            <a:endParaRPr lang="en-US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1" y="6403839"/>
            <a:ext cx="4278154" cy="338276"/>
          </a:xfrm>
          <a:prstGeom prst="rect">
            <a:avLst/>
          </a:prstGeom>
        </p:spPr>
        <p:txBody>
          <a:bodyPr vert="horz" lIns="91427" tIns="45714" rIns="91427" bIns="4571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5592226" y="6403839"/>
            <a:ext cx="4278154" cy="338276"/>
          </a:xfrm>
          <a:prstGeom prst="rect">
            <a:avLst/>
          </a:prstGeom>
        </p:spPr>
        <p:txBody>
          <a:bodyPr vert="horz" lIns="91427" tIns="45714" rIns="91427" bIns="45714" rtlCol="0" anchor="b"/>
          <a:lstStyle>
            <a:lvl1pPr algn="r">
              <a:defRPr sz="1200"/>
            </a:lvl1pPr>
          </a:lstStyle>
          <a:p>
            <a:fld id="{548D2D88-8B96-40A2-A1B5-1426FDB47B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7044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278154" cy="337105"/>
          </a:xfrm>
          <a:prstGeom prst="rect">
            <a:avLst/>
          </a:prstGeom>
        </p:spPr>
        <p:txBody>
          <a:bodyPr vert="horz" lIns="91427" tIns="45714" rIns="91427" bIns="4571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592226" y="1"/>
            <a:ext cx="4278154" cy="337105"/>
          </a:xfrm>
          <a:prstGeom prst="rect">
            <a:avLst/>
          </a:prstGeom>
        </p:spPr>
        <p:txBody>
          <a:bodyPr vert="horz" lIns="91427" tIns="45714" rIns="91427" bIns="45714" rtlCol="0"/>
          <a:lstStyle>
            <a:lvl1pPr algn="r">
              <a:defRPr sz="1200"/>
            </a:lvl1pPr>
          </a:lstStyle>
          <a:p>
            <a:fld id="{C7616A7C-B5B5-4B98-A5DB-ECB9B58048D4}" type="datetimeFigureOut">
              <a:rPr lang="en-US" smtClean="0"/>
              <a:t>7/4/2017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249613" y="504825"/>
            <a:ext cx="3373437" cy="25304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7" tIns="45714" rIns="91427" bIns="4571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87267" y="3202507"/>
            <a:ext cx="7898130" cy="3033950"/>
          </a:xfrm>
          <a:prstGeom prst="rect">
            <a:avLst/>
          </a:prstGeom>
        </p:spPr>
        <p:txBody>
          <a:bodyPr vert="horz" lIns="91427" tIns="45714" rIns="91427" bIns="45714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403837"/>
            <a:ext cx="4278154" cy="337105"/>
          </a:xfrm>
          <a:prstGeom prst="rect">
            <a:avLst/>
          </a:prstGeom>
        </p:spPr>
        <p:txBody>
          <a:bodyPr vert="horz" lIns="91427" tIns="45714" rIns="91427" bIns="4571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592226" y="6403837"/>
            <a:ext cx="4278154" cy="337105"/>
          </a:xfrm>
          <a:prstGeom prst="rect">
            <a:avLst/>
          </a:prstGeom>
        </p:spPr>
        <p:txBody>
          <a:bodyPr vert="horz" lIns="91427" tIns="45714" rIns="91427" bIns="45714" rtlCol="0" anchor="b"/>
          <a:lstStyle>
            <a:lvl1pPr algn="r">
              <a:defRPr sz="1200"/>
            </a:lvl1pPr>
          </a:lstStyle>
          <a:p>
            <a:fld id="{0366F66F-9223-49BB-B323-4C1A4C37C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137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66F66F-9223-49BB-B323-4C1A4C37C67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2194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66F66F-9223-49BB-B323-4C1A4C37C67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1376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66F66F-9223-49BB-B323-4C1A4C37C67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2498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66F66F-9223-49BB-B323-4C1A4C37C67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8880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66F66F-9223-49BB-B323-4C1A4C37C670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652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66F66F-9223-49BB-B323-4C1A4C37C670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2695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5.xml"/><Relationship Id="rId4" Type="http://schemas.openxmlformats.org/officeDocument/2006/relationships/image" Target="../media/image1.png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fi-FI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E3CC6A-3A0D-4467-9161-91360CAD70B1}" type="datetime1">
              <a:rPr lang="en-US" smtClean="0">
                <a:solidFill>
                  <a:srgbClr val="000000"/>
                </a:solidFill>
              </a:rPr>
              <a:t>7/4/2017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8F7610-A69D-46AC-9A33-C28AC79B16B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3175671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5E84CB-2E7A-44B1-AFD6-E179E14E9945}" type="datetime1">
              <a:rPr lang="en-US" smtClean="0">
                <a:solidFill>
                  <a:srgbClr val="000000"/>
                </a:solidFill>
              </a:rPr>
              <a:t>7/4/2017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39162F-27B7-4DE4-9017-8F27ECC2D1B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7749526"/>
      </p:ext>
    </p:extLst>
  </p:cSld>
  <p:clrMapOvr>
    <a:masterClrMapping/>
  </p:clrMapOvr>
  <p:transition/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i-FI" noProof="0" smtClean="0"/>
              <a:t>Lisää kuva napsauttamalla kuvaketta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C4C6B90-8B61-4E73-BA2D-64E051012ED3}" type="datetime1">
              <a:rPr lang="en-US" smtClean="0"/>
              <a:t>7/4/2017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12934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C1CDE-4FDD-4391-BFC4-0C4BC9F26CDB}" type="datetime1">
              <a:rPr lang="en-US" smtClean="0"/>
              <a:t>7/4/2017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45578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1138" y="488950"/>
            <a:ext cx="1995487" cy="52292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488950"/>
            <a:ext cx="5837238" cy="52292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46D03D0-8FD8-4008-9110-23B8013C1E0C}" type="datetime1">
              <a:rPr lang="en-US" smtClean="0"/>
              <a:t>7/4/2017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5328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341313"/>
            <a:ext cx="2286000" cy="55133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341313"/>
            <a:ext cx="6705600" cy="55133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1D21D3-9BCF-4BC6-9F36-EFAD4600583F}" type="datetime1">
              <a:rPr lang="en-US" smtClean="0">
                <a:solidFill>
                  <a:srgbClr val="000000"/>
                </a:solidFill>
              </a:rPr>
              <a:t>7/4/2017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610522-9183-48D5-8DA1-9692C17FDD3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3108682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41313"/>
            <a:ext cx="9144000" cy="6492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219200"/>
            <a:ext cx="3962400" cy="4635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219200"/>
            <a:ext cx="3962400" cy="4635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CB0CCE-F6BD-46F7-9D20-0DDE98512D04}" type="datetime1">
              <a:rPr lang="en-US" smtClean="0">
                <a:solidFill>
                  <a:srgbClr val="000000"/>
                </a:solidFill>
              </a:rPr>
              <a:t>7/4/2017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525F3A-C6C9-47A3-8B8A-06A7E30AF0C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9297563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41313"/>
            <a:ext cx="9144000" cy="6492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33400" y="1219200"/>
            <a:ext cx="8077200" cy="22415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3613150"/>
            <a:ext cx="8077200" cy="22415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4DF487-F968-4417-A779-9D467F2EABD4}" type="datetime1">
              <a:rPr lang="en-US" smtClean="0">
                <a:solidFill>
                  <a:srgbClr val="000000"/>
                </a:solidFill>
              </a:rPr>
              <a:t>7/4/2017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3833C8-DAD2-4869-88B6-A5AD07A783E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5518213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41313"/>
            <a:ext cx="9144000" cy="6492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533400" y="1219200"/>
            <a:ext cx="8077200" cy="4635500"/>
          </a:xfrm>
        </p:spPr>
        <p:txBody>
          <a:bodyPr/>
          <a:lstStyle/>
          <a:p>
            <a:pPr lvl="0"/>
            <a:endParaRPr lang="fi-FI" noProof="0" smtClean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C7CB96-56BA-44A8-A38D-520B45E6772F}" type="datetime1">
              <a:rPr lang="en-US" smtClean="0">
                <a:solidFill>
                  <a:srgbClr val="000000"/>
                </a:solidFill>
              </a:rPr>
              <a:t>7/4/2017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33082D-31B5-4C52-9B71-7D5EA7D1200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8251982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3" descr="Aalto_EN_Science_21_RGB_3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88"/>
          <a:stretch>
            <a:fillRect/>
          </a:stretch>
        </p:blipFill>
        <p:spPr bwMode="auto">
          <a:xfrm>
            <a:off x="0" y="15875"/>
            <a:ext cx="2051050" cy="180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406400" y="1712913"/>
            <a:ext cx="8324850" cy="3919537"/>
          </a:xfrm>
          <a:prstGeom prst="rect">
            <a:avLst/>
          </a:prstGeom>
          <a:solidFill>
            <a:srgbClr val="ED293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pic>
        <p:nvPicPr>
          <p:cNvPr id="6" name="Picture 27" descr="E:\salogoen.gi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6092825"/>
            <a:ext cx="1179513" cy="40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71500" y="1770063"/>
            <a:ext cx="7769225" cy="1331912"/>
          </a:xfrm>
        </p:spPr>
        <p:txBody>
          <a:bodyPr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71500" y="3141663"/>
            <a:ext cx="6283325" cy="2339975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  <a:latin typeface="Georgia" pitchFamily="18" charset="0"/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2860675" y="5959475"/>
            <a:ext cx="2025650" cy="176213"/>
          </a:xfrm>
        </p:spPr>
        <p:txBody>
          <a:bodyPr/>
          <a:lstStyle>
            <a:lvl1pPr>
              <a:defRPr sz="1200">
                <a:solidFill>
                  <a:srgbClr val="928B81"/>
                </a:solidFill>
              </a:defRPr>
            </a:lvl1pPr>
          </a:lstStyle>
          <a:p>
            <a:pPr>
              <a:defRPr/>
            </a:pPr>
            <a:fld id="{CB84DBC7-0993-4022-AB0E-3A067FB66A75}" type="datetime1">
              <a:rPr lang="en-US" smtClean="0"/>
              <a:t>7/4/2017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0126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AF8ADC-B8E7-453D-B4BA-F529C97DDF94}" type="datetime1">
              <a:rPr lang="en-US" smtClean="0"/>
              <a:t>7/4/2017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9C0E4A-449E-4D81-B695-1ABCCBC0E9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9558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97BFB0-D097-48CB-9CA6-59E4FB3F534C}" type="datetime1">
              <a:rPr lang="en-US" smtClean="0"/>
              <a:t>7/4/2017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1D62A6-6633-4D65-A5A6-1B1FCC3D31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30556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1500" y="1582738"/>
            <a:ext cx="3916363" cy="4135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263" y="1582738"/>
            <a:ext cx="3916362" cy="4135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63D970-248C-4903-82F9-8955049B249E}" type="datetime1">
              <a:rPr lang="en-US" smtClean="0"/>
              <a:t>7/4/2017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20EAB1-8B63-4D90-839D-BA7FEC1730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77112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D8F2FC-443D-4ABB-A3B8-AA664EB63AA2}" type="datetime1">
              <a:rPr lang="en-US" smtClean="0"/>
              <a:t>7/4/2017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273B3C-5BEA-4224-8F5F-A3B5A67CEB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0225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6A516-8061-448E-A2E4-E1C378848BCB}" type="datetime1">
              <a:rPr lang="en-US" smtClean="0">
                <a:solidFill>
                  <a:srgbClr val="000000"/>
                </a:solidFill>
              </a:rPr>
              <a:t>7/4/2017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F9DACA-F9AE-459F-838D-0F0DC0588CC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1133721"/>
      </p:ext>
    </p:extLst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BFA912-8D23-486A-873C-E9152B7D2C78}" type="datetime1">
              <a:rPr lang="en-US" smtClean="0"/>
              <a:t>7/4/2017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8F2270-7B0F-4A7C-B0BB-D804BAA3C9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78314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27A280-17CA-462A-9A39-0183E4A2334A}" type="datetime1">
              <a:rPr lang="en-US" smtClean="0"/>
              <a:t>7/4/2017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75EAFF-3F88-491C-834E-06A1B28068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20194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5BC806-8447-42BC-8B9F-605A2DCD6EE6}" type="datetime1">
              <a:rPr lang="en-US" smtClean="0"/>
              <a:t>7/4/2017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A7C4DF-8743-41CC-BFA1-3FFCA6D30E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49664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CB239B-0E72-43F9-9B28-CB15F7DCC26C}" type="datetime1">
              <a:rPr lang="en-US" smtClean="0"/>
              <a:t>7/4/2017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293266-DB7B-49E4-B0B1-440810A1A0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6202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73D3FD-F382-480A-9D97-500E28A58A74}" type="datetime1">
              <a:rPr lang="en-US" smtClean="0"/>
              <a:t>7/4/2017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935F4A-BEC9-45EB-9829-1321B48674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3589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1138" y="488950"/>
            <a:ext cx="1995487" cy="52292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488950"/>
            <a:ext cx="5837238" cy="52292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F58188-EFF1-440E-8F60-A844AF24FD20}" type="datetime1">
              <a:rPr lang="en-US" smtClean="0"/>
              <a:t>7/4/2017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3539DB-693F-429A-A2F2-F017B9E374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69983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3" descr="Aalto_EN_Science_21_RGB_3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88"/>
          <a:stretch>
            <a:fillRect/>
          </a:stretch>
        </p:blipFill>
        <p:spPr bwMode="auto">
          <a:xfrm>
            <a:off x="0" y="15875"/>
            <a:ext cx="2051050" cy="180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335243" y="1700808"/>
            <a:ext cx="8324850" cy="3919537"/>
          </a:xfrm>
          <a:prstGeom prst="rect">
            <a:avLst/>
          </a:prstGeom>
          <a:solidFill>
            <a:srgbClr val="0070C0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pic>
        <p:nvPicPr>
          <p:cNvPr id="6" name="Picture 27" descr="E:\salogoen.gi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6092825"/>
            <a:ext cx="1179513" cy="40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71500" y="1770063"/>
            <a:ext cx="7769225" cy="1331912"/>
          </a:xfrm>
        </p:spPr>
        <p:txBody>
          <a:bodyPr/>
          <a:lstStyle>
            <a:lvl1pPr>
              <a:defRPr sz="40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71500" y="3141663"/>
            <a:ext cx="6283325" cy="2339975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  <a:latin typeface="Georgia" pitchFamily="18" charset="0"/>
              </a:defRPr>
            </a:lvl1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2860675" y="5959475"/>
            <a:ext cx="2025650" cy="176213"/>
          </a:xfrm>
        </p:spPr>
        <p:txBody>
          <a:bodyPr/>
          <a:lstStyle>
            <a:lvl1pPr>
              <a:defRPr sz="1200">
                <a:solidFill>
                  <a:srgbClr val="928B81"/>
                </a:solidFill>
              </a:defRPr>
            </a:lvl1pPr>
          </a:lstStyle>
          <a:p>
            <a:pPr>
              <a:defRPr/>
            </a:pPr>
            <a:fld id="{BA8D1BBA-20FC-4D42-8180-38387857CB3C}" type="datetime1">
              <a:rPr lang="en-US" smtClean="0"/>
              <a:t>7/4/2017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4822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rgbClr val="0070C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CC35BE-081C-4080-B07A-94E2D06E2EB6}" type="datetime1">
              <a:rPr lang="en-US" smtClean="0"/>
              <a:t>7/4/2017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9C0E4A-449E-4D81-B695-1ABCCBC0E9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4235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 baseline="0">
                <a:solidFill>
                  <a:srgbClr val="0070C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EF28D5-F733-4FD5-9224-96AD002E1BAF}" type="datetime1">
              <a:rPr lang="en-US" smtClean="0"/>
              <a:t>7/4/2017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1D62A6-6633-4D65-A5A6-1B1FCC3D31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385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rgbClr val="0070C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1500" y="1582738"/>
            <a:ext cx="3916363" cy="4135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263" y="1582738"/>
            <a:ext cx="3916362" cy="4135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5362BC-320C-4C5A-95E9-0A3D73898668}" type="datetime1">
              <a:rPr lang="en-US" smtClean="0"/>
              <a:t>7/4/2017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20EAB1-8B63-4D90-839D-BA7FEC1730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5347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D67206-1A4C-4D35-883D-93F5A77F5A65}" type="datetime1">
              <a:rPr lang="en-US" smtClean="0">
                <a:solidFill>
                  <a:srgbClr val="000000"/>
                </a:solidFill>
              </a:rPr>
              <a:t>7/4/2017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07BBA2-F014-4C05-9BB5-03777463BE2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0099422"/>
      </p:ext>
    </p:extLst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 baseline="0">
                <a:solidFill>
                  <a:srgbClr val="0070C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CB0705-46C3-4218-9C41-FFEAA9D9DAA5}" type="datetime1">
              <a:rPr lang="en-US" smtClean="0"/>
              <a:t>7/4/2017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273B3C-5BEA-4224-8F5F-A3B5A67CEB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331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5F1EA0-02AC-46F6-B0A6-4C368B7AF037}" type="datetime1">
              <a:rPr lang="en-US" smtClean="0"/>
              <a:t>7/4/2017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8F2270-7B0F-4A7C-B0BB-D804BAA3C9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1388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643851-5597-4490-8587-B5684AFA9FF9}" type="datetime1">
              <a:rPr lang="en-US" smtClean="0"/>
              <a:t>7/4/2017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75EAFF-3F88-491C-834E-06A1B28068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9237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91BED7-8DFF-4928-A3E3-3587CA8D2B97}" type="datetime1">
              <a:rPr lang="en-US" smtClean="0"/>
              <a:t>7/4/2017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A7C4DF-8743-41CC-BFA1-3FFCA6D30E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1425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7415DA-7486-4343-B0B5-CA2650665A03}" type="datetime1">
              <a:rPr lang="en-US" smtClean="0"/>
              <a:t>7/4/2017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293266-DB7B-49E4-B0B1-440810A1A0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3446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254F77-AF22-4801-9888-3C0669B2B90B}" type="datetime1">
              <a:rPr lang="en-US" smtClean="0"/>
              <a:t>7/4/2017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935F4A-BEC9-45EB-9829-1321B48674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5848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1138" y="488950"/>
            <a:ext cx="1995487" cy="52292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488950"/>
            <a:ext cx="5837238" cy="52292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6E49E0-CC8F-4E3C-8351-E4DEC6D098FE}" type="datetime1">
              <a:rPr lang="en-US" smtClean="0"/>
              <a:t>7/4/2017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3539DB-693F-429A-A2F2-F017B9E374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7053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5" descr="Aalto_FI_Perustiet_21_RGB_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56"/>
          <a:stretch>
            <a:fillRect/>
          </a:stretch>
        </p:blipFill>
        <p:spPr bwMode="auto">
          <a:xfrm>
            <a:off x="7938" y="0"/>
            <a:ext cx="1857375" cy="193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406400" y="1712913"/>
            <a:ext cx="8324850" cy="3919537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6143625"/>
            <a:ext cx="11557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71500" y="1770063"/>
            <a:ext cx="7769225" cy="1331912"/>
          </a:xfrm>
        </p:spPr>
        <p:txBody>
          <a:bodyPr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71500" y="3141663"/>
            <a:ext cx="6283325" cy="2339975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  <a:latin typeface="Georgia" pitchFamily="18" charset="0"/>
              </a:defRPr>
            </a:lvl1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2860675" y="5959475"/>
            <a:ext cx="2025650" cy="176213"/>
          </a:xfrm>
        </p:spPr>
        <p:txBody>
          <a:bodyPr/>
          <a:lstStyle>
            <a:lvl1pPr>
              <a:defRPr sz="1200">
                <a:solidFill>
                  <a:srgbClr val="928B8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8E44366-DB31-40A4-B1EE-459B53D140A3}" type="datetime1">
              <a:rPr lang="en-US" smtClean="0"/>
              <a:t>7/4/2017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14569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483BAEB-9E5C-42F8-8A05-73FAAA514322}" type="datetime1">
              <a:rPr lang="en-US" smtClean="0"/>
              <a:t>7/4/2017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1134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3329E76-821B-49C0-ABD6-0F8AAEBA81C4}" type="datetime1">
              <a:rPr lang="en-US" smtClean="0"/>
              <a:t>7/4/2017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6183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219200"/>
            <a:ext cx="3962400" cy="4635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3962400" cy="4635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B3764-84C5-40AA-9903-48D3C7923577}" type="datetime1">
              <a:rPr lang="en-US" smtClean="0">
                <a:solidFill>
                  <a:srgbClr val="000000"/>
                </a:solidFill>
              </a:rPr>
              <a:t>7/4/2017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5FF49E-6434-4BE8-9D34-726B097A2F3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7907683"/>
      </p:ext>
    </p:extLst>
  </p:cSld>
  <p:clrMapOvr>
    <a:masterClrMapping/>
  </p:clrMapOvr>
  <p:transition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1500" y="1582738"/>
            <a:ext cx="3916363" cy="4135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263" y="1582738"/>
            <a:ext cx="3916362" cy="4135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6E04541-0424-4C7B-941E-AB895758E67F}" type="datetime1">
              <a:rPr lang="en-US" smtClean="0"/>
              <a:t>7/4/2017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043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BFE51CA-7887-4330-8625-98A51F0D07F5}" type="datetime1">
              <a:rPr lang="en-US" smtClean="0"/>
              <a:t>7/4/2017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081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FC1AD42-647B-4EA6-8C70-8837A485DD71}" type="datetime1">
              <a:rPr lang="en-US" smtClean="0"/>
              <a:t>7/4/2017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7722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DF134A7-010D-402B-AFA0-60D9F4AE3223}" type="datetime1">
              <a:rPr lang="en-US" smtClean="0"/>
              <a:t>7/4/2017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8956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449F79F-426F-4FE6-A5D9-D8C58749F4C8}" type="datetime1">
              <a:rPr lang="en-US" smtClean="0"/>
              <a:t>7/4/2017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8758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i-FI" noProof="0" smtClean="0"/>
              <a:t>Lisää kuva napsauttamalla kuvaketta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5C2BAE7-6481-4715-80EF-D91C73F35810}" type="datetime1">
              <a:rPr lang="en-US" smtClean="0"/>
              <a:t>7/4/2017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4444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B5A106C-9243-481D-95EF-22A72983C1C5}" type="datetime1">
              <a:rPr lang="en-US" smtClean="0"/>
              <a:t>7/4/2017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4364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1138" y="488950"/>
            <a:ext cx="1995487" cy="52292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488950"/>
            <a:ext cx="5837238" cy="52292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C0691A3-F416-432D-8394-35643608DA3A}" type="datetime1">
              <a:rPr lang="en-US" smtClean="0"/>
              <a:t>7/4/2017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1775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5" descr="Aalto_FI_Perustiet_21_RGB_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56"/>
          <a:stretch>
            <a:fillRect/>
          </a:stretch>
        </p:blipFill>
        <p:spPr bwMode="auto">
          <a:xfrm>
            <a:off x="7938" y="0"/>
            <a:ext cx="1857375" cy="193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406400" y="1712913"/>
            <a:ext cx="8324850" cy="3919537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6143625"/>
            <a:ext cx="11557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71500" y="1770063"/>
            <a:ext cx="7769225" cy="1331912"/>
          </a:xfrm>
        </p:spPr>
        <p:txBody>
          <a:bodyPr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71500" y="3141663"/>
            <a:ext cx="6283325" cy="2339975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  <a:latin typeface="Georgia" pitchFamily="18" charset="0"/>
              </a:defRPr>
            </a:lvl1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2860675" y="5959475"/>
            <a:ext cx="2025650" cy="176213"/>
          </a:xfrm>
        </p:spPr>
        <p:txBody>
          <a:bodyPr/>
          <a:lstStyle>
            <a:lvl1pPr>
              <a:defRPr sz="1200">
                <a:solidFill>
                  <a:srgbClr val="928B8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7817C7D-2A2B-4CAF-95B4-57DD24676FCB}" type="datetime1">
              <a:rPr lang="en-US" smtClean="0"/>
              <a:t>7/4/2017</a:t>
            </a:fld>
            <a:endParaRPr lang="en-US" dirty="0"/>
          </a:p>
        </p:txBody>
      </p:sp>
      <p:pic>
        <p:nvPicPr>
          <p:cNvPr id="8" name="Picture 27" descr="E:\salogoen.gif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6092825"/>
            <a:ext cx="1179513" cy="40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9274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1101FA1-871F-4F30-BE82-17EC36118B3D}" type="datetime1">
              <a:rPr lang="en-US" smtClean="0"/>
              <a:t>7/4/2017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7920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340BE4-DF8A-422B-A533-7C79AA4706B8}" type="datetime1">
              <a:rPr lang="en-US" smtClean="0">
                <a:solidFill>
                  <a:srgbClr val="000000"/>
                </a:solidFill>
              </a:rPr>
              <a:t>7/4/2017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BAD386-BD37-4A94-B5F8-DA6DC82D64C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678636"/>
      </p:ext>
    </p:extLst>
  </p:cSld>
  <p:clrMapOvr>
    <a:masterClrMapping/>
  </p:clrMapOvr>
  <p:transition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087BEAE-FB00-4FBF-B72F-DF2ED7E685EF}" type="datetime1">
              <a:rPr lang="en-US" smtClean="0"/>
              <a:t>7/4/2017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1011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1500" y="1582738"/>
            <a:ext cx="3916363" cy="4135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263" y="1582738"/>
            <a:ext cx="3916362" cy="4135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7058D20-A401-4856-A177-47E915B463F1}" type="datetime1">
              <a:rPr lang="en-US" smtClean="0"/>
              <a:t>7/4/2017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7547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59795CC-B5F1-41F8-ABC4-07ADC4549D44}" type="datetime1">
              <a:rPr lang="en-US" smtClean="0"/>
              <a:t>7/4/2017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3291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FD88E0C-0BF5-4DCA-94D6-507BC3C2FE52}" type="datetime1">
              <a:rPr lang="en-US" smtClean="0"/>
              <a:t>7/4/2017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8897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D182770-A080-4510-8629-8FFF75713742}" type="datetime1">
              <a:rPr lang="en-US" smtClean="0"/>
              <a:t>7/4/2017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7222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714AC58-D69A-4667-B7E4-8EC2BF68AD3E}" type="datetime1">
              <a:rPr lang="en-US" smtClean="0"/>
              <a:t>7/4/2017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0642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i-FI" noProof="0" smtClean="0"/>
              <a:t>Lisää kuva napsauttamalla kuvaketta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1CC6DF3-5CA0-4669-AD52-B2A9C29E58F3}" type="datetime1">
              <a:rPr lang="en-US" smtClean="0"/>
              <a:t>7/4/2017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5996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09A0EC5-A845-4E77-96A6-FF4058DD5D79}" type="datetime1">
              <a:rPr lang="en-US" smtClean="0"/>
              <a:t>7/4/2017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4216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1138" y="488950"/>
            <a:ext cx="1995487" cy="52292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488950"/>
            <a:ext cx="5837238" cy="52292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2704694-E664-4235-9D48-343A1A310900}" type="datetime1">
              <a:rPr lang="en-US" smtClean="0"/>
              <a:t>7/4/2017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4322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5" descr="Aalto_FI_Perustiet_21_RGB_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56"/>
          <a:stretch>
            <a:fillRect/>
          </a:stretch>
        </p:blipFill>
        <p:spPr bwMode="auto">
          <a:xfrm>
            <a:off x="7938" y="0"/>
            <a:ext cx="1857375" cy="193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406400" y="1712913"/>
            <a:ext cx="8324850" cy="3919537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6143625"/>
            <a:ext cx="11557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71500" y="1770063"/>
            <a:ext cx="7769225" cy="1331912"/>
          </a:xfrm>
        </p:spPr>
        <p:txBody>
          <a:bodyPr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71500" y="3141663"/>
            <a:ext cx="6283325" cy="2339975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  <a:latin typeface="Georgia" pitchFamily="18" charset="0"/>
              </a:defRPr>
            </a:lvl1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2860675" y="5959475"/>
            <a:ext cx="2025650" cy="176213"/>
          </a:xfrm>
        </p:spPr>
        <p:txBody>
          <a:bodyPr/>
          <a:lstStyle>
            <a:lvl1pPr>
              <a:defRPr sz="1200">
                <a:solidFill>
                  <a:srgbClr val="928B8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8CB20F0-4D92-48A9-BC5C-D12610F5FAC8}" type="datetime1">
              <a:rPr lang="en-US" smtClean="0"/>
              <a:t>7/4/2017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44507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C36053-60BD-4B49-AF7C-EE1B9396602F}" type="datetime1">
              <a:rPr lang="en-US" smtClean="0">
                <a:solidFill>
                  <a:srgbClr val="000000"/>
                </a:solidFill>
              </a:rPr>
              <a:t>7/4/2017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0B9B4B-EF97-422D-AA3A-584365F7248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2400435"/>
      </p:ext>
    </p:extLst>
  </p:cSld>
  <p:clrMapOvr>
    <a:masterClrMapping/>
  </p:clrMapOvr>
  <p:transition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3D5ADE7-0034-42F9-AB99-31F660F36AAC}" type="datetime1">
              <a:rPr lang="en-US" smtClean="0"/>
              <a:t>7/4/2017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6533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08D34A5-D7E7-4A26-AA83-5A152F12CE66}" type="datetime1">
              <a:rPr lang="en-US" smtClean="0"/>
              <a:t>7/4/2017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0605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1500" y="1582738"/>
            <a:ext cx="3916363" cy="4135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263" y="1582738"/>
            <a:ext cx="3916362" cy="4135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E08BF44-27EC-4E4A-8170-6E51142977E7}" type="datetime1">
              <a:rPr lang="en-US" smtClean="0"/>
              <a:t>7/4/2017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0148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4BDD81D-B240-4E09-AAA8-89CFE6A4A034}" type="datetime1">
              <a:rPr lang="en-US" smtClean="0"/>
              <a:t>7/4/2017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6183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0E02D48-E1D8-4620-AB27-1A7FC2CB0E3F}" type="datetime1">
              <a:rPr lang="en-US" smtClean="0"/>
              <a:t>7/4/2017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4659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3CF2E43-9556-4808-AFFA-D2F3CA2B0B93}" type="datetime1">
              <a:rPr lang="en-US" smtClean="0"/>
              <a:t>7/4/2017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6473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ABE8685-1AF3-45D6-A5A6-BE14FE4CB47B}" type="datetime1">
              <a:rPr lang="en-US" smtClean="0"/>
              <a:t>7/4/2017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1097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i-FI" noProof="0" smtClean="0"/>
              <a:t>Lisää kuva napsauttamalla kuvaketta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FF09877-A9F0-4B11-B41A-0D4612796C7A}" type="datetime1">
              <a:rPr lang="en-US" smtClean="0"/>
              <a:t>7/4/2017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0531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C8309B1-D124-4F08-86FE-B350334FFEA5}" type="datetime1">
              <a:rPr lang="en-US" smtClean="0"/>
              <a:t>7/4/2017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0424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1138" y="488950"/>
            <a:ext cx="1995487" cy="52292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488950"/>
            <a:ext cx="5837238" cy="52292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D0B3362-1BC8-44D6-9BF7-1F7400DEA9F7}" type="datetime1">
              <a:rPr lang="en-US" smtClean="0"/>
              <a:t>7/4/2017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8292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D67BCB-778F-4E8F-9523-1B2A9A619A45}" type="datetime1">
              <a:rPr lang="en-US" smtClean="0">
                <a:solidFill>
                  <a:srgbClr val="000000"/>
                </a:solidFill>
              </a:rPr>
              <a:t>7/4/2017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D27E53-1C2D-413A-8E3C-62114497724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2278642"/>
      </p:ext>
    </p:extLst>
  </p:cSld>
  <p:clrMapOvr>
    <a:masterClrMapping/>
  </p:clrMapOvr>
  <p:transition/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3" descr="Aalto_EN_Science_21_RGB_3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88"/>
          <a:stretch>
            <a:fillRect/>
          </a:stretch>
        </p:blipFill>
        <p:spPr bwMode="auto">
          <a:xfrm>
            <a:off x="0" y="15875"/>
            <a:ext cx="2051050" cy="180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406400" y="1712913"/>
            <a:ext cx="8324850" cy="3919537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71500" y="1770063"/>
            <a:ext cx="7769225" cy="1331912"/>
          </a:xfrm>
        </p:spPr>
        <p:txBody>
          <a:bodyPr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71500" y="3141663"/>
            <a:ext cx="6283325" cy="2339975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  <a:latin typeface="Georgia" pitchFamily="18" charset="0"/>
              </a:defRPr>
            </a:lvl1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2860675" y="5959475"/>
            <a:ext cx="2025650" cy="176213"/>
          </a:xfrm>
        </p:spPr>
        <p:txBody>
          <a:bodyPr/>
          <a:lstStyle>
            <a:lvl1pPr>
              <a:defRPr sz="1200">
                <a:solidFill>
                  <a:srgbClr val="928B8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7459AC9-9099-457C-B296-8C3E3CA1A25E}" type="datetime1">
              <a:rPr lang="en-US" smtClean="0"/>
              <a:t>7/4/2017</a:t>
            </a:fld>
            <a:endParaRPr lang="en-US" dirty="0"/>
          </a:p>
        </p:txBody>
      </p:sp>
      <p:pic>
        <p:nvPicPr>
          <p:cNvPr id="10" name="Picture 27" descr="E:\salogoen.gi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6092825"/>
            <a:ext cx="1179513" cy="40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257523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FB07E8A-FB3E-42F4-8AED-A8D928182184}" type="datetime1">
              <a:rPr lang="en-US" smtClean="0"/>
              <a:t>7/4/2017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1288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A79547F-B9C4-4B2F-8664-87B0508D9112}" type="datetime1">
              <a:rPr lang="en-US" smtClean="0"/>
              <a:t>7/4/2017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1982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1500" y="1582738"/>
            <a:ext cx="3916363" cy="4135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263" y="1582738"/>
            <a:ext cx="3916362" cy="4135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C59FB72-6735-44FB-A50B-2B6DFE5CA17E}" type="datetime1">
              <a:rPr lang="en-US" smtClean="0"/>
              <a:t>7/4/2017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881706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B1EEA98-F607-4933-A49C-229C9A86E2A3}" type="datetime1">
              <a:rPr lang="en-US" smtClean="0"/>
              <a:t>7/4/2017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710924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C0971B5-E33C-49FF-B360-55B693D72F2C}" type="datetime1">
              <a:rPr lang="en-US" smtClean="0"/>
              <a:t>7/4/2017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687410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E057D0C-6454-4FE3-B801-019977FA5035}" type="datetime1">
              <a:rPr lang="en-US" smtClean="0"/>
              <a:t>7/4/2017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48370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A9C7DE5-6B00-4AFF-929B-3A91F9B0F54C}" type="datetime1">
              <a:rPr lang="en-US" smtClean="0"/>
              <a:t>7/4/2017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389251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i-FI" noProof="0" smtClean="0"/>
              <a:t>Lisää kuva napsauttamalla kuvaketta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21D1233-DA50-452C-A98A-A42C8F62CAB3}" type="datetime1">
              <a:rPr lang="en-US" smtClean="0"/>
              <a:t>7/4/2017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431448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A99F282-D6C4-45EF-9555-6E702A8DB89E}" type="datetime1">
              <a:rPr lang="en-US" smtClean="0"/>
              <a:t>7/4/2017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5059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CD7C76-034C-4B80-A935-CB37768D701B}" type="datetime1">
              <a:rPr lang="en-US" smtClean="0">
                <a:solidFill>
                  <a:srgbClr val="000000"/>
                </a:solidFill>
              </a:rPr>
              <a:t>7/4/2017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EE596D-EE0B-4A26-90E8-D7036FF2D7C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097882"/>
      </p:ext>
    </p:extLst>
  </p:cSld>
  <p:clrMapOvr>
    <a:masterClrMapping/>
  </p:clrMapOvr>
  <p:transition/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1138" y="488950"/>
            <a:ext cx="1995487" cy="52292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488950"/>
            <a:ext cx="5837238" cy="52292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9B8E45F-E205-48FA-B0DC-40634EA1EAC3}" type="datetime1">
              <a:rPr lang="en-US" smtClean="0"/>
              <a:t>7/4/2017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289032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5" descr="Aalto_FI_Perustiet_21_RGB_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56"/>
          <a:stretch>
            <a:fillRect/>
          </a:stretch>
        </p:blipFill>
        <p:spPr bwMode="auto">
          <a:xfrm>
            <a:off x="7938" y="0"/>
            <a:ext cx="1857375" cy="193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406400" y="1712913"/>
            <a:ext cx="8324850" cy="3919537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6143625"/>
            <a:ext cx="11557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71500" y="1770063"/>
            <a:ext cx="7769225" cy="1331912"/>
          </a:xfrm>
        </p:spPr>
        <p:txBody>
          <a:bodyPr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71500" y="3141663"/>
            <a:ext cx="6283325" cy="2339975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  <a:latin typeface="Georgia" pitchFamily="18" charset="0"/>
              </a:defRPr>
            </a:lvl1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2860675" y="5959475"/>
            <a:ext cx="2025650" cy="176213"/>
          </a:xfrm>
        </p:spPr>
        <p:txBody>
          <a:bodyPr/>
          <a:lstStyle>
            <a:lvl1pPr>
              <a:defRPr sz="1200">
                <a:solidFill>
                  <a:srgbClr val="928B8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B931A29-DFCB-482D-9B4C-50C12B0A0897}" type="datetime1">
              <a:rPr lang="en-US" smtClean="0"/>
              <a:t>7/4/2017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9393074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0EB0278-4450-4943-9799-AB9D56BD2967}" type="datetime1">
              <a:rPr lang="en-US" smtClean="0"/>
              <a:t>7/4/2017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845284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CE08AF5-16AB-42BD-86E9-CA55E5399C1C}" type="datetime1">
              <a:rPr lang="en-US" smtClean="0"/>
              <a:t>7/4/2017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22830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1500" y="1582738"/>
            <a:ext cx="3916363" cy="4135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263" y="1582738"/>
            <a:ext cx="3916362" cy="4135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5695FDF-B7C2-4250-A6B5-5FEC13F58816}" type="datetime1">
              <a:rPr lang="en-US" smtClean="0"/>
              <a:t>7/4/2017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199865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CF5689B-7AAE-4252-9EA1-7A3036E33175}" type="datetime1">
              <a:rPr lang="en-US" smtClean="0"/>
              <a:t>7/4/2017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332531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C0F1B4E-0CBA-48D5-B67A-1F7B8F7F33DF}" type="datetime1">
              <a:rPr lang="en-US" smtClean="0"/>
              <a:t>7/4/2017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186452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B840F2A-291A-42EA-AB99-A7EC3E396299}" type="datetime1">
              <a:rPr lang="en-US" smtClean="0"/>
              <a:t>7/4/2017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730897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EB0CB11-A45D-42C1-BB58-FB87DF193E4F}" type="datetime1">
              <a:rPr lang="en-US" smtClean="0"/>
              <a:t>7/4/2017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69407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i-FI" noProof="0" smtClean="0"/>
              <a:t>Lisää kuva napsauttamalla kuvaketta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97C638C-0EE1-4793-A656-51F5BE218CC4}" type="datetime1">
              <a:rPr lang="en-US" smtClean="0"/>
              <a:t>7/4/2017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238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0B745E-7528-40E3-BC3E-CE49D790021A}" type="datetime1">
              <a:rPr lang="en-US" smtClean="0">
                <a:solidFill>
                  <a:srgbClr val="000000"/>
                </a:solidFill>
              </a:rPr>
              <a:t>7/4/2017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C34D0E-B82F-442B-8DE8-34289B11218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8458839"/>
      </p:ext>
    </p:extLst>
  </p:cSld>
  <p:clrMapOvr>
    <a:masterClrMapping/>
  </p:clrMapOvr>
  <p:transition/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7166018-A0A6-49B9-B15D-8A4B95792BF2}" type="datetime1">
              <a:rPr lang="en-US" smtClean="0"/>
              <a:t>7/4/2017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437626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1138" y="488950"/>
            <a:ext cx="1995487" cy="52292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488950"/>
            <a:ext cx="5837238" cy="52292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4AB4D5F-30CE-42C7-84B2-12BB26DC3BBE}" type="datetime1">
              <a:rPr lang="en-US" smtClean="0"/>
              <a:t>7/4/2017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440224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5" descr="Aalto_FI_Perustiet_21_RGB_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56"/>
          <a:stretch>
            <a:fillRect/>
          </a:stretch>
        </p:blipFill>
        <p:spPr bwMode="auto">
          <a:xfrm>
            <a:off x="7938" y="0"/>
            <a:ext cx="1857375" cy="193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406400" y="1712913"/>
            <a:ext cx="8324850" cy="3919537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6143625"/>
            <a:ext cx="11557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71500" y="1770063"/>
            <a:ext cx="7769225" cy="1331912"/>
          </a:xfrm>
        </p:spPr>
        <p:txBody>
          <a:bodyPr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71500" y="3141663"/>
            <a:ext cx="6283325" cy="2339975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  <a:latin typeface="Georgia" pitchFamily="18" charset="0"/>
              </a:defRPr>
            </a:lvl1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2860675" y="5959475"/>
            <a:ext cx="2025650" cy="176213"/>
          </a:xfrm>
        </p:spPr>
        <p:txBody>
          <a:bodyPr/>
          <a:lstStyle>
            <a:lvl1pPr>
              <a:defRPr sz="1200">
                <a:solidFill>
                  <a:srgbClr val="928B8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FB36FFF-FC91-477D-B67A-106BE3EBDA18}" type="datetime1">
              <a:rPr lang="en-US" smtClean="0"/>
              <a:t>7/4/2017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3701850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2C7ABEB-AC37-48FB-AF6D-935BEBFDF58F}" type="datetime1">
              <a:rPr lang="en-US" smtClean="0"/>
              <a:t>7/4/2017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765852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959846B-321F-4509-B298-7E1BB0CAC643}" type="datetime1">
              <a:rPr lang="en-US" smtClean="0"/>
              <a:t>7/4/2017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987387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1500" y="1582738"/>
            <a:ext cx="3916363" cy="4135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263" y="1582738"/>
            <a:ext cx="3916362" cy="4135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711DED3-F706-4B9E-94EB-EBEDA8D51BCC}" type="datetime1">
              <a:rPr lang="en-US" smtClean="0"/>
              <a:t>7/4/2017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53400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1B5068B-893C-4492-A394-FDFCDFBA9B94}" type="datetime1">
              <a:rPr lang="en-US" smtClean="0"/>
              <a:t>7/4/2017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81255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24F3403-D3AD-4910-B2C5-8D1F681DD1A5}" type="datetime1">
              <a:rPr lang="en-US" smtClean="0"/>
              <a:t>7/4/2017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648286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04D4C02-66D6-4DD2-8C83-9D67125D79F3}" type="datetime1">
              <a:rPr lang="en-US" smtClean="0"/>
              <a:t>7/4/2017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357113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BFB2C33-09A4-4D51-B63E-A88AD2EA37C3}" type="datetime1">
              <a:rPr lang="en-US" smtClean="0"/>
              <a:t>7/4/2017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8147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Relationship Id="rId14" Type="http://schemas.openxmlformats.org/officeDocument/2006/relationships/image" Target="../media/image2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Relationship Id="rId14" Type="http://schemas.openxmlformats.org/officeDocument/2006/relationships/image" Target="../media/image5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5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4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9.xml"/><Relationship Id="rId1" Type="http://schemas.openxmlformats.org/officeDocument/2006/relationships/slideLayout" Target="../slideLayouts/slideLayout48.xml"/><Relationship Id="rId6" Type="http://schemas.openxmlformats.org/officeDocument/2006/relationships/slideLayout" Target="../slideLayouts/slideLayout53.xml"/><Relationship Id="rId11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2.xml"/><Relationship Id="rId10" Type="http://schemas.openxmlformats.org/officeDocument/2006/relationships/slideLayout" Target="../slideLayouts/slideLayout57.xml"/><Relationship Id="rId4" Type="http://schemas.openxmlformats.org/officeDocument/2006/relationships/slideLayout" Target="../slideLayouts/slideLayout51.xml"/><Relationship Id="rId9" Type="http://schemas.openxmlformats.org/officeDocument/2006/relationships/slideLayout" Target="../slideLayouts/slideLayout56.xml"/><Relationship Id="rId14" Type="http://schemas.openxmlformats.org/officeDocument/2006/relationships/image" Target="../media/image5.pn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6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5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60.xml"/><Relationship Id="rId1" Type="http://schemas.openxmlformats.org/officeDocument/2006/relationships/slideLayout" Target="../slideLayouts/slideLayout59.xml"/><Relationship Id="rId6" Type="http://schemas.openxmlformats.org/officeDocument/2006/relationships/slideLayout" Target="../slideLayouts/slideLayout64.xml"/><Relationship Id="rId11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3.xml"/><Relationship Id="rId10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2.xml"/><Relationship Id="rId9" Type="http://schemas.openxmlformats.org/officeDocument/2006/relationships/slideLayout" Target="../slideLayouts/slideLayout67.xml"/><Relationship Id="rId14" Type="http://schemas.openxmlformats.org/officeDocument/2006/relationships/image" Target="../media/image5.png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7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72.xml"/><Relationship Id="rId7" Type="http://schemas.openxmlformats.org/officeDocument/2006/relationships/slideLayout" Target="../slideLayouts/slideLayout76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71.xml"/><Relationship Id="rId1" Type="http://schemas.openxmlformats.org/officeDocument/2006/relationships/slideLayout" Target="../slideLayouts/slideLayout70.xml"/><Relationship Id="rId6" Type="http://schemas.openxmlformats.org/officeDocument/2006/relationships/slideLayout" Target="../slideLayouts/slideLayout75.xml"/><Relationship Id="rId11" Type="http://schemas.openxmlformats.org/officeDocument/2006/relationships/slideLayout" Target="../slideLayouts/slideLayout80.xml"/><Relationship Id="rId5" Type="http://schemas.openxmlformats.org/officeDocument/2006/relationships/slideLayout" Target="../slideLayouts/slideLayout74.xml"/><Relationship Id="rId10" Type="http://schemas.openxmlformats.org/officeDocument/2006/relationships/slideLayout" Target="../slideLayouts/slideLayout79.xml"/><Relationship Id="rId4" Type="http://schemas.openxmlformats.org/officeDocument/2006/relationships/slideLayout" Target="../slideLayouts/slideLayout73.xml"/><Relationship Id="rId9" Type="http://schemas.openxmlformats.org/officeDocument/2006/relationships/slideLayout" Target="../slideLayouts/slideLayout78.xml"/><Relationship Id="rId14" Type="http://schemas.openxmlformats.org/officeDocument/2006/relationships/image" Target="../media/image5.png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8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83.xml"/><Relationship Id="rId7" Type="http://schemas.openxmlformats.org/officeDocument/2006/relationships/slideLayout" Target="../slideLayouts/slideLayout87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82.xml"/><Relationship Id="rId1" Type="http://schemas.openxmlformats.org/officeDocument/2006/relationships/slideLayout" Target="../slideLayouts/slideLayout81.xml"/><Relationship Id="rId6" Type="http://schemas.openxmlformats.org/officeDocument/2006/relationships/slideLayout" Target="../slideLayouts/slideLayout86.xml"/><Relationship Id="rId11" Type="http://schemas.openxmlformats.org/officeDocument/2006/relationships/slideLayout" Target="../slideLayouts/slideLayout91.xml"/><Relationship Id="rId5" Type="http://schemas.openxmlformats.org/officeDocument/2006/relationships/slideLayout" Target="../slideLayouts/slideLayout85.xml"/><Relationship Id="rId10" Type="http://schemas.openxmlformats.org/officeDocument/2006/relationships/slideLayout" Target="../slideLayouts/slideLayout90.xml"/><Relationship Id="rId4" Type="http://schemas.openxmlformats.org/officeDocument/2006/relationships/slideLayout" Target="../slideLayouts/slideLayout84.xml"/><Relationship Id="rId9" Type="http://schemas.openxmlformats.org/officeDocument/2006/relationships/slideLayout" Target="../slideLayouts/slideLayout89.xml"/><Relationship Id="rId14" Type="http://schemas.openxmlformats.org/officeDocument/2006/relationships/image" Target="../media/image5.png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9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11" Type="http://schemas.openxmlformats.org/officeDocument/2006/relationships/slideLayout" Target="../slideLayouts/slideLayout102.xml"/><Relationship Id="rId5" Type="http://schemas.openxmlformats.org/officeDocument/2006/relationships/slideLayout" Target="../slideLayouts/slideLayout96.xml"/><Relationship Id="rId10" Type="http://schemas.openxmlformats.org/officeDocument/2006/relationships/slideLayout" Target="../slideLayouts/slideLayout101.xml"/><Relationship Id="rId4" Type="http://schemas.openxmlformats.org/officeDocument/2006/relationships/slideLayout" Target="../slideLayouts/slideLayout95.xml"/><Relationship Id="rId9" Type="http://schemas.openxmlformats.org/officeDocument/2006/relationships/slideLayout" Target="../slideLayouts/slideLayout100.xml"/><Relationship Id="rId14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03263" y="6243638"/>
            <a:ext cx="1898650" cy="506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defTabSz="762000" eaLnBrk="0" hangingPunct="0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AA412CA-9020-4A44-962D-2EF07C94D546}" type="datetime1">
              <a:rPr lang="en-US" smtClean="0">
                <a:solidFill>
                  <a:srgbClr val="000000"/>
                </a:solidFill>
                <a:latin typeface="Times New Roman" pitchFamily="18" charset="0"/>
              </a:rPr>
              <a:t>7/4/2017</a:t>
            </a:fld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65475" y="6243638"/>
            <a:ext cx="2813050" cy="506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defTabSz="762000" eaLnBrk="0" hangingPunct="0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104063" y="6319838"/>
            <a:ext cx="1898650" cy="506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 defTabSz="762000" eaLnBrk="0" hangingPunct="0">
              <a:defRPr sz="10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E83AB17-2569-4C40-B681-90632F484656}" type="slidenum">
              <a:rPr lang="en-US">
                <a:solidFill>
                  <a:srgbClr val="000000"/>
                </a:solidFill>
                <a:latin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0" y="341313"/>
            <a:ext cx="9144000" cy="649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219200"/>
            <a:ext cx="8077200" cy="463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 sdfssdf  dsdf sdf sd sdfsd fs df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grpSp>
        <p:nvGrpSpPr>
          <p:cNvPr id="1031" name="Group 7"/>
          <p:cNvGrpSpPr>
            <a:grpSpLocks/>
          </p:cNvGrpSpPr>
          <p:nvPr/>
        </p:nvGrpSpPr>
        <p:grpSpPr bwMode="auto">
          <a:xfrm>
            <a:off x="219075" y="5980113"/>
            <a:ext cx="2676525" cy="787400"/>
            <a:chOff x="138" y="3767"/>
            <a:chExt cx="1686" cy="496"/>
          </a:xfrm>
        </p:grpSpPr>
        <p:sp>
          <p:nvSpPr>
            <p:cNvPr id="1033" name="Rectangle 8"/>
            <p:cNvSpPr>
              <a:spLocks noChangeArrowheads="1"/>
            </p:cNvSpPr>
            <p:nvPr/>
          </p:nvSpPr>
          <p:spPr bwMode="auto">
            <a:xfrm>
              <a:off x="159" y="3770"/>
              <a:ext cx="167" cy="203"/>
            </a:xfrm>
            <a:prstGeom prst="rect">
              <a:avLst/>
            </a:prstGeom>
            <a:solidFill>
              <a:srgbClr val="063DE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fi-FI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1034" name="Rectangle 9"/>
            <p:cNvSpPr>
              <a:spLocks noChangeArrowheads="1"/>
            </p:cNvSpPr>
            <p:nvPr/>
          </p:nvSpPr>
          <p:spPr bwMode="auto">
            <a:xfrm>
              <a:off x="138" y="3767"/>
              <a:ext cx="1686" cy="4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>
              <a:lvl1pPr defTabSz="7620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defTabSz="7620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defTabSz="7620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defTabSz="7620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defTabSz="7620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fontAlgn="base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800" b="1" smtClean="0">
                  <a:solidFill>
                    <a:srgbClr val="FC0128"/>
                  </a:solidFill>
                </a:rPr>
                <a:t>S</a:t>
              </a:r>
              <a:r>
                <a:rPr lang="en-US" altLang="en-US" sz="1200" b="1" smtClean="0">
                  <a:solidFill>
                    <a:srgbClr val="FC0128"/>
                  </a:solidFill>
                </a:rPr>
                <a:t> </a:t>
              </a:r>
              <a:r>
                <a:rPr lang="en-US" altLang="en-US" sz="2400" b="1" smtClean="0">
                  <a:solidFill>
                    <a:srgbClr val="FC0128"/>
                  </a:solidFill>
                </a:rPr>
                <a:t>ystems</a:t>
              </a:r>
              <a:endParaRPr lang="en-US" altLang="en-US" sz="2400" smtClean="0">
                <a:solidFill>
                  <a:srgbClr val="000000"/>
                </a:solidFill>
              </a:endParaRPr>
            </a:p>
            <a:p>
              <a:pPr fontAlgn="base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b="1" smtClean="0">
                  <a:solidFill>
                    <a:srgbClr val="000000"/>
                  </a:solidFill>
                </a:rPr>
                <a:t>Analysis Laboratory</a:t>
              </a:r>
            </a:p>
            <a:p>
              <a:pPr fontAlgn="base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300" b="1" smtClean="0">
                  <a:solidFill>
                    <a:srgbClr val="000000"/>
                  </a:solidFill>
                </a:rPr>
                <a:t>Helsinki University of Technology</a:t>
              </a:r>
            </a:p>
          </p:txBody>
        </p:sp>
      </p:grpSp>
      <p:sp>
        <p:nvSpPr>
          <p:cNvPr id="1032" name="Rectangle 10"/>
          <p:cNvSpPr>
            <a:spLocks noChangeArrowheads="1"/>
          </p:cNvSpPr>
          <p:nvPr/>
        </p:nvSpPr>
        <p:spPr bwMode="auto">
          <a:xfrm>
            <a:off x="1416050" y="6067425"/>
            <a:ext cx="7586663" cy="176213"/>
          </a:xfrm>
          <a:prstGeom prst="rect">
            <a:avLst/>
          </a:prstGeom>
          <a:gradFill rotWithShape="0">
            <a:gsLst>
              <a:gs pos="0">
                <a:srgbClr val="618FFD"/>
              </a:gs>
              <a:gs pos="100000">
                <a:srgbClr val="1D2B4B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fi-FI" altLang="en-US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34973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ransition/>
  <p:timing>
    <p:tnLst>
      <p:par>
        <p:cTn id="1" dur="indefinite" restart="never" nodeType="tmRoot"/>
      </p:par>
    </p:tnLst>
  </p:timing>
  <p:hf sldNum="0" hdr="0" ftr="0" dt="0"/>
  <p:txStyles>
    <p:titleStyle>
      <a:lvl1pPr algn="ctr" defTabSz="762000" rtl="0" eaLnBrk="0" fontAlgn="base" hangingPunct="0">
        <a:spcBef>
          <a:spcPct val="0"/>
        </a:spcBef>
        <a:spcAft>
          <a:spcPct val="0"/>
        </a:spcAft>
        <a:defRPr sz="3600">
          <a:solidFill>
            <a:srgbClr val="008000"/>
          </a:solidFill>
          <a:latin typeface="+mj-lt"/>
          <a:ea typeface="+mj-ea"/>
          <a:cs typeface="+mj-cs"/>
        </a:defRPr>
      </a:lvl1pPr>
      <a:lvl2pPr algn="ctr" defTabSz="762000" rtl="0" eaLnBrk="0" fontAlgn="base" hangingPunct="0">
        <a:spcBef>
          <a:spcPct val="0"/>
        </a:spcBef>
        <a:spcAft>
          <a:spcPct val="0"/>
        </a:spcAft>
        <a:defRPr sz="3600">
          <a:solidFill>
            <a:srgbClr val="008000"/>
          </a:solidFill>
          <a:latin typeface="Arial" charset="0"/>
        </a:defRPr>
      </a:lvl2pPr>
      <a:lvl3pPr algn="ctr" defTabSz="762000" rtl="0" eaLnBrk="0" fontAlgn="base" hangingPunct="0">
        <a:spcBef>
          <a:spcPct val="0"/>
        </a:spcBef>
        <a:spcAft>
          <a:spcPct val="0"/>
        </a:spcAft>
        <a:defRPr sz="3600">
          <a:solidFill>
            <a:srgbClr val="008000"/>
          </a:solidFill>
          <a:latin typeface="Arial" charset="0"/>
        </a:defRPr>
      </a:lvl3pPr>
      <a:lvl4pPr algn="ctr" defTabSz="762000" rtl="0" eaLnBrk="0" fontAlgn="base" hangingPunct="0">
        <a:spcBef>
          <a:spcPct val="0"/>
        </a:spcBef>
        <a:spcAft>
          <a:spcPct val="0"/>
        </a:spcAft>
        <a:defRPr sz="3600">
          <a:solidFill>
            <a:srgbClr val="008000"/>
          </a:solidFill>
          <a:latin typeface="Arial" charset="0"/>
        </a:defRPr>
      </a:lvl4pPr>
      <a:lvl5pPr algn="ctr" defTabSz="762000" rtl="0" eaLnBrk="0" fontAlgn="base" hangingPunct="0">
        <a:spcBef>
          <a:spcPct val="0"/>
        </a:spcBef>
        <a:spcAft>
          <a:spcPct val="0"/>
        </a:spcAft>
        <a:defRPr sz="3600">
          <a:solidFill>
            <a:srgbClr val="008000"/>
          </a:solidFill>
          <a:latin typeface="Arial" charset="0"/>
        </a:defRPr>
      </a:lvl5pPr>
      <a:lvl6pPr marL="457200" algn="ctr" defTabSz="762000" rtl="0" fontAlgn="base">
        <a:spcBef>
          <a:spcPct val="0"/>
        </a:spcBef>
        <a:spcAft>
          <a:spcPct val="0"/>
        </a:spcAft>
        <a:defRPr sz="3600">
          <a:solidFill>
            <a:srgbClr val="008000"/>
          </a:solidFill>
          <a:latin typeface="Arial" charset="0"/>
        </a:defRPr>
      </a:lvl6pPr>
      <a:lvl7pPr marL="914400" algn="ctr" defTabSz="762000" rtl="0" fontAlgn="base">
        <a:spcBef>
          <a:spcPct val="0"/>
        </a:spcBef>
        <a:spcAft>
          <a:spcPct val="0"/>
        </a:spcAft>
        <a:defRPr sz="3600">
          <a:solidFill>
            <a:srgbClr val="008000"/>
          </a:solidFill>
          <a:latin typeface="Arial" charset="0"/>
        </a:defRPr>
      </a:lvl7pPr>
      <a:lvl8pPr marL="1371600" algn="ctr" defTabSz="762000" rtl="0" fontAlgn="base">
        <a:spcBef>
          <a:spcPct val="0"/>
        </a:spcBef>
        <a:spcAft>
          <a:spcPct val="0"/>
        </a:spcAft>
        <a:defRPr sz="3600">
          <a:solidFill>
            <a:srgbClr val="008000"/>
          </a:solidFill>
          <a:latin typeface="Arial" charset="0"/>
        </a:defRPr>
      </a:lvl8pPr>
      <a:lvl9pPr marL="1828800" algn="ctr" defTabSz="762000" rtl="0" fontAlgn="base">
        <a:spcBef>
          <a:spcPct val="0"/>
        </a:spcBef>
        <a:spcAft>
          <a:spcPct val="0"/>
        </a:spcAft>
        <a:defRPr sz="3600">
          <a:solidFill>
            <a:srgbClr val="008000"/>
          </a:solidFill>
          <a:latin typeface="Arial" charset="0"/>
        </a:defRPr>
      </a:lvl9pPr>
    </p:titleStyle>
    <p:bodyStyle>
      <a:lvl1pPr marL="280988" indent="-280988" algn="l" defTabSz="762000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SzPct val="10000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65175" indent="-293688" algn="l" defTabSz="762000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SzPct val="100000"/>
        <a:buChar char="•"/>
        <a:defRPr sz="2800">
          <a:solidFill>
            <a:schemeClr val="tx1"/>
          </a:solidFill>
          <a:latin typeface="+mn-lt"/>
        </a:defRPr>
      </a:lvl2pPr>
      <a:lvl3pPr marL="1233488" indent="-277813" algn="l" defTabSz="762000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</a:defRPr>
      </a:lvl3pPr>
      <a:lvl4pPr marL="1717675" indent="-293688" algn="l" defTabSz="762000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SzPct val="100000"/>
        <a:buChar char="•"/>
        <a:defRPr sz="2200">
          <a:solidFill>
            <a:schemeClr val="tx1"/>
          </a:solidFill>
          <a:latin typeface="+mn-lt"/>
        </a:defRPr>
      </a:lvl4pPr>
      <a:lvl5pPr marL="2185988" indent="-277813" algn="l" defTabSz="762000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</a:defRPr>
      </a:lvl5pPr>
      <a:lvl6pPr marL="2643188" indent="-277813" algn="l" defTabSz="762000" rtl="0" fontAlgn="base">
        <a:lnSpc>
          <a:spcPct val="90000"/>
        </a:lnSpc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</a:defRPr>
      </a:lvl6pPr>
      <a:lvl7pPr marL="3100388" indent="-277813" algn="l" defTabSz="762000" rtl="0" fontAlgn="base">
        <a:lnSpc>
          <a:spcPct val="90000"/>
        </a:lnSpc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</a:defRPr>
      </a:lvl7pPr>
      <a:lvl8pPr marL="3557588" indent="-277813" algn="l" defTabSz="762000" rtl="0" fontAlgn="base">
        <a:lnSpc>
          <a:spcPct val="90000"/>
        </a:lnSpc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</a:defRPr>
      </a:lvl8pPr>
      <a:lvl9pPr marL="4014788" indent="-277813" algn="l" defTabSz="762000" rtl="0" fontAlgn="base">
        <a:lnSpc>
          <a:spcPct val="90000"/>
        </a:lnSpc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7" descr="E:\salogoen.gif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6092825"/>
            <a:ext cx="1179513" cy="40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25" descr="Aalto_EN_Science_13_RGB_3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00" y="5815013"/>
            <a:ext cx="2479675" cy="1042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488950"/>
            <a:ext cx="7985125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71500" y="1582738"/>
            <a:ext cx="7985125" cy="413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0" y="6272213"/>
            <a:ext cx="1544638" cy="12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900" b="1">
                <a:solidFill>
                  <a:srgbClr val="898989"/>
                </a:solidFill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70B09CC-4E78-471D-AD7F-812337DDA26E}" type="datetime1">
              <a:rPr lang="en-US" smtClean="0"/>
              <a:t>7/4/2017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142038"/>
            <a:ext cx="1544638" cy="12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900" b="1">
                <a:solidFill>
                  <a:srgbClr val="898989"/>
                </a:solidFill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429000" y="6397625"/>
            <a:ext cx="1544638" cy="125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900" b="1">
                <a:solidFill>
                  <a:srgbClr val="898989"/>
                </a:solidFill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  <p:sp>
        <p:nvSpPr>
          <p:cNvPr id="1033" name="Rectangle 8"/>
          <p:cNvSpPr>
            <a:spLocks noChangeArrowheads="1"/>
          </p:cNvSpPr>
          <p:nvPr/>
        </p:nvSpPr>
        <p:spPr bwMode="auto">
          <a:xfrm>
            <a:off x="571500" y="5811838"/>
            <a:ext cx="7985125" cy="65087"/>
          </a:xfrm>
          <a:prstGeom prst="rect">
            <a:avLst/>
          </a:prstGeom>
          <a:solidFill>
            <a:srgbClr val="ED293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sv-SE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04341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ED2939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ED2939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ED2939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ED2939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ED2939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ED2939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ED2939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ED2939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ED2939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7" descr="E:\salogoen.gif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6092825"/>
            <a:ext cx="1179513" cy="40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25" descr="Aalto_EN_Science_13_RGB_3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00" y="5815013"/>
            <a:ext cx="2479675" cy="1042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488950"/>
            <a:ext cx="7985125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71500" y="1582738"/>
            <a:ext cx="7985125" cy="413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0" y="6272213"/>
            <a:ext cx="1544638" cy="12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900" b="1">
                <a:solidFill>
                  <a:srgbClr val="898989"/>
                </a:solidFill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8A2CC4F-5F87-4DA1-A042-933689DB1A7A}" type="datetime1">
              <a:rPr lang="en-US" smtClean="0"/>
              <a:t>7/4/2017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142038"/>
            <a:ext cx="1544638" cy="12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900" b="1">
                <a:solidFill>
                  <a:srgbClr val="898989"/>
                </a:solidFill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429000" y="6397625"/>
            <a:ext cx="1544638" cy="125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900" b="1">
                <a:solidFill>
                  <a:srgbClr val="898989"/>
                </a:solidFill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  <p:sp>
        <p:nvSpPr>
          <p:cNvPr id="1033" name="Rectangle 8"/>
          <p:cNvSpPr>
            <a:spLocks noChangeArrowheads="1"/>
          </p:cNvSpPr>
          <p:nvPr/>
        </p:nvSpPr>
        <p:spPr bwMode="auto">
          <a:xfrm>
            <a:off x="571500" y="5811838"/>
            <a:ext cx="7985125" cy="65087"/>
          </a:xfrm>
          <a:prstGeom prst="rect">
            <a:avLst/>
          </a:prstGeom>
          <a:solidFill>
            <a:srgbClr val="ED293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sv-SE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3265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ED2939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ED2939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ED2939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ED2939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ED2939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ED2939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ED2939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ED2939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ED2939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7" descr="Aalto_FI_Perustiet_13_RGB_1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00" y="5811838"/>
            <a:ext cx="2170113" cy="104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488950"/>
            <a:ext cx="7985125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perustyyl. napsautt.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71500" y="1582738"/>
            <a:ext cx="7985125" cy="413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0" y="6272213"/>
            <a:ext cx="1544638" cy="12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900" b="1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E55B9AA-0467-4128-815F-2FAE4B69CD42}" type="datetime1">
              <a:rPr lang="en-US" smtClean="0">
                <a:solidFill>
                  <a:srgbClr val="000000"/>
                </a:solidFill>
                <a:latin typeface="Times New Roman" pitchFamily="18" charset="0"/>
              </a:rPr>
              <a:t>7/4/2017</a:t>
            </a:fld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142038"/>
            <a:ext cx="1544638" cy="12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900" b="1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429000" y="6397625"/>
            <a:ext cx="1544638" cy="125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900" b="1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E83AB17-2569-4C40-B681-90632F484656}" type="slidenum">
              <a:rPr lang="en-US" smtClean="0">
                <a:solidFill>
                  <a:srgbClr val="000000"/>
                </a:solidFill>
                <a:latin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571500" y="5811838"/>
            <a:ext cx="7985125" cy="65087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033" name="Picture 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6143625"/>
            <a:ext cx="11557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033490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7" descr="Aalto_FI_Perustiet_13_RGB_1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00" y="5811838"/>
            <a:ext cx="2170113" cy="104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488950"/>
            <a:ext cx="7985125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perustyyl. napsautt.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71500" y="1582738"/>
            <a:ext cx="7985125" cy="413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0" y="6272213"/>
            <a:ext cx="1544638" cy="12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900" b="1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ACD2EB6-6FF8-443C-A4FF-7D4A04AD7435}" type="datetime1">
              <a:rPr lang="en-US" smtClean="0">
                <a:solidFill>
                  <a:srgbClr val="000000"/>
                </a:solidFill>
                <a:latin typeface="Times New Roman" pitchFamily="18" charset="0"/>
              </a:rPr>
              <a:t>7/4/2017</a:t>
            </a:fld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142038"/>
            <a:ext cx="1544638" cy="12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900" b="1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429000" y="6397625"/>
            <a:ext cx="1544638" cy="125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900" b="1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E83AB17-2569-4C40-B681-90632F484656}" type="slidenum">
              <a:rPr lang="en-US" smtClean="0">
                <a:solidFill>
                  <a:srgbClr val="000000"/>
                </a:solidFill>
                <a:latin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571500" y="5811838"/>
            <a:ext cx="7985125" cy="65087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033" name="Picture 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6143625"/>
            <a:ext cx="11557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387026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7" descr="Aalto_FI_Perustiet_13_RGB_1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00" y="5811838"/>
            <a:ext cx="2170113" cy="104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488950"/>
            <a:ext cx="7985125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perustyyl. napsautt.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71500" y="1582738"/>
            <a:ext cx="7985125" cy="413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0" y="6272213"/>
            <a:ext cx="1544638" cy="12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900" b="1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BFC41C8-6671-4B7D-B58B-575D88F1B26C}" type="datetime1">
              <a:rPr lang="en-US" smtClean="0">
                <a:solidFill>
                  <a:srgbClr val="000000"/>
                </a:solidFill>
                <a:latin typeface="Times New Roman" pitchFamily="18" charset="0"/>
              </a:rPr>
              <a:t>7/4/2017</a:t>
            </a:fld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142038"/>
            <a:ext cx="1544638" cy="12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900" b="1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429000" y="6397625"/>
            <a:ext cx="1544638" cy="125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900" b="1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E83AB17-2569-4C40-B681-90632F484656}" type="slidenum">
              <a:rPr lang="en-US" smtClean="0">
                <a:solidFill>
                  <a:srgbClr val="000000"/>
                </a:solidFill>
                <a:latin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571500" y="5811838"/>
            <a:ext cx="7985125" cy="65087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033" name="Picture 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6143625"/>
            <a:ext cx="11557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43677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7" descr="Aalto_FI_Perustiet_13_RGB_1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00" y="5811838"/>
            <a:ext cx="2170113" cy="104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488950"/>
            <a:ext cx="7985125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perustyyl. napsautt.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71500" y="1582738"/>
            <a:ext cx="7985125" cy="413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0" y="6272213"/>
            <a:ext cx="1544638" cy="12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900" b="1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90ED083-DCC6-4521-852D-2BD10AFB2638}" type="datetime1">
              <a:rPr lang="en-US" smtClean="0">
                <a:solidFill>
                  <a:srgbClr val="000000"/>
                </a:solidFill>
                <a:latin typeface="Times New Roman" pitchFamily="18" charset="0"/>
              </a:rPr>
              <a:t>7/4/2017</a:t>
            </a:fld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142038"/>
            <a:ext cx="1544638" cy="12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900" b="1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429000" y="6397625"/>
            <a:ext cx="1544638" cy="125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900" b="1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E83AB17-2569-4C40-B681-90632F484656}" type="slidenum">
              <a:rPr lang="en-US" smtClean="0">
                <a:solidFill>
                  <a:srgbClr val="000000"/>
                </a:solidFill>
                <a:latin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571500" y="5811838"/>
            <a:ext cx="7985125" cy="65087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033" name="Picture 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6143625"/>
            <a:ext cx="11557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150642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  <p:sldLayoutId id="2147483755" r:id="rId2"/>
    <p:sldLayoutId id="2147483756" r:id="rId3"/>
    <p:sldLayoutId id="2147483757" r:id="rId4"/>
    <p:sldLayoutId id="2147483758" r:id="rId5"/>
    <p:sldLayoutId id="2147483759" r:id="rId6"/>
    <p:sldLayoutId id="2147483760" r:id="rId7"/>
    <p:sldLayoutId id="2147483761" r:id="rId8"/>
    <p:sldLayoutId id="2147483762" r:id="rId9"/>
    <p:sldLayoutId id="2147483763" r:id="rId10"/>
    <p:sldLayoutId id="2147483764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7" descr="Aalto_FI_Perustiet_13_RGB_1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00" y="5811838"/>
            <a:ext cx="2170113" cy="104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488950"/>
            <a:ext cx="7985125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perustyyl. napsautt.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71500" y="1582738"/>
            <a:ext cx="7985125" cy="413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0" y="6272213"/>
            <a:ext cx="1544638" cy="12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900" b="1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5A039B1-FF0D-49B7-95BC-7EF2F2642E34}" type="datetime1">
              <a:rPr lang="en-US" smtClean="0">
                <a:solidFill>
                  <a:srgbClr val="000000"/>
                </a:solidFill>
                <a:latin typeface="Times New Roman" pitchFamily="18" charset="0"/>
              </a:rPr>
              <a:t>7/4/2017</a:t>
            </a:fld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142038"/>
            <a:ext cx="1544638" cy="12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900" b="1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429000" y="6397625"/>
            <a:ext cx="1544638" cy="125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900" b="1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E83AB17-2569-4C40-B681-90632F484656}" type="slidenum">
              <a:rPr lang="en-US" smtClean="0">
                <a:solidFill>
                  <a:srgbClr val="000000"/>
                </a:solidFill>
                <a:latin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571500" y="5811838"/>
            <a:ext cx="7985125" cy="65087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033" name="Picture 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6143625"/>
            <a:ext cx="11557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47243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  <p:sldLayoutId id="2147483767" r:id="rId2"/>
    <p:sldLayoutId id="2147483768" r:id="rId3"/>
    <p:sldLayoutId id="2147483769" r:id="rId4"/>
    <p:sldLayoutId id="2147483770" r:id="rId5"/>
    <p:sldLayoutId id="2147483771" r:id="rId6"/>
    <p:sldLayoutId id="2147483772" r:id="rId7"/>
    <p:sldLayoutId id="2147483773" r:id="rId8"/>
    <p:sldLayoutId id="2147483774" r:id="rId9"/>
    <p:sldLayoutId id="2147483775" r:id="rId10"/>
    <p:sldLayoutId id="2147483776" r:id="rId11"/>
  </p:sldLayoutIdLst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7" descr="Aalto_FI_Perustiet_13_RGB_1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00" y="5811838"/>
            <a:ext cx="2170113" cy="104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488950"/>
            <a:ext cx="7985125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perustyyl. napsautt.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71500" y="1582738"/>
            <a:ext cx="7985125" cy="413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0" y="6272213"/>
            <a:ext cx="1544638" cy="12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900" b="1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9B16271-9331-4A48-8369-B80D03701662}" type="datetime1">
              <a:rPr lang="en-US" smtClean="0">
                <a:solidFill>
                  <a:srgbClr val="000000"/>
                </a:solidFill>
                <a:latin typeface="Times New Roman" pitchFamily="18" charset="0"/>
              </a:rPr>
              <a:t>7/4/2017</a:t>
            </a:fld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142038"/>
            <a:ext cx="1544638" cy="12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900" b="1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429000" y="6397625"/>
            <a:ext cx="1544638" cy="125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900" b="1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E83AB17-2569-4C40-B681-90632F484656}" type="slidenum">
              <a:rPr lang="en-US" smtClean="0">
                <a:solidFill>
                  <a:srgbClr val="000000"/>
                </a:solidFill>
                <a:latin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571500" y="5811838"/>
            <a:ext cx="7985125" cy="65087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033" name="Picture 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6143625"/>
            <a:ext cx="11557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38533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8" r:id="rId1"/>
    <p:sldLayoutId id="2147483779" r:id="rId2"/>
    <p:sldLayoutId id="2147483780" r:id="rId3"/>
    <p:sldLayoutId id="2147483781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7" r:id="rId10"/>
    <p:sldLayoutId id="2147483788" r:id="rId11"/>
  </p:sldLayoutIdLst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7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5"/>
          <p:cNvSpPr>
            <a:spLocks noGrp="1"/>
          </p:cNvSpPr>
          <p:nvPr>
            <p:ph type="ctrTitle"/>
          </p:nvPr>
        </p:nvSpPr>
        <p:spPr>
          <a:xfrm>
            <a:off x="323850" y="2075186"/>
            <a:ext cx="8208590" cy="1331912"/>
          </a:xfrm>
        </p:spPr>
        <p:txBody>
          <a:bodyPr/>
          <a:lstStyle/>
          <a:p>
            <a:pPr algn="ctr"/>
            <a:r>
              <a:rPr lang="fi-FI" sz="3600" dirty="0" err="1" smtClean="0"/>
              <a:t>Computational</a:t>
            </a:r>
            <a:r>
              <a:rPr lang="fi-FI" sz="3600" dirty="0" smtClean="0"/>
              <a:t> </a:t>
            </a:r>
            <a:r>
              <a:rPr lang="fi-FI" sz="3600" dirty="0" err="1" smtClean="0"/>
              <a:t>analysis</a:t>
            </a:r>
            <a:r>
              <a:rPr lang="fi-FI" sz="3600" dirty="0" smtClean="0"/>
              <a:t> for </a:t>
            </a:r>
            <a:r>
              <a:rPr lang="fi-FI" sz="3600" dirty="0" err="1" smtClean="0"/>
              <a:t>bias</a:t>
            </a:r>
            <a:r>
              <a:rPr lang="fi-FI" sz="3600" dirty="0" smtClean="0"/>
              <a:t> </a:t>
            </a:r>
            <a:br>
              <a:rPr lang="fi-FI" sz="3600" dirty="0" smtClean="0"/>
            </a:br>
            <a:r>
              <a:rPr lang="fi-FI" sz="3600" dirty="0" err="1" smtClean="0"/>
              <a:t>mitigation</a:t>
            </a:r>
            <a:r>
              <a:rPr lang="fi-FI" sz="3600" dirty="0" smtClean="0"/>
              <a:t> in </a:t>
            </a:r>
            <a:r>
              <a:rPr lang="fi-FI" sz="3600" dirty="0" err="1" smtClean="0"/>
              <a:t>multicriteria</a:t>
            </a:r>
            <a:r>
              <a:rPr lang="fi-FI" sz="3600" dirty="0" smtClean="0"/>
              <a:t> </a:t>
            </a:r>
            <a:br>
              <a:rPr lang="fi-FI" sz="3600" dirty="0" smtClean="0"/>
            </a:br>
            <a:r>
              <a:rPr lang="fi-FI" sz="3600" dirty="0" err="1" smtClean="0"/>
              <a:t>decision</a:t>
            </a:r>
            <a:r>
              <a:rPr lang="fi-FI" sz="3600" dirty="0" smtClean="0"/>
              <a:t> </a:t>
            </a:r>
            <a:r>
              <a:rPr lang="fi-FI" sz="3600" dirty="0" err="1" smtClean="0"/>
              <a:t>analysis</a:t>
            </a:r>
            <a:endParaRPr lang="en-US" altLang="en-US" sz="3600" i="1" dirty="0" smtClean="0"/>
          </a:p>
        </p:txBody>
      </p:sp>
      <p:sp>
        <p:nvSpPr>
          <p:cNvPr id="3075" name="Subtitle 6"/>
          <p:cNvSpPr>
            <a:spLocks noGrp="1"/>
          </p:cNvSpPr>
          <p:nvPr>
            <p:ph type="subTitle" idx="1"/>
          </p:nvPr>
        </p:nvSpPr>
        <p:spPr>
          <a:xfrm>
            <a:off x="591281" y="3642469"/>
            <a:ext cx="7745413" cy="1547813"/>
          </a:xfrm>
        </p:spPr>
        <p:txBody>
          <a:bodyPr/>
          <a:lstStyle/>
          <a:p>
            <a:endParaRPr lang="fi-FI" altLang="en-US" sz="2000" dirty="0" smtClean="0"/>
          </a:p>
          <a:p>
            <a:pPr algn="ctr"/>
            <a:r>
              <a:rPr lang="fi-FI" altLang="en-US" sz="2000" dirty="0" smtClean="0"/>
              <a:t>Tuomas J. Lahtinen, Raimo P. Hämäläinen, Cosmo </a:t>
            </a:r>
            <a:r>
              <a:rPr lang="fi-FI" altLang="en-US" sz="2000" dirty="0" err="1" smtClean="0"/>
              <a:t>Jenytin</a:t>
            </a:r>
            <a:endParaRPr lang="fi-FI" altLang="en-US" sz="2000" dirty="0" smtClean="0"/>
          </a:p>
          <a:p>
            <a:pPr algn="ctr"/>
            <a:r>
              <a:rPr lang="fi-FI" altLang="en-US" sz="1400" dirty="0" smtClean="0"/>
              <a:t>tuomas.j.lahtinen@aalto.fi</a:t>
            </a:r>
            <a:r>
              <a:rPr lang="fi-FI" altLang="en-US" sz="1400" dirty="0"/>
              <a:t>, </a:t>
            </a:r>
            <a:r>
              <a:rPr lang="fi-FI" altLang="en-US" sz="1400" dirty="0" smtClean="0"/>
              <a:t>raimo.hamalainen@aalto.fi</a:t>
            </a:r>
          </a:p>
          <a:p>
            <a:pPr algn="ctr"/>
            <a:r>
              <a:rPr lang="en-US" altLang="en-US" sz="1400" dirty="0" smtClean="0"/>
              <a:t>Systems Analysis Laboratory, Department </a:t>
            </a:r>
            <a:r>
              <a:rPr lang="en-US" altLang="en-US" sz="1400" dirty="0"/>
              <a:t>of Mathematics and Systems </a:t>
            </a:r>
            <a:r>
              <a:rPr lang="en-US" altLang="en-US" sz="1400" dirty="0" smtClean="0"/>
              <a:t>Analysis, Aalto University</a:t>
            </a:r>
          </a:p>
          <a:p>
            <a:pPr algn="ctr"/>
            <a:endParaRPr lang="fi-FI" altLang="en-US" sz="600" dirty="0"/>
          </a:p>
          <a:p>
            <a:r>
              <a:rPr lang="fi-FI" altLang="en-US" dirty="0" smtClean="0"/>
              <a:t>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23850" y="5661025"/>
            <a:ext cx="7950200" cy="2460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dirty="0">
                <a:solidFill>
                  <a:srgbClr val="FFFFFF">
                    <a:lumMod val="50000"/>
                  </a:srgbClr>
                </a:solidFill>
              </a:rPr>
              <a:t>The document can be stored and made available to the public on the open internet pages of Aalto University. All other rights are reserved.</a:t>
            </a:r>
          </a:p>
        </p:txBody>
      </p:sp>
      <p:sp>
        <p:nvSpPr>
          <p:cNvPr id="2" name="Suorakulmio 1"/>
          <p:cNvSpPr/>
          <p:nvPr/>
        </p:nvSpPr>
        <p:spPr bwMode="auto">
          <a:xfrm>
            <a:off x="395536" y="5661025"/>
            <a:ext cx="8136904" cy="360263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004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 bwMode="auto">
          <a:xfrm>
            <a:off x="251520" y="5614941"/>
            <a:ext cx="8568952" cy="108012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936" y="530122"/>
            <a:ext cx="7985125" cy="10795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Introduce </a:t>
            </a:r>
            <a:r>
              <a:rPr lang="en-US" dirty="0"/>
              <a:t>a virtual reference alternative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4848414"/>
              </p:ext>
            </p:extLst>
          </p:nvPr>
        </p:nvGraphicFramePr>
        <p:xfrm>
          <a:off x="899592" y="2496760"/>
          <a:ext cx="6624736" cy="2743200"/>
        </p:xfrm>
        <a:graphic>
          <a:graphicData uri="http://schemas.openxmlformats.org/drawingml/2006/table">
            <a:tbl>
              <a:tblPr firstRow="1" firstCol="1" bandRow="1">
                <a:tableStyleId>{EB344D84-9AFB-497E-A393-DC336BA19D2E}</a:tableStyleId>
              </a:tblPr>
              <a:tblGrid>
                <a:gridCol w="3380060">
                  <a:extLst>
                    <a:ext uri="{9D8B030D-6E8A-4147-A177-3AD203B41FA5}">
                      <a16:colId xmlns:a16="http://schemas.microsoft.com/office/drawing/2014/main" xmlns="" val="2123327398"/>
                    </a:ext>
                  </a:extLst>
                </a:gridCol>
                <a:gridCol w="876940">
                  <a:extLst>
                    <a:ext uri="{9D8B030D-6E8A-4147-A177-3AD203B41FA5}">
                      <a16:colId xmlns:a16="http://schemas.microsoft.com/office/drawing/2014/main" xmlns="" val="2120839194"/>
                    </a:ext>
                  </a:extLst>
                </a:gridCol>
                <a:gridCol w="789246">
                  <a:extLst>
                    <a:ext uri="{9D8B030D-6E8A-4147-A177-3AD203B41FA5}">
                      <a16:colId xmlns:a16="http://schemas.microsoft.com/office/drawing/2014/main" xmlns="" val="2151610407"/>
                    </a:ext>
                  </a:extLst>
                </a:gridCol>
                <a:gridCol w="701551">
                  <a:extLst>
                    <a:ext uri="{9D8B030D-6E8A-4147-A177-3AD203B41FA5}">
                      <a16:colId xmlns:a16="http://schemas.microsoft.com/office/drawing/2014/main" xmlns="" val="2427021022"/>
                    </a:ext>
                  </a:extLst>
                </a:gridCol>
                <a:gridCol w="876939">
                  <a:extLst>
                    <a:ext uri="{9D8B030D-6E8A-4147-A177-3AD203B41FA5}">
                      <a16:colId xmlns:a16="http://schemas.microsoft.com/office/drawing/2014/main" xmlns="" val="2452702922"/>
                    </a:ext>
                  </a:extLst>
                </a:gridCol>
              </a:tblGrid>
              <a:tr h="11938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fi-FI" sz="18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Apartment</a:t>
                      </a:r>
                      <a:r>
                        <a:rPr lang="fi-FI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i-FI" sz="18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selection</a:t>
                      </a:r>
                      <a:endParaRPr lang="fi-FI" sz="1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</a:rPr>
                        <a:t>Alternatives</a:t>
                      </a:r>
                      <a:endParaRPr lang="fi-FI" sz="2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78706646"/>
                  </a:ext>
                </a:extLst>
              </a:tr>
              <a:tr h="11938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fi-FI" sz="1800" b="0" dirty="0" err="1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Attributes</a:t>
                      </a:r>
                      <a:endParaRPr lang="fi-FI" sz="1800" b="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A</a:t>
                      </a:r>
                      <a:endParaRPr lang="fi-FI" sz="2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B</a:t>
                      </a:r>
                      <a:endParaRPr lang="fi-FI" sz="2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C</a:t>
                      </a:r>
                      <a:endParaRPr lang="fi-FI" sz="2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FF0000"/>
                          </a:solidFill>
                          <a:effectLst/>
                        </a:rPr>
                        <a:t>Virtual</a:t>
                      </a:r>
                      <a:endParaRPr lang="fi-FI" sz="24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4260909927"/>
                  </a:ext>
                </a:extLst>
              </a:tr>
              <a:tr h="279298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</a:rPr>
                        <a:t>Rent (euros per month)</a:t>
                      </a:r>
                      <a:endParaRPr lang="fi-FI" sz="2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700</a:t>
                      </a:r>
                      <a:endParaRPr lang="fi-FI" sz="2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900</a:t>
                      </a:r>
                      <a:endParaRPr lang="fi-FI" sz="2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800</a:t>
                      </a:r>
                      <a:endParaRPr lang="fi-FI" sz="2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FF0000"/>
                          </a:solidFill>
                          <a:effectLst/>
                        </a:rPr>
                        <a:t>800</a:t>
                      </a:r>
                      <a:endParaRPr lang="fi-FI" sz="24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963077901"/>
                  </a:ext>
                </a:extLst>
              </a:tr>
              <a:tr h="177165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</a:rPr>
                        <a:t>Size (square meters)</a:t>
                      </a:r>
                      <a:endParaRPr lang="fi-FI" sz="2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30</a:t>
                      </a:r>
                      <a:endParaRPr lang="fi-FI" sz="2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40</a:t>
                      </a:r>
                      <a:endParaRPr lang="fi-FI" sz="2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35</a:t>
                      </a:r>
                      <a:endParaRPr lang="fi-FI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FF0000"/>
                          </a:solidFill>
                          <a:effectLst/>
                        </a:rPr>
                        <a:t>35</a:t>
                      </a:r>
                      <a:endParaRPr lang="fi-FI" sz="24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514506266"/>
                  </a:ext>
                </a:extLst>
              </a:tr>
              <a:tr h="4191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</a:rPr>
                        <a:t>Condition (constructed scale)</a:t>
                      </a:r>
                      <a:endParaRPr lang="fi-FI" sz="2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fi-FI" sz="2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fi-FI" sz="2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fi-FI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FF0000"/>
                          </a:solidFill>
                          <a:effectLst/>
                        </a:rPr>
                        <a:t>2</a:t>
                      </a:r>
                      <a:endParaRPr lang="fi-FI" sz="24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4262890968"/>
                  </a:ext>
                </a:extLst>
              </a:tr>
            </a:tbl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3936" y="1628801"/>
            <a:ext cx="7632709" cy="617711"/>
          </a:xfrm>
        </p:spPr>
        <p:txBody>
          <a:bodyPr/>
          <a:lstStyle/>
          <a:p>
            <a:r>
              <a:rPr lang="fi-FI" dirty="0"/>
              <a:t>C</a:t>
            </a:r>
            <a:r>
              <a:rPr lang="fi-FI" dirty="0" smtClean="0"/>
              <a:t>an </a:t>
            </a:r>
            <a:r>
              <a:rPr lang="fi-FI" dirty="0" err="1" smtClean="0"/>
              <a:t>mitigate</a:t>
            </a:r>
            <a:r>
              <a:rPr lang="fi-FI" dirty="0" smtClean="0"/>
              <a:t>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loss</a:t>
            </a:r>
            <a:r>
              <a:rPr lang="fi-FI" dirty="0" smtClean="0"/>
              <a:t> </a:t>
            </a:r>
            <a:r>
              <a:rPr lang="fi-FI" dirty="0"/>
              <a:t>aversion </a:t>
            </a:r>
            <a:r>
              <a:rPr lang="fi-FI" dirty="0" err="1" smtClean="0"/>
              <a:t>bias</a:t>
            </a:r>
            <a:r>
              <a:rPr lang="fi-FI" dirty="0" smtClean="0"/>
              <a:t> </a:t>
            </a:r>
            <a:r>
              <a:rPr lang="fi-FI" sz="2000" dirty="0" smtClean="0"/>
              <a:t>(</a:t>
            </a:r>
            <a:r>
              <a:rPr lang="fi-FI" sz="2000" dirty="0" err="1" smtClean="0"/>
              <a:t>Tversky</a:t>
            </a:r>
            <a:r>
              <a:rPr lang="fi-FI" sz="2000" dirty="0" smtClean="0"/>
              <a:t> and </a:t>
            </a:r>
            <a:r>
              <a:rPr lang="fi-FI" sz="2000" dirty="0" err="1" smtClean="0"/>
              <a:t>Kahneman</a:t>
            </a:r>
            <a:r>
              <a:rPr lang="fi-FI" sz="2000" dirty="0" smtClean="0"/>
              <a:t> 1991)</a:t>
            </a:r>
          </a:p>
        </p:txBody>
      </p:sp>
      <p:sp>
        <p:nvSpPr>
          <p:cNvPr id="5" name="Rectangle 4"/>
          <p:cNvSpPr/>
          <p:nvPr/>
        </p:nvSpPr>
        <p:spPr>
          <a:xfrm>
            <a:off x="504982" y="5490209"/>
            <a:ext cx="773166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dirty="0" err="1">
                <a:solidFill>
                  <a:srgbClr val="FF0000"/>
                </a:solidFill>
              </a:rPr>
              <a:t>Different</a:t>
            </a:r>
            <a:r>
              <a:rPr lang="fi-FI" sz="2400" dirty="0">
                <a:solidFill>
                  <a:srgbClr val="FF0000"/>
                </a:solidFill>
              </a:rPr>
              <a:t> </a:t>
            </a:r>
            <a:r>
              <a:rPr lang="fi-FI" sz="2400" dirty="0" err="1">
                <a:solidFill>
                  <a:srgbClr val="FF0000"/>
                </a:solidFill>
              </a:rPr>
              <a:t>virtual</a:t>
            </a:r>
            <a:r>
              <a:rPr lang="fi-FI" sz="2400" dirty="0">
                <a:solidFill>
                  <a:srgbClr val="FF0000"/>
                </a:solidFill>
              </a:rPr>
              <a:t> </a:t>
            </a:r>
            <a:r>
              <a:rPr lang="fi-FI" sz="2400" dirty="0" err="1">
                <a:solidFill>
                  <a:srgbClr val="FF0000"/>
                </a:solidFill>
              </a:rPr>
              <a:t>or</a:t>
            </a:r>
            <a:r>
              <a:rPr lang="fi-FI" sz="2400" dirty="0">
                <a:solidFill>
                  <a:srgbClr val="FF0000"/>
                </a:solidFill>
              </a:rPr>
              <a:t> </a:t>
            </a:r>
            <a:r>
              <a:rPr lang="fi-FI" sz="2400" dirty="0" err="1">
                <a:solidFill>
                  <a:srgbClr val="FF0000"/>
                </a:solidFill>
              </a:rPr>
              <a:t>hypothethical</a:t>
            </a:r>
            <a:r>
              <a:rPr lang="fi-FI" sz="2400" dirty="0">
                <a:solidFill>
                  <a:srgbClr val="FF0000"/>
                </a:solidFill>
              </a:rPr>
              <a:t> </a:t>
            </a:r>
            <a:r>
              <a:rPr lang="fi-FI" sz="2400" dirty="0" err="1">
                <a:solidFill>
                  <a:srgbClr val="FF0000"/>
                </a:solidFill>
              </a:rPr>
              <a:t>reference</a:t>
            </a:r>
            <a:r>
              <a:rPr lang="fi-FI" sz="2400" dirty="0">
                <a:solidFill>
                  <a:srgbClr val="FF0000"/>
                </a:solidFill>
              </a:rPr>
              <a:t> </a:t>
            </a:r>
            <a:r>
              <a:rPr lang="fi-FI" sz="2400" dirty="0" err="1">
                <a:solidFill>
                  <a:srgbClr val="FF0000"/>
                </a:solidFill>
              </a:rPr>
              <a:t>points</a:t>
            </a:r>
            <a:r>
              <a:rPr lang="fi-FI" sz="2400" dirty="0">
                <a:solidFill>
                  <a:srgbClr val="FF0000"/>
                </a:solidFill>
              </a:rPr>
              <a:t> </a:t>
            </a:r>
            <a:r>
              <a:rPr lang="fi-FI" sz="2400" dirty="0" err="1">
                <a:solidFill>
                  <a:srgbClr val="FF0000"/>
                </a:solidFill>
              </a:rPr>
              <a:t>can</a:t>
            </a:r>
            <a:r>
              <a:rPr lang="fi-FI" sz="2400" dirty="0">
                <a:solidFill>
                  <a:srgbClr val="FF0000"/>
                </a:solidFill>
              </a:rPr>
              <a:t> </a:t>
            </a:r>
            <a:r>
              <a:rPr lang="fi-FI" sz="2400" dirty="0" err="1">
                <a:solidFill>
                  <a:srgbClr val="FF0000"/>
                </a:solidFill>
              </a:rPr>
              <a:t>be</a:t>
            </a:r>
            <a:r>
              <a:rPr lang="fi-FI" sz="2400" dirty="0">
                <a:solidFill>
                  <a:srgbClr val="FF0000"/>
                </a:solidFill>
              </a:rPr>
              <a:t> </a:t>
            </a:r>
            <a:r>
              <a:rPr lang="fi-FI" sz="2400" dirty="0" err="1">
                <a:solidFill>
                  <a:srgbClr val="FF0000"/>
                </a:solidFill>
              </a:rPr>
              <a:t>used</a:t>
            </a:r>
            <a:r>
              <a:rPr lang="fi-FI" sz="2400" dirty="0">
                <a:solidFill>
                  <a:srgbClr val="FF0000"/>
                </a:solidFill>
              </a:rPr>
              <a:t>, </a:t>
            </a:r>
            <a:r>
              <a:rPr lang="fi-FI" sz="2400" dirty="0" err="1">
                <a:solidFill>
                  <a:srgbClr val="FF0000"/>
                </a:solidFill>
              </a:rPr>
              <a:t>e.g</a:t>
            </a:r>
            <a:r>
              <a:rPr lang="fi-FI" sz="2400" dirty="0">
                <a:solidFill>
                  <a:srgbClr val="FF0000"/>
                </a:solidFill>
              </a:rPr>
              <a:t>. </a:t>
            </a:r>
            <a:r>
              <a:rPr lang="fi-FI" sz="2400" dirty="0" err="1">
                <a:solidFill>
                  <a:srgbClr val="FF0000"/>
                </a:solidFill>
              </a:rPr>
              <a:t>trade-off</a:t>
            </a:r>
            <a:r>
              <a:rPr lang="fi-FI" sz="2400" dirty="0">
                <a:solidFill>
                  <a:srgbClr val="FF0000"/>
                </a:solidFill>
              </a:rPr>
              <a:t> and swing </a:t>
            </a:r>
            <a:r>
              <a:rPr lang="fi-FI" sz="2400" dirty="0" err="1">
                <a:solidFill>
                  <a:srgbClr val="FF0000"/>
                </a:solidFill>
              </a:rPr>
              <a:t>methods</a:t>
            </a:r>
            <a:r>
              <a:rPr lang="fi-FI" sz="2400" dirty="0">
                <a:solidFill>
                  <a:srgbClr val="FF0000"/>
                </a:solidFill>
              </a:rPr>
              <a:t>, </a:t>
            </a:r>
            <a:r>
              <a:rPr lang="fi-FI" sz="2400" dirty="0" err="1">
                <a:solidFill>
                  <a:srgbClr val="FF0000"/>
                </a:solidFill>
              </a:rPr>
              <a:t>interactive</a:t>
            </a:r>
            <a:r>
              <a:rPr lang="fi-FI" sz="2400" dirty="0">
                <a:solidFill>
                  <a:srgbClr val="FF0000"/>
                </a:solidFill>
              </a:rPr>
              <a:t> MCO</a:t>
            </a:r>
            <a:endParaRPr lang="fi-FI" sz="2400" dirty="0">
              <a:solidFill>
                <a:srgbClr val="FF0000"/>
              </a:solidFill>
              <a:latin typeface="Bauhaus 93" panose="04030905020B02020C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2887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568446" y="5589240"/>
            <a:ext cx="8568952" cy="108012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1711672"/>
              </p:ext>
            </p:extLst>
          </p:nvPr>
        </p:nvGraphicFramePr>
        <p:xfrm>
          <a:off x="1508607" y="2444794"/>
          <a:ext cx="5665842" cy="3291840"/>
        </p:xfrm>
        <a:graphic>
          <a:graphicData uri="http://schemas.openxmlformats.org/drawingml/2006/table">
            <a:tbl>
              <a:tblPr firstRow="1" firstCol="1" bandRow="1">
                <a:tableStyleId>{EB344D84-9AFB-497E-A393-DC336BA19D2E}</a:tableStyleId>
              </a:tblPr>
              <a:tblGrid>
                <a:gridCol w="3187920">
                  <a:extLst>
                    <a:ext uri="{9D8B030D-6E8A-4147-A177-3AD203B41FA5}">
                      <a16:colId xmlns:a16="http://schemas.microsoft.com/office/drawing/2014/main" xmlns="" val="1625894429"/>
                    </a:ext>
                  </a:extLst>
                </a:gridCol>
                <a:gridCol w="817732">
                  <a:extLst>
                    <a:ext uri="{9D8B030D-6E8A-4147-A177-3AD203B41FA5}">
                      <a16:colId xmlns:a16="http://schemas.microsoft.com/office/drawing/2014/main" xmlns="" val="3183254082"/>
                    </a:ext>
                  </a:extLst>
                </a:gridCol>
                <a:gridCol w="830095">
                  <a:extLst>
                    <a:ext uri="{9D8B030D-6E8A-4147-A177-3AD203B41FA5}">
                      <a16:colId xmlns:a16="http://schemas.microsoft.com/office/drawing/2014/main" xmlns="" val="431742812"/>
                    </a:ext>
                  </a:extLst>
                </a:gridCol>
                <a:gridCol w="830095">
                  <a:extLst>
                    <a:ext uri="{9D8B030D-6E8A-4147-A177-3AD203B41FA5}">
                      <a16:colId xmlns:a16="http://schemas.microsoft.com/office/drawing/2014/main" xmlns="" val="2361005217"/>
                    </a:ext>
                  </a:extLst>
                </a:gridCol>
              </a:tblGrid>
              <a:tr h="11938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fi-FI" sz="1800" b="1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</a:rPr>
                        <a:t>Alternatives</a:t>
                      </a:r>
                      <a:endParaRPr lang="fi-FI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17849745"/>
                  </a:ext>
                </a:extLst>
              </a:tr>
              <a:tr h="11938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</a:rPr>
                        <a:t>Attributes</a:t>
                      </a:r>
                      <a:endParaRPr lang="fi-FI" sz="1800" b="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A</a:t>
                      </a:r>
                      <a:endParaRPr lang="fi-FI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B</a:t>
                      </a:r>
                      <a:endParaRPr lang="fi-FI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C</a:t>
                      </a:r>
                      <a:endParaRPr lang="fi-FI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489083794"/>
                  </a:ext>
                </a:extLst>
              </a:tr>
              <a:tr h="224155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</a:rPr>
                        <a:t>Rent (euros per month)</a:t>
                      </a:r>
                      <a:endParaRPr lang="fi-FI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700</a:t>
                      </a:r>
                      <a:endParaRPr lang="fi-FI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900</a:t>
                      </a:r>
                      <a:endParaRPr lang="fi-FI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800</a:t>
                      </a:r>
                      <a:endParaRPr lang="fi-FI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64929636"/>
                  </a:ext>
                </a:extLst>
              </a:tr>
              <a:tr h="177165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</a:rPr>
                        <a:t>Size (square meters)</a:t>
                      </a:r>
                      <a:endParaRPr lang="fi-FI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30</a:t>
                      </a:r>
                      <a:endParaRPr lang="fi-FI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40</a:t>
                      </a:r>
                      <a:endParaRPr lang="fi-FI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35</a:t>
                      </a:r>
                      <a:endParaRPr lang="fi-FI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675065970"/>
                  </a:ext>
                </a:extLst>
              </a:tr>
              <a:tr h="4191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</a:rPr>
                        <a:t>Condition (constructed scale)</a:t>
                      </a:r>
                      <a:endParaRPr lang="fi-FI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fi-FI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fi-FI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fi-FI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492034728"/>
                  </a:ext>
                </a:extLst>
              </a:tr>
              <a:tr h="4191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FF0000"/>
                          </a:solidFill>
                          <a:effectLst/>
                        </a:rPr>
                        <a:t>Commute time (minutes)</a:t>
                      </a:r>
                      <a:endParaRPr lang="fi-FI" sz="1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FF0000"/>
                          </a:solidFill>
                          <a:effectLst/>
                        </a:rPr>
                        <a:t>60</a:t>
                      </a:r>
                      <a:endParaRPr lang="fi-FI" sz="1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FF0000"/>
                          </a:solidFill>
                          <a:effectLst/>
                        </a:rPr>
                        <a:t>60</a:t>
                      </a:r>
                      <a:endParaRPr lang="fi-FI" sz="1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FF0000"/>
                          </a:solidFill>
                          <a:effectLst/>
                        </a:rPr>
                        <a:t>60</a:t>
                      </a:r>
                      <a:endParaRPr lang="fi-FI" sz="1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752902583"/>
                  </a:ext>
                </a:extLst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1754" y="263805"/>
            <a:ext cx="7985125" cy="1079500"/>
          </a:xfrm>
        </p:spPr>
        <p:txBody>
          <a:bodyPr/>
          <a:lstStyle/>
          <a:p>
            <a:r>
              <a:rPr lang="en-US" dirty="0"/>
              <a:t>Introduce an auxiliary measuring stick attribute</a:t>
            </a:r>
            <a:br>
              <a:rPr lang="en-US" dirty="0"/>
            </a:b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8445" y="1430373"/>
            <a:ext cx="7985125" cy="2004352"/>
          </a:xfrm>
        </p:spPr>
        <p:txBody>
          <a:bodyPr/>
          <a:lstStyle/>
          <a:p>
            <a:pPr marL="0" indent="0">
              <a:buNone/>
            </a:pPr>
            <a:r>
              <a:rPr lang="fi-FI" dirty="0" err="1" smtClean="0">
                <a:solidFill>
                  <a:srgbClr val="FF0000"/>
                </a:solidFill>
              </a:rPr>
              <a:t>Irrelevant</a:t>
            </a:r>
            <a:r>
              <a:rPr lang="fi-FI" dirty="0" smtClean="0">
                <a:solidFill>
                  <a:srgbClr val="FF0000"/>
                </a:solidFill>
              </a:rPr>
              <a:t> </a:t>
            </a:r>
            <a:r>
              <a:rPr lang="fi-FI" dirty="0" err="1">
                <a:solidFill>
                  <a:srgbClr val="FF0000"/>
                </a:solidFill>
              </a:rPr>
              <a:t>attribute</a:t>
            </a:r>
            <a:r>
              <a:rPr lang="fi-FI" dirty="0">
                <a:solidFill>
                  <a:srgbClr val="FF0000"/>
                </a:solidFill>
              </a:rPr>
              <a:t> </a:t>
            </a:r>
            <a:r>
              <a:rPr lang="fi-FI" dirty="0" err="1" smtClean="0">
                <a:solidFill>
                  <a:srgbClr val="FF0000"/>
                </a:solidFill>
              </a:rPr>
              <a:t>can</a:t>
            </a:r>
            <a:r>
              <a:rPr lang="fi-FI" dirty="0" smtClean="0">
                <a:solidFill>
                  <a:srgbClr val="FF0000"/>
                </a:solidFill>
              </a:rPr>
              <a:t> </a:t>
            </a:r>
            <a:r>
              <a:rPr lang="fi-FI" dirty="0" err="1" smtClean="0">
                <a:solidFill>
                  <a:srgbClr val="FF0000"/>
                </a:solidFill>
              </a:rPr>
              <a:t>be</a:t>
            </a:r>
            <a:r>
              <a:rPr lang="fi-FI" dirty="0" smtClean="0">
                <a:solidFill>
                  <a:srgbClr val="FF0000"/>
                </a:solidFill>
              </a:rPr>
              <a:t> </a:t>
            </a:r>
            <a:r>
              <a:rPr lang="fi-FI" dirty="0" err="1" smtClean="0">
                <a:solidFill>
                  <a:srgbClr val="FF0000"/>
                </a:solidFill>
              </a:rPr>
              <a:t>the</a:t>
            </a:r>
            <a:r>
              <a:rPr lang="fi-FI" dirty="0" smtClean="0">
                <a:solidFill>
                  <a:srgbClr val="FF0000"/>
                </a:solidFill>
              </a:rPr>
              <a:t> </a:t>
            </a:r>
            <a:r>
              <a:rPr lang="fi-FI" dirty="0" err="1" smtClean="0">
                <a:solidFill>
                  <a:srgbClr val="FF0000"/>
                </a:solidFill>
              </a:rPr>
              <a:t>measuring</a:t>
            </a:r>
            <a:r>
              <a:rPr lang="fi-FI" dirty="0" smtClean="0">
                <a:solidFill>
                  <a:srgbClr val="FF0000"/>
                </a:solidFill>
              </a:rPr>
              <a:t> </a:t>
            </a:r>
            <a:r>
              <a:rPr lang="fi-FI" dirty="0" err="1" smtClean="0">
                <a:solidFill>
                  <a:srgbClr val="FF0000"/>
                </a:solidFill>
              </a:rPr>
              <a:t>stick</a:t>
            </a:r>
            <a:endParaRPr lang="en-US" b="1" dirty="0" smtClean="0">
              <a:solidFill>
                <a:srgbClr val="FF0000"/>
              </a:solidFill>
            </a:endParaRPr>
          </a:p>
          <a:p>
            <a:r>
              <a:rPr lang="fi-FI" dirty="0" smtClean="0"/>
              <a:t>Can </a:t>
            </a:r>
            <a:r>
              <a:rPr lang="fi-FI" dirty="0" err="1" smtClean="0"/>
              <a:t>mitigate</a:t>
            </a:r>
            <a:r>
              <a:rPr lang="fi-FI" dirty="0" smtClean="0"/>
              <a:t>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measuring</a:t>
            </a:r>
            <a:r>
              <a:rPr lang="fi-FI" dirty="0" smtClean="0"/>
              <a:t> </a:t>
            </a:r>
            <a:r>
              <a:rPr lang="fi-FI" dirty="0" err="1" smtClean="0"/>
              <a:t>stick</a:t>
            </a:r>
            <a:r>
              <a:rPr lang="fi-FI" dirty="0" smtClean="0"/>
              <a:t> </a:t>
            </a:r>
            <a:r>
              <a:rPr lang="fi-FI" dirty="0" err="1" smtClean="0"/>
              <a:t>bias</a:t>
            </a:r>
            <a:r>
              <a:rPr lang="fi-FI" dirty="0" smtClean="0"/>
              <a:t> </a:t>
            </a:r>
            <a:r>
              <a:rPr lang="fi-FI" sz="2000" dirty="0" smtClean="0"/>
              <a:t>(</a:t>
            </a:r>
            <a:r>
              <a:rPr lang="fi-FI" sz="2000" dirty="0" err="1" smtClean="0"/>
              <a:t>Delquié</a:t>
            </a:r>
            <a:r>
              <a:rPr lang="fi-FI" sz="2000" dirty="0" smtClean="0"/>
              <a:t> 1993)</a:t>
            </a:r>
            <a:r>
              <a:rPr lang="fi-FI" dirty="0" smtClean="0"/>
              <a:t> in </a:t>
            </a:r>
            <a:r>
              <a:rPr lang="fi-FI" dirty="0" err="1" smtClean="0"/>
              <a:t>trade-off</a:t>
            </a:r>
            <a:r>
              <a:rPr lang="fi-FI" dirty="0" smtClean="0"/>
              <a:t> </a:t>
            </a:r>
            <a:r>
              <a:rPr lang="fi-FI" dirty="0" err="1" smtClean="0"/>
              <a:t>judgments</a:t>
            </a:r>
            <a:endParaRPr lang="fi-FI" dirty="0" smtClean="0"/>
          </a:p>
        </p:txBody>
      </p:sp>
      <p:sp>
        <p:nvSpPr>
          <p:cNvPr id="4" name="Rectangle 3"/>
          <p:cNvSpPr/>
          <p:nvPr/>
        </p:nvSpPr>
        <p:spPr>
          <a:xfrm>
            <a:off x="467543" y="5838363"/>
            <a:ext cx="774797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dirty="0">
                <a:ea typeface="Cambria Math" panose="02040503050406030204" pitchFamily="18" charset="0"/>
              </a:rPr>
              <a:t>Trade-</a:t>
            </a:r>
            <a:r>
              <a:rPr lang="fi-FI" sz="2400" dirty="0" err="1">
                <a:ea typeface="Cambria Math" panose="02040503050406030204" pitchFamily="18" charset="0"/>
              </a:rPr>
              <a:t>offs</a:t>
            </a:r>
            <a:r>
              <a:rPr lang="fi-FI" sz="2400" dirty="0">
                <a:ea typeface="Cambria Math" panose="02040503050406030204" pitchFamily="18" charset="0"/>
              </a:rPr>
              <a:t> </a:t>
            </a:r>
            <a:r>
              <a:rPr lang="fi-FI" sz="2400" dirty="0" err="1">
                <a:ea typeface="Cambria Math" panose="02040503050406030204" pitchFamily="18" charset="0"/>
              </a:rPr>
              <a:t>are</a:t>
            </a:r>
            <a:r>
              <a:rPr lang="fi-FI" sz="2400" dirty="0">
                <a:ea typeface="Cambria Math" panose="02040503050406030204" pitchFamily="18" charset="0"/>
              </a:rPr>
              <a:t> </a:t>
            </a:r>
            <a:r>
              <a:rPr lang="fi-FI" sz="2400" dirty="0" err="1">
                <a:ea typeface="Cambria Math" panose="02040503050406030204" pitchFamily="18" charset="0"/>
              </a:rPr>
              <a:t>widely</a:t>
            </a:r>
            <a:r>
              <a:rPr lang="fi-FI" sz="2400" dirty="0">
                <a:ea typeface="Cambria Math" panose="02040503050406030204" pitchFamily="18" charset="0"/>
              </a:rPr>
              <a:t> </a:t>
            </a:r>
            <a:r>
              <a:rPr lang="fi-FI" sz="2400" dirty="0" err="1">
                <a:ea typeface="Cambria Math" panose="02040503050406030204" pitchFamily="18" charset="0"/>
              </a:rPr>
              <a:t>used</a:t>
            </a:r>
            <a:r>
              <a:rPr lang="fi-FI" sz="2400" dirty="0">
                <a:ea typeface="Cambria Math" panose="02040503050406030204" pitchFamily="18" charset="0"/>
              </a:rPr>
              <a:t>: </a:t>
            </a:r>
            <a:r>
              <a:rPr lang="fi-FI" sz="2400" dirty="0" err="1">
                <a:ea typeface="Cambria Math" panose="02040503050406030204" pitchFamily="18" charset="0"/>
              </a:rPr>
              <a:t>estimation</a:t>
            </a:r>
            <a:r>
              <a:rPr lang="fi-FI" sz="2400" dirty="0">
                <a:ea typeface="Cambria Math" panose="02040503050406030204" pitchFamily="18" charset="0"/>
              </a:rPr>
              <a:t> of </a:t>
            </a:r>
            <a:r>
              <a:rPr lang="fi-FI" sz="2400" dirty="0" err="1">
                <a:ea typeface="Cambria Math" panose="02040503050406030204" pitchFamily="18" charset="0"/>
              </a:rPr>
              <a:t>attribute</a:t>
            </a:r>
            <a:r>
              <a:rPr lang="fi-FI" sz="2400" dirty="0">
                <a:ea typeface="Cambria Math" panose="02040503050406030204" pitchFamily="18" charset="0"/>
              </a:rPr>
              <a:t> </a:t>
            </a:r>
            <a:r>
              <a:rPr lang="fi-FI" sz="2400" dirty="0" err="1">
                <a:ea typeface="Cambria Math" panose="02040503050406030204" pitchFamily="18" charset="0"/>
              </a:rPr>
              <a:t>weights</a:t>
            </a:r>
            <a:r>
              <a:rPr lang="fi-FI" sz="2400" dirty="0">
                <a:ea typeface="Cambria Math" panose="02040503050406030204" pitchFamily="18" charset="0"/>
              </a:rPr>
              <a:t>, </a:t>
            </a:r>
            <a:r>
              <a:rPr lang="fi-FI" sz="2400" dirty="0" err="1">
                <a:ea typeface="Cambria Math" panose="02040503050406030204" pitchFamily="18" charset="0"/>
              </a:rPr>
              <a:t>pricing</a:t>
            </a:r>
            <a:r>
              <a:rPr lang="fi-FI" sz="2400" dirty="0">
                <a:ea typeface="Cambria Math" panose="02040503050406030204" pitchFamily="18" charset="0"/>
              </a:rPr>
              <a:t> out, Even </a:t>
            </a:r>
            <a:r>
              <a:rPr lang="fi-FI" sz="2400" dirty="0" err="1">
                <a:ea typeface="Cambria Math" panose="02040503050406030204" pitchFamily="18" charset="0"/>
              </a:rPr>
              <a:t>Swaps</a:t>
            </a:r>
            <a:r>
              <a:rPr lang="fi-FI" sz="2400" dirty="0">
                <a:ea typeface="Cambria Math" panose="02040503050406030204" pitchFamily="18" charset="0"/>
              </a:rPr>
              <a:t> </a:t>
            </a:r>
            <a:r>
              <a:rPr lang="fi-FI" sz="2400" dirty="0" err="1">
                <a:ea typeface="Cambria Math" panose="02040503050406030204" pitchFamily="18" charset="0"/>
              </a:rPr>
              <a:t>method</a:t>
            </a:r>
            <a:endParaRPr lang="fi-FI" sz="2400" dirty="0">
              <a:ea typeface="Cambria Math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5560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450985" y="5604611"/>
            <a:ext cx="8568952" cy="108012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Repeatedly rotate the reference point</a:t>
            </a:r>
            <a:br>
              <a:rPr lang="en-US" dirty="0"/>
            </a:b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2633" y="1162864"/>
            <a:ext cx="7985125" cy="4135437"/>
          </a:xfrm>
        </p:spPr>
        <p:txBody>
          <a:bodyPr/>
          <a:lstStyle/>
          <a:p>
            <a:r>
              <a:rPr lang="fi-FI" dirty="0" err="1" smtClean="0"/>
              <a:t>Loss</a:t>
            </a:r>
            <a:r>
              <a:rPr lang="fi-FI" dirty="0" smtClean="0"/>
              <a:t> aversion </a:t>
            </a:r>
            <a:r>
              <a:rPr lang="fi-FI" dirty="0" err="1" smtClean="0"/>
              <a:t>bias</a:t>
            </a:r>
            <a:r>
              <a:rPr lang="fi-FI" dirty="0" smtClean="0"/>
              <a:t> </a:t>
            </a:r>
            <a:r>
              <a:rPr lang="fi-FI" dirty="0" err="1" smtClean="0"/>
              <a:t>can</a:t>
            </a:r>
            <a:r>
              <a:rPr lang="fi-FI" dirty="0" smtClean="0"/>
              <a:t> </a:t>
            </a:r>
            <a:r>
              <a:rPr lang="fi-FI" dirty="0" err="1" smtClean="0"/>
              <a:t>build</a:t>
            </a:r>
            <a:r>
              <a:rPr lang="fi-FI" dirty="0" smtClean="0"/>
              <a:t> </a:t>
            </a:r>
            <a:r>
              <a:rPr lang="fi-FI" dirty="0" err="1" smtClean="0"/>
              <a:t>up</a:t>
            </a:r>
            <a:r>
              <a:rPr lang="fi-FI" dirty="0" smtClean="0"/>
              <a:t> </a:t>
            </a:r>
            <a:r>
              <a:rPr lang="fi-FI" dirty="0" err="1" smtClean="0"/>
              <a:t>if</a:t>
            </a:r>
            <a:r>
              <a:rPr lang="fi-FI" dirty="0" smtClean="0"/>
              <a:t>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same</a:t>
            </a:r>
            <a:r>
              <a:rPr lang="fi-FI" dirty="0" smtClean="0"/>
              <a:t> </a:t>
            </a:r>
            <a:r>
              <a:rPr lang="fi-FI" dirty="0" err="1" smtClean="0"/>
              <a:t>original</a:t>
            </a:r>
            <a:r>
              <a:rPr lang="fi-FI" dirty="0" smtClean="0"/>
              <a:t> </a:t>
            </a:r>
            <a:r>
              <a:rPr lang="fi-FI" dirty="0" err="1" smtClean="0"/>
              <a:t>alternative</a:t>
            </a:r>
            <a:r>
              <a:rPr lang="fi-FI" dirty="0" smtClean="0"/>
              <a:t> </a:t>
            </a:r>
            <a:r>
              <a:rPr lang="fi-FI" dirty="0" err="1" smtClean="0"/>
              <a:t>defines</a:t>
            </a:r>
            <a:r>
              <a:rPr lang="fi-FI" dirty="0" smtClean="0"/>
              <a:t>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reference</a:t>
            </a:r>
            <a:r>
              <a:rPr lang="fi-FI" dirty="0" smtClean="0"/>
              <a:t> </a:t>
            </a:r>
            <a:r>
              <a:rPr lang="fi-FI" dirty="0" err="1" smtClean="0"/>
              <a:t>point</a:t>
            </a:r>
            <a:r>
              <a:rPr lang="fi-FI" dirty="0" smtClean="0"/>
              <a:t> in </a:t>
            </a:r>
            <a:r>
              <a:rPr lang="fi-FI" dirty="0" err="1" smtClean="0"/>
              <a:t>every</a:t>
            </a:r>
            <a:r>
              <a:rPr lang="fi-FI" dirty="0" smtClean="0"/>
              <a:t> </a:t>
            </a:r>
            <a:r>
              <a:rPr lang="fi-FI" dirty="0" err="1" smtClean="0"/>
              <a:t>attribute</a:t>
            </a:r>
            <a:endParaRPr lang="fi-FI" dirty="0" smtClean="0"/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542125" y="2242364"/>
            <a:ext cx="7985125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 baseline="0">
                <a:solidFill>
                  <a:srgbClr val="0070C0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ED2939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ED2939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ED2939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ED2939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ED2939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ED2939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ED2939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ED2939"/>
                </a:solidFill>
                <a:latin typeface="Arial" charset="0"/>
              </a:defRPr>
            </a:lvl9pPr>
          </a:lstStyle>
          <a:p>
            <a:r>
              <a:rPr lang="en-US" dirty="0"/>
              <a:t>Intermediate restarting of the elicitation process with a reduced set of alternatives</a:t>
            </a:r>
            <a:endParaRPr lang="fi-FI" dirty="0"/>
          </a:p>
        </p:txBody>
      </p:sp>
      <p:sp>
        <p:nvSpPr>
          <p:cNvPr id="6" name="Rectangle 5"/>
          <p:cNvSpPr/>
          <p:nvPr/>
        </p:nvSpPr>
        <p:spPr>
          <a:xfrm>
            <a:off x="384735" y="3711785"/>
            <a:ext cx="8280920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dirty="0"/>
              <a:t>Can </a:t>
            </a:r>
            <a:r>
              <a:rPr lang="fi-FI" sz="2400" dirty="0" err="1" smtClean="0"/>
              <a:t>eliminate</a:t>
            </a:r>
            <a:r>
              <a:rPr lang="fi-FI" sz="2400" dirty="0" smtClean="0"/>
              <a:t> </a:t>
            </a:r>
            <a:r>
              <a:rPr lang="fi-FI" sz="2400" dirty="0" err="1" smtClean="0"/>
              <a:t>the</a:t>
            </a:r>
            <a:r>
              <a:rPr lang="fi-FI" sz="2400" dirty="0" smtClean="0"/>
              <a:t> </a:t>
            </a:r>
            <a:r>
              <a:rPr lang="fi-FI" sz="2400" dirty="0" err="1" smtClean="0"/>
              <a:t>bias</a:t>
            </a:r>
            <a:r>
              <a:rPr lang="fi-FI" sz="2400" dirty="0" smtClean="0"/>
              <a:t> </a:t>
            </a:r>
            <a:r>
              <a:rPr lang="fi-FI" sz="2400" dirty="0" err="1"/>
              <a:t>that</a:t>
            </a:r>
            <a:r>
              <a:rPr lang="fi-FI" sz="2400" dirty="0"/>
              <a:t> </a:t>
            </a:r>
            <a:r>
              <a:rPr lang="fi-FI" sz="2400" dirty="0" err="1" smtClean="0"/>
              <a:t>has</a:t>
            </a:r>
            <a:r>
              <a:rPr lang="fi-FI" sz="2400" dirty="0" smtClean="0"/>
              <a:t> </a:t>
            </a:r>
            <a:r>
              <a:rPr lang="fi-FI" sz="2400" dirty="0" err="1" smtClean="0"/>
              <a:t>built</a:t>
            </a:r>
            <a:r>
              <a:rPr lang="fi-FI" sz="2400" dirty="0" smtClean="0"/>
              <a:t> </a:t>
            </a:r>
            <a:r>
              <a:rPr lang="fi-FI" sz="2400" dirty="0" err="1" smtClean="0"/>
              <a:t>up</a:t>
            </a:r>
            <a:r>
              <a:rPr lang="fi-FI" sz="2400" dirty="0" smtClean="0"/>
              <a:t> </a:t>
            </a:r>
            <a:r>
              <a:rPr lang="fi-FI" sz="2400" dirty="0" err="1" smtClean="0"/>
              <a:t>over</a:t>
            </a:r>
            <a:r>
              <a:rPr lang="fi-FI" sz="2400" dirty="0" smtClean="0"/>
              <a:t> </a:t>
            </a:r>
            <a:r>
              <a:rPr lang="fi-FI" sz="2400" dirty="0" err="1"/>
              <a:t>earlier</a:t>
            </a:r>
            <a:r>
              <a:rPr lang="fi-FI" sz="2400" dirty="0"/>
              <a:t> </a:t>
            </a:r>
            <a:r>
              <a:rPr lang="fi-FI" sz="2400" dirty="0" err="1" smtClean="0"/>
              <a:t>steps</a:t>
            </a:r>
            <a:endParaRPr lang="fi-FI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i-FI" sz="12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dirty="0" smtClean="0"/>
              <a:t>Swing </a:t>
            </a:r>
            <a:r>
              <a:rPr lang="fi-FI" sz="2400" dirty="0" err="1" smtClean="0"/>
              <a:t>method</a:t>
            </a:r>
            <a:r>
              <a:rPr lang="fi-FI" sz="2400" dirty="0" smtClean="0"/>
              <a:t>: </a:t>
            </a:r>
            <a:r>
              <a:rPr lang="fi-FI" sz="2400" dirty="0" err="1" smtClean="0"/>
              <a:t>Attribute</a:t>
            </a:r>
            <a:r>
              <a:rPr lang="fi-FI" sz="2400" dirty="0" smtClean="0"/>
              <a:t> </a:t>
            </a:r>
            <a:r>
              <a:rPr lang="fi-FI" sz="2400" dirty="0" err="1" smtClean="0"/>
              <a:t>swings</a:t>
            </a:r>
            <a:r>
              <a:rPr lang="fi-FI" sz="2400" dirty="0" smtClean="0"/>
              <a:t> </a:t>
            </a:r>
            <a:r>
              <a:rPr lang="fi-FI" sz="2400" dirty="0" err="1" smtClean="0"/>
              <a:t>depend</a:t>
            </a:r>
            <a:r>
              <a:rPr lang="fi-FI" sz="2400" dirty="0" smtClean="0"/>
              <a:t> on </a:t>
            </a:r>
            <a:r>
              <a:rPr lang="fi-FI" sz="2400" dirty="0" err="1" smtClean="0"/>
              <a:t>alternatives</a:t>
            </a:r>
            <a:endParaRPr lang="fi-FI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dirty="0" err="1" smtClean="0"/>
              <a:t>Intermediate</a:t>
            </a:r>
            <a:r>
              <a:rPr lang="fi-FI" sz="2400" dirty="0" smtClean="0"/>
              <a:t> </a:t>
            </a:r>
            <a:r>
              <a:rPr lang="fi-FI" sz="2400" dirty="0" err="1" smtClean="0"/>
              <a:t>restarting</a:t>
            </a:r>
            <a:r>
              <a:rPr lang="fi-FI" sz="2400" dirty="0" smtClean="0"/>
              <a:t> </a:t>
            </a:r>
            <a:r>
              <a:rPr lang="fi-FI" sz="2400" dirty="0" err="1" smtClean="0"/>
              <a:t>can</a:t>
            </a:r>
            <a:r>
              <a:rPr lang="fi-FI" sz="2400" dirty="0" smtClean="0"/>
              <a:t> help to </a:t>
            </a:r>
            <a:r>
              <a:rPr lang="fi-FI" sz="2400" dirty="0" err="1" smtClean="0"/>
              <a:t>cope</a:t>
            </a:r>
            <a:r>
              <a:rPr lang="fi-FI" sz="2400" dirty="0" smtClean="0"/>
              <a:t> </a:t>
            </a:r>
            <a:r>
              <a:rPr lang="fi-FI" sz="2400" dirty="0" err="1" smtClean="0"/>
              <a:t>with</a:t>
            </a:r>
            <a:r>
              <a:rPr lang="fi-FI" sz="2400" dirty="0" smtClean="0"/>
              <a:t> </a:t>
            </a:r>
            <a:r>
              <a:rPr lang="fi-FI" sz="2400" dirty="0" err="1" smtClean="0"/>
              <a:t>range</a:t>
            </a:r>
            <a:r>
              <a:rPr lang="fi-FI" sz="2400" dirty="0" smtClean="0"/>
              <a:t> </a:t>
            </a:r>
            <a:r>
              <a:rPr lang="fi-FI" sz="2400" dirty="0" err="1" smtClean="0"/>
              <a:t>insensitivity</a:t>
            </a:r>
            <a:r>
              <a:rPr lang="fi-FI" sz="2400" dirty="0" smtClean="0"/>
              <a:t> (Fischer 1995)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i-FI" sz="600" dirty="0" smtClean="0"/>
          </a:p>
          <a:p>
            <a:pPr marL="914400" lvl="1" indent="-457200">
              <a:buFont typeface="+mj-lt"/>
              <a:buAutoNum type="arabicPeriod"/>
            </a:pPr>
            <a:r>
              <a:rPr lang="fi-FI" sz="2000" dirty="0" err="1" smtClean="0"/>
              <a:t>Assess</a:t>
            </a:r>
            <a:r>
              <a:rPr lang="fi-FI" sz="2000" dirty="0" smtClean="0"/>
              <a:t> </a:t>
            </a:r>
            <a:r>
              <a:rPr lang="fi-FI" sz="2000" dirty="0" err="1" smtClean="0"/>
              <a:t>attribute</a:t>
            </a:r>
            <a:r>
              <a:rPr lang="fi-FI" sz="2000" dirty="0" smtClean="0"/>
              <a:t> </a:t>
            </a:r>
            <a:r>
              <a:rPr lang="fi-FI" sz="2000" dirty="0" err="1" smtClean="0"/>
              <a:t>weights</a:t>
            </a:r>
            <a:r>
              <a:rPr lang="fi-FI" sz="2000" dirty="0" smtClean="0"/>
              <a:t> and </a:t>
            </a:r>
            <a:r>
              <a:rPr lang="fi-FI" sz="2000" dirty="0" err="1" smtClean="0"/>
              <a:t>score</a:t>
            </a:r>
            <a:r>
              <a:rPr lang="fi-FI" sz="2000" dirty="0" smtClean="0"/>
              <a:t> </a:t>
            </a:r>
            <a:r>
              <a:rPr lang="fi-FI" sz="2000" dirty="0" err="1" smtClean="0"/>
              <a:t>alternatives</a:t>
            </a:r>
            <a:endParaRPr lang="fi-FI" sz="2000" dirty="0" smtClean="0"/>
          </a:p>
          <a:p>
            <a:pPr marL="914400" lvl="1" indent="-457200">
              <a:buFont typeface="+mj-lt"/>
              <a:buAutoNum type="arabicPeriod"/>
            </a:pPr>
            <a:r>
              <a:rPr lang="fi-FI" sz="2000" dirty="0" err="1" smtClean="0"/>
              <a:t>Eliminate</a:t>
            </a:r>
            <a:r>
              <a:rPr lang="fi-FI" sz="2000" dirty="0" smtClean="0"/>
              <a:t> </a:t>
            </a:r>
            <a:r>
              <a:rPr lang="fi-FI" sz="2000" dirty="0" err="1" smtClean="0"/>
              <a:t>low</a:t>
            </a:r>
            <a:r>
              <a:rPr lang="fi-FI" sz="2000" dirty="0" smtClean="0"/>
              <a:t> </a:t>
            </a:r>
            <a:r>
              <a:rPr lang="fi-FI" sz="2000" dirty="0" err="1" smtClean="0"/>
              <a:t>scoring</a:t>
            </a:r>
            <a:r>
              <a:rPr lang="fi-FI" sz="2000" dirty="0"/>
              <a:t> </a:t>
            </a:r>
            <a:r>
              <a:rPr lang="fi-FI" sz="2000" dirty="0" err="1" smtClean="0"/>
              <a:t>alternatives</a:t>
            </a:r>
            <a:r>
              <a:rPr lang="fi-FI" sz="2000" dirty="0" smtClean="0"/>
              <a:t> </a:t>
            </a:r>
            <a:r>
              <a:rPr lang="fi-FI" sz="2000" dirty="0" err="1" smtClean="0"/>
              <a:t>so</a:t>
            </a:r>
            <a:r>
              <a:rPr lang="fi-FI" sz="2000" dirty="0" smtClean="0"/>
              <a:t> </a:t>
            </a:r>
            <a:r>
              <a:rPr lang="fi-FI" sz="2000" dirty="0" err="1" smtClean="0"/>
              <a:t>that</a:t>
            </a:r>
            <a:r>
              <a:rPr lang="fi-FI" sz="2000" dirty="0" smtClean="0"/>
              <a:t> </a:t>
            </a:r>
            <a:r>
              <a:rPr lang="fi-FI" sz="2000" dirty="0" err="1" smtClean="0"/>
              <a:t>attribute</a:t>
            </a:r>
            <a:r>
              <a:rPr lang="fi-FI" sz="2000" dirty="0" smtClean="0"/>
              <a:t> </a:t>
            </a:r>
            <a:r>
              <a:rPr lang="fi-FI" sz="2000" dirty="0" err="1" smtClean="0"/>
              <a:t>swings</a:t>
            </a:r>
            <a:r>
              <a:rPr lang="fi-FI" sz="2000" dirty="0" smtClean="0"/>
              <a:t> </a:t>
            </a:r>
            <a:r>
              <a:rPr lang="fi-FI" sz="2000" dirty="0" err="1" smtClean="0"/>
              <a:t>are</a:t>
            </a:r>
            <a:r>
              <a:rPr lang="fi-FI" sz="2000" dirty="0" smtClean="0"/>
              <a:t> </a:t>
            </a:r>
            <a:r>
              <a:rPr lang="fi-FI" sz="2000" dirty="0" err="1" smtClean="0"/>
              <a:t>reduced</a:t>
            </a:r>
            <a:endParaRPr lang="fi-FI" sz="2000" dirty="0" smtClean="0"/>
          </a:p>
          <a:p>
            <a:pPr marL="914400" lvl="1" indent="-457200">
              <a:buFont typeface="+mj-lt"/>
              <a:buAutoNum type="arabicPeriod"/>
            </a:pPr>
            <a:r>
              <a:rPr lang="fi-FI" sz="2000" dirty="0" err="1" smtClean="0"/>
              <a:t>Repeat</a:t>
            </a:r>
            <a:r>
              <a:rPr lang="fi-FI" sz="2000" dirty="0" smtClean="0"/>
              <a:t> </a:t>
            </a:r>
            <a:r>
              <a:rPr lang="fi-FI" sz="2000" dirty="0" err="1" smtClean="0"/>
              <a:t>steps</a:t>
            </a:r>
            <a:r>
              <a:rPr lang="fi-FI" sz="2000" dirty="0" smtClean="0"/>
              <a:t> 1 and 2 </a:t>
            </a:r>
            <a:r>
              <a:rPr lang="fi-FI" sz="2000" dirty="0" err="1" smtClean="0"/>
              <a:t>until</a:t>
            </a:r>
            <a:r>
              <a:rPr lang="fi-FI" sz="2000" dirty="0" smtClean="0"/>
              <a:t> </a:t>
            </a:r>
            <a:r>
              <a:rPr lang="fi-FI" sz="2000" dirty="0" err="1" smtClean="0"/>
              <a:t>range</a:t>
            </a:r>
            <a:r>
              <a:rPr lang="fi-FI" sz="2000" dirty="0" smtClean="0"/>
              <a:t> of </a:t>
            </a:r>
            <a:r>
              <a:rPr lang="fi-FI" sz="2000" dirty="0" err="1" smtClean="0"/>
              <a:t>swings</a:t>
            </a:r>
            <a:r>
              <a:rPr lang="fi-FI" sz="2000" dirty="0" smtClean="0"/>
              <a:t> </a:t>
            </a:r>
            <a:r>
              <a:rPr lang="fi-FI" sz="2000" dirty="0" err="1" smtClean="0"/>
              <a:t>cannot</a:t>
            </a:r>
            <a:r>
              <a:rPr lang="fi-FI" sz="2000" dirty="0" smtClean="0"/>
              <a:t> </a:t>
            </a:r>
            <a:r>
              <a:rPr lang="fi-FI" sz="2000" dirty="0" err="1" smtClean="0"/>
              <a:t>be</a:t>
            </a:r>
            <a:r>
              <a:rPr lang="fi-FI" sz="2000" dirty="0" smtClean="0"/>
              <a:t> </a:t>
            </a:r>
            <a:r>
              <a:rPr lang="fi-FI" sz="2000" dirty="0" err="1" smtClean="0"/>
              <a:t>reduced</a:t>
            </a:r>
            <a:endParaRPr lang="fi-FI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i-FI" sz="2400" dirty="0"/>
          </a:p>
          <a:p>
            <a:pPr marL="514350" indent="-457200">
              <a:buFont typeface="+mj-lt"/>
              <a:buAutoNum type="arabicPeriod"/>
            </a:pP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4081201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332656"/>
            <a:ext cx="7985125" cy="2016224"/>
          </a:xfrm>
        </p:spPr>
        <p:txBody>
          <a:bodyPr/>
          <a:lstStyle/>
          <a:p>
            <a:r>
              <a:rPr lang="fi-FI" dirty="0" err="1" smtClean="0"/>
              <a:t>Computational</a:t>
            </a:r>
            <a:r>
              <a:rPr lang="fi-FI" dirty="0" smtClean="0"/>
              <a:t> </a:t>
            </a:r>
            <a:r>
              <a:rPr lang="fi-FI" dirty="0" err="1" smtClean="0"/>
              <a:t>approach</a:t>
            </a:r>
            <a:r>
              <a:rPr lang="fi-FI" dirty="0" smtClean="0"/>
              <a:t> </a:t>
            </a:r>
            <a:r>
              <a:rPr lang="fi-FI" dirty="0" err="1" smtClean="0"/>
              <a:t>demonstrated</a:t>
            </a:r>
            <a:r>
              <a:rPr lang="fi-FI" dirty="0"/>
              <a:t> </a:t>
            </a:r>
            <a:r>
              <a:rPr lang="fi-FI" dirty="0" err="1" smtClean="0"/>
              <a:t>with</a:t>
            </a:r>
            <a:r>
              <a:rPr lang="fi-FI" dirty="0" smtClean="0"/>
              <a:t> </a:t>
            </a:r>
            <a:r>
              <a:rPr lang="fi-FI" dirty="0" err="1" smtClean="0"/>
              <a:t>the</a:t>
            </a:r>
            <a:r>
              <a:rPr lang="fi-FI" dirty="0" smtClean="0"/>
              <a:t> Even </a:t>
            </a:r>
            <a:r>
              <a:rPr lang="fi-FI" dirty="0" err="1" smtClean="0"/>
              <a:t>Swaps</a:t>
            </a:r>
            <a:r>
              <a:rPr lang="fi-FI" dirty="0" smtClean="0"/>
              <a:t> </a:t>
            </a:r>
            <a:r>
              <a:rPr lang="fi-FI" dirty="0" err="1" smtClean="0"/>
              <a:t>process</a:t>
            </a:r>
            <a:endParaRPr lang="fi-FI" dirty="0"/>
          </a:p>
        </p:txBody>
      </p:sp>
      <p:sp>
        <p:nvSpPr>
          <p:cNvPr id="5" name="Rectangle 4"/>
          <p:cNvSpPr/>
          <p:nvPr/>
        </p:nvSpPr>
        <p:spPr bwMode="auto">
          <a:xfrm>
            <a:off x="395536" y="5661248"/>
            <a:ext cx="8568952" cy="108012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4087385"/>
              </p:ext>
            </p:extLst>
          </p:nvPr>
        </p:nvGraphicFramePr>
        <p:xfrm>
          <a:off x="3203848" y="1629919"/>
          <a:ext cx="2799080" cy="42073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6" name="Paint Shop Pro Image" r:id="rId3" imgW="3082927" imgH="4634146" progId="PaintShopPro">
                  <p:embed/>
                </p:oleObj>
              </mc:Choice>
              <mc:Fallback>
                <p:oleObj name="Paint Shop Pro Image" r:id="rId3" imgW="3082927" imgH="4634146" progId="PaintShopPro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848" y="1629919"/>
                        <a:ext cx="2799080" cy="4207324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6002928" y="5375578"/>
            <a:ext cx="81369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 smtClean="0"/>
              <a:t>1999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3264273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/>
          <p:cNvSpPr/>
          <p:nvPr/>
        </p:nvSpPr>
        <p:spPr>
          <a:xfrm>
            <a:off x="209550" y="6591300"/>
            <a:ext cx="2592388" cy="2159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  <p:sp>
        <p:nvSpPr>
          <p:cNvPr id="28" name="Rectangle 27"/>
          <p:cNvSpPr/>
          <p:nvPr/>
        </p:nvSpPr>
        <p:spPr>
          <a:xfrm>
            <a:off x="206375" y="6584950"/>
            <a:ext cx="2592388" cy="2159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1015" y="1568450"/>
            <a:ext cx="7343775" cy="2200275"/>
          </a:xfrm>
          <a:prstGeom prst="rect">
            <a:avLst/>
          </a:prstGeom>
        </p:spPr>
      </p:pic>
      <p:sp>
        <p:nvSpPr>
          <p:cNvPr id="29" name="Rectangle 28"/>
          <p:cNvSpPr/>
          <p:nvPr/>
        </p:nvSpPr>
        <p:spPr bwMode="auto">
          <a:xfrm>
            <a:off x="414338" y="5589602"/>
            <a:ext cx="8568952" cy="108012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title"/>
          </p:nvPr>
        </p:nvSpPr>
        <p:spPr>
          <a:xfrm>
            <a:off x="578902" y="323169"/>
            <a:ext cx="7985125" cy="1079500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Office selection problem </a:t>
            </a:r>
            <a:br>
              <a:rPr lang="en-US" altLang="en-US" dirty="0" smtClean="0"/>
            </a:br>
            <a:r>
              <a:rPr lang="en-US" altLang="en-US" sz="2000" dirty="0" smtClean="0"/>
              <a:t>(Hammond, Keeney, </a:t>
            </a:r>
            <a:r>
              <a:rPr lang="en-US" altLang="en-US" sz="2000" dirty="0" err="1" smtClean="0"/>
              <a:t>Raiffa</a:t>
            </a:r>
            <a:r>
              <a:rPr lang="en-US" altLang="en-US" sz="2000" dirty="0" smtClean="0"/>
              <a:t> 1999)</a:t>
            </a:r>
            <a:endParaRPr lang="en-US" altLang="en-US" sz="2400" dirty="0" smtClean="0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14338" y="1176338"/>
            <a:ext cx="8763000" cy="596900"/>
          </a:xfrm>
        </p:spPr>
        <p:txBody>
          <a:bodyPr/>
          <a:lstStyle/>
          <a:p>
            <a:pPr marL="0" indent="0" eaLnBrk="1" hangingPunct="1">
              <a:buFontTx/>
              <a:buNone/>
              <a:defRPr/>
            </a:pPr>
            <a:endParaRPr lang="en-US" sz="2800" dirty="0" smtClean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</p:txBody>
      </p:sp>
      <p:grpSp>
        <p:nvGrpSpPr>
          <p:cNvPr id="154629" name="Group 5"/>
          <p:cNvGrpSpPr>
            <a:grpSpLocks/>
          </p:cNvGrpSpPr>
          <p:nvPr/>
        </p:nvGrpSpPr>
        <p:grpSpPr bwMode="auto">
          <a:xfrm>
            <a:off x="6847146" y="1409019"/>
            <a:ext cx="1368425" cy="3436937"/>
            <a:chOff x="4740" y="1117"/>
            <a:chExt cx="862" cy="2165"/>
          </a:xfrm>
        </p:grpSpPr>
        <p:grpSp>
          <p:nvGrpSpPr>
            <p:cNvPr id="7193" name="Group 6"/>
            <p:cNvGrpSpPr>
              <a:grpSpLocks/>
            </p:cNvGrpSpPr>
            <p:nvPr/>
          </p:nvGrpSpPr>
          <p:grpSpPr bwMode="auto">
            <a:xfrm>
              <a:off x="4876" y="1117"/>
              <a:ext cx="624" cy="1584"/>
              <a:chOff x="4944" y="1152"/>
              <a:chExt cx="624" cy="1584"/>
            </a:xfrm>
          </p:grpSpPr>
          <p:sp>
            <p:nvSpPr>
              <p:cNvPr id="7195" name="Line 7"/>
              <p:cNvSpPr>
                <a:spLocks noChangeShapeType="1"/>
              </p:cNvSpPr>
              <p:nvPr/>
            </p:nvSpPr>
            <p:spPr bwMode="auto">
              <a:xfrm flipV="1">
                <a:off x="4944" y="1152"/>
                <a:ext cx="624" cy="1584"/>
              </a:xfrm>
              <a:prstGeom prst="line">
                <a:avLst/>
              </a:prstGeom>
              <a:noFill/>
              <a:ln w="25400">
                <a:solidFill>
                  <a:srgbClr val="FF0000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96" name="Line 8"/>
              <p:cNvSpPr>
                <a:spLocks noChangeShapeType="1"/>
              </p:cNvSpPr>
              <p:nvPr/>
            </p:nvSpPr>
            <p:spPr bwMode="auto">
              <a:xfrm flipH="1" flipV="1">
                <a:off x="4944" y="1152"/>
                <a:ext cx="576" cy="1584"/>
              </a:xfrm>
              <a:prstGeom prst="line">
                <a:avLst/>
              </a:prstGeom>
              <a:noFill/>
              <a:ln w="25400">
                <a:solidFill>
                  <a:srgbClr val="FF0000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7194" name="Text Box 9"/>
            <p:cNvSpPr txBox="1">
              <a:spLocks noChangeArrowheads="1"/>
            </p:cNvSpPr>
            <p:nvPr/>
          </p:nvSpPr>
          <p:spPr bwMode="auto">
            <a:xfrm>
              <a:off x="4740" y="2705"/>
              <a:ext cx="862" cy="5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US" altLang="en-US" sz="1800" b="1">
                  <a:latin typeface="Arial" panose="020B0604020202020204" pitchFamily="34" charset="0"/>
                </a:rPr>
                <a:t>Dominated</a:t>
              </a:r>
            </a:p>
            <a:p>
              <a:pPr algn="ctr"/>
              <a:r>
                <a:rPr lang="en-US" altLang="en-US" sz="1800" b="1">
                  <a:latin typeface="Arial" panose="020B0604020202020204" pitchFamily="34" charset="0"/>
                </a:rPr>
                <a:t>by</a:t>
              </a:r>
            </a:p>
            <a:p>
              <a:pPr algn="ctr"/>
              <a:r>
                <a:rPr lang="en-US" altLang="en-US" sz="1800" b="1">
                  <a:latin typeface="Arial" panose="020B0604020202020204" pitchFamily="34" charset="0"/>
                </a:rPr>
                <a:t>Lombard</a:t>
              </a:r>
              <a:endParaRPr lang="en-US" altLang="en-US" sz="2400"/>
            </a:p>
          </p:txBody>
        </p:sp>
      </p:grpSp>
      <p:sp>
        <p:nvSpPr>
          <p:cNvPr id="7190" name="Text Box 15"/>
          <p:cNvSpPr txBox="1">
            <a:spLocks noChangeArrowheads="1"/>
          </p:cNvSpPr>
          <p:nvPr/>
        </p:nvSpPr>
        <p:spPr bwMode="auto">
          <a:xfrm>
            <a:off x="768747" y="4750412"/>
            <a:ext cx="8054181" cy="255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 dirty="0" smtClean="0">
                <a:latin typeface="Arial" panose="020B0604020202020204" pitchFamily="34" charset="0"/>
              </a:rPr>
              <a:t>Reference method </a:t>
            </a:r>
            <a:r>
              <a:rPr lang="en-US" altLang="en-US" dirty="0" smtClean="0">
                <a:latin typeface="Arial" panose="020B0604020202020204" pitchFamily="34" charset="0"/>
              </a:rPr>
              <a:t>(attribute elimination method)</a:t>
            </a:r>
            <a:r>
              <a:rPr lang="en-US" altLang="en-US" b="1" dirty="0" smtClean="0">
                <a:latin typeface="Arial" panose="020B0604020202020204" pitchFamily="34" charset="0"/>
              </a:rPr>
              <a:t> </a:t>
            </a:r>
            <a:endParaRPr lang="en-US" altLang="en-US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en-US" dirty="0" smtClean="0">
                <a:latin typeface="Arial" panose="020B0604020202020204" pitchFamily="34" charset="0"/>
              </a:rPr>
              <a:t>Eliminate dominated alternatives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en-US" dirty="0" smtClean="0">
                <a:latin typeface="Arial" panose="020B0604020202020204" pitchFamily="34" charset="0"/>
              </a:rPr>
              <a:t>Select a reference alternative (Lombard)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en-US" dirty="0" smtClean="0">
                <a:latin typeface="Arial" panose="020B0604020202020204" pitchFamily="34" charset="0"/>
              </a:rPr>
              <a:t>Select a measuring stick attribute (Client Access)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en-US" dirty="0" smtClean="0">
                <a:solidFill>
                  <a:srgbClr val="FF0000"/>
                </a:solidFill>
                <a:latin typeface="Arial" panose="020B0604020202020204" pitchFamily="34" charset="0"/>
              </a:rPr>
              <a:t>Make attributes irrelevant: </a:t>
            </a:r>
            <a:r>
              <a:rPr lang="en-US" altLang="en-US" dirty="0" smtClean="0">
                <a:latin typeface="Arial" panose="020B0604020202020204" pitchFamily="34" charset="0"/>
              </a:rPr>
              <a:t>Make all alternatives equal to reference alternative in all attributes besides the measuring stick attribute.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en-US" dirty="0" smtClean="0">
              <a:latin typeface="Arial" panose="020B0604020202020204" pitchFamily="34" charset="0"/>
            </a:endParaRPr>
          </a:p>
          <a:p>
            <a:endParaRPr lang="en-US" altLang="en-US" dirty="0" smtClean="0">
              <a:latin typeface="Arial" panose="020B0604020202020204" pitchFamily="34" charset="0"/>
            </a:endParaRPr>
          </a:p>
        </p:txBody>
      </p:sp>
      <p:grpSp>
        <p:nvGrpSpPr>
          <p:cNvPr id="154640" name="Group 16"/>
          <p:cNvGrpSpPr>
            <a:grpSpLocks/>
          </p:cNvGrpSpPr>
          <p:nvPr/>
        </p:nvGrpSpPr>
        <p:grpSpPr bwMode="auto">
          <a:xfrm>
            <a:off x="3928526" y="1949701"/>
            <a:ext cx="714375" cy="717550"/>
            <a:chOff x="3456" y="1504"/>
            <a:chExt cx="450" cy="452"/>
          </a:xfrm>
        </p:grpSpPr>
        <p:grpSp>
          <p:nvGrpSpPr>
            <p:cNvPr id="7182" name="Group 17"/>
            <p:cNvGrpSpPr>
              <a:grpSpLocks/>
            </p:cNvGrpSpPr>
            <p:nvPr/>
          </p:nvGrpSpPr>
          <p:grpSpPr bwMode="auto">
            <a:xfrm>
              <a:off x="3456" y="1536"/>
              <a:ext cx="450" cy="420"/>
              <a:chOff x="3456" y="1536"/>
              <a:chExt cx="450" cy="420"/>
            </a:xfrm>
          </p:grpSpPr>
          <p:grpSp>
            <p:nvGrpSpPr>
              <p:cNvPr id="7184" name="Group 18"/>
              <p:cNvGrpSpPr>
                <a:grpSpLocks/>
              </p:cNvGrpSpPr>
              <p:nvPr/>
            </p:nvGrpSpPr>
            <p:grpSpPr bwMode="auto">
              <a:xfrm>
                <a:off x="3456" y="1536"/>
                <a:ext cx="192" cy="384"/>
                <a:chOff x="3456" y="1536"/>
                <a:chExt cx="192" cy="384"/>
              </a:xfrm>
            </p:grpSpPr>
            <p:sp>
              <p:nvSpPr>
                <p:cNvPr id="7186" name="Line 19"/>
                <p:cNvSpPr>
                  <a:spLocks noChangeShapeType="1"/>
                </p:cNvSpPr>
                <p:nvPr/>
              </p:nvSpPr>
              <p:spPr bwMode="auto">
                <a:xfrm flipV="1">
                  <a:off x="3456" y="1536"/>
                  <a:ext cx="192" cy="144"/>
                </a:xfrm>
                <a:prstGeom prst="line">
                  <a:avLst/>
                </a:prstGeom>
                <a:noFill/>
                <a:ln w="254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187" name="Line 20"/>
                <p:cNvSpPr>
                  <a:spLocks noChangeShapeType="1"/>
                </p:cNvSpPr>
                <p:nvPr/>
              </p:nvSpPr>
              <p:spPr bwMode="auto">
                <a:xfrm flipV="1">
                  <a:off x="3456" y="1776"/>
                  <a:ext cx="192" cy="144"/>
                </a:xfrm>
                <a:prstGeom prst="line">
                  <a:avLst/>
                </a:prstGeom>
                <a:noFill/>
                <a:ln w="254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7185" name="Text Box 21"/>
              <p:cNvSpPr txBox="1">
                <a:spLocks noChangeArrowheads="1"/>
              </p:cNvSpPr>
              <p:nvPr/>
            </p:nvSpPr>
            <p:spPr bwMode="auto">
              <a:xfrm>
                <a:off x="3648" y="1744"/>
                <a:ext cx="258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r>
                  <a:rPr lang="en-US" altLang="en-US" sz="1600" b="1" dirty="0">
                    <a:latin typeface="Arial" panose="020B0604020202020204" pitchFamily="34" charset="0"/>
                  </a:rPr>
                  <a:t>78</a:t>
                </a:r>
                <a:endParaRPr lang="en-US" altLang="en-US" sz="1600" b="1" dirty="0"/>
              </a:p>
            </p:txBody>
          </p:sp>
        </p:grpSp>
        <p:sp>
          <p:nvSpPr>
            <p:cNvPr id="7183" name="Text Box 22"/>
            <p:cNvSpPr txBox="1">
              <a:spLocks noChangeArrowheads="1"/>
            </p:cNvSpPr>
            <p:nvPr/>
          </p:nvSpPr>
          <p:spPr bwMode="auto">
            <a:xfrm>
              <a:off x="3648" y="1504"/>
              <a:ext cx="258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sz="1600" b="1">
                  <a:latin typeface="Arial" panose="020B0604020202020204" pitchFamily="34" charset="0"/>
                </a:rPr>
                <a:t>25</a:t>
              </a:r>
              <a:endParaRPr lang="en-US" altLang="en-US" sz="1600" b="1"/>
            </a:p>
          </p:txBody>
        </p:sp>
      </p:grpSp>
      <p:sp>
        <p:nvSpPr>
          <p:cNvPr id="154647" name="Text Box 23"/>
          <p:cNvSpPr txBox="1">
            <a:spLocks noChangeArrowheads="1"/>
          </p:cNvSpPr>
          <p:nvPr/>
        </p:nvSpPr>
        <p:spPr bwMode="auto">
          <a:xfrm>
            <a:off x="3388835" y="3761831"/>
            <a:ext cx="216058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800" b="1" dirty="0">
                <a:latin typeface="Arial" panose="020B0604020202020204" pitchFamily="34" charset="0"/>
              </a:rPr>
              <a:t>An even swap</a:t>
            </a:r>
            <a:endParaRPr lang="en-US" altLang="en-US" sz="2400" dirty="0"/>
          </a:p>
        </p:txBody>
      </p:sp>
      <p:grpSp>
        <p:nvGrpSpPr>
          <p:cNvPr id="154648" name="Group 24"/>
          <p:cNvGrpSpPr>
            <a:grpSpLocks/>
          </p:cNvGrpSpPr>
          <p:nvPr/>
        </p:nvGrpSpPr>
        <p:grpSpPr bwMode="auto">
          <a:xfrm>
            <a:off x="-174308" y="2186845"/>
            <a:ext cx="9144000" cy="2560638"/>
            <a:chOff x="0" y="1570"/>
            <a:chExt cx="5760" cy="1613"/>
          </a:xfrm>
        </p:grpSpPr>
        <p:sp>
          <p:nvSpPr>
            <p:cNvPr id="7180" name="Line 25"/>
            <p:cNvSpPr>
              <a:spLocks noChangeShapeType="1"/>
            </p:cNvSpPr>
            <p:nvPr/>
          </p:nvSpPr>
          <p:spPr bwMode="auto">
            <a:xfrm flipH="1">
              <a:off x="0" y="1570"/>
              <a:ext cx="5760" cy="0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81" name="Text Box 26"/>
            <p:cNvSpPr txBox="1">
              <a:spLocks noChangeArrowheads="1"/>
            </p:cNvSpPr>
            <p:nvPr/>
          </p:nvSpPr>
          <p:spPr bwMode="auto">
            <a:xfrm>
              <a:off x="2041" y="2779"/>
              <a:ext cx="1678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US" altLang="en-US" sz="1800" b="1" dirty="0">
                  <a:solidFill>
                    <a:srgbClr val="FF0000"/>
                  </a:solidFill>
                  <a:latin typeface="Arial" panose="020B0604020202020204" pitchFamily="34" charset="0"/>
                </a:rPr>
                <a:t>Commute time </a:t>
              </a:r>
              <a:r>
                <a:rPr lang="en-US" altLang="en-US" sz="1800" b="1" dirty="0" smtClean="0">
                  <a:solidFill>
                    <a:srgbClr val="FF0000"/>
                  </a:solidFill>
                  <a:latin typeface="Arial" panose="020B0604020202020204" pitchFamily="34" charset="0"/>
                </a:rPr>
                <a:t>irrelevant</a:t>
              </a:r>
              <a:endParaRPr lang="en-US" altLang="en-US" sz="24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31" name="Group 16"/>
          <p:cNvGrpSpPr>
            <a:grpSpLocks/>
          </p:cNvGrpSpPr>
          <p:nvPr/>
        </p:nvGrpSpPr>
        <p:grpSpPr bwMode="auto">
          <a:xfrm>
            <a:off x="3913444" y="2329797"/>
            <a:ext cx="1049338" cy="725488"/>
            <a:chOff x="3456" y="1500"/>
            <a:chExt cx="661" cy="457"/>
          </a:xfrm>
        </p:grpSpPr>
        <p:grpSp>
          <p:nvGrpSpPr>
            <p:cNvPr id="32" name="Group 17"/>
            <p:cNvGrpSpPr>
              <a:grpSpLocks/>
            </p:cNvGrpSpPr>
            <p:nvPr/>
          </p:nvGrpSpPr>
          <p:grpSpPr bwMode="auto">
            <a:xfrm>
              <a:off x="3456" y="1542"/>
              <a:ext cx="415" cy="415"/>
              <a:chOff x="3456" y="1542"/>
              <a:chExt cx="415" cy="415"/>
            </a:xfrm>
          </p:grpSpPr>
          <p:grpSp>
            <p:nvGrpSpPr>
              <p:cNvPr id="34" name="Group 18"/>
              <p:cNvGrpSpPr>
                <a:grpSpLocks/>
              </p:cNvGrpSpPr>
              <p:nvPr/>
            </p:nvGrpSpPr>
            <p:grpSpPr bwMode="auto">
              <a:xfrm>
                <a:off x="3456" y="1542"/>
                <a:ext cx="415" cy="378"/>
                <a:chOff x="3456" y="1542"/>
                <a:chExt cx="415" cy="378"/>
              </a:xfrm>
            </p:grpSpPr>
            <p:sp>
              <p:nvSpPr>
                <p:cNvPr id="36" name="Line 19"/>
                <p:cNvSpPr>
                  <a:spLocks noChangeShapeType="1"/>
                </p:cNvSpPr>
                <p:nvPr/>
              </p:nvSpPr>
              <p:spPr bwMode="auto">
                <a:xfrm flipV="1">
                  <a:off x="3679" y="1542"/>
                  <a:ext cx="192" cy="144"/>
                </a:xfrm>
                <a:prstGeom prst="line">
                  <a:avLst/>
                </a:prstGeom>
                <a:noFill/>
                <a:ln w="254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7" name="Line 20"/>
                <p:cNvSpPr>
                  <a:spLocks noChangeShapeType="1"/>
                </p:cNvSpPr>
                <p:nvPr/>
              </p:nvSpPr>
              <p:spPr bwMode="auto">
                <a:xfrm flipV="1">
                  <a:off x="3456" y="1776"/>
                  <a:ext cx="192" cy="144"/>
                </a:xfrm>
                <a:prstGeom prst="line">
                  <a:avLst/>
                </a:prstGeom>
                <a:noFill/>
                <a:ln w="254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35" name="Text Box 21"/>
              <p:cNvSpPr txBox="1">
                <a:spLocks noChangeArrowheads="1"/>
              </p:cNvSpPr>
              <p:nvPr/>
            </p:nvSpPr>
            <p:spPr bwMode="auto">
              <a:xfrm>
                <a:off x="3648" y="1744"/>
                <a:ext cx="209" cy="2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r>
                  <a:rPr lang="en-US" altLang="en-US" sz="1600" b="1" dirty="0">
                    <a:latin typeface="Arial" panose="020B0604020202020204" pitchFamily="34" charset="0"/>
                  </a:rPr>
                  <a:t>B</a:t>
                </a:r>
                <a:endParaRPr lang="en-US" altLang="en-US" sz="1600" b="1" dirty="0"/>
              </a:p>
            </p:txBody>
          </p:sp>
        </p:grpSp>
        <p:sp>
          <p:nvSpPr>
            <p:cNvPr id="33" name="Text Box 22"/>
            <p:cNvSpPr txBox="1">
              <a:spLocks noChangeArrowheads="1"/>
            </p:cNvSpPr>
            <p:nvPr/>
          </p:nvSpPr>
          <p:spPr bwMode="auto">
            <a:xfrm>
              <a:off x="3857" y="1500"/>
              <a:ext cx="260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sz="1600" b="1" dirty="0" smtClean="0">
                  <a:latin typeface="Arial" panose="020B0604020202020204" pitchFamily="34" charset="0"/>
                </a:rPr>
                <a:t>72</a:t>
              </a:r>
              <a:endParaRPr lang="en-US" altLang="en-US" sz="1600" b="1" dirty="0"/>
            </a:p>
          </p:txBody>
        </p:sp>
      </p:grpSp>
      <p:grpSp>
        <p:nvGrpSpPr>
          <p:cNvPr id="45" name="Group 16"/>
          <p:cNvGrpSpPr>
            <a:grpSpLocks/>
          </p:cNvGrpSpPr>
          <p:nvPr/>
        </p:nvGrpSpPr>
        <p:grpSpPr bwMode="auto">
          <a:xfrm>
            <a:off x="5364419" y="2337161"/>
            <a:ext cx="717551" cy="719138"/>
            <a:chOff x="3456" y="1504"/>
            <a:chExt cx="452" cy="453"/>
          </a:xfrm>
        </p:grpSpPr>
        <p:grpSp>
          <p:nvGrpSpPr>
            <p:cNvPr id="46" name="Group 17"/>
            <p:cNvGrpSpPr>
              <a:grpSpLocks/>
            </p:cNvGrpSpPr>
            <p:nvPr/>
          </p:nvGrpSpPr>
          <p:grpSpPr bwMode="auto">
            <a:xfrm>
              <a:off x="3456" y="1536"/>
              <a:ext cx="401" cy="421"/>
              <a:chOff x="3456" y="1536"/>
              <a:chExt cx="401" cy="421"/>
            </a:xfrm>
          </p:grpSpPr>
          <p:grpSp>
            <p:nvGrpSpPr>
              <p:cNvPr id="48" name="Group 18"/>
              <p:cNvGrpSpPr>
                <a:grpSpLocks/>
              </p:cNvGrpSpPr>
              <p:nvPr/>
            </p:nvGrpSpPr>
            <p:grpSpPr bwMode="auto">
              <a:xfrm>
                <a:off x="3456" y="1536"/>
                <a:ext cx="192" cy="384"/>
                <a:chOff x="3456" y="1536"/>
                <a:chExt cx="192" cy="384"/>
              </a:xfrm>
            </p:grpSpPr>
            <p:sp>
              <p:nvSpPr>
                <p:cNvPr id="50" name="Line 19"/>
                <p:cNvSpPr>
                  <a:spLocks noChangeShapeType="1"/>
                </p:cNvSpPr>
                <p:nvPr/>
              </p:nvSpPr>
              <p:spPr bwMode="auto">
                <a:xfrm flipV="1">
                  <a:off x="3456" y="1536"/>
                  <a:ext cx="192" cy="144"/>
                </a:xfrm>
                <a:prstGeom prst="line">
                  <a:avLst/>
                </a:prstGeom>
                <a:noFill/>
                <a:ln w="254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1" name="Line 20"/>
                <p:cNvSpPr>
                  <a:spLocks noChangeShapeType="1"/>
                </p:cNvSpPr>
                <p:nvPr/>
              </p:nvSpPr>
              <p:spPr bwMode="auto">
                <a:xfrm flipV="1">
                  <a:off x="3456" y="1776"/>
                  <a:ext cx="192" cy="144"/>
                </a:xfrm>
                <a:prstGeom prst="line">
                  <a:avLst/>
                </a:prstGeom>
                <a:noFill/>
                <a:ln w="254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49" name="Text Box 21"/>
              <p:cNvSpPr txBox="1">
                <a:spLocks noChangeArrowheads="1"/>
              </p:cNvSpPr>
              <p:nvPr/>
            </p:nvSpPr>
            <p:spPr bwMode="auto">
              <a:xfrm>
                <a:off x="3648" y="1744"/>
                <a:ext cx="209" cy="2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r>
                  <a:rPr lang="en-US" altLang="en-US" sz="1600" b="1" dirty="0" smtClean="0">
                    <a:latin typeface="Arial" panose="020B0604020202020204" pitchFamily="34" charset="0"/>
                  </a:rPr>
                  <a:t>B</a:t>
                </a:r>
                <a:endParaRPr lang="en-US" altLang="en-US" sz="1600" b="1" dirty="0"/>
              </a:p>
            </p:txBody>
          </p:sp>
        </p:grpSp>
        <p:sp>
          <p:nvSpPr>
            <p:cNvPr id="47" name="Text Box 22"/>
            <p:cNvSpPr txBox="1">
              <a:spLocks noChangeArrowheads="1"/>
            </p:cNvSpPr>
            <p:nvPr/>
          </p:nvSpPr>
          <p:spPr bwMode="auto">
            <a:xfrm>
              <a:off x="3648" y="1504"/>
              <a:ext cx="260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sz="1600" b="1" dirty="0" smtClean="0">
                  <a:latin typeface="Arial" panose="020B0604020202020204" pitchFamily="34" charset="0"/>
                </a:rPr>
                <a:t>88</a:t>
              </a:r>
              <a:endParaRPr lang="en-US" altLang="en-US" sz="1600" b="1" dirty="0"/>
            </a:p>
          </p:txBody>
        </p:sp>
      </p:grpSp>
      <p:sp>
        <p:nvSpPr>
          <p:cNvPr id="52" name="Line 25"/>
          <p:cNvSpPr>
            <a:spLocks noChangeShapeType="1"/>
          </p:cNvSpPr>
          <p:nvPr/>
        </p:nvSpPr>
        <p:spPr bwMode="auto">
          <a:xfrm flipH="1">
            <a:off x="-21968" y="2882247"/>
            <a:ext cx="91440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" name="Text Box 26"/>
          <p:cNvSpPr txBox="1">
            <a:spLocks noChangeArrowheads="1"/>
          </p:cNvSpPr>
          <p:nvPr/>
        </p:nvSpPr>
        <p:spPr bwMode="auto">
          <a:xfrm>
            <a:off x="4780490" y="4095604"/>
            <a:ext cx="266382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8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Office services irrelevant</a:t>
            </a:r>
            <a:endParaRPr lang="en-US" alt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0527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4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4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4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4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4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647" grpId="0" autoUpdateAnimBg="0"/>
      <p:bldP spid="52" grpId="0" animBg="1"/>
      <p:bldP spid="5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auto">
          <a:xfrm>
            <a:off x="395536" y="5661248"/>
            <a:ext cx="8568952" cy="108012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95536" y="339707"/>
            <a:ext cx="7985125" cy="1079500"/>
          </a:xfrm>
        </p:spPr>
        <p:txBody>
          <a:bodyPr/>
          <a:lstStyle/>
          <a:p>
            <a:r>
              <a:rPr lang="fi-FI" dirty="0" err="1" smtClean="0"/>
              <a:t>Biases</a:t>
            </a:r>
            <a:r>
              <a:rPr lang="fi-FI" dirty="0" smtClean="0"/>
              <a:t> </a:t>
            </a:r>
            <a:r>
              <a:rPr lang="fi-FI" dirty="0" err="1" smtClean="0"/>
              <a:t>can</a:t>
            </a:r>
            <a:r>
              <a:rPr lang="fi-FI" dirty="0" smtClean="0"/>
              <a:t> </a:t>
            </a:r>
            <a:r>
              <a:rPr lang="fi-FI" dirty="0" err="1" smtClean="0"/>
              <a:t>create</a:t>
            </a:r>
            <a:r>
              <a:rPr lang="fi-FI" dirty="0" smtClean="0"/>
              <a:t> </a:t>
            </a:r>
            <a:r>
              <a:rPr lang="fi-FI" dirty="0" err="1" smtClean="0"/>
              <a:t>path</a:t>
            </a:r>
            <a:r>
              <a:rPr lang="fi-FI" dirty="0" smtClean="0"/>
              <a:t> </a:t>
            </a:r>
            <a:r>
              <a:rPr lang="fi-FI" dirty="0" err="1" smtClean="0"/>
              <a:t>dependence</a:t>
            </a:r>
            <a:r>
              <a:rPr lang="fi-FI" dirty="0" smtClean="0"/>
              <a:t> in Even </a:t>
            </a:r>
            <a:r>
              <a:rPr lang="fi-FI" dirty="0" err="1" smtClean="0"/>
              <a:t>Swaps</a:t>
            </a:r>
            <a:endParaRPr lang="en-US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21146" y="1694530"/>
            <a:ext cx="7985125" cy="1008112"/>
          </a:xfrm>
        </p:spPr>
        <p:txBody>
          <a:bodyPr/>
          <a:lstStyle/>
          <a:p>
            <a:pPr marL="0" indent="0">
              <a:buNone/>
            </a:pPr>
            <a:r>
              <a:rPr lang="fi-FI" dirty="0" err="1" smtClean="0">
                <a:solidFill>
                  <a:srgbClr val="FF0000"/>
                </a:solidFill>
              </a:rPr>
              <a:t>Measuring</a:t>
            </a:r>
            <a:r>
              <a:rPr lang="fi-FI" dirty="0" smtClean="0">
                <a:solidFill>
                  <a:srgbClr val="FF0000"/>
                </a:solidFill>
              </a:rPr>
              <a:t> </a:t>
            </a:r>
            <a:r>
              <a:rPr lang="fi-FI" dirty="0" err="1" smtClean="0">
                <a:solidFill>
                  <a:srgbClr val="FF0000"/>
                </a:solidFill>
              </a:rPr>
              <a:t>stick</a:t>
            </a:r>
            <a:r>
              <a:rPr lang="fi-FI" dirty="0" smtClean="0">
                <a:solidFill>
                  <a:srgbClr val="FF0000"/>
                </a:solidFill>
              </a:rPr>
              <a:t> </a:t>
            </a:r>
            <a:r>
              <a:rPr lang="fi-FI" dirty="0" err="1" smtClean="0">
                <a:solidFill>
                  <a:srgbClr val="FF0000"/>
                </a:solidFill>
              </a:rPr>
              <a:t>bias</a:t>
            </a:r>
            <a:r>
              <a:rPr lang="fi-FI" dirty="0" smtClean="0">
                <a:solidFill>
                  <a:srgbClr val="FF0000"/>
                </a:solidFill>
              </a:rPr>
              <a:t>: </a:t>
            </a:r>
            <a:r>
              <a:rPr lang="fi-FI" dirty="0" err="1" smtClean="0"/>
              <a:t>Extra</a:t>
            </a:r>
            <a:r>
              <a:rPr lang="fi-FI" dirty="0" smtClean="0"/>
              <a:t> </a:t>
            </a:r>
            <a:r>
              <a:rPr lang="fi-FI" dirty="0" err="1" smtClean="0"/>
              <a:t>weight</a:t>
            </a:r>
            <a:r>
              <a:rPr lang="fi-FI" dirty="0" smtClean="0"/>
              <a:t> for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measuring</a:t>
            </a:r>
            <a:r>
              <a:rPr lang="fi-FI" dirty="0" smtClean="0"/>
              <a:t> </a:t>
            </a:r>
            <a:r>
              <a:rPr lang="fi-FI" dirty="0" err="1" smtClean="0"/>
              <a:t>stick</a:t>
            </a:r>
            <a:endParaRPr lang="fi-FI" dirty="0" smtClean="0"/>
          </a:p>
          <a:p>
            <a:pPr marL="0" indent="0">
              <a:buNone/>
            </a:pPr>
            <a:r>
              <a:rPr lang="fi-FI" dirty="0" err="1" smtClean="0">
                <a:solidFill>
                  <a:srgbClr val="FF0000"/>
                </a:solidFill>
              </a:rPr>
              <a:t>Loss</a:t>
            </a:r>
            <a:r>
              <a:rPr lang="fi-FI" dirty="0" smtClean="0">
                <a:solidFill>
                  <a:srgbClr val="FF0000"/>
                </a:solidFill>
              </a:rPr>
              <a:t> aversion: </a:t>
            </a:r>
            <a:r>
              <a:rPr lang="fi-FI" dirty="0" err="1" smtClean="0"/>
              <a:t>Extra</a:t>
            </a:r>
            <a:r>
              <a:rPr lang="fi-FI" dirty="0" smtClean="0"/>
              <a:t> </a:t>
            </a:r>
            <a:r>
              <a:rPr lang="fi-FI" dirty="0" err="1" smtClean="0"/>
              <a:t>weight</a:t>
            </a:r>
            <a:r>
              <a:rPr lang="fi-FI" dirty="0" smtClean="0"/>
              <a:t> for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loss</a:t>
            </a:r>
            <a:r>
              <a:rPr lang="fi-FI" dirty="0" smtClean="0"/>
              <a:t> </a:t>
            </a:r>
            <a:r>
              <a:rPr lang="fi-FI" dirty="0" err="1" smtClean="0"/>
              <a:t>attribute</a:t>
            </a:r>
            <a:endParaRPr lang="fi-FI" dirty="0" smtClean="0"/>
          </a:p>
        </p:txBody>
      </p:sp>
      <p:sp>
        <p:nvSpPr>
          <p:cNvPr id="4" name="Suorakulmio 3"/>
          <p:cNvSpPr/>
          <p:nvPr/>
        </p:nvSpPr>
        <p:spPr>
          <a:xfrm>
            <a:off x="1598045" y="2626233"/>
            <a:ext cx="5631047" cy="1200329"/>
          </a:xfrm>
          <a:prstGeom prst="rect">
            <a:avLst/>
          </a:prstGeom>
          <a:ln w="28575"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r>
              <a:rPr lang="fi-FI" sz="2400" dirty="0" err="1" smtClean="0"/>
              <a:t>What</a:t>
            </a:r>
            <a:r>
              <a:rPr lang="fi-FI" sz="2400" dirty="0" smtClean="0"/>
              <a:t> is </a:t>
            </a:r>
            <a:r>
              <a:rPr lang="fi-FI" sz="2400" dirty="0" err="1" smtClean="0"/>
              <a:t>the</a:t>
            </a:r>
            <a:r>
              <a:rPr lang="fi-FI" sz="2400" dirty="0" smtClean="0"/>
              <a:t> </a:t>
            </a:r>
            <a:r>
              <a:rPr lang="fi-FI" sz="2400" dirty="0" err="1" smtClean="0"/>
              <a:t>equally</a:t>
            </a:r>
            <a:r>
              <a:rPr lang="fi-FI" sz="2400" dirty="0" smtClean="0"/>
              <a:t> </a:t>
            </a:r>
            <a:r>
              <a:rPr lang="fi-FI" sz="2400" dirty="0" err="1" smtClean="0"/>
              <a:t>valuable</a:t>
            </a:r>
            <a:r>
              <a:rPr lang="fi-FI" sz="2400" dirty="0" smtClean="0"/>
              <a:t> </a:t>
            </a:r>
            <a:r>
              <a:rPr lang="fi-FI" sz="2400" dirty="0" err="1" smtClean="0">
                <a:solidFill>
                  <a:srgbClr val="FF0000"/>
                </a:solidFill>
              </a:rPr>
              <a:t>loss</a:t>
            </a:r>
            <a:r>
              <a:rPr lang="fi-FI" sz="2400" dirty="0" smtClean="0">
                <a:solidFill>
                  <a:srgbClr val="FF0000"/>
                </a:solidFill>
              </a:rPr>
              <a:t> in money </a:t>
            </a:r>
            <a:r>
              <a:rPr lang="fi-FI" sz="2400" dirty="0" err="1" smtClean="0"/>
              <a:t>if</a:t>
            </a:r>
            <a:r>
              <a:rPr lang="fi-FI" sz="2400" dirty="0" smtClean="0"/>
              <a:t> </a:t>
            </a:r>
            <a:r>
              <a:rPr lang="fi-FI" sz="2400" dirty="0" err="1" smtClean="0"/>
              <a:t>commuting</a:t>
            </a:r>
            <a:r>
              <a:rPr lang="fi-FI" sz="2400" dirty="0" smtClean="0"/>
              <a:t> </a:t>
            </a:r>
            <a:r>
              <a:rPr lang="fi-FI" sz="2400" dirty="0" err="1" smtClean="0"/>
              <a:t>time</a:t>
            </a:r>
            <a:r>
              <a:rPr lang="fi-FI" sz="2400" dirty="0" smtClean="0"/>
              <a:t> is </a:t>
            </a:r>
            <a:r>
              <a:rPr lang="fi-FI" sz="2400" dirty="0" err="1" smtClean="0"/>
              <a:t>decreased</a:t>
            </a:r>
            <a:r>
              <a:rPr lang="fi-FI" sz="2400" dirty="0" smtClean="0"/>
              <a:t> </a:t>
            </a:r>
            <a:r>
              <a:rPr lang="fi-FI" sz="2400" dirty="0" err="1" smtClean="0"/>
              <a:t>by</a:t>
            </a:r>
            <a:r>
              <a:rPr lang="fi-FI" sz="2400" dirty="0" smtClean="0"/>
              <a:t> </a:t>
            </a:r>
            <a:r>
              <a:rPr lang="fi-FI" sz="2400" dirty="0"/>
              <a:t>30 </a:t>
            </a:r>
            <a:r>
              <a:rPr lang="fi-FI" sz="2400" dirty="0" err="1" smtClean="0"/>
              <a:t>minutes</a:t>
            </a:r>
            <a:r>
              <a:rPr lang="fi-FI" sz="2400" dirty="0" smtClean="0"/>
              <a:t>?</a:t>
            </a:r>
            <a:endParaRPr lang="fi-FI" sz="2400" dirty="0"/>
          </a:p>
        </p:txBody>
      </p:sp>
      <p:sp>
        <p:nvSpPr>
          <p:cNvPr id="5" name="Vuokaavio: Prosessi 4"/>
          <p:cNvSpPr/>
          <p:nvPr/>
        </p:nvSpPr>
        <p:spPr bwMode="auto">
          <a:xfrm>
            <a:off x="1331640" y="2663940"/>
            <a:ext cx="6083285" cy="1129750"/>
          </a:xfrm>
          <a:prstGeom prst="flowChartProcess">
            <a:avLst/>
          </a:prstGeom>
          <a:noFill/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grpSp>
        <p:nvGrpSpPr>
          <p:cNvPr id="8" name="Group 57"/>
          <p:cNvGrpSpPr>
            <a:grpSpLocks/>
          </p:cNvGrpSpPr>
          <p:nvPr/>
        </p:nvGrpSpPr>
        <p:grpSpPr bwMode="auto">
          <a:xfrm>
            <a:off x="609482" y="4084370"/>
            <a:ext cx="7508864" cy="2745030"/>
            <a:chOff x="-9539455" y="19333385"/>
            <a:chExt cx="5898422" cy="2719003"/>
          </a:xfrm>
        </p:grpSpPr>
        <p:grpSp>
          <p:nvGrpSpPr>
            <p:cNvPr id="9" name="Group 15"/>
            <p:cNvGrpSpPr>
              <a:grpSpLocks/>
            </p:cNvGrpSpPr>
            <p:nvPr/>
          </p:nvGrpSpPr>
          <p:grpSpPr bwMode="auto">
            <a:xfrm>
              <a:off x="-9539455" y="19333385"/>
              <a:ext cx="5586730" cy="2259137"/>
              <a:chOff x="-27416940" y="14701192"/>
              <a:chExt cx="16341824" cy="7126996"/>
            </a:xfrm>
          </p:grpSpPr>
          <p:pic>
            <p:nvPicPr>
              <p:cNvPr id="15" name="Picture 2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-27416940" y="14701192"/>
                <a:ext cx="7115175" cy="43338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6" name="Picture 4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-21249599" y="14987025"/>
                <a:ext cx="3362325" cy="18002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7" name="Picture 6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-26408828" y="18892430"/>
                <a:ext cx="6667500" cy="14478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8" name="Picture 8"/>
              <p:cNvPicPr>
                <a:picLocks noChangeAspect="1" noChangeArrowheads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-25400716" y="20113688"/>
                <a:ext cx="6724650" cy="17145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9" name="Picture 3"/>
              <p:cNvPicPr>
                <a:picLocks noChangeAspect="1" noChangeArrowheads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-19352045" y="16139117"/>
                <a:ext cx="7572375" cy="14192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" name="Picture 5"/>
              <p:cNvPicPr>
                <a:picLocks noChangeAspect="1" noChangeArrowheads="1"/>
              </p:cNvPicPr>
              <p:nvPr/>
            </p:nvPicPr>
            <p:blipFill>
              <a:blip r:embed="rId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-18676066" y="16917167"/>
                <a:ext cx="7600950" cy="17049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10" name="Group 56"/>
            <p:cNvGrpSpPr>
              <a:grpSpLocks/>
            </p:cNvGrpSpPr>
            <p:nvPr/>
          </p:nvGrpSpPr>
          <p:grpSpPr bwMode="auto">
            <a:xfrm>
              <a:off x="-8438792" y="19905807"/>
              <a:ext cx="4797759" cy="2146581"/>
              <a:chOff x="-8438792" y="19905807"/>
              <a:chExt cx="4797759" cy="2146581"/>
            </a:xfrm>
          </p:grpSpPr>
          <p:cxnSp>
            <p:nvCxnSpPr>
              <p:cNvPr id="11" name="Elbow Connector 20"/>
              <p:cNvCxnSpPr/>
              <p:nvPr/>
            </p:nvCxnSpPr>
            <p:spPr>
              <a:xfrm rot="16200000" flipH="1">
                <a:off x="-8824009" y="20771119"/>
                <a:ext cx="1666486" cy="896052"/>
              </a:xfrm>
              <a:prstGeom prst="bentConnector3">
                <a:avLst>
                  <a:gd name="adj1" fmla="val 50000"/>
                </a:avLst>
              </a:prstGeom>
              <a:ln w="28575">
                <a:solidFill>
                  <a:srgbClr val="FF000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Elbow Connector 104"/>
              <p:cNvCxnSpPr/>
              <p:nvPr/>
            </p:nvCxnSpPr>
            <p:spPr>
              <a:xfrm>
                <a:off x="-6678438" y="19905807"/>
                <a:ext cx="1295865" cy="1054056"/>
              </a:xfrm>
              <a:prstGeom prst="bentConnector3">
                <a:avLst>
                  <a:gd name="adj1" fmla="val 50000"/>
                </a:avLst>
              </a:prstGeom>
              <a:ln w="28575">
                <a:solidFill>
                  <a:srgbClr val="000066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" name="TextBox 55"/>
              <p:cNvSpPr txBox="1">
                <a:spLocks noChangeArrowheads="1"/>
              </p:cNvSpPr>
              <p:nvPr/>
            </p:nvSpPr>
            <p:spPr bwMode="auto">
              <a:xfrm>
                <a:off x="-5382493" y="20684954"/>
                <a:ext cx="1741460" cy="35899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ts val="6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ts val="4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ts val="4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ts val="400"/>
                  </a:spcBef>
                  <a:buFont typeface="Arial" panose="020B0604020202020204" pitchFamily="34" charset="0"/>
                  <a:buChar char="–"/>
                  <a:defRPr sz="16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ts val="300"/>
                  </a:spcBef>
                  <a:buFont typeface="Arial" panose="020B0604020202020204" pitchFamily="34" charset="0"/>
                  <a:buChar char="•"/>
                  <a:defRPr sz="1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1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1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1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1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fi-FI" altLang="en-US" dirty="0">
                    <a:solidFill>
                      <a:srgbClr val="000066"/>
                    </a:solidFill>
                  </a:rPr>
                  <a:t>DM </a:t>
                </a:r>
                <a:r>
                  <a:rPr lang="fi-FI" altLang="en-US" dirty="0" err="1">
                    <a:solidFill>
                      <a:srgbClr val="000066"/>
                    </a:solidFill>
                  </a:rPr>
                  <a:t>chooses</a:t>
                </a:r>
                <a:r>
                  <a:rPr lang="fi-FI" altLang="en-US" dirty="0">
                    <a:solidFill>
                      <a:srgbClr val="000066"/>
                    </a:solidFill>
                  </a:rPr>
                  <a:t> </a:t>
                </a:r>
                <a:r>
                  <a:rPr lang="fi-FI" altLang="en-US" dirty="0" smtClean="0">
                    <a:solidFill>
                      <a:srgbClr val="000066"/>
                    </a:solidFill>
                  </a:rPr>
                  <a:t>A</a:t>
                </a:r>
                <a:endParaRPr lang="fi-FI" altLang="en-US" dirty="0">
                  <a:solidFill>
                    <a:srgbClr val="000066"/>
                  </a:solidFill>
                </a:endParaRPr>
              </a:p>
            </p:txBody>
          </p:sp>
          <p:sp>
            <p:nvSpPr>
              <p:cNvPr id="14" name="TextBox 112"/>
              <p:cNvSpPr txBox="1">
                <a:spLocks noChangeArrowheads="1"/>
              </p:cNvSpPr>
              <p:nvPr/>
            </p:nvSpPr>
            <p:spPr bwMode="auto">
              <a:xfrm>
                <a:off x="-7534455" y="21521451"/>
                <a:ext cx="1903621" cy="35899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ts val="6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ts val="4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ts val="4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ts val="400"/>
                  </a:spcBef>
                  <a:buFont typeface="Arial" panose="020B0604020202020204" pitchFamily="34" charset="0"/>
                  <a:buChar char="–"/>
                  <a:defRPr sz="16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ts val="300"/>
                  </a:spcBef>
                  <a:buFont typeface="Arial" panose="020B0604020202020204" pitchFamily="34" charset="0"/>
                  <a:buChar char="•"/>
                  <a:defRPr sz="1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1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1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1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1400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fi-FI" altLang="en-US" dirty="0">
                    <a:solidFill>
                      <a:srgbClr val="FF0000"/>
                    </a:solidFill>
                  </a:rPr>
                  <a:t>DM </a:t>
                </a:r>
                <a:r>
                  <a:rPr lang="fi-FI" altLang="en-US" dirty="0" err="1">
                    <a:solidFill>
                      <a:srgbClr val="FF0000"/>
                    </a:solidFill>
                  </a:rPr>
                  <a:t>chooses</a:t>
                </a:r>
                <a:r>
                  <a:rPr lang="fi-FI" altLang="en-US" dirty="0">
                    <a:solidFill>
                      <a:srgbClr val="FF0000"/>
                    </a:solidFill>
                  </a:rPr>
                  <a:t> </a:t>
                </a:r>
                <a:r>
                  <a:rPr lang="fi-FI" altLang="en-US" dirty="0" smtClean="0">
                    <a:solidFill>
                      <a:srgbClr val="FF0000"/>
                    </a:solidFill>
                  </a:rPr>
                  <a:t>B</a:t>
                </a:r>
                <a:endParaRPr lang="fi-FI" altLang="en-US" dirty="0">
                  <a:solidFill>
                    <a:srgbClr val="FF0000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267734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323528" y="5589240"/>
            <a:ext cx="8568952" cy="108012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441" y="476672"/>
            <a:ext cx="7985125" cy="1079500"/>
          </a:xfrm>
        </p:spPr>
        <p:txBody>
          <a:bodyPr/>
          <a:lstStyle/>
          <a:p>
            <a:r>
              <a:rPr lang="fi-FI" dirty="0" err="1" smtClean="0"/>
              <a:t>Bias</a:t>
            </a:r>
            <a:r>
              <a:rPr lang="fi-FI" dirty="0" smtClean="0"/>
              <a:t> </a:t>
            </a:r>
            <a:r>
              <a:rPr lang="fi-FI" dirty="0" err="1" smtClean="0"/>
              <a:t>mitigation</a:t>
            </a:r>
            <a:r>
              <a:rPr lang="fi-FI" dirty="0" smtClean="0"/>
              <a:t> </a:t>
            </a:r>
            <a:r>
              <a:rPr lang="fi-FI" dirty="0" err="1" smtClean="0"/>
              <a:t>methods</a:t>
            </a:r>
            <a:r>
              <a:rPr lang="fi-FI" dirty="0" smtClean="0"/>
              <a:t> for Even </a:t>
            </a:r>
            <a:r>
              <a:rPr lang="fi-FI" dirty="0" err="1" smtClean="0"/>
              <a:t>Swaps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8304" y="1396975"/>
            <a:ext cx="7985125" cy="4135437"/>
          </a:xfrm>
        </p:spPr>
        <p:txBody>
          <a:bodyPr/>
          <a:lstStyle/>
          <a:p>
            <a:pPr marL="0" indent="0">
              <a:buNone/>
            </a:pPr>
            <a:r>
              <a:rPr lang="fi-FI" sz="2000" b="1" dirty="0" err="1" smtClean="0"/>
              <a:t>Reference</a:t>
            </a:r>
            <a:r>
              <a:rPr lang="fi-FI" sz="2000" b="1" dirty="0" smtClean="0"/>
              <a:t> </a:t>
            </a:r>
            <a:r>
              <a:rPr lang="fi-FI" sz="2000" b="1" dirty="0" err="1" smtClean="0"/>
              <a:t>method</a:t>
            </a:r>
            <a:r>
              <a:rPr lang="fi-FI" sz="2000" b="1" dirty="0" smtClean="0"/>
              <a:t>: </a:t>
            </a:r>
            <a:r>
              <a:rPr lang="fi-FI" sz="2000" dirty="0" err="1" smtClean="0"/>
              <a:t>Attribute</a:t>
            </a:r>
            <a:r>
              <a:rPr lang="fi-FI" sz="2000" dirty="0" smtClean="0"/>
              <a:t> </a:t>
            </a:r>
            <a:r>
              <a:rPr lang="fi-FI" sz="2000" dirty="0" err="1" smtClean="0"/>
              <a:t>elimination</a:t>
            </a:r>
            <a:r>
              <a:rPr lang="fi-FI" sz="2000" dirty="0" smtClean="0"/>
              <a:t> </a:t>
            </a:r>
            <a:r>
              <a:rPr lang="fi-FI" sz="2000" dirty="0" err="1" smtClean="0"/>
              <a:t>method</a:t>
            </a:r>
            <a:r>
              <a:rPr lang="fi-FI" sz="2000" dirty="0" smtClean="0"/>
              <a:t> </a:t>
            </a:r>
            <a:r>
              <a:rPr lang="fi-FI" sz="2000" dirty="0" err="1" smtClean="0"/>
              <a:t>with</a:t>
            </a:r>
            <a:r>
              <a:rPr lang="fi-FI" sz="2000" dirty="0" smtClean="0"/>
              <a:t> a </a:t>
            </a:r>
            <a:r>
              <a:rPr lang="fi-FI" sz="2000" dirty="0" err="1" smtClean="0"/>
              <a:t>fixed</a:t>
            </a:r>
            <a:r>
              <a:rPr lang="fi-FI" sz="2000" dirty="0" smtClean="0"/>
              <a:t> </a:t>
            </a:r>
            <a:r>
              <a:rPr lang="fi-FI" sz="2000" dirty="0" err="1" smtClean="0"/>
              <a:t>reference</a:t>
            </a:r>
            <a:r>
              <a:rPr lang="fi-FI" sz="2000" dirty="0" smtClean="0"/>
              <a:t> </a:t>
            </a:r>
            <a:r>
              <a:rPr lang="fi-FI" sz="2000" dirty="0" err="1" smtClean="0"/>
              <a:t>alternative</a:t>
            </a:r>
            <a:endParaRPr lang="fi-FI" sz="2000" dirty="0" smtClean="0"/>
          </a:p>
          <a:p>
            <a:pPr marL="0" indent="0">
              <a:buNone/>
            </a:pPr>
            <a:endParaRPr lang="fi-FI" sz="1200" dirty="0" smtClean="0"/>
          </a:p>
          <a:p>
            <a:pPr marL="0" indent="0">
              <a:buNone/>
            </a:pPr>
            <a:r>
              <a:rPr lang="fi-FI" sz="2000" b="1" dirty="0" smtClean="0"/>
              <a:t>Method A: </a:t>
            </a:r>
            <a:r>
              <a:rPr lang="fi-FI" sz="2000" dirty="0" err="1" smtClean="0"/>
              <a:t>Attribute</a:t>
            </a:r>
            <a:r>
              <a:rPr lang="fi-FI" sz="2000" dirty="0" smtClean="0"/>
              <a:t> </a:t>
            </a:r>
            <a:r>
              <a:rPr lang="fi-FI" sz="2000" dirty="0" err="1" smtClean="0"/>
              <a:t>elimination</a:t>
            </a:r>
            <a:r>
              <a:rPr lang="fi-FI" sz="2000" dirty="0" smtClean="0"/>
              <a:t> </a:t>
            </a:r>
            <a:r>
              <a:rPr lang="fi-FI" sz="2000" dirty="0" err="1" smtClean="0"/>
              <a:t>method</a:t>
            </a:r>
            <a:r>
              <a:rPr lang="fi-FI" sz="2000" dirty="0" smtClean="0"/>
              <a:t> </a:t>
            </a:r>
            <a:r>
              <a:rPr lang="fi-FI" sz="2000" dirty="0" err="1" smtClean="0"/>
              <a:t>with</a:t>
            </a:r>
            <a:r>
              <a:rPr lang="fi-FI" sz="2000" dirty="0" smtClean="0"/>
              <a:t> a </a:t>
            </a:r>
            <a:r>
              <a:rPr lang="fi-FI" sz="2000" dirty="0" err="1" smtClean="0">
                <a:solidFill>
                  <a:srgbClr val="0070C0"/>
                </a:solidFill>
              </a:rPr>
              <a:t>virtual</a:t>
            </a:r>
            <a:r>
              <a:rPr lang="fi-FI" sz="2000" dirty="0" smtClean="0">
                <a:solidFill>
                  <a:srgbClr val="0070C0"/>
                </a:solidFill>
              </a:rPr>
              <a:t> </a:t>
            </a:r>
            <a:r>
              <a:rPr lang="fi-FI" sz="2000" dirty="0" err="1" smtClean="0">
                <a:solidFill>
                  <a:srgbClr val="0070C0"/>
                </a:solidFill>
              </a:rPr>
              <a:t>reference</a:t>
            </a:r>
            <a:r>
              <a:rPr lang="fi-FI" sz="2000" dirty="0" smtClean="0">
                <a:solidFill>
                  <a:srgbClr val="0070C0"/>
                </a:solidFill>
              </a:rPr>
              <a:t> </a:t>
            </a:r>
            <a:r>
              <a:rPr lang="fi-FI" sz="2000" dirty="0" err="1" smtClean="0">
                <a:solidFill>
                  <a:srgbClr val="0070C0"/>
                </a:solidFill>
              </a:rPr>
              <a:t>alternative</a:t>
            </a:r>
            <a:endParaRPr lang="fi-FI" sz="2000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fi-FI" sz="1200" dirty="0" smtClean="0"/>
          </a:p>
          <a:p>
            <a:pPr marL="0" indent="0">
              <a:buNone/>
            </a:pPr>
            <a:r>
              <a:rPr lang="fi-FI" sz="2000" b="1" dirty="0" smtClean="0"/>
              <a:t>Method B: </a:t>
            </a:r>
            <a:r>
              <a:rPr lang="fi-FI" sz="2000" dirty="0" err="1"/>
              <a:t>Attribute</a:t>
            </a:r>
            <a:r>
              <a:rPr lang="fi-FI" sz="2000" dirty="0"/>
              <a:t> </a:t>
            </a:r>
            <a:r>
              <a:rPr lang="fi-FI" sz="2000" dirty="0" err="1"/>
              <a:t>elimination</a:t>
            </a:r>
            <a:r>
              <a:rPr lang="fi-FI" sz="2000" dirty="0"/>
              <a:t> </a:t>
            </a:r>
            <a:r>
              <a:rPr lang="fi-FI" sz="2000" dirty="0" err="1"/>
              <a:t>method</a:t>
            </a:r>
            <a:r>
              <a:rPr lang="fi-FI" sz="2000" dirty="0"/>
              <a:t> </a:t>
            </a:r>
            <a:r>
              <a:rPr lang="fi-FI" sz="2000" dirty="0" err="1"/>
              <a:t>with</a:t>
            </a:r>
            <a:r>
              <a:rPr lang="fi-FI" sz="2000" dirty="0"/>
              <a:t> a </a:t>
            </a:r>
            <a:r>
              <a:rPr lang="fi-FI" sz="2000" dirty="0" err="1">
                <a:solidFill>
                  <a:srgbClr val="0070C0"/>
                </a:solidFill>
              </a:rPr>
              <a:t>virtual</a:t>
            </a:r>
            <a:r>
              <a:rPr lang="fi-FI" sz="2000" dirty="0">
                <a:solidFill>
                  <a:srgbClr val="0070C0"/>
                </a:solidFill>
              </a:rPr>
              <a:t> </a:t>
            </a:r>
            <a:r>
              <a:rPr lang="fi-FI" sz="2000" dirty="0" err="1">
                <a:solidFill>
                  <a:srgbClr val="0070C0"/>
                </a:solidFill>
              </a:rPr>
              <a:t>reference</a:t>
            </a:r>
            <a:r>
              <a:rPr lang="fi-FI" sz="2000" dirty="0">
                <a:solidFill>
                  <a:srgbClr val="0070C0"/>
                </a:solidFill>
              </a:rPr>
              <a:t> </a:t>
            </a:r>
            <a:r>
              <a:rPr lang="fi-FI" sz="2000" dirty="0" err="1" smtClean="0">
                <a:solidFill>
                  <a:srgbClr val="0070C0"/>
                </a:solidFill>
              </a:rPr>
              <a:t>alternative</a:t>
            </a:r>
            <a:r>
              <a:rPr lang="fi-FI" sz="2000" dirty="0" smtClean="0">
                <a:solidFill>
                  <a:srgbClr val="0070C0"/>
                </a:solidFill>
              </a:rPr>
              <a:t> and an </a:t>
            </a:r>
            <a:r>
              <a:rPr lang="fi-FI" sz="2000" dirty="0" err="1" smtClean="0">
                <a:solidFill>
                  <a:srgbClr val="0070C0"/>
                </a:solidFill>
              </a:rPr>
              <a:t>auxiliary</a:t>
            </a:r>
            <a:r>
              <a:rPr lang="fi-FI" sz="2000" dirty="0" smtClean="0">
                <a:solidFill>
                  <a:srgbClr val="0070C0"/>
                </a:solidFill>
              </a:rPr>
              <a:t> </a:t>
            </a:r>
            <a:r>
              <a:rPr lang="fi-FI" sz="2000" dirty="0" err="1" smtClean="0">
                <a:solidFill>
                  <a:srgbClr val="0070C0"/>
                </a:solidFill>
              </a:rPr>
              <a:t>measuring</a:t>
            </a:r>
            <a:r>
              <a:rPr lang="fi-FI" sz="2000" dirty="0" smtClean="0">
                <a:solidFill>
                  <a:srgbClr val="0070C0"/>
                </a:solidFill>
              </a:rPr>
              <a:t> </a:t>
            </a:r>
            <a:r>
              <a:rPr lang="fi-FI" sz="2000" dirty="0" err="1" smtClean="0">
                <a:solidFill>
                  <a:srgbClr val="0070C0"/>
                </a:solidFill>
              </a:rPr>
              <a:t>stick</a:t>
            </a:r>
            <a:endParaRPr lang="fi-FI" sz="2000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fi-FI" sz="1200" dirty="0" smtClean="0"/>
          </a:p>
          <a:p>
            <a:pPr marL="0" indent="0">
              <a:buNone/>
            </a:pPr>
            <a:r>
              <a:rPr lang="fi-FI" sz="2000" b="1" dirty="0" smtClean="0"/>
              <a:t>Method C: </a:t>
            </a:r>
            <a:r>
              <a:rPr lang="fi-FI" sz="2000" dirty="0" err="1" smtClean="0"/>
              <a:t>Pairwise</a:t>
            </a:r>
            <a:r>
              <a:rPr lang="fi-FI" sz="2000" dirty="0" smtClean="0"/>
              <a:t> </a:t>
            </a:r>
            <a:r>
              <a:rPr lang="fi-FI" sz="2000" dirty="0" err="1" smtClean="0"/>
              <a:t>attribute</a:t>
            </a:r>
            <a:r>
              <a:rPr lang="fi-FI" sz="2000" dirty="0" smtClean="0"/>
              <a:t> </a:t>
            </a:r>
            <a:r>
              <a:rPr lang="fi-FI" sz="2000" dirty="0" err="1" smtClean="0"/>
              <a:t>elimination</a:t>
            </a:r>
            <a:r>
              <a:rPr lang="fi-FI" sz="2000" dirty="0" smtClean="0"/>
              <a:t> </a:t>
            </a:r>
            <a:r>
              <a:rPr lang="fi-FI" sz="2000" dirty="0" err="1" smtClean="0"/>
              <a:t>method</a:t>
            </a:r>
            <a:r>
              <a:rPr lang="fi-FI" sz="2000" dirty="0" smtClean="0"/>
              <a:t> </a:t>
            </a:r>
            <a:r>
              <a:rPr lang="fi-FI" sz="2000" dirty="0" err="1" smtClean="0"/>
              <a:t>with</a:t>
            </a:r>
            <a:r>
              <a:rPr lang="fi-FI" sz="2000" dirty="0" smtClean="0"/>
              <a:t> an </a:t>
            </a:r>
            <a:r>
              <a:rPr lang="fi-FI" sz="2000" dirty="0" err="1" smtClean="0">
                <a:solidFill>
                  <a:srgbClr val="0070C0"/>
                </a:solidFill>
              </a:rPr>
              <a:t>auxiliary</a:t>
            </a:r>
            <a:r>
              <a:rPr lang="fi-FI" sz="2000" dirty="0" smtClean="0">
                <a:solidFill>
                  <a:srgbClr val="0070C0"/>
                </a:solidFill>
              </a:rPr>
              <a:t> </a:t>
            </a:r>
            <a:r>
              <a:rPr lang="fi-FI" sz="2000" dirty="0" err="1" smtClean="0">
                <a:solidFill>
                  <a:srgbClr val="0070C0"/>
                </a:solidFill>
              </a:rPr>
              <a:t>measuring</a:t>
            </a:r>
            <a:r>
              <a:rPr lang="fi-FI" sz="2000" dirty="0" smtClean="0">
                <a:solidFill>
                  <a:srgbClr val="0070C0"/>
                </a:solidFill>
              </a:rPr>
              <a:t> </a:t>
            </a:r>
            <a:r>
              <a:rPr lang="fi-FI" sz="2000" dirty="0" err="1" smtClean="0">
                <a:solidFill>
                  <a:srgbClr val="0070C0"/>
                </a:solidFill>
              </a:rPr>
              <a:t>stick</a:t>
            </a:r>
            <a:r>
              <a:rPr lang="fi-FI" sz="2000" dirty="0" smtClean="0">
                <a:solidFill>
                  <a:srgbClr val="0070C0"/>
                </a:solidFill>
              </a:rPr>
              <a:t>, </a:t>
            </a:r>
            <a:r>
              <a:rPr lang="fi-FI" sz="2000" dirty="0" err="1" smtClean="0">
                <a:solidFill>
                  <a:srgbClr val="0070C0"/>
                </a:solidFill>
              </a:rPr>
              <a:t>rotating</a:t>
            </a:r>
            <a:r>
              <a:rPr lang="fi-FI" sz="2000" dirty="0" smtClean="0">
                <a:solidFill>
                  <a:srgbClr val="0070C0"/>
                </a:solidFill>
              </a:rPr>
              <a:t> </a:t>
            </a:r>
            <a:r>
              <a:rPr lang="fi-FI" sz="2000" dirty="0" err="1" smtClean="0">
                <a:solidFill>
                  <a:srgbClr val="0070C0"/>
                </a:solidFill>
              </a:rPr>
              <a:t>reference</a:t>
            </a:r>
            <a:r>
              <a:rPr lang="fi-FI" sz="2000" dirty="0" smtClean="0">
                <a:solidFill>
                  <a:srgbClr val="0070C0"/>
                </a:solidFill>
              </a:rPr>
              <a:t> </a:t>
            </a:r>
            <a:r>
              <a:rPr lang="fi-FI" sz="2000" dirty="0" err="1" smtClean="0">
                <a:solidFill>
                  <a:srgbClr val="0070C0"/>
                </a:solidFill>
              </a:rPr>
              <a:t>point</a:t>
            </a:r>
            <a:r>
              <a:rPr lang="fi-FI" sz="2000" dirty="0">
                <a:solidFill>
                  <a:srgbClr val="0070C0"/>
                </a:solidFill>
              </a:rPr>
              <a:t> </a:t>
            </a:r>
            <a:r>
              <a:rPr lang="fi-FI" sz="2000" dirty="0" smtClean="0">
                <a:solidFill>
                  <a:srgbClr val="0070C0"/>
                </a:solidFill>
              </a:rPr>
              <a:t>and </a:t>
            </a:r>
            <a:r>
              <a:rPr lang="fi-FI" sz="2000" dirty="0" err="1" smtClean="0">
                <a:solidFill>
                  <a:srgbClr val="0070C0"/>
                </a:solidFill>
              </a:rPr>
              <a:t>intermediate</a:t>
            </a:r>
            <a:r>
              <a:rPr lang="fi-FI" sz="2000" dirty="0" smtClean="0">
                <a:solidFill>
                  <a:srgbClr val="0070C0"/>
                </a:solidFill>
              </a:rPr>
              <a:t> </a:t>
            </a:r>
            <a:r>
              <a:rPr lang="fi-FI" sz="2000" dirty="0" err="1" smtClean="0">
                <a:solidFill>
                  <a:srgbClr val="0070C0"/>
                </a:solidFill>
              </a:rPr>
              <a:t>restarting</a:t>
            </a:r>
            <a:endParaRPr lang="fi-FI" sz="500" dirty="0" smtClean="0"/>
          </a:p>
          <a:p>
            <a:pPr marL="0" indent="0">
              <a:buNone/>
            </a:pPr>
            <a:endParaRPr lang="fi-FI" sz="1200" dirty="0"/>
          </a:p>
          <a:p>
            <a:pPr marL="0" indent="0">
              <a:buNone/>
            </a:pPr>
            <a:r>
              <a:rPr lang="fi-FI" sz="2000" b="1" dirty="0" smtClean="0"/>
              <a:t>Method D: </a:t>
            </a:r>
            <a:r>
              <a:rPr lang="fi-FI" sz="2000" dirty="0" err="1" smtClean="0"/>
              <a:t>Pairwise</a:t>
            </a:r>
            <a:r>
              <a:rPr lang="fi-FI" sz="2000" dirty="0" smtClean="0"/>
              <a:t> </a:t>
            </a:r>
            <a:r>
              <a:rPr lang="fi-FI" sz="2000" dirty="0" err="1" smtClean="0"/>
              <a:t>attribute</a:t>
            </a:r>
            <a:r>
              <a:rPr lang="fi-FI" sz="2000" dirty="0" smtClean="0"/>
              <a:t> </a:t>
            </a:r>
            <a:r>
              <a:rPr lang="fi-FI" sz="2000" dirty="0" err="1" smtClean="0"/>
              <a:t>elimination</a:t>
            </a:r>
            <a:r>
              <a:rPr lang="fi-FI" sz="2000" dirty="0" smtClean="0"/>
              <a:t> </a:t>
            </a:r>
            <a:r>
              <a:rPr lang="fi-FI" sz="2000" dirty="0" err="1" smtClean="0"/>
              <a:t>method</a:t>
            </a:r>
            <a:r>
              <a:rPr lang="fi-FI" sz="2000" dirty="0" smtClean="0"/>
              <a:t> </a:t>
            </a:r>
            <a:r>
              <a:rPr lang="fi-FI" sz="2000" dirty="0" err="1" smtClean="0"/>
              <a:t>with</a:t>
            </a:r>
            <a:r>
              <a:rPr lang="fi-FI" sz="2000" dirty="0" smtClean="0"/>
              <a:t> an </a:t>
            </a:r>
            <a:r>
              <a:rPr lang="fi-FI" sz="2000" dirty="0" err="1" smtClean="0">
                <a:solidFill>
                  <a:srgbClr val="0070C0"/>
                </a:solidFill>
              </a:rPr>
              <a:t>auxiliary</a:t>
            </a:r>
            <a:r>
              <a:rPr lang="fi-FI" sz="2000" dirty="0" smtClean="0">
                <a:solidFill>
                  <a:srgbClr val="0070C0"/>
                </a:solidFill>
              </a:rPr>
              <a:t> </a:t>
            </a:r>
            <a:r>
              <a:rPr lang="fi-FI" sz="2000" dirty="0" err="1" smtClean="0">
                <a:solidFill>
                  <a:srgbClr val="0070C0"/>
                </a:solidFill>
              </a:rPr>
              <a:t>measuring</a:t>
            </a:r>
            <a:r>
              <a:rPr lang="fi-FI" sz="2000" dirty="0" smtClean="0">
                <a:solidFill>
                  <a:srgbClr val="0070C0"/>
                </a:solidFill>
              </a:rPr>
              <a:t> </a:t>
            </a:r>
            <a:r>
              <a:rPr lang="fi-FI" sz="2000" dirty="0" err="1" smtClean="0">
                <a:solidFill>
                  <a:srgbClr val="0070C0"/>
                </a:solidFill>
              </a:rPr>
              <a:t>stick</a:t>
            </a:r>
            <a:r>
              <a:rPr lang="fi-FI" sz="2000" dirty="0" smtClean="0">
                <a:solidFill>
                  <a:srgbClr val="0070C0"/>
                </a:solidFill>
              </a:rPr>
              <a:t>, </a:t>
            </a:r>
            <a:r>
              <a:rPr lang="fi-FI" sz="2000" dirty="0" err="1" smtClean="0">
                <a:solidFill>
                  <a:srgbClr val="0070C0"/>
                </a:solidFill>
              </a:rPr>
              <a:t>virtual</a:t>
            </a:r>
            <a:r>
              <a:rPr lang="fi-FI" sz="2000" dirty="0" smtClean="0">
                <a:solidFill>
                  <a:srgbClr val="0070C0"/>
                </a:solidFill>
              </a:rPr>
              <a:t> </a:t>
            </a:r>
            <a:r>
              <a:rPr lang="fi-FI" sz="2000" dirty="0" err="1" smtClean="0">
                <a:solidFill>
                  <a:srgbClr val="0070C0"/>
                </a:solidFill>
              </a:rPr>
              <a:t>reference</a:t>
            </a:r>
            <a:r>
              <a:rPr lang="fi-FI" sz="2000" dirty="0" smtClean="0">
                <a:solidFill>
                  <a:srgbClr val="0070C0"/>
                </a:solidFill>
              </a:rPr>
              <a:t> </a:t>
            </a:r>
            <a:r>
              <a:rPr lang="fi-FI" sz="2000" dirty="0" err="1" smtClean="0">
                <a:solidFill>
                  <a:srgbClr val="0070C0"/>
                </a:solidFill>
              </a:rPr>
              <a:t>alternative</a:t>
            </a:r>
            <a:r>
              <a:rPr lang="fi-FI" sz="2000" dirty="0" smtClean="0">
                <a:solidFill>
                  <a:srgbClr val="0070C0"/>
                </a:solidFill>
              </a:rPr>
              <a:t>, and </a:t>
            </a:r>
            <a:r>
              <a:rPr lang="fi-FI" sz="2000" dirty="0" err="1" smtClean="0">
                <a:solidFill>
                  <a:srgbClr val="0070C0"/>
                </a:solidFill>
              </a:rPr>
              <a:t>intermediate</a:t>
            </a:r>
            <a:r>
              <a:rPr lang="fi-FI" sz="2000" dirty="0" smtClean="0">
                <a:solidFill>
                  <a:srgbClr val="0070C0"/>
                </a:solidFill>
              </a:rPr>
              <a:t> </a:t>
            </a:r>
            <a:r>
              <a:rPr lang="fi-FI" sz="2000" dirty="0" err="1" smtClean="0">
                <a:solidFill>
                  <a:srgbClr val="0070C0"/>
                </a:solidFill>
              </a:rPr>
              <a:t>restarting</a:t>
            </a:r>
            <a:r>
              <a:rPr lang="fi-FI" sz="2000" dirty="0" smtClean="0">
                <a:solidFill>
                  <a:srgbClr val="0070C0"/>
                </a:solidFill>
              </a:rPr>
              <a:t> </a:t>
            </a:r>
          </a:p>
          <a:p>
            <a:pPr marL="400050" lvl="1" indent="0">
              <a:buNone/>
            </a:pPr>
            <a:r>
              <a:rPr lang="fi-FI" sz="1800" dirty="0" smtClean="0"/>
              <a:t>Method D </a:t>
            </a:r>
            <a:r>
              <a:rPr lang="fi-FI" sz="1800" dirty="0" err="1" smtClean="0"/>
              <a:t>requires</a:t>
            </a:r>
            <a:r>
              <a:rPr lang="fi-FI" sz="1800" dirty="0" smtClean="0"/>
              <a:t> </a:t>
            </a:r>
            <a:r>
              <a:rPr lang="fi-FI" sz="1800" dirty="0" err="1" smtClean="0"/>
              <a:t>about</a:t>
            </a:r>
            <a:r>
              <a:rPr lang="fi-FI" sz="1800" dirty="0" smtClean="0"/>
              <a:t> </a:t>
            </a:r>
            <a:r>
              <a:rPr lang="fi-FI" sz="1800" dirty="0" err="1" smtClean="0"/>
              <a:t>twice</a:t>
            </a:r>
            <a:r>
              <a:rPr lang="fi-FI" sz="1800" dirty="0" smtClean="0"/>
              <a:t> as </a:t>
            </a:r>
            <a:r>
              <a:rPr lang="fi-FI" sz="1800" dirty="0" err="1" smtClean="0"/>
              <a:t>many</a:t>
            </a:r>
            <a:r>
              <a:rPr lang="fi-FI" sz="1800" dirty="0" smtClean="0"/>
              <a:t> </a:t>
            </a:r>
            <a:r>
              <a:rPr lang="fi-FI" sz="1800" dirty="0" err="1" smtClean="0"/>
              <a:t>swaps</a:t>
            </a:r>
            <a:r>
              <a:rPr lang="fi-FI" sz="1800" dirty="0" smtClean="0"/>
              <a:t> as </a:t>
            </a:r>
            <a:r>
              <a:rPr lang="fi-FI" sz="1800" dirty="0" err="1" smtClean="0"/>
              <a:t>the</a:t>
            </a:r>
            <a:r>
              <a:rPr lang="fi-FI" sz="1800" dirty="0"/>
              <a:t> </a:t>
            </a:r>
            <a:r>
              <a:rPr lang="fi-FI" sz="1800" dirty="0" err="1" smtClean="0"/>
              <a:t>other</a:t>
            </a:r>
            <a:r>
              <a:rPr lang="fi-FI" sz="1800" dirty="0" smtClean="0"/>
              <a:t> </a:t>
            </a:r>
            <a:r>
              <a:rPr lang="fi-FI" sz="1800" dirty="0" err="1" smtClean="0"/>
              <a:t>methods</a:t>
            </a:r>
            <a:endParaRPr lang="fi-FI" sz="1800" dirty="0"/>
          </a:p>
        </p:txBody>
      </p:sp>
    </p:spTree>
    <p:extLst>
      <p:ext uri="{BB962C8B-B14F-4D97-AF65-F5344CB8AC3E}">
        <p14:creationId xmlns:p14="http://schemas.microsoft.com/office/powerpoint/2010/main" val="2031123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395536" y="5661248"/>
            <a:ext cx="8568952" cy="108012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Computational</a:t>
            </a:r>
            <a:r>
              <a:rPr lang="fi-FI" dirty="0" smtClean="0"/>
              <a:t> </a:t>
            </a:r>
            <a:r>
              <a:rPr lang="fi-FI" dirty="0" err="1" smtClean="0"/>
              <a:t>analysis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196752"/>
            <a:ext cx="8400172" cy="5783274"/>
          </a:xfrm>
        </p:spPr>
        <p:txBody>
          <a:bodyPr/>
          <a:lstStyle/>
          <a:p>
            <a:pPr marL="0" indent="0">
              <a:buNone/>
            </a:pPr>
            <a:r>
              <a:rPr lang="fi-FI" dirty="0" err="1" smtClean="0"/>
              <a:t>Biased</a:t>
            </a:r>
            <a:r>
              <a:rPr lang="fi-FI" dirty="0" smtClean="0"/>
              <a:t> </a:t>
            </a:r>
            <a:r>
              <a:rPr lang="fi-FI" dirty="0" err="1" smtClean="0"/>
              <a:t>decision</a:t>
            </a:r>
            <a:r>
              <a:rPr lang="fi-FI" dirty="0" smtClean="0"/>
              <a:t> </a:t>
            </a:r>
            <a:r>
              <a:rPr lang="fi-FI" dirty="0" err="1" smtClean="0"/>
              <a:t>makers</a:t>
            </a:r>
            <a:r>
              <a:rPr lang="fi-FI" dirty="0" smtClean="0"/>
              <a:t>:</a:t>
            </a:r>
          </a:p>
          <a:p>
            <a:pPr lvl="1"/>
            <a:r>
              <a:rPr lang="fi-FI" dirty="0" err="1" smtClean="0"/>
              <a:t>Weight</a:t>
            </a:r>
            <a:r>
              <a:rPr lang="fi-FI" dirty="0" smtClean="0"/>
              <a:t> of </a:t>
            </a:r>
            <a:r>
              <a:rPr lang="fi-FI" dirty="0" err="1" smtClean="0"/>
              <a:t>measuring</a:t>
            </a:r>
            <a:r>
              <a:rPr lang="fi-FI" dirty="0" smtClean="0"/>
              <a:t> </a:t>
            </a:r>
            <a:r>
              <a:rPr lang="fi-FI" dirty="0" err="1" smtClean="0"/>
              <a:t>stick</a:t>
            </a:r>
            <a:r>
              <a:rPr lang="fi-FI" dirty="0" smtClean="0"/>
              <a:t> </a:t>
            </a:r>
            <a:r>
              <a:rPr lang="fi-FI" dirty="0" err="1" smtClean="0"/>
              <a:t>attribute</a:t>
            </a:r>
            <a:r>
              <a:rPr lang="fi-FI" dirty="0" smtClean="0"/>
              <a:t> </a:t>
            </a:r>
            <a:r>
              <a:rPr lang="fi-FI" dirty="0" err="1" smtClean="0"/>
              <a:t>increased</a:t>
            </a:r>
            <a:r>
              <a:rPr lang="fi-FI" dirty="0" smtClean="0"/>
              <a:t> </a:t>
            </a:r>
            <a:r>
              <a:rPr lang="fi-FI" dirty="0" err="1" smtClean="0"/>
              <a:t>by</a:t>
            </a:r>
            <a:r>
              <a:rPr lang="fi-FI" dirty="0" smtClean="0"/>
              <a:t> a </a:t>
            </a:r>
            <a:r>
              <a:rPr lang="fi-FI" dirty="0" err="1" smtClean="0"/>
              <a:t>factor</a:t>
            </a:r>
            <a:r>
              <a:rPr lang="fi-FI" dirty="0"/>
              <a:t> S </a:t>
            </a:r>
            <a:r>
              <a:rPr lang="fi-FI" dirty="0" smtClean="0"/>
              <a:t>(1.1</a:t>
            </a:r>
            <a:r>
              <a:rPr lang="fi-FI" dirty="0"/>
              <a:t>, </a:t>
            </a:r>
            <a:r>
              <a:rPr lang="fi-FI" dirty="0" smtClean="0"/>
              <a:t>1.3 </a:t>
            </a:r>
            <a:r>
              <a:rPr lang="fi-FI" dirty="0" err="1" smtClean="0"/>
              <a:t>or</a:t>
            </a:r>
            <a:r>
              <a:rPr lang="fi-FI" dirty="0" smtClean="0"/>
              <a:t> 1.5</a:t>
            </a:r>
            <a:r>
              <a:rPr lang="fi-FI" dirty="0"/>
              <a:t>)</a:t>
            </a:r>
            <a:endParaRPr lang="fi-FI" dirty="0" smtClean="0"/>
          </a:p>
          <a:p>
            <a:pPr lvl="1"/>
            <a:r>
              <a:rPr lang="fi-FI" dirty="0" err="1"/>
              <a:t>W</a:t>
            </a:r>
            <a:r>
              <a:rPr lang="fi-FI" dirty="0" err="1" smtClean="0"/>
              <a:t>eight</a:t>
            </a:r>
            <a:r>
              <a:rPr lang="fi-FI" dirty="0" smtClean="0"/>
              <a:t> of </a:t>
            </a:r>
            <a:r>
              <a:rPr lang="fi-FI" dirty="0" err="1" smtClean="0"/>
              <a:t>loss</a:t>
            </a:r>
            <a:r>
              <a:rPr lang="fi-FI" dirty="0" smtClean="0"/>
              <a:t> </a:t>
            </a:r>
            <a:r>
              <a:rPr lang="fi-FI" dirty="0" err="1" smtClean="0"/>
              <a:t>attribute</a:t>
            </a:r>
            <a:r>
              <a:rPr lang="fi-FI" dirty="0" smtClean="0"/>
              <a:t> </a:t>
            </a:r>
            <a:r>
              <a:rPr lang="fi-FI" dirty="0" err="1" smtClean="0"/>
              <a:t>increased</a:t>
            </a:r>
            <a:r>
              <a:rPr lang="fi-FI" dirty="0" smtClean="0"/>
              <a:t> </a:t>
            </a:r>
            <a:r>
              <a:rPr lang="fi-FI" dirty="0" err="1" smtClean="0"/>
              <a:t>by</a:t>
            </a:r>
            <a:r>
              <a:rPr lang="fi-FI" dirty="0" smtClean="0"/>
              <a:t> a </a:t>
            </a:r>
            <a:r>
              <a:rPr lang="fi-FI" dirty="0" err="1" smtClean="0"/>
              <a:t>factor</a:t>
            </a:r>
            <a:r>
              <a:rPr lang="fi-FI" dirty="0" smtClean="0"/>
              <a:t> L (1, 1.2 </a:t>
            </a:r>
            <a:r>
              <a:rPr lang="fi-FI" dirty="0" err="1" smtClean="0"/>
              <a:t>or</a:t>
            </a:r>
            <a:r>
              <a:rPr lang="fi-FI" dirty="0" smtClean="0"/>
              <a:t> 1.4)</a:t>
            </a:r>
          </a:p>
          <a:p>
            <a:pPr lvl="1"/>
            <a:r>
              <a:rPr lang="fi-FI" dirty="0" err="1"/>
              <a:t>N</a:t>
            </a:r>
            <a:r>
              <a:rPr lang="fi-FI" dirty="0" err="1" smtClean="0"/>
              <a:t>on-systematic</a:t>
            </a:r>
            <a:r>
              <a:rPr lang="fi-FI" dirty="0" smtClean="0"/>
              <a:t> </a:t>
            </a:r>
            <a:r>
              <a:rPr lang="fi-FI" dirty="0" err="1" smtClean="0"/>
              <a:t>response</a:t>
            </a:r>
            <a:r>
              <a:rPr lang="fi-FI" dirty="0" smtClean="0"/>
              <a:t> </a:t>
            </a:r>
            <a:r>
              <a:rPr lang="fi-FI" dirty="0" err="1" smtClean="0"/>
              <a:t>error</a:t>
            </a:r>
            <a:r>
              <a:rPr lang="fi-FI" dirty="0" smtClean="0"/>
              <a:t> </a:t>
            </a:r>
            <a:r>
              <a:rPr lang="fi-FI" dirty="0" err="1" smtClean="0"/>
              <a:t>included</a:t>
            </a:r>
            <a:r>
              <a:rPr lang="fi-FI" dirty="0" smtClean="0"/>
              <a:t> in </a:t>
            </a:r>
            <a:r>
              <a:rPr lang="fi-FI" dirty="0" err="1" smtClean="0"/>
              <a:t>half</a:t>
            </a:r>
            <a:r>
              <a:rPr lang="fi-FI" dirty="0" smtClean="0"/>
              <a:t> of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settings</a:t>
            </a:r>
            <a:endParaRPr lang="fi-FI" sz="1200" dirty="0" smtClean="0"/>
          </a:p>
          <a:p>
            <a:pPr marL="0" indent="0">
              <a:buNone/>
            </a:pPr>
            <a:endParaRPr lang="fi-FI" sz="1200" dirty="0" smtClean="0"/>
          </a:p>
          <a:p>
            <a:pPr marL="0" indent="0">
              <a:buNone/>
            </a:pPr>
            <a:r>
              <a:rPr lang="fi-FI" dirty="0" err="1" smtClean="0"/>
              <a:t>Sizes</a:t>
            </a:r>
            <a:r>
              <a:rPr lang="fi-FI" dirty="0" smtClean="0"/>
              <a:t> of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consequences</a:t>
            </a:r>
            <a:r>
              <a:rPr lang="fi-FI" dirty="0" smtClean="0"/>
              <a:t> </a:t>
            </a:r>
            <a:r>
              <a:rPr lang="fi-FI" dirty="0" err="1" smtClean="0"/>
              <a:t>tables</a:t>
            </a:r>
            <a:r>
              <a:rPr lang="fi-FI" dirty="0" smtClean="0"/>
              <a:t> </a:t>
            </a:r>
            <a:r>
              <a:rPr lang="fi-FI" dirty="0" err="1" smtClean="0"/>
              <a:t>varied</a:t>
            </a:r>
            <a:r>
              <a:rPr lang="fi-FI" dirty="0" smtClean="0"/>
              <a:t> </a:t>
            </a:r>
          </a:p>
          <a:p>
            <a:pPr lvl="1"/>
            <a:r>
              <a:rPr lang="fi-FI" dirty="0" err="1" smtClean="0"/>
              <a:t>Number</a:t>
            </a:r>
            <a:r>
              <a:rPr lang="fi-FI" dirty="0" smtClean="0"/>
              <a:t> of </a:t>
            </a:r>
            <a:r>
              <a:rPr lang="fi-FI" dirty="0" err="1" smtClean="0"/>
              <a:t>attributes</a:t>
            </a:r>
            <a:r>
              <a:rPr lang="fi-FI" dirty="0" smtClean="0"/>
              <a:t>: 3, 5 </a:t>
            </a:r>
            <a:r>
              <a:rPr lang="fi-FI" dirty="0" err="1" smtClean="0"/>
              <a:t>or</a:t>
            </a:r>
            <a:r>
              <a:rPr lang="fi-FI" dirty="0" smtClean="0"/>
              <a:t> 8 </a:t>
            </a:r>
            <a:r>
              <a:rPr lang="fi-FI" dirty="0" err="1" smtClean="0"/>
              <a:t>Number</a:t>
            </a:r>
            <a:r>
              <a:rPr lang="fi-FI" dirty="0" smtClean="0"/>
              <a:t> of </a:t>
            </a:r>
            <a:r>
              <a:rPr lang="fi-FI" dirty="0" err="1" smtClean="0"/>
              <a:t>alternatives</a:t>
            </a:r>
            <a:r>
              <a:rPr lang="fi-FI" dirty="0" smtClean="0"/>
              <a:t>: 2, 5 </a:t>
            </a:r>
            <a:r>
              <a:rPr lang="fi-FI" dirty="0" err="1" smtClean="0"/>
              <a:t>or</a:t>
            </a:r>
            <a:r>
              <a:rPr lang="fi-FI" dirty="0" smtClean="0"/>
              <a:t> 8 </a:t>
            </a:r>
          </a:p>
          <a:p>
            <a:pPr lvl="1"/>
            <a:r>
              <a:rPr lang="fi-FI" dirty="0" smtClean="0"/>
              <a:t>2500 </a:t>
            </a:r>
            <a:r>
              <a:rPr lang="fi-FI" dirty="0" err="1" smtClean="0"/>
              <a:t>randomly</a:t>
            </a:r>
            <a:r>
              <a:rPr lang="fi-FI" dirty="0" smtClean="0"/>
              <a:t> </a:t>
            </a:r>
            <a:r>
              <a:rPr lang="fi-FI" dirty="0" err="1" smtClean="0"/>
              <a:t>generated</a:t>
            </a:r>
            <a:r>
              <a:rPr lang="fi-FI" dirty="0" smtClean="0"/>
              <a:t> </a:t>
            </a:r>
            <a:r>
              <a:rPr lang="fi-FI" dirty="0" err="1" smtClean="0"/>
              <a:t>sets</a:t>
            </a:r>
            <a:r>
              <a:rPr lang="fi-FI" dirty="0" smtClean="0"/>
              <a:t> of </a:t>
            </a:r>
            <a:r>
              <a:rPr lang="fi-FI" dirty="0" err="1" smtClean="0"/>
              <a:t>alternatives</a:t>
            </a:r>
            <a:r>
              <a:rPr lang="fi-FI" dirty="0" smtClean="0"/>
              <a:t> per </a:t>
            </a:r>
            <a:r>
              <a:rPr lang="fi-FI" dirty="0" err="1" smtClean="0"/>
              <a:t>each</a:t>
            </a:r>
            <a:r>
              <a:rPr lang="fi-FI" dirty="0" smtClean="0"/>
              <a:t> case</a:t>
            </a:r>
            <a:endParaRPr lang="fi-FI" sz="400" dirty="0" smtClean="0"/>
          </a:p>
          <a:p>
            <a:pPr marL="0" indent="0">
              <a:buNone/>
            </a:pPr>
            <a:endParaRPr lang="fi-FI" sz="1200" dirty="0" smtClean="0"/>
          </a:p>
          <a:p>
            <a:pPr marL="0" indent="0">
              <a:buNone/>
            </a:pPr>
            <a:r>
              <a:rPr lang="fi-FI" dirty="0" err="1"/>
              <a:t>Attribute</a:t>
            </a:r>
            <a:r>
              <a:rPr lang="fi-FI" dirty="0"/>
              <a:t> </a:t>
            </a:r>
            <a:r>
              <a:rPr lang="fi-FI" dirty="0" err="1"/>
              <a:t>weights</a:t>
            </a:r>
            <a:r>
              <a:rPr lang="fi-FI" dirty="0"/>
              <a:t> </a:t>
            </a:r>
            <a:r>
              <a:rPr lang="fi-FI" dirty="0" err="1"/>
              <a:t>varied</a:t>
            </a:r>
            <a:endParaRPr lang="fi-FI" dirty="0"/>
          </a:p>
          <a:p>
            <a:pPr lvl="1"/>
            <a:r>
              <a:rPr lang="fi-FI" dirty="0"/>
              <a:t>100 </a:t>
            </a:r>
            <a:r>
              <a:rPr lang="fi-FI" dirty="0" err="1"/>
              <a:t>randomly</a:t>
            </a:r>
            <a:r>
              <a:rPr lang="fi-FI" dirty="0"/>
              <a:t> </a:t>
            </a:r>
            <a:r>
              <a:rPr lang="fi-FI" dirty="0" err="1"/>
              <a:t>generated</a:t>
            </a:r>
            <a:r>
              <a:rPr lang="fi-FI" dirty="0"/>
              <a:t> </a:t>
            </a:r>
            <a:r>
              <a:rPr lang="fi-FI" dirty="0" err="1"/>
              <a:t>weight</a:t>
            </a:r>
            <a:r>
              <a:rPr lang="fi-FI" dirty="0"/>
              <a:t> </a:t>
            </a:r>
            <a:r>
              <a:rPr lang="fi-FI" dirty="0" err="1"/>
              <a:t>profiles</a:t>
            </a:r>
            <a:r>
              <a:rPr lang="fi-FI" dirty="0"/>
              <a:t> </a:t>
            </a:r>
            <a:r>
              <a:rPr lang="fi-FI" dirty="0" smtClean="0"/>
              <a:t>for </a:t>
            </a:r>
            <a:r>
              <a:rPr lang="fi-FI" dirty="0" err="1"/>
              <a:t>each</a:t>
            </a:r>
            <a:r>
              <a:rPr lang="fi-FI" dirty="0"/>
              <a:t> </a:t>
            </a:r>
            <a:r>
              <a:rPr lang="fi-FI" dirty="0" err="1"/>
              <a:t>number</a:t>
            </a:r>
            <a:r>
              <a:rPr lang="fi-FI" dirty="0"/>
              <a:t> of </a:t>
            </a:r>
            <a:r>
              <a:rPr lang="fi-FI" dirty="0" err="1" smtClean="0"/>
              <a:t>attributes</a:t>
            </a:r>
            <a:endParaRPr lang="fi-FI" sz="1200" dirty="0"/>
          </a:p>
          <a:p>
            <a:pPr marL="0" indent="0">
              <a:buNone/>
            </a:pPr>
            <a:endParaRPr lang="fi-FI" sz="1200" dirty="0" smtClean="0"/>
          </a:p>
          <a:p>
            <a:pPr marL="0" indent="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Performance criterion: Share of cases where method gives the </a:t>
            </a:r>
            <a:r>
              <a:rPr lang="en-US" b="1" dirty="0">
                <a:solidFill>
                  <a:srgbClr val="FF0000"/>
                </a:solidFill>
              </a:rPr>
              <a:t>same result </a:t>
            </a:r>
            <a:r>
              <a:rPr lang="en-US" b="1" dirty="0" smtClean="0">
                <a:solidFill>
                  <a:srgbClr val="FF0000"/>
                </a:solidFill>
              </a:rPr>
              <a:t>as a bias free process</a:t>
            </a:r>
            <a:endParaRPr lang="fi-FI" dirty="0" smtClean="0"/>
          </a:p>
          <a:p>
            <a:pPr marL="0" indent="0">
              <a:buNone/>
            </a:pPr>
            <a:endParaRPr lang="fi-FI" dirty="0" smtClean="0"/>
          </a:p>
          <a:p>
            <a:endParaRPr lang="fi-FI" dirty="0"/>
          </a:p>
          <a:p>
            <a:pPr marL="0" indent="0">
              <a:buNone/>
            </a:pPr>
            <a:endParaRPr lang="fi-FI" dirty="0"/>
          </a:p>
          <a:p>
            <a:endParaRPr lang="fi-FI" dirty="0"/>
          </a:p>
          <a:p>
            <a:pPr marL="0" indent="0">
              <a:buNone/>
            </a:pP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1031035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 bwMode="auto">
          <a:xfrm>
            <a:off x="395536" y="5661248"/>
            <a:ext cx="8568952" cy="108012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7416824" cy="1079500"/>
          </a:xfrm>
        </p:spPr>
        <p:txBody>
          <a:bodyPr/>
          <a:lstStyle/>
          <a:p>
            <a:r>
              <a:rPr lang="fi-FI" dirty="0" err="1" smtClean="0"/>
              <a:t>Overall</a:t>
            </a:r>
            <a:r>
              <a:rPr lang="fi-FI" dirty="0" smtClean="0"/>
              <a:t> </a:t>
            </a:r>
            <a:r>
              <a:rPr lang="fi-FI" dirty="0" err="1" smtClean="0"/>
              <a:t>results</a:t>
            </a:r>
            <a:endParaRPr lang="fi-FI" dirty="0"/>
          </a:p>
        </p:txBody>
      </p:sp>
      <p:sp>
        <p:nvSpPr>
          <p:cNvPr id="6" name="AutoShape 4" descr="https://mail.aalto.fi/owa/service.svc/s/GetAttachmentThumbnail?id=AAMkADBlYjBiYjQwLWZjY2MtNDNjNi04NGRhLWZmNTI4YmUzMmZhNQBGAAAAAAAecEiS6R7iQooPalrLMyqBBwA65YecY8o7T7eZkk5TosB5AAAAABaLAAB5QxovWCDLTb6x6OdDzQ22AABwpfecAAABEgAQAG%2FMgs7m44lJt09s99VO13A%3D&amp;thumbnailType=2&amp;X-OWA-CANARY=30mGIkbjFUirESG970__-6CeQTkustQIv_OXFLw25oDO7Ln7mIXtPzOc2tX3XdHbfaeKzC8LJo4."/>
          <p:cNvSpPr>
            <a:spLocks noChangeAspect="1" noChangeArrowheads="1"/>
          </p:cNvSpPr>
          <p:nvPr/>
        </p:nvSpPr>
        <p:spPr bwMode="auto">
          <a:xfrm>
            <a:off x="-705417" y="2460911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1798218"/>
              </p:ext>
            </p:extLst>
          </p:nvPr>
        </p:nvGraphicFramePr>
        <p:xfrm>
          <a:off x="3707904" y="1880210"/>
          <a:ext cx="4890130" cy="3348990"/>
        </p:xfrm>
        <a:graphic>
          <a:graphicData uri="http://schemas.openxmlformats.org/drawingml/2006/table">
            <a:tbl>
              <a:tblPr>
                <a:tableStyleId>{F5AB1C69-6EDB-4FF4-983F-18BD219EF322}</a:tableStyleId>
              </a:tblPr>
              <a:tblGrid>
                <a:gridCol w="1999413">
                  <a:extLst>
                    <a:ext uri="{9D8B030D-6E8A-4147-A177-3AD203B41FA5}">
                      <a16:colId xmlns:a16="http://schemas.microsoft.com/office/drawing/2014/main" xmlns="" val="3590578239"/>
                    </a:ext>
                  </a:extLst>
                </a:gridCol>
                <a:gridCol w="2890717">
                  <a:extLst>
                    <a:ext uri="{9D8B030D-6E8A-4147-A177-3AD203B41FA5}">
                      <a16:colId xmlns:a16="http://schemas.microsoft.com/office/drawing/2014/main" xmlns="" val="1835432377"/>
                    </a:ext>
                  </a:extLst>
                </a:gridCol>
              </a:tblGrid>
              <a:tr h="876126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 smtClean="0">
                          <a:solidFill>
                            <a:srgbClr val="0070C0"/>
                          </a:solidFill>
                          <a:effectLst/>
                        </a:rPr>
                        <a:t>Percentage of cases where a method gives the same result as a bias free process</a:t>
                      </a:r>
                      <a:endParaRPr lang="en-US" sz="2400" b="0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3446350067"/>
                  </a:ext>
                </a:extLst>
              </a:tr>
              <a:tr h="292042">
                <a:tc>
                  <a:txBody>
                    <a:bodyPr/>
                    <a:lstStyle/>
                    <a:p>
                      <a:pPr algn="ctr" fontAlgn="b"/>
                      <a:r>
                        <a:rPr lang="fi-FI" sz="2400" u="none" strike="noStrike" dirty="0" err="1" smtClean="0">
                          <a:solidFill>
                            <a:srgbClr val="0070C0"/>
                          </a:solidFill>
                          <a:effectLst/>
                        </a:rPr>
                        <a:t>Reference</a:t>
                      </a:r>
                      <a:r>
                        <a:rPr lang="fi-FI" sz="2400" u="none" strike="noStrike" dirty="0" smtClean="0">
                          <a:solidFill>
                            <a:srgbClr val="0070C0"/>
                          </a:solidFill>
                          <a:effectLst/>
                        </a:rPr>
                        <a:t> </a:t>
                      </a:r>
                      <a:r>
                        <a:rPr lang="fi-FI" sz="2400" u="none" strike="noStrike" dirty="0" err="1" smtClean="0">
                          <a:solidFill>
                            <a:srgbClr val="0070C0"/>
                          </a:solidFill>
                          <a:effectLst/>
                        </a:rPr>
                        <a:t>method</a:t>
                      </a:r>
                      <a:endParaRPr lang="fi-FI" sz="2400" b="0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2400" u="none" strike="noStrike" dirty="0" smtClean="0">
                          <a:solidFill>
                            <a:srgbClr val="0070C0"/>
                          </a:solidFill>
                          <a:effectLst/>
                        </a:rPr>
                        <a:t>86</a:t>
                      </a:r>
                      <a:endParaRPr lang="fi-FI" sz="2400" b="0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2576334006"/>
                  </a:ext>
                </a:extLst>
              </a:tr>
              <a:tr h="292042">
                <a:tc>
                  <a:txBody>
                    <a:bodyPr/>
                    <a:lstStyle/>
                    <a:p>
                      <a:pPr algn="ctr" fontAlgn="b"/>
                      <a:r>
                        <a:rPr lang="fi-FI" sz="2400" u="none" strike="noStrike" dirty="0" smtClean="0">
                          <a:solidFill>
                            <a:srgbClr val="0070C0"/>
                          </a:solidFill>
                          <a:effectLst/>
                        </a:rPr>
                        <a:t>Method 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2400" u="none" strike="noStrike" dirty="0" smtClean="0">
                          <a:solidFill>
                            <a:srgbClr val="0070C0"/>
                          </a:solidFill>
                          <a:effectLst/>
                        </a:rPr>
                        <a:t>92</a:t>
                      </a:r>
                      <a:endParaRPr lang="fi-FI" sz="2400" b="0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3766177475"/>
                  </a:ext>
                </a:extLst>
              </a:tr>
              <a:tr h="292042">
                <a:tc>
                  <a:txBody>
                    <a:bodyPr/>
                    <a:lstStyle/>
                    <a:p>
                      <a:pPr algn="ctr" fontAlgn="b"/>
                      <a:r>
                        <a:rPr lang="fi-FI" sz="2400" u="none" strike="noStrike" dirty="0" smtClean="0">
                          <a:solidFill>
                            <a:srgbClr val="0070C0"/>
                          </a:solidFill>
                          <a:effectLst/>
                        </a:rPr>
                        <a:t>Method B</a:t>
                      </a:r>
                      <a:endParaRPr lang="fi-FI" sz="2400" b="0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2400" u="none" strike="noStrike" dirty="0" smtClean="0">
                          <a:solidFill>
                            <a:srgbClr val="0070C0"/>
                          </a:solidFill>
                          <a:effectLst/>
                        </a:rPr>
                        <a:t>94</a:t>
                      </a:r>
                      <a:endParaRPr lang="fi-FI" sz="2400" b="0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59966188"/>
                  </a:ext>
                </a:extLst>
              </a:tr>
              <a:tr h="292042">
                <a:tc>
                  <a:txBody>
                    <a:bodyPr/>
                    <a:lstStyle/>
                    <a:p>
                      <a:pPr algn="ctr" fontAlgn="b"/>
                      <a:r>
                        <a:rPr lang="fi-FI" sz="2400" u="none" strike="noStrike" dirty="0" smtClean="0">
                          <a:solidFill>
                            <a:srgbClr val="0070C0"/>
                          </a:solidFill>
                          <a:effectLst/>
                        </a:rPr>
                        <a:t>Method C</a:t>
                      </a:r>
                      <a:endParaRPr lang="fi-FI" sz="2400" b="0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2400" u="none" strike="noStrike" dirty="0" smtClean="0">
                          <a:solidFill>
                            <a:srgbClr val="0070C0"/>
                          </a:solidFill>
                          <a:effectLst/>
                        </a:rPr>
                        <a:t>93</a:t>
                      </a:r>
                      <a:endParaRPr lang="fi-FI" sz="2400" b="0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2626606"/>
                  </a:ext>
                </a:extLst>
              </a:tr>
              <a:tr h="306644">
                <a:tc>
                  <a:txBody>
                    <a:bodyPr/>
                    <a:lstStyle/>
                    <a:p>
                      <a:pPr algn="ctr" fontAlgn="b"/>
                      <a:r>
                        <a:rPr lang="fi-FI" sz="2400" u="none" strike="noStrike" dirty="0" smtClean="0">
                          <a:solidFill>
                            <a:srgbClr val="0070C0"/>
                          </a:solidFill>
                          <a:effectLst/>
                        </a:rPr>
                        <a:t>Method D</a:t>
                      </a:r>
                      <a:endParaRPr lang="fi-FI" sz="2400" b="0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2400" u="none" strike="noStrike" dirty="0" smtClean="0">
                          <a:solidFill>
                            <a:srgbClr val="0070C0"/>
                          </a:solidFill>
                          <a:effectLst/>
                        </a:rPr>
                        <a:t>98</a:t>
                      </a:r>
                      <a:endParaRPr lang="fi-FI" sz="2400" b="0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79257108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71525" y="1196752"/>
            <a:ext cx="829689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dirty="0" err="1" smtClean="0"/>
              <a:t>All</a:t>
            </a:r>
            <a:r>
              <a:rPr lang="fi-FI" sz="2400" dirty="0" smtClean="0"/>
              <a:t> </a:t>
            </a:r>
            <a:r>
              <a:rPr lang="fi-FI" sz="2400" dirty="0" err="1" smtClean="0"/>
              <a:t>bias</a:t>
            </a:r>
            <a:r>
              <a:rPr lang="fi-FI" sz="2400" dirty="0" smtClean="0"/>
              <a:t> </a:t>
            </a:r>
            <a:r>
              <a:rPr lang="fi-FI" sz="2400" dirty="0" err="1" smtClean="0"/>
              <a:t>reduction</a:t>
            </a:r>
            <a:r>
              <a:rPr lang="fi-FI" sz="2400" dirty="0" smtClean="0"/>
              <a:t> </a:t>
            </a:r>
            <a:r>
              <a:rPr lang="fi-FI" sz="2400" dirty="0" err="1" smtClean="0"/>
              <a:t>methods</a:t>
            </a:r>
            <a:r>
              <a:rPr lang="fi-FI" sz="2400" dirty="0" smtClean="0"/>
              <a:t> A-D </a:t>
            </a:r>
            <a:r>
              <a:rPr lang="fi-FI" sz="2400" dirty="0" err="1" smtClean="0"/>
              <a:t>perform</a:t>
            </a:r>
            <a:r>
              <a:rPr lang="fi-FI" sz="2400" dirty="0" smtClean="0"/>
              <a:t> </a:t>
            </a:r>
            <a:r>
              <a:rPr lang="fi-FI" sz="2400" dirty="0" err="1" smtClean="0"/>
              <a:t>better</a:t>
            </a:r>
            <a:r>
              <a:rPr lang="fi-FI" sz="2400" dirty="0" smtClean="0"/>
              <a:t> </a:t>
            </a:r>
            <a:r>
              <a:rPr lang="fi-FI" sz="2400" dirty="0" err="1" smtClean="0"/>
              <a:t>than</a:t>
            </a:r>
            <a:r>
              <a:rPr lang="fi-FI" sz="2400" dirty="0" smtClean="0"/>
              <a:t> </a:t>
            </a:r>
            <a:r>
              <a:rPr lang="fi-FI" sz="2400" dirty="0" err="1" smtClean="0"/>
              <a:t>the</a:t>
            </a:r>
            <a:r>
              <a:rPr lang="fi-FI" sz="2400" dirty="0" smtClean="0"/>
              <a:t> </a:t>
            </a:r>
            <a:r>
              <a:rPr lang="fi-FI" sz="2400" dirty="0" err="1" smtClean="0"/>
              <a:t>reference</a:t>
            </a:r>
            <a:r>
              <a:rPr lang="fi-FI" sz="2400" dirty="0" smtClean="0"/>
              <a:t> </a:t>
            </a:r>
            <a:r>
              <a:rPr lang="fi-FI" sz="2400" dirty="0" err="1" smtClean="0"/>
              <a:t>method</a:t>
            </a:r>
            <a:endParaRPr lang="fi-FI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i-FI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i-FI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i-FI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i-FI" sz="1200" dirty="0"/>
          </a:p>
          <a:p>
            <a:endParaRPr lang="fi-FI" sz="1200" dirty="0" smtClean="0"/>
          </a:p>
          <a:p>
            <a:endParaRPr lang="fi-FI" sz="1200" dirty="0"/>
          </a:p>
          <a:p>
            <a:endParaRPr lang="fi-FI" sz="1200" dirty="0" smtClean="0"/>
          </a:p>
          <a:p>
            <a:endParaRPr lang="fi-FI" sz="1200" dirty="0"/>
          </a:p>
          <a:p>
            <a:endParaRPr lang="fi-FI" sz="1200" dirty="0" smtClean="0"/>
          </a:p>
          <a:p>
            <a:endParaRPr lang="fi-FI" sz="1200" dirty="0"/>
          </a:p>
          <a:p>
            <a:endParaRPr lang="fi-FI" sz="1200" dirty="0" smtClean="0"/>
          </a:p>
          <a:p>
            <a:endParaRPr lang="fi-FI" sz="1200" dirty="0" smtClean="0"/>
          </a:p>
          <a:p>
            <a:endParaRPr lang="fi-FI" sz="1200" dirty="0"/>
          </a:p>
          <a:p>
            <a:endParaRPr lang="fi-FI" sz="1200" dirty="0" smtClean="0"/>
          </a:p>
          <a:p>
            <a:endParaRPr lang="fi-FI" sz="1200" dirty="0" smtClean="0"/>
          </a:p>
          <a:p>
            <a:endParaRPr lang="fi-FI" sz="12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dirty="0" err="1" smtClean="0"/>
              <a:t>When</a:t>
            </a:r>
            <a:r>
              <a:rPr lang="fi-FI" sz="2400" dirty="0" smtClean="0"/>
              <a:t> </a:t>
            </a:r>
            <a:r>
              <a:rPr lang="fi-FI" sz="2400" dirty="0" err="1" smtClean="0"/>
              <a:t>the</a:t>
            </a:r>
            <a:r>
              <a:rPr lang="fi-FI" sz="2400" dirty="0" smtClean="0"/>
              <a:t> </a:t>
            </a:r>
            <a:r>
              <a:rPr lang="fi-FI" sz="2400" dirty="0" err="1" smtClean="0"/>
              <a:t>value</a:t>
            </a:r>
            <a:r>
              <a:rPr lang="fi-FI" sz="2400" dirty="0" smtClean="0"/>
              <a:t> </a:t>
            </a:r>
            <a:r>
              <a:rPr lang="fi-FI" sz="2400" dirty="0" err="1" smtClean="0"/>
              <a:t>difference</a:t>
            </a:r>
            <a:r>
              <a:rPr lang="fi-FI" sz="2400" dirty="0" smtClean="0"/>
              <a:t> of top </a:t>
            </a:r>
            <a:r>
              <a:rPr lang="fi-FI" sz="2400" dirty="0" err="1" smtClean="0"/>
              <a:t>two</a:t>
            </a:r>
            <a:r>
              <a:rPr lang="fi-FI" sz="2400" dirty="0" smtClean="0"/>
              <a:t> </a:t>
            </a:r>
            <a:r>
              <a:rPr lang="fi-FI" sz="2400" dirty="0" err="1" smtClean="0"/>
              <a:t>alternatives</a:t>
            </a:r>
            <a:r>
              <a:rPr lang="fi-FI" sz="2400" dirty="0" smtClean="0"/>
              <a:t> is </a:t>
            </a:r>
            <a:r>
              <a:rPr lang="fi-FI" sz="2400" dirty="0" err="1" smtClean="0"/>
              <a:t>up</a:t>
            </a:r>
            <a:r>
              <a:rPr lang="fi-FI" sz="2400" dirty="0" smtClean="0"/>
              <a:t> to 0.3, </a:t>
            </a:r>
            <a:r>
              <a:rPr lang="fi-FI" sz="2400" dirty="0" err="1" smtClean="0"/>
              <a:t>the</a:t>
            </a:r>
            <a:r>
              <a:rPr lang="fi-FI" sz="2400" dirty="0" smtClean="0"/>
              <a:t> </a:t>
            </a:r>
            <a:r>
              <a:rPr lang="fi-FI" sz="2400" dirty="0" err="1" smtClean="0"/>
              <a:t>correct</a:t>
            </a:r>
            <a:r>
              <a:rPr lang="fi-FI" sz="2400" dirty="0" smtClean="0"/>
              <a:t> </a:t>
            </a:r>
            <a:r>
              <a:rPr lang="fi-FI" sz="2400" dirty="0" err="1" smtClean="0"/>
              <a:t>solution</a:t>
            </a:r>
            <a:r>
              <a:rPr lang="fi-FI" sz="2400" dirty="0" smtClean="0"/>
              <a:t> is </a:t>
            </a:r>
            <a:r>
              <a:rPr lang="fi-FI" sz="2400" dirty="0" err="1" smtClean="0"/>
              <a:t>not</a:t>
            </a:r>
            <a:r>
              <a:rPr lang="fi-FI" sz="2400" dirty="0" smtClean="0"/>
              <a:t> </a:t>
            </a:r>
            <a:r>
              <a:rPr lang="fi-FI" sz="2400" dirty="0" err="1" smtClean="0"/>
              <a:t>always</a:t>
            </a:r>
            <a:r>
              <a:rPr lang="fi-FI" sz="2400" dirty="0" smtClean="0"/>
              <a:t> </a:t>
            </a:r>
            <a:r>
              <a:rPr lang="fi-FI" sz="2400" dirty="0" err="1" smtClean="0"/>
              <a:t>found</a:t>
            </a:r>
            <a:r>
              <a:rPr lang="fi-FI" sz="2400" dirty="0" smtClean="0"/>
              <a:t> </a:t>
            </a:r>
            <a:r>
              <a:rPr lang="fi-FI" sz="2400" dirty="0" err="1" smtClean="0"/>
              <a:t>with</a:t>
            </a:r>
            <a:r>
              <a:rPr lang="fi-FI" sz="2400" dirty="0" smtClean="0"/>
              <a:t> </a:t>
            </a:r>
            <a:r>
              <a:rPr lang="fi-FI" sz="2400" dirty="0" err="1" smtClean="0"/>
              <a:t>all</a:t>
            </a:r>
            <a:r>
              <a:rPr lang="fi-FI" sz="2400" dirty="0" smtClean="0"/>
              <a:t> </a:t>
            </a:r>
            <a:r>
              <a:rPr lang="fi-FI" sz="2400" dirty="0" err="1" smtClean="0"/>
              <a:t>methods</a:t>
            </a:r>
            <a:endParaRPr lang="fi-FI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i-FI" sz="1200" dirty="0"/>
          </a:p>
        </p:txBody>
      </p:sp>
      <p:sp>
        <p:nvSpPr>
          <p:cNvPr id="4" name="Rectangle 3"/>
          <p:cNvSpPr/>
          <p:nvPr/>
        </p:nvSpPr>
        <p:spPr>
          <a:xfrm>
            <a:off x="228313" y="2625432"/>
            <a:ext cx="334997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dirty="0"/>
              <a:t>Method D </a:t>
            </a:r>
            <a:r>
              <a:rPr lang="fi-FI" sz="2400" dirty="0" err="1"/>
              <a:t>always</a:t>
            </a:r>
            <a:r>
              <a:rPr lang="fi-FI" sz="2400" dirty="0"/>
              <a:t> </a:t>
            </a:r>
            <a:r>
              <a:rPr lang="fi-FI" sz="2400" dirty="0" err="1"/>
              <a:t>finds</a:t>
            </a:r>
            <a:r>
              <a:rPr lang="fi-FI" sz="2400" dirty="0"/>
              <a:t> </a:t>
            </a:r>
            <a:r>
              <a:rPr lang="fi-FI" sz="2400" dirty="0" err="1" smtClean="0"/>
              <a:t>the</a:t>
            </a:r>
            <a:r>
              <a:rPr lang="fi-FI" sz="2400" dirty="0" smtClean="0"/>
              <a:t> </a:t>
            </a:r>
            <a:r>
              <a:rPr lang="fi-FI" sz="2400" dirty="0" err="1" smtClean="0"/>
              <a:t>correct</a:t>
            </a:r>
            <a:r>
              <a:rPr lang="fi-FI" sz="2400" dirty="0" smtClean="0"/>
              <a:t> </a:t>
            </a:r>
            <a:r>
              <a:rPr lang="fi-FI" sz="2400" dirty="0" err="1" smtClean="0"/>
              <a:t>result</a:t>
            </a:r>
            <a:r>
              <a:rPr lang="fi-FI" sz="2400" dirty="0" smtClean="0"/>
              <a:t> </a:t>
            </a:r>
            <a:r>
              <a:rPr lang="fi-FI" sz="2400" dirty="0" err="1" smtClean="0"/>
              <a:t>if</a:t>
            </a:r>
            <a:r>
              <a:rPr lang="fi-FI" sz="2400" dirty="0" smtClean="0"/>
              <a:t> </a:t>
            </a:r>
            <a:r>
              <a:rPr lang="fi-FI" sz="2400" dirty="0" err="1" smtClean="0"/>
              <a:t>response</a:t>
            </a:r>
            <a:r>
              <a:rPr lang="fi-FI" sz="2400" dirty="0" smtClean="0"/>
              <a:t> </a:t>
            </a:r>
            <a:r>
              <a:rPr lang="fi-FI" sz="2400" dirty="0" err="1" smtClean="0"/>
              <a:t>error</a:t>
            </a:r>
            <a:r>
              <a:rPr lang="fi-FI" sz="2400" dirty="0" smtClean="0"/>
              <a:t> is </a:t>
            </a:r>
            <a:r>
              <a:rPr lang="fi-FI" sz="2400" dirty="0" err="1" smtClean="0"/>
              <a:t>zero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4087888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 bwMode="auto">
          <a:xfrm>
            <a:off x="287524" y="5489858"/>
            <a:ext cx="8568952" cy="108012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AutoShape 4" descr="https://mail.aalto.fi/owa/service.svc/s/GetAttachmentThumbnail?id=AAMkADBlYjBiYjQwLWZjY2MtNDNjNi04NGRhLWZmNTI4YmUzMmZhNQBGAAAAAAAecEiS6R7iQooPalrLMyqBBwA65YecY8o7T7eZkk5TosB5AAAAABaLAAB5QxovWCDLTb6x6OdDzQ22AABwpfecAAABEgAQAG%2FMgs7m44lJt09s99VO13A%3D&amp;thumbnailType=2&amp;X-OWA-CANARY=30mGIkbjFUirESG970__-6CeQTkustQIv_OXFLw25oDO7Ln7mIXtPzOc2tX3XdHbfaeKzC8LJo4."/>
          <p:cNvSpPr>
            <a:spLocks noChangeAspect="1" noChangeArrowheads="1"/>
          </p:cNvSpPr>
          <p:nvPr/>
        </p:nvSpPr>
        <p:spPr bwMode="auto">
          <a:xfrm>
            <a:off x="-705417" y="2460911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3" name="Rectangle 2"/>
          <p:cNvSpPr/>
          <p:nvPr/>
        </p:nvSpPr>
        <p:spPr>
          <a:xfrm>
            <a:off x="27805" y="5027483"/>
            <a:ext cx="523421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400" dirty="0" smtClean="0"/>
              <a:t>Performance of </a:t>
            </a:r>
            <a:r>
              <a:rPr lang="fi-FI" sz="2400" dirty="0" err="1" smtClean="0"/>
              <a:t>the</a:t>
            </a:r>
            <a:r>
              <a:rPr lang="fi-FI" sz="2400" dirty="0" smtClean="0"/>
              <a:t> </a:t>
            </a:r>
            <a:r>
              <a:rPr lang="fi-FI" sz="2400" dirty="0" err="1" smtClean="0"/>
              <a:t>reference</a:t>
            </a:r>
            <a:r>
              <a:rPr lang="fi-FI" sz="2400" dirty="0" smtClean="0"/>
              <a:t> </a:t>
            </a:r>
            <a:r>
              <a:rPr lang="fi-FI" sz="2400" dirty="0" err="1" smtClean="0"/>
              <a:t>method</a:t>
            </a:r>
            <a:r>
              <a:rPr lang="fi-FI" sz="2400" dirty="0" smtClean="0"/>
              <a:t> and </a:t>
            </a:r>
            <a:r>
              <a:rPr lang="fi-FI" sz="2400" dirty="0"/>
              <a:t>M</a:t>
            </a:r>
            <a:r>
              <a:rPr lang="fi-FI" sz="2400" dirty="0" smtClean="0"/>
              <a:t>ethod A </a:t>
            </a:r>
            <a:r>
              <a:rPr lang="fi-FI" sz="2400" dirty="0" err="1" smtClean="0"/>
              <a:t>decreases</a:t>
            </a:r>
            <a:r>
              <a:rPr lang="fi-FI" sz="2400" dirty="0" smtClean="0"/>
              <a:t> </a:t>
            </a:r>
            <a:r>
              <a:rPr lang="fi-FI" sz="2400" dirty="0" err="1" smtClean="0"/>
              <a:t>with</a:t>
            </a:r>
            <a:r>
              <a:rPr lang="fi-FI" sz="2400" dirty="0" smtClean="0"/>
              <a:t> </a:t>
            </a:r>
            <a:r>
              <a:rPr lang="fi-FI" sz="2400" dirty="0" err="1" smtClean="0"/>
              <a:t>increasing</a:t>
            </a:r>
            <a:r>
              <a:rPr lang="fi-FI" sz="2400" dirty="0" smtClean="0"/>
              <a:t> </a:t>
            </a:r>
            <a:r>
              <a:rPr lang="fi-FI" sz="2400" dirty="0" err="1" smtClean="0"/>
              <a:t>magnitude</a:t>
            </a:r>
            <a:r>
              <a:rPr lang="fi-FI" sz="2400" dirty="0" smtClean="0"/>
              <a:t> of </a:t>
            </a:r>
            <a:r>
              <a:rPr lang="fi-FI" sz="2400" dirty="0" err="1" smtClean="0"/>
              <a:t>measuring</a:t>
            </a:r>
            <a:r>
              <a:rPr lang="fi-FI" sz="2400" dirty="0" smtClean="0"/>
              <a:t> </a:t>
            </a:r>
            <a:r>
              <a:rPr lang="fi-FI" sz="2400" dirty="0" err="1" smtClean="0"/>
              <a:t>stick</a:t>
            </a:r>
            <a:r>
              <a:rPr lang="fi-FI" sz="2400" dirty="0" smtClean="0"/>
              <a:t> </a:t>
            </a:r>
            <a:r>
              <a:rPr lang="fi-FI" sz="2400" dirty="0" err="1" smtClean="0"/>
              <a:t>bias</a:t>
            </a:r>
            <a:endParaRPr lang="fi-FI" sz="1200" dirty="0" smtClean="0"/>
          </a:p>
          <a:p>
            <a:endParaRPr lang="fi-FI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sz="1200" dirty="0" smtClean="0"/>
          </a:p>
          <a:p>
            <a:endParaRPr lang="fi-FI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sz="2400" dirty="0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7920880" cy="1079500"/>
          </a:xfrm>
        </p:spPr>
        <p:txBody>
          <a:bodyPr/>
          <a:lstStyle/>
          <a:p>
            <a:r>
              <a:rPr lang="fi-FI" dirty="0" smtClean="0"/>
              <a:t>Performance of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methods</a:t>
            </a:r>
            <a:r>
              <a:rPr lang="fi-FI" dirty="0" smtClean="0"/>
              <a:t> in </a:t>
            </a:r>
            <a:r>
              <a:rPr lang="fi-FI" dirty="0" err="1" smtClean="0"/>
              <a:t>different</a:t>
            </a:r>
            <a:r>
              <a:rPr lang="fi-FI" dirty="0" smtClean="0"/>
              <a:t> </a:t>
            </a:r>
            <a:r>
              <a:rPr lang="fi-FI" dirty="0" err="1" smtClean="0"/>
              <a:t>settings</a:t>
            </a:r>
            <a:endParaRPr lang="fi-FI" dirty="0"/>
          </a:p>
        </p:txBody>
      </p:sp>
      <p:sp>
        <p:nvSpPr>
          <p:cNvPr id="2" name="Rectangle 1"/>
          <p:cNvSpPr/>
          <p:nvPr/>
        </p:nvSpPr>
        <p:spPr>
          <a:xfrm>
            <a:off x="4932040" y="5027483"/>
            <a:ext cx="418415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400" dirty="0" err="1" smtClean="0"/>
              <a:t>Methods</a:t>
            </a:r>
            <a:r>
              <a:rPr lang="fi-FI" sz="2400" dirty="0" smtClean="0"/>
              <a:t> A-D </a:t>
            </a:r>
            <a:r>
              <a:rPr lang="fi-FI" sz="2400" dirty="0" err="1" smtClean="0"/>
              <a:t>increasingly</a:t>
            </a:r>
            <a:r>
              <a:rPr lang="fi-FI" sz="2400" dirty="0" smtClean="0"/>
              <a:t> </a:t>
            </a:r>
            <a:r>
              <a:rPr lang="fi-FI" sz="2400" dirty="0" err="1" smtClean="0"/>
              <a:t>better</a:t>
            </a:r>
            <a:r>
              <a:rPr lang="fi-FI" sz="2400" dirty="0" smtClean="0"/>
              <a:t> </a:t>
            </a:r>
            <a:r>
              <a:rPr lang="fi-FI" sz="2400" dirty="0" err="1" smtClean="0"/>
              <a:t>than</a:t>
            </a:r>
            <a:r>
              <a:rPr lang="fi-FI" sz="2400" dirty="0" smtClean="0"/>
              <a:t> </a:t>
            </a:r>
            <a:r>
              <a:rPr lang="fi-FI" sz="2400" dirty="0" err="1" smtClean="0"/>
              <a:t>the</a:t>
            </a:r>
            <a:r>
              <a:rPr lang="fi-FI" sz="2400" dirty="0" smtClean="0"/>
              <a:t> </a:t>
            </a:r>
            <a:r>
              <a:rPr lang="fi-FI" sz="2400" dirty="0" err="1" smtClean="0"/>
              <a:t>reference</a:t>
            </a:r>
            <a:r>
              <a:rPr lang="fi-FI" sz="2400" dirty="0" smtClean="0"/>
              <a:t> </a:t>
            </a:r>
            <a:r>
              <a:rPr lang="fi-FI" sz="2400" dirty="0" err="1" smtClean="0"/>
              <a:t>method</a:t>
            </a:r>
            <a:r>
              <a:rPr lang="fi-FI" sz="2400" dirty="0" smtClean="0"/>
              <a:t> </a:t>
            </a:r>
            <a:r>
              <a:rPr lang="fi-FI" sz="2400" dirty="0" err="1" smtClean="0"/>
              <a:t>with</a:t>
            </a:r>
            <a:r>
              <a:rPr lang="fi-FI" sz="2400" dirty="0" smtClean="0"/>
              <a:t> </a:t>
            </a:r>
            <a:r>
              <a:rPr lang="fi-FI" sz="2400" dirty="0" err="1" smtClean="0"/>
              <a:t>higher</a:t>
            </a:r>
            <a:r>
              <a:rPr lang="fi-FI" sz="2400" dirty="0" smtClean="0"/>
              <a:t> </a:t>
            </a:r>
            <a:r>
              <a:rPr lang="fi-FI" sz="2400" dirty="0" err="1" smtClean="0"/>
              <a:t>number</a:t>
            </a:r>
            <a:r>
              <a:rPr lang="fi-FI" sz="2400" dirty="0" smtClean="0"/>
              <a:t> of </a:t>
            </a:r>
            <a:r>
              <a:rPr lang="fi-FI" sz="2400" dirty="0" err="1" smtClean="0"/>
              <a:t>attributes</a:t>
            </a:r>
            <a:endParaRPr lang="fi-FI" sz="2400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504" y="1409971"/>
            <a:ext cx="4640800" cy="3536124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66708" y="1541795"/>
            <a:ext cx="3525493" cy="3381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2796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395536" y="5661248"/>
            <a:ext cx="8568952" cy="108012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4751" y="722309"/>
            <a:ext cx="7985125" cy="1079500"/>
          </a:xfrm>
        </p:spPr>
        <p:txBody>
          <a:bodyPr/>
          <a:lstStyle/>
          <a:p>
            <a:r>
              <a:rPr lang="fi-FI" dirty="0" err="1" smtClean="0"/>
              <a:t>Biases</a:t>
            </a:r>
            <a:r>
              <a:rPr lang="fi-FI" dirty="0" smtClean="0"/>
              <a:t> in </a:t>
            </a:r>
            <a:r>
              <a:rPr lang="fi-FI" dirty="0" err="1" smtClean="0"/>
              <a:t>multi-criteria</a:t>
            </a:r>
            <a:r>
              <a:rPr lang="fi-FI" dirty="0" smtClean="0"/>
              <a:t> </a:t>
            </a:r>
            <a:r>
              <a:rPr lang="fi-FI" dirty="0" err="1" smtClean="0"/>
              <a:t>decision</a:t>
            </a:r>
            <a:r>
              <a:rPr lang="fi-FI" dirty="0" smtClean="0"/>
              <a:t> </a:t>
            </a:r>
            <a:r>
              <a:rPr lang="fi-FI" dirty="0" err="1" smtClean="0"/>
              <a:t>analysis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4750" y="1988840"/>
            <a:ext cx="7985125" cy="4377407"/>
          </a:xfrm>
        </p:spPr>
        <p:txBody>
          <a:bodyPr/>
          <a:lstStyle/>
          <a:p>
            <a:pPr marL="0" indent="0">
              <a:buNone/>
            </a:pPr>
            <a:r>
              <a:rPr lang="fi-FI" dirty="0" err="1" smtClean="0"/>
              <a:t>Biases</a:t>
            </a:r>
            <a:r>
              <a:rPr lang="fi-FI" dirty="0" smtClean="0"/>
              <a:t> </a:t>
            </a:r>
            <a:r>
              <a:rPr lang="fi-FI" dirty="0" err="1" smtClean="0"/>
              <a:t>are</a:t>
            </a:r>
            <a:r>
              <a:rPr lang="fi-FI" dirty="0" smtClean="0"/>
              <a:t> </a:t>
            </a:r>
            <a:r>
              <a:rPr lang="fi-FI" dirty="0" err="1" smtClean="0"/>
              <a:t>widely</a:t>
            </a:r>
            <a:r>
              <a:rPr lang="fi-FI" dirty="0" smtClean="0"/>
              <a:t> </a:t>
            </a:r>
            <a:r>
              <a:rPr lang="fi-FI" dirty="0" err="1" smtClean="0"/>
              <a:t>covered</a:t>
            </a:r>
            <a:r>
              <a:rPr lang="fi-FI" dirty="0" smtClean="0"/>
              <a:t> in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decision</a:t>
            </a:r>
            <a:r>
              <a:rPr lang="fi-FI" dirty="0" smtClean="0"/>
              <a:t> </a:t>
            </a:r>
            <a:r>
              <a:rPr lang="fi-FI" dirty="0" err="1" smtClean="0"/>
              <a:t>analysis</a:t>
            </a:r>
            <a:r>
              <a:rPr lang="fi-FI" dirty="0" smtClean="0"/>
              <a:t> </a:t>
            </a:r>
            <a:r>
              <a:rPr lang="fi-FI" dirty="0" err="1" smtClean="0"/>
              <a:t>literature</a:t>
            </a:r>
            <a:r>
              <a:rPr lang="fi-FI" dirty="0" smtClean="0"/>
              <a:t> and </a:t>
            </a:r>
            <a:r>
              <a:rPr lang="fi-FI" dirty="0" err="1" smtClean="0"/>
              <a:t>textbooks</a:t>
            </a:r>
            <a:r>
              <a:rPr lang="fi-FI" dirty="0" smtClean="0"/>
              <a:t> </a:t>
            </a:r>
          </a:p>
          <a:p>
            <a:pPr marL="0" indent="0">
              <a:buNone/>
            </a:pPr>
            <a:endParaRPr lang="fi-FI" sz="1200" dirty="0" smtClean="0"/>
          </a:p>
          <a:p>
            <a:pPr marL="400050" lvl="1" indent="0">
              <a:buNone/>
            </a:pPr>
            <a:r>
              <a:rPr lang="fi-FI" sz="2400" dirty="0" err="1" smtClean="0"/>
              <a:t>Suprisingly</a:t>
            </a:r>
            <a:r>
              <a:rPr lang="fi-FI" sz="2400" dirty="0" smtClean="0"/>
              <a:t> </a:t>
            </a:r>
            <a:r>
              <a:rPr lang="fi-FI" sz="2400" dirty="0" err="1" smtClean="0"/>
              <a:t>little</a:t>
            </a:r>
            <a:r>
              <a:rPr lang="fi-FI" sz="2400" dirty="0" smtClean="0"/>
              <a:t> </a:t>
            </a:r>
            <a:r>
              <a:rPr lang="fi-FI" sz="2400" dirty="0" err="1" smtClean="0"/>
              <a:t>interest</a:t>
            </a:r>
            <a:r>
              <a:rPr lang="fi-FI" sz="2400" dirty="0" smtClean="0"/>
              <a:t> in </a:t>
            </a:r>
            <a:r>
              <a:rPr lang="fi-FI" sz="2400" dirty="0" err="1" smtClean="0"/>
              <a:t>interactive</a:t>
            </a:r>
            <a:r>
              <a:rPr lang="fi-FI" sz="2400" dirty="0" smtClean="0"/>
              <a:t> </a:t>
            </a:r>
            <a:r>
              <a:rPr lang="fi-FI" sz="2400" dirty="0" err="1" smtClean="0"/>
              <a:t>multi-criteria</a:t>
            </a:r>
            <a:r>
              <a:rPr lang="fi-FI" sz="2400" dirty="0" smtClean="0"/>
              <a:t> </a:t>
            </a:r>
            <a:r>
              <a:rPr lang="fi-FI" sz="2400" dirty="0" err="1" smtClean="0"/>
              <a:t>optimization</a:t>
            </a:r>
            <a:endParaRPr lang="fi-FI" sz="2400" dirty="0" smtClean="0"/>
          </a:p>
          <a:p>
            <a:endParaRPr lang="fi-FI" sz="1200" dirty="0" smtClean="0"/>
          </a:p>
          <a:p>
            <a:endParaRPr lang="fi-FI" sz="1200" dirty="0" smtClean="0"/>
          </a:p>
          <a:p>
            <a:pPr marL="0" indent="0">
              <a:buNone/>
            </a:pPr>
            <a:r>
              <a:rPr lang="fi-FI" b="1" dirty="0" err="1" smtClean="0">
                <a:solidFill>
                  <a:srgbClr val="FF0000"/>
                </a:solidFill>
              </a:rPr>
              <a:t>Very</a:t>
            </a:r>
            <a:r>
              <a:rPr lang="fi-FI" b="1" dirty="0" smtClean="0">
                <a:solidFill>
                  <a:srgbClr val="FF0000"/>
                </a:solidFill>
              </a:rPr>
              <a:t> </a:t>
            </a:r>
            <a:r>
              <a:rPr lang="fi-FI" b="1" dirty="0" err="1" smtClean="0">
                <a:solidFill>
                  <a:srgbClr val="FF0000"/>
                </a:solidFill>
              </a:rPr>
              <a:t>little</a:t>
            </a:r>
            <a:r>
              <a:rPr lang="fi-FI" b="1" dirty="0" smtClean="0">
                <a:solidFill>
                  <a:srgbClr val="FF0000"/>
                </a:solidFill>
              </a:rPr>
              <a:t> </a:t>
            </a:r>
            <a:r>
              <a:rPr lang="fi-FI" b="1" dirty="0" err="1" smtClean="0">
                <a:solidFill>
                  <a:srgbClr val="FF0000"/>
                </a:solidFill>
              </a:rPr>
              <a:t>work</a:t>
            </a:r>
            <a:r>
              <a:rPr lang="fi-FI" b="1" dirty="0" smtClean="0">
                <a:solidFill>
                  <a:srgbClr val="FF0000"/>
                </a:solidFill>
              </a:rPr>
              <a:t> on </a:t>
            </a:r>
            <a:r>
              <a:rPr lang="fi-FI" b="1" dirty="0" err="1" smtClean="0">
                <a:solidFill>
                  <a:srgbClr val="FF0000"/>
                </a:solidFill>
              </a:rPr>
              <a:t>bias</a:t>
            </a:r>
            <a:r>
              <a:rPr lang="fi-FI" b="1" dirty="0" smtClean="0">
                <a:solidFill>
                  <a:srgbClr val="FF0000"/>
                </a:solidFill>
              </a:rPr>
              <a:t> </a:t>
            </a:r>
            <a:r>
              <a:rPr lang="fi-FI" b="1" dirty="0" err="1" smtClean="0">
                <a:solidFill>
                  <a:srgbClr val="FF0000"/>
                </a:solidFill>
              </a:rPr>
              <a:t>mitigation</a:t>
            </a:r>
            <a:r>
              <a:rPr lang="fi-FI" b="1" dirty="0" smtClean="0">
                <a:solidFill>
                  <a:srgbClr val="FF0000"/>
                </a:solidFill>
              </a:rPr>
              <a:t> and </a:t>
            </a:r>
            <a:r>
              <a:rPr lang="fi-FI" b="1" dirty="0" err="1" smtClean="0">
                <a:solidFill>
                  <a:srgbClr val="FF0000"/>
                </a:solidFill>
              </a:rPr>
              <a:t>debiasing</a:t>
            </a:r>
            <a:r>
              <a:rPr lang="fi-FI" b="1" dirty="0" smtClean="0">
                <a:solidFill>
                  <a:srgbClr val="FF0000"/>
                </a:solidFill>
              </a:rPr>
              <a:t> in </a:t>
            </a:r>
            <a:r>
              <a:rPr lang="fi-FI" b="1" dirty="0" err="1" smtClean="0">
                <a:solidFill>
                  <a:srgbClr val="FF0000"/>
                </a:solidFill>
              </a:rPr>
              <a:t>practice</a:t>
            </a:r>
            <a:endParaRPr lang="fi-FI" b="1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fi-FI" sz="1200" dirty="0" smtClean="0"/>
          </a:p>
          <a:p>
            <a:pPr marL="0" indent="0">
              <a:buNone/>
            </a:pPr>
            <a:r>
              <a:rPr lang="fi-FI" dirty="0" err="1" smtClean="0"/>
              <a:t>Biases</a:t>
            </a:r>
            <a:r>
              <a:rPr lang="fi-FI" dirty="0" smtClean="0"/>
              <a:t> </a:t>
            </a:r>
            <a:r>
              <a:rPr lang="fi-FI" dirty="0" err="1" smtClean="0"/>
              <a:t>can</a:t>
            </a:r>
            <a:r>
              <a:rPr lang="fi-FI" dirty="0" smtClean="0"/>
              <a:t> </a:t>
            </a:r>
            <a:r>
              <a:rPr lang="fi-FI" dirty="0" err="1" smtClean="0"/>
              <a:t>take</a:t>
            </a:r>
            <a:r>
              <a:rPr lang="fi-FI" dirty="0" smtClean="0"/>
              <a:t> </a:t>
            </a:r>
            <a:r>
              <a:rPr lang="fi-FI" dirty="0" err="1" smtClean="0"/>
              <a:t>place</a:t>
            </a:r>
            <a:r>
              <a:rPr lang="fi-FI" dirty="0" smtClean="0"/>
              <a:t> in </a:t>
            </a:r>
            <a:r>
              <a:rPr lang="fi-FI" dirty="0" err="1" smtClean="0"/>
              <a:t>different</a:t>
            </a:r>
            <a:r>
              <a:rPr lang="fi-FI" dirty="0" smtClean="0"/>
              <a:t> </a:t>
            </a:r>
            <a:r>
              <a:rPr lang="fi-FI" dirty="0" err="1" smtClean="0"/>
              <a:t>phases</a:t>
            </a:r>
            <a:r>
              <a:rPr lang="fi-FI" dirty="0" smtClean="0"/>
              <a:t> of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decision</a:t>
            </a:r>
            <a:r>
              <a:rPr lang="fi-FI" dirty="0" smtClean="0"/>
              <a:t> </a:t>
            </a:r>
            <a:r>
              <a:rPr lang="fi-FI" dirty="0" err="1" smtClean="0"/>
              <a:t>process</a:t>
            </a:r>
            <a:endParaRPr lang="fi-FI" sz="1200" dirty="0" smtClean="0"/>
          </a:p>
          <a:p>
            <a:endParaRPr lang="fi-FI" sz="1200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82691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395536" y="5661248"/>
            <a:ext cx="8568952" cy="108012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Recommendations</a:t>
            </a:r>
            <a:r>
              <a:rPr lang="fi-FI" dirty="0" smtClean="0"/>
              <a:t> for </a:t>
            </a:r>
            <a:r>
              <a:rPr lang="fi-FI" dirty="0" err="1" smtClean="0"/>
              <a:t>bias</a:t>
            </a:r>
            <a:r>
              <a:rPr lang="fi-FI" dirty="0" smtClean="0"/>
              <a:t> </a:t>
            </a:r>
            <a:r>
              <a:rPr lang="fi-FI" dirty="0" err="1" smtClean="0"/>
              <a:t>mitigation</a:t>
            </a:r>
            <a:r>
              <a:rPr lang="fi-FI" dirty="0" smtClean="0"/>
              <a:t> in Even </a:t>
            </a:r>
            <a:r>
              <a:rPr lang="fi-FI" dirty="0" err="1" smtClean="0"/>
              <a:t>Swaps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7449" y="2060848"/>
            <a:ext cx="7985125" cy="3225279"/>
          </a:xfrm>
        </p:spPr>
        <p:txBody>
          <a:bodyPr/>
          <a:lstStyle/>
          <a:p>
            <a:pPr marL="0" indent="0">
              <a:buNone/>
            </a:pPr>
            <a:r>
              <a:rPr lang="fi-FI" dirty="0" smtClean="0"/>
              <a:t>Method </a:t>
            </a:r>
            <a:r>
              <a:rPr lang="fi-FI" dirty="0" err="1" smtClean="0"/>
              <a:t>should</a:t>
            </a:r>
            <a:r>
              <a:rPr lang="fi-FI" dirty="0" smtClean="0"/>
              <a:t> </a:t>
            </a:r>
            <a:r>
              <a:rPr lang="fi-FI" dirty="0" err="1" smtClean="0"/>
              <a:t>be</a:t>
            </a:r>
            <a:r>
              <a:rPr lang="fi-FI" dirty="0" smtClean="0"/>
              <a:t> </a:t>
            </a:r>
            <a:r>
              <a:rPr lang="fi-FI" dirty="0" err="1" smtClean="0"/>
              <a:t>designed</a:t>
            </a:r>
            <a:r>
              <a:rPr lang="fi-FI" dirty="0" smtClean="0"/>
              <a:t> on a case </a:t>
            </a:r>
            <a:r>
              <a:rPr lang="fi-FI" dirty="0" err="1" smtClean="0"/>
              <a:t>specific</a:t>
            </a:r>
            <a:r>
              <a:rPr lang="fi-FI" dirty="0" smtClean="0"/>
              <a:t> </a:t>
            </a:r>
            <a:r>
              <a:rPr lang="fi-FI" dirty="0" err="1" smtClean="0"/>
              <a:t>basis</a:t>
            </a:r>
            <a:r>
              <a:rPr lang="fi-FI" dirty="0" smtClean="0"/>
              <a:t> </a:t>
            </a:r>
            <a:r>
              <a:rPr lang="fi-FI" dirty="0" err="1" smtClean="0"/>
              <a:t>using</a:t>
            </a:r>
            <a:r>
              <a:rPr lang="fi-FI" dirty="0" smtClean="0"/>
              <a:t> </a:t>
            </a:r>
            <a:r>
              <a:rPr lang="fi-FI" dirty="0" err="1" smtClean="0"/>
              <a:t>variations</a:t>
            </a:r>
            <a:r>
              <a:rPr lang="fi-FI" dirty="0" smtClean="0"/>
              <a:t> of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proposed</a:t>
            </a:r>
            <a:r>
              <a:rPr lang="fi-FI" dirty="0" smtClean="0"/>
              <a:t> </a:t>
            </a:r>
            <a:r>
              <a:rPr lang="fi-FI" dirty="0" err="1" smtClean="0"/>
              <a:t>methods</a:t>
            </a:r>
            <a:endParaRPr lang="fi-FI" dirty="0" smtClean="0"/>
          </a:p>
          <a:p>
            <a:pPr marL="0" indent="0">
              <a:buNone/>
            </a:pPr>
            <a:endParaRPr lang="fi-FI" sz="1200" dirty="0" smtClean="0"/>
          </a:p>
          <a:p>
            <a:pPr marL="0" indent="0">
              <a:buNone/>
            </a:pPr>
            <a:endParaRPr lang="fi-FI" sz="1200" dirty="0" smtClean="0"/>
          </a:p>
          <a:p>
            <a:pPr marL="0" indent="0">
              <a:buNone/>
            </a:pPr>
            <a:r>
              <a:rPr lang="fi-FI" dirty="0" err="1" smtClean="0"/>
              <a:t>Consider</a:t>
            </a:r>
            <a:r>
              <a:rPr lang="fi-FI" dirty="0" smtClean="0"/>
              <a:t> </a:t>
            </a:r>
            <a:r>
              <a:rPr lang="fi-FI" dirty="0" err="1" smtClean="0"/>
              <a:t>using</a:t>
            </a:r>
            <a:r>
              <a:rPr lang="fi-FI" dirty="0" smtClean="0"/>
              <a:t> an </a:t>
            </a:r>
            <a:r>
              <a:rPr lang="fi-FI" dirty="0" err="1" smtClean="0"/>
              <a:t>irrelevant</a:t>
            </a:r>
            <a:r>
              <a:rPr lang="fi-FI" dirty="0" smtClean="0"/>
              <a:t> </a:t>
            </a:r>
            <a:r>
              <a:rPr lang="fi-FI" dirty="0" err="1" smtClean="0"/>
              <a:t>attribute</a:t>
            </a:r>
            <a:r>
              <a:rPr lang="fi-FI" dirty="0" smtClean="0"/>
              <a:t> as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measuring</a:t>
            </a:r>
            <a:r>
              <a:rPr lang="fi-FI" dirty="0" smtClean="0"/>
              <a:t> </a:t>
            </a:r>
            <a:r>
              <a:rPr lang="fi-FI" dirty="0" err="1" smtClean="0"/>
              <a:t>stick</a:t>
            </a:r>
            <a:endParaRPr lang="fi-FI" dirty="0" smtClean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 err="1" smtClean="0"/>
              <a:t>Introducing</a:t>
            </a:r>
            <a:r>
              <a:rPr lang="fi-FI" dirty="0" smtClean="0"/>
              <a:t> a </a:t>
            </a:r>
            <a:r>
              <a:rPr lang="fi-FI" dirty="0" err="1" smtClean="0"/>
              <a:t>virtual</a:t>
            </a:r>
            <a:r>
              <a:rPr lang="fi-FI" dirty="0" smtClean="0"/>
              <a:t> </a:t>
            </a:r>
            <a:r>
              <a:rPr lang="fi-FI" dirty="0" err="1" smtClean="0"/>
              <a:t>reference</a:t>
            </a:r>
            <a:r>
              <a:rPr lang="fi-FI" dirty="0" smtClean="0"/>
              <a:t> </a:t>
            </a:r>
            <a:r>
              <a:rPr lang="fi-FI" dirty="0" err="1" smtClean="0"/>
              <a:t>alternative</a:t>
            </a:r>
            <a:r>
              <a:rPr lang="fi-FI" dirty="0" smtClean="0"/>
              <a:t> </a:t>
            </a:r>
            <a:r>
              <a:rPr lang="fi-FI" dirty="0" err="1" smtClean="0"/>
              <a:t>can</a:t>
            </a:r>
            <a:r>
              <a:rPr lang="fi-FI" dirty="0" smtClean="0"/>
              <a:t> help</a:t>
            </a:r>
            <a:endParaRPr lang="fi-FI" sz="1200" dirty="0" smtClean="0"/>
          </a:p>
          <a:p>
            <a:r>
              <a:rPr lang="fi-FI" dirty="0" err="1" smtClean="0"/>
              <a:t>Caveat</a:t>
            </a:r>
            <a:r>
              <a:rPr lang="fi-FI" dirty="0" smtClean="0"/>
              <a:t>: </a:t>
            </a:r>
            <a:r>
              <a:rPr lang="fi-FI" dirty="0" err="1" smtClean="0"/>
              <a:t>Due</a:t>
            </a:r>
            <a:r>
              <a:rPr lang="fi-FI" dirty="0" smtClean="0"/>
              <a:t> to </a:t>
            </a:r>
            <a:r>
              <a:rPr lang="fi-FI" dirty="0" err="1" smtClean="0"/>
              <a:t>loss</a:t>
            </a:r>
            <a:r>
              <a:rPr lang="fi-FI" dirty="0" smtClean="0"/>
              <a:t> aversion, </a:t>
            </a:r>
            <a:r>
              <a:rPr lang="fi-FI" dirty="0" err="1" smtClean="0"/>
              <a:t>this</a:t>
            </a:r>
            <a:r>
              <a:rPr lang="fi-FI" dirty="0" smtClean="0"/>
              <a:t> </a:t>
            </a:r>
            <a:r>
              <a:rPr lang="fi-FI" dirty="0" err="1" smtClean="0"/>
              <a:t>technique</a:t>
            </a:r>
            <a:r>
              <a:rPr lang="fi-FI" dirty="0" smtClean="0"/>
              <a:t> </a:t>
            </a:r>
            <a:r>
              <a:rPr lang="fi-FI" dirty="0" err="1" smtClean="0"/>
              <a:t>can</a:t>
            </a:r>
            <a:r>
              <a:rPr lang="fi-FI" dirty="0" smtClean="0"/>
              <a:t> </a:t>
            </a:r>
            <a:r>
              <a:rPr lang="fi-FI" dirty="0" err="1" smtClean="0"/>
              <a:t>sometimes</a:t>
            </a:r>
            <a:r>
              <a:rPr lang="fi-FI" dirty="0" smtClean="0"/>
              <a:t> </a:t>
            </a:r>
            <a:r>
              <a:rPr lang="fi-FI" dirty="0" err="1" smtClean="0"/>
              <a:t>favor</a:t>
            </a:r>
            <a:r>
              <a:rPr lang="fi-FI" dirty="0" smtClean="0"/>
              <a:t> </a:t>
            </a:r>
            <a:r>
              <a:rPr lang="fi-FI" dirty="0" err="1" smtClean="0"/>
              <a:t>alternatives</a:t>
            </a:r>
            <a:r>
              <a:rPr lang="fi-FI" dirty="0" smtClean="0"/>
              <a:t> </a:t>
            </a:r>
            <a:r>
              <a:rPr lang="fi-FI" dirty="0" err="1" smtClean="0"/>
              <a:t>whose</a:t>
            </a:r>
            <a:r>
              <a:rPr lang="fi-FI" dirty="0" smtClean="0"/>
              <a:t> </a:t>
            </a:r>
            <a:r>
              <a:rPr lang="fi-FI" dirty="0" err="1" smtClean="0"/>
              <a:t>performance</a:t>
            </a:r>
            <a:r>
              <a:rPr lang="fi-FI" dirty="0" smtClean="0"/>
              <a:t> </a:t>
            </a:r>
            <a:r>
              <a:rPr lang="fi-FI" dirty="0" err="1" smtClean="0"/>
              <a:t>strongly</a:t>
            </a:r>
            <a:r>
              <a:rPr lang="fi-FI" dirty="0" smtClean="0"/>
              <a:t> </a:t>
            </a:r>
            <a:r>
              <a:rPr lang="fi-FI" dirty="0" err="1" smtClean="0"/>
              <a:t>varies</a:t>
            </a:r>
            <a:r>
              <a:rPr lang="fi-FI" dirty="0" smtClean="0"/>
              <a:t> </a:t>
            </a:r>
            <a:r>
              <a:rPr lang="fi-FI" dirty="0" err="1" smtClean="0"/>
              <a:t>across</a:t>
            </a:r>
            <a:r>
              <a:rPr lang="fi-FI" dirty="0" smtClean="0"/>
              <a:t> </a:t>
            </a:r>
            <a:r>
              <a:rPr lang="fi-FI" dirty="0" err="1" smtClean="0"/>
              <a:t>attributes</a:t>
            </a:r>
            <a:endParaRPr lang="fi-FI" dirty="0" smtClean="0"/>
          </a:p>
          <a:p>
            <a:endParaRPr lang="fi-FI" sz="1200" dirty="0" smtClean="0"/>
          </a:p>
          <a:p>
            <a:endParaRPr lang="fi-FI" sz="1200" dirty="0" smtClean="0"/>
          </a:p>
        </p:txBody>
      </p:sp>
    </p:spTree>
    <p:extLst>
      <p:ext uri="{BB962C8B-B14F-4D97-AF65-F5344CB8AC3E}">
        <p14:creationId xmlns:p14="http://schemas.microsoft.com/office/powerpoint/2010/main" val="2553148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395536" y="5661248"/>
            <a:ext cx="8568952" cy="108012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359497"/>
            <a:ext cx="7985125" cy="863476"/>
          </a:xfrm>
        </p:spPr>
        <p:txBody>
          <a:bodyPr/>
          <a:lstStyle/>
          <a:p>
            <a:pPr algn="ctr"/>
            <a:r>
              <a:rPr lang="fi-FI" dirty="0" err="1" smtClean="0"/>
              <a:t>Conclusions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184" y="1203501"/>
            <a:ext cx="8427656" cy="5537867"/>
          </a:xfrm>
        </p:spPr>
        <p:txBody>
          <a:bodyPr/>
          <a:lstStyle/>
          <a:p>
            <a:pPr marL="0" indent="0" algn="ctr">
              <a:buNone/>
            </a:pPr>
            <a:r>
              <a:rPr lang="fi-FI" b="1" dirty="0" err="1" smtClean="0"/>
              <a:t>Debiasing</a:t>
            </a:r>
            <a:r>
              <a:rPr lang="fi-FI" b="1" dirty="0" smtClean="0"/>
              <a:t> </a:t>
            </a:r>
            <a:r>
              <a:rPr lang="fi-FI" b="1" dirty="0" err="1" smtClean="0"/>
              <a:t>approaches</a:t>
            </a:r>
            <a:r>
              <a:rPr lang="fi-FI" b="1" dirty="0" smtClean="0"/>
              <a:t> </a:t>
            </a:r>
            <a:r>
              <a:rPr lang="fi-FI" b="1" dirty="0" err="1" smtClean="0"/>
              <a:t>need</a:t>
            </a:r>
            <a:r>
              <a:rPr lang="fi-FI" b="1" dirty="0" smtClean="0"/>
              <a:t> to </a:t>
            </a:r>
            <a:r>
              <a:rPr lang="fi-FI" b="1" dirty="0" err="1" smtClean="0"/>
              <a:t>take</a:t>
            </a:r>
            <a:r>
              <a:rPr lang="fi-FI" b="1" dirty="0" smtClean="0"/>
              <a:t> into </a:t>
            </a:r>
            <a:r>
              <a:rPr lang="fi-FI" b="1" dirty="0" err="1" smtClean="0"/>
              <a:t>account</a:t>
            </a:r>
            <a:r>
              <a:rPr lang="fi-FI" b="1" dirty="0" smtClean="0"/>
              <a:t> </a:t>
            </a:r>
            <a:r>
              <a:rPr lang="fi-FI" b="1" dirty="0" err="1" smtClean="0"/>
              <a:t>the</a:t>
            </a:r>
            <a:r>
              <a:rPr lang="fi-FI" b="1" dirty="0" smtClean="0"/>
              <a:t> </a:t>
            </a:r>
            <a:r>
              <a:rPr lang="fi-FI" b="1" dirty="0" err="1" smtClean="0"/>
              <a:t>overall</a:t>
            </a:r>
            <a:r>
              <a:rPr lang="fi-FI" b="1" dirty="0" smtClean="0"/>
              <a:t> </a:t>
            </a:r>
            <a:r>
              <a:rPr lang="fi-FI" b="1" dirty="0" err="1" smtClean="0"/>
              <a:t>effect</a:t>
            </a:r>
            <a:r>
              <a:rPr lang="fi-FI" b="1" dirty="0" smtClean="0"/>
              <a:t> of </a:t>
            </a:r>
            <a:r>
              <a:rPr lang="fi-FI" b="1" dirty="0" err="1" smtClean="0"/>
              <a:t>biases</a:t>
            </a:r>
            <a:r>
              <a:rPr lang="fi-FI" b="1" dirty="0" smtClean="0"/>
              <a:t> </a:t>
            </a:r>
            <a:r>
              <a:rPr lang="fi-FI" b="1" dirty="0" err="1" smtClean="0"/>
              <a:t>that</a:t>
            </a:r>
            <a:r>
              <a:rPr lang="fi-FI" b="1" dirty="0" smtClean="0"/>
              <a:t> </a:t>
            </a:r>
            <a:r>
              <a:rPr lang="fi-FI" b="1" dirty="0" err="1" smtClean="0"/>
              <a:t>builds</a:t>
            </a:r>
            <a:r>
              <a:rPr lang="fi-FI" b="1" dirty="0" smtClean="0"/>
              <a:t> </a:t>
            </a:r>
            <a:r>
              <a:rPr lang="fi-FI" b="1" dirty="0" err="1" smtClean="0"/>
              <a:t>up</a:t>
            </a:r>
            <a:r>
              <a:rPr lang="fi-FI" b="1" dirty="0" smtClean="0"/>
              <a:t> </a:t>
            </a:r>
            <a:r>
              <a:rPr lang="fi-FI" b="1" dirty="0" err="1" smtClean="0"/>
              <a:t>along</a:t>
            </a:r>
            <a:r>
              <a:rPr lang="fi-FI" b="1" dirty="0" smtClean="0"/>
              <a:t> </a:t>
            </a:r>
            <a:r>
              <a:rPr lang="fi-FI" b="1" dirty="0" err="1" smtClean="0"/>
              <a:t>the</a:t>
            </a:r>
            <a:r>
              <a:rPr lang="fi-FI" b="1" dirty="0" smtClean="0"/>
              <a:t> </a:t>
            </a:r>
            <a:r>
              <a:rPr lang="fi-FI" b="1" dirty="0" err="1" smtClean="0"/>
              <a:t>path</a:t>
            </a:r>
            <a:endParaRPr lang="fi-FI" b="1" dirty="0"/>
          </a:p>
          <a:p>
            <a:pPr marL="0" indent="0" algn="ctr">
              <a:buNone/>
            </a:pPr>
            <a:endParaRPr lang="fi-FI" sz="2000" dirty="0" smtClean="0"/>
          </a:p>
          <a:p>
            <a:pPr marL="0" indent="0" algn="ctr">
              <a:buNone/>
            </a:pPr>
            <a:r>
              <a:rPr lang="fi-FI" dirty="0" err="1">
                <a:solidFill>
                  <a:srgbClr val="FF0000"/>
                </a:solidFill>
              </a:rPr>
              <a:t>Computational</a:t>
            </a:r>
            <a:r>
              <a:rPr lang="fi-FI" dirty="0">
                <a:solidFill>
                  <a:srgbClr val="FF0000"/>
                </a:solidFill>
              </a:rPr>
              <a:t> </a:t>
            </a:r>
            <a:r>
              <a:rPr lang="fi-FI" dirty="0" err="1" smtClean="0">
                <a:solidFill>
                  <a:srgbClr val="FF0000"/>
                </a:solidFill>
              </a:rPr>
              <a:t>analysis</a:t>
            </a:r>
            <a:r>
              <a:rPr lang="fi-FI" dirty="0" smtClean="0">
                <a:solidFill>
                  <a:srgbClr val="FF0000"/>
                </a:solidFill>
              </a:rPr>
              <a:t> </a:t>
            </a:r>
            <a:r>
              <a:rPr lang="fi-FI" dirty="0" err="1" smtClean="0">
                <a:solidFill>
                  <a:srgbClr val="FF0000"/>
                </a:solidFill>
              </a:rPr>
              <a:t>helps</a:t>
            </a:r>
            <a:r>
              <a:rPr lang="fi-FI" dirty="0" smtClean="0">
                <a:solidFill>
                  <a:srgbClr val="FF0000"/>
                </a:solidFill>
              </a:rPr>
              <a:t> to </a:t>
            </a:r>
            <a:r>
              <a:rPr lang="fi-FI" dirty="0" err="1" smtClean="0">
                <a:solidFill>
                  <a:srgbClr val="FF0000"/>
                </a:solidFill>
              </a:rPr>
              <a:t>evaluate</a:t>
            </a:r>
            <a:r>
              <a:rPr lang="fi-FI" dirty="0" smtClean="0">
                <a:solidFill>
                  <a:srgbClr val="FF0000"/>
                </a:solidFill>
              </a:rPr>
              <a:t> </a:t>
            </a:r>
            <a:r>
              <a:rPr lang="fi-FI" dirty="0" err="1" smtClean="0">
                <a:solidFill>
                  <a:srgbClr val="FF0000"/>
                </a:solidFill>
              </a:rPr>
              <a:t>the</a:t>
            </a:r>
            <a:r>
              <a:rPr lang="fi-FI" dirty="0" smtClean="0">
                <a:solidFill>
                  <a:srgbClr val="FF0000"/>
                </a:solidFill>
              </a:rPr>
              <a:t> </a:t>
            </a:r>
            <a:r>
              <a:rPr lang="fi-FI" dirty="0" err="1" smtClean="0">
                <a:solidFill>
                  <a:srgbClr val="FF0000"/>
                </a:solidFill>
              </a:rPr>
              <a:t>effectiveness</a:t>
            </a:r>
            <a:r>
              <a:rPr lang="fi-FI" dirty="0" smtClean="0">
                <a:solidFill>
                  <a:srgbClr val="FF0000"/>
                </a:solidFill>
              </a:rPr>
              <a:t> of </a:t>
            </a:r>
            <a:r>
              <a:rPr lang="fi-FI" dirty="0" err="1" smtClean="0">
                <a:solidFill>
                  <a:srgbClr val="FF0000"/>
                </a:solidFill>
              </a:rPr>
              <a:t>different</a:t>
            </a:r>
            <a:r>
              <a:rPr lang="fi-FI" dirty="0" smtClean="0">
                <a:solidFill>
                  <a:srgbClr val="FF0000"/>
                </a:solidFill>
              </a:rPr>
              <a:t> </a:t>
            </a:r>
            <a:r>
              <a:rPr lang="fi-FI" dirty="0" err="1" smtClean="0">
                <a:solidFill>
                  <a:srgbClr val="FF0000"/>
                </a:solidFill>
              </a:rPr>
              <a:t>bias</a:t>
            </a:r>
            <a:r>
              <a:rPr lang="fi-FI" dirty="0" smtClean="0">
                <a:solidFill>
                  <a:srgbClr val="FF0000"/>
                </a:solidFill>
              </a:rPr>
              <a:t> </a:t>
            </a:r>
            <a:r>
              <a:rPr lang="fi-FI" dirty="0" err="1" smtClean="0">
                <a:solidFill>
                  <a:srgbClr val="FF0000"/>
                </a:solidFill>
              </a:rPr>
              <a:t>mitigation</a:t>
            </a:r>
            <a:r>
              <a:rPr lang="fi-FI" dirty="0" smtClean="0">
                <a:solidFill>
                  <a:srgbClr val="FF0000"/>
                </a:solidFill>
              </a:rPr>
              <a:t> </a:t>
            </a:r>
            <a:r>
              <a:rPr lang="fi-FI" dirty="0" err="1" smtClean="0">
                <a:solidFill>
                  <a:srgbClr val="FF0000"/>
                </a:solidFill>
              </a:rPr>
              <a:t>techniques</a:t>
            </a:r>
            <a:endParaRPr lang="fi-FI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fi-FI" sz="2000" dirty="0" smtClean="0"/>
          </a:p>
          <a:p>
            <a:pPr marL="0" indent="0" algn="ctr">
              <a:buNone/>
            </a:pPr>
            <a:r>
              <a:rPr lang="fi-FI" dirty="0" smtClean="0"/>
              <a:t>New </a:t>
            </a:r>
            <a:r>
              <a:rPr lang="fi-FI" dirty="0" err="1" smtClean="0"/>
              <a:t>bias</a:t>
            </a:r>
            <a:r>
              <a:rPr lang="fi-FI" dirty="0" smtClean="0"/>
              <a:t> </a:t>
            </a:r>
            <a:r>
              <a:rPr lang="fi-FI" dirty="0" err="1" smtClean="0"/>
              <a:t>reduction</a:t>
            </a:r>
            <a:r>
              <a:rPr lang="fi-FI" dirty="0" smtClean="0"/>
              <a:t> </a:t>
            </a:r>
            <a:r>
              <a:rPr lang="fi-FI" dirty="0" err="1" smtClean="0"/>
              <a:t>techniques</a:t>
            </a:r>
            <a:r>
              <a:rPr lang="fi-FI" dirty="0" smtClean="0"/>
              <a:t> </a:t>
            </a:r>
            <a:r>
              <a:rPr lang="fi-FI" dirty="0" err="1" smtClean="0"/>
              <a:t>have</a:t>
            </a:r>
            <a:r>
              <a:rPr lang="fi-FI" dirty="0" smtClean="0"/>
              <a:t> </a:t>
            </a:r>
            <a:r>
              <a:rPr lang="fi-FI" dirty="0" err="1" smtClean="0"/>
              <a:t>potential</a:t>
            </a:r>
            <a:r>
              <a:rPr lang="fi-FI" dirty="0" smtClean="0"/>
              <a:t> in </a:t>
            </a:r>
            <a:r>
              <a:rPr lang="fi-FI" dirty="0" err="1" smtClean="0"/>
              <a:t>other</a:t>
            </a:r>
            <a:r>
              <a:rPr lang="fi-FI" dirty="0" smtClean="0"/>
              <a:t> </a:t>
            </a:r>
            <a:r>
              <a:rPr lang="fi-FI" dirty="0" err="1" smtClean="0"/>
              <a:t>decision</a:t>
            </a:r>
            <a:r>
              <a:rPr lang="fi-FI" dirty="0" smtClean="0"/>
              <a:t> </a:t>
            </a:r>
            <a:r>
              <a:rPr lang="fi-FI" dirty="0" err="1" smtClean="0"/>
              <a:t>analysis</a:t>
            </a:r>
            <a:r>
              <a:rPr lang="fi-FI" dirty="0" smtClean="0"/>
              <a:t> </a:t>
            </a:r>
            <a:r>
              <a:rPr lang="fi-FI" dirty="0" err="1" smtClean="0"/>
              <a:t>approaches</a:t>
            </a:r>
            <a:r>
              <a:rPr lang="fi-FI" dirty="0" smtClean="0"/>
              <a:t> </a:t>
            </a:r>
            <a:r>
              <a:rPr lang="fi-FI" dirty="0" err="1" smtClean="0"/>
              <a:t>too</a:t>
            </a:r>
            <a:endParaRPr lang="fi-FI" dirty="0" smtClean="0"/>
          </a:p>
          <a:p>
            <a:pPr marL="0" indent="0" algn="ctr">
              <a:buNone/>
            </a:pPr>
            <a:endParaRPr lang="fi-FI" sz="2000" dirty="0" smtClean="0"/>
          </a:p>
          <a:p>
            <a:pPr marL="0" indent="0" algn="ctr">
              <a:buNone/>
            </a:pPr>
            <a:r>
              <a:rPr lang="fi-FI" b="1" dirty="0" smtClean="0"/>
              <a:t>Virtual </a:t>
            </a:r>
            <a:r>
              <a:rPr lang="fi-FI" b="1" dirty="0" err="1" smtClean="0"/>
              <a:t>reference</a:t>
            </a:r>
            <a:r>
              <a:rPr lang="fi-FI" b="1" dirty="0" smtClean="0"/>
              <a:t> </a:t>
            </a:r>
            <a:r>
              <a:rPr lang="fi-FI" b="1" dirty="0" err="1" smtClean="0"/>
              <a:t>alternative</a:t>
            </a:r>
            <a:r>
              <a:rPr lang="fi-FI" b="1" dirty="0" smtClean="0"/>
              <a:t> and </a:t>
            </a:r>
            <a:r>
              <a:rPr lang="fi-FI" b="1" dirty="0" err="1" smtClean="0"/>
              <a:t>auxiliary</a:t>
            </a:r>
            <a:r>
              <a:rPr lang="fi-FI" b="1" dirty="0" smtClean="0"/>
              <a:t> </a:t>
            </a:r>
            <a:r>
              <a:rPr lang="fi-FI" b="1" dirty="0" err="1" smtClean="0"/>
              <a:t>measuring</a:t>
            </a:r>
            <a:r>
              <a:rPr lang="fi-FI" b="1" dirty="0" smtClean="0"/>
              <a:t> </a:t>
            </a:r>
            <a:r>
              <a:rPr lang="fi-FI" b="1" dirty="0" err="1" smtClean="0"/>
              <a:t>stick</a:t>
            </a:r>
            <a:r>
              <a:rPr lang="fi-FI" b="1" dirty="0" smtClean="0"/>
              <a:t> </a:t>
            </a:r>
            <a:r>
              <a:rPr lang="fi-FI" b="1" dirty="0" err="1" smtClean="0"/>
              <a:t>are</a:t>
            </a:r>
            <a:r>
              <a:rPr lang="fi-FI" b="1" dirty="0" smtClean="0"/>
              <a:t> </a:t>
            </a:r>
            <a:r>
              <a:rPr lang="fi-FI" b="1" dirty="0" err="1" smtClean="0"/>
              <a:t>applicable</a:t>
            </a:r>
            <a:r>
              <a:rPr lang="fi-FI" b="1" dirty="0" smtClean="0"/>
              <a:t> </a:t>
            </a:r>
            <a:r>
              <a:rPr lang="fi-FI" b="1" dirty="0" err="1" smtClean="0"/>
              <a:t>with</a:t>
            </a:r>
            <a:r>
              <a:rPr lang="fi-FI" b="1" dirty="0" smtClean="0"/>
              <a:t> </a:t>
            </a:r>
            <a:r>
              <a:rPr lang="fi-FI" b="1" dirty="0" err="1" smtClean="0"/>
              <a:t>almost</a:t>
            </a:r>
            <a:r>
              <a:rPr lang="fi-FI" b="1" dirty="0" smtClean="0"/>
              <a:t> </a:t>
            </a:r>
            <a:r>
              <a:rPr lang="fi-FI" b="1" dirty="0" err="1" smtClean="0"/>
              <a:t>any</a:t>
            </a:r>
            <a:r>
              <a:rPr lang="fi-FI" b="1" dirty="0" smtClean="0"/>
              <a:t> </a:t>
            </a:r>
            <a:r>
              <a:rPr lang="fi-FI" b="1" dirty="0" err="1" smtClean="0"/>
              <a:t>method</a:t>
            </a:r>
            <a:endParaRPr lang="fi-FI" b="1" dirty="0" smtClean="0"/>
          </a:p>
          <a:p>
            <a:pPr marL="0" indent="0" algn="ctr">
              <a:buNone/>
            </a:pPr>
            <a:endParaRPr lang="fi-FI" sz="2000" dirty="0"/>
          </a:p>
          <a:p>
            <a:pPr marL="0" indent="0" algn="ctr">
              <a:buNone/>
            </a:pPr>
            <a:r>
              <a:rPr lang="fi-FI" dirty="0" err="1" smtClean="0"/>
              <a:t>Potentially</a:t>
            </a:r>
            <a:r>
              <a:rPr lang="fi-FI" dirty="0" smtClean="0"/>
              <a:t> </a:t>
            </a:r>
            <a:r>
              <a:rPr lang="fi-FI" dirty="0" err="1" smtClean="0"/>
              <a:t>interesting</a:t>
            </a:r>
            <a:r>
              <a:rPr lang="fi-FI" dirty="0" smtClean="0"/>
              <a:t> in </a:t>
            </a:r>
            <a:r>
              <a:rPr lang="fi-FI" dirty="0" err="1" smtClean="0"/>
              <a:t>interactive</a:t>
            </a:r>
            <a:r>
              <a:rPr lang="fi-FI" dirty="0" smtClean="0"/>
              <a:t> </a:t>
            </a:r>
            <a:r>
              <a:rPr lang="fi-FI" dirty="0" err="1" smtClean="0"/>
              <a:t>multi-criteria</a:t>
            </a:r>
            <a:r>
              <a:rPr lang="fi-FI" dirty="0" smtClean="0"/>
              <a:t> </a:t>
            </a:r>
            <a:r>
              <a:rPr lang="fi-FI" dirty="0" err="1" smtClean="0"/>
              <a:t>optimization</a:t>
            </a:r>
            <a:r>
              <a:rPr lang="fi-FI" dirty="0" smtClean="0"/>
              <a:t> </a:t>
            </a:r>
            <a:r>
              <a:rPr lang="fi-FI" dirty="0" err="1" smtClean="0"/>
              <a:t>procedures</a:t>
            </a:r>
            <a:r>
              <a:rPr lang="fi-FI" dirty="0"/>
              <a:t> </a:t>
            </a:r>
            <a:r>
              <a:rPr lang="fi-FI" dirty="0" err="1" smtClean="0"/>
              <a:t>too</a:t>
            </a:r>
            <a:endParaRPr lang="fi-FI" dirty="0"/>
          </a:p>
          <a:p>
            <a:pPr marL="0" indent="0">
              <a:buNone/>
            </a:pPr>
            <a:endParaRPr lang="fi-FI" dirty="0" smtClean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38673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 bwMode="auto">
          <a:xfrm>
            <a:off x="395536" y="5661248"/>
            <a:ext cx="8568952" cy="108012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7985125" cy="1079500"/>
          </a:xfrm>
        </p:spPr>
        <p:txBody>
          <a:bodyPr/>
          <a:lstStyle/>
          <a:p>
            <a:pPr algn="ctr"/>
            <a:r>
              <a:rPr lang="fi-FI" sz="2800" dirty="0" err="1" smtClean="0"/>
              <a:t>References</a:t>
            </a:r>
            <a:endParaRPr lang="fi-FI" sz="2800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181357" y="1484784"/>
            <a:ext cx="8997458" cy="50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 marL="187325" indent="-187325" eaLnBrk="1" hangingPunct="1">
              <a:buFontTx/>
              <a:buNone/>
            </a:pPr>
            <a:r>
              <a:rPr lang="en-US" altLang="fi-FI" sz="1800" kern="0" dirty="0" smtClean="0"/>
              <a:t>Anderson, R. M., </a:t>
            </a:r>
            <a:r>
              <a:rPr lang="en-US" altLang="fi-FI" sz="1800" kern="0" dirty="0" err="1" smtClean="0"/>
              <a:t>Clemen</a:t>
            </a:r>
            <a:r>
              <a:rPr lang="en-US" altLang="fi-FI" sz="1800" kern="0" dirty="0" smtClean="0"/>
              <a:t>, R. 2013. Toward an Improved Methodology to Construct and Reconcile Decision Analytic Preference Judgments, Decision Analysis, 10(2), 121-134.</a:t>
            </a:r>
          </a:p>
          <a:p>
            <a:pPr marL="187325" indent="-187325" eaLnBrk="1" hangingPunct="1">
              <a:buFontTx/>
              <a:buNone/>
            </a:pPr>
            <a:r>
              <a:rPr lang="en-US" altLang="fi-FI" sz="1800" kern="0" dirty="0" smtClean="0"/>
              <a:t>Anderson,  R.  M.,  Hobbs,  B.  F.  2002.  Using  a  Bayesian  Approach  to  Quantify  Scale Compatibility Bias. Management Science, 48(12), 1555-1568.</a:t>
            </a:r>
          </a:p>
          <a:p>
            <a:pPr marL="187325" indent="-187325" eaLnBrk="1" hangingPunct="1">
              <a:buFontTx/>
              <a:buNone/>
            </a:pPr>
            <a:r>
              <a:rPr lang="en-US" altLang="fi-FI" sz="1800" kern="0" dirty="0" err="1" smtClean="0"/>
              <a:t>Bleichrodt</a:t>
            </a:r>
            <a:r>
              <a:rPr lang="en-US" altLang="fi-FI" sz="1800" kern="0" dirty="0" smtClean="0"/>
              <a:t>,  H.  J.,  Pinto,  J.  L.,  </a:t>
            </a:r>
            <a:r>
              <a:rPr lang="en-US" altLang="fi-FI" sz="1800" kern="0" dirty="0" err="1" smtClean="0"/>
              <a:t>Wakker</a:t>
            </a:r>
            <a:r>
              <a:rPr lang="en-US" altLang="fi-FI" sz="1800" kern="0" dirty="0" smtClean="0"/>
              <a:t>,  P.  2001.  Making  descriptive  use  of  prospect theory  to  improve  the  prescriptive  use  of  expected  utility.  Management  Science,  47(11), 1498-1514.</a:t>
            </a:r>
          </a:p>
          <a:p>
            <a:pPr marL="187325" indent="-187325" eaLnBrk="1" hangingPunct="1">
              <a:buNone/>
            </a:pPr>
            <a:r>
              <a:rPr lang="en-US" sz="1800" dirty="0" err="1" smtClean="0"/>
              <a:t>Delquié</a:t>
            </a:r>
            <a:r>
              <a:rPr lang="en-US" sz="1800" dirty="0"/>
              <a:t>, P. (1993) Inconsistent trade-offs between attributes: New evidence in preference assessment biases. </a:t>
            </a:r>
            <a:r>
              <a:rPr lang="en-US" sz="1800" i="1" dirty="0"/>
              <a:t>Management Science</a:t>
            </a:r>
            <a:r>
              <a:rPr lang="en-US" sz="1800" dirty="0"/>
              <a:t> 39(11):1382-1395</a:t>
            </a:r>
            <a:endParaRPr lang="en-US" altLang="fi-FI" sz="1800" kern="0" dirty="0" smtClean="0"/>
          </a:p>
          <a:p>
            <a:pPr marL="187325" indent="-187325" eaLnBrk="1" hangingPunct="1">
              <a:buFontTx/>
              <a:buNone/>
            </a:pPr>
            <a:r>
              <a:rPr lang="en-US" altLang="fi-FI" sz="1800" kern="0" dirty="0" err="1" smtClean="0"/>
              <a:t>Delquié</a:t>
            </a:r>
            <a:r>
              <a:rPr lang="en-US" altLang="fi-FI" sz="1800" kern="0" dirty="0" smtClean="0"/>
              <a:t>, P. 1997. </a:t>
            </a:r>
            <a:r>
              <a:rPr lang="en-US" sz="1800" dirty="0"/>
              <a:t>“Bi-matching”: A new preference assessment method to reduce compatibility effects. </a:t>
            </a:r>
            <a:r>
              <a:rPr lang="en-US" sz="1800" i="1" dirty="0"/>
              <a:t>Management Science</a:t>
            </a:r>
            <a:r>
              <a:rPr lang="en-US" sz="1800" dirty="0"/>
              <a:t> </a:t>
            </a:r>
            <a:r>
              <a:rPr lang="en-US" sz="1800" dirty="0" smtClean="0"/>
              <a:t>43(5), 640-658</a:t>
            </a:r>
          </a:p>
          <a:p>
            <a:pPr marL="0" indent="0">
              <a:buNone/>
            </a:pPr>
            <a:r>
              <a:rPr lang="en-US" sz="1800" dirty="0" err="1"/>
              <a:t>Delquié</a:t>
            </a:r>
            <a:r>
              <a:rPr lang="en-US" sz="1800" dirty="0"/>
              <a:t>, P. (2003). Optimal conflict in preference assessment. </a:t>
            </a:r>
            <a:r>
              <a:rPr lang="en-US" sz="1800" i="1" dirty="0"/>
              <a:t>Management Science</a:t>
            </a:r>
            <a:r>
              <a:rPr lang="en-US" sz="1800" dirty="0"/>
              <a:t> 49(1):102-115.</a:t>
            </a:r>
            <a:endParaRPr lang="fi-FI" sz="1800" dirty="0"/>
          </a:p>
          <a:p>
            <a:pPr marL="0" indent="0">
              <a:buNone/>
            </a:pPr>
            <a:r>
              <a:rPr lang="en-US" sz="1800" dirty="0" smtClean="0"/>
              <a:t>Fischer</a:t>
            </a:r>
            <a:r>
              <a:rPr lang="en-US" sz="1800" dirty="0"/>
              <a:t>, G.W. </a:t>
            </a:r>
            <a:r>
              <a:rPr lang="en-US" sz="1800" dirty="0" smtClean="0"/>
              <a:t>1995. </a:t>
            </a:r>
            <a:r>
              <a:rPr lang="en-US" sz="1800" dirty="0"/>
              <a:t>Range sensitivity of attribute weights in </a:t>
            </a:r>
            <a:r>
              <a:rPr lang="en-US" sz="1800" dirty="0" err="1"/>
              <a:t>multiattribute</a:t>
            </a:r>
            <a:r>
              <a:rPr lang="en-US" sz="1800" dirty="0"/>
              <a:t> value models. </a:t>
            </a:r>
            <a:r>
              <a:rPr lang="en-US" sz="1800" i="1" dirty="0"/>
              <a:t>Organizational Behavior and Human Decision Processes</a:t>
            </a:r>
            <a:r>
              <a:rPr lang="en-US" sz="1800" dirty="0"/>
              <a:t> 62(3</a:t>
            </a:r>
            <a:r>
              <a:rPr lang="en-US" sz="1800" dirty="0" smtClean="0"/>
              <a:t>), </a:t>
            </a:r>
            <a:r>
              <a:rPr lang="en-US" sz="1800" dirty="0"/>
              <a:t>252-266.</a:t>
            </a:r>
            <a:endParaRPr lang="fi-FI" sz="1800" dirty="0"/>
          </a:p>
          <a:p>
            <a:pPr marL="187325" indent="-187325" eaLnBrk="1" hangingPunct="1">
              <a:buFontTx/>
              <a:buNone/>
            </a:pPr>
            <a:r>
              <a:rPr lang="en-US" altLang="fi-FI" sz="1800" kern="0" dirty="0" smtClean="0"/>
              <a:t>Hammond, J.S., Keeney, R.L., </a:t>
            </a:r>
            <a:r>
              <a:rPr lang="en-US" altLang="fi-FI" sz="1800" kern="0" dirty="0" err="1" smtClean="0"/>
              <a:t>Raiffa</a:t>
            </a:r>
            <a:r>
              <a:rPr lang="en-US" altLang="fi-FI" sz="1800" kern="0" dirty="0" smtClean="0"/>
              <a:t>, H., 1999. Smart Choices: A practical guide to making better decisions. Harvard Business School Press, Boston, MA.</a:t>
            </a:r>
          </a:p>
          <a:p>
            <a:pPr marL="187325" indent="-187325" eaLnBrk="1" hangingPunct="1">
              <a:buFontTx/>
              <a:buNone/>
            </a:pPr>
            <a:r>
              <a:rPr lang="en-US" altLang="fi-FI" sz="1800" kern="0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92065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 bwMode="auto">
          <a:xfrm>
            <a:off x="395536" y="5661248"/>
            <a:ext cx="8568952" cy="108012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146542" y="332656"/>
            <a:ext cx="8997458" cy="50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 marL="187325" indent="-187325" eaLnBrk="1" hangingPunct="1">
              <a:buFontTx/>
              <a:buNone/>
            </a:pPr>
            <a:r>
              <a:rPr lang="en-US" altLang="fi-FI" sz="1800" kern="0" dirty="0" smtClean="0"/>
              <a:t>Hammond, J.S., Keeney, R.L., </a:t>
            </a:r>
            <a:r>
              <a:rPr lang="en-US" altLang="fi-FI" sz="1800" kern="0" dirty="0" err="1" smtClean="0"/>
              <a:t>Raiffa</a:t>
            </a:r>
            <a:r>
              <a:rPr lang="en-US" altLang="fi-FI" sz="1800" kern="0" dirty="0" smtClean="0"/>
              <a:t>, H., 1999. Smart Choices: A practical guide to making better decisions. Harvard Business School Press, Boston, MA.</a:t>
            </a:r>
          </a:p>
          <a:p>
            <a:pPr marL="187325" indent="-187325" eaLnBrk="1" hangingPunct="1">
              <a:buNone/>
            </a:pPr>
            <a:r>
              <a:rPr lang="en-US" sz="1800" dirty="0"/>
              <a:t>Hämäläinen, R. P., </a:t>
            </a:r>
            <a:r>
              <a:rPr lang="en-US" sz="1800" dirty="0" err="1" smtClean="0"/>
              <a:t>Alaja</a:t>
            </a:r>
            <a:r>
              <a:rPr lang="en-US" sz="1800" dirty="0"/>
              <a:t>, S. </a:t>
            </a:r>
            <a:r>
              <a:rPr lang="en-US" sz="1800" dirty="0" smtClean="0"/>
              <a:t>2008. </a:t>
            </a:r>
            <a:r>
              <a:rPr lang="en-US" sz="1800" dirty="0"/>
              <a:t>The threat of weighting biases in environmental decision analysis. </a:t>
            </a:r>
            <a:r>
              <a:rPr lang="en-US" sz="1800" i="1" dirty="0"/>
              <a:t>Ecological Economics</a:t>
            </a:r>
            <a:r>
              <a:rPr lang="en-US" sz="1800" dirty="0"/>
              <a:t> </a:t>
            </a:r>
            <a:r>
              <a:rPr lang="en-US" sz="1800" dirty="0" smtClean="0"/>
              <a:t>68(1), 556-569.</a:t>
            </a:r>
          </a:p>
          <a:p>
            <a:pPr marL="187325" indent="-187325" eaLnBrk="1" hangingPunct="1">
              <a:buNone/>
            </a:pPr>
            <a:r>
              <a:rPr lang="fi-FI" sz="1800" dirty="0"/>
              <a:t>Hämäläinen, R. P., and Lahtinen, T. J. (2016). </a:t>
            </a:r>
            <a:r>
              <a:rPr lang="en-US" sz="1800" dirty="0"/>
              <a:t>Path dependence in Operational Research – How the modeling process can influence the results. </a:t>
            </a:r>
            <a:r>
              <a:rPr lang="fi-FI" sz="1800" i="1" dirty="0" err="1"/>
              <a:t>Operations</a:t>
            </a:r>
            <a:r>
              <a:rPr lang="fi-FI" sz="1800" i="1" dirty="0"/>
              <a:t> </a:t>
            </a:r>
            <a:r>
              <a:rPr lang="fi-FI" sz="1800" i="1" dirty="0" err="1"/>
              <a:t>Research</a:t>
            </a:r>
            <a:r>
              <a:rPr lang="fi-FI" sz="1800" i="1" dirty="0"/>
              <a:t> </a:t>
            </a:r>
            <a:r>
              <a:rPr lang="fi-FI" sz="1800" i="1" dirty="0" err="1"/>
              <a:t>Perspectives</a:t>
            </a:r>
            <a:r>
              <a:rPr lang="fi-FI" sz="1800" dirty="0"/>
              <a:t>, 3:14-20</a:t>
            </a:r>
            <a:r>
              <a:rPr lang="fi-FI" sz="1800" dirty="0" smtClean="0"/>
              <a:t>.</a:t>
            </a:r>
            <a:endParaRPr lang="en-US" altLang="fi-FI" sz="1800" kern="0" dirty="0" smtClean="0"/>
          </a:p>
          <a:p>
            <a:pPr marL="187325" indent="-187325" eaLnBrk="1" hangingPunct="1">
              <a:buFontTx/>
              <a:buNone/>
            </a:pPr>
            <a:r>
              <a:rPr lang="en-US" altLang="fi-FI" sz="1800" kern="0" dirty="0" smtClean="0"/>
              <a:t>Jacobi, S. K., Hobbs, B. F. 2007. Quantifying and mitigating the splitting bias and other value tree-induced weighting biases, Decision Analysis, 4(4), 194-210.</a:t>
            </a:r>
          </a:p>
          <a:p>
            <a:pPr marL="187325" indent="-187325" eaLnBrk="1" hangingPunct="1">
              <a:buFontTx/>
              <a:buNone/>
            </a:pPr>
            <a:r>
              <a:rPr lang="en-US" sz="1800" dirty="0"/>
              <a:t>Keeney, R. L., &amp; </a:t>
            </a:r>
            <a:r>
              <a:rPr lang="en-US" sz="1800" dirty="0" err="1"/>
              <a:t>Raiffa</a:t>
            </a:r>
            <a:r>
              <a:rPr lang="en-US" sz="1800" dirty="0"/>
              <a:t>, H. </a:t>
            </a:r>
            <a:r>
              <a:rPr lang="en-US" sz="1800" dirty="0" smtClean="0"/>
              <a:t>1976. </a:t>
            </a:r>
            <a:r>
              <a:rPr lang="en-US" sz="1800" dirty="0"/>
              <a:t>Decisions with Multiple objectives: Preferences and value trade-offs. New York: John Wiley &amp; Sons</a:t>
            </a:r>
            <a:r>
              <a:rPr lang="en-US" sz="1800" dirty="0" smtClean="0"/>
              <a:t>.</a:t>
            </a:r>
          </a:p>
          <a:p>
            <a:pPr marL="187325" indent="-187325" eaLnBrk="1" hangingPunct="1">
              <a:buFontTx/>
              <a:buNone/>
            </a:pPr>
            <a:r>
              <a:rPr lang="en-US" sz="1800" dirty="0" err="1"/>
              <a:t>Korhonen</a:t>
            </a:r>
            <a:r>
              <a:rPr lang="en-US" sz="1800" dirty="0"/>
              <a:t>, P., Moskowitz, H., &amp; </a:t>
            </a:r>
            <a:r>
              <a:rPr lang="en-US" sz="1800" dirty="0" err="1"/>
              <a:t>Wallenius</a:t>
            </a:r>
            <a:r>
              <a:rPr lang="en-US" sz="1800" dirty="0"/>
              <a:t>, J. </a:t>
            </a:r>
            <a:r>
              <a:rPr lang="en-US" sz="1800" dirty="0" smtClean="0"/>
              <a:t>1990. </a:t>
            </a:r>
            <a:r>
              <a:rPr lang="en-US" sz="1800" dirty="0"/>
              <a:t>Choice behavior in interactive multiple-criteria decision making. Annals of Operations Research, 23(1), 161– 179.</a:t>
            </a:r>
            <a:endParaRPr lang="en-US" altLang="fi-FI" sz="1800" kern="0" dirty="0" smtClean="0"/>
          </a:p>
          <a:p>
            <a:pPr marL="0" indent="0">
              <a:buNone/>
            </a:pPr>
            <a:r>
              <a:rPr lang="fi-FI" sz="1800" dirty="0"/>
              <a:t>Lahtinen, T. J., and Hämäläinen, R. P. </a:t>
            </a:r>
            <a:r>
              <a:rPr lang="fi-FI" sz="1800" dirty="0" smtClean="0"/>
              <a:t>2016. </a:t>
            </a:r>
            <a:r>
              <a:rPr lang="en-US" sz="1800" dirty="0"/>
              <a:t>Path dependence and biases in the even swaps decision analysis method. </a:t>
            </a:r>
            <a:r>
              <a:rPr lang="fi-FI" sz="1800" i="1" dirty="0"/>
              <a:t>European Journal of </a:t>
            </a:r>
            <a:r>
              <a:rPr lang="fi-FI" sz="1800" i="1" dirty="0" err="1"/>
              <a:t>Operational</a:t>
            </a:r>
            <a:r>
              <a:rPr lang="fi-FI" sz="1800" i="1" dirty="0"/>
              <a:t> </a:t>
            </a:r>
            <a:r>
              <a:rPr lang="fi-FI" sz="1800" i="1" dirty="0" err="1"/>
              <a:t>Research</a:t>
            </a:r>
            <a:r>
              <a:rPr lang="fi-FI" sz="1800" dirty="0"/>
              <a:t>, 249(3): </a:t>
            </a:r>
            <a:r>
              <a:rPr lang="fi-FI" sz="1800" dirty="0" smtClean="0"/>
              <a:t>890-898.</a:t>
            </a:r>
          </a:p>
          <a:p>
            <a:pPr marL="0" indent="0">
              <a:buNone/>
            </a:pPr>
            <a:r>
              <a:rPr lang="en-US" sz="1800" dirty="0" smtClean="0"/>
              <a:t>Lahtinen</a:t>
            </a:r>
            <a:r>
              <a:rPr lang="en-US" sz="1800" dirty="0"/>
              <a:t>, T. J., Guillaume, J. H., and Hämäläinen, R. P. </a:t>
            </a:r>
            <a:r>
              <a:rPr lang="en-US" sz="1800" dirty="0" smtClean="0"/>
              <a:t>2017. </a:t>
            </a:r>
            <a:r>
              <a:rPr lang="en-US" sz="1800" dirty="0"/>
              <a:t>Why pay attention to paths in the practice of environmental modelling? </a:t>
            </a:r>
            <a:r>
              <a:rPr lang="fi-FI" sz="1800" i="1" dirty="0" err="1"/>
              <a:t>Environmental</a:t>
            </a:r>
            <a:r>
              <a:rPr lang="fi-FI" sz="1800" i="1" dirty="0"/>
              <a:t> </a:t>
            </a:r>
            <a:r>
              <a:rPr lang="fi-FI" sz="1800" i="1" dirty="0" err="1"/>
              <a:t>Modelling</a:t>
            </a:r>
            <a:r>
              <a:rPr lang="fi-FI" sz="1800" i="1" dirty="0"/>
              <a:t> &amp; Software</a:t>
            </a:r>
            <a:r>
              <a:rPr lang="fi-FI" sz="1800" dirty="0"/>
              <a:t>, 92:74-81</a:t>
            </a:r>
            <a:r>
              <a:rPr lang="fi-FI" sz="1800" dirty="0" smtClean="0"/>
              <a:t>.</a:t>
            </a:r>
          </a:p>
          <a:p>
            <a:pPr marL="187325" indent="-187325" eaLnBrk="1" hangingPunct="1">
              <a:buNone/>
            </a:pPr>
            <a:r>
              <a:rPr lang="en-US" altLang="fi-FI" sz="1800" dirty="0" err="1" smtClean="0"/>
              <a:t>Tversky</a:t>
            </a:r>
            <a:r>
              <a:rPr lang="en-US" altLang="fi-FI" sz="1800" dirty="0"/>
              <a:t>,  A.,  </a:t>
            </a:r>
            <a:r>
              <a:rPr lang="en-US" altLang="fi-FI" sz="1800" dirty="0" err="1"/>
              <a:t>Kahneman</a:t>
            </a:r>
            <a:r>
              <a:rPr lang="en-US" altLang="fi-FI" sz="1800" dirty="0"/>
              <a:t>,  D.  1991.  Loss  Aversion  in  Riskless  Choice:  A  Reference-Dependent Model. Quarterly Journal of Economics, 106(4), 1039-1061.</a:t>
            </a:r>
          </a:p>
          <a:p>
            <a:pPr marL="187325" indent="-187325" eaLnBrk="1" hangingPunct="1">
              <a:buFontTx/>
              <a:buNone/>
            </a:pPr>
            <a:r>
              <a:rPr lang="en-US" altLang="fi-FI" sz="1800" kern="0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49820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395536" y="5661248"/>
            <a:ext cx="8568952" cy="108012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 </a:t>
            </a:r>
            <a:r>
              <a:rPr lang="fi-FI" dirty="0" err="1" smtClean="0"/>
              <a:t>systemic</a:t>
            </a:r>
            <a:r>
              <a:rPr lang="fi-FI" dirty="0" smtClean="0"/>
              <a:t> </a:t>
            </a:r>
            <a:r>
              <a:rPr lang="fi-FI" dirty="0" err="1" smtClean="0"/>
              <a:t>perspective</a:t>
            </a:r>
            <a:r>
              <a:rPr lang="fi-FI" dirty="0" smtClean="0"/>
              <a:t> is </a:t>
            </a:r>
            <a:r>
              <a:rPr lang="fi-FI" dirty="0" err="1" smtClean="0"/>
              <a:t>needed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499" y="1568450"/>
            <a:ext cx="7985125" cy="4437757"/>
          </a:xfrm>
        </p:spPr>
        <p:txBody>
          <a:bodyPr/>
          <a:lstStyle/>
          <a:p>
            <a:pPr marL="0" indent="0">
              <a:buNone/>
            </a:pPr>
            <a:r>
              <a:rPr lang="fi-FI" dirty="0" err="1" smtClean="0"/>
              <a:t>Not</a:t>
            </a:r>
            <a:r>
              <a:rPr lang="fi-FI" dirty="0" smtClean="0"/>
              <a:t> </a:t>
            </a:r>
            <a:r>
              <a:rPr lang="fi-FI" dirty="0" err="1" smtClean="0"/>
              <a:t>enough</a:t>
            </a:r>
            <a:r>
              <a:rPr lang="fi-FI" dirty="0" smtClean="0"/>
              <a:t> to </a:t>
            </a:r>
            <a:r>
              <a:rPr lang="fi-FI" dirty="0" err="1" smtClean="0"/>
              <a:t>understand</a:t>
            </a:r>
            <a:r>
              <a:rPr lang="fi-FI" dirty="0" smtClean="0"/>
              <a:t> and </a:t>
            </a:r>
            <a:r>
              <a:rPr lang="fi-FI" dirty="0" err="1" smtClean="0"/>
              <a:t>avoid</a:t>
            </a:r>
            <a:r>
              <a:rPr lang="fi-FI" dirty="0" smtClean="0"/>
              <a:t> </a:t>
            </a:r>
            <a:r>
              <a:rPr lang="fi-FI" dirty="0" err="1" smtClean="0"/>
              <a:t>biases</a:t>
            </a:r>
            <a:r>
              <a:rPr lang="fi-FI" dirty="0" smtClean="0"/>
              <a:t> in </a:t>
            </a:r>
            <a:r>
              <a:rPr lang="fi-FI" dirty="0" err="1" smtClean="0"/>
              <a:t>individual</a:t>
            </a:r>
            <a:r>
              <a:rPr lang="fi-FI" dirty="0" smtClean="0"/>
              <a:t> </a:t>
            </a:r>
            <a:r>
              <a:rPr lang="fi-FI" dirty="0" err="1" smtClean="0"/>
              <a:t>steps</a:t>
            </a:r>
            <a:r>
              <a:rPr lang="fi-FI" dirty="0" smtClean="0"/>
              <a:t> of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decision</a:t>
            </a:r>
            <a:r>
              <a:rPr lang="fi-FI" dirty="0" smtClean="0"/>
              <a:t> </a:t>
            </a:r>
            <a:r>
              <a:rPr lang="fi-FI" dirty="0" err="1" smtClean="0"/>
              <a:t>analysis</a:t>
            </a:r>
            <a:r>
              <a:rPr lang="fi-FI" dirty="0" smtClean="0"/>
              <a:t> </a:t>
            </a:r>
            <a:r>
              <a:rPr lang="fi-FI" dirty="0" err="1" smtClean="0"/>
              <a:t>process</a:t>
            </a:r>
            <a:endParaRPr lang="fi-FI" dirty="0" smtClean="0"/>
          </a:p>
          <a:p>
            <a:pPr marL="0" indent="0">
              <a:buNone/>
            </a:pPr>
            <a:endParaRPr lang="fi-FI" sz="1200" dirty="0" smtClean="0"/>
          </a:p>
          <a:p>
            <a:pPr marL="0" indent="0">
              <a:buNone/>
            </a:pPr>
            <a:endParaRPr lang="fi-FI" sz="1200" dirty="0"/>
          </a:p>
          <a:p>
            <a:pPr marL="0" indent="0">
              <a:buNone/>
            </a:pPr>
            <a:r>
              <a:rPr lang="fi-FI" dirty="0" err="1" smtClean="0"/>
              <a:t>Path</a:t>
            </a:r>
            <a:r>
              <a:rPr lang="fi-FI" dirty="0" smtClean="0"/>
              <a:t> </a:t>
            </a:r>
            <a:r>
              <a:rPr lang="fi-FI" dirty="0" err="1" smtClean="0"/>
              <a:t>perspective</a:t>
            </a:r>
            <a:r>
              <a:rPr lang="fi-FI" dirty="0" smtClean="0"/>
              <a:t>: </a:t>
            </a:r>
            <a:r>
              <a:rPr lang="fi-FI" dirty="0" err="1" smtClean="0"/>
              <a:t>there</a:t>
            </a:r>
            <a:r>
              <a:rPr lang="fi-FI" dirty="0" smtClean="0"/>
              <a:t> is a </a:t>
            </a:r>
            <a:r>
              <a:rPr lang="fi-FI" dirty="0" err="1" smtClean="0"/>
              <a:t>sequence</a:t>
            </a:r>
            <a:r>
              <a:rPr lang="fi-FI" dirty="0" smtClean="0"/>
              <a:t> of </a:t>
            </a:r>
            <a:r>
              <a:rPr lang="fi-FI" dirty="0" err="1" smtClean="0"/>
              <a:t>steps</a:t>
            </a:r>
            <a:r>
              <a:rPr lang="fi-FI" dirty="0" smtClean="0"/>
              <a:t> in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decision</a:t>
            </a:r>
            <a:r>
              <a:rPr lang="fi-FI" dirty="0" smtClean="0"/>
              <a:t> </a:t>
            </a:r>
            <a:r>
              <a:rPr lang="fi-FI" dirty="0" err="1" smtClean="0"/>
              <a:t>support</a:t>
            </a:r>
            <a:r>
              <a:rPr lang="fi-FI" dirty="0" smtClean="0"/>
              <a:t> </a:t>
            </a:r>
            <a:r>
              <a:rPr lang="fi-FI" dirty="0" err="1" smtClean="0"/>
              <a:t>process</a:t>
            </a:r>
            <a:endParaRPr lang="fi-FI" dirty="0" smtClean="0"/>
          </a:p>
          <a:p>
            <a:pPr marL="0" indent="0">
              <a:buNone/>
            </a:pPr>
            <a:endParaRPr lang="fi-FI" sz="1200" dirty="0"/>
          </a:p>
          <a:p>
            <a:r>
              <a:rPr lang="fi-FI" dirty="0" err="1" smtClean="0">
                <a:solidFill>
                  <a:srgbClr val="FF0000"/>
                </a:solidFill>
              </a:rPr>
              <a:t>The</a:t>
            </a:r>
            <a:r>
              <a:rPr lang="fi-FI" dirty="0" smtClean="0">
                <a:solidFill>
                  <a:srgbClr val="FF0000"/>
                </a:solidFill>
              </a:rPr>
              <a:t> </a:t>
            </a:r>
            <a:r>
              <a:rPr lang="fi-FI" dirty="0" err="1" smtClean="0">
                <a:solidFill>
                  <a:srgbClr val="FF0000"/>
                </a:solidFill>
              </a:rPr>
              <a:t>effects</a:t>
            </a:r>
            <a:r>
              <a:rPr lang="fi-FI" dirty="0" smtClean="0">
                <a:solidFill>
                  <a:srgbClr val="FF0000"/>
                </a:solidFill>
              </a:rPr>
              <a:t> of </a:t>
            </a:r>
            <a:r>
              <a:rPr lang="fi-FI" dirty="0" err="1" smtClean="0">
                <a:solidFill>
                  <a:srgbClr val="FF0000"/>
                </a:solidFill>
              </a:rPr>
              <a:t>biases</a:t>
            </a:r>
            <a:r>
              <a:rPr lang="fi-FI" dirty="0" smtClean="0">
                <a:solidFill>
                  <a:srgbClr val="FF0000"/>
                </a:solidFill>
              </a:rPr>
              <a:t> </a:t>
            </a:r>
            <a:r>
              <a:rPr lang="fi-FI" dirty="0" err="1" smtClean="0">
                <a:solidFill>
                  <a:srgbClr val="FF0000"/>
                </a:solidFill>
              </a:rPr>
              <a:t>can</a:t>
            </a:r>
            <a:r>
              <a:rPr lang="fi-FI" dirty="0" smtClean="0">
                <a:solidFill>
                  <a:srgbClr val="FF0000"/>
                </a:solidFill>
              </a:rPr>
              <a:t> </a:t>
            </a:r>
            <a:r>
              <a:rPr lang="fi-FI" dirty="0" err="1" smtClean="0">
                <a:solidFill>
                  <a:srgbClr val="FF0000"/>
                </a:solidFill>
              </a:rPr>
              <a:t>build</a:t>
            </a:r>
            <a:r>
              <a:rPr lang="fi-FI" dirty="0" smtClean="0">
                <a:solidFill>
                  <a:srgbClr val="FF0000"/>
                </a:solidFill>
              </a:rPr>
              <a:t> </a:t>
            </a:r>
            <a:r>
              <a:rPr lang="fi-FI" dirty="0" err="1" smtClean="0">
                <a:solidFill>
                  <a:srgbClr val="FF0000"/>
                </a:solidFill>
              </a:rPr>
              <a:t>up</a:t>
            </a:r>
            <a:endParaRPr lang="fi-FI" dirty="0" smtClean="0">
              <a:solidFill>
                <a:srgbClr val="FF0000"/>
              </a:solidFill>
            </a:endParaRPr>
          </a:p>
          <a:p>
            <a:endParaRPr lang="fi-FI" sz="1200" dirty="0" smtClean="0"/>
          </a:p>
          <a:p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effects</a:t>
            </a:r>
            <a:r>
              <a:rPr lang="fi-FI" dirty="0" smtClean="0"/>
              <a:t> </a:t>
            </a:r>
            <a:r>
              <a:rPr lang="fi-FI" dirty="0" err="1" smtClean="0"/>
              <a:t>can</a:t>
            </a:r>
            <a:r>
              <a:rPr lang="fi-FI" dirty="0" smtClean="0"/>
              <a:t> </a:t>
            </a:r>
            <a:r>
              <a:rPr lang="fi-FI" dirty="0" err="1" smtClean="0"/>
              <a:t>be</a:t>
            </a:r>
            <a:r>
              <a:rPr lang="fi-FI" dirty="0" smtClean="0"/>
              <a:t> </a:t>
            </a:r>
            <a:r>
              <a:rPr lang="fi-FI" dirty="0" err="1" smtClean="0"/>
              <a:t>reversible</a:t>
            </a:r>
            <a:r>
              <a:rPr lang="fi-FI" dirty="0" smtClean="0"/>
              <a:t> </a:t>
            </a:r>
            <a:r>
              <a:rPr lang="fi-FI" dirty="0" err="1" smtClean="0"/>
              <a:t>or</a:t>
            </a:r>
            <a:r>
              <a:rPr lang="fi-FI" dirty="0" smtClean="0"/>
              <a:t> </a:t>
            </a:r>
            <a:r>
              <a:rPr lang="fi-FI" dirty="0" err="1" smtClean="0"/>
              <a:t>irreversible</a:t>
            </a:r>
            <a:endParaRPr lang="fi-FI" dirty="0" smtClean="0"/>
          </a:p>
          <a:p>
            <a:endParaRPr lang="fi-FI" sz="1200" dirty="0"/>
          </a:p>
          <a:p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effects</a:t>
            </a:r>
            <a:r>
              <a:rPr lang="fi-FI" dirty="0" smtClean="0"/>
              <a:t> </a:t>
            </a:r>
            <a:r>
              <a:rPr lang="fi-FI" dirty="0" err="1" smtClean="0"/>
              <a:t>can</a:t>
            </a:r>
            <a:r>
              <a:rPr lang="fi-FI" dirty="0" smtClean="0"/>
              <a:t> </a:t>
            </a:r>
            <a:r>
              <a:rPr lang="fi-FI" dirty="0" err="1" smtClean="0"/>
              <a:t>be</a:t>
            </a:r>
            <a:r>
              <a:rPr lang="fi-FI" dirty="0" smtClean="0"/>
              <a:t> </a:t>
            </a:r>
            <a:r>
              <a:rPr lang="fi-FI" dirty="0" err="1" smtClean="0"/>
              <a:t>interdependent</a:t>
            </a:r>
            <a:endParaRPr lang="fi-FI" dirty="0" smtClean="0"/>
          </a:p>
          <a:p>
            <a:endParaRPr lang="fi-FI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14771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35"/>
          <p:cNvSpPr/>
          <p:nvPr/>
        </p:nvSpPr>
        <p:spPr bwMode="auto">
          <a:xfrm>
            <a:off x="395536" y="5661248"/>
            <a:ext cx="8568952" cy="108012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5687" y="237503"/>
            <a:ext cx="7985125" cy="1079500"/>
          </a:xfrm>
        </p:spPr>
        <p:txBody>
          <a:bodyPr/>
          <a:lstStyle/>
          <a:p>
            <a:r>
              <a:rPr lang="fi-FI" dirty="0" err="1" smtClean="0"/>
              <a:t>Biases</a:t>
            </a:r>
            <a:r>
              <a:rPr lang="fi-FI" dirty="0" smtClean="0"/>
              <a:t> </a:t>
            </a:r>
            <a:r>
              <a:rPr lang="fi-FI" dirty="0" err="1" smtClean="0"/>
              <a:t>are</a:t>
            </a:r>
            <a:r>
              <a:rPr lang="fi-FI" dirty="0" smtClean="0"/>
              <a:t> </a:t>
            </a:r>
            <a:r>
              <a:rPr lang="fi-FI" dirty="0" err="1" smtClean="0"/>
              <a:t>critical</a:t>
            </a:r>
            <a:r>
              <a:rPr lang="fi-FI" dirty="0" smtClean="0"/>
              <a:t> </a:t>
            </a:r>
            <a:r>
              <a:rPr lang="fi-FI" dirty="0" err="1" smtClean="0"/>
              <a:t>when</a:t>
            </a:r>
            <a:r>
              <a:rPr lang="fi-FI" dirty="0" smtClean="0"/>
              <a:t> </a:t>
            </a:r>
            <a:r>
              <a:rPr lang="fi-FI" dirty="0" err="1" smtClean="0"/>
              <a:t>they</a:t>
            </a:r>
            <a:r>
              <a:rPr lang="fi-FI" dirty="0" smtClean="0"/>
              <a:t> </a:t>
            </a:r>
            <a:r>
              <a:rPr lang="fi-FI" dirty="0" err="1" smtClean="0"/>
              <a:t>create</a:t>
            </a:r>
            <a:r>
              <a:rPr lang="fi-FI" dirty="0" smtClean="0"/>
              <a:t> </a:t>
            </a:r>
            <a:r>
              <a:rPr lang="fi-FI" dirty="0" err="1" smtClean="0"/>
              <a:t>path</a:t>
            </a:r>
            <a:r>
              <a:rPr lang="fi-FI" dirty="0" smtClean="0"/>
              <a:t> </a:t>
            </a:r>
            <a:r>
              <a:rPr lang="fi-FI" dirty="0" err="1" smtClean="0"/>
              <a:t>dependence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 bwMode="auto">
          <a:xfrm>
            <a:off x="8042994" y="1484784"/>
            <a:ext cx="504056" cy="1296144"/>
          </a:xfrm>
          <a:prstGeom prst="rect">
            <a:avLst/>
          </a:prstGeom>
          <a:solidFill>
            <a:srgbClr val="47CF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A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8033748" y="4077072"/>
            <a:ext cx="504056" cy="1296144"/>
          </a:xfrm>
          <a:prstGeom prst="rect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i-FI" sz="3200" dirty="0">
                <a:latin typeface="Arial" charset="0"/>
              </a:rPr>
              <a:t>C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8033748" y="2780928"/>
            <a:ext cx="528361" cy="1296144"/>
          </a:xfrm>
          <a:prstGeom prst="rect">
            <a:avLst/>
          </a:prstGeom>
          <a:solidFill>
            <a:srgbClr val="0070C0"/>
          </a:solidFill>
          <a:ln w="57150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i-FI" sz="3200" dirty="0">
                <a:latin typeface="Arial" charset="0"/>
              </a:rPr>
              <a:t>B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9" name="Straight Arrow Connector 8"/>
          <p:cNvCxnSpPr/>
          <p:nvPr/>
        </p:nvCxnSpPr>
        <p:spPr bwMode="auto">
          <a:xfrm>
            <a:off x="936904" y="3297262"/>
            <a:ext cx="1296144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0" name="Straight Arrow Connector 9"/>
          <p:cNvCxnSpPr/>
          <p:nvPr/>
        </p:nvCxnSpPr>
        <p:spPr bwMode="auto">
          <a:xfrm>
            <a:off x="2489132" y="3303166"/>
            <a:ext cx="1296144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1" name="Straight Arrow Connector 10"/>
          <p:cNvCxnSpPr/>
          <p:nvPr/>
        </p:nvCxnSpPr>
        <p:spPr bwMode="auto">
          <a:xfrm>
            <a:off x="4145316" y="3297262"/>
            <a:ext cx="1296144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2" name="Straight Arrow Connector 11"/>
          <p:cNvCxnSpPr/>
          <p:nvPr/>
        </p:nvCxnSpPr>
        <p:spPr bwMode="auto">
          <a:xfrm>
            <a:off x="5729492" y="3297262"/>
            <a:ext cx="1296144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3" name="Straight Arrow Connector 12"/>
          <p:cNvCxnSpPr/>
          <p:nvPr/>
        </p:nvCxnSpPr>
        <p:spPr bwMode="auto">
          <a:xfrm>
            <a:off x="1087871" y="3468264"/>
            <a:ext cx="1140821" cy="608808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5" name="Straight Arrow Connector 14"/>
          <p:cNvCxnSpPr/>
          <p:nvPr/>
        </p:nvCxnSpPr>
        <p:spPr bwMode="auto">
          <a:xfrm>
            <a:off x="2453695" y="4149080"/>
            <a:ext cx="1331581" cy="10162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7" name="Straight Arrow Connector 16"/>
          <p:cNvCxnSpPr/>
          <p:nvPr/>
        </p:nvCxnSpPr>
        <p:spPr bwMode="auto">
          <a:xfrm>
            <a:off x="4008374" y="4250700"/>
            <a:ext cx="1433086" cy="774754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9" name="Straight Arrow Connector 18"/>
          <p:cNvCxnSpPr/>
          <p:nvPr/>
        </p:nvCxnSpPr>
        <p:spPr bwMode="auto">
          <a:xfrm>
            <a:off x="5592550" y="5004382"/>
            <a:ext cx="1505093" cy="216853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3" name="Straight Arrow Connector 22"/>
          <p:cNvCxnSpPr/>
          <p:nvPr/>
        </p:nvCxnSpPr>
        <p:spPr bwMode="auto">
          <a:xfrm flipV="1">
            <a:off x="2378150" y="2327101"/>
            <a:ext cx="1169711" cy="394097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4" name="Straight Arrow Connector 23"/>
          <p:cNvCxnSpPr/>
          <p:nvPr/>
        </p:nvCxnSpPr>
        <p:spPr bwMode="auto">
          <a:xfrm flipV="1">
            <a:off x="3836991" y="1788390"/>
            <a:ext cx="1169711" cy="394097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5" name="Straight Arrow Connector 24"/>
          <p:cNvCxnSpPr/>
          <p:nvPr/>
        </p:nvCxnSpPr>
        <p:spPr bwMode="auto">
          <a:xfrm>
            <a:off x="5597639" y="1867108"/>
            <a:ext cx="1250947" cy="161335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8" name="TextBox 27"/>
          <p:cNvSpPr txBox="1"/>
          <p:nvPr/>
        </p:nvSpPr>
        <p:spPr>
          <a:xfrm>
            <a:off x="2700225" y="2913124"/>
            <a:ext cx="16722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err="1" smtClean="0"/>
              <a:t>Unbiased</a:t>
            </a:r>
            <a:r>
              <a:rPr lang="fi-FI" dirty="0" smtClean="0"/>
              <a:t> </a:t>
            </a:r>
            <a:r>
              <a:rPr lang="fi-FI" dirty="0" err="1" smtClean="0"/>
              <a:t>path</a:t>
            </a:r>
            <a:endParaRPr lang="en-US" dirty="0"/>
          </a:p>
        </p:txBody>
      </p:sp>
      <p:sp>
        <p:nvSpPr>
          <p:cNvPr id="30" name="Oval 29"/>
          <p:cNvSpPr/>
          <p:nvPr/>
        </p:nvSpPr>
        <p:spPr bwMode="auto">
          <a:xfrm>
            <a:off x="389566" y="3021551"/>
            <a:ext cx="463996" cy="469999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-33607" y="2327101"/>
            <a:ext cx="10438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err="1" smtClean="0"/>
              <a:t>Starting</a:t>
            </a:r>
            <a:r>
              <a:rPr lang="fi-FI" dirty="0" smtClean="0"/>
              <a:t> </a:t>
            </a:r>
          </a:p>
          <a:p>
            <a:r>
              <a:rPr lang="fi-FI" dirty="0" err="1" smtClean="0"/>
              <a:t>point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 bwMode="auto">
          <a:xfrm>
            <a:off x="2378150" y="1577199"/>
            <a:ext cx="0" cy="382870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/>
          <p:cNvCxnSpPr/>
          <p:nvPr/>
        </p:nvCxnSpPr>
        <p:spPr bwMode="auto">
          <a:xfrm>
            <a:off x="3785276" y="1544514"/>
            <a:ext cx="0" cy="382870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7" name="Straight Connector 26"/>
          <p:cNvCxnSpPr/>
          <p:nvPr/>
        </p:nvCxnSpPr>
        <p:spPr bwMode="auto">
          <a:xfrm>
            <a:off x="5441460" y="1577199"/>
            <a:ext cx="0" cy="382870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29" name="TextBox 28"/>
          <p:cNvSpPr txBox="1"/>
          <p:nvPr/>
        </p:nvSpPr>
        <p:spPr>
          <a:xfrm>
            <a:off x="1176423" y="5221235"/>
            <a:ext cx="8515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err="1" smtClean="0"/>
              <a:t>Step</a:t>
            </a:r>
            <a:r>
              <a:rPr lang="fi-FI" dirty="0" smtClean="0"/>
              <a:t> 1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2652248" y="5221235"/>
            <a:ext cx="8515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err="1" smtClean="0"/>
              <a:t>Step</a:t>
            </a:r>
            <a:r>
              <a:rPr lang="fi-FI" dirty="0" smtClean="0"/>
              <a:t> 2</a:t>
            </a:r>
            <a:endParaRPr lang="en-US" dirty="0"/>
          </a:p>
        </p:txBody>
      </p:sp>
      <p:cxnSp>
        <p:nvCxnSpPr>
          <p:cNvPr id="32" name="Straight Connector 31"/>
          <p:cNvCxnSpPr/>
          <p:nvPr/>
        </p:nvCxnSpPr>
        <p:spPr bwMode="auto">
          <a:xfrm>
            <a:off x="936904" y="1553913"/>
            <a:ext cx="0" cy="382870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34" name="TextBox 33"/>
          <p:cNvSpPr txBox="1"/>
          <p:nvPr/>
        </p:nvSpPr>
        <p:spPr>
          <a:xfrm>
            <a:off x="4299260" y="5188550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…</a:t>
            </a:r>
            <a:endParaRPr lang="en-US" dirty="0"/>
          </a:p>
        </p:txBody>
      </p:sp>
      <p:grpSp>
        <p:nvGrpSpPr>
          <p:cNvPr id="18" name="Group 17"/>
          <p:cNvGrpSpPr/>
          <p:nvPr/>
        </p:nvGrpSpPr>
        <p:grpSpPr>
          <a:xfrm>
            <a:off x="918884" y="2324101"/>
            <a:ext cx="1467068" cy="791194"/>
            <a:chOff x="918884" y="2324101"/>
            <a:chExt cx="1467068" cy="791194"/>
          </a:xfrm>
        </p:grpSpPr>
        <p:cxnSp>
          <p:nvCxnSpPr>
            <p:cNvPr id="21" name="Straight Arrow Connector 20"/>
            <p:cNvCxnSpPr/>
            <p:nvPr/>
          </p:nvCxnSpPr>
          <p:spPr bwMode="auto">
            <a:xfrm flipV="1">
              <a:off x="1010270" y="2721198"/>
              <a:ext cx="1169711" cy="394097"/>
            </a:xfrm>
            <a:prstGeom prst="straightConnector1">
              <a:avLst/>
            </a:prstGeom>
            <a:solidFill>
              <a:schemeClr val="accent1"/>
            </a:solidFill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35" name="TextBox 34"/>
            <p:cNvSpPr txBox="1"/>
            <p:nvPr/>
          </p:nvSpPr>
          <p:spPr>
            <a:xfrm>
              <a:off x="918884" y="2324101"/>
              <a:ext cx="14670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i-FI" dirty="0" err="1" smtClean="0"/>
                <a:t>Biased</a:t>
              </a:r>
              <a:r>
                <a:rPr lang="fi-FI" dirty="0" smtClean="0"/>
                <a:t> </a:t>
              </a:r>
              <a:r>
                <a:rPr lang="fi-FI" dirty="0" err="1" smtClean="0"/>
                <a:t>path</a:t>
              </a:r>
              <a:r>
                <a:rPr lang="fi-FI" dirty="0" smtClean="0"/>
                <a:t> </a:t>
              </a:r>
              <a:endParaRPr lang="en-US" dirty="0"/>
            </a:p>
          </p:txBody>
        </p:sp>
      </p:grpSp>
      <p:sp>
        <p:nvSpPr>
          <p:cNvPr id="33" name="TextBox 32"/>
          <p:cNvSpPr txBox="1"/>
          <p:nvPr/>
        </p:nvSpPr>
        <p:spPr>
          <a:xfrm>
            <a:off x="7875676" y="5396524"/>
            <a:ext cx="8386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err="1" smtClean="0"/>
              <a:t>Result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4868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6" grpId="0" animBg="1"/>
      <p:bldP spid="2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395536" y="5661248"/>
            <a:ext cx="8568952" cy="108012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8374052" cy="1079500"/>
          </a:xfrm>
        </p:spPr>
        <p:txBody>
          <a:bodyPr/>
          <a:lstStyle/>
          <a:p>
            <a:r>
              <a:rPr lang="fi-FI" dirty="0" err="1"/>
              <a:t>D</a:t>
            </a:r>
            <a:r>
              <a:rPr lang="fi-FI" dirty="0" err="1" smtClean="0"/>
              <a:t>ebiasing</a:t>
            </a:r>
            <a:r>
              <a:rPr lang="fi-FI" dirty="0" smtClean="0"/>
              <a:t> and </a:t>
            </a:r>
            <a:r>
              <a:rPr lang="fi-FI" dirty="0" err="1" smtClean="0"/>
              <a:t>bias</a:t>
            </a:r>
            <a:r>
              <a:rPr lang="fi-FI" dirty="0" smtClean="0"/>
              <a:t> </a:t>
            </a:r>
            <a:r>
              <a:rPr lang="fi-FI" dirty="0" err="1" smtClean="0"/>
              <a:t>mitigation</a:t>
            </a:r>
            <a:r>
              <a:rPr lang="fi-FI" dirty="0" smtClean="0"/>
              <a:t> </a:t>
            </a:r>
            <a:r>
              <a:rPr lang="fi-FI" dirty="0" err="1" smtClean="0"/>
              <a:t>approaches</a:t>
            </a:r>
            <a:r>
              <a:rPr lang="fi-FI" dirty="0" smtClean="0"/>
              <a:t> in </a:t>
            </a:r>
            <a:r>
              <a:rPr lang="fi-FI" dirty="0" err="1" smtClean="0"/>
              <a:t>multi-criteria</a:t>
            </a:r>
            <a:r>
              <a:rPr lang="fi-FI" dirty="0" smtClean="0"/>
              <a:t> </a:t>
            </a:r>
            <a:r>
              <a:rPr lang="fi-FI" dirty="0" err="1" smtClean="0"/>
              <a:t>preference</a:t>
            </a:r>
            <a:r>
              <a:rPr lang="fi-FI" dirty="0" smtClean="0"/>
              <a:t> </a:t>
            </a:r>
            <a:r>
              <a:rPr lang="fi-FI" dirty="0" err="1" smtClean="0"/>
              <a:t>elicitation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772816"/>
            <a:ext cx="7985125" cy="4521423"/>
          </a:xfrm>
        </p:spPr>
        <p:txBody>
          <a:bodyPr/>
          <a:lstStyle/>
          <a:p>
            <a:pPr marL="0" indent="0">
              <a:buNone/>
            </a:pPr>
            <a:r>
              <a:rPr lang="fi-FI" sz="2000" b="1" dirty="0" err="1" smtClean="0"/>
              <a:t>Consistency</a:t>
            </a:r>
            <a:r>
              <a:rPr lang="fi-FI" sz="2000" b="1" dirty="0" smtClean="0"/>
              <a:t> </a:t>
            </a:r>
            <a:r>
              <a:rPr lang="fi-FI" sz="2000" b="1" dirty="0" err="1" smtClean="0"/>
              <a:t>checks</a:t>
            </a:r>
            <a:r>
              <a:rPr lang="fi-FI" sz="2000" b="1" dirty="0" smtClean="0"/>
              <a:t> and feedback </a:t>
            </a:r>
          </a:p>
          <a:p>
            <a:pPr marL="400050" lvl="1" indent="0">
              <a:buNone/>
            </a:pPr>
            <a:r>
              <a:rPr lang="fi-FI" sz="1600" dirty="0" err="1" smtClean="0"/>
              <a:t>Keeney</a:t>
            </a:r>
            <a:r>
              <a:rPr lang="fi-FI" sz="1600" dirty="0" smtClean="0"/>
              <a:t> and </a:t>
            </a:r>
            <a:r>
              <a:rPr lang="fi-FI" sz="1600" dirty="0" err="1" smtClean="0"/>
              <a:t>Raiffa</a:t>
            </a:r>
            <a:r>
              <a:rPr lang="fi-FI" sz="1600" dirty="0" smtClean="0"/>
              <a:t> 1976</a:t>
            </a:r>
          </a:p>
          <a:p>
            <a:endParaRPr lang="fi-FI" sz="600" dirty="0" smtClean="0"/>
          </a:p>
          <a:p>
            <a:pPr marL="0" indent="0">
              <a:buNone/>
            </a:pPr>
            <a:r>
              <a:rPr lang="fi-FI" sz="2000" b="1" dirty="0" err="1"/>
              <a:t>Use</a:t>
            </a:r>
            <a:r>
              <a:rPr lang="fi-FI" sz="2000" b="1" dirty="0"/>
              <a:t> </a:t>
            </a:r>
            <a:r>
              <a:rPr lang="fi-FI" sz="2000" b="1" dirty="0" err="1"/>
              <a:t>different</a:t>
            </a:r>
            <a:r>
              <a:rPr lang="fi-FI" sz="2000" b="1" dirty="0"/>
              <a:t> </a:t>
            </a:r>
            <a:r>
              <a:rPr lang="fi-FI" sz="2000" b="1" dirty="0" err="1"/>
              <a:t>starting</a:t>
            </a:r>
            <a:r>
              <a:rPr lang="fi-FI" sz="2000" b="1" dirty="0"/>
              <a:t> </a:t>
            </a:r>
            <a:r>
              <a:rPr lang="fi-FI" sz="2000" b="1" dirty="0" err="1"/>
              <a:t>points</a:t>
            </a:r>
            <a:r>
              <a:rPr lang="fi-FI" sz="2000" b="1" dirty="0"/>
              <a:t> in </a:t>
            </a:r>
            <a:r>
              <a:rPr lang="fi-FI" sz="2000" b="1" dirty="0" err="1"/>
              <a:t>interactive</a:t>
            </a:r>
            <a:r>
              <a:rPr lang="fi-FI" sz="2000" b="1" dirty="0"/>
              <a:t> </a:t>
            </a:r>
            <a:r>
              <a:rPr lang="fi-FI" sz="2000" b="1" dirty="0" err="1"/>
              <a:t>multi-criteria</a:t>
            </a:r>
            <a:r>
              <a:rPr lang="fi-FI" sz="2000" b="1" dirty="0"/>
              <a:t> </a:t>
            </a:r>
            <a:r>
              <a:rPr lang="fi-FI" sz="2000" b="1" dirty="0" err="1"/>
              <a:t>optimization</a:t>
            </a:r>
            <a:endParaRPr lang="fi-FI" sz="2000" b="1" dirty="0"/>
          </a:p>
          <a:p>
            <a:pPr marL="400050" lvl="1" indent="0">
              <a:buNone/>
            </a:pPr>
            <a:r>
              <a:rPr lang="fi-FI" sz="1600" dirty="0"/>
              <a:t>Korhonen et al. </a:t>
            </a:r>
            <a:r>
              <a:rPr lang="fi-FI" sz="1600" dirty="0" smtClean="0"/>
              <a:t>1990</a:t>
            </a:r>
            <a:endParaRPr lang="fi-FI" sz="800" dirty="0"/>
          </a:p>
          <a:p>
            <a:pPr marL="0" indent="0">
              <a:buNone/>
            </a:pPr>
            <a:endParaRPr lang="fi-FI" sz="600" dirty="0" smtClean="0"/>
          </a:p>
          <a:p>
            <a:pPr marL="0" indent="0">
              <a:buNone/>
            </a:pPr>
            <a:r>
              <a:rPr lang="en-US" sz="2000" b="1" dirty="0"/>
              <a:t>Improvement of a preference elicitation </a:t>
            </a:r>
            <a:r>
              <a:rPr lang="en-US" sz="2000" b="1" dirty="0" smtClean="0"/>
              <a:t>method</a:t>
            </a:r>
          </a:p>
          <a:p>
            <a:pPr marL="400050" lvl="1" indent="0">
              <a:buNone/>
            </a:pPr>
            <a:r>
              <a:rPr lang="fi-FI" sz="1600" dirty="0" err="1" smtClean="0"/>
              <a:t>Delquié</a:t>
            </a:r>
            <a:r>
              <a:rPr lang="fi-FI" sz="1600" dirty="0" smtClean="0"/>
              <a:t> 1997</a:t>
            </a:r>
          </a:p>
          <a:p>
            <a:pPr marL="0" indent="0">
              <a:buNone/>
            </a:pPr>
            <a:endParaRPr lang="fi-FI" sz="600" dirty="0" smtClean="0"/>
          </a:p>
          <a:p>
            <a:pPr marL="0" indent="0">
              <a:buNone/>
            </a:pPr>
            <a:r>
              <a:rPr lang="fi-FI" sz="2000" b="1" dirty="0" err="1" smtClean="0"/>
              <a:t>Averaging</a:t>
            </a:r>
            <a:r>
              <a:rPr lang="fi-FI" sz="2000" b="1" dirty="0" smtClean="0"/>
              <a:t> </a:t>
            </a:r>
            <a:r>
              <a:rPr lang="fi-FI" sz="2000" b="1" dirty="0" err="1" smtClean="0"/>
              <a:t>responses</a:t>
            </a:r>
            <a:endParaRPr lang="fi-FI" sz="2000" b="1" dirty="0" smtClean="0"/>
          </a:p>
          <a:p>
            <a:pPr marL="400050" lvl="1" indent="0">
              <a:buNone/>
            </a:pPr>
            <a:r>
              <a:rPr lang="fi-FI" sz="1600" dirty="0"/>
              <a:t>Anderson and </a:t>
            </a:r>
            <a:r>
              <a:rPr lang="fi-FI" sz="1600" dirty="0" err="1"/>
              <a:t>Hobbs</a:t>
            </a:r>
            <a:r>
              <a:rPr lang="fi-FI" sz="1600" dirty="0"/>
              <a:t> 2002 </a:t>
            </a:r>
            <a:endParaRPr lang="fi-FI" sz="2000" b="1" dirty="0"/>
          </a:p>
          <a:p>
            <a:pPr marL="0" indent="0">
              <a:buNone/>
            </a:pPr>
            <a:endParaRPr lang="fi-FI" sz="600" b="1" dirty="0" smtClean="0"/>
          </a:p>
          <a:p>
            <a:pPr marL="0" indent="0">
              <a:buNone/>
            </a:pPr>
            <a:r>
              <a:rPr lang="fi-FI" sz="2000" b="1" dirty="0" err="1" smtClean="0"/>
              <a:t>Adjusting</a:t>
            </a:r>
            <a:r>
              <a:rPr lang="fi-FI" sz="2000" b="1" dirty="0" smtClean="0"/>
              <a:t> </a:t>
            </a:r>
            <a:r>
              <a:rPr lang="fi-FI" sz="2000" b="1" dirty="0" err="1" smtClean="0"/>
              <a:t>numerical</a:t>
            </a:r>
            <a:r>
              <a:rPr lang="fi-FI" sz="2000" b="1" dirty="0" smtClean="0"/>
              <a:t> </a:t>
            </a:r>
            <a:r>
              <a:rPr lang="fi-FI" sz="2000" b="1" dirty="0" err="1" smtClean="0"/>
              <a:t>judgments</a:t>
            </a:r>
            <a:r>
              <a:rPr lang="fi-FI" sz="2000" b="1" dirty="0" smtClean="0"/>
              <a:t> </a:t>
            </a:r>
            <a:r>
              <a:rPr lang="fi-FI" sz="2000" b="1" dirty="0" err="1" smtClean="0"/>
              <a:t>with</a:t>
            </a:r>
            <a:r>
              <a:rPr lang="fi-FI" sz="2000" b="1" dirty="0" smtClean="0"/>
              <a:t> </a:t>
            </a:r>
            <a:r>
              <a:rPr lang="fi-FI" sz="2000" b="1" dirty="0" err="1" smtClean="0"/>
              <a:t>estimated</a:t>
            </a:r>
            <a:r>
              <a:rPr lang="fi-FI" sz="2000" b="1" dirty="0" smtClean="0"/>
              <a:t> </a:t>
            </a:r>
            <a:r>
              <a:rPr lang="fi-FI" sz="2000" b="1" dirty="0" err="1" smtClean="0"/>
              <a:t>bias</a:t>
            </a:r>
            <a:r>
              <a:rPr lang="fi-FI" sz="2000" b="1" dirty="0" smtClean="0"/>
              <a:t> </a:t>
            </a:r>
            <a:r>
              <a:rPr lang="fi-FI" sz="2000" b="1" dirty="0" err="1" smtClean="0"/>
              <a:t>coefficients</a:t>
            </a:r>
            <a:r>
              <a:rPr lang="fi-FI" sz="2000" b="1" dirty="0" smtClean="0"/>
              <a:t> </a:t>
            </a:r>
          </a:p>
          <a:p>
            <a:pPr marL="400050" lvl="1" indent="0">
              <a:buNone/>
            </a:pPr>
            <a:r>
              <a:rPr lang="fi-FI" sz="1600" dirty="0" err="1" smtClean="0"/>
              <a:t>Bleichrodt</a:t>
            </a:r>
            <a:r>
              <a:rPr lang="fi-FI" sz="1600" dirty="0" smtClean="0"/>
              <a:t> et al. 2001, </a:t>
            </a:r>
            <a:r>
              <a:rPr lang="fi-FI" sz="1600" dirty="0"/>
              <a:t>Anderson and </a:t>
            </a:r>
            <a:r>
              <a:rPr lang="fi-FI" sz="1600" dirty="0" err="1"/>
              <a:t>Hobbs</a:t>
            </a:r>
            <a:r>
              <a:rPr lang="fi-FI" sz="1600" dirty="0"/>
              <a:t> </a:t>
            </a:r>
            <a:r>
              <a:rPr lang="fi-FI" sz="1600" dirty="0" smtClean="0"/>
              <a:t>2002 </a:t>
            </a:r>
          </a:p>
          <a:p>
            <a:pPr marL="0" indent="0">
              <a:buNone/>
            </a:pPr>
            <a:endParaRPr lang="fi-FI" sz="600" dirty="0" smtClean="0"/>
          </a:p>
          <a:p>
            <a:pPr marL="0" indent="0">
              <a:buNone/>
            </a:pPr>
            <a:r>
              <a:rPr lang="fi-FI" sz="2000" b="1" dirty="0" smtClean="0"/>
              <a:t>Training </a:t>
            </a:r>
          </a:p>
          <a:p>
            <a:pPr marL="400050" lvl="1" indent="0">
              <a:buNone/>
            </a:pPr>
            <a:r>
              <a:rPr lang="fi-FI" sz="1600" dirty="0" smtClean="0"/>
              <a:t>Hämäläinen and Alaja 2008, Anderson and </a:t>
            </a:r>
            <a:r>
              <a:rPr lang="fi-FI" sz="1600" dirty="0" err="1" smtClean="0"/>
              <a:t>Clemen</a:t>
            </a:r>
            <a:r>
              <a:rPr lang="fi-FI" sz="1600" dirty="0" smtClean="0"/>
              <a:t> 2013</a:t>
            </a:r>
          </a:p>
          <a:p>
            <a:pPr marL="0" indent="0">
              <a:buNone/>
            </a:pPr>
            <a:endParaRPr lang="fi-FI" sz="1800" dirty="0"/>
          </a:p>
          <a:p>
            <a:pPr marL="0" indent="0">
              <a:buNone/>
            </a:pPr>
            <a:endParaRPr lang="fi-FI" sz="1800" dirty="0"/>
          </a:p>
          <a:p>
            <a:pPr marL="0" indent="0">
              <a:buNone/>
            </a:pPr>
            <a:endParaRPr lang="fi-FI" sz="1100" dirty="0"/>
          </a:p>
          <a:p>
            <a:pPr marL="0" indent="0">
              <a:buNone/>
            </a:pPr>
            <a:endParaRPr lang="fi-FI" sz="2000" dirty="0"/>
          </a:p>
          <a:p>
            <a:pPr marL="0" indent="0">
              <a:buNone/>
            </a:pPr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1818589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395536" y="5661248"/>
            <a:ext cx="8568952" cy="108012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7567" y="548680"/>
            <a:ext cx="8392988" cy="1079500"/>
          </a:xfrm>
        </p:spPr>
        <p:txBody>
          <a:bodyPr/>
          <a:lstStyle/>
          <a:p>
            <a:r>
              <a:rPr lang="fi-FI" dirty="0" err="1" smtClean="0"/>
              <a:t>Debiasing</a:t>
            </a:r>
            <a:r>
              <a:rPr lang="fi-FI" dirty="0" smtClean="0"/>
              <a:t> </a:t>
            </a:r>
            <a:r>
              <a:rPr lang="fi-FI" dirty="0" err="1" smtClean="0"/>
              <a:t>techniques</a:t>
            </a:r>
            <a:r>
              <a:rPr lang="fi-FI" dirty="0" smtClean="0"/>
              <a:t> </a:t>
            </a:r>
            <a:r>
              <a:rPr lang="fi-FI" dirty="0" err="1" smtClean="0"/>
              <a:t>need</a:t>
            </a:r>
            <a:r>
              <a:rPr lang="fi-FI" dirty="0" smtClean="0"/>
              <a:t> to </a:t>
            </a:r>
            <a:r>
              <a:rPr lang="fi-FI" dirty="0" err="1" smtClean="0"/>
              <a:t>be</a:t>
            </a:r>
            <a:r>
              <a:rPr lang="fi-FI" dirty="0" smtClean="0"/>
              <a:t> </a:t>
            </a:r>
            <a:r>
              <a:rPr lang="fi-FI" dirty="0" err="1" smtClean="0"/>
              <a:t>evaluated</a:t>
            </a:r>
            <a:r>
              <a:rPr lang="fi-FI" dirty="0" smtClean="0"/>
              <a:t> </a:t>
            </a:r>
            <a:r>
              <a:rPr lang="fi-FI" dirty="0" err="1" smtClean="0"/>
              <a:t>taking</a:t>
            </a:r>
            <a:r>
              <a:rPr lang="fi-FI" dirty="0" smtClean="0"/>
              <a:t> into </a:t>
            </a:r>
            <a:r>
              <a:rPr lang="fi-FI" dirty="0" err="1" smtClean="0"/>
              <a:t>account</a:t>
            </a:r>
            <a:r>
              <a:rPr lang="fi-FI" dirty="0" smtClean="0"/>
              <a:t>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complete</a:t>
            </a:r>
            <a:r>
              <a:rPr lang="fi-FI" dirty="0" smtClean="0"/>
              <a:t> </a:t>
            </a:r>
            <a:r>
              <a:rPr lang="fi-FI" dirty="0" err="1" smtClean="0"/>
              <a:t>process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499" y="2132856"/>
            <a:ext cx="7985125" cy="3945359"/>
          </a:xfrm>
        </p:spPr>
        <p:txBody>
          <a:bodyPr/>
          <a:lstStyle/>
          <a:p>
            <a:pPr marL="0" indent="0">
              <a:buNone/>
            </a:pPr>
            <a:r>
              <a:rPr lang="fi-FI" dirty="0" err="1" smtClean="0">
                <a:solidFill>
                  <a:srgbClr val="FF0000"/>
                </a:solidFill>
              </a:rPr>
              <a:t>So</a:t>
            </a:r>
            <a:r>
              <a:rPr lang="fi-FI" dirty="0" smtClean="0">
                <a:solidFill>
                  <a:srgbClr val="FF0000"/>
                </a:solidFill>
              </a:rPr>
              <a:t> </a:t>
            </a:r>
            <a:r>
              <a:rPr lang="fi-FI" dirty="0" err="1" smtClean="0">
                <a:solidFill>
                  <a:srgbClr val="FF0000"/>
                </a:solidFill>
              </a:rPr>
              <a:t>far</a:t>
            </a:r>
            <a:r>
              <a:rPr lang="fi-FI" dirty="0" smtClean="0">
                <a:solidFill>
                  <a:srgbClr val="FF0000"/>
                </a:solidFill>
              </a:rPr>
              <a:t>, </a:t>
            </a:r>
            <a:r>
              <a:rPr lang="fi-FI" dirty="0" err="1" smtClean="0">
                <a:solidFill>
                  <a:srgbClr val="FF0000"/>
                </a:solidFill>
              </a:rPr>
              <a:t>narrow</a:t>
            </a:r>
            <a:r>
              <a:rPr lang="fi-FI" dirty="0" smtClean="0">
                <a:solidFill>
                  <a:srgbClr val="FF0000"/>
                </a:solidFill>
              </a:rPr>
              <a:t> </a:t>
            </a:r>
            <a:r>
              <a:rPr lang="fi-FI" dirty="0" err="1" smtClean="0">
                <a:solidFill>
                  <a:srgbClr val="FF0000"/>
                </a:solidFill>
              </a:rPr>
              <a:t>focus</a:t>
            </a:r>
            <a:r>
              <a:rPr lang="fi-FI" dirty="0" smtClean="0">
                <a:solidFill>
                  <a:srgbClr val="FF0000"/>
                </a:solidFill>
              </a:rPr>
              <a:t> in </a:t>
            </a:r>
            <a:r>
              <a:rPr lang="fi-FI" dirty="0" err="1" smtClean="0">
                <a:solidFill>
                  <a:srgbClr val="FF0000"/>
                </a:solidFill>
              </a:rPr>
              <a:t>behavioral</a:t>
            </a:r>
            <a:r>
              <a:rPr lang="fi-FI" dirty="0" smtClean="0">
                <a:solidFill>
                  <a:srgbClr val="FF0000"/>
                </a:solidFill>
              </a:rPr>
              <a:t> </a:t>
            </a:r>
            <a:r>
              <a:rPr lang="fi-FI" dirty="0" err="1" smtClean="0">
                <a:solidFill>
                  <a:srgbClr val="FF0000"/>
                </a:solidFill>
              </a:rPr>
              <a:t>experiments</a:t>
            </a:r>
            <a:r>
              <a:rPr lang="fi-FI" dirty="0" smtClean="0">
                <a:solidFill>
                  <a:srgbClr val="FF0000"/>
                </a:solidFill>
              </a:rPr>
              <a:t>: </a:t>
            </a:r>
            <a:r>
              <a:rPr lang="fi-FI" sz="2400" dirty="0" err="1" smtClean="0">
                <a:solidFill>
                  <a:srgbClr val="FF0000"/>
                </a:solidFill>
              </a:rPr>
              <a:t>Behavioral</a:t>
            </a:r>
            <a:r>
              <a:rPr lang="fi-FI" sz="2400" dirty="0" smtClean="0">
                <a:solidFill>
                  <a:srgbClr val="FF0000"/>
                </a:solidFill>
              </a:rPr>
              <a:t> </a:t>
            </a:r>
            <a:r>
              <a:rPr lang="fi-FI" sz="2400" dirty="0" err="1" smtClean="0">
                <a:solidFill>
                  <a:srgbClr val="FF0000"/>
                </a:solidFill>
              </a:rPr>
              <a:t>phenomena</a:t>
            </a:r>
            <a:r>
              <a:rPr lang="fi-FI" sz="2400" dirty="0" smtClean="0">
                <a:solidFill>
                  <a:srgbClr val="FF0000"/>
                </a:solidFill>
              </a:rPr>
              <a:t> </a:t>
            </a:r>
            <a:r>
              <a:rPr lang="fi-FI" sz="2400" dirty="0" err="1" smtClean="0">
                <a:solidFill>
                  <a:srgbClr val="FF0000"/>
                </a:solidFill>
              </a:rPr>
              <a:t>occurring</a:t>
            </a:r>
            <a:r>
              <a:rPr lang="fi-FI" sz="2400" dirty="0" smtClean="0">
                <a:solidFill>
                  <a:srgbClr val="FF0000"/>
                </a:solidFill>
              </a:rPr>
              <a:t> at </a:t>
            </a:r>
            <a:r>
              <a:rPr lang="fi-FI" sz="2400" dirty="0" err="1" smtClean="0">
                <a:solidFill>
                  <a:srgbClr val="FF0000"/>
                </a:solidFill>
              </a:rPr>
              <a:t>isolated</a:t>
            </a:r>
            <a:r>
              <a:rPr lang="fi-FI" sz="2400" dirty="0" smtClean="0">
                <a:solidFill>
                  <a:srgbClr val="FF0000"/>
                </a:solidFill>
              </a:rPr>
              <a:t> </a:t>
            </a:r>
            <a:r>
              <a:rPr lang="fi-FI" sz="2400" dirty="0" err="1" smtClean="0">
                <a:solidFill>
                  <a:srgbClr val="FF0000"/>
                </a:solidFill>
              </a:rPr>
              <a:t>steps</a:t>
            </a:r>
            <a:endParaRPr lang="fi-FI" sz="24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i-FI" sz="1200" dirty="0" smtClean="0"/>
          </a:p>
          <a:p>
            <a:pPr marL="0" indent="0">
              <a:buNone/>
            </a:pPr>
            <a:endParaRPr lang="fi-FI" sz="1200" dirty="0" smtClean="0"/>
          </a:p>
          <a:p>
            <a:pPr marL="0" indent="0">
              <a:buNone/>
            </a:pPr>
            <a:r>
              <a:rPr lang="fi-FI" b="1" dirty="0" err="1" smtClean="0"/>
              <a:t>Process</a:t>
            </a:r>
            <a:r>
              <a:rPr lang="fi-FI" b="1" dirty="0" smtClean="0"/>
              <a:t> </a:t>
            </a:r>
            <a:r>
              <a:rPr lang="fi-FI" b="1" dirty="0" err="1" smtClean="0"/>
              <a:t>evaluations</a:t>
            </a:r>
            <a:r>
              <a:rPr lang="fi-FI" b="1" dirty="0" smtClean="0"/>
              <a:t>: </a:t>
            </a:r>
          </a:p>
          <a:p>
            <a:pPr marL="0" indent="0">
              <a:buNone/>
            </a:pPr>
            <a:r>
              <a:rPr lang="fi-FI" dirty="0" err="1" smtClean="0"/>
              <a:t>We</a:t>
            </a:r>
            <a:r>
              <a:rPr lang="fi-FI" dirty="0" smtClean="0"/>
              <a:t> </a:t>
            </a:r>
            <a:r>
              <a:rPr lang="fi-FI" dirty="0" err="1" smtClean="0"/>
              <a:t>cannot</a:t>
            </a:r>
            <a:r>
              <a:rPr lang="fi-FI" dirty="0" smtClean="0"/>
              <a:t> </a:t>
            </a:r>
            <a:r>
              <a:rPr lang="fi-FI" dirty="0" err="1" smtClean="0"/>
              <a:t>use</a:t>
            </a:r>
            <a:r>
              <a:rPr lang="fi-FI" dirty="0" smtClean="0"/>
              <a:t> </a:t>
            </a:r>
            <a:r>
              <a:rPr lang="fi-FI" dirty="0" err="1" smtClean="0"/>
              <a:t>real</a:t>
            </a:r>
            <a:r>
              <a:rPr lang="fi-FI" dirty="0" smtClean="0"/>
              <a:t> </a:t>
            </a:r>
            <a:r>
              <a:rPr lang="fi-FI" dirty="0" err="1" smtClean="0"/>
              <a:t>decision</a:t>
            </a:r>
            <a:r>
              <a:rPr lang="fi-FI" dirty="0" smtClean="0"/>
              <a:t> </a:t>
            </a:r>
            <a:r>
              <a:rPr lang="fi-FI" dirty="0" err="1" smtClean="0"/>
              <a:t>makers</a:t>
            </a:r>
            <a:r>
              <a:rPr lang="fi-FI" dirty="0" smtClean="0"/>
              <a:t> in </a:t>
            </a:r>
            <a:r>
              <a:rPr lang="fi-FI" dirty="0" err="1" smtClean="0"/>
              <a:t>testing</a:t>
            </a:r>
            <a:endParaRPr lang="fi-FI" dirty="0" smtClean="0"/>
          </a:p>
          <a:p>
            <a:pPr marL="0" indent="0">
              <a:buNone/>
            </a:pPr>
            <a:endParaRPr lang="fi-FI" sz="1200" dirty="0" smtClean="0"/>
          </a:p>
          <a:p>
            <a:pPr marL="0" indent="0">
              <a:buNone/>
            </a:pPr>
            <a:r>
              <a:rPr lang="fi-FI" dirty="0" smtClean="0"/>
              <a:t>Even </a:t>
            </a:r>
            <a:r>
              <a:rPr lang="fi-FI" dirty="0" err="1" smtClean="0"/>
              <a:t>with</a:t>
            </a:r>
            <a:r>
              <a:rPr lang="fi-FI" dirty="0" smtClean="0"/>
              <a:t> </a:t>
            </a:r>
            <a:r>
              <a:rPr lang="fi-FI" dirty="0" err="1" smtClean="0"/>
              <a:t>students</a:t>
            </a:r>
            <a:r>
              <a:rPr lang="fi-FI" dirty="0" smtClean="0"/>
              <a:t> it </a:t>
            </a:r>
            <a:r>
              <a:rPr lang="fi-FI" dirty="0" err="1" smtClean="0"/>
              <a:t>can</a:t>
            </a:r>
            <a:r>
              <a:rPr lang="fi-FI" dirty="0" smtClean="0"/>
              <a:t> </a:t>
            </a:r>
            <a:r>
              <a:rPr lang="fi-FI" dirty="0" err="1" smtClean="0"/>
              <a:t>be</a:t>
            </a:r>
            <a:r>
              <a:rPr lang="fi-FI" dirty="0" smtClean="0"/>
              <a:t> </a:t>
            </a:r>
            <a:r>
              <a:rPr lang="fi-FI" dirty="0" err="1" smtClean="0"/>
              <a:t>very</a:t>
            </a:r>
            <a:r>
              <a:rPr lang="fi-FI" dirty="0" smtClean="0"/>
              <a:t> </a:t>
            </a:r>
            <a:r>
              <a:rPr lang="fi-FI" dirty="0" err="1" smtClean="0"/>
              <a:t>cumbersome</a:t>
            </a:r>
            <a:r>
              <a:rPr lang="fi-FI" dirty="0" smtClean="0"/>
              <a:t> to go </a:t>
            </a:r>
            <a:r>
              <a:rPr lang="fi-FI" dirty="0" err="1" smtClean="0"/>
              <a:t>through</a:t>
            </a:r>
            <a:r>
              <a:rPr lang="fi-FI" dirty="0" smtClean="0"/>
              <a:t> </a:t>
            </a:r>
            <a:r>
              <a:rPr lang="fi-FI" dirty="0" err="1" smtClean="0"/>
              <a:t>all</a:t>
            </a:r>
            <a:r>
              <a:rPr lang="fi-FI" dirty="0" smtClean="0"/>
              <a:t> </a:t>
            </a:r>
            <a:r>
              <a:rPr lang="fi-FI" dirty="0" err="1" smtClean="0"/>
              <a:t>different</a:t>
            </a:r>
            <a:r>
              <a:rPr lang="fi-FI" dirty="0" smtClean="0"/>
              <a:t> </a:t>
            </a:r>
            <a:r>
              <a:rPr lang="fi-FI" dirty="0" err="1" smtClean="0"/>
              <a:t>techniques</a:t>
            </a:r>
            <a:r>
              <a:rPr lang="fi-FI" dirty="0" smtClean="0"/>
              <a:t> </a:t>
            </a:r>
            <a:r>
              <a:rPr lang="fi-FI" dirty="0" err="1" smtClean="0"/>
              <a:t>repeatedly</a:t>
            </a:r>
            <a:endParaRPr lang="fi-FI" dirty="0" smtClean="0"/>
          </a:p>
          <a:p>
            <a:pPr marL="0" indent="0">
              <a:buNone/>
            </a:pPr>
            <a:endParaRPr lang="fi-FI" sz="1200" dirty="0"/>
          </a:p>
          <a:p>
            <a:pPr marL="0" indent="0">
              <a:buNone/>
            </a:pPr>
            <a:endParaRPr lang="fi-FI" sz="1200" dirty="0"/>
          </a:p>
          <a:p>
            <a:pPr marL="0" indent="0" algn="ctr">
              <a:buNone/>
            </a:pPr>
            <a:r>
              <a:rPr lang="fi-FI" b="1" dirty="0" err="1" smtClean="0"/>
              <a:t>Computational</a:t>
            </a:r>
            <a:r>
              <a:rPr lang="fi-FI" b="1" dirty="0" smtClean="0"/>
              <a:t> </a:t>
            </a:r>
            <a:r>
              <a:rPr lang="fi-FI" b="1" dirty="0" err="1" smtClean="0"/>
              <a:t>analysis</a:t>
            </a:r>
            <a:r>
              <a:rPr lang="fi-FI" b="1" dirty="0" smtClean="0"/>
              <a:t> </a:t>
            </a:r>
            <a:r>
              <a:rPr lang="fi-FI" b="1" dirty="0" err="1" smtClean="0"/>
              <a:t>provides</a:t>
            </a:r>
            <a:r>
              <a:rPr lang="fi-FI" b="1" dirty="0" smtClean="0"/>
              <a:t> a </a:t>
            </a:r>
            <a:r>
              <a:rPr lang="fi-FI" b="1" dirty="0" err="1" smtClean="0"/>
              <a:t>new</a:t>
            </a:r>
            <a:r>
              <a:rPr lang="fi-FI" b="1" dirty="0" smtClean="0"/>
              <a:t> </a:t>
            </a:r>
            <a:r>
              <a:rPr lang="fi-FI" b="1" dirty="0" err="1" smtClean="0"/>
              <a:t>approach</a:t>
            </a:r>
            <a:endParaRPr lang="fi-FI" b="1" dirty="0" smtClean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1105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395536" y="5661248"/>
            <a:ext cx="8568952" cy="108012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553670"/>
            <a:ext cx="7985125" cy="1079500"/>
          </a:xfrm>
        </p:spPr>
        <p:txBody>
          <a:bodyPr/>
          <a:lstStyle/>
          <a:p>
            <a:r>
              <a:rPr lang="fi-FI" dirty="0" err="1" smtClean="0"/>
              <a:t>Computational</a:t>
            </a:r>
            <a:r>
              <a:rPr lang="fi-FI" dirty="0" smtClean="0"/>
              <a:t> </a:t>
            </a:r>
            <a:r>
              <a:rPr lang="fi-FI" dirty="0" err="1" smtClean="0"/>
              <a:t>approach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" y="1772816"/>
            <a:ext cx="7985125" cy="5647948"/>
          </a:xfrm>
        </p:spPr>
        <p:txBody>
          <a:bodyPr/>
          <a:lstStyle/>
          <a:p>
            <a:pPr marL="0" indent="0">
              <a:buNone/>
            </a:pPr>
            <a:r>
              <a:rPr lang="fi-FI" b="1" dirty="0" err="1"/>
              <a:t>Based</a:t>
            </a:r>
            <a:r>
              <a:rPr lang="fi-FI" b="1" dirty="0"/>
              <a:t> on </a:t>
            </a:r>
            <a:r>
              <a:rPr lang="fi-FI" b="1" dirty="0" err="1" smtClean="0"/>
              <a:t>models</a:t>
            </a:r>
            <a:r>
              <a:rPr lang="fi-FI" b="1" dirty="0" smtClean="0"/>
              <a:t> and </a:t>
            </a:r>
            <a:r>
              <a:rPr lang="fi-FI" b="1" dirty="0" err="1" smtClean="0"/>
              <a:t>estimates</a:t>
            </a:r>
            <a:r>
              <a:rPr lang="fi-FI" b="1" dirty="0" smtClean="0"/>
              <a:t> of </a:t>
            </a:r>
            <a:r>
              <a:rPr lang="fi-FI" b="1" dirty="0" err="1"/>
              <a:t>the</a:t>
            </a:r>
            <a:r>
              <a:rPr lang="fi-FI" b="1" dirty="0"/>
              <a:t> </a:t>
            </a:r>
            <a:r>
              <a:rPr lang="fi-FI" b="1" dirty="0" err="1"/>
              <a:t>relevant</a:t>
            </a:r>
            <a:r>
              <a:rPr lang="fi-FI" b="1" dirty="0"/>
              <a:t> </a:t>
            </a:r>
            <a:r>
              <a:rPr lang="fi-FI" b="1" dirty="0" err="1"/>
              <a:t>biases</a:t>
            </a:r>
            <a:r>
              <a:rPr lang="fi-FI" b="1" dirty="0"/>
              <a:t> </a:t>
            </a:r>
          </a:p>
          <a:p>
            <a:pPr marL="0" indent="0">
              <a:buNone/>
            </a:pPr>
            <a:r>
              <a:rPr lang="fi-FI" sz="2000" dirty="0"/>
              <a:t>(</a:t>
            </a:r>
            <a:r>
              <a:rPr lang="fi-FI" sz="2000" dirty="0" err="1"/>
              <a:t>Bleichrodt</a:t>
            </a:r>
            <a:r>
              <a:rPr lang="fi-FI" sz="2000" dirty="0"/>
              <a:t> et al. 2001, Anderson and </a:t>
            </a:r>
            <a:r>
              <a:rPr lang="fi-FI" sz="2000" dirty="0" err="1"/>
              <a:t>Hobbs</a:t>
            </a:r>
            <a:r>
              <a:rPr lang="fi-FI" sz="2000" dirty="0"/>
              <a:t> 2002, </a:t>
            </a:r>
            <a:r>
              <a:rPr lang="fi-FI" sz="2000" dirty="0" err="1"/>
              <a:t>Delquié</a:t>
            </a:r>
            <a:r>
              <a:rPr lang="fi-FI" sz="2000" dirty="0"/>
              <a:t> 2003, </a:t>
            </a:r>
            <a:r>
              <a:rPr lang="fi-FI" sz="2000" dirty="0" err="1"/>
              <a:t>Jacobi</a:t>
            </a:r>
            <a:r>
              <a:rPr lang="fi-FI" sz="2000" dirty="0"/>
              <a:t> and </a:t>
            </a:r>
            <a:r>
              <a:rPr lang="fi-FI" sz="2000" dirty="0" err="1"/>
              <a:t>Hobbs</a:t>
            </a:r>
            <a:r>
              <a:rPr lang="fi-FI" sz="2000" dirty="0"/>
              <a:t> 2008, Lahtinen and Hämäläinen 2016</a:t>
            </a:r>
            <a:r>
              <a:rPr lang="fi-FI" sz="2000" dirty="0" smtClean="0"/>
              <a:t>)</a:t>
            </a:r>
            <a:endParaRPr lang="fi-FI" sz="1200" b="1" dirty="0" smtClean="0"/>
          </a:p>
          <a:p>
            <a:endParaRPr lang="fi-FI" sz="1200" dirty="0" smtClean="0"/>
          </a:p>
          <a:p>
            <a:r>
              <a:rPr lang="fi-FI" dirty="0" err="1" smtClean="0"/>
              <a:t>Assume</a:t>
            </a:r>
            <a:r>
              <a:rPr lang="fi-FI" dirty="0" smtClean="0"/>
              <a:t> </a:t>
            </a:r>
            <a:r>
              <a:rPr lang="fi-FI" dirty="0" err="1" smtClean="0"/>
              <a:t>biases</a:t>
            </a:r>
            <a:r>
              <a:rPr lang="fi-FI" dirty="0" smtClean="0"/>
              <a:t> and </a:t>
            </a:r>
            <a:r>
              <a:rPr lang="fi-FI" dirty="0" err="1" smtClean="0"/>
              <a:t>debiasing</a:t>
            </a:r>
            <a:r>
              <a:rPr lang="fi-FI" dirty="0" smtClean="0"/>
              <a:t> </a:t>
            </a:r>
            <a:r>
              <a:rPr lang="fi-FI" dirty="0" err="1" smtClean="0"/>
              <a:t>methods</a:t>
            </a:r>
            <a:endParaRPr lang="fi-FI" dirty="0" smtClean="0"/>
          </a:p>
          <a:p>
            <a:endParaRPr lang="fi-FI" sz="1200" dirty="0" smtClean="0"/>
          </a:p>
          <a:p>
            <a:r>
              <a:rPr lang="fi-FI" dirty="0" err="1" smtClean="0"/>
              <a:t>Compute</a:t>
            </a:r>
            <a:r>
              <a:rPr lang="fi-FI" dirty="0" smtClean="0"/>
              <a:t>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overall</a:t>
            </a:r>
            <a:r>
              <a:rPr lang="fi-FI" dirty="0" smtClean="0"/>
              <a:t> </a:t>
            </a:r>
            <a:r>
              <a:rPr lang="fi-FI" dirty="0" err="1" smtClean="0"/>
              <a:t>impact</a:t>
            </a:r>
            <a:r>
              <a:rPr lang="fi-FI" dirty="0" smtClean="0"/>
              <a:t> of </a:t>
            </a:r>
            <a:r>
              <a:rPr lang="fi-FI" dirty="0" err="1" smtClean="0"/>
              <a:t>biases</a:t>
            </a:r>
            <a:r>
              <a:rPr lang="fi-FI" dirty="0" smtClean="0"/>
              <a:t> in </a:t>
            </a:r>
            <a:r>
              <a:rPr lang="fi-FI" dirty="0" err="1" smtClean="0"/>
              <a:t>different</a:t>
            </a:r>
            <a:r>
              <a:rPr lang="fi-FI" dirty="0" smtClean="0"/>
              <a:t> </a:t>
            </a:r>
            <a:r>
              <a:rPr lang="fi-FI" dirty="0" err="1" smtClean="0"/>
              <a:t>settings</a:t>
            </a:r>
            <a:endParaRPr lang="fi-FI" dirty="0" smtClean="0"/>
          </a:p>
          <a:p>
            <a:pPr marL="0" indent="0">
              <a:buNone/>
            </a:pPr>
            <a:endParaRPr lang="fi-FI" sz="1200" b="1" dirty="0" smtClean="0"/>
          </a:p>
          <a:p>
            <a:pPr marL="0" indent="0">
              <a:buNone/>
            </a:pPr>
            <a:r>
              <a:rPr lang="fi-FI" dirty="0" err="1" smtClean="0">
                <a:solidFill>
                  <a:srgbClr val="FF0000"/>
                </a:solidFill>
              </a:rPr>
              <a:t>Enables</a:t>
            </a:r>
            <a:r>
              <a:rPr lang="fi-FI" dirty="0" smtClean="0">
                <a:solidFill>
                  <a:srgbClr val="FF0000"/>
                </a:solidFill>
              </a:rPr>
              <a:t> </a:t>
            </a:r>
            <a:r>
              <a:rPr lang="fi-FI" dirty="0" err="1" smtClean="0">
                <a:solidFill>
                  <a:srgbClr val="FF0000"/>
                </a:solidFill>
              </a:rPr>
              <a:t>testing</a:t>
            </a:r>
            <a:r>
              <a:rPr lang="fi-FI" dirty="0" smtClean="0">
                <a:solidFill>
                  <a:srgbClr val="FF0000"/>
                </a:solidFill>
              </a:rPr>
              <a:t> </a:t>
            </a:r>
            <a:r>
              <a:rPr lang="fi-FI" dirty="0">
                <a:solidFill>
                  <a:srgbClr val="FF0000"/>
                </a:solidFill>
              </a:rPr>
              <a:t>of </a:t>
            </a:r>
            <a:r>
              <a:rPr lang="fi-FI" dirty="0" err="1" smtClean="0">
                <a:solidFill>
                  <a:srgbClr val="FF0000"/>
                </a:solidFill>
              </a:rPr>
              <a:t>multiple</a:t>
            </a:r>
            <a:r>
              <a:rPr lang="fi-FI" dirty="0" smtClean="0">
                <a:solidFill>
                  <a:srgbClr val="FF0000"/>
                </a:solidFill>
              </a:rPr>
              <a:t> </a:t>
            </a:r>
            <a:r>
              <a:rPr lang="fi-FI" dirty="0" err="1" smtClean="0">
                <a:solidFill>
                  <a:srgbClr val="FF0000"/>
                </a:solidFill>
              </a:rPr>
              <a:t>techniques</a:t>
            </a:r>
            <a:r>
              <a:rPr lang="fi-FI" dirty="0" smtClean="0">
                <a:solidFill>
                  <a:srgbClr val="FF0000"/>
                </a:solidFill>
              </a:rPr>
              <a:t> and </a:t>
            </a:r>
            <a:r>
              <a:rPr lang="fi-FI" dirty="0" err="1" smtClean="0">
                <a:solidFill>
                  <a:srgbClr val="FF0000"/>
                </a:solidFill>
              </a:rPr>
              <a:t>helps</a:t>
            </a:r>
            <a:r>
              <a:rPr lang="fi-FI" dirty="0" smtClean="0">
                <a:solidFill>
                  <a:srgbClr val="FF0000"/>
                </a:solidFill>
              </a:rPr>
              <a:t> to </a:t>
            </a:r>
            <a:r>
              <a:rPr lang="fi-FI" dirty="0" err="1" smtClean="0">
                <a:solidFill>
                  <a:srgbClr val="FF0000"/>
                </a:solidFill>
              </a:rPr>
              <a:t>identify</a:t>
            </a:r>
            <a:r>
              <a:rPr lang="fi-FI" dirty="0" smtClean="0">
                <a:solidFill>
                  <a:srgbClr val="FF0000"/>
                </a:solidFill>
              </a:rPr>
              <a:t> </a:t>
            </a:r>
            <a:r>
              <a:rPr lang="fi-FI" dirty="0" err="1" smtClean="0">
                <a:solidFill>
                  <a:srgbClr val="FF0000"/>
                </a:solidFill>
              </a:rPr>
              <a:t>promising</a:t>
            </a:r>
            <a:r>
              <a:rPr lang="fi-FI" dirty="0" smtClean="0">
                <a:solidFill>
                  <a:srgbClr val="FF0000"/>
                </a:solidFill>
              </a:rPr>
              <a:t> </a:t>
            </a:r>
            <a:r>
              <a:rPr lang="fi-FI" dirty="0" err="1" smtClean="0">
                <a:solidFill>
                  <a:srgbClr val="FF0000"/>
                </a:solidFill>
              </a:rPr>
              <a:t>ones</a:t>
            </a:r>
            <a:endParaRPr lang="fi-FI" sz="12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i-FI" sz="1200" b="1" dirty="0"/>
          </a:p>
          <a:p>
            <a:pPr marL="0" indent="0">
              <a:buNone/>
            </a:pPr>
            <a:endParaRPr lang="fi-FI" sz="1200" dirty="0" smtClean="0"/>
          </a:p>
          <a:p>
            <a:endParaRPr lang="fi-FI" sz="1200" dirty="0" smtClean="0"/>
          </a:p>
          <a:p>
            <a:endParaRPr lang="fi-FI" sz="1200" dirty="0" smtClean="0"/>
          </a:p>
          <a:p>
            <a:endParaRPr lang="fi-FI" sz="1200" dirty="0" smtClean="0"/>
          </a:p>
        </p:txBody>
      </p:sp>
    </p:spTree>
    <p:extLst>
      <p:ext uri="{BB962C8B-B14F-4D97-AF65-F5344CB8AC3E}">
        <p14:creationId xmlns:p14="http://schemas.microsoft.com/office/powerpoint/2010/main" val="4215744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 bwMode="auto">
          <a:xfrm>
            <a:off x="395536" y="5661248"/>
            <a:ext cx="8568952" cy="108012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8687" y="432239"/>
            <a:ext cx="7985125" cy="1079500"/>
          </a:xfrm>
        </p:spPr>
        <p:txBody>
          <a:bodyPr/>
          <a:lstStyle/>
          <a:p>
            <a:r>
              <a:rPr lang="fi-FI" dirty="0" err="1" smtClean="0"/>
              <a:t>Path</a:t>
            </a:r>
            <a:r>
              <a:rPr lang="fi-FI" dirty="0" smtClean="0"/>
              <a:t> </a:t>
            </a:r>
            <a:r>
              <a:rPr lang="fi-FI" dirty="0" err="1" smtClean="0"/>
              <a:t>perspective</a:t>
            </a:r>
            <a:r>
              <a:rPr lang="fi-FI" dirty="0" smtClean="0"/>
              <a:t> in </a:t>
            </a:r>
            <a:r>
              <a:rPr lang="fi-FI" dirty="0" err="1" smtClean="0"/>
              <a:t>debiasing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4985" y="1594612"/>
            <a:ext cx="7454161" cy="4449415"/>
          </a:xfrm>
        </p:spPr>
        <p:txBody>
          <a:bodyPr/>
          <a:lstStyle/>
          <a:p>
            <a:pPr marL="0" indent="0">
              <a:buNone/>
            </a:pPr>
            <a:r>
              <a:rPr lang="fi-FI" dirty="0" err="1" smtClean="0"/>
              <a:t>Try</a:t>
            </a:r>
            <a:r>
              <a:rPr lang="fi-FI" dirty="0" smtClean="0"/>
              <a:t> to </a:t>
            </a:r>
            <a:r>
              <a:rPr lang="fi-FI" dirty="0" err="1" smtClean="0"/>
              <a:t>find</a:t>
            </a:r>
            <a:r>
              <a:rPr lang="fi-FI" dirty="0" smtClean="0"/>
              <a:t> </a:t>
            </a:r>
            <a:r>
              <a:rPr lang="fi-FI" dirty="0" err="1" smtClean="0"/>
              <a:t>paths</a:t>
            </a:r>
            <a:r>
              <a:rPr lang="fi-FI" dirty="0" smtClean="0"/>
              <a:t> </a:t>
            </a:r>
            <a:r>
              <a:rPr lang="fi-FI" dirty="0" err="1" smtClean="0"/>
              <a:t>where</a:t>
            </a:r>
            <a:r>
              <a:rPr lang="fi-FI" dirty="0" smtClean="0"/>
              <a:t> </a:t>
            </a:r>
            <a:r>
              <a:rPr lang="fi-FI" dirty="0" err="1" smtClean="0">
                <a:solidFill>
                  <a:srgbClr val="FF0000"/>
                </a:solidFill>
              </a:rPr>
              <a:t>the</a:t>
            </a:r>
            <a:r>
              <a:rPr lang="fi-FI" dirty="0" smtClean="0">
                <a:solidFill>
                  <a:srgbClr val="FF0000"/>
                </a:solidFill>
              </a:rPr>
              <a:t> </a:t>
            </a:r>
            <a:r>
              <a:rPr lang="fi-FI" dirty="0" err="1" smtClean="0">
                <a:solidFill>
                  <a:srgbClr val="FF0000"/>
                </a:solidFill>
              </a:rPr>
              <a:t>effects</a:t>
            </a:r>
            <a:r>
              <a:rPr lang="fi-FI" dirty="0" smtClean="0">
                <a:solidFill>
                  <a:srgbClr val="FF0000"/>
                </a:solidFill>
              </a:rPr>
              <a:t> of </a:t>
            </a:r>
            <a:r>
              <a:rPr lang="fi-FI" dirty="0" err="1" smtClean="0">
                <a:solidFill>
                  <a:srgbClr val="FF0000"/>
                </a:solidFill>
              </a:rPr>
              <a:t>biases</a:t>
            </a:r>
            <a:r>
              <a:rPr lang="fi-FI" dirty="0" smtClean="0">
                <a:solidFill>
                  <a:srgbClr val="FF0000"/>
                </a:solidFill>
              </a:rPr>
              <a:t> </a:t>
            </a:r>
            <a:r>
              <a:rPr lang="fi-FI" dirty="0" err="1" smtClean="0">
                <a:solidFill>
                  <a:srgbClr val="FF0000"/>
                </a:solidFill>
              </a:rPr>
              <a:t>cancel</a:t>
            </a:r>
            <a:r>
              <a:rPr lang="fi-FI" dirty="0">
                <a:solidFill>
                  <a:srgbClr val="FF0000"/>
                </a:solidFill>
              </a:rPr>
              <a:t> </a:t>
            </a:r>
            <a:r>
              <a:rPr lang="fi-FI" dirty="0" smtClean="0">
                <a:solidFill>
                  <a:srgbClr val="FF0000"/>
                </a:solidFill>
              </a:rPr>
              <a:t>out </a:t>
            </a:r>
            <a:r>
              <a:rPr lang="fi-FI" dirty="0" smtClean="0"/>
              <a:t>(</a:t>
            </a:r>
            <a:r>
              <a:rPr lang="fi-FI" sz="2000" dirty="0" err="1" smtClean="0"/>
              <a:t>Examples</a:t>
            </a:r>
            <a:r>
              <a:rPr lang="fi-FI" sz="2000" dirty="0" smtClean="0"/>
              <a:t>: Anderson </a:t>
            </a:r>
            <a:r>
              <a:rPr lang="fi-FI" sz="2000" dirty="0"/>
              <a:t>and </a:t>
            </a:r>
            <a:r>
              <a:rPr lang="fi-FI" sz="2000" dirty="0" err="1"/>
              <a:t>Hobbs</a:t>
            </a:r>
            <a:r>
              <a:rPr lang="fi-FI" sz="2000" dirty="0"/>
              <a:t> </a:t>
            </a:r>
            <a:r>
              <a:rPr lang="fi-FI" sz="2000" dirty="0" smtClean="0"/>
              <a:t>2002, </a:t>
            </a:r>
            <a:r>
              <a:rPr lang="fi-FI" sz="2000" dirty="0"/>
              <a:t>Lahtinen and Hämäläinen </a:t>
            </a:r>
            <a:r>
              <a:rPr lang="fi-FI" sz="2000" dirty="0" smtClean="0"/>
              <a:t>2016)</a:t>
            </a:r>
            <a:endParaRPr lang="fi-FI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i-FI" dirty="0" err="1"/>
              <a:t>A</a:t>
            </a:r>
            <a:r>
              <a:rPr lang="fi-FI" dirty="0" err="1" smtClean="0"/>
              <a:t>void</a:t>
            </a:r>
            <a:r>
              <a:rPr lang="fi-FI" dirty="0" smtClean="0"/>
              <a:t> </a:t>
            </a:r>
            <a:r>
              <a:rPr lang="fi-FI" dirty="0" err="1"/>
              <a:t>paths</a:t>
            </a:r>
            <a:r>
              <a:rPr lang="fi-FI" dirty="0"/>
              <a:t> </a:t>
            </a:r>
            <a:r>
              <a:rPr lang="fi-FI" dirty="0" err="1" smtClean="0"/>
              <a:t>where</a:t>
            </a:r>
            <a:r>
              <a:rPr lang="fi-FI" dirty="0" smtClean="0"/>
              <a:t>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effects</a:t>
            </a:r>
            <a:r>
              <a:rPr lang="fi-FI" dirty="0" smtClean="0"/>
              <a:t> of </a:t>
            </a:r>
            <a:r>
              <a:rPr lang="fi-FI" dirty="0" err="1" smtClean="0"/>
              <a:t>biases</a:t>
            </a:r>
            <a:r>
              <a:rPr lang="fi-FI" dirty="0" smtClean="0"/>
              <a:t> </a:t>
            </a:r>
            <a:r>
              <a:rPr lang="fi-FI" dirty="0" err="1" smtClean="0"/>
              <a:t>build</a:t>
            </a:r>
            <a:r>
              <a:rPr lang="fi-FI" dirty="0" smtClean="0"/>
              <a:t> </a:t>
            </a:r>
            <a:r>
              <a:rPr lang="fi-FI" dirty="0" err="1" smtClean="0"/>
              <a:t>up</a:t>
            </a:r>
            <a:endParaRPr lang="fi-FI" dirty="0"/>
          </a:p>
          <a:p>
            <a:pPr marL="0" indent="0">
              <a:buNone/>
            </a:pPr>
            <a:endParaRPr lang="fi-FI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i-FI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 smtClean="0"/>
          </a:p>
          <a:p>
            <a:endParaRPr lang="fi-FI" dirty="0"/>
          </a:p>
        </p:txBody>
      </p:sp>
      <p:sp>
        <p:nvSpPr>
          <p:cNvPr id="4" name="Rectangle 3"/>
          <p:cNvSpPr/>
          <p:nvPr/>
        </p:nvSpPr>
        <p:spPr bwMode="auto">
          <a:xfrm>
            <a:off x="8039404" y="2276872"/>
            <a:ext cx="504056" cy="1296144"/>
          </a:xfrm>
          <a:prstGeom prst="rect">
            <a:avLst/>
          </a:prstGeom>
          <a:solidFill>
            <a:srgbClr val="47CF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A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8030158" y="4869160"/>
            <a:ext cx="504056" cy="1296144"/>
          </a:xfrm>
          <a:prstGeom prst="rect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i-FI" sz="3200" dirty="0">
                <a:latin typeface="Arial" charset="0"/>
              </a:rPr>
              <a:t>C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8034781" y="3573016"/>
            <a:ext cx="504056" cy="1296144"/>
          </a:xfrm>
          <a:prstGeom prst="rect">
            <a:avLst/>
          </a:prstGeom>
          <a:solidFill>
            <a:srgbClr val="0070C0"/>
          </a:solidFill>
          <a:ln w="57150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i-FI" sz="3200" dirty="0">
                <a:latin typeface="Arial" charset="0"/>
              </a:rPr>
              <a:t>B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7" name="Straight Arrow Connector 6"/>
          <p:cNvCxnSpPr/>
          <p:nvPr/>
        </p:nvCxnSpPr>
        <p:spPr bwMode="auto">
          <a:xfrm>
            <a:off x="2298075" y="3714069"/>
            <a:ext cx="1399828" cy="62741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8" name="Straight Arrow Connector 7"/>
          <p:cNvCxnSpPr/>
          <p:nvPr/>
        </p:nvCxnSpPr>
        <p:spPr bwMode="auto">
          <a:xfrm flipV="1">
            <a:off x="1160312" y="3518967"/>
            <a:ext cx="1169711" cy="394097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9" name="Straight Arrow Connector 8"/>
          <p:cNvCxnSpPr/>
          <p:nvPr/>
        </p:nvCxnSpPr>
        <p:spPr bwMode="auto">
          <a:xfrm flipV="1">
            <a:off x="3822663" y="4008014"/>
            <a:ext cx="1169711" cy="394097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0" name="Oval 9"/>
          <p:cNvSpPr/>
          <p:nvPr/>
        </p:nvSpPr>
        <p:spPr bwMode="auto">
          <a:xfrm>
            <a:off x="539608" y="3819320"/>
            <a:ext cx="463996" cy="469999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1" name="Straight Arrow Connector 10"/>
          <p:cNvCxnSpPr/>
          <p:nvPr/>
        </p:nvCxnSpPr>
        <p:spPr bwMode="auto">
          <a:xfrm>
            <a:off x="4992374" y="3940308"/>
            <a:ext cx="1399828" cy="62741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2" name="Straight Arrow Connector 11"/>
          <p:cNvCxnSpPr/>
          <p:nvPr/>
        </p:nvCxnSpPr>
        <p:spPr bwMode="auto">
          <a:xfrm flipV="1">
            <a:off x="6516962" y="4217787"/>
            <a:ext cx="1169711" cy="394097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3" name="Straight Arrow Connector 12"/>
          <p:cNvCxnSpPr/>
          <p:nvPr/>
        </p:nvCxnSpPr>
        <p:spPr bwMode="auto">
          <a:xfrm>
            <a:off x="1086946" y="4095031"/>
            <a:ext cx="1296144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4" name="Straight Arrow Connector 13"/>
          <p:cNvCxnSpPr/>
          <p:nvPr/>
        </p:nvCxnSpPr>
        <p:spPr bwMode="auto">
          <a:xfrm>
            <a:off x="2639174" y="4100935"/>
            <a:ext cx="1296144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5" name="Straight Arrow Connector 14"/>
          <p:cNvCxnSpPr/>
          <p:nvPr/>
        </p:nvCxnSpPr>
        <p:spPr bwMode="auto">
          <a:xfrm>
            <a:off x="4295358" y="4095031"/>
            <a:ext cx="1296144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6" name="Straight Arrow Connector 15"/>
          <p:cNvCxnSpPr/>
          <p:nvPr/>
        </p:nvCxnSpPr>
        <p:spPr bwMode="auto">
          <a:xfrm>
            <a:off x="5879534" y="4095031"/>
            <a:ext cx="1296144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7" name="Rectangle 16"/>
          <p:cNvSpPr/>
          <p:nvPr/>
        </p:nvSpPr>
        <p:spPr>
          <a:xfrm>
            <a:off x="539608" y="5033875"/>
            <a:ext cx="731286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2400" b="1" dirty="0" err="1">
                <a:solidFill>
                  <a:srgbClr val="FF0000"/>
                </a:solidFill>
              </a:rPr>
              <a:t>Not</a:t>
            </a:r>
            <a:r>
              <a:rPr lang="fi-FI" sz="2400" b="1" dirty="0">
                <a:solidFill>
                  <a:srgbClr val="FF0000"/>
                </a:solidFill>
              </a:rPr>
              <a:t> </a:t>
            </a:r>
            <a:r>
              <a:rPr lang="fi-FI" sz="2400" b="1" dirty="0" err="1">
                <a:solidFill>
                  <a:srgbClr val="FF0000"/>
                </a:solidFill>
              </a:rPr>
              <a:t>always</a:t>
            </a:r>
            <a:r>
              <a:rPr lang="fi-FI" sz="2400" b="1" dirty="0">
                <a:solidFill>
                  <a:srgbClr val="FF0000"/>
                </a:solidFill>
              </a:rPr>
              <a:t> </a:t>
            </a:r>
            <a:r>
              <a:rPr lang="fi-FI" sz="2400" b="1" dirty="0" err="1">
                <a:solidFill>
                  <a:srgbClr val="FF0000"/>
                </a:solidFill>
              </a:rPr>
              <a:t>necessary</a:t>
            </a:r>
            <a:r>
              <a:rPr lang="fi-FI" sz="2400" b="1" dirty="0">
                <a:solidFill>
                  <a:srgbClr val="FF0000"/>
                </a:solidFill>
              </a:rPr>
              <a:t> </a:t>
            </a:r>
            <a:r>
              <a:rPr lang="fi-FI" sz="2400" b="1" dirty="0" smtClean="0">
                <a:solidFill>
                  <a:srgbClr val="FF0000"/>
                </a:solidFill>
              </a:rPr>
              <a:t>to </a:t>
            </a:r>
            <a:r>
              <a:rPr lang="fi-FI" sz="2400" b="1" dirty="0" err="1" smtClean="0">
                <a:solidFill>
                  <a:srgbClr val="FF0000"/>
                </a:solidFill>
              </a:rPr>
              <a:t>reduce</a:t>
            </a:r>
            <a:r>
              <a:rPr lang="fi-FI" sz="2400" b="1" dirty="0" smtClean="0">
                <a:solidFill>
                  <a:srgbClr val="FF0000"/>
                </a:solidFill>
              </a:rPr>
              <a:t> </a:t>
            </a:r>
            <a:r>
              <a:rPr lang="fi-FI" sz="2400" b="1" dirty="0" err="1" smtClean="0">
                <a:solidFill>
                  <a:srgbClr val="FF0000"/>
                </a:solidFill>
              </a:rPr>
              <a:t>biases</a:t>
            </a:r>
            <a:r>
              <a:rPr lang="fi-FI" sz="2400" b="1" dirty="0" smtClean="0">
                <a:solidFill>
                  <a:srgbClr val="FF0000"/>
                </a:solidFill>
              </a:rPr>
              <a:t> in </a:t>
            </a:r>
            <a:r>
              <a:rPr lang="fi-FI" sz="2400" b="1" dirty="0" err="1" smtClean="0">
                <a:solidFill>
                  <a:srgbClr val="FF0000"/>
                </a:solidFill>
              </a:rPr>
              <a:t>individual</a:t>
            </a:r>
            <a:r>
              <a:rPr lang="fi-FI" sz="2400" b="1" dirty="0" smtClean="0">
                <a:solidFill>
                  <a:srgbClr val="FF0000"/>
                </a:solidFill>
              </a:rPr>
              <a:t> </a:t>
            </a:r>
            <a:r>
              <a:rPr lang="fi-FI" sz="2400" b="1" dirty="0" err="1" smtClean="0">
                <a:solidFill>
                  <a:srgbClr val="FF0000"/>
                </a:solidFill>
              </a:rPr>
              <a:t>steps</a:t>
            </a:r>
            <a:endParaRPr lang="fi-FI" sz="2400" b="1" dirty="0">
              <a:solidFill>
                <a:srgbClr val="FF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852476" y="6187936"/>
            <a:ext cx="8386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err="1" smtClean="0"/>
              <a:t>Result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2386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395536" y="5661248"/>
            <a:ext cx="8568952" cy="108012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692696"/>
            <a:ext cx="7985125" cy="1079500"/>
          </a:xfrm>
        </p:spPr>
        <p:txBody>
          <a:bodyPr/>
          <a:lstStyle/>
          <a:p>
            <a:r>
              <a:rPr lang="fi-FI" dirty="0" smtClean="0"/>
              <a:t>New </a:t>
            </a:r>
            <a:r>
              <a:rPr lang="fi-FI" dirty="0" err="1" smtClean="0"/>
              <a:t>techniques</a:t>
            </a:r>
            <a:r>
              <a:rPr lang="fi-FI" dirty="0" smtClean="0"/>
              <a:t> to help </a:t>
            </a:r>
            <a:r>
              <a:rPr lang="fi-FI" dirty="0" err="1" smtClean="0"/>
              <a:t>create</a:t>
            </a:r>
            <a:r>
              <a:rPr lang="fi-FI" dirty="0" smtClean="0"/>
              <a:t> </a:t>
            </a:r>
            <a:r>
              <a:rPr lang="fi-FI" dirty="0" err="1" smtClean="0"/>
              <a:t>paths</a:t>
            </a:r>
            <a:r>
              <a:rPr lang="fi-FI" dirty="0" smtClean="0"/>
              <a:t> </a:t>
            </a:r>
            <a:r>
              <a:rPr lang="fi-FI" dirty="0" err="1" smtClean="0"/>
              <a:t>with</a:t>
            </a:r>
            <a:r>
              <a:rPr lang="fi-FI" dirty="0" smtClean="0"/>
              <a:t> </a:t>
            </a:r>
            <a:r>
              <a:rPr lang="fi-FI" dirty="0" err="1" smtClean="0"/>
              <a:t>reduced</a:t>
            </a:r>
            <a:r>
              <a:rPr lang="fi-FI" dirty="0" smtClean="0"/>
              <a:t> </a:t>
            </a:r>
            <a:r>
              <a:rPr lang="fi-FI" dirty="0" err="1" smtClean="0"/>
              <a:t>overall</a:t>
            </a:r>
            <a:r>
              <a:rPr lang="fi-FI" dirty="0" smtClean="0"/>
              <a:t> </a:t>
            </a:r>
            <a:r>
              <a:rPr lang="fi-FI" dirty="0" err="1" smtClean="0"/>
              <a:t>bias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" y="2276872"/>
            <a:ext cx="7985125" cy="3801343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b="1" dirty="0" smtClean="0"/>
              <a:t>Introduce </a:t>
            </a:r>
            <a:r>
              <a:rPr lang="en-US" b="1" dirty="0"/>
              <a:t>a virtual reference </a:t>
            </a:r>
            <a:r>
              <a:rPr lang="en-US" b="1" dirty="0" smtClean="0"/>
              <a:t>alternative</a:t>
            </a:r>
          </a:p>
          <a:p>
            <a:pPr>
              <a:buFont typeface="+mj-lt"/>
              <a:buAutoNum type="arabicPeriod"/>
            </a:pPr>
            <a:endParaRPr lang="en-US" sz="1200" b="1" dirty="0" smtClean="0"/>
          </a:p>
          <a:p>
            <a:pPr>
              <a:buFont typeface="+mj-lt"/>
              <a:buAutoNum type="arabicPeriod"/>
            </a:pPr>
            <a:endParaRPr lang="en-US" sz="1200" b="1" dirty="0" smtClean="0"/>
          </a:p>
          <a:p>
            <a:pPr marL="457200" indent="-457200">
              <a:buFont typeface="+mj-lt"/>
              <a:buAutoNum type="arabicPeriod"/>
            </a:pPr>
            <a:r>
              <a:rPr lang="en-US" b="1" dirty="0" smtClean="0"/>
              <a:t>Introduce </a:t>
            </a:r>
            <a:r>
              <a:rPr lang="en-US" b="1" dirty="0"/>
              <a:t>an auxiliary measuring stick </a:t>
            </a:r>
            <a:r>
              <a:rPr lang="en-US" b="1" dirty="0" smtClean="0"/>
              <a:t>attribute</a:t>
            </a:r>
          </a:p>
          <a:p>
            <a:pPr>
              <a:buFont typeface="+mj-lt"/>
              <a:buAutoNum type="arabicPeriod"/>
            </a:pPr>
            <a:endParaRPr lang="en-US" sz="1200" b="1" dirty="0" smtClean="0"/>
          </a:p>
          <a:p>
            <a:pPr>
              <a:buFont typeface="+mj-lt"/>
              <a:buAutoNum type="arabicPeriod"/>
            </a:pPr>
            <a:endParaRPr lang="en-US" sz="1200" b="1" dirty="0" smtClean="0"/>
          </a:p>
          <a:p>
            <a:pPr marL="457200" indent="-457200">
              <a:buFont typeface="+mj-lt"/>
              <a:buAutoNum type="arabicPeriod"/>
            </a:pPr>
            <a:r>
              <a:rPr lang="en-US" b="1" dirty="0" smtClean="0"/>
              <a:t>Repeatedly </a:t>
            </a:r>
            <a:r>
              <a:rPr lang="en-US" b="1" dirty="0"/>
              <a:t>rotate the reference </a:t>
            </a:r>
            <a:r>
              <a:rPr lang="en-US" b="1" dirty="0" smtClean="0"/>
              <a:t>point</a:t>
            </a:r>
          </a:p>
          <a:p>
            <a:pPr>
              <a:buFont typeface="+mj-lt"/>
              <a:buAutoNum type="arabicPeriod"/>
            </a:pPr>
            <a:endParaRPr lang="en-US" sz="1200" b="1" dirty="0" smtClean="0"/>
          </a:p>
          <a:p>
            <a:pPr>
              <a:buFont typeface="+mj-lt"/>
              <a:buAutoNum type="arabicPeriod"/>
            </a:pPr>
            <a:endParaRPr lang="en-US" sz="1200" b="1" dirty="0" smtClean="0"/>
          </a:p>
          <a:p>
            <a:pPr marL="457200" indent="-457200">
              <a:buFont typeface="+mj-lt"/>
              <a:buAutoNum type="arabicPeriod"/>
            </a:pPr>
            <a:r>
              <a:rPr lang="en-US" b="1" dirty="0" smtClean="0"/>
              <a:t>Intermediate </a:t>
            </a:r>
            <a:r>
              <a:rPr lang="en-US" b="1" dirty="0"/>
              <a:t>restarting of the elicitation process with a reduced set of alternatives</a:t>
            </a:r>
            <a:endParaRPr lang="fi-FI" b="1" dirty="0"/>
          </a:p>
          <a:p>
            <a:pPr marL="457200" indent="-457200">
              <a:buFont typeface="+mj-lt"/>
              <a:buAutoNum type="arabicPeriod"/>
            </a:pPr>
            <a:endParaRPr lang="en-US" dirty="0">
              <a:solidFill>
                <a:srgbClr val="0070C0"/>
              </a:solidFill>
            </a:endParaRPr>
          </a:p>
          <a:p>
            <a:pPr marL="457200" indent="-457200">
              <a:buFont typeface="+mj-lt"/>
              <a:buAutoNum type="arabicPeriod"/>
            </a:pPr>
            <a:endParaRPr lang="en-US" b="1" dirty="0">
              <a:solidFill>
                <a:srgbClr val="0070C0"/>
              </a:solidFill>
            </a:endParaRPr>
          </a:p>
          <a:p>
            <a:pPr marL="457200" indent="-457200">
              <a:buFont typeface="+mj-lt"/>
              <a:buAutoNum type="arabicPeriod"/>
            </a:pPr>
            <a:endParaRPr lang="en-US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84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AL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S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AL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L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L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L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L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L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L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aalto_Science">
  <a:themeElements>
    <a:clrScheme name="aalto_Science 1">
      <a:dk1>
        <a:srgbClr val="000000"/>
      </a:dk1>
      <a:lt1>
        <a:srgbClr val="FFFFFF"/>
      </a:lt1>
      <a:dk2>
        <a:srgbClr val="6639B7"/>
      </a:dk2>
      <a:lt2>
        <a:srgbClr val="FECB00"/>
      </a:lt2>
      <a:accent1>
        <a:srgbClr val="009B3A"/>
      </a:accent1>
      <a:accent2>
        <a:srgbClr val="FF7900"/>
      </a:accent2>
      <a:accent3>
        <a:srgbClr val="FFFFFF"/>
      </a:accent3>
      <a:accent4>
        <a:srgbClr val="000000"/>
      </a:accent4>
      <a:accent5>
        <a:srgbClr val="AACBAE"/>
      </a:accent5>
      <a:accent6>
        <a:srgbClr val="E76D00"/>
      </a:accent6>
      <a:hlink>
        <a:srgbClr val="0065BD"/>
      </a:hlink>
      <a:folHlink>
        <a:srgbClr val="ED2939"/>
      </a:folHlink>
    </a:clrScheme>
    <a:fontScheme name="aalto_Scien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aalto_Science 1">
        <a:dk1>
          <a:srgbClr val="000000"/>
        </a:dk1>
        <a:lt1>
          <a:srgbClr val="FFFFFF"/>
        </a:lt1>
        <a:dk2>
          <a:srgbClr val="6639B7"/>
        </a:dk2>
        <a:lt2>
          <a:srgbClr val="FECB00"/>
        </a:lt2>
        <a:accent1>
          <a:srgbClr val="009B3A"/>
        </a:accent1>
        <a:accent2>
          <a:srgbClr val="FF7900"/>
        </a:accent2>
        <a:accent3>
          <a:srgbClr val="FFFFFF"/>
        </a:accent3>
        <a:accent4>
          <a:srgbClr val="000000"/>
        </a:accent4>
        <a:accent5>
          <a:srgbClr val="AACBAE"/>
        </a:accent5>
        <a:accent6>
          <a:srgbClr val="E76D00"/>
        </a:accent6>
        <a:hlink>
          <a:srgbClr val="0065BD"/>
        </a:hlink>
        <a:folHlink>
          <a:srgbClr val="ED293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aalto_Science">
  <a:themeElements>
    <a:clrScheme name="aalto_Science 1">
      <a:dk1>
        <a:srgbClr val="000000"/>
      </a:dk1>
      <a:lt1>
        <a:srgbClr val="FFFFFF"/>
      </a:lt1>
      <a:dk2>
        <a:srgbClr val="6639B7"/>
      </a:dk2>
      <a:lt2>
        <a:srgbClr val="FECB00"/>
      </a:lt2>
      <a:accent1>
        <a:srgbClr val="009B3A"/>
      </a:accent1>
      <a:accent2>
        <a:srgbClr val="FF7900"/>
      </a:accent2>
      <a:accent3>
        <a:srgbClr val="FFFFFF"/>
      </a:accent3>
      <a:accent4>
        <a:srgbClr val="000000"/>
      </a:accent4>
      <a:accent5>
        <a:srgbClr val="AACBAE"/>
      </a:accent5>
      <a:accent6>
        <a:srgbClr val="E76D00"/>
      </a:accent6>
      <a:hlink>
        <a:srgbClr val="0065BD"/>
      </a:hlink>
      <a:folHlink>
        <a:srgbClr val="ED2939"/>
      </a:folHlink>
    </a:clrScheme>
    <a:fontScheme name="aalto_Scien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aalto_Science 1">
        <a:dk1>
          <a:srgbClr val="000000"/>
        </a:dk1>
        <a:lt1>
          <a:srgbClr val="FFFFFF"/>
        </a:lt1>
        <a:dk2>
          <a:srgbClr val="6639B7"/>
        </a:dk2>
        <a:lt2>
          <a:srgbClr val="FECB00"/>
        </a:lt2>
        <a:accent1>
          <a:srgbClr val="009B3A"/>
        </a:accent1>
        <a:accent2>
          <a:srgbClr val="FF7900"/>
        </a:accent2>
        <a:accent3>
          <a:srgbClr val="FFFFFF"/>
        </a:accent3>
        <a:accent4>
          <a:srgbClr val="000000"/>
        </a:accent4>
        <a:accent5>
          <a:srgbClr val="AACBAE"/>
        </a:accent5>
        <a:accent6>
          <a:srgbClr val="E76D00"/>
        </a:accent6>
        <a:hlink>
          <a:srgbClr val="0065BD"/>
        </a:hlink>
        <a:folHlink>
          <a:srgbClr val="ED293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SALgreen">
  <a:themeElements>
    <a:clrScheme name="aalto_Perustiet 1">
      <a:dk1>
        <a:srgbClr val="000000"/>
      </a:dk1>
      <a:lt1>
        <a:srgbClr val="FFFFFF"/>
      </a:lt1>
      <a:dk2>
        <a:srgbClr val="6639B7"/>
      </a:dk2>
      <a:lt2>
        <a:srgbClr val="FECB00"/>
      </a:lt2>
      <a:accent1>
        <a:srgbClr val="009B3A"/>
      </a:accent1>
      <a:accent2>
        <a:srgbClr val="FF7900"/>
      </a:accent2>
      <a:accent3>
        <a:srgbClr val="FFFFFF"/>
      </a:accent3>
      <a:accent4>
        <a:srgbClr val="000000"/>
      </a:accent4>
      <a:accent5>
        <a:srgbClr val="AACBAE"/>
      </a:accent5>
      <a:accent6>
        <a:srgbClr val="E76D00"/>
      </a:accent6>
      <a:hlink>
        <a:srgbClr val="0065BD"/>
      </a:hlink>
      <a:folHlink>
        <a:srgbClr val="ED2939"/>
      </a:folHlink>
    </a:clrScheme>
    <a:fontScheme name="aalto_Perustie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aalto_Perustiet 1">
        <a:dk1>
          <a:srgbClr val="000000"/>
        </a:dk1>
        <a:lt1>
          <a:srgbClr val="FFFFFF"/>
        </a:lt1>
        <a:dk2>
          <a:srgbClr val="6639B7"/>
        </a:dk2>
        <a:lt2>
          <a:srgbClr val="FECB00"/>
        </a:lt2>
        <a:accent1>
          <a:srgbClr val="009B3A"/>
        </a:accent1>
        <a:accent2>
          <a:srgbClr val="FF7900"/>
        </a:accent2>
        <a:accent3>
          <a:srgbClr val="FFFFFF"/>
        </a:accent3>
        <a:accent4>
          <a:srgbClr val="000000"/>
        </a:accent4>
        <a:accent5>
          <a:srgbClr val="AACBAE"/>
        </a:accent5>
        <a:accent6>
          <a:srgbClr val="E76D00"/>
        </a:accent6>
        <a:hlink>
          <a:srgbClr val="0065BD"/>
        </a:hlink>
        <a:folHlink>
          <a:srgbClr val="ED293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1_SALgreen">
  <a:themeElements>
    <a:clrScheme name="aalto_Perustiet 1">
      <a:dk1>
        <a:srgbClr val="000000"/>
      </a:dk1>
      <a:lt1>
        <a:srgbClr val="FFFFFF"/>
      </a:lt1>
      <a:dk2>
        <a:srgbClr val="6639B7"/>
      </a:dk2>
      <a:lt2>
        <a:srgbClr val="FECB00"/>
      </a:lt2>
      <a:accent1>
        <a:srgbClr val="009B3A"/>
      </a:accent1>
      <a:accent2>
        <a:srgbClr val="FF7900"/>
      </a:accent2>
      <a:accent3>
        <a:srgbClr val="FFFFFF"/>
      </a:accent3>
      <a:accent4>
        <a:srgbClr val="000000"/>
      </a:accent4>
      <a:accent5>
        <a:srgbClr val="AACBAE"/>
      </a:accent5>
      <a:accent6>
        <a:srgbClr val="E76D00"/>
      </a:accent6>
      <a:hlink>
        <a:srgbClr val="0065BD"/>
      </a:hlink>
      <a:folHlink>
        <a:srgbClr val="ED2939"/>
      </a:folHlink>
    </a:clrScheme>
    <a:fontScheme name="aalto_Perustie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aalto_Perustiet 1">
        <a:dk1>
          <a:srgbClr val="000000"/>
        </a:dk1>
        <a:lt1>
          <a:srgbClr val="FFFFFF"/>
        </a:lt1>
        <a:dk2>
          <a:srgbClr val="6639B7"/>
        </a:dk2>
        <a:lt2>
          <a:srgbClr val="FECB00"/>
        </a:lt2>
        <a:accent1>
          <a:srgbClr val="009B3A"/>
        </a:accent1>
        <a:accent2>
          <a:srgbClr val="FF7900"/>
        </a:accent2>
        <a:accent3>
          <a:srgbClr val="FFFFFF"/>
        </a:accent3>
        <a:accent4>
          <a:srgbClr val="000000"/>
        </a:accent4>
        <a:accent5>
          <a:srgbClr val="AACBAE"/>
        </a:accent5>
        <a:accent6>
          <a:srgbClr val="E76D00"/>
        </a:accent6>
        <a:hlink>
          <a:srgbClr val="0065BD"/>
        </a:hlink>
        <a:folHlink>
          <a:srgbClr val="ED293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2_SALgreen">
  <a:themeElements>
    <a:clrScheme name="aalto_Perustiet 1">
      <a:dk1>
        <a:srgbClr val="000000"/>
      </a:dk1>
      <a:lt1>
        <a:srgbClr val="FFFFFF"/>
      </a:lt1>
      <a:dk2>
        <a:srgbClr val="6639B7"/>
      </a:dk2>
      <a:lt2>
        <a:srgbClr val="FECB00"/>
      </a:lt2>
      <a:accent1>
        <a:srgbClr val="009B3A"/>
      </a:accent1>
      <a:accent2>
        <a:srgbClr val="FF7900"/>
      </a:accent2>
      <a:accent3>
        <a:srgbClr val="FFFFFF"/>
      </a:accent3>
      <a:accent4>
        <a:srgbClr val="000000"/>
      </a:accent4>
      <a:accent5>
        <a:srgbClr val="AACBAE"/>
      </a:accent5>
      <a:accent6>
        <a:srgbClr val="E76D00"/>
      </a:accent6>
      <a:hlink>
        <a:srgbClr val="0065BD"/>
      </a:hlink>
      <a:folHlink>
        <a:srgbClr val="ED2939"/>
      </a:folHlink>
    </a:clrScheme>
    <a:fontScheme name="aalto_Perustie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aalto_Perustiet 1">
        <a:dk1>
          <a:srgbClr val="000000"/>
        </a:dk1>
        <a:lt1>
          <a:srgbClr val="FFFFFF"/>
        </a:lt1>
        <a:dk2>
          <a:srgbClr val="6639B7"/>
        </a:dk2>
        <a:lt2>
          <a:srgbClr val="FECB00"/>
        </a:lt2>
        <a:accent1>
          <a:srgbClr val="009B3A"/>
        </a:accent1>
        <a:accent2>
          <a:srgbClr val="FF7900"/>
        </a:accent2>
        <a:accent3>
          <a:srgbClr val="FFFFFF"/>
        </a:accent3>
        <a:accent4>
          <a:srgbClr val="000000"/>
        </a:accent4>
        <a:accent5>
          <a:srgbClr val="AACBAE"/>
        </a:accent5>
        <a:accent6>
          <a:srgbClr val="E76D00"/>
        </a:accent6>
        <a:hlink>
          <a:srgbClr val="0065BD"/>
        </a:hlink>
        <a:folHlink>
          <a:srgbClr val="ED293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3_SALgreen">
  <a:themeElements>
    <a:clrScheme name="aalto_Perustiet 1">
      <a:dk1>
        <a:srgbClr val="000000"/>
      </a:dk1>
      <a:lt1>
        <a:srgbClr val="FFFFFF"/>
      </a:lt1>
      <a:dk2>
        <a:srgbClr val="6639B7"/>
      </a:dk2>
      <a:lt2>
        <a:srgbClr val="FECB00"/>
      </a:lt2>
      <a:accent1>
        <a:srgbClr val="009B3A"/>
      </a:accent1>
      <a:accent2>
        <a:srgbClr val="FF7900"/>
      </a:accent2>
      <a:accent3>
        <a:srgbClr val="FFFFFF"/>
      </a:accent3>
      <a:accent4>
        <a:srgbClr val="000000"/>
      </a:accent4>
      <a:accent5>
        <a:srgbClr val="AACBAE"/>
      </a:accent5>
      <a:accent6>
        <a:srgbClr val="E76D00"/>
      </a:accent6>
      <a:hlink>
        <a:srgbClr val="0065BD"/>
      </a:hlink>
      <a:folHlink>
        <a:srgbClr val="ED2939"/>
      </a:folHlink>
    </a:clrScheme>
    <a:fontScheme name="aalto_Perustie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aalto_Perustiet 1">
        <a:dk1>
          <a:srgbClr val="000000"/>
        </a:dk1>
        <a:lt1>
          <a:srgbClr val="FFFFFF"/>
        </a:lt1>
        <a:dk2>
          <a:srgbClr val="6639B7"/>
        </a:dk2>
        <a:lt2>
          <a:srgbClr val="FECB00"/>
        </a:lt2>
        <a:accent1>
          <a:srgbClr val="009B3A"/>
        </a:accent1>
        <a:accent2>
          <a:srgbClr val="FF7900"/>
        </a:accent2>
        <a:accent3>
          <a:srgbClr val="FFFFFF"/>
        </a:accent3>
        <a:accent4>
          <a:srgbClr val="000000"/>
        </a:accent4>
        <a:accent5>
          <a:srgbClr val="AACBAE"/>
        </a:accent5>
        <a:accent6>
          <a:srgbClr val="E76D00"/>
        </a:accent6>
        <a:hlink>
          <a:srgbClr val="0065BD"/>
        </a:hlink>
        <a:folHlink>
          <a:srgbClr val="ED293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4_SALgreen">
  <a:themeElements>
    <a:clrScheme name="aalto_Perustiet 1">
      <a:dk1>
        <a:srgbClr val="000000"/>
      </a:dk1>
      <a:lt1>
        <a:srgbClr val="FFFFFF"/>
      </a:lt1>
      <a:dk2>
        <a:srgbClr val="6639B7"/>
      </a:dk2>
      <a:lt2>
        <a:srgbClr val="FECB00"/>
      </a:lt2>
      <a:accent1>
        <a:srgbClr val="009B3A"/>
      </a:accent1>
      <a:accent2>
        <a:srgbClr val="FF7900"/>
      </a:accent2>
      <a:accent3>
        <a:srgbClr val="FFFFFF"/>
      </a:accent3>
      <a:accent4>
        <a:srgbClr val="000000"/>
      </a:accent4>
      <a:accent5>
        <a:srgbClr val="AACBAE"/>
      </a:accent5>
      <a:accent6>
        <a:srgbClr val="E76D00"/>
      </a:accent6>
      <a:hlink>
        <a:srgbClr val="0065BD"/>
      </a:hlink>
      <a:folHlink>
        <a:srgbClr val="ED2939"/>
      </a:folHlink>
    </a:clrScheme>
    <a:fontScheme name="aalto_Perustie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aalto_Perustiet 1">
        <a:dk1>
          <a:srgbClr val="000000"/>
        </a:dk1>
        <a:lt1>
          <a:srgbClr val="FFFFFF"/>
        </a:lt1>
        <a:dk2>
          <a:srgbClr val="6639B7"/>
        </a:dk2>
        <a:lt2>
          <a:srgbClr val="FECB00"/>
        </a:lt2>
        <a:accent1>
          <a:srgbClr val="009B3A"/>
        </a:accent1>
        <a:accent2>
          <a:srgbClr val="FF7900"/>
        </a:accent2>
        <a:accent3>
          <a:srgbClr val="FFFFFF"/>
        </a:accent3>
        <a:accent4>
          <a:srgbClr val="000000"/>
        </a:accent4>
        <a:accent5>
          <a:srgbClr val="AACBAE"/>
        </a:accent5>
        <a:accent6>
          <a:srgbClr val="E76D00"/>
        </a:accent6>
        <a:hlink>
          <a:srgbClr val="0065BD"/>
        </a:hlink>
        <a:folHlink>
          <a:srgbClr val="ED293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5_SALgreen">
  <a:themeElements>
    <a:clrScheme name="aalto_Perustiet 1">
      <a:dk1>
        <a:srgbClr val="000000"/>
      </a:dk1>
      <a:lt1>
        <a:srgbClr val="FFFFFF"/>
      </a:lt1>
      <a:dk2>
        <a:srgbClr val="6639B7"/>
      </a:dk2>
      <a:lt2>
        <a:srgbClr val="FECB00"/>
      </a:lt2>
      <a:accent1>
        <a:srgbClr val="009B3A"/>
      </a:accent1>
      <a:accent2>
        <a:srgbClr val="FF7900"/>
      </a:accent2>
      <a:accent3>
        <a:srgbClr val="FFFFFF"/>
      </a:accent3>
      <a:accent4>
        <a:srgbClr val="000000"/>
      </a:accent4>
      <a:accent5>
        <a:srgbClr val="AACBAE"/>
      </a:accent5>
      <a:accent6>
        <a:srgbClr val="E76D00"/>
      </a:accent6>
      <a:hlink>
        <a:srgbClr val="0065BD"/>
      </a:hlink>
      <a:folHlink>
        <a:srgbClr val="ED2939"/>
      </a:folHlink>
    </a:clrScheme>
    <a:fontScheme name="aalto_Perustie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aalto_Perustiet 1">
        <a:dk1>
          <a:srgbClr val="000000"/>
        </a:dk1>
        <a:lt1>
          <a:srgbClr val="FFFFFF"/>
        </a:lt1>
        <a:dk2>
          <a:srgbClr val="6639B7"/>
        </a:dk2>
        <a:lt2>
          <a:srgbClr val="FECB00"/>
        </a:lt2>
        <a:accent1>
          <a:srgbClr val="009B3A"/>
        </a:accent1>
        <a:accent2>
          <a:srgbClr val="FF7900"/>
        </a:accent2>
        <a:accent3>
          <a:srgbClr val="FFFFFF"/>
        </a:accent3>
        <a:accent4>
          <a:srgbClr val="000000"/>
        </a:accent4>
        <a:accent5>
          <a:srgbClr val="AACBAE"/>
        </a:accent5>
        <a:accent6>
          <a:srgbClr val="E76D00"/>
        </a:accent6>
        <a:hlink>
          <a:srgbClr val="0065BD"/>
        </a:hlink>
        <a:folHlink>
          <a:srgbClr val="ED293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25585</TotalTime>
  <Words>1457</Words>
  <Application>Microsoft Office PowerPoint</Application>
  <PresentationFormat>On-screen Show (4:3)</PresentationFormat>
  <Paragraphs>306</Paragraphs>
  <Slides>23</Slides>
  <Notes>6</Notes>
  <HiddenSlides>0</HiddenSlides>
  <MMClips>0</MMClips>
  <ScaleCrop>false</ScaleCrop>
  <HeadingPairs>
    <vt:vector size="6" baseType="variant">
      <vt:variant>
        <vt:lpstr>Theme</vt:lpstr>
      </vt:variant>
      <vt:variant>
        <vt:i4>9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3" baseType="lpstr">
      <vt:lpstr>SAL</vt:lpstr>
      <vt:lpstr>aalto_Science</vt:lpstr>
      <vt:lpstr>1_aalto_Science</vt:lpstr>
      <vt:lpstr>SALgreen</vt:lpstr>
      <vt:lpstr>1_SALgreen</vt:lpstr>
      <vt:lpstr>2_SALgreen</vt:lpstr>
      <vt:lpstr>3_SALgreen</vt:lpstr>
      <vt:lpstr>4_SALgreen</vt:lpstr>
      <vt:lpstr>5_SALgreen</vt:lpstr>
      <vt:lpstr>Paint Shop Pro Image</vt:lpstr>
      <vt:lpstr>Computational analysis for bias  mitigation in multicriteria  decision analysis</vt:lpstr>
      <vt:lpstr>Biases in multi-criteria decision analysis</vt:lpstr>
      <vt:lpstr>A systemic perspective is needed</vt:lpstr>
      <vt:lpstr>Biases are critical when they create path dependence</vt:lpstr>
      <vt:lpstr>Debiasing and bias mitigation approaches in multi-criteria preference elicitation</vt:lpstr>
      <vt:lpstr>Debiasing techniques need to be evaluated taking into account the complete process</vt:lpstr>
      <vt:lpstr>Computational approach</vt:lpstr>
      <vt:lpstr>Path perspective in debiasing</vt:lpstr>
      <vt:lpstr>New techniques to help create paths with reduced overall bias</vt:lpstr>
      <vt:lpstr>Introduce a virtual reference alternative</vt:lpstr>
      <vt:lpstr>Introduce an auxiliary measuring stick attribute </vt:lpstr>
      <vt:lpstr>Repeatedly rotate the reference point </vt:lpstr>
      <vt:lpstr>Computational approach demonstrated with the Even Swaps process</vt:lpstr>
      <vt:lpstr>Office selection problem  (Hammond, Keeney, Raiffa 1999)</vt:lpstr>
      <vt:lpstr>Biases can create path dependence in Even Swaps</vt:lpstr>
      <vt:lpstr>Bias mitigation methods for Even Swaps</vt:lpstr>
      <vt:lpstr>Computational analysis</vt:lpstr>
      <vt:lpstr>Overall results</vt:lpstr>
      <vt:lpstr>Performance of the methods in different settings</vt:lpstr>
      <vt:lpstr>Recommendations for bias mitigation in Even Swaps</vt:lpstr>
      <vt:lpstr>Conclusions</vt:lpstr>
      <vt:lpstr>References</vt:lpstr>
      <vt:lpstr>PowerPoint Presentation</vt:lpstr>
    </vt:vector>
  </TitlesOfParts>
  <Company>Comptel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von Schantz Anton</dc:creator>
  <cp:lastModifiedBy>Raimo</cp:lastModifiedBy>
  <cp:revision>388</cp:revision>
  <cp:lastPrinted>2017-06-19T11:13:33Z</cp:lastPrinted>
  <dcterms:created xsi:type="dcterms:W3CDTF">2014-07-01T12:17:40Z</dcterms:created>
  <dcterms:modified xsi:type="dcterms:W3CDTF">2017-07-04T09:20:10Z</dcterms:modified>
</cp:coreProperties>
</file>