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57" r:id="rId2"/>
    <p:sldId id="386" r:id="rId3"/>
    <p:sldId id="385" r:id="rId4"/>
    <p:sldId id="373" r:id="rId5"/>
    <p:sldId id="374" r:id="rId6"/>
    <p:sldId id="375" r:id="rId7"/>
    <p:sldId id="351" r:id="rId8"/>
    <p:sldId id="308" r:id="rId9"/>
    <p:sldId id="353" r:id="rId10"/>
    <p:sldId id="322" r:id="rId11"/>
    <p:sldId id="296" r:id="rId12"/>
    <p:sldId id="376" r:id="rId13"/>
    <p:sldId id="317" r:id="rId14"/>
    <p:sldId id="340" r:id="rId15"/>
    <p:sldId id="355" r:id="rId16"/>
    <p:sldId id="320" r:id="rId17"/>
    <p:sldId id="341" r:id="rId18"/>
    <p:sldId id="324" r:id="rId19"/>
    <p:sldId id="359" r:id="rId20"/>
    <p:sldId id="384" r:id="rId21"/>
    <p:sldId id="378" r:id="rId22"/>
    <p:sldId id="383" r:id="rId23"/>
    <p:sldId id="380" r:id="rId24"/>
    <p:sldId id="361" r:id="rId25"/>
    <p:sldId id="381" r:id="rId26"/>
    <p:sldId id="382" r:id="rId27"/>
    <p:sldId id="377" r:id="rId28"/>
  </p:sldIdLst>
  <p:sldSz cx="9144000" cy="6858000" type="screen4x3"/>
  <p:notesSz cx="6669088" cy="9926638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5BD"/>
    <a:srgbClr val="003399"/>
    <a:srgbClr val="0058DA"/>
    <a:srgbClr val="0049B4"/>
    <a:srgbClr val="0057D6"/>
    <a:srgbClr val="0066FF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372" autoAdjust="0"/>
  </p:normalViewPr>
  <p:slideViewPr>
    <p:cSldViewPr>
      <p:cViewPr varScale="1">
        <p:scale>
          <a:sx n="69" d="100"/>
          <a:sy n="69" d="100"/>
        </p:scale>
        <p:origin x="-1171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889250" cy="496887"/>
          </a:xfrm>
          <a:prstGeom prst="rect">
            <a:avLst/>
          </a:prstGeom>
        </p:spPr>
        <p:txBody>
          <a:bodyPr vert="horz" lIns="92439" tIns="46222" rIns="92439" bIns="46222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2" y="3"/>
            <a:ext cx="2889250" cy="496887"/>
          </a:xfrm>
          <a:prstGeom prst="rect">
            <a:avLst/>
          </a:prstGeom>
        </p:spPr>
        <p:txBody>
          <a:bodyPr vert="horz" lIns="92439" tIns="46222" rIns="92439" bIns="46222" rtlCol="0"/>
          <a:lstStyle>
            <a:lvl1pPr algn="r">
              <a:defRPr sz="1200"/>
            </a:lvl1pPr>
          </a:lstStyle>
          <a:p>
            <a:fld id="{98A8110E-E6A9-4FA2-88FC-736F0202623B}" type="datetimeFigureOut">
              <a:rPr lang="fi-FI" smtClean="0"/>
              <a:t>23.10.2019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9428168"/>
            <a:ext cx="2889250" cy="496886"/>
          </a:xfrm>
          <a:prstGeom prst="rect">
            <a:avLst/>
          </a:prstGeom>
        </p:spPr>
        <p:txBody>
          <a:bodyPr vert="horz" lIns="92439" tIns="46222" rIns="92439" bIns="46222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2" y="9428168"/>
            <a:ext cx="2889250" cy="496886"/>
          </a:xfrm>
          <a:prstGeom prst="rect">
            <a:avLst/>
          </a:prstGeom>
        </p:spPr>
        <p:txBody>
          <a:bodyPr vert="horz" lIns="92439" tIns="46222" rIns="92439" bIns="46222" rtlCol="0" anchor="b"/>
          <a:lstStyle>
            <a:lvl1pPr algn="r">
              <a:defRPr sz="1200"/>
            </a:lvl1pPr>
          </a:lstStyle>
          <a:p>
            <a:fld id="{20E7B210-2F80-4984-9FDE-3F70FF32C40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54621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889938" cy="496331"/>
          </a:xfrm>
          <a:prstGeom prst="rect">
            <a:avLst/>
          </a:prstGeom>
        </p:spPr>
        <p:txBody>
          <a:bodyPr vert="horz" lIns="92439" tIns="46222" rIns="92439" bIns="46222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8" y="2"/>
            <a:ext cx="2889938" cy="496331"/>
          </a:xfrm>
          <a:prstGeom prst="rect">
            <a:avLst/>
          </a:prstGeom>
        </p:spPr>
        <p:txBody>
          <a:bodyPr vert="horz" lIns="92439" tIns="46222" rIns="92439" bIns="46222" rtlCol="0"/>
          <a:lstStyle>
            <a:lvl1pPr algn="r">
              <a:defRPr sz="1200"/>
            </a:lvl1pPr>
          </a:lstStyle>
          <a:p>
            <a:fld id="{A6D4011A-2B33-480E-92F8-2E704D95E59C}" type="datetimeFigureOut">
              <a:rPr lang="fi-FI" smtClean="0"/>
              <a:t>23.10.2019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2950"/>
            <a:ext cx="4960938" cy="3722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9" tIns="46222" rIns="92439" bIns="46222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155"/>
            <a:ext cx="5335270" cy="4466986"/>
          </a:xfrm>
          <a:prstGeom prst="rect">
            <a:avLst/>
          </a:prstGeom>
        </p:spPr>
        <p:txBody>
          <a:bodyPr vert="horz" lIns="92439" tIns="46222" rIns="92439" bIns="4622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6"/>
            <a:ext cx="2889938" cy="496331"/>
          </a:xfrm>
          <a:prstGeom prst="rect">
            <a:avLst/>
          </a:prstGeom>
        </p:spPr>
        <p:txBody>
          <a:bodyPr vert="horz" lIns="92439" tIns="46222" rIns="92439" bIns="46222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8" y="9428586"/>
            <a:ext cx="2889938" cy="496331"/>
          </a:xfrm>
          <a:prstGeom prst="rect">
            <a:avLst/>
          </a:prstGeom>
        </p:spPr>
        <p:txBody>
          <a:bodyPr vert="horz" lIns="92439" tIns="46222" rIns="92439" bIns="46222" rtlCol="0" anchor="b"/>
          <a:lstStyle>
            <a:lvl1pPr algn="r">
              <a:defRPr sz="1200"/>
            </a:lvl1pPr>
          </a:lstStyle>
          <a:p>
            <a:fld id="{8B76E17F-36F6-4C88-8664-98E57F99DDA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9915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E17F-36F6-4C88-8664-98E57F99DDA6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9201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091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8322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i-FI" alt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4BCB78-B134-43C4-B041-1137FADBCF6B}" type="slidenum">
              <a:rPr lang="fi-FI" smtClean="0"/>
              <a:pPr>
                <a:defRPr/>
              </a:pPr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4829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i-FI" alt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4BCB78-B134-43C4-B041-1137FADBCF6B}" type="slidenum">
              <a:rPr lang="fi-FI" smtClean="0"/>
              <a:pPr>
                <a:defRPr/>
              </a:pPr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4829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406400" y="1712913"/>
            <a:ext cx="8324850" cy="391953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fi-FI">
              <a:solidFill>
                <a:prstClr val="black"/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1500" y="1770063"/>
            <a:ext cx="7769225" cy="1331912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1500" y="3141663"/>
            <a:ext cx="6283325" cy="233997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Georgia" pitchFamily="18" charset="0"/>
              </a:defRPr>
            </a:lvl1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860675" y="5959475"/>
            <a:ext cx="2025650" cy="176213"/>
          </a:xfrm>
        </p:spPr>
        <p:txBody>
          <a:bodyPr/>
          <a:lstStyle>
            <a:lvl1pPr>
              <a:defRPr sz="1200">
                <a:solidFill>
                  <a:srgbClr val="928B81"/>
                </a:solidFill>
              </a:defRPr>
            </a:lvl1pPr>
          </a:lstStyle>
          <a:p>
            <a:pPr>
              <a:defRPr/>
            </a:pPr>
            <a:fld id="{A6E50CD5-CA73-46F4-B7D1-6306DE67592E}" type="datetime1">
              <a:rPr lang="en-US"/>
              <a:pPr>
                <a:defRPr/>
              </a:pPr>
              <a:t>10/23/2019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04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A4946-6483-4404-ACBD-475213A005F1}" type="datetime1">
              <a:rPr lang="en-US"/>
              <a:pPr>
                <a:defRPr/>
              </a:pPr>
              <a:t>10/23/2019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0EA57-EF2B-46EA-A80B-FC0FB60418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11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1138" y="488950"/>
            <a:ext cx="1995487" cy="522922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488950"/>
            <a:ext cx="5837238" cy="52292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1920D0-D8B1-4C9F-B4B9-672313F1382F}" type="datetime1">
              <a:rPr lang="en-US"/>
              <a:pPr>
                <a:defRPr/>
              </a:pPr>
              <a:t>10/23/2019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8C723-024D-49AB-874B-E0431BFC5A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495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42" y="318135"/>
            <a:ext cx="8207375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rgbClr val="0065B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5" y="1527989"/>
            <a:ext cx="8207374" cy="398924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541" indent="-212350">
              <a:buFont typeface="Arial"/>
              <a:buChar char="•"/>
              <a:defRPr sz="2000">
                <a:latin typeface="Georgia"/>
              </a:defRPr>
            </a:lvl2pPr>
            <a:lvl3pPr marL="460691" indent="-230346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1808" indent="-194357">
              <a:buFont typeface="Arial"/>
              <a:buChar char="•"/>
              <a:defRPr sz="1400" baseline="0">
                <a:latin typeface="Georgia"/>
              </a:defRPr>
            </a:lvl4pPr>
            <a:lvl5pPr marL="1086940" indent="-228546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cxnSp>
        <p:nvCxnSpPr>
          <p:cNvPr id="12" name="Straight Connector 4"/>
          <p:cNvCxnSpPr/>
          <p:nvPr userDrawn="1"/>
        </p:nvCxnSpPr>
        <p:spPr>
          <a:xfrm>
            <a:off x="468342" y="5847608"/>
            <a:ext cx="8207375" cy="0"/>
          </a:xfrm>
          <a:prstGeom prst="line">
            <a:avLst/>
          </a:prstGeom>
          <a:ln w="12700" cmpd="sng">
            <a:solidFill>
              <a:srgbClr val="005EB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440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defRPr sz="240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>
              <a:defRPr sz="240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>
              <a:defRPr sz="240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>
              <a:defRPr sz="240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DC094-4A26-4A20-91B1-F0E00DB8CC69}" type="datetime1">
              <a:rPr lang="en-US"/>
              <a:pPr>
                <a:defRPr/>
              </a:pPr>
              <a:t>10/23/2019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1C4D7-B7C5-4572-A505-B163998A6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66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2684C-5F6F-4ADE-9578-DCC842DF4790}" type="datetime1">
              <a:rPr lang="en-US"/>
              <a:pPr>
                <a:defRPr/>
              </a:pPr>
              <a:t>10/23/2019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2B027-AA8C-4F75-8233-17D847FAD9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409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582738"/>
            <a:ext cx="3916363" cy="4135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582738"/>
            <a:ext cx="3916362" cy="4135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6EB35-48D4-4E1E-AF05-267189D9B465}" type="datetime1">
              <a:rPr lang="en-US"/>
              <a:pPr>
                <a:defRPr/>
              </a:pPr>
              <a:t>10/23/2019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87BD8-032D-4E26-84E6-860FDD386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588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D1C47-5BB9-449D-B75C-5E224E971C51}" type="datetime1">
              <a:rPr lang="en-US"/>
              <a:pPr>
                <a:defRPr/>
              </a:pPr>
              <a:t>10/23/2019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7645F-F679-4BBA-AE08-61867F2DB1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01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7AB1B-FB95-4E0A-B977-A006B76AB8B9}" type="datetime1">
              <a:rPr lang="en-US"/>
              <a:pPr>
                <a:defRPr/>
              </a:pPr>
              <a:t>10/23/2019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1CC9B-01FA-4A88-9365-7DF91582CC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7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87310-A47C-4BFF-88F9-4935DF7C8BC4}" type="datetime1">
              <a:rPr lang="en-US"/>
              <a:pPr>
                <a:defRPr/>
              </a:pPr>
              <a:t>10/23/2019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744EC-EE20-4DA7-8329-545072358D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188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9FAD4-61D9-40CE-BFEF-485B3CE21F6F}" type="datetime1">
              <a:rPr lang="en-US"/>
              <a:pPr>
                <a:defRPr/>
              </a:pPr>
              <a:t>10/23/2019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3A618-CCDA-4EB8-B679-4DB0E41F1A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877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9CF35-6572-4315-BC3F-615FE7ED71E4}" type="datetime1">
              <a:rPr lang="en-US"/>
              <a:pPr>
                <a:defRPr/>
              </a:pPr>
              <a:t>10/23/2019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9B32E-6882-48FC-8183-32AB2EC873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22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488950"/>
            <a:ext cx="79851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i-FI"/>
              <a:t>Click to edit Master title style</a:t>
            </a:r>
            <a:endParaRPr lang="fi-FI" altLang="fi-FI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484313"/>
            <a:ext cx="7985125" cy="413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i-FI"/>
              <a:t>Click to edit Master text styles</a:t>
            </a:r>
          </a:p>
          <a:p>
            <a:pPr lvl="1"/>
            <a:r>
              <a:rPr lang="en-US" altLang="fi-FI"/>
              <a:t>Second level</a:t>
            </a:r>
          </a:p>
          <a:p>
            <a:pPr lvl="2"/>
            <a:r>
              <a:rPr lang="en-US" altLang="fi-FI"/>
              <a:t>Third level</a:t>
            </a:r>
          </a:p>
          <a:p>
            <a:pPr lvl="3"/>
            <a:r>
              <a:rPr lang="en-US" altLang="fi-FI"/>
              <a:t>Fourth level</a:t>
            </a:r>
          </a:p>
          <a:p>
            <a:pPr lvl="4"/>
            <a:r>
              <a:rPr lang="en-US" altLang="fi-FI"/>
              <a:t>Fifth level</a:t>
            </a:r>
            <a:endParaRPr lang="fi-FI" altLang="fi-FI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272213"/>
            <a:ext cx="1544638" cy="12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b="1">
                <a:solidFill>
                  <a:srgbClr val="898989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8D144C-C411-4FF0-AACD-465CD6721A4A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10/23/2019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142038"/>
            <a:ext cx="1544638" cy="12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b="1">
                <a:solidFill>
                  <a:srgbClr val="898989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29000" y="6397625"/>
            <a:ext cx="1544638" cy="12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b="1">
                <a:solidFill>
                  <a:srgbClr val="898989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EAF0ED-9ADB-4280-8BA5-AB0451C2CCB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4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Unicode MS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Unicode MS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Unicode MS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Unicode MS" pitchFamily="3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jp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6.wmf"/><Relationship Id="rId11" Type="http://schemas.openxmlformats.org/officeDocument/2006/relationships/image" Target="../media/image53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6"/>
          <p:cNvSpPr txBox="1">
            <a:spLocks/>
          </p:cNvSpPr>
          <p:nvPr/>
        </p:nvSpPr>
        <p:spPr bwMode="auto">
          <a:xfrm>
            <a:off x="1331640" y="4365104"/>
            <a:ext cx="712787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fi-FI" sz="2400" kern="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3075" name="Title 8"/>
          <p:cNvSpPr>
            <a:spLocks noGrp="1"/>
          </p:cNvSpPr>
          <p:nvPr>
            <p:ph type="title"/>
          </p:nvPr>
        </p:nvSpPr>
        <p:spPr>
          <a:xfrm>
            <a:off x="712222" y="1844824"/>
            <a:ext cx="7772400" cy="525658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6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How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I </a:t>
            </a:r>
            <a:r>
              <a:rPr lang="en-US" sz="36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Became a Decision Analyst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0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Inspirational  People and </a:t>
            </a:r>
            <a:r>
              <a:rPr lang="en-US" sz="20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Building  Bridges  </a:t>
            </a:r>
            <a:br>
              <a:rPr lang="en-US" sz="20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0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20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0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0" cap="none" dirty="0">
                <a:solidFill>
                  <a:prstClr val="white"/>
                </a:solidFill>
              </a:rPr>
              <a:t>Ramsey Medal Acceptance Talk </a:t>
            </a:r>
            <a:r>
              <a:rPr lang="en-US" sz="2000" b="0" dirty="0">
                <a:solidFill>
                  <a:prstClr val="white"/>
                </a:solidFill>
              </a:rPr>
              <a:t/>
            </a:r>
            <a:br>
              <a:rPr lang="en-US" sz="2000" b="0" dirty="0">
                <a:solidFill>
                  <a:prstClr val="white"/>
                </a:solidFill>
              </a:rPr>
            </a:br>
            <a:r>
              <a:rPr lang="en-US" sz="1600" b="0" dirty="0">
                <a:solidFill>
                  <a:prstClr val="white"/>
                </a:solidFill>
              </a:rPr>
              <a:t>INFORMS 2019</a:t>
            </a:r>
            <a:br>
              <a:rPr lang="en-US" sz="1600" b="0" dirty="0">
                <a:solidFill>
                  <a:prstClr val="white"/>
                </a:solidFill>
              </a:rPr>
            </a:br>
            <a:r>
              <a:rPr lang="en-US" sz="1600" b="0" dirty="0">
                <a:solidFill>
                  <a:prstClr val="white"/>
                </a:solidFill>
              </a:rPr>
              <a:t/>
            </a:r>
            <a:br>
              <a:rPr lang="en-US" sz="1600" b="0" dirty="0">
                <a:solidFill>
                  <a:prstClr val="white"/>
                </a:solidFill>
              </a:rPr>
            </a:br>
            <a:r>
              <a:rPr lang="en-US" sz="1600" b="0" dirty="0">
                <a:solidFill>
                  <a:prstClr val="white"/>
                </a:solidFill>
              </a:rPr>
              <a:t/>
            </a:r>
            <a:br>
              <a:rPr lang="en-US" sz="1600" b="0" dirty="0">
                <a:solidFill>
                  <a:prstClr val="white"/>
                </a:solidFill>
              </a:rPr>
            </a:br>
            <a:r>
              <a:rPr lang="en-US" sz="2400" b="0" cap="none" dirty="0">
                <a:solidFill>
                  <a:prstClr val="white"/>
                </a:solidFill>
                <a:latin typeface="+mn-lt"/>
              </a:rPr>
              <a:t>Raimo P. </a:t>
            </a:r>
            <a:r>
              <a:rPr lang="en-US" sz="2400" b="0" cap="none" dirty="0" err="1">
                <a:solidFill>
                  <a:prstClr val="white"/>
                </a:solidFill>
                <a:latin typeface="+mn-lt"/>
              </a:rPr>
              <a:t>Hämäläinen</a:t>
            </a:r>
            <a:r>
              <a:rPr lang="en-US" sz="2400" b="0" cap="none" dirty="0">
                <a:solidFill>
                  <a:prstClr val="white"/>
                </a:solidFill>
                <a:latin typeface="+mn-lt"/>
              </a:rPr>
              <a:t> </a:t>
            </a:r>
            <a:br>
              <a:rPr lang="en-US" sz="2400" b="0" cap="none" dirty="0">
                <a:solidFill>
                  <a:prstClr val="white"/>
                </a:solidFill>
                <a:latin typeface="+mn-lt"/>
              </a:rPr>
            </a:br>
            <a:r>
              <a:rPr lang="en-US" sz="2400" b="0" cap="none" dirty="0">
                <a:solidFill>
                  <a:prstClr val="white"/>
                </a:solidFill>
                <a:latin typeface="+mn-lt"/>
              </a:rPr>
              <a:t>Aalto University</a:t>
            </a:r>
            <a:br>
              <a:rPr lang="en-US" sz="2400" b="0" cap="none" dirty="0">
                <a:solidFill>
                  <a:prstClr val="white"/>
                </a:solidFill>
                <a:latin typeface="+mn-lt"/>
              </a:rPr>
            </a:br>
            <a:r>
              <a:rPr lang="en-US" sz="2400" b="0" cap="none" dirty="0">
                <a:solidFill>
                  <a:prstClr val="white"/>
                </a:solidFill>
                <a:latin typeface="+mn-lt"/>
              </a:rPr>
              <a:t>Finland</a:t>
            </a:r>
            <a:br>
              <a:rPr lang="en-US" sz="2400" b="0" cap="none" dirty="0">
                <a:solidFill>
                  <a:prstClr val="white"/>
                </a:solidFill>
                <a:latin typeface="+mn-lt"/>
              </a:rPr>
            </a:br>
            <a:r>
              <a:rPr lang="en-US" sz="20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1600" b="0" dirty="0">
                <a:solidFill>
                  <a:schemeClr val="bg1"/>
                </a:solidFill>
              </a:rPr>
              <a:t/>
            </a:r>
            <a:br>
              <a:rPr lang="en-US" sz="1600" b="0" dirty="0">
                <a:solidFill>
                  <a:schemeClr val="bg1"/>
                </a:solidFill>
              </a:rPr>
            </a:br>
            <a:endParaRPr lang="fi-FI" sz="36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14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543433" y="405284"/>
            <a:ext cx="7985125" cy="10795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3600" dirty="0">
                <a:solidFill>
                  <a:schemeClr val="bg1"/>
                </a:solidFill>
              </a:rPr>
              <a:t>From</a:t>
            </a:r>
            <a:r>
              <a:rPr lang="en-US" sz="3700" dirty="0">
                <a:solidFill>
                  <a:schemeClr val="bg1"/>
                </a:solidFill>
              </a:rPr>
              <a:t> Game Theory to Decision Analysis</a:t>
            </a:r>
            <a:br>
              <a:rPr lang="en-US" sz="3700" dirty="0">
                <a:solidFill>
                  <a:schemeClr val="bg1"/>
                </a:solidFill>
              </a:rPr>
            </a:br>
            <a:endParaRPr lang="en-US" sz="3700" dirty="0">
              <a:solidFill>
                <a:schemeClr val="bg1"/>
              </a:solidFill>
            </a:endParaRPr>
          </a:p>
        </p:txBody>
      </p:sp>
      <p:sp>
        <p:nvSpPr>
          <p:cNvPr id="4099" name="TextBox 7"/>
          <p:cNvSpPr txBox="1">
            <a:spLocks noChangeArrowheads="1"/>
          </p:cNvSpPr>
          <p:nvPr/>
        </p:nvSpPr>
        <p:spPr bwMode="auto">
          <a:xfrm>
            <a:off x="395536" y="1484784"/>
            <a:ext cx="8280920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indent="47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eaLnBrk="1" fontAlgn="base" hangingPunct="1">
              <a:spcBef>
                <a:spcPct val="0"/>
              </a:spcBef>
              <a:spcAft>
                <a:spcPct val="0"/>
              </a:spcAft>
            </a:pPr>
            <a:endParaRPr lang="fi-FI" altLang="fi-FI" sz="2800" dirty="0">
              <a:solidFill>
                <a:prstClr val="white"/>
              </a:solidFill>
            </a:endParaRPr>
          </a:p>
          <a:p>
            <a:pPr marL="0" lv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i-FI" altLang="fi-FI" sz="2800" dirty="0">
                <a:solidFill>
                  <a:srgbClr val="FFFF00"/>
                </a:solidFill>
              </a:rPr>
              <a:t> In 1977 game theory seemed useless </a:t>
            </a:r>
            <a:r>
              <a:rPr lang="fi-FI" altLang="fi-FI" sz="2800" dirty="0">
                <a:solidFill>
                  <a:prstClr val="white"/>
                </a:solidFill>
              </a:rPr>
              <a:t>in  engineering contexts – </a:t>
            </a:r>
            <a:r>
              <a:rPr lang="fi-FI" altLang="fi-FI" sz="2800" dirty="0">
                <a:solidFill>
                  <a:srgbClr val="FFFF00"/>
                </a:solidFill>
              </a:rPr>
              <a:t>I wanted to be usefull</a:t>
            </a:r>
          </a:p>
          <a:p>
            <a:pPr marL="0" lvl="1" eaLnBrk="1" fontAlgn="base" hangingPunct="1">
              <a:spcBef>
                <a:spcPct val="0"/>
              </a:spcBef>
              <a:spcAft>
                <a:spcPct val="0"/>
              </a:spcAft>
            </a:pPr>
            <a:endParaRPr lang="fi-FI" altLang="fi-FI" sz="2800" dirty="0">
              <a:solidFill>
                <a:prstClr val="white"/>
              </a:solidFill>
            </a:endParaRPr>
          </a:p>
          <a:p>
            <a:pPr marL="0" lv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i-FI" altLang="fi-FI" sz="2800" dirty="0">
                <a:solidFill>
                  <a:prstClr val="white"/>
                </a:solidFill>
              </a:rPr>
              <a:t>New research topics:</a:t>
            </a:r>
          </a:p>
          <a:p>
            <a:pPr marL="0" lvl="1" eaLnBrk="1" fontAlgn="base" hangingPunct="1">
              <a:spcBef>
                <a:spcPct val="0"/>
              </a:spcBef>
              <a:spcAft>
                <a:spcPct val="0"/>
              </a:spcAft>
            </a:pPr>
            <a:endParaRPr lang="fi-FI" altLang="fi-FI" sz="2800" dirty="0">
              <a:solidFill>
                <a:prstClr val="white"/>
              </a:solidFill>
            </a:endParaRPr>
          </a:p>
          <a:p>
            <a:pPr lvl="1" indent="-4572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i-FI" altLang="fi-FI" sz="2800" dirty="0">
                <a:solidFill>
                  <a:prstClr val="white"/>
                </a:solidFill>
              </a:rPr>
              <a:t>Incentives in dynamic decision problems</a:t>
            </a:r>
          </a:p>
          <a:p>
            <a:pPr lvl="1" indent="-4572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i-FI" altLang="fi-FI" sz="2800" dirty="0">
                <a:solidFill>
                  <a:prstClr val="white"/>
                </a:solidFill>
              </a:rPr>
              <a:t>Computational agent modelling </a:t>
            </a:r>
          </a:p>
          <a:p>
            <a:pPr marL="0" lvl="1" indent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i-FI" altLang="fi-FI" sz="2800" dirty="0">
                <a:solidFill>
                  <a:prstClr val="white"/>
                </a:solidFill>
              </a:rPr>
              <a:t>-    </a:t>
            </a:r>
            <a:r>
              <a:rPr lang="fi-FI" altLang="fi-FI" sz="2800" dirty="0" err="1">
                <a:solidFill>
                  <a:prstClr val="white"/>
                </a:solidFill>
              </a:rPr>
              <a:t>Negotiation</a:t>
            </a:r>
            <a:r>
              <a:rPr lang="fi-FI" altLang="fi-FI" sz="2800" dirty="0">
                <a:solidFill>
                  <a:prstClr val="white"/>
                </a:solidFill>
              </a:rPr>
              <a:t> processes</a:t>
            </a:r>
          </a:p>
          <a:p>
            <a:pPr marL="0" lvl="1" indent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i-FI" altLang="fi-FI" sz="2800" dirty="0">
                <a:solidFill>
                  <a:prstClr val="white"/>
                </a:solidFill>
              </a:rPr>
              <a:t>-    </a:t>
            </a:r>
            <a:r>
              <a:rPr lang="fi-FI" altLang="fi-FI" sz="2800" dirty="0">
                <a:solidFill>
                  <a:srgbClr val="FFFF00"/>
                </a:solidFill>
              </a:rPr>
              <a:t>By </a:t>
            </a:r>
            <a:r>
              <a:rPr lang="fi-FI" altLang="fi-FI" sz="2800" dirty="0" err="1">
                <a:solidFill>
                  <a:srgbClr val="FFFF00"/>
                </a:solidFill>
              </a:rPr>
              <a:t>removing</a:t>
            </a:r>
            <a:r>
              <a:rPr lang="fi-FI" altLang="fi-FI" sz="2800" dirty="0">
                <a:solidFill>
                  <a:srgbClr val="FFFF00"/>
                </a:solidFill>
              </a:rPr>
              <a:t> extra </a:t>
            </a:r>
            <a:r>
              <a:rPr lang="fi-FI" altLang="fi-FI" sz="2800" dirty="0" err="1">
                <a:solidFill>
                  <a:srgbClr val="FFFF00"/>
                </a:solidFill>
              </a:rPr>
              <a:t>players</a:t>
            </a:r>
            <a:r>
              <a:rPr lang="fi-FI" altLang="fi-FI" sz="2800" dirty="0">
                <a:solidFill>
                  <a:srgbClr val="FFFF00"/>
                </a:solidFill>
              </a:rPr>
              <a:t> I found  </a:t>
            </a:r>
          </a:p>
          <a:p>
            <a:pPr marL="0" lvl="1" indent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i-FI" altLang="fi-FI" sz="2800" dirty="0">
                <a:solidFill>
                  <a:srgbClr val="FFFF00"/>
                </a:solidFill>
              </a:rPr>
              <a:t>	Multi - Criteria  Decision  Analysis  and AHP</a:t>
            </a:r>
          </a:p>
          <a:p>
            <a:pPr lvl="1" indent="-4572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fi-FI" altLang="fi-FI" sz="2800" dirty="0">
              <a:solidFill>
                <a:srgbClr val="FFFF00"/>
              </a:solidFill>
            </a:endParaRPr>
          </a:p>
          <a:p>
            <a:pPr marL="0" lv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i-FI" altLang="fi-FI" sz="2800" dirty="0">
                <a:solidFill>
                  <a:prstClr val="white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687602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7544" y="398844"/>
            <a:ext cx="7985125" cy="10795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i-FI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</a:t>
            </a:r>
            <a:r>
              <a:rPr lang="fi-FI" sz="37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Policy Decision in the Parliament of Finland,</a:t>
            </a:r>
            <a:r>
              <a:rPr lang="fi-FI" sz="22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1984 </a:t>
            </a:r>
          </a:p>
        </p:txBody>
      </p:sp>
      <p:sp>
        <p:nvSpPr>
          <p:cNvPr id="2" name="Rectangle 1"/>
          <p:cNvSpPr/>
          <p:nvPr/>
        </p:nvSpPr>
        <p:spPr>
          <a:xfrm>
            <a:off x="436248" y="1220341"/>
            <a:ext cx="77361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Debate based on individual  MCDA evaluations</a:t>
            </a:r>
          </a:p>
          <a:p>
            <a:r>
              <a:rPr lang="fi-FI" sz="2400" dirty="0">
                <a:solidFill>
                  <a:schemeClr val="bg1"/>
                </a:solidFill>
              </a:rPr>
              <a:t>Separating facts and values</a:t>
            </a:r>
          </a:p>
          <a:p>
            <a:r>
              <a:rPr lang="en-US" sz="2400" dirty="0">
                <a:solidFill>
                  <a:schemeClr val="bg1"/>
                </a:solidFill>
              </a:rPr>
              <a:t>Extensive coverage ( also critical )  on TV and press</a:t>
            </a:r>
          </a:p>
        </p:txBody>
      </p:sp>
      <p:sp>
        <p:nvSpPr>
          <p:cNvPr id="6" name="Rectangle 5"/>
          <p:cNvSpPr/>
          <p:nvPr/>
        </p:nvSpPr>
        <p:spPr>
          <a:xfrm>
            <a:off x="97709" y="6093296"/>
            <a:ext cx="45031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600" dirty="0">
                <a:solidFill>
                  <a:schemeClr val="bg1"/>
                </a:solidFill>
              </a:rPr>
              <a:t>Minister  Pekka Vennamo working with  our HIPRE DOS- software  for AHP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68" y="3169768"/>
            <a:ext cx="4213222" cy="2736304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140968"/>
            <a:ext cx="3816424" cy="309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3EA072A-94EA-4BD4-92AA-50A907DFDD4B}"/>
              </a:ext>
            </a:extLst>
          </p:cNvPr>
          <p:cNvSpPr txBox="1"/>
          <p:nvPr/>
        </p:nvSpPr>
        <p:spPr>
          <a:xfrm>
            <a:off x="6948264" y="6261770"/>
            <a:ext cx="1417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Interfaces 1988</a:t>
            </a:r>
            <a:endParaRPr lang="x-non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64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86044" y="467221"/>
            <a:ext cx="7985125" cy="10795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i-FI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AHP and MAV </a:t>
            </a:r>
            <a:r>
              <a:rPr lang="fi-FI" sz="36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Theory</a:t>
            </a:r>
            <a:endParaRPr lang="fi-FI" sz="36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0130" y="1564261"/>
            <a:ext cx="580407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Value difference interpretation in ratio elicitation makes AHP compatible with MAV theory </a:t>
            </a:r>
            <a:r>
              <a:rPr lang="en-US" dirty="0">
                <a:solidFill>
                  <a:srgbClr val="FFFF00"/>
                </a:solidFill>
              </a:rPr>
              <a:t>(</a:t>
            </a:r>
            <a:r>
              <a:rPr lang="en-US" dirty="0" err="1">
                <a:solidFill>
                  <a:srgbClr val="FFFF00"/>
                </a:solidFill>
              </a:rPr>
              <a:t>Salo</a:t>
            </a:r>
            <a:r>
              <a:rPr lang="en-US" dirty="0">
                <a:solidFill>
                  <a:srgbClr val="FFFF00"/>
                </a:solidFill>
              </a:rPr>
              <a:t> and </a:t>
            </a:r>
            <a:r>
              <a:rPr lang="en-US" dirty="0" err="1">
                <a:solidFill>
                  <a:srgbClr val="FFFF00"/>
                </a:solidFill>
              </a:rPr>
              <a:t>Hämäläinen</a:t>
            </a:r>
            <a:r>
              <a:rPr lang="en-US" dirty="0">
                <a:solidFill>
                  <a:srgbClr val="FFFF00"/>
                </a:solidFill>
              </a:rPr>
              <a:t>, 1997)</a:t>
            </a: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r>
              <a:rPr lang="en-US" sz="2400" dirty="0">
                <a:solidFill>
                  <a:schemeClr val="bg1"/>
                </a:solidFill>
              </a:rPr>
              <a:t>Paper took 7 years to get published. Finally in J. MCDA  followed by 8 commentary papers.</a:t>
            </a:r>
          </a:p>
          <a:p>
            <a:r>
              <a:rPr lang="en-US" sz="2400" dirty="0">
                <a:solidFill>
                  <a:schemeClr val="bg1"/>
                </a:solidFill>
              </a:rPr>
              <a:t>Today over 400 citations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New Balanced Scale for AHP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Coined the term The Analytic Network Process 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Hämäläinen</a:t>
            </a:r>
            <a:r>
              <a:rPr lang="en-US" dirty="0">
                <a:solidFill>
                  <a:schemeClr val="bg1"/>
                </a:solidFill>
              </a:rPr>
              <a:t> and </a:t>
            </a:r>
            <a:r>
              <a:rPr lang="en-US" dirty="0" err="1">
                <a:solidFill>
                  <a:schemeClr val="bg1"/>
                </a:solidFill>
              </a:rPr>
              <a:t>Seppäläinen</a:t>
            </a:r>
            <a:r>
              <a:rPr lang="en-US" dirty="0">
                <a:solidFill>
                  <a:schemeClr val="bg1"/>
                </a:solidFill>
              </a:rPr>
              <a:t> ,1986)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929" y="1484784"/>
            <a:ext cx="1905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68122" y="378904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Thomas Saaty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30" y="4288083"/>
            <a:ext cx="1655998" cy="237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291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68242" y="509594"/>
            <a:ext cx="7985125" cy="10795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600" kern="0" dirty="0">
                <a:solidFill>
                  <a:schemeClr val="bg1"/>
                </a:solidFill>
              </a:rPr>
              <a:t>Negotiation Support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90" y="1589094"/>
            <a:ext cx="2479898" cy="415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00889" y="5903510"/>
            <a:ext cx="2851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  <a:latin typeface="+mj-lt"/>
              </a:rPr>
              <a:t>Howard Raiffa ,</a:t>
            </a:r>
          </a:p>
          <a:p>
            <a:r>
              <a:rPr lang="fi-FI" sz="1200" dirty="0">
                <a:solidFill>
                  <a:schemeClr val="bg1"/>
                </a:solidFill>
                <a:latin typeface="+mj-lt"/>
              </a:rPr>
              <a:t>Alcazar Castle Segovia,Spain 1992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012" y="4684762"/>
            <a:ext cx="936104" cy="14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352849"/>
            <a:ext cx="964628" cy="11505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04667" y="3558207"/>
            <a:ext cx="1512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200" dirty="0">
                <a:solidFill>
                  <a:schemeClr val="bg1"/>
                </a:solidFill>
                <a:latin typeface="+mj-lt"/>
              </a:rPr>
              <a:t>Prof. Harri Ehtamo </a:t>
            </a:r>
          </a:p>
          <a:p>
            <a:pPr algn="ctr"/>
            <a:r>
              <a:rPr lang="fi-FI" sz="1200" dirty="0">
                <a:solidFill>
                  <a:schemeClr val="bg1"/>
                </a:solidFill>
                <a:latin typeface="+mj-lt"/>
              </a:rPr>
              <a:t>Aalto U.</a:t>
            </a:r>
            <a:endParaRPr lang="en-US" sz="1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963" y="4019872"/>
            <a:ext cx="2633182" cy="254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5" y="3123130"/>
            <a:ext cx="2326733" cy="348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7418" y="1481589"/>
            <a:ext cx="460582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kern="0" dirty="0" err="1">
                <a:solidFill>
                  <a:schemeClr val="bg1"/>
                </a:solidFill>
              </a:rPr>
              <a:t>Joint</a:t>
            </a:r>
            <a:r>
              <a:rPr lang="fi-FI" sz="2400" kern="0" dirty="0">
                <a:solidFill>
                  <a:schemeClr val="bg1"/>
                </a:solidFill>
              </a:rPr>
              <a:t>  Gains procedure: </a:t>
            </a:r>
            <a:r>
              <a:rPr lang="fi-FI" sz="2400" kern="0" dirty="0" err="1">
                <a:solidFill>
                  <a:schemeClr val="bg1"/>
                </a:solidFill>
              </a:rPr>
              <a:t>Mutually</a:t>
            </a:r>
            <a:r>
              <a:rPr lang="fi-FI" sz="2400" kern="0" dirty="0">
                <a:solidFill>
                  <a:schemeClr val="bg1"/>
                </a:solidFill>
              </a:rPr>
              <a:t> </a:t>
            </a:r>
            <a:r>
              <a:rPr lang="fi-FI" sz="2400" kern="0" dirty="0" err="1">
                <a:solidFill>
                  <a:schemeClr val="bg1"/>
                </a:solidFill>
              </a:rPr>
              <a:t>improving</a:t>
            </a:r>
            <a:r>
              <a:rPr lang="fi-FI" sz="2400" kern="0" dirty="0">
                <a:solidFill>
                  <a:schemeClr val="bg1"/>
                </a:solidFill>
              </a:rPr>
              <a:t> </a:t>
            </a:r>
            <a:r>
              <a:rPr lang="fi-FI" sz="2400" kern="0" dirty="0" err="1">
                <a:solidFill>
                  <a:schemeClr val="bg1"/>
                </a:solidFill>
              </a:rPr>
              <a:t>steps</a:t>
            </a:r>
            <a:r>
              <a:rPr lang="fi-FI" sz="2400" kern="0" dirty="0">
                <a:solidFill>
                  <a:schemeClr val="bg1"/>
                </a:solidFill>
              </a:rPr>
              <a:t> </a:t>
            </a:r>
            <a:r>
              <a:rPr lang="fi-FI" sz="2400" kern="0" dirty="0" err="1">
                <a:solidFill>
                  <a:schemeClr val="bg1"/>
                </a:solidFill>
              </a:rPr>
              <a:t>towards</a:t>
            </a:r>
            <a:r>
              <a:rPr lang="fi-FI" sz="2400" kern="0" dirty="0">
                <a:solidFill>
                  <a:schemeClr val="bg1"/>
                </a:solidFill>
              </a:rPr>
              <a:t> a Pareto solution</a:t>
            </a:r>
          </a:p>
          <a:p>
            <a:r>
              <a:rPr lang="fi-FI" sz="1600" kern="0" dirty="0">
                <a:solidFill>
                  <a:schemeClr val="bg1"/>
                </a:solidFill>
              </a:rPr>
              <a:t>( Single Negotiation Text idea – Fisher)</a:t>
            </a:r>
            <a:endParaRPr lang="fi-FI" sz="1600" dirty="0"/>
          </a:p>
        </p:txBody>
      </p:sp>
    </p:spTree>
    <p:extLst>
      <p:ext uri="{BB962C8B-B14F-4D97-AF65-F5344CB8AC3E}">
        <p14:creationId xmlns:p14="http://schemas.microsoft.com/office/powerpoint/2010/main" val="863909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39552" y="476672"/>
            <a:ext cx="7985125" cy="10795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i-FI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Preference</a:t>
            </a:r>
            <a:r>
              <a:rPr lang="fi-FI" sz="3600" kern="0" dirty="0">
                <a:solidFill>
                  <a:schemeClr val="bg1"/>
                </a:solidFill>
              </a:rPr>
              <a:t> Programming</a:t>
            </a:r>
            <a:endParaRPr lang="en-US" sz="3600" kern="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3545" y="1689068"/>
            <a:ext cx="590465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>
                <a:solidFill>
                  <a:srgbClr val="FFFF00"/>
                </a:solidFill>
              </a:rPr>
              <a:t>Decision analysis with incomplete information – interval statements</a:t>
            </a:r>
          </a:p>
          <a:p>
            <a:endParaRPr lang="fi-FI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Preference Ratios in </a:t>
            </a:r>
            <a:r>
              <a:rPr lang="en-US" sz="2400" dirty="0" err="1">
                <a:solidFill>
                  <a:schemeClr val="bg1"/>
                </a:solidFill>
              </a:rPr>
              <a:t>Multiattribute</a:t>
            </a:r>
            <a:r>
              <a:rPr lang="en-US" sz="2400" dirty="0">
                <a:solidFill>
                  <a:schemeClr val="bg1"/>
                </a:solidFill>
              </a:rPr>
              <a:t> Evaluation (PRIME)</a:t>
            </a:r>
          </a:p>
          <a:p>
            <a:r>
              <a:rPr lang="fi-FI" sz="2400" dirty="0">
                <a:solidFill>
                  <a:schemeClr val="bg1"/>
                </a:solidFill>
              </a:rPr>
              <a:t>Interval SMART/SWING and AHP</a:t>
            </a:r>
          </a:p>
          <a:p>
            <a:endParaRPr lang="fi-FI" sz="2400" dirty="0">
              <a:solidFill>
                <a:schemeClr val="bg1"/>
              </a:solidFill>
            </a:endParaRPr>
          </a:p>
          <a:p>
            <a:endParaRPr lang="fi-FI" sz="2400" dirty="0">
              <a:solidFill>
                <a:schemeClr val="bg1"/>
              </a:solidFill>
            </a:endParaRPr>
          </a:p>
          <a:p>
            <a:endParaRPr lang="fi-FI" sz="2400" dirty="0">
              <a:solidFill>
                <a:schemeClr val="bg1"/>
              </a:solidFill>
            </a:endParaRPr>
          </a:p>
          <a:p>
            <a:endParaRPr lang="fi-FI" sz="2400" dirty="0">
              <a:solidFill>
                <a:schemeClr val="bg1"/>
              </a:solidFill>
            </a:endParaRPr>
          </a:p>
          <a:p>
            <a:endParaRPr lang="fi-FI" sz="2400" dirty="0">
              <a:solidFill>
                <a:schemeClr val="bg1"/>
              </a:solidFill>
            </a:endParaRPr>
          </a:p>
          <a:p>
            <a:r>
              <a:rPr lang="fi-FI" sz="2400" dirty="0">
                <a:solidFill>
                  <a:srgbClr val="FFFF00"/>
                </a:solidFill>
              </a:rPr>
              <a:t>Basis for new methods in portfolio decision analysis</a:t>
            </a:r>
          </a:p>
          <a:p>
            <a:endParaRPr lang="fi-FI" sz="2400" dirty="0">
              <a:solidFill>
                <a:schemeClr val="bg1"/>
              </a:solidFill>
            </a:endParaRPr>
          </a:p>
          <a:p>
            <a:endParaRPr lang="fi-FI" sz="2400" dirty="0">
              <a:solidFill>
                <a:schemeClr val="bg1"/>
              </a:solidFill>
            </a:endParaRPr>
          </a:p>
          <a:p>
            <a:endParaRPr lang="fi-FI" sz="2400" dirty="0">
              <a:solidFill>
                <a:schemeClr val="bg1"/>
              </a:solidFill>
            </a:endParaRPr>
          </a:p>
          <a:p>
            <a:endParaRPr lang="fi-FI" sz="24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76795" y="3486436"/>
            <a:ext cx="23724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400" dirty="0">
                <a:solidFill>
                  <a:schemeClr val="bg1"/>
                </a:solidFill>
              </a:rPr>
              <a:t>Prof. Ahti Salo</a:t>
            </a:r>
          </a:p>
          <a:p>
            <a:pPr algn="ctr"/>
            <a:r>
              <a:rPr lang="fi-FI" sz="1400" dirty="0">
                <a:solidFill>
                  <a:schemeClr val="bg1"/>
                </a:solidFill>
              </a:rPr>
              <a:t>Aalto University</a:t>
            </a:r>
          </a:p>
          <a:p>
            <a:pPr algn="ctr"/>
            <a:endParaRPr lang="fi-FI" sz="2000" i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44008" y="5207894"/>
            <a:ext cx="23724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i-FI" sz="2000" i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5115" y="4208860"/>
            <a:ext cx="3022426" cy="2584772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59" y="4217952"/>
            <a:ext cx="4464496" cy="141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285" y="1689068"/>
            <a:ext cx="1407231" cy="179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5726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29002" y="369147"/>
            <a:ext cx="7985125" cy="10795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i-FI" sz="3600" kern="0" dirty="0">
                <a:solidFill>
                  <a:schemeClr val="bg1"/>
                </a:solidFill>
              </a:rPr>
              <a:t>Decision Support Software on the Web</a:t>
            </a:r>
            <a:endParaRPr lang="en-US" sz="3600" kern="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76256" y="2731376"/>
            <a:ext cx="23724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400" dirty="0">
                <a:solidFill>
                  <a:schemeClr val="bg1"/>
                </a:solidFill>
              </a:rPr>
              <a:t> Jyri Mustajoki</a:t>
            </a:r>
          </a:p>
          <a:p>
            <a:pPr algn="ctr"/>
            <a:r>
              <a:rPr lang="fi-FI" sz="1400" dirty="0">
                <a:solidFill>
                  <a:schemeClr val="bg1"/>
                </a:solidFill>
              </a:rPr>
              <a:t>Finnish Environment Institute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122" y="1273086"/>
            <a:ext cx="1428750" cy="1428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751" y="1571568"/>
            <a:ext cx="3679177" cy="7708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1174" y="2391828"/>
            <a:ext cx="62368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Web-HIPRE (1998) ,</a:t>
            </a:r>
            <a:r>
              <a:rPr lang="en-US" sz="2400" dirty="0" err="1">
                <a:solidFill>
                  <a:schemeClr val="bg1"/>
                </a:solidFill>
              </a:rPr>
              <a:t>Winpre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ja</a:t>
            </a:r>
            <a:r>
              <a:rPr lang="en-US" sz="2400" dirty="0">
                <a:solidFill>
                  <a:schemeClr val="bg1"/>
                </a:solidFill>
              </a:rPr>
              <a:t> Smart-Swaps</a:t>
            </a:r>
          </a:p>
          <a:p>
            <a:r>
              <a:rPr lang="en-US" sz="2400" dirty="0">
                <a:solidFill>
                  <a:schemeClr val="bg1"/>
                </a:solidFill>
              </a:rPr>
              <a:t>Opinions-Online, Joint-Gains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29316" y="3345582"/>
            <a:ext cx="4054262" cy="3323689"/>
            <a:chOff x="323281" y="162943"/>
            <a:chExt cx="5848246" cy="4582814"/>
          </a:xfrm>
        </p:grpSpPr>
        <p:graphicFrame>
          <p:nvGraphicFramePr>
            <p:cNvPr id="9" name="Object 5"/>
            <p:cNvGraphicFramePr>
              <a:graphicFrameLocks noChangeAspect="1"/>
            </p:cNvGraphicFramePr>
            <p:nvPr>
              <p:extLst/>
            </p:nvPr>
          </p:nvGraphicFramePr>
          <p:xfrm>
            <a:off x="323281" y="332657"/>
            <a:ext cx="3245724" cy="23762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68" name="Document" r:id="rId5" imgW="3934440" imgH="2881440" progId="Word.Document.8">
                    <p:embed/>
                  </p:oleObj>
                </mc:Choice>
                <mc:Fallback>
                  <p:oleObj name="Document" r:id="rId5" imgW="3934440" imgH="288144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3281" y="332657"/>
                          <a:ext cx="3245724" cy="23762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840" y="162943"/>
              <a:ext cx="3039687" cy="237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2060848"/>
              <a:ext cx="3417157" cy="2684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 descr="WINPR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323314"/>
            <a:ext cx="2610931" cy="233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0152" y="4149080"/>
            <a:ext cx="3032148" cy="2405443"/>
          </a:xfrm>
          <a:prstGeom prst="rect">
            <a:avLst/>
          </a:prstGeom>
        </p:spPr>
      </p:pic>
      <p:pic>
        <p:nvPicPr>
          <p:cNvPr id="5226" name="Picture 10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892" y="3446329"/>
            <a:ext cx="3464468" cy="76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9237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79437" y="459524"/>
            <a:ext cx="7985125" cy="10795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600" kern="0" dirty="0">
                <a:solidFill>
                  <a:schemeClr val="bg1"/>
                </a:solidFill>
              </a:rPr>
              <a:t>Environmental</a:t>
            </a:r>
            <a:r>
              <a:rPr lang="en-US" sz="3600" kern="0" dirty="0">
                <a:solidFill>
                  <a:schemeClr val="bg1"/>
                </a:solidFill>
                <a:latin typeface="+mn-lt"/>
              </a:rPr>
              <a:t> Decision Making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362182" y="1409674"/>
            <a:ext cx="564997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i-FI" sz="2400" dirty="0">
              <a:solidFill>
                <a:schemeClr val="bg1"/>
              </a:solidFill>
            </a:endParaRPr>
          </a:p>
          <a:p>
            <a:r>
              <a:rPr lang="fi-FI" sz="2400" dirty="0">
                <a:solidFill>
                  <a:schemeClr val="bg1"/>
                </a:solidFill>
              </a:rPr>
              <a:t>Interactive participatory </a:t>
            </a:r>
          </a:p>
          <a:p>
            <a:r>
              <a:rPr lang="fi-FI" sz="2400" dirty="0">
                <a:solidFill>
                  <a:schemeClr val="bg1"/>
                </a:solidFill>
              </a:rPr>
              <a:t>decision analysis processes</a:t>
            </a:r>
          </a:p>
          <a:p>
            <a:r>
              <a:rPr lang="fi-FI" sz="2400" dirty="0">
                <a:solidFill>
                  <a:schemeClr val="bg1"/>
                </a:solidFill>
              </a:rPr>
              <a:t>for water course regulation</a:t>
            </a:r>
          </a:p>
          <a:p>
            <a:r>
              <a:rPr lang="fi-FI" sz="2400" dirty="0">
                <a:solidFill>
                  <a:schemeClr val="bg1"/>
                </a:solidFill>
              </a:rPr>
              <a:t>policies </a:t>
            </a:r>
          </a:p>
          <a:p>
            <a:r>
              <a:rPr lang="fi-FI" sz="2400" dirty="0">
                <a:solidFill>
                  <a:schemeClr val="bg1"/>
                </a:solidFill>
              </a:rPr>
              <a:t>Internet based approaches</a:t>
            </a:r>
          </a:p>
          <a:p>
            <a:endParaRPr lang="fi-FI" sz="2400" dirty="0">
              <a:solidFill>
                <a:schemeClr val="bg1"/>
              </a:solidFill>
            </a:endParaRPr>
          </a:p>
          <a:p>
            <a:r>
              <a:rPr lang="fi-FI" sz="2400" dirty="0">
                <a:solidFill>
                  <a:srgbClr val="FFFF00"/>
                </a:solidFill>
              </a:rPr>
              <a:t>Decision Analysis basis for valuation in in </a:t>
            </a:r>
            <a:r>
              <a:rPr lang="fi-FI" sz="2400" kern="0" dirty="0">
                <a:solidFill>
                  <a:srgbClr val="FFFF00"/>
                </a:solidFill>
              </a:rPr>
              <a:t>Life Cycle Impact Analysis </a:t>
            </a:r>
            <a:r>
              <a:rPr lang="fi-FI" sz="2400" kern="0" dirty="0">
                <a:solidFill>
                  <a:schemeClr val="bg1"/>
                </a:solidFill>
              </a:rPr>
              <a:t>(LCA) (Miettinen &amp; Hämäläinen 1997)</a:t>
            </a:r>
          </a:p>
          <a:p>
            <a:endParaRPr lang="fi-FI" sz="2400" kern="0" dirty="0">
              <a:solidFill>
                <a:schemeClr val="bg1"/>
              </a:solidFill>
            </a:endParaRPr>
          </a:p>
          <a:p>
            <a:r>
              <a:rPr lang="fi-FI" sz="2400" kern="0" dirty="0">
                <a:solidFill>
                  <a:schemeClr val="bg1"/>
                </a:solidFill>
              </a:rPr>
              <a:t>Portfolio Decision Analysis in environmental policies </a:t>
            </a:r>
          </a:p>
          <a:p>
            <a:endParaRPr lang="en-US" sz="2400" kern="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9" y="2047367"/>
            <a:ext cx="1040234" cy="14502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82771" y="3511417"/>
            <a:ext cx="21602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400" dirty="0">
                <a:solidFill>
                  <a:schemeClr val="bg1"/>
                </a:solidFill>
              </a:rPr>
              <a:t>Mika Marttunen</a:t>
            </a:r>
          </a:p>
          <a:p>
            <a:pPr algn="ctr"/>
            <a:r>
              <a:rPr lang="fi-FI" sz="1400" dirty="0">
                <a:solidFill>
                  <a:schemeClr val="bg1"/>
                </a:solidFill>
              </a:rPr>
              <a:t>Finnish Environment Institute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279" y="2133526"/>
            <a:ext cx="1912224" cy="1416462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327905"/>
            <a:ext cx="2947028" cy="238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5339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39552" y="548680"/>
            <a:ext cx="7985125" cy="10795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600" kern="0" dirty="0">
                <a:solidFill>
                  <a:schemeClr val="bg1"/>
                </a:solidFill>
              </a:rPr>
              <a:t>Decision Conferencing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6784003" y="3212976"/>
            <a:ext cx="23724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400" dirty="0">
                <a:solidFill>
                  <a:schemeClr val="bg1"/>
                </a:solidFill>
              </a:rPr>
              <a:t>Simon French</a:t>
            </a:r>
          </a:p>
          <a:p>
            <a:pPr algn="ctr"/>
            <a:r>
              <a:rPr lang="fi-FI" sz="1400" dirty="0">
                <a:solidFill>
                  <a:schemeClr val="bg1"/>
                </a:solidFill>
              </a:rPr>
              <a:t>Warwick U. </a:t>
            </a:r>
          </a:p>
          <a:p>
            <a:pPr algn="ctr"/>
            <a:r>
              <a:rPr lang="fi-FI" sz="1400" dirty="0">
                <a:solidFill>
                  <a:schemeClr val="bg1"/>
                </a:solidFill>
              </a:rPr>
              <a:t>Ramsey  Medal 2017</a:t>
            </a:r>
          </a:p>
        </p:txBody>
      </p:sp>
      <p:sp>
        <p:nvSpPr>
          <p:cNvPr id="5" name="Rectangle 4"/>
          <p:cNvSpPr/>
          <p:nvPr/>
        </p:nvSpPr>
        <p:spPr>
          <a:xfrm>
            <a:off x="345852" y="1628180"/>
            <a:ext cx="58326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kern="0" dirty="0">
                <a:solidFill>
                  <a:schemeClr val="bg1"/>
                </a:solidFill>
              </a:rPr>
              <a:t>Emergency responses in nuclear accidents </a:t>
            </a:r>
          </a:p>
          <a:p>
            <a:r>
              <a:rPr lang="fi-FI" sz="2400" dirty="0">
                <a:solidFill>
                  <a:schemeClr val="bg1"/>
                </a:solidFill>
              </a:rPr>
              <a:t>European workshops 1992-2004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fi-FI" sz="2400" dirty="0" err="1">
                <a:solidFill>
                  <a:schemeClr val="bg1"/>
                </a:solidFill>
              </a:rPr>
              <a:t>Our</a:t>
            </a:r>
            <a:r>
              <a:rPr lang="fi-FI" sz="2400" dirty="0">
                <a:solidFill>
                  <a:schemeClr val="bg1"/>
                </a:solidFill>
              </a:rPr>
              <a:t> Web-HIPRE  </a:t>
            </a:r>
            <a:r>
              <a:rPr lang="fi-FI" sz="2400" dirty="0" err="1">
                <a:solidFill>
                  <a:schemeClr val="bg1"/>
                </a:solidFill>
              </a:rPr>
              <a:t>decision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analysis</a:t>
            </a:r>
            <a:r>
              <a:rPr lang="fi-FI" sz="2400" dirty="0">
                <a:solidFill>
                  <a:schemeClr val="bg1"/>
                </a:solidFill>
              </a:rPr>
              <a:t> software implemented in the RHODOS system </a:t>
            </a:r>
            <a:r>
              <a:rPr lang="en-US" sz="2400" dirty="0">
                <a:solidFill>
                  <a:schemeClr val="bg1"/>
                </a:solidFill>
              </a:rPr>
              <a:t>( Real time Online </a:t>
            </a:r>
            <a:r>
              <a:rPr lang="en-US" sz="2400" dirty="0" err="1">
                <a:solidFill>
                  <a:schemeClr val="bg1"/>
                </a:solidFill>
              </a:rPr>
              <a:t>DecisiOn</a:t>
            </a:r>
            <a:r>
              <a:rPr lang="en-US" sz="2400" dirty="0">
                <a:solidFill>
                  <a:schemeClr val="bg1"/>
                </a:solidFill>
              </a:rPr>
              <a:t> Support ) for radiation accidents</a:t>
            </a: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Installed in emergency response centers in more than 20 countries in Europe and the world.</a:t>
            </a:r>
            <a:endParaRPr lang="fi-FI" sz="2400" dirty="0">
              <a:solidFill>
                <a:srgbClr val="FFFF00"/>
              </a:solidFill>
            </a:endParaRPr>
          </a:p>
        </p:txBody>
      </p:sp>
      <p:sp>
        <p:nvSpPr>
          <p:cNvPr id="6" name="AutoShape 2" descr="Kuvahaun tulos haulle rodos tkk stuk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562" y="1484784"/>
            <a:ext cx="1263055" cy="1641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917" y="4221088"/>
            <a:ext cx="2530686" cy="248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281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1450" y="1766493"/>
            <a:ext cx="1193227" cy="1579766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9552" y="333240"/>
            <a:ext cx="7985125" cy="10795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i-FI" sz="3600" kern="0" dirty="0">
                <a:solidFill>
                  <a:schemeClr val="bg1"/>
                </a:solidFill>
              </a:rPr>
              <a:t>Pilot Decision Making</a:t>
            </a:r>
            <a:endParaRPr lang="en-US" sz="3600" kern="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48678" y="3362309"/>
            <a:ext cx="23724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400" dirty="0">
                <a:solidFill>
                  <a:schemeClr val="bg1"/>
                </a:solidFill>
              </a:rPr>
              <a:t>Kai Virtanen</a:t>
            </a:r>
          </a:p>
          <a:p>
            <a:pPr algn="ctr"/>
            <a:r>
              <a:rPr lang="fi-FI" sz="1400" dirty="0">
                <a:solidFill>
                  <a:schemeClr val="bg1"/>
                </a:solidFill>
              </a:rPr>
              <a:t>Aalto U.</a:t>
            </a:r>
          </a:p>
        </p:txBody>
      </p:sp>
      <p:sp>
        <p:nvSpPr>
          <p:cNvPr id="9" name="Rectangle 8"/>
          <p:cNvSpPr/>
          <p:nvPr/>
        </p:nvSpPr>
        <p:spPr>
          <a:xfrm>
            <a:off x="743962" y="2026656"/>
            <a:ext cx="36158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>
                <a:solidFill>
                  <a:schemeClr val="bg1"/>
                </a:solidFill>
              </a:rPr>
              <a:t>Evaluation of uncertainties with multi-criteria inluence diagrams</a:t>
            </a:r>
          </a:p>
          <a:p>
            <a:endParaRPr lang="fi-FI" sz="2400" dirty="0">
              <a:solidFill>
                <a:schemeClr val="bg1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539552" y="3885529"/>
            <a:ext cx="8955062" cy="2449614"/>
            <a:chOff x="319679" y="1412105"/>
            <a:chExt cx="8955062" cy="2449614"/>
          </a:xfrm>
        </p:grpSpPr>
        <p:sp>
          <p:nvSpPr>
            <p:cNvPr id="46" name="Rounded Rectangle 733"/>
            <p:cNvSpPr>
              <a:spLocks noChangeArrowheads="1"/>
            </p:cNvSpPr>
            <p:nvPr/>
          </p:nvSpPr>
          <p:spPr bwMode="auto">
            <a:xfrm>
              <a:off x="6610793" y="1563087"/>
              <a:ext cx="1944216" cy="936775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altLang="fi-FI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pic>
          <p:nvPicPr>
            <p:cNvPr id="43" name="Picture 687" descr="map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800" y="1412105"/>
              <a:ext cx="3600400" cy="2449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ctangle 209"/>
            <p:cNvSpPr>
              <a:spLocks noChangeArrowheads="1"/>
            </p:cNvSpPr>
            <p:nvPr/>
          </p:nvSpPr>
          <p:spPr bwMode="auto">
            <a:xfrm>
              <a:off x="6728391" y="1563087"/>
              <a:ext cx="2546350" cy="952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0650" tIns="60325" rIns="120650" bIns="60325">
              <a:spAutoFit/>
            </a:bodyPr>
            <a:lstStyle>
              <a:lvl1pPr defTabSz="12922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12922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12922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12922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12922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12922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12922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12922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12922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hangingPunct="0"/>
              <a:r>
                <a:rPr lang="en-US" altLang="fi-FI" sz="1800" dirty="0">
                  <a:solidFill>
                    <a:srgbClr val="FFFFFF"/>
                  </a:solidFill>
                  <a:latin typeface="Arial" charset="0"/>
                </a:rPr>
                <a:t>uncertainty in</a:t>
              </a:r>
            </a:p>
            <a:p>
              <a:pPr eaLnBrk="0" hangingPunct="0"/>
              <a:r>
                <a:rPr lang="en-US" altLang="fi-FI" sz="1800" dirty="0">
                  <a:solidFill>
                    <a:srgbClr val="FFFFFF"/>
                  </a:solidFill>
                  <a:latin typeface="Arial" charset="0"/>
                </a:rPr>
                <a:t>adversary </a:t>
              </a:r>
            </a:p>
            <a:p>
              <a:pPr eaLnBrk="0" hangingPunct="0"/>
              <a:r>
                <a:rPr lang="en-US" altLang="fi-FI" sz="1800" dirty="0">
                  <a:solidFill>
                    <a:srgbClr val="FFFFFF"/>
                  </a:solidFill>
                  <a:latin typeface="Arial" charset="0"/>
                </a:rPr>
                <a:t>behavior</a:t>
              </a:r>
            </a:p>
          </p:txBody>
        </p:sp>
        <p:sp>
          <p:nvSpPr>
            <p:cNvPr id="45" name="Rounded Rectangle 731"/>
            <p:cNvSpPr>
              <a:spLocks noChangeArrowheads="1"/>
            </p:cNvSpPr>
            <p:nvPr/>
          </p:nvSpPr>
          <p:spPr bwMode="auto">
            <a:xfrm>
              <a:off x="319679" y="1605044"/>
              <a:ext cx="2315870" cy="2063736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i-FI" altLang="fi-FI" sz="18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multiple   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i-FI" altLang="fi-FI" sz="18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courses of actions 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i-FI" altLang="fi-FI" sz="18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multiple  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i-FI" altLang="fi-FI" sz="18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objectives,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i-FI" altLang="fi-FI" sz="18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preferences,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i-FI" altLang="fi-FI" sz="18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risk attitudes</a:t>
              </a:r>
            </a:p>
          </p:txBody>
        </p:sp>
        <p:sp>
          <p:nvSpPr>
            <p:cNvPr id="47" name="Rounded Rectangle 706"/>
            <p:cNvSpPr>
              <a:spLocks noChangeArrowheads="1"/>
            </p:cNvSpPr>
            <p:nvPr/>
          </p:nvSpPr>
          <p:spPr bwMode="auto">
            <a:xfrm>
              <a:off x="6579595" y="2746576"/>
              <a:ext cx="1928059" cy="854193"/>
            </a:xfrm>
            <a:prstGeom prst="roundRect">
              <a:avLst>
                <a:gd name="adj" fmla="val 16667"/>
              </a:avLst>
            </a:prstGeom>
            <a:solidFill>
              <a:srgbClr val="00CC66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altLang="fi-FI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8" name="Rectangle 209"/>
            <p:cNvSpPr>
              <a:spLocks noChangeArrowheads="1"/>
            </p:cNvSpPr>
            <p:nvPr/>
          </p:nvSpPr>
          <p:spPr bwMode="auto">
            <a:xfrm>
              <a:off x="6727764" y="2835760"/>
              <a:ext cx="2546350" cy="675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0650" tIns="60325" rIns="120650" bIns="60325">
              <a:spAutoFit/>
            </a:bodyPr>
            <a:lstStyle>
              <a:lvl1pPr defTabSz="12922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12922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12922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12922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12922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12922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12922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12922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12922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hangingPunct="0"/>
              <a:r>
                <a:rPr lang="en-US" altLang="fi-FI" sz="1800" dirty="0">
                  <a:solidFill>
                    <a:srgbClr val="FFFFFF"/>
                  </a:solidFill>
                  <a:latin typeface="Arial" charset="0"/>
                </a:rPr>
                <a:t>complex</a:t>
              </a:r>
            </a:p>
            <a:p>
              <a:pPr eaLnBrk="0" hangingPunct="0"/>
              <a:r>
                <a:rPr lang="en-US" altLang="fi-FI" sz="1800" dirty="0">
                  <a:solidFill>
                    <a:srgbClr val="FFFFFF"/>
                  </a:solidFill>
                  <a:latin typeface="Arial" charset="0"/>
                </a:rPr>
                <a:t>system</a:t>
              </a:r>
            </a:p>
          </p:txBody>
        </p:sp>
      </p:grpSp>
      <p:pic>
        <p:nvPicPr>
          <p:cNvPr id="49" name="Picture 21" descr="exa3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90407"/>
            <a:ext cx="1978603" cy="1810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40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27584" y="1124744"/>
            <a:ext cx="7619653" cy="10795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fi-FI" sz="3600" kern="0" dirty="0">
              <a:solidFill>
                <a:schemeClr val="bg1"/>
              </a:solidFill>
            </a:endParaRPr>
          </a:p>
          <a:p>
            <a:pPr algn="ctr" eaLnBrk="1" hangingPunct="1">
              <a:defRPr/>
            </a:pPr>
            <a:r>
              <a:rPr lang="fi-FI" sz="3600" b="0" kern="0" dirty="0">
                <a:solidFill>
                  <a:schemeClr val="bg1"/>
                </a:solidFill>
              </a:rPr>
              <a:t>DA methods are important </a:t>
            </a:r>
          </a:p>
          <a:p>
            <a:pPr algn="ctr" eaLnBrk="1" hangingPunct="1">
              <a:defRPr/>
            </a:pPr>
            <a:endParaRPr lang="fi-FI" sz="3600" b="0" kern="0" dirty="0">
              <a:solidFill>
                <a:schemeClr val="bg1"/>
              </a:solidFill>
            </a:endParaRPr>
          </a:p>
          <a:p>
            <a:pPr algn="ctr" eaLnBrk="1" hangingPunct="1">
              <a:defRPr/>
            </a:pPr>
            <a:r>
              <a:rPr lang="fi-FI" sz="3600" b="0" kern="0" dirty="0">
                <a:solidFill>
                  <a:srgbClr val="FFFF00"/>
                </a:solidFill>
              </a:rPr>
              <a:t>In </a:t>
            </a:r>
            <a:r>
              <a:rPr lang="fi-FI" sz="3600" b="0" kern="0" dirty="0" err="1">
                <a:solidFill>
                  <a:srgbClr val="FFFF00"/>
                </a:solidFill>
              </a:rPr>
              <a:t>practice</a:t>
            </a:r>
            <a:r>
              <a:rPr lang="fi-FI" sz="3600" b="0" kern="0" dirty="0">
                <a:solidFill>
                  <a:srgbClr val="FFFF00"/>
                </a:solidFill>
              </a:rPr>
              <a:t> </a:t>
            </a:r>
            <a:r>
              <a:rPr lang="fi-FI" sz="3600" b="0" kern="0" dirty="0" err="1">
                <a:solidFill>
                  <a:srgbClr val="FFFF00"/>
                </a:solidFill>
              </a:rPr>
              <a:t>behaviour</a:t>
            </a:r>
            <a:r>
              <a:rPr lang="fi-FI" sz="3600" b="0" kern="0" dirty="0">
                <a:solidFill>
                  <a:srgbClr val="FFFF00"/>
                </a:solidFill>
              </a:rPr>
              <a:t> and engagement is crucial</a:t>
            </a:r>
          </a:p>
          <a:p>
            <a:pPr algn="ctr" eaLnBrk="1" hangingPunct="1">
              <a:defRPr/>
            </a:pPr>
            <a:endParaRPr lang="en-US" sz="3600" kern="0" dirty="0">
              <a:solidFill>
                <a:schemeClr val="bg1"/>
              </a:solidFill>
            </a:endParaRPr>
          </a:p>
          <a:p>
            <a:pPr algn="ctr" eaLnBrk="1" hangingPunct="1">
              <a:defRPr/>
            </a:pPr>
            <a:r>
              <a:rPr lang="fi-FI" sz="3600" b="0" kern="0" dirty="0">
                <a:solidFill>
                  <a:schemeClr val="bg1"/>
                </a:solidFill>
              </a:rPr>
              <a:t>Decision analysis process creates</a:t>
            </a:r>
          </a:p>
          <a:p>
            <a:pPr algn="ctr" eaLnBrk="1" hangingPunct="1">
              <a:defRPr/>
            </a:pPr>
            <a:r>
              <a:rPr lang="fi-FI" sz="3600" b="0" kern="0" dirty="0">
                <a:solidFill>
                  <a:schemeClr val="bg1"/>
                </a:solidFill>
              </a:rPr>
              <a:t> a social system</a:t>
            </a:r>
          </a:p>
          <a:p>
            <a:pPr algn="ctr" eaLnBrk="1" hangingPunct="1">
              <a:defRPr/>
            </a:pPr>
            <a:endParaRPr lang="fi-FI" sz="3600" kern="0" dirty="0">
              <a:solidFill>
                <a:schemeClr val="bg1"/>
              </a:solidFill>
            </a:endParaRPr>
          </a:p>
          <a:p>
            <a:pPr algn="ctr" eaLnBrk="1" hangingPunct="1">
              <a:defRPr/>
            </a:pPr>
            <a:endParaRPr lang="fi-FI" sz="3600" kern="0" dirty="0">
              <a:solidFill>
                <a:schemeClr val="bg1"/>
              </a:solidFill>
            </a:endParaRPr>
          </a:p>
          <a:p>
            <a:pPr algn="ctr" eaLnBrk="1" hangingPunct="1">
              <a:defRPr/>
            </a:pPr>
            <a:r>
              <a:rPr lang="fi-FI" sz="3600" kern="0" dirty="0">
                <a:solidFill>
                  <a:schemeClr val="bg1"/>
                </a:solidFill>
              </a:rPr>
              <a:t> </a:t>
            </a:r>
            <a:endParaRPr lang="en-US" sz="36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367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16632"/>
            <a:ext cx="8215703" cy="1860227"/>
          </a:xfrm>
        </p:spPr>
        <p:txBody>
          <a:bodyPr/>
          <a:lstStyle/>
          <a:p>
            <a:pPr algn="ctr"/>
            <a:r>
              <a:rPr lang="fi-FI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 </a:t>
            </a:r>
            <a:r>
              <a:rPr lang="fi-FI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Feel</a:t>
            </a:r>
            <a:r>
              <a:rPr lang="fi-FI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i-FI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Extremely</a:t>
            </a:r>
            <a:r>
              <a:rPr lang="fi-FI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i-FI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Honoured</a:t>
            </a:r>
            <a:r>
              <a:rPr lang="fi-FI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for the Ramsey Medal</a:t>
            </a:r>
            <a:endParaRPr lang="fi-FI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3810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27584" y="1124744"/>
            <a:ext cx="7619653" cy="10795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fi-FI" sz="3600" kern="0" dirty="0">
              <a:solidFill>
                <a:schemeClr val="bg1"/>
              </a:solidFill>
            </a:endParaRPr>
          </a:p>
          <a:p>
            <a:pPr algn="ctr" eaLnBrk="1" hangingPunct="1">
              <a:defRPr/>
            </a:pPr>
            <a:endParaRPr lang="fi-FI" sz="3600" kern="0" dirty="0">
              <a:solidFill>
                <a:schemeClr val="bg1"/>
              </a:solidFill>
            </a:endParaRPr>
          </a:p>
          <a:p>
            <a:pPr algn="ctr" eaLnBrk="1" hangingPunct="1">
              <a:defRPr/>
            </a:pPr>
            <a:endParaRPr lang="fi-FI" sz="2800" kern="0" dirty="0">
              <a:solidFill>
                <a:schemeClr val="bg1"/>
              </a:solidFill>
            </a:endParaRPr>
          </a:p>
          <a:p>
            <a:pPr algn="ctr" eaLnBrk="1" hangingPunct="1">
              <a:defRPr/>
            </a:pPr>
            <a:r>
              <a:rPr lang="fi-FI" sz="3600" kern="0" dirty="0">
                <a:solidFill>
                  <a:schemeClr val="bg1"/>
                </a:solidFill>
              </a:rPr>
              <a:t> </a:t>
            </a:r>
            <a:endParaRPr lang="en-US" sz="3600" kern="0" dirty="0">
              <a:solidFill>
                <a:schemeClr val="bg1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736" y="1827801"/>
            <a:ext cx="6635347" cy="373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8550" y="212447"/>
            <a:ext cx="88024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Screenshot of</a:t>
            </a:r>
          </a:p>
          <a:p>
            <a:pPr algn="ctr"/>
            <a:r>
              <a:rPr lang="fi-FI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Max Henrion´s  Ramsey Medal </a:t>
            </a:r>
            <a:r>
              <a:rPr lang="fi-FI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Talk</a:t>
            </a:r>
            <a:r>
              <a:rPr lang="fi-FI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3373473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27584" y="1124744"/>
            <a:ext cx="7619653" cy="10795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fi-FI" sz="3600" kern="0" dirty="0">
              <a:solidFill>
                <a:schemeClr val="bg1"/>
              </a:solidFill>
            </a:endParaRPr>
          </a:p>
          <a:p>
            <a:pPr algn="ctr" eaLnBrk="1" hangingPunct="1">
              <a:defRPr/>
            </a:pPr>
            <a:endParaRPr lang="fi-FI" sz="3600" kern="0" dirty="0">
              <a:solidFill>
                <a:schemeClr val="bg1"/>
              </a:solidFill>
            </a:endParaRPr>
          </a:p>
          <a:p>
            <a:pPr algn="ctr" eaLnBrk="1" hangingPunct="1">
              <a:defRPr/>
            </a:pPr>
            <a:endParaRPr lang="fi-FI" sz="2800" kern="0" dirty="0">
              <a:solidFill>
                <a:schemeClr val="bg1"/>
              </a:solidFill>
            </a:endParaRPr>
          </a:p>
          <a:p>
            <a:pPr algn="ctr" eaLnBrk="1" hangingPunct="1">
              <a:defRPr/>
            </a:pPr>
            <a:r>
              <a:rPr lang="fi-FI" sz="3600" kern="0" dirty="0">
                <a:solidFill>
                  <a:schemeClr val="bg1"/>
                </a:solidFill>
              </a:rPr>
              <a:t> </a:t>
            </a:r>
            <a:endParaRPr lang="en-US" sz="3600" kern="0" dirty="0">
              <a:solidFill>
                <a:schemeClr val="bg1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736" y="1827801"/>
            <a:ext cx="6635347" cy="373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8550" y="212447"/>
            <a:ext cx="88024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Screenshot of</a:t>
            </a:r>
          </a:p>
          <a:p>
            <a:pPr algn="ctr"/>
            <a:r>
              <a:rPr lang="fi-FI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Max Henrion´s  Ramsey Medal </a:t>
            </a:r>
            <a:r>
              <a:rPr lang="fi-FI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Talk</a:t>
            </a:r>
            <a:r>
              <a:rPr lang="fi-FI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2018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552" y="5809370"/>
            <a:ext cx="2861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One who has the ability to sense emotions</a:t>
            </a:r>
            <a:r>
              <a:rPr lang="fi-FI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5" name="Oval Callout 4"/>
          <p:cNvSpPr/>
          <p:nvPr/>
        </p:nvSpPr>
        <p:spPr bwMode="auto">
          <a:xfrm>
            <a:off x="2483768" y="4749749"/>
            <a:ext cx="1152128" cy="929157"/>
          </a:xfrm>
          <a:prstGeom prst="wedgeEllipseCallou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202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27584" y="1124744"/>
            <a:ext cx="7619653" cy="10795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fi-FI" sz="3600" kern="0" dirty="0">
              <a:solidFill>
                <a:schemeClr val="bg1"/>
              </a:solidFill>
            </a:endParaRPr>
          </a:p>
          <a:p>
            <a:pPr algn="ctr" eaLnBrk="1" hangingPunct="1">
              <a:defRPr/>
            </a:pPr>
            <a:endParaRPr lang="fi-FI" sz="3600" kern="0" dirty="0">
              <a:solidFill>
                <a:schemeClr val="bg1"/>
              </a:solidFill>
            </a:endParaRPr>
          </a:p>
          <a:p>
            <a:pPr algn="ctr" eaLnBrk="1" hangingPunct="1">
              <a:defRPr/>
            </a:pPr>
            <a:endParaRPr lang="fi-FI" sz="2800" kern="0" dirty="0">
              <a:solidFill>
                <a:schemeClr val="bg1"/>
              </a:solidFill>
            </a:endParaRPr>
          </a:p>
          <a:p>
            <a:pPr algn="ctr" eaLnBrk="1" hangingPunct="1">
              <a:defRPr/>
            </a:pPr>
            <a:r>
              <a:rPr lang="fi-FI" sz="3600" kern="0" dirty="0">
                <a:solidFill>
                  <a:schemeClr val="bg1"/>
                </a:solidFill>
              </a:rPr>
              <a:t> </a:t>
            </a:r>
            <a:endParaRPr lang="en-US" sz="3600" kern="0" dirty="0">
              <a:solidFill>
                <a:schemeClr val="bg1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736" y="1827801"/>
            <a:ext cx="6635347" cy="373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8550" y="212447"/>
            <a:ext cx="88024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Screenshot of</a:t>
            </a:r>
          </a:p>
          <a:p>
            <a:pPr algn="ctr"/>
            <a:r>
              <a:rPr lang="fi-FI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Max Henrion´s  Ramsey Medal </a:t>
            </a:r>
            <a:r>
              <a:rPr lang="fi-FI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Talk</a:t>
            </a:r>
            <a:r>
              <a:rPr lang="fi-FI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2018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552" y="5809370"/>
            <a:ext cx="2861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One who has the ability to sense emotions</a:t>
            </a:r>
            <a:r>
              <a:rPr lang="fi-FI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5" name="Oval Callout 4"/>
          <p:cNvSpPr/>
          <p:nvPr/>
        </p:nvSpPr>
        <p:spPr bwMode="auto">
          <a:xfrm>
            <a:off x="2483768" y="4749749"/>
            <a:ext cx="1152128" cy="929157"/>
          </a:xfrm>
          <a:prstGeom prst="wedgeEllipseCallou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Callout 6"/>
          <p:cNvSpPr/>
          <p:nvPr/>
        </p:nvSpPr>
        <p:spPr bwMode="auto">
          <a:xfrm flipH="1">
            <a:off x="1515914" y="1827800"/>
            <a:ext cx="6242992" cy="3985903"/>
          </a:xfrm>
          <a:prstGeom prst="wedgeEllipseCallout">
            <a:avLst/>
          </a:prstGeom>
          <a:noFill/>
          <a:ln w="698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softEdge rad="0"/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45489" y="6143369"/>
            <a:ext cx="2170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FFFF00"/>
                </a:solidFill>
              </a:rPr>
              <a:t>Social system</a:t>
            </a:r>
          </a:p>
        </p:txBody>
      </p:sp>
    </p:spTree>
    <p:extLst>
      <p:ext uri="{BB962C8B-B14F-4D97-AF65-F5344CB8AC3E}">
        <p14:creationId xmlns:p14="http://schemas.microsoft.com/office/powerpoint/2010/main" val="2418587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36D4B7-163C-D54D-8441-F553CF0C63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772" y="476672"/>
            <a:ext cx="8207375" cy="1195798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Systems Intelligence    </a:t>
            </a:r>
            <a:b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GB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en-GB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9A2DC1-AAC9-A64F-AF6D-2E4365896BF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1560" y="1785777"/>
            <a:ext cx="5808889" cy="3240361"/>
          </a:xfrm>
        </p:spPr>
        <p:txBody>
          <a:bodyPr>
            <a:noAutofit/>
          </a:bodyPr>
          <a:lstStyle/>
          <a:p>
            <a:r>
              <a:rPr lang="en-US" sz="2400" b="0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``Intelligent </a:t>
            </a:r>
            <a:r>
              <a:rPr lang="en-US" sz="2400" b="0" dirty="0" err="1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behaviour</a:t>
            </a:r>
            <a:r>
              <a:rPr lang="en-US" sz="2400" b="0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 in the context of complex systems involving interaction and feedback`` </a:t>
            </a:r>
            <a:r>
              <a:rPr lang="en-US" sz="2400" b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( </a:t>
            </a:r>
            <a:r>
              <a:rPr lang="en-GB" sz="2400" b="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Saarinen and </a:t>
            </a:r>
            <a:r>
              <a:rPr lang="en-GB" sz="2400" b="0" dirty="0" err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Hämäläinen</a:t>
            </a:r>
            <a:r>
              <a:rPr lang="en-GB" sz="2400" b="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2004)</a:t>
            </a:r>
          </a:p>
          <a:p>
            <a:r>
              <a:rPr lang="en-GB" sz="2400" b="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</a:t>
            </a:r>
            <a:endParaRPr lang="en-US" sz="2400" b="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en-US" sz="2400" b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``Seeing oneself as being part of the overall system including  both the technical and human  elements``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588" y="4077072"/>
            <a:ext cx="1242583" cy="20108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5049868"/>
            <a:ext cx="7678076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hangingPunct="0">
              <a:spcBef>
                <a:spcPct val="20000"/>
              </a:spcBef>
            </a:pPr>
            <a:r>
              <a:rPr lang="en-US" sz="2400" kern="0" dirty="0">
                <a:solidFill>
                  <a:srgbClr val="FFFF00"/>
                </a:solidFill>
                <a:latin typeface="Calibri"/>
                <a:cs typeface="Arial" panose="020B0604020202020204" pitchFamily="34" charset="0"/>
              </a:rPr>
              <a:t>A core competence in the practice of decision analysis?</a:t>
            </a:r>
          </a:p>
          <a:p>
            <a:pPr lvl="0" defTabSz="914400" eaLnBrk="0" hangingPunct="0">
              <a:spcBef>
                <a:spcPct val="20000"/>
              </a:spcBef>
            </a:pPr>
            <a:r>
              <a:rPr lang="en-US" sz="2400" kern="0" dirty="0">
                <a:solidFill>
                  <a:schemeClr val="bg1"/>
                </a:solidFill>
                <a:latin typeface="Calibri"/>
                <a:cs typeface="Arial" panose="020B0604020202020204" pitchFamily="34" charset="0"/>
              </a:rPr>
              <a:t>- </a:t>
            </a:r>
            <a:r>
              <a:rPr lang="en-US" sz="2400" kern="0" dirty="0" err="1">
                <a:solidFill>
                  <a:schemeClr val="bg1"/>
                </a:solidFill>
                <a:latin typeface="Calibri"/>
                <a:cs typeface="Arial" panose="020B0604020202020204" pitchFamily="34" charset="0"/>
              </a:rPr>
              <a:t>behaviour</a:t>
            </a:r>
            <a:r>
              <a:rPr lang="en-US" sz="2400" kern="0" dirty="0">
                <a:solidFill>
                  <a:schemeClr val="bg1"/>
                </a:solidFill>
                <a:latin typeface="Calibri"/>
                <a:cs typeface="Arial" panose="020B0604020202020204" pitchFamily="34" charset="0"/>
              </a:rPr>
              <a:t> , context, engagement , trust , biases </a:t>
            </a:r>
          </a:p>
          <a:p>
            <a:pPr lvl="0" defTabSz="914400" eaLnBrk="0" hangingPunct="0">
              <a:spcBef>
                <a:spcPct val="20000"/>
              </a:spcBef>
            </a:pPr>
            <a:endParaRPr lang="en-US" sz="2400" kern="0" dirty="0">
              <a:solidFill>
                <a:srgbClr val="FFFF00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52321" y="54164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263" y="1721792"/>
            <a:ext cx="1163186" cy="1749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7102785" y="3471100"/>
            <a:ext cx="17570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400" dirty="0">
                <a:solidFill>
                  <a:schemeClr val="bg1"/>
                </a:solidFill>
              </a:rPr>
              <a:t>Esa Saarinen</a:t>
            </a:r>
          </a:p>
          <a:p>
            <a:pPr algn="ctr"/>
            <a:r>
              <a:rPr lang="fi-FI" sz="1400" dirty="0">
                <a:solidFill>
                  <a:schemeClr val="bg1"/>
                </a:solidFill>
              </a:rPr>
              <a:t>Aalto University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89399" y="6196662"/>
            <a:ext cx="3426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http://systemsintelligence.aalto.fi/</a:t>
            </a:r>
            <a:endParaRPr lang="en-GB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4229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67544" y="468545"/>
            <a:ext cx="8378894" cy="10795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i-FI" sz="3700" kern="0" dirty="0">
                <a:solidFill>
                  <a:schemeClr val="bg1"/>
                </a:solidFill>
              </a:rPr>
              <a:t> </a:t>
            </a:r>
            <a:r>
              <a:rPr lang="fi-FI" sz="37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Emotions Play a Role in Decision Making </a:t>
            </a:r>
            <a:endParaRPr lang="en-US" sz="31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86960" y="3770271"/>
            <a:ext cx="155947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200" dirty="0">
                <a:solidFill>
                  <a:schemeClr val="bg1"/>
                </a:solidFill>
              </a:rPr>
              <a:t>Ilkka Leppänen</a:t>
            </a:r>
          </a:p>
          <a:p>
            <a:pPr algn="ctr"/>
            <a:r>
              <a:rPr lang="fi-FI" sz="1200" dirty="0">
                <a:solidFill>
                  <a:schemeClr val="bg1"/>
                </a:solidFill>
              </a:rPr>
              <a:t>Loughborough U</a:t>
            </a:r>
            <a:r>
              <a:rPr lang="fi-FI" sz="1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467544" y="1754334"/>
            <a:ext cx="45365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i-FI" sz="2400" dirty="0">
                <a:solidFill>
                  <a:schemeClr val="bg1"/>
                </a:solidFill>
              </a:rPr>
              <a:t>New measurement tools</a:t>
            </a:r>
          </a:p>
          <a:p>
            <a:pPr>
              <a:defRPr/>
            </a:pPr>
            <a:r>
              <a:rPr lang="fi-FI" sz="2400" dirty="0">
                <a:solidFill>
                  <a:schemeClr val="bg1"/>
                </a:solidFill>
              </a:rPr>
              <a:t>- psycho-physiological </a:t>
            </a:r>
          </a:p>
          <a:p>
            <a:pPr>
              <a:defRPr/>
            </a:pPr>
            <a:r>
              <a:rPr lang="fi-FI" sz="2400" dirty="0">
                <a:solidFill>
                  <a:schemeClr val="bg1"/>
                </a:solidFill>
              </a:rPr>
              <a:t>- brain imageing</a:t>
            </a:r>
          </a:p>
          <a:p>
            <a:pPr>
              <a:defRPr/>
            </a:pPr>
            <a:endParaRPr lang="fi-FI" sz="2400" dirty="0">
              <a:solidFill>
                <a:schemeClr val="bg1"/>
              </a:solidFill>
            </a:endParaRPr>
          </a:p>
          <a:p>
            <a:pPr>
              <a:defRPr/>
            </a:pPr>
            <a:endParaRPr lang="fi-FI" sz="24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fi-FI" sz="2400" dirty="0">
                <a:solidFill>
                  <a:schemeClr val="bg1"/>
                </a:solidFill>
              </a:rPr>
              <a:t>How to take emotions into account  in preference elicitation  and decision support?</a:t>
            </a:r>
          </a:p>
          <a:p>
            <a:pPr>
              <a:defRPr/>
            </a:pPr>
            <a:endParaRPr lang="fi-FI" sz="24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fi-FI" sz="2400" dirty="0">
                <a:solidFill>
                  <a:schemeClr val="bg1"/>
                </a:solidFill>
              </a:rPr>
              <a:t>Impact of  of communication </a:t>
            </a:r>
          </a:p>
          <a:p>
            <a:pPr>
              <a:defRPr/>
            </a:pPr>
            <a:r>
              <a:rPr lang="fi-FI" sz="2400" dirty="0">
                <a:solidFill>
                  <a:schemeClr val="bg1"/>
                </a:solidFill>
              </a:rPr>
              <a:t>style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675" y="4339789"/>
            <a:ext cx="4401817" cy="2106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934" y="2420888"/>
            <a:ext cx="1333994" cy="133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746" y="1862316"/>
            <a:ext cx="1584176" cy="215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7865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628292" y="512121"/>
            <a:ext cx="7985125" cy="1079500"/>
          </a:xfrm>
        </p:spPr>
        <p:txBody>
          <a:bodyPr>
            <a:noAutofit/>
          </a:bodyPr>
          <a:lstStyle/>
          <a:p>
            <a:pPr marL="0" lvl="2" algn="ctr">
              <a:spcBef>
                <a:spcPct val="20000"/>
              </a:spcBef>
              <a:tabLst>
                <a:tab pos="712788" algn="l"/>
              </a:tabLst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Behavioral</a:t>
            </a:r>
            <a:r>
              <a:rPr lang="en-US" sz="3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Operational Research</a:t>
            </a:r>
            <a:br>
              <a:rPr lang="en-US" sz="3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i-FI" sz="3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9" name="TextBox 7"/>
          <p:cNvSpPr txBox="1">
            <a:spLocks noChangeArrowheads="1"/>
          </p:cNvSpPr>
          <p:nvPr/>
        </p:nvSpPr>
        <p:spPr bwMode="auto">
          <a:xfrm>
            <a:off x="611560" y="1946464"/>
            <a:ext cx="4752528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en-US" altLang="fi-FI" sz="2800" dirty="0">
                <a:solidFill>
                  <a:schemeClr val="bg1"/>
                </a:solidFill>
              </a:rPr>
              <a:t>´´ </a:t>
            </a:r>
            <a:r>
              <a:rPr lang="en-US" altLang="fi-FI" sz="2800" dirty="0">
                <a:solidFill>
                  <a:srgbClr val="FFFF00"/>
                </a:solidFill>
              </a:rPr>
              <a:t>The study of behavioral aspects </a:t>
            </a:r>
            <a:r>
              <a:rPr lang="en-US" altLang="fi-FI" sz="2800" dirty="0">
                <a:solidFill>
                  <a:schemeClr val="bg1"/>
                </a:solidFill>
              </a:rPr>
              <a:t>related to the use of operations research methods in modeling, problem solving and </a:t>
            </a:r>
          </a:p>
          <a:p>
            <a:pPr marL="0" lvl="1"/>
            <a:r>
              <a:rPr lang="en-US" altLang="fi-FI" sz="2800" dirty="0">
                <a:solidFill>
                  <a:schemeClr val="bg1"/>
                </a:solidFill>
              </a:rPr>
              <a:t>decision support´´</a:t>
            </a:r>
          </a:p>
          <a:p>
            <a:pPr marL="0" lvl="1"/>
            <a:endParaRPr lang="en-US" altLang="fi-FI" sz="2800" dirty="0">
              <a:solidFill>
                <a:schemeClr val="bg1"/>
              </a:solidFill>
            </a:endParaRPr>
          </a:p>
          <a:p>
            <a:pPr marL="0" lvl="1"/>
            <a:r>
              <a:rPr lang="en-US" altLang="fi-FI" sz="2800" dirty="0">
                <a:solidFill>
                  <a:srgbClr val="FFFF00"/>
                </a:solidFill>
              </a:rPr>
              <a:t>What is the impact of  the OR </a:t>
            </a:r>
            <a:r>
              <a:rPr lang="en-US" altLang="fi-FI" sz="2800" dirty="0" err="1">
                <a:solidFill>
                  <a:srgbClr val="FFFF00"/>
                </a:solidFill>
              </a:rPr>
              <a:t>modeller</a:t>
            </a:r>
            <a:r>
              <a:rPr lang="en-US" altLang="fi-FI" sz="2800" dirty="0">
                <a:solidFill>
                  <a:srgbClr val="FFFF00"/>
                </a:solidFill>
              </a:rPr>
              <a:t> and facilitator on the outcome?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2936"/>
            <a:ext cx="4389904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48727" y="4941168"/>
            <a:ext cx="3300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 introduced in 2013 by</a:t>
            </a:r>
          </a:p>
          <a:p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Hämäläinen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,Saarinen 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Luoma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218213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31032" y="502739"/>
            <a:ext cx="8712968" cy="1079500"/>
          </a:xfrm>
        </p:spPr>
        <p:txBody>
          <a:bodyPr>
            <a:noAutofit/>
          </a:bodyPr>
          <a:lstStyle/>
          <a:p>
            <a:pPr marL="0" lvl="2" algn="ctr">
              <a:spcBef>
                <a:spcPct val="20000"/>
              </a:spcBef>
              <a:tabLst>
                <a:tab pos="712788" algn="l"/>
              </a:tabLst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i-FI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9" name="TextBox 7"/>
          <p:cNvSpPr txBox="1">
            <a:spLocks noChangeArrowheads="1"/>
          </p:cNvSpPr>
          <p:nvPr/>
        </p:nvSpPr>
        <p:spPr bwMode="auto">
          <a:xfrm>
            <a:off x="337776" y="1582239"/>
            <a:ext cx="798408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prstClr val="white"/>
                </a:solidFill>
              </a:rPr>
              <a:t>Returning to the roots:</a:t>
            </a:r>
          </a:p>
          <a:p>
            <a:pPr lvl="0"/>
            <a:r>
              <a:rPr lang="fi-FI" sz="2400" dirty="0">
                <a:solidFill>
                  <a:srgbClr val="FFFF00"/>
                </a:solidFill>
              </a:rPr>
              <a:t>	´´OR is not mathematics only´´</a:t>
            </a:r>
            <a:endParaRPr lang="en-US" sz="2400" dirty="0">
              <a:solidFill>
                <a:prstClr val="white"/>
              </a:solidFill>
            </a:endParaRPr>
          </a:p>
          <a:p>
            <a:pPr marL="0" lvl="1"/>
            <a:endParaRPr lang="en-US" altLang="fi-FI" sz="2400" dirty="0">
              <a:solidFill>
                <a:prstClr val="white"/>
              </a:solidFill>
            </a:endParaRPr>
          </a:p>
          <a:p>
            <a:pPr marL="0" lvl="1"/>
            <a:r>
              <a:rPr lang="en-US" altLang="fi-FI" sz="2400" dirty="0">
                <a:solidFill>
                  <a:prstClr val="white"/>
                </a:solidFill>
              </a:rPr>
              <a:t>Growing</a:t>
            </a:r>
            <a:r>
              <a:rPr lang="en-US" altLang="fi-FI" sz="2400" dirty="0">
                <a:solidFill>
                  <a:schemeClr val="bg1"/>
                </a:solidFill>
              </a:rPr>
              <a:t> active community </a:t>
            </a:r>
          </a:p>
          <a:p>
            <a:pPr marL="0" lvl="1"/>
            <a:r>
              <a:rPr lang="en-US" altLang="fi-FI" sz="2400" dirty="0">
                <a:solidFill>
                  <a:schemeClr val="bg1"/>
                </a:solidFill>
              </a:rPr>
              <a:t>- EJOR Special Issue </a:t>
            </a:r>
          </a:p>
          <a:p>
            <a:pPr marL="0" lvl="1"/>
            <a:r>
              <a:rPr lang="en-US" altLang="fi-FI" sz="2400" dirty="0">
                <a:solidFill>
                  <a:schemeClr val="bg1"/>
                </a:solidFill>
              </a:rPr>
              <a:t>- Streams in EURO  and IFORS conferences</a:t>
            </a:r>
          </a:p>
          <a:p>
            <a:pPr marL="0" lvl="1"/>
            <a:r>
              <a:rPr lang="en-US" sz="2400" dirty="0">
                <a:solidFill>
                  <a:prstClr val="white"/>
                </a:solidFill>
              </a:rPr>
              <a:t>- EURO Working Group on </a:t>
            </a:r>
            <a:r>
              <a:rPr lang="en-US" sz="2400" dirty="0" err="1">
                <a:solidFill>
                  <a:prstClr val="white"/>
                </a:solidFill>
              </a:rPr>
              <a:t>Behavioural</a:t>
            </a:r>
            <a:r>
              <a:rPr lang="en-US" sz="2400" dirty="0">
                <a:solidFill>
                  <a:prstClr val="white"/>
                </a:solidFill>
              </a:rPr>
              <a:t> OR , 2017 </a:t>
            </a:r>
            <a:endParaRPr lang="en-US" altLang="fi-FI" sz="2400" dirty="0">
              <a:solidFill>
                <a:schemeClr val="bg1"/>
              </a:solidFill>
            </a:endParaRPr>
          </a:p>
          <a:p>
            <a:pPr marL="0" lvl="1"/>
            <a:r>
              <a:rPr lang="en-US" altLang="fi-FI" sz="2400" dirty="0">
                <a:solidFill>
                  <a:schemeClr val="bg1"/>
                </a:solidFill>
              </a:rPr>
              <a:t>- Workshops , Summer Schools </a:t>
            </a:r>
          </a:p>
          <a:p>
            <a:pPr marL="0" lvl="1"/>
            <a:r>
              <a:rPr lang="en-US" altLang="fi-FI" sz="2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41" y="4760709"/>
            <a:ext cx="3909745" cy="193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162" y="4998559"/>
            <a:ext cx="4186715" cy="139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77040" y="548680"/>
            <a:ext cx="7627408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/>
              </a:rPr>
              <a:t>Behavioral</a:t>
            </a:r>
            <a:r>
              <a:rPr lang="en-US" sz="37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/>
              </a:rPr>
              <a:t> Operational Research</a:t>
            </a:r>
            <a:endParaRPr lang="fi-FI" dirty="0"/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256" y="1558996"/>
            <a:ext cx="870598" cy="112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013" y="1566518"/>
            <a:ext cx="957262" cy="110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63905" y="2673005"/>
            <a:ext cx="15653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200" dirty="0">
                <a:solidFill>
                  <a:schemeClr val="bg1"/>
                </a:solidFill>
                <a:cs typeface="Arial" panose="020B0604020202020204" pitchFamily="34" charset="0"/>
              </a:rPr>
              <a:t>C. West Churchman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51046" y="2673005"/>
            <a:ext cx="1323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Russell L. Ackoff</a:t>
            </a:r>
          </a:p>
        </p:txBody>
      </p:sp>
    </p:spTree>
    <p:extLst>
      <p:ext uri="{BB962C8B-B14F-4D97-AF65-F5344CB8AC3E}">
        <p14:creationId xmlns:p14="http://schemas.microsoft.com/office/powerpoint/2010/main" val="1916308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09" y="3819724"/>
            <a:ext cx="1807732" cy="129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326" y="2347393"/>
            <a:ext cx="1786946" cy="134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106" y="4999339"/>
            <a:ext cx="1459618" cy="1566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804" y="3959319"/>
            <a:ext cx="1838394" cy="120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57" y="2534244"/>
            <a:ext cx="1781688" cy="12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/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4233" y="3356992"/>
            <a:ext cx="2016712" cy="146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01807" y="512669"/>
            <a:ext cx="7985125" cy="1512168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Unicode MS" pitchFamily="3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i-FI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Future is in Our Students </a:t>
            </a:r>
          </a:p>
          <a:p>
            <a:pPr algn="ctr" eaLnBrk="1" hangingPunct="1">
              <a:defRPr/>
            </a:pPr>
            <a:endParaRPr lang="en-US" sz="36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69408" y="5287187"/>
            <a:ext cx="1684534" cy="126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091591" y="6107683"/>
            <a:ext cx="11304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Vicki Bier, </a:t>
            </a:r>
          </a:p>
          <a:p>
            <a:r>
              <a:rPr lang="fi-FI" sz="1200" dirty="0">
                <a:solidFill>
                  <a:schemeClr val="bg1"/>
                </a:solidFill>
              </a:rPr>
              <a:t>Ramsey 2016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87" y="5371073"/>
            <a:ext cx="1679246" cy="1338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04987" y="6248063"/>
            <a:ext cx="1266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Don Kleinmuntz</a:t>
            </a:r>
          </a:p>
          <a:p>
            <a:r>
              <a:rPr lang="fi-FI" sz="1200" dirty="0">
                <a:solidFill>
                  <a:schemeClr val="bg1"/>
                </a:solidFill>
              </a:rPr>
              <a:t>Ramsey 2011</a:t>
            </a:r>
          </a:p>
        </p:txBody>
      </p:sp>
      <p:sp>
        <p:nvSpPr>
          <p:cNvPr id="8" name="Rectangle 7"/>
          <p:cNvSpPr/>
          <p:nvPr/>
        </p:nvSpPr>
        <p:spPr>
          <a:xfrm>
            <a:off x="7381450" y="3371870"/>
            <a:ext cx="13724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Jeffrey M. Keisler</a:t>
            </a:r>
          </a:p>
        </p:txBody>
      </p:sp>
      <p:pic>
        <p:nvPicPr>
          <p:cNvPr id="6152" name="Picture 8"/>
          <p:cNvPicPr preferRelativeResize="0"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4599" y="5049148"/>
            <a:ext cx="1993962" cy="133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948103" y="6029815"/>
            <a:ext cx="13767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Robert T. Clemen</a:t>
            </a:r>
          </a:p>
          <a:p>
            <a:r>
              <a:rPr lang="fi-FI" sz="1200" dirty="0">
                <a:solidFill>
                  <a:schemeClr val="bg1"/>
                </a:solidFill>
              </a:rPr>
              <a:t>Ramsey 2012</a:t>
            </a:r>
          </a:p>
        </p:txBody>
      </p:sp>
      <p:sp>
        <p:nvSpPr>
          <p:cNvPr id="10" name="Rectangle 9"/>
          <p:cNvSpPr/>
          <p:nvPr/>
        </p:nvSpPr>
        <p:spPr>
          <a:xfrm>
            <a:off x="85067" y="1268753"/>
            <a:ext cx="91136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i-FI" sz="2800" kern="0" dirty="0">
                <a:solidFill>
                  <a:srgbClr val="FFFF00"/>
                </a:solidFill>
              </a:rPr>
              <a:t>Decision Analysis Seniors´ insights are highly valued</a:t>
            </a:r>
          </a:p>
          <a:p>
            <a:pPr algn="ctr">
              <a:defRPr/>
            </a:pPr>
            <a:r>
              <a:rPr lang="fi-FI" sz="2800" kern="0" dirty="0">
                <a:solidFill>
                  <a:schemeClr val="bg1"/>
                </a:solidFill>
              </a:rPr>
              <a:t> </a:t>
            </a:r>
          </a:p>
          <a:p>
            <a:pPr algn="ctr">
              <a:defRPr/>
            </a:pPr>
            <a:r>
              <a:rPr lang="fi-FI" sz="4400" kern="0" dirty="0">
                <a:solidFill>
                  <a:schemeClr val="bg1"/>
                </a:solidFill>
              </a:rPr>
              <a:t>Thank You !</a:t>
            </a:r>
          </a:p>
        </p:txBody>
      </p:sp>
      <p:pic>
        <p:nvPicPr>
          <p:cNvPr id="6154" name="Picture 10"/>
          <p:cNvPicPr preferRelativeResize="0"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4370" y="3225631"/>
            <a:ext cx="2284191" cy="146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888909" y="6096481"/>
            <a:ext cx="11929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James S. Dyer</a:t>
            </a:r>
          </a:p>
          <a:p>
            <a:r>
              <a:rPr lang="fi-FI" sz="1200" dirty="0">
                <a:solidFill>
                  <a:schemeClr val="bg1"/>
                </a:solidFill>
              </a:rPr>
              <a:t>Ramsey 2002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18567" y="4884171"/>
            <a:ext cx="9012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Erin Baker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55484" y="4522806"/>
            <a:ext cx="15263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Theodor J. Stewart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44382" y="423134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Ralph Keeney</a:t>
            </a:r>
          </a:p>
          <a:p>
            <a:r>
              <a:rPr lang="fi-FI" sz="1200" dirty="0">
                <a:solidFill>
                  <a:schemeClr val="bg1"/>
                </a:solidFill>
              </a:rPr>
              <a:t>Ramsey  1989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27053" y="4772149"/>
            <a:ext cx="13083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Benjamin Hobbs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0299" y="3482831"/>
            <a:ext cx="1455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Herbert Moskowitz</a:t>
            </a:r>
          </a:p>
        </p:txBody>
      </p:sp>
    </p:spTree>
    <p:extLst>
      <p:ext uri="{BB962C8B-B14F-4D97-AF65-F5344CB8AC3E}">
        <p14:creationId xmlns:p14="http://schemas.microsoft.com/office/powerpoint/2010/main" val="3925564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16632"/>
            <a:ext cx="8215703" cy="1860227"/>
          </a:xfrm>
        </p:spPr>
        <p:txBody>
          <a:bodyPr/>
          <a:lstStyle/>
          <a:p>
            <a:pPr algn="ctr"/>
            <a:r>
              <a:rPr lang="fi-FI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 </a:t>
            </a:r>
            <a:r>
              <a:rPr lang="fi-FI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Feel</a:t>
            </a:r>
            <a:r>
              <a:rPr lang="fi-FI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i-FI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Extremely</a:t>
            </a:r>
            <a:r>
              <a:rPr lang="fi-FI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i-FI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Honoured</a:t>
            </a:r>
            <a:r>
              <a:rPr lang="fi-FI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for the Ramsey Medal</a:t>
            </a:r>
            <a:endParaRPr lang="fi-FI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It also makes me </a:t>
            </a:r>
            <a:r>
              <a:rPr lang="fi-FI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very</a:t>
            </a:r>
            <a:r>
              <a:rPr lang="fi-FI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i-FI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happy</a:t>
            </a:r>
            <a:r>
              <a:rPr lang="fi-FI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– Thank You! </a:t>
            </a:r>
          </a:p>
        </p:txBody>
      </p:sp>
    </p:spTree>
    <p:extLst>
      <p:ext uri="{BB962C8B-B14F-4D97-AF65-F5344CB8AC3E}">
        <p14:creationId xmlns:p14="http://schemas.microsoft.com/office/powerpoint/2010/main" val="1821355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16632"/>
            <a:ext cx="8215703" cy="1860227"/>
          </a:xfrm>
        </p:spPr>
        <p:txBody>
          <a:bodyPr/>
          <a:lstStyle/>
          <a:p>
            <a:pPr algn="ctr"/>
            <a:r>
              <a:rPr lang="fi-FI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 </a:t>
            </a:r>
            <a:r>
              <a:rPr lang="fi-FI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Feel</a:t>
            </a:r>
            <a:r>
              <a:rPr lang="fi-FI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i-FI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Extremely</a:t>
            </a:r>
            <a:r>
              <a:rPr lang="fi-FI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i-FI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Honoured</a:t>
            </a:r>
            <a:r>
              <a:rPr lang="fi-FI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for the Ramsey Medal</a:t>
            </a:r>
            <a:endParaRPr lang="fi-FI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It also makes me </a:t>
            </a:r>
            <a:r>
              <a:rPr lang="fi-FI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very</a:t>
            </a:r>
            <a:r>
              <a:rPr lang="fi-FI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i-FI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happy</a:t>
            </a:r>
            <a:r>
              <a:rPr lang="fi-FI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– Thank You!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70" y="2280086"/>
            <a:ext cx="7524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64" y="3156386"/>
            <a:ext cx="6028620" cy="306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09554" y="2862689"/>
            <a:ext cx="1056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Source: DW 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748" y="3365828"/>
            <a:ext cx="2808312" cy="1118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flipH="1">
            <a:off x="8671991" y="6093296"/>
            <a:ext cx="45719" cy="65931"/>
          </a:xfrm>
        </p:spPr>
        <p:txBody>
          <a:bodyPr/>
          <a:lstStyle/>
          <a:p>
            <a:endParaRPr lang="fi-FI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796" y="4671758"/>
            <a:ext cx="2470132" cy="67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5666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248" y="2124820"/>
            <a:ext cx="9248248" cy="3468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7985125" cy="10795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fi-FI" sz="3300" dirty="0" err="1">
                <a:solidFill>
                  <a:schemeClr val="bg1"/>
                </a:solidFill>
              </a:rPr>
              <a:t>Academic</a:t>
            </a:r>
            <a:r>
              <a:rPr lang="fi-FI" sz="3300" dirty="0">
                <a:solidFill>
                  <a:schemeClr val="bg1"/>
                </a:solidFill>
              </a:rPr>
              <a:t> </a:t>
            </a:r>
            <a:r>
              <a:rPr lang="fi-FI" sz="3300" dirty="0" err="1">
                <a:solidFill>
                  <a:schemeClr val="bg1"/>
                </a:solidFill>
              </a:rPr>
              <a:t>Degrees</a:t>
            </a:r>
            <a:r>
              <a:rPr lang="fi-FI" sz="3300" dirty="0">
                <a:solidFill>
                  <a:schemeClr val="bg1"/>
                </a:solidFill>
              </a:rPr>
              <a:t> in my Alma Mater</a:t>
            </a:r>
            <a:br>
              <a:rPr lang="fi-FI" sz="3300" dirty="0">
                <a:solidFill>
                  <a:schemeClr val="bg1"/>
                </a:solidFill>
              </a:rPr>
            </a:br>
            <a:r>
              <a:rPr lang="fi-FI" sz="3300" dirty="0">
                <a:solidFill>
                  <a:schemeClr val="bg1"/>
                </a:solidFill>
              </a:rPr>
              <a:t>Helsinki University of Technology</a:t>
            </a:r>
            <a:br>
              <a:rPr lang="fi-FI" sz="3300" dirty="0">
                <a:solidFill>
                  <a:schemeClr val="bg1"/>
                </a:solidFill>
              </a:rPr>
            </a:br>
            <a:r>
              <a:rPr lang="fi-FI" sz="3300" dirty="0">
                <a:solidFill>
                  <a:schemeClr val="bg1"/>
                </a:solidFill>
              </a:rPr>
              <a:t>Aalto University</a:t>
            </a:r>
            <a:endParaRPr lang="en-US" sz="3300" dirty="0">
              <a:solidFill>
                <a:schemeClr val="bg1"/>
              </a:solidFill>
            </a:endParaRP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539552" y="2751311"/>
            <a:ext cx="84969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indent="47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i-FI" altLang="fi-FI" sz="2400" dirty="0">
                <a:solidFill>
                  <a:prstClr val="white"/>
                </a:solidFill>
              </a:rPr>
              <a:t>Engineering Physics,  Systems Theory, Operations Research</a:t>
            </a:r>
          </a:p>
          <a:p>
            <a:pPr marL="0" lvl="1"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i-FI" altLang="fi-FI" sz="2400" dirty="0">
                <a:solidFill>
                  <a:prstClr val="white"/>
                </a:solidFill>
              </a:rPr>
              <a:t>Human Physiology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5762054"/>
            <a:ext cx="987425" cy="95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490" y="5710492"/>
            <a:ext cx="87153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680298"/>
            <a:ext cx="1030287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862860"/>
            <a:ext cx="181133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445224"/>
            <a:ext cx="1584325" cy="163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0EA846E-42BA-47B6-AC12-00F45CE1AB62}"/>
              </a:ext>
            </a:extLst>
          </p:cNvPr>
          <p:cNvSpPr txBox="1"/>
          <p:nvPr/>
        </p:nvSpPr>
        <p:spPr>
          <a:xfrm>
            <a:off x="2123728" y="5243218"/>
            <a:ext cx="5481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Professor 1981,  Systems Analysis Laboratory 1984</a:t>
            </a:r>
            <a:endParaRPr lang="x-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596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579437" y="551575"/>
            <a:ext cx="7985125" cy="10795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3600" dirty="0">
                <a:solidFill>
                  <a:schemeClr val="bg1"/>
                </a:solidFill>
              </a:rPr>
              <a:t>Sabbaticals</a:t>
            </a:r>
            <a:r>
              <a:rPr lang="en-US" sz="3700" dirty="0">
                <a:solidFill>
                  <a:schemeClr val="bg1"/>
                </a:solidFill>
              </a:rPr>
              <a:t> and People</a:t>
            </a:r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15" y="1587612"/>
            <a:ext cx="2140993" cy="1424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5633" y="2680421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>
                <a:solidFill>
                  <a:schemeClr val="bg1"/>
                </a:solidFill>
              </a:rPr>
              <a:t>UC Berkeley,1980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51252" y="3686418"/>
            <a:ext cx="1140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400" dirty="0">
                <a:solidFill>
                  <a:schemeClr val="bg1"/>
                </a:solidFill>
              </a:rPr>
              <a:t>Judea Pearl</a:t>
            </a:r>
          </a:p>
          <a:p>
            <a:pPr algn="ctr"/>
            <a:r>
              <a:rPr lang="fi-FI" sz="1400" dirty="0">
                <a:solidFill>
                  <a:schemeClr val="bg1"/>
                </a:solidFill>
              </a:rPr>
              <a:t>UCLA </a:t>
            </a:r>
          </a:p>
        </p:txBody>
      </p:sp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142" y="2261037"/>
            <a:ext cx="1101047" cy="136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91880" y="1667267"/>
            <a:ext cx="3038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>
                <a:solidFill>
                  <a:schemeClr val="bg1"/>
                </a:solidFill>
              </a:rPr>
              <a:t>Los Angeles 1981,1985,1991 </a:t>
            </a:r>
          </a:p>
        </p:txBody>
      </p:sp>
      <p:pic>
        <p:nvPicPr>
          <p:cNvPr id="1537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50" y="4450161"/>
            <a:ext cx="1365445" cy="131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202" y="4466684"/>
            <a:ext cx="1005037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82263" y="5880307"/>
            <a:ext cx="2018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bg1"/>
                </a:solidFill>
              </a:rPr>
              <a:t>Theo Stewart, </a:t>
            </a:r>
          </a:p>
          <a:p>
            <a:r>
              <a:rPr lang="fi-FI" sz="1400" dirty="0">
                <a:solidFill>
                  <a:schemeClr val="bg1"/>
                </a:solidFill>
              </a:rPr>
              <a:t>U. Cape Town 1996</a:t>
            </a:r>
          </a:p>
        </p:txBody>
      </p:sp>
      <p:pic>
        <p:nvPicPr>
          <p:cNvPr id="15375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02" y="3194150"/>
            <a:ext cx="2160543" cy="143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193" y="4495635"/>
            <a:ext cx="1165461" cy="117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12536" y="5672132"/>
            <a:ext cx="1697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400" dirty="0">
                <a:solidFill>
                  <a:schemeClr val="bg1"/>
                </a:solidFill>
              </a:rPr>
              <a:t>Andy Philpott, </a:t>
            </a:r>
          </a:p>
          <a:p>
            <a:pPr algn="ctr"/>
            <a:r>
              <a:rPr lang="fi-FI" sz="1400" dirty="0">
                <a:solidFill>
                  <a:schemeClr val="bg1"/>
                </a:solidFill>
              </a:rPr>
              <a:t>U.Auckland, 2006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1061" y="4256268"/>
            <a:ext cx="23535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altLang="fi-FI" sz="1400" dirty="0">
                <a:solidFill>
                  <a:prstClr val="white"/>
                </a:solidFill>
              </a:rPr>
              <a:t>Nat. U. of Singapore, 2010 </a:t>
            </a:r>
            <a:endParaRPr lang="fi-FI" sz="1400" dirty="0"/>
          </a:p>
        </p:txBody>
      </p:sp>
      <p:pic>
        <p:nvPicPr>
          <p:cNvPr id="15377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15" y="4735852"/>
            <a:ext cx="2280672" cy="157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1053" y="5979774"/>
            <a:ext cx="2350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>
                <a:solidFill>
                  <a:schemeClr val="bg1"/>
                </a:solidFill>
              </a:rPr>
              <a:t>U.Technology Sydney,2013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53569" y="5809268"/>
            <a:ext cx="1180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>
                <a:solidFill>
                  <a:schemeClr val="bg1"/>
                </a:solidFill>
              </a:rPr>
              <a:t>Peter Senge</a:t>
            </a:r>
          </a:p>
          <a:p>
            <a:r>
              <a:rPr lang="fi-FI" sz="1400" dirty="0">
                <a:solidFill>
                  <a:schemeClr val="bg1"/>
                </a:solidFill>
              </a:rPr>
              <a:t> MIT, 2005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15167" y="3774754"/>
            <a:ext cx="1352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>
                <a:solidFill>
                  <a:schemeClr val="bg1"/>
                </a:solidFill>
              </a:rPr>
              <a:t>Ward Edwards</a:t>
            </a:r>
          </a:p>
          <a:p>
            <a:pPr algn="ctr"/>
            <a:r>
              <a:rPr lang="fi-FI" sz="1400" dirty="0">
                <a:solidFill>
                  <a:schemeClr val="bg1"/>
                </a:solidFill>
              </a:rPr>
              <a:t>USC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17150" y="3829447"/>
            <a:ext cx="1734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400" dirty="0">
                <a:solidFill>
                  <a:schemeClr val="bg1"/>
                </a:solidFill>
              </a:rPr>
              <a:t>Detlof v. Winterfeldt</a:t>
            </a:r>
          </a:p>
          <a:p>
            <a:pPr algn="ctr"/>
            <a:r>
              <a:rPr lang="fi-FI" sz="1400" dirty="0">
                <a:solidFill>
                  <a:schemeClr val="bg1"/>
                </a:solidFill>
              </a:rPr>
              <a:t>USC 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093" y="4425829"/>
            <a:ext cx="1294693" cy="143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436" y="2261037"/>
            <a:ext cx="1219533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06549" y="5880307"/>
            <a:ext cx="1359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fi-FI" sz="1400" dirty="0">
                <a:solidFill>
                  <a:schemeClr val="bg1"/>
                </a:solidFill>
              </a:rPr>
              <a:t>L. Robin Keller</a:t>
            </a:r>
          </a:p>
          <a:p>
            <a:pPr algn="ctr" fontAlgn="base"/>
            <a:r>
              <a:rPr lang="fi-FI" sz="1400" dirty="0">
                <a:solidFill>
                  <a:schemeClr val="bg1"/>
                </a:solidFill>
              </a:rPr>
              <a:t>UC Irvine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5F5CD4D-830C-4F01-BAFE-E68717DF0B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46410" y="2262315"/>
            <a:ext cx="1101046" cy="16159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188DB44-265F-4758-BC3A-25F3A8EEB4E9}"/>
              </a:ext>
            </a:extLst>
          </p:cNvPr>
          <p:cNvSpPr txBox="1"/>
          <p:nvPr/>
        </p:nvSpPr>
        <p:spPr>
          <a:xfrm>
            <a:off x="4041946" y="3902609"/>
            <a:ext cx="1309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Rakesh Sarin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UCLA </a:t>
            </a:r>
            <a:endParaRPr lang="x-none" sz="1400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10E5A02-E361-4090-AFDE-461983860C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7680" y="2264612"/>
            <a:ext cx="1314267" cy="139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7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793840"/>
            <a:ext cx="3126480" cy="1270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53752" y="572263"/>
            <a:ext cx="9036496" cy="102447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i-FI" sz="3700" dirty="0">
                <a:solidFill>
                  <a:schemeClr val="bg1"/>
                </a:solidFill>
              </a:rPr>
              <a:t>  Autonomous Decision Making in Our Body</a:t>
            </a:r>
            <a:br>
              <a:rPr lang="fi-FI" sz="3700" dirty="0">
                <a:solidFill>
                  <a:schemeClr val="bg1"/>
                </a:solidFill>
              </a:rPr>
            </a:br>
            <a:r>
              <a:rPr lang="fi-FI" sz="3700" dirty="0">
                <a:solidFill>
                  <a:schemeClr val="bg1"/>
                </a:solidFill>
              </a:rPr>
              <a:t/>
            </a:r>
            <a:br>
              <a:rPr lang="fi-FI" sz="3700" dirty="0">
                <a:solidFill>
                  <a:schemeClr val="bg1"/>
                </a:solidFill>
              </a:rPr>
            </a:br>
            <a:r>
              <a:rPr lang="fi-FI" sz="3700" dirty="0">
                <a:solidFill>
                  <a:schemeClr val="bg1"/>
                </a:solidFill>
              </a:rPr>
              <a:t/>
            </a:r>
            <a:br>
              <a:rPr lang="fi-FI" sz="3700" dirty="0">
                <a:solidFill>
                  <a:schemeClr val="bg1"/>
                </a:solidFill>
              </a:rPr>
            </a:br>
            <a:r>
              <a:rPr lang="fi-FI" sz="3700" dirty="0">
                <a:solidFill>
                  <a:schemeClr val="bg1"/>
                </a:solidFill>
              </a:rPr>
              <a:t>    </a:t>
            </a:r>
            <a:r>
              <a:rPr lang="fi-FI" sz="2700" b="0" dirty="0" err="1">
                <a:solidFill>
                  <a:schemeClr val="bg1"/>
                </a:solidFill>
              </a:rPr>
              <a:t>Why</a:t>
            </a:r>
            <a:r>
              <a:rPr lang="fi-FI" sz="2700" b="0" dirty="0">
                <a:solidFill>
                  <a:schemeClr val="bg1"/>
                </a:solidFill>
              </a:rPr>
              <a:t> do we breathe the way we do?</a:t>
            </a:r>
            <a:br>
              <a:rPr lang="fi-FI" sz="2700" b="0" dirty="0">
                <a:solidFill>
                  <a:schemeClr val="bg1"/>
                </a:solidFill>
              </a:rPr>
            </a:br>
            <a:r>
              <a:rPr lang="fi-FI" sz="3100" dirty="0">
                <a:solidFill>
                  <a:schemeClr val="bg1"/>
                </a:solidFill>
              </a:rPr>
              <a:t/>
            </a:r>
            <a:br>
              <a:rPr lang="fi-FI" sz="3100" dirty="0">
                <a:solidFill>
                  <a:schemeClr val="bg1"/>
                </a:solidFill>
              </a:rPr>
            </a:br>
            <a:r>
              <a:rPr lang="fi-FI" sz="3100" dirty="0">
                <a:solidFill>
                  <a:schemeClr val="bg1"/>
                </a:solidFill>
              </a:rPr>
              <a:t/>
            </a:r>
            <a:br>
              <a:rPr lang="fi-FI" sz="3100" dirty="0">
                <a:solidFill>
                  <a:schemeClr val="bg1"/>
                </a:solidFill>
              </a:rPr>
            </a:br>
            <a:r>
              <a:rPr lang="fi-FI" sz="3100" dirty="0">
                <a:solidFill>
                  <a:schemeClr val="bg1"/>
                </a:solidFill>
              </a:rPr>
              <a:t/>
            </a:r>
            <a:br>
              <a:rPr lang="fi-FI" sz="3100" dirty="0">
                <a:solidFill>
                  <a:schemeClr val="bg1"/>
                </a:solidFill>
              </a:rPr>
            </a:br>
            <a:r>
              <a:rPr lang="fi-FI" sz="3100" dirty="0">
                <a:solidFill>
                  <a:schemeClr val="bg1"/>
                </a:solidFill>
              </a:rPr>
              <a:t/>
            </a:r>
            <a:br>
              <a:rPr lang="fi-FI" sz="3100" dirty="0">
                <a:solidFill>
                  <a:schemeClr val="bg1"/>
                </a:solidFill>
              </a:rPr>
            </a:br>
            <a:r>
              <a:rPr lang="fi-FI" sz="3100" dirty="0">
                <a:solidFill>
                  <a:schemeClr val="bg1"/>
                </a:solidFill>
              </a:rPr>
              <a:t>    </a:t>
            </a:r>
            <a:r>
              <a:rPr lang="fi-FI" sz="2700" b="0" dirty="0" err="1">
                <a:solidFill>
                  <a:schemeClr val="bg1"/>
                </a:solidFill>
              </a:rPr>
              <a:t>Why</a:t>
            </a:r>
            <a:r>
              <a:rPr lang="fi-FI" sz="2700" b="0" dirty="0">
                <a:solidFill>
                  <a:schemeClr val="bg1"/>
                </a:solidFill>
              </a:rPr>
              <a:t> does the heart contract </a:t>
            </a:r>
            <a:br>
              <a:rPr lang="fi-FI" sz="2700" b="0" dirty="0">
                <a:solidFill>
                  <a:schemeClr val="bg1"/>
                </a:solidFill>
              </a:rPr>
            </a:br>
            <a:r>
              <a:rPr lang="fi-FI" sz="2700" b="0" dirty="0">
                <a:solidFill>
                  <a:schemeClr val="bg1"/>
                </a:solidFill>
              </a:rPr>
              <a:t>     </a:t>
            </a:r>
            <a:r>
              <a:rPr lang="fi-FI" sz="2700" b="0" dirty="0" err="1">
                <a:solidFill>
                  <a:schemeClr val="bg1"/>
                </a:solidFill>
              </a:rPr>
              <a:t>the</a:t>
            </a:r>
            <a:r>
              <a:rPr lang="fi-FI" sz="2700" b="0" dirty="0">
                <a:solidFill>
                  <a:schemeClr val="bg1"/>
                </a:solidFill>
              </a:rPr>
              <a:t> way it does?</a:t>
            </a:r>
            <a:endParaRPr lang="en-US" sz="2700" b="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562" y="4365104"/>
            <a:ext cx="2353444" cy="2353444"/>
          </a:xfrm>
          <a:prstGeom prst="rect">
            <a:avLst/>
          </a:prstGeom>
        </p:spPr>
      </p:pic>
      <p:pic>
        <p:nvPicPr>
          <p:cNvPr id="10247" name="Picture 7" descr="http://www.netanimations.net/Moving-picture-breathing-parr-of-lungs-animated-gif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027" y="1700808"/>
            <a:ext cx="2333979" cy="253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5190775"/>
            <a:ext cx="4248471" cy="1096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3523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62608" y="509482"/>
            <a:ext cx="7985125" cy="10795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fi-FI" sz="3700" dirty="0" err="1">
                <a:solidFill>
                  <a:schemeClr val="bg1"/>
                </a:solidFill>
              </a:rPr>
              <a:t>Utility</a:t>
            </a:r>
            <a:r>
              <a:rPr lang="fi-FI" sz="3700" dirty="0">
                <a:solidFill>
                  <a:schemeClr val="bg1"/>
                </a:solidFill>
              </a:rPr>
              <a:t> function explains  autonomous decisions</a:t>
            </a:r>
            <a:endParaRPr lang="en-US" sz="3700" dirty="0">
              <a:solidFill>
                <a:schemeClr val="bg1"/>
              </a:solidFill>
            </a:endParaRPr>
          </a:p>
        </p:txBody>
      </p:sp>
      <p:sp>
        <p:nvSpPr>
          <p:cNvPr id="4099" name="TextBox 7"/>
          <p:cNvSpPr txBox="1">
            <a:spLocks noChangeArrowheads="1"/>
          </p:cNvSpPr>
          <p:nvPr/>
        </p:nvSpPr>
        <p:spPr bwMode="auto">
          <a:xfrm>
            <a:off x="432193" y="2083620"/>
            <a:ext cx="777686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indent="47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i-FI" altLang="fi-FI" sz="2400" dirty="0">
                <a:solidFill>
                  <a:prstClr val="white"/>
                </a:solidFill>
                <a:latin typeface="+mj-lt"/>
              </a:rPr>
              <a:t>Performance function with </a:t>
            </a:r>
          </a:p>
          <a:p>
            <a:pPr marL="0" lv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i-FI" altLang="fi-FI" sz="2400" dirty="0">
                <a:solidFill>
                  <a:prstClr val="white"/>
                </a:solidFill>
                <a:latin typeface="+mj-lt"/>
              </a:rPr>
              <a:t>individual weighting parameters </a:t>
            </a:r>
          </a:p>
          <a:p>
            <a:pPr marL="0" lvl="1" eaLnBrk="1" fontAlgn="base" hangingPunct="1">
              <a:spcBef>
                <a:spcPct val="0"/>
              </a:spcBef>
              <a:spcAft>
                <a:spcPct val="0"/>
              </a:spcAft>
            </a:pPr>
            <a:endParaRPr lang="fi-FI" altLang="fi-FI" sz="2400" dirty="0">
              <a:solidFill>
                <a:prstClr val="white"/>
              </a:solidFill>
              <a:latin typeface="+mj-lt"/>
            </a:endParaRPr>
          </a:p>
          <a:p>
            <a:pPr marL="0" lv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i-FI" altLang="fi-FI" sz="2400" dirty="0">
                <a:solidFill>
                  <a:prstClr val="white"/>
                </a:solidFill>
                <a:latin typeface="+mj-lt"/>
              </a:rPr>
              <a:t>- Energy </a:t>
            </a:r>
            <a:r>
              <a:rPr lang="fi-FI" altLang="fi-FI" sz="2400" dirty="0" err="1">
                <a:solidFill>
                  <a:prstClr val="white"/>
                </a:solidFill>
                <a:latin typeface="+mj-lt"/>
              </a:rPr>
              <a:t>cost</a:t>
            </a:r>
            <a:r>
              <a:rPr lang="fi-FI" altLang="fi-FI" sz="2400" dirty="0">
                <a:solidFill>
                  <a:prstClr val="white"/>
                </a:solidFill>
                <a:latin typeface="+mj-lt"/>
              </a:rPr>
              <a:t> </a:t>
            </a:r>
            <a:r>
              <a:rPr lang="fi-FI" altLang="fi-FI" sz="2400" dirty="0" err="1">
                <a:solidFill>
                  <a:prstClr val="white"/>
                </a:solidFill>
                <a:latin typeface="+mj-lt"/>
              </a:rPr>
              <a:t>minimization</a:t>
            </a:r>
            <a:endParaRPr lang="fi-FI" altLang="fi-FI" sz="2400" dirty="0">
              <a:solidFill>
                <a:prstClr val="white"/>
              </a:solidFill>
              <a:latin typeface="+mj-lt"/>
            </a:endParaRPr>
          </a:p>
          <a:p>
            <a:pPr marL="0" lvl="1" indent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i-FI" altLang="fi-FI" sz="2400" dirty="0">
                <a:solidFill>
                  <a:prstClr val="white"/>
                </a:solidFill>
                <a:latin typeface="+mj-lt"/>
              </a:rPr>
              <a:t>- Soft movements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5" y="4517250"/>
            <a:ext cx="3244776" cy="705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93" y="5436991"/>
            <a:ext cx="4475570" cy="7353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08620" y="489432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1985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55109"/>
            <a:ext cx="3107017" cy="226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579" y="4098083"/>
            <a:ext cx="3122066" cy="240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995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985125" cy="10795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fi-FI" sz="4000" dirty="0">
                <a:solidFill>
                  <a:schemeClr val="bg1"/>
                </a:solidFill>
              </a:rPr>
              <a:t>Doctoral Thesis</a:t>
            </a:r>
            <a:r>
              <a:rPr lang="fi-FI" sz="3700" dirty="0">
                <a:solidFill>
                  <a:schemeClr val="bg1"/>
                </a:solidFill>
              </a:rPr>
              <a:t/>
            </a:r>
            <a:br>
              <a:rPr lang="fi-FI" sz="3700" dirty="0">
                <a:solidFill>
                  <a:schemeClr val="bg1"/>
                </a:solidFill>
              </a:rPr>
            </a:br>
            <a:r>
              <a:rPr lang="fi-FI" sz="2200" dirty="0">
                <a:solidFill>
                  <a:schemeClr val="bg1"/>
                </a:solidFill>
              </a:rPr>
              <a:t>Optimal Conroller Design by Non-linear and Game Theoretic Methods , 1977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4099" name="TextBox 7"/>
          <p:cNvSpPr txBox="1">
            <a:spLocks noChangeArrowheads="1"/>
          </p:cNvSpPr>
          <p:nvPr/>
        </p:nvSpPr>
        <p:spPr bwMode="auto">
          <a:xfrm>
            <a:off x="732965" y="1892237"/>
            <a:ext cx="777686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indent="47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i-FI" altLang="fi-FI" sz="2400" dirty="0">
                <a:solidFill>
                  <a:prstClr val="white"/>
                </a:solidFill>
                <a:latin typeface="+mn-lt"/>
              </a:rPr>
              <a:t>Game theoretic worst case design:</a:t>
            </a:r>
          </a:p>
          <a:p>
            <a:pPr marL="0" lvl="1" indent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i-FI" altLang="fi-FI" sz="2400" dirty="0" err="1">
                <a:solidFill>
                  <a:prstClr val="white"/>
                </a:solidFill>
                <a:latin typeface="+mn-lt"/>
              </a:rPr>
              <a:t>Optimal</a:t>
            </a:r>
            <a:r>
              <a:rPr lang="fi-FI" altLang="fi-FI" sz="2400" dirty="0">
                <a:solidFill>
                  <a:prstClr val="white"/>
                </a:solidFill>
                <a:latin typeface="+mn-lt"/>
              </a:rPr>
              <a:t> </a:t>
            </a:r>
            <a:r>
              <a:rPr lang="fi-FI" altLang="fi-FI" sz="2400" dirty="0" err="1">
                <a:solidFill>
                  <a:prstClr val="white"/>
                </a:solidFill>
                <a:latin typeface="+mn-lt"/>
              </a:rPr>
              <a:t>adversary</a:t>
            </a:r>
            <a:r>
              <a:rPr lang="fi-FI" altLang="fi-FI" sz="2400" dirty="0">
                <a:solidFill>
                  <a:prstClr val="white"/>
                </a:solidFill>
                <a:latin typeface="+mn-lt"/>
              </a:rPr>
              <a:t> </a:t>
            </a:r>
            <a:r>
              <a:rPr lang="fi-FI" altLang="fi-FI" sz="2400" dirty="0" err="1">
                <a:solidFill>
                  <a:prstClr val="white"/>
                </a:solidFill>
                <a:latin typeface="+mn-lt"/>
              </a:rPr>
              <a:t>disturbance</a:t>
            </a:r>
            <a:r>
              <a:rPr lang="fi-FI" altLang="fi-FI" sz="2400" dirty="0">
                <a:solidFill>
                  <a:prstClr val="white"/>
                </a:solidFill>
                <a:latin typeface="+mn-lt"/>
              </a:rPr>
              <a:t> ( </a:t>
            </a:r>
            <a:r>
              <a:rPr lang="fi-FI" altLang="fi-FI" sz="2400" dirty="0" err="1">
                <a:solidFill>
                  <a:prstClr val="white"/>
                </a:solidFill>
                <a:latin typeface="+mn-lt"/>
              </a:rPr>
              <a:t>player</a:t>
            </a:r>
            <a:r>
              <a:rPr lang="fi-FI" altLang="fi-FI" sz="2400" dirty="0">
                <a:solidFill>
                  <a:prstClr val="white"/>
                </a:solidFill>
                <a:latin typeface="+mn-lt"/>
              </a:rPr>
              <a:t> ) </a:t>
            </a:r>
          </a:p>
          <a:p>
            <a:pPr marL="0" lvl="1" indent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i-FI" altLang="fi-FI" sz="2400" dirty="0" err="1">
                <a:solidFill>
                  <a:prstClr val="white"/>
                </a:solidFill>
                <a:latin typeface="+mn-lt"/>
              </a:rPr>
              <a:t>trying</a:t>
            </a:r>
            <a:r>
              <a:rPr lang="fi-FI" altLang="fi-FI" sz="2400" dirty="0">
                <a:solidFill>
                  <a:prstClr val="white"/>
                </a:solidFill>
                <a:latin typeface="+mn-lt"/>
              </a:rPr>
              <a:t> to </a:t>
            </a:r>
            <a:r>
              <a:rPr lang="fi-FI" altLang="fi-FI" sz="2400" dirty="0" err="1">
                <a:solidFill>
                  <a:prstClr val="white"/>
                </a:solidFill>
                <a:latin typeface="+mn-lt"/>
              </a:rPr>
              <a:t>destabilize</a:t>
            </a:r>
            <a:r>
              <a:rPr lang="fi-FI" altLang="fi-FI" sz="2400" dirty="0">
                <a:solidFill>
                  <a:prstClr val="white"/>
                </a:solidFill>
                <a:latin typeface="+mn-lt"/>
              </a:rPr>
              <a:t> </a:t>
            </a:r>
            <a:r>
              <a:rPr lang="fi-FI" altLang="fi-FI" sz="2400" dirty="0" err="1">
                <a:solidFill>
                  <a:prstClr val="white"/>
                </a:solidFill>
                <a:latin typeface="+mn-lt"/>
              </a:rPr>
              <a:t>the</a:t>
            </a:r>
            <a:r>
              <a:rPr lang="fi-FI" altLang="fi-FI" sz="2400" dirty="0">
                <a:solidFill>
                  <a:prstClr val="white"/>
                </a:solidFill>
                <a:latin typeface="+mn-lt"/>
              </a:rPr>
              <a:t> </a:t>
            </a:r>
            <a:r>
              <a:rPr lang="fi-FI" altLang="fi-FI" sz="2400" dirty="0" err="1">
                <a:solidFill>
                  <a:prstClr val="white"/>
                </a:solidFill>
                <a:latin typeface="+mn-lt"/>
              </a:rPr>
              <a:t>system</a:t>
            </a:r>
            <a:endParaRPr lang="fi-FI" altLang="fi-FI" sz="2400" dirty="0">
              <a:solidFill>
                <a:prstClr val="white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037" y="3812382"/>
            <a:ext cx="1224136" cy="162750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555494" y="5461292"/>
            <a:ext cx="25885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400" dirty="0">
                <a:solidFill>
                  <a:schemeClr val="bg1"/>
                </a:solidFill>
              </a:rPr>
              <a:t>Supervisor: </a:t>
            </a:r>
          </a:p>
          <a:p>
            <a:pPr algn="ctr"/>
            <a:r>
              <a:rPr lang="fi-FI" sz="1400" dirty="0">
                <a:solidFill>
                  <a:schemeClr val="bg1"/>
                </a:solidFill>
              </a:rPr>
              <a:t>Prof. Aarne Halme</a:t>
            </a:r>
          </a:p>
          <a:p>
            <a:pPr algn="ctr"/>
            <a:r>
              <a:rPr lang="fi-FI" sz="1400" dirty="0">
                <a:solidFill>
                  <a:schemeClr val="bg1"/>
                </a:solidFill>
              </a:rPr>
              <a:t>Helsinki U. of Technology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5" y="4620220"/>
            <a:ext cx="2173037" cy="19673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1560" y="3256228"/>
            <a:ext cx="57934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fontAlgn="base">
              <a:spcBef>
                <a:spcPct val="0"/>
              </a:spcBef>
              <a:spcAft>
                <a:spcPct val="0"/>
              </a:spcAft>
            </a:pPr>
            <a:r>
              <a:rPr lang="fi-FI" altLang="fi-FI" sz="2400" dirty="0">
                <a:solidFill>
                  <a:prstClr val="white"/>
                </a:solidFill>
              </a:rPr>
              <a:t>Test runs :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</a:pPr>
            <a:r>
              <a:rPr lang="fi-FI" altLang="fi-FI" sz="2400" dirty="0">
                <a:solidFill>
                  <a:prstClr val="white"/>
                </a:solidFill>
              </a:rPr>
              <a:t>Analogue computer model of the head-box of a paper machine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4391" y="4456557"/>
            <a:ext cx="3133677" cy="2244771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628" y="2132856"/>
            <a:ext cx="1546955" cy="1238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3100846"/>
      </p:ext>
    </p:extLst>
  </p:cSld>
  <p:clrMapOvr>
    <a:masterClrMapping/>
  </p:clrMapOvr>
</p:sld>
</file>

<file path=ppt/theme/theme1.xml><?xml version="1.0" encoding="utf-8"?>
<a:theme xmlns:a="http://schemas.openxmlformats.org/drawingml/2006/main" name="aalto_gree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ustom 2">
      <a:majorFont>
        <a:latin typeface="Arial Unicode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ln w="101600">
          <a:headEnd type="none" w="med" len="med"/>
          <a:tailEnd type="none" w="med" len="med"/>
        </a:ln>
      </a:spPr>
      <a:bodyPr/>
      <a:lstStyle/>
      <a:style>
        <a:lnRef idx="3">
          <a:schemeClr val="accent2"/>
        </a:lnRef>
        <a:fillRef idx="0">
          <a:schemeClr val="accent2"/>
        </a:fillRef>
        <a:effectRef idx="2">
          <a:schemeClr val="accent2"/>
        </a:effectRef>
        <a:fontRef idx="minor">
          <a:schemeClr val="tx1"/>
        </a:fontRef>
      </a:style>
    </a:lnDef>
  </a:objectDefaults>
  <a:extraClrSchemeLst>
    <a:extraClrScheme>
      <a:clrScheme name="aalto_Perustiet 1">
        <a:dk1>
          <a:srgbClr val="000000"/>
        </a:dk1>
        <a:lt1>
          <a:srgbClr val="FFFFFF"/>
        </a:lt1>
        <a:dk2>
          <a:srgbClr val="6639B7"/>
        </a:dk2>
        <a:lt2>
          <a:srgbClr val="FECB00"/>
        </a:lt2>
        <a:accent1>
          <a:srgbClr val="009B3A"/>
        </a:accent1>
        <a:accent2>
          <a:srgbClr val="FF7900"/>
        </a:accent2>
        <a:accent3>
          <a:srgbClr val="FFFFFF"/>
        </a:accent3>
        <a:accent4>
          <a:srgbClr val="000000"/>
        </a:accent4>
        <a:accent5>
          <a:srgbClr val="AACBAE"/>
        </a:accent5>
        <a:accent6>
          <a:srgbClr val="E76D00"/>
        </a:accent6>
        <a:hlink>
          <a:srgbClr val="0065BD"/>
        </a:hlink>
        <a:folHlink>
          <a:srgbClr val="ED293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51183</TotalTime>
  <Words>891</Words>
  <Application>Microsoft Office PowerPoint</Application>
  <PresentationFormat>On-screen Show (4:3)</PresentationFormat>
  <Paragraphs>240</Paragraphs>
  <Slides>27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aalto_green</vt:lpstr>
      <vt:lpstr>Document</vt:lpstr>
      <vt:lpstr>How I Became a Decision Analyst  Inspirational  People and Building  Bridges     Ramsey Medal Acceptance Talk  INFORMS 2019   Raimo P. Hämäläinen  Aalto University Finland            </vt:lpstr>
      <vt:lpstr>PowerPoint Presentation</vt:lpstr>
      <vt:lpstr>PowerPoint Presentation</vt:lpstr>
      <vt:lpstr>PowerPoint Presentation</vt:lpstr>
      <vt:lpstr>Academic Degrees in my Alma Mater Helsinki University of Technology Aalto University</vt:lpstr>
      <vt:lpstr>Sabbaticals and People</vt:lpstr>
      <vt:lpstr>  Autonomous Decision Making in Our Body       Why do we breathe the way we do?         Why does the heart contract       the way it does?</vt:lpstr>
      <vt:lpstr>Utility function explains  autonomous decisions</vt:lpstr>
      <vt:lpstr>Doctoral Thesis Optimal Conroller Design by Non-linear and Game Theoretic Methods , 1977</vt:lpstr>
      <vt:lpstr>From Game Theory to Decision Analysis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Systems Intelligence      </vt:lpstr>
      <vt:lpstr>PowerPoint Presentation</vt:lpstr>
      <vt:lpstr>Behavioral Operational Research  </vt:lpstr>
      <vt:lpstr> 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MILESTONES  of SYSTEMS ANALYSIS</dc:title>
  <dc:creator>mwesterl</dc:creator>
  <cp:lastModifiedBy>Raimo</cp:lastModifiedBy>
  <cp:revision>451</cp:revision>
  <cp:lastPrinted>2019-10-15T12:00:24Z</cp:lastPrinted>
  <dcterms:created xsi:type="dcterms:W3CDTF">2014-10-23T08:17:02Z</dcterms:created>
  <dcterms:modified xsi:type="dcterms:W3CDTF">2019-10-23T13:30:14Z</dcterms:modified>
</cp:coreProperties>
</file>