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2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5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theme/theme6.xml" ContentType="application/vnd.openxmlformats-officedocument.theme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theme/theme7.xml" ContentType="application/vnd.openxmlformats-officedocument.theme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8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9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60" r:id="rId1"/>
    <p:sldMasterId id="2147484769" r:id="rId2"/>
    <p:sldMasterId id="2147484795" r:id="rId3"/>
    <p:sldMasterId id="2147484819" r:id="rId4"/>
    <p:sldMasterId id="2147484835" r:id="rId5"/>
    <p:sldMasterId id="2147484888" r:id="rId6"/>
    <p:sldMasterId id="2147484927" r:id="rId7"/>
    <p:sldMasterId id="2147484962" r:id="rId8"/>
    <p:sldMasterId id="2147484978" r:id="rId9"/>
    <p:sldMasterId id="2147484990" r:id="rId10"/>
  </p:sldMasterIdLst>
  <p:notesMasterIdLst>
    <p:notesMasterId r:id="rId42"/>
  </p:notesMasterIdLst>
  <p:handoutMasterIdLst>
    <p:handoutMasterId r:id="rId43"/>
  </p:handoutMasterIdLst>
  <p:sldIdLst>
    <p:sldId id="256" r:id="rId11"/>
    <p:sldId id="381" r:id="rId12"/>
    <p:sldId id="346" r:id="rId13"/>
    <p:sldId id="309" r:id="rId14"/>
    <p:sldId id="404" r:id="rId15"/>
    <p:sldId id="399" r:id="rId16"/>
    <p:sldId id="395" r:id="rId17"/>
    <p:sldId id="400" r:id="rId18"/>
    <p:sldId id="314" r:id="rId19"/>
    <p:sldId id="383" r:id="rId20"/>
    <p:sldId id="320" r:id="rId21"/>
    <p:sldId id="392" r:id="rId22"/>
    <p:sldId id="317" r:id="rId23"/>
    <p:sldId id="389" r:id="rId24"/>
    <p:sldId id="401" r:id="rId25"/>
    <p:sldId id="375" r:id="rId26"/>
    <p:sldId id="376" r:id="rId27"/>
    <p:sldId id="377" r:id="rId28"/>
    <p:sldId id="384" r:id="rId29"/>
    <p:sldId id="406" r:id="rId30"/>
    <p:sldId id="407" r:id="rId31"/>
    <p:sldId id="349" r:id="rId32"/>
    <p:sldId id="357" r:id="rId33"/>
    <p:sldId id="387" r:id="rId34"/>
    <p:sldId id="365" r:id="rId35"/>
    <p:sldId id="331" r:id="rId36"/>
    <p:sldId id="345" r:id="rId37"/>
    <p:sldId id="272" r:id="rId38"/>
    <p:sldId id="290" r:id="rId39"/>
    <p:sldId id="386" r:id="rId40"/>
    <p:sldId id="402" r:id="rId41"/>
  </p:sldIdLst>
  <p:sldSz cx="9144000" cy="5715000" type="screen16x10"/>
  <p:notesSz cx="6669088" cy="9926638"/>
  <p:defaultTextStyle>
    <a:defPPr>
      <a:defRPr lang="en-US"/>
    </a:defPPr>
    <a:lvl1pPr algn="l" defTabSz="45709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091" algn="l" defTabSz="45709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181" algn="l" defTabSz="45709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270" algn="l" defTabSz="45709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362" algn="l" defTabSz="457091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5451" algn="l" defTabSz="45709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2540" algn="l" defTabSz="45709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199632" algn="l" defTabSz="45709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6723" algn="l" defTabSz="457091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7">
          <p15:clr>
            <a:srgbClr val="A4A3A4"/>
          </p15:clr>
        </p15:guide>
        <p15:guide id="2" orient="horz" pos="3070">
          <p15:clr>
            <a:srgbClr val="A4A3A4"/>
          </p15:clr>
        </p15:guide>
        <p15:guide id="3" pos="295">
          <p15:clr>
            <a:srgbClr val="A4A3A4"/>
          </p15:clr>
        </p15:guide>
        <p15:guide id="4" pos="546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hidden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3340"/>
    <a:srgbClr val="9ED1D2"/>
    <a:srgbClr val="FFCDB8"/>
    <a:srgbClr val="E49FE9"/>
    <a:srgbClr val="9FD1C5"/>
    <a:srgbClr val="A814AC"/>
    <a:srgbClr val="005EB8"/>
    <a:srgbClr val="00A8B4"/>
    <a:srgbClr val="FFCD00"/>
    <a:srgbClr val="FFCF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46" autoAdjust="0"/>
    <p:restoredTop sz="93778" autoAdjust="0"/>
  </p:normalViewPr>
  <p:slideViewPr>
    <p:cSldViewPr snapToObjects="1">
      <p:cViewPr varScale="1">
        <p:scale>
          <a:sx n="77" d="100"/>
          <a:sy n="77" d="100"/>
        </p:scale>
        <p:origin x="-907" y="-86"/>
      </p:cViewPr>
      <p:guideLst>
        <p:guide orient="horz" pos="167"/>
        <p:guide orient="horz" pos="3070"/>
        <p:guide pos="295"/>
        <p:guide pos="546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4" d="100"/>
        <a:sy n="18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9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0" Type="http://schemas.openxmlformats.org/officeDocument/2006/relationships/slide" Target="slides/slide10.xml"/><Relationship Id="rId41" Type="http://schemas.openxmlformats.org/officeDocument/2006/relationships/slide" Target="slides/slide3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C9B05C-339B-2241-AE39-E9975214775C}" type="doc">
      <dgm:prSet loTypeId="urn:microsoft.com/office/officeart/2005/8/layout/default" loCatId="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1E69E0E-64AB-E643-A93B-D6E46BBA8987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 dirty="0">
              <a:solidFill>
                <a:srgbClr val="000000"/>
              </a:solidFill>
            </a:rPr>
            <a:t>I quickly get a sense of what matters	</a:t>
          </a:r>
        </a:p>
      </dgm:t>
    </dgm:pt>
    <dgm:pt modelId="{419030F3-688B-9A41-AB10-A562A7030D6D}" type="parTrans" cxnId="{069E6675-7C45-BD4F-A366-51D5D466B3B8}">
      <dgm:prSet/>
      <dgm:spPr/>
      <dgm:t>
        <a:bodyPr/>
        <a:lstStyle/>
        <a:p>
          <a:endParaRPr lang="en-US"/>
        </a:p>
      </dgm:t>
    </dgm:pt>
    <dgm:pt modelId="{EB8B22D7-3467-BE4D-B53B-13A3FA1C3D5C}" type="sibTrans" cxnId="{069E6675-7C45-BD4F-A366-51D5D466B3B8}">
      <dgm:prSet/>
      <dgm:spPr/>
      <dgm:t>
        <a:bodyPr/>
        <a:lstStyle/>
        <a:p>
          <a:endParaRPr lang="en-US"/>
        </a:p>
      </dgm:t>
    </dgm:pt>
    <dgm:pt modelId="{CF1218A3-CC8E-0C44-B45C-320FDDCEE7B3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>
              <a:solidFill>
                <a:srgbClr val="000000"/>
              </a:solidFill>
            </a:rPr>
            <a:t>I critically evaluate my ways of thinking	</a:t>
          </a:r>
        </a:p>
      </dgm:t>
    </dgm:pt>
    <dgm:pt modelId="{39B17A44-74AC-9940-9288-713C377C0375}" type="parTrans" cxnId="{8550E220-0308-5E4A-9DF3-3343F633FD1C}">
      <dgm:prSet/>
      <dgm:spPr/>
      <dgm:t>
        <a:bodyPr/>
        <a:lstStyle/>
        <a:p>
          <a:endParaRPr lang="en-US"/>
        </a:p>
      </dgm:t>
    </dgm:pt>
    <dgm:pt modelId="{0A3DBF8B-F827-C24B-9317-1066542D18BA}" type="sibTrans" cxnId="{8550E220-0308-5E4A-9DF3-3343F633FD1C}">
      <dgm:prSet/>
      <dgm:spPr/>
      <dgm:t>
        <a:bodyPr/>
        <a:lstStyle/>
        <a:p>
          <a:endParaRPr lang="en-US"/>
        </a:p>
      </dgm:t>
    </dgm:pt>
    <dgm:pt modelId="{BA8F3F44-E96A-4244-A561-64466ED12E45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 dirty="0">
              <a:solidFill>
                <a:srgbClr val="000000"/>
              </a:solidFill>
            </a:rPr>
            <a:t>I view things from many different perspectives</a:t>
          </a:r>
        </a:p>
      </dgm:t>
    </dgm:pt>
    <dgm:pt modelId="{F846A824-AD11-594D-B6C1-90416C4E40E4}" type="parTrans" cxnId="{C76CD2FD-A4D3-614E-9008-CAEE4E027726}">
      <dgm:prSet/>
      <dgm:spPr/>
      <dgm:t>
        <a:bodyPr/>
        <a:lstStyle/>
        <a:p>
          <a:endParaRPr lang="en-US"/>
        </a:p>
      </dgm:t>
    </dgm:pt>
    <dgm:pt modelId="{AF81ED97-B5EB-B141-9F72-9572DEAB6DEB}" type="sibTrans" cxnId="{C76CD2FD-A4D3-614E-9008-CAEE4E027726}">
      <dgm:prSet/>
      <dgm:spPr/>
      <dgm:t>
        <a:bodyPr/>
        <a:lstStyle/>
        <a:p>
          <a:endParaRPr lang="en-US"/>
        </a:p>
      </dgm:t>
    </dgm:pt>
    <dgm:pt modelId="{BEE9D647-577B-B64A-A222-0771968E9955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>
              <a:solidFill>
                <a:srgbClr val="000000"/>
              </a:solidFill>
            </a:rPr>
            <a:t>I praise people for their achievements</a:t>
          </a:r>
        </a:p>
      </dgm:t>
    </dgm:pt>
    <dgm:pt modelId="{07B58A91-313F-A54B-8C4F-93687DCD1E1D}" type="parTrans" cxnId="{19C1C851-344D-AB41-BED9-136AB569B818}">
      <dgm:prSet/>
      <dgm:spPr/>
      <dgm:t>
        <a:bodyPr/>
        <a:lstStyle/>
        <a:p>
          <a:endParaRPr lang="en-US"/>
        </a:p>
      </dgm:t>
    </dgm:pt>
    <dgm:pt modelId="{95562D9A-B35A-484A-870D-0D07444EC69F}" type="sibTrans" cxnId="{19C1C851-344D-AB41-BED9-136AB569B818}">
      <dgm:prSet/>
      <dgm:spPr/>
      <dgm:t>
        <a:bodyPr/>
        <a:lstStyle/>
        <a:p>
          <a:endParaRPr lang="en-US"/>
        </a:p>
      </dgm:t>
    </dgm:pt>
    <dgm:pt modelId="{29846277-48A0-E84F-902B-F6AE3A76951F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>
              <a:solidFill>
                <a:srgbClr val="000000"/>
              </a:solidFill>
            </a:rPr>
            <a:t>I am willing to take advice</a:t>
          </a:r>
        </a:p>
      </dgm:t>
    </dgm:pt>
    <dgm:pt modelId="{F78F0DA4-7419-944B-923F-698F838CDEBC}" type="parTrans" cxnId="{50911077-2C78-ED4C-8760-9CAA264D978F}">
      <dgm:prSet/>
      <dgm:spPr/>
      <dgm:t>
        <a:bodyPr/>
        <a:lstStyle/>
        <a:p>
          <a:endParaRPr lang="en-US"/>
        </a:p>
      </dgm:t>
    </dgm:pt>
    <dgm:pt modelId="{EEC38CE3-1DF0-0B4F-8787-67220C9698BA}" type="sibTrans" cxnId="{50911077-2C78-ED4C-8760-9CAA264D978F}">
      <dgm:prSet/>
      <dgm:spPr/>
      <dgm:t>
        <a:bodyPr/>
        <a:lstStyle/>
        <a:p>
          <a:endParaRPr lang="en-US"/>
        </a:p>
      </dgm:t>
    </dgm:pt>
    <dgm:pt modelId="{8F75CC2F-D838-A947-A2F8-F4E080333AD2}">
      <dgm:prSet custT="1"/>
      <dgm:spPr>
        <a:solidFill>
          <a:srgbClr val="FFFFFF"/>
        </a:solidFill>
        <a:ln>
          <a:solidFill>
            <a:srgbClr val="1F497D"/>
          </a:solidFill>
        </a:ln>
      </dgm:spPr>
      <dgm:t>
        <a:bodyPr/>
        <a:lstStyle/>
        <a:p>
          <a:pPr rtl="0"/>
          <a:r>
            <a:rPr lang="en-US" sz="2600" dirty="0">
              <a:solidFill>
                <a:srgbClr val="000000"/>
              </a:solidFill>
            </a:rPr>
            <a:t>I successfully manage problematic situations</a:t>
          </a:r>
        </a:p>
      </dgm:t>
    </dgm:pt>
    <dgm:pt modelId="{5F5B57D1-A939-AC4B-B573-74E858BFD21C}" type="parTrans" cxnId="{6611F488-FE5C-A049-9638-5F9B2887AE59}">
      <dgm:prSet/>
      <dgm:spPr/>
      <dgm:t>
        <a:bodyPr/>
        <a:lstStyle/>
        <a:p>
          <a:endParaRPr lang="en-US"/>
        </a:p>
      </dgm:t>
    </dgm:pt>
    <dgm:pt modelId="{6B1CC5C6-3275-DB41-8458-7A7A34415BED}" type="sibTrans" cxnId="{6611F488-FE5C-A049-9638-5F9B2887AE59}">
      <dgm:prSet/>
      <dgm:spPr/>
      <dgm:t>
        <a:bodyPr/>
        <a:lstStyle/>
        <a:p>
          <a:endParaRPr lang="en-US"/>
        </a:p>
      </dgm:t>
    </dgm:pt>
    <dgm:pt modelId="{ED1B03E5-98FC-3247-9ABF-2C56EA60714B}" type="pres">
      <dgm:prSet presAssocID="{BFC9B05C-339B-2241-AE39-E9975214775C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250A8D8-7818-F345-BCB9-0399DB0B3FD2}" type="pres">
      <dgm:prSet presAssocID="{D1E69E0E-64AB-E643-A93B-D6E46BBA8987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FB65B7A-0A27-7C4F-969C-73816EAD055A}" type="pres">
      <dgm:prSet presAssocID="{EB8B22D7-3467-BE4D-B53B-13A3FA1C3D5C}" presName="sibTrans" presStyleCnt="0"/>
      <dgm:spPr/>
    </dgm:pt>
    <dgm:pt modelId="{F1750B32-6482-9C4B-BB9C-05C069C38542}" type="pres">
      <dgm:prSet presAssocID="{CF1218A3-CC8E-0C44-B45C-320FDDCEE7B3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23A4FB-808C-4843-916B-0EC0C52D8631}" type="pres">
      <dgm:prSet presAssocID="{0A3DBF8B-F827-C24B-9317-1066542D18BA}" presName="sibTrans" presStyleCnt="0"/>
      <dgm:spPr/>
    </dgm:pt>
    <dgm:pt modelId="{C7CDB240-6652-F745-89CB-2CA1F0D4CB6E}" type="pres">
      <dgm:prSet presAssocID="{BA8F3F44-E96A-4244-A561-64466ED12E45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A0DD50-9571-0D42-A2E2-FD0DEC857DB5}" type="pres">
      <dgm:prSet presAssocID="{AF81ED97-B5EB-B141-9F72-9572DEAB6DEB}" presName="sibTrans" presStyleCnt="0"/>
      <dgm:spPr/>
    </dgm:pt>
    <dgm:pt modelId="{B7DD2612-0306-9B41-B10B-C5B8CEE408CF}" type="pres">
      <dgm:prSet presAssocID="{BEE9D647-577B-B64A-A222-0771968E995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C04741C-3969-294C-90C4-BF7FA71ADB87}" type="pres">
      <dgm:prSet presAssocID="{95562D9A-B35A-484A-870D-0D07444EC69F}" presName="sibTrans" presStyleCnt="0"/>
      <dgm:spPr/>
    </dgm:pt>
    <dgm:pt modelId="{AD86DBD9-BBF1-2648-B8CA-D2D6E0038779}" type="pres">
      <dgm:prSet presAssocID="{29846277-48A0-E84F-902B-F6AE3A76951F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2BD1D2-C4FE-0044-9947-1606505D2C15}" type="pres">
      <dgm:prSet presAssocID="{EEC38CE3-1DF0-0B4F-8787-67220C9698BA}" presName="sibTrans" presStyleCnt="0"/>
      <dgm:spPr/>
    </dgm:pt>
    <dgm:pt modelId="{DB617708-FD11-3A41-B7C7-55E15DE749F3}" type="pres">
      <dgm:prSet presAssocID="{8F75CC2F-D838-A947-A2F8-F4E080333AD2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465D01BE-FC40-421A-AC25-2AD05FCC03EC}" type="presOf" srcId="{BA8F3F44-E96A-4244-A561-64466ED12E45}" destId="{C7CDB240-6652-F745-89CB-2CA1F0D4CB6E}" srcOrd="0" destOrd="0" presId="urn:microsoft.com/office/officeart/2005/8/layout/default"/>
    <dgm:cxn modelId="{BDC92561-FD39-4A4D-9666-C26C6844F663}" type="presOf" srcId="{8F75CC2F-D838-A947-A2F8-F4E080333AD2}" destId="{DB617708-FD11-3A41-B7C7-55E15DE749F3}" srcOrd="0" destOrd="0" presId="urn:microsoft.com/office/officeart/2005/8/layout/default"/>
    <dgm:cxn modelId="{C76CD2FD-A4D3-614E-9008-CAEE4E027726}" srcId="{BFC9B05C-339B-2241-AE39-E9975214775C}" destId="{BA8F3F44-E96A-4244-A561-64466ED12E45}" srcOrd="2" destOrd="0" parTransId="{F846A824-AD11-594D-B6C1-90416C4E40E4}" sibTransId="{AF81ED97-B5EB-B141-9F72-9572DEAB6DEB}"/>
    <dgm:cxn modelId="{6611F488-FE5C-A049-9638-5F9B2887AE59}" srcId="{BFC9B05C-339B-2241-AE39-E9975214775C}" destId="{8F75CC2F-D838-A947-A2F8-F4E080333AD2}" srcOrd="5" destOrd="0" parTransId="{5F5B57D1-A939-AC4B-B573-74E858BFD21C}" sibTransId="{6B1CC5C6-3275-DB41-8458-7A7A34415BED}"/>
    <dgm:cxn modelId="{F924A788-884E-4163-80C2-DAC9304C083C}" type="presOf" srcId="{BFC9B05C-339B-2241-AE39-E9975214775C}" destId="{ED1B03E5-98FC-3247-9ABF-2C56EA60714B}" srcOrd="0" destOrd="0" presId="urn:microsoft.com/office/officeart/2005/8/layout/default"/>
    <dgm:cxn modelId="{AD8B4C0A-18D5-485F-BEAF-16783BE3DA14}" type="presOf" srcId="{D1E69E0E-64AB-E643-A93B-D6E46BBA8987}" destId="{E250A8D8-7818-F345-BCB9-0399DB0B3FD2}" srcOrd="0" destOrd="0" presId="urn:microsoft.com/office/officeart/2005/8/layout/default"/>
    <dgm:cxn modelId="{069E6675-7C45-BD4F-A366-51D5D466B3B8}" srcId="{BFC9B05C-339B-2241-AE39-E9975214775C}" destId="{D1E69E0E-64AB-E643-A93B-D6E46BBA8987}" srcOrd="0" destOrd="0" parTransId="{419030F3-688B-9A41-AB10-A562A7030D6D}" sibTransId="{EB8B22D7-3467-BE4D-B53B-13A3FA1C3D5C}"/>
    <dgm:cxn modelId="{50911077-2C78-ED4C-8760-9CAA264D978F}" srcId="{BFC9B05C-339B-2241-AE39-E9975214775C}" destId="{29846277-48A0-E84F-902B-F6AE3A76951F}" srcOrd="4" destOrd="0" parTransId="{F78F0DA4-7419-944B-923F-698F838CDEBC}" sibTransId="{EEC38CE3-1DF0-0B4F-8787-67220C9698BA}"/>
    <dgm:cxn modelId="{D178D1DF-DFE4-4AF6-964A-E33E1DB0046A}" type="presOf" srcId="{BEE9D647-577B-B64A-A222-0771968E9955}" destId="{B7DD2612-0306-9B41-B10B-C5B8CEE408CF}" srcOrd="0" destOrd="0" presId="urn:microsoft.com/office/officeart/2005/8/layout/default"/>
    <dgm:cxn modelId="{9A707DFA-088C-4163-9372-F32E942DC95D}" type="presOf" srcId="{CF1218A3-CC8E-0C44-B45C-320FDDCEE7B3}" destId="{F1750B32-6482-9C4B-BB9C-05C069C38542}" srcOrd="0" destOrd="0" presId="urn:microsoft.com/office/officeart/2005/8/layout/default"/>
    <dgm:cxn modelId="{19C1C851-344D-AB41-BED9-136AB569B818}" srcId="{BFC9B05C-339B-2241-AE39-E9975214775C}" destId="{BEE9D647-577B-B64A-A222-0771968E9955}" srcOrd="3" destOrd="0" parTransId="{07B58A91-313F-A54B-8C4F-93687DCD1E1D}" sibTransId="{95562D9A-B35A-484A-870D-0D07444EC69F}"/>
    <dgm:cxn modelId="{8550E220-0308-5E4A-9DF3-3343F633FD1C}" srcId="{BFC9B05C-339B-2241-AE39-E9975214775C}" destId="{CF1218A3-CC8E-0C44-B45C-320FDDCEE7B3}" srcOrd="1" destOrd="0" parTransId="{39B17A44-74AC-9940-9288-713C377C0375}" sibTransId="{0A3DBF8B-F827-C24B-9317-1066542D18BA}"/>
    <dgm:cxn modelId="{B4AE8845-36D9-4E43-B4D2-410EC1579936}" type="presOf" srcId="{29846277-48A0-E84F-902B-F6AE3A76951F}" destId="{AD86DBD9-BBF1-2648-B8CA-D2D6E0038779}" srcOrd="0" destOrd="0" presId="urn:microsoft.com/office/officeart/2005/8/layout/default"/>
    <dgm:cxn modelId="{CF23169E-4741-4D7D-B972-918ED2ACF9E3}" type="presParOf" srcId="{ED1B03E5-98FC-3247-9ABF-2C56EA60714B}" destId="{E250A8D8-7818-F345-BCB9-0399DB0B3FD2}" srcOrd="0" destOrd="0" presId="urn:microsoft.com/office/officeart/2005/8/layout/default"/>
    <dgm:cxn modelId="{7F7351ED-2156-4846-822C-76F6E4FA16C2}" type="presParOf" srcId="{ED1B03E5-98FC-3247-9ABF-2C56EA60714B}" destId="{3FB65B7A-0A27-7C4F-969C-73816EAD055A}" srcOrd="1" destOrd="0" presId="urn:microsoft.com/office/officeart/2005/8/layout/default"/>
    <dgm:cxn modelId="{9C7403E9-5C23-4566-B951-AFB26AD2A809}" type="presParOf" srcId="{ED1B03E5-98FC-3247-9ABF-2C56EA60714B}" destId="{F1750B32-6482-9C4B-BB9C-05C069C38542}" srcOrd="2" destOrd="0" presId="urn:microsoft.com/office/officeart/2005/8/layout/default"/>
    <dgm:cxn modelId="{FD37B710-3F17-49C2-848B-6062B5272683}" type="presParOf" srcId="{ED1B03E5-98FC-3247-9ABF-2C56EA60714B}" destId="{8D23A4FB-808C-4843-916B-0EC0C52D8631}" srcOrd="3" destOrd="0" presId="urn:microsoft.com/office/officeart/2005/8/layout/default"/>
    <dgm:cxn modelId="{325F3CE1-B118-44DC-B732-D3376E9FE8A6}" type="presParOf" srcId="{ED1B03E5-98FC-3247-9ABF-2C56EA60714B}" destId="{C7CDB240-6652-F745-89CB-2CA1F0D4CB6E}" srcOrd="4" destOrd="0" presId="urn:microsoft.com/office/officeart/2005/8/layout/default"/>
    <dgm:cxn modelId="{50A5000A-4646-4764-A932-ADF7B78CE3F9}" type="presParOf" srcId="{ED1B03E5-98FC-3247-9ABF-2C56EA60714B}" destId="{8CA0DD50-9571-0D42-A2E2-FD0DEC857DB5}" srcOrd="5" destOrd="0" presId="urn:microsoft.com/office/officeart/2005/8/layout/default"/>
    <dgm:cxn modelId="{1BDF804A-F8F3-45B3-8869-1F5AE2068309}" type="presParOf" srcId="{ED1B03E5-98FC-3247-9ABF-2C56EA60714B}" destId="{B7DD2612-0306-9B41-B10B-C5B8CEE408CF}" srcOrd="6" destOrd="0" presId="urn:microsoft.com/office/officeart/2005/8/layout/default"/>
    <dgm:cxn modelId="{FF533AF0-0C90-402B-A6F3-842A0DF25C42}" type="presParOf" srcId="{ED1B03E5-98FC-3247-9ABF-2C56EA60714B}" destId="{7C04741C-3969-294C-90C4-BF7FA71ADB87}" srcOrd="7" destOrd="0" presId="urn:microsoft.com/office/officeart/2005/8/layout/default"/>
    <dgm:cxn modelId="{73F7126D-CE0B-49C6-9BAE-287A2F317252}" type="presParOf" srcId="{ED1B03E5-98FC-3247-9ABF-2C56EA60714B}" destId="{AD86DBD9-BBF1-2648-B8CA-D2D6E0038779}" srcOrd="8" destOrd="0" presId="urn:microsoft.com/office/officeart/2005/8/layout/default"/>
    <dgm:cxn modelId="{4270F3F0-2836-4056-A6CE-E14676360CC6}" type="presParOf" srcId="{ED1B03E5-98FC-3247-9ABF-2C56EA60714B}" destId="{362BD1D2-C4FE-0044-9947-1606505D2C15}" srcOrd="9" destOrd="0" presId="urn:microsoft.com/office/officeart/2005/8/layout/default"/>
    <dgm:cxn modelId="{66C48242-17F9-4175-A51A-A5920D5140EB}" type="presParOf" srcId="{ED1B03E5-98FC-3247-9ABF-2C56EA60714B}" destId="{DB617708-FD11-3A41-B7C7-55E15DE749F3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50A8D8-7818-F345-BCB9-0399DB0B3FD2}">
      <dsp:nvSpPr>
        <dsp:cNvPr id="0" name=""/>
        <dsp:cNvSpPr/>
      </dsp:nvSpPr>
      <dsp:spPr>
        <a:xfrm>
          <a:off x="0" y="101252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I quickly get a sense of what matters	</a:t>
          </a:r>
        </a:p>
      </dsp:txBody>
      <dsp:txXfrm>
        <a:off x="0" y="101252"/>
        <a:ext cx="2495351" cy="1497210"/>
      </dsp:txXfrm>
    </dsp:sp>
    <dsp:sp modelId="{F1750B32-6482-9C4B-BB9C-05C069C38542}">
      <dsp:nvSpPr>
        <dsp:cNvPr id="0" name=""/>
        <dsp:cNvSpPr/>
      </dsp:nvSpPr>
      <dsp:spPr>
        <a:xfrm>
          <a:off x="2744886" y="101252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I critically evaluate my ways of thinking	</a:t>
          </a:r>
        </a:p>
      </dsp:txBody>
      <dsp:txXfrm>
        <a:off x="2744886" y="101252"/>
        <a:ext cx="2495351" cy="1497210"/>
      </dsp:txXfrm>
    </dsp:sp>
    <dsp:sp modelId="{C7CDB240-6652-F745-89CB-2CA1F0D4CB6E}">
      <dsp:nvSpPr>
        <dsp:cNvPr id="0" name=""/>
        <dsp:cNvSpPr/>
      </dsp:nvSpPr>
      <dsp:spPr>
        <a:xfrm>
          <a:off x="5489773" y="101252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I view things from many different perspectives</a:t>
          </a:r>
        </a:p>
      </dsp:txBody>
      <dsp:txXfrm>
        <a:off x="5489773" y="101252"/>
        <a:ext cx="2495351" cy="1497210"/>
      </dsp:txXfrm>
    </dsp:sp>
    <dsp:sp modelId="{B7DD2612-0306-9B41-B10B-C5B8CEE408CF}">
      <dsp:nvSpPr>
        <dsp:cNvPr id="0" name=""/>
        <dsp:cNvSpPr/>
      </dsp:nvSpPr>
      <dsp:spPr>
        <a:xfrm>
          <a:off x="0" y="1847998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I praise people for their achievements</a:t>
          </a:r>
        </a:p>
      </dsp:txBody>
      <dsp:txXfrm>
        <a:off x="0" y="1847998"/>
        <a:ext cx="2495351" cy="1497210"/>
      </dsp:txXfrm>
    </dsp:sp>
    <dsp:sp modelId="{AD86DBD9-BBF1-2648-B8CA-D2D6E0038779}">
      <dsp:nvSpPr>
        <dsp:cNvPr id="0" name=""/>
        <dsp:cNvSpPr/>
      </dsp:nvSpPr>
      <dsp:spPr>
        <a:xfrm>
          <a:off x="2744886" y="1847998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>
              <a:solidFill>
                <a:srgbClr val="000000"/>
              </a:solidFill>
            </a:rPr>
            <a:t>I am willing to take advice</a:t>
          </a:r>
        </a:p>
      </dsp:txBody>
      <dsp:txXfrm>
        <a:off x="2744886" y="1847998"/>
        <a:ext cx="2495351" cy="1497210"/>
      </dsp:txXfrm>
    </dsp:sp>
    <dsp:sp modelId="{DB617708-FD11-3A41-B7C7-55E15DE749F3}">
      <dsp:nvSpPr>
        <dsp:cNvPr id="0" name=""/>
        <dsp:cNvSpPr/>
      </dsp:nvSpPr>
      <dsp:spPr>
        <a:xfrm>
          <a:off x="5489773" y="1847998"/>
          <a:ext cx="2495351" cy="1497210"/>
        </a:xfrm>
        <a:prstGeom prst="rect">
          <a:avLst/>
        </a:prstGeom>
        <a:solidFill>
          <a:srgbClr val="FFFFFF"/>
        </a:solidFill>
        <a:ln w="38100" cap="flat" cmpd="sng" algn="ctr">
          <a:solidFill>
            <a:srgbClr val="1F497D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>
              <a:solidFill>
                <a:srgbClr val="000000"/>
              </a:solidFill>
            </a:rPr>
            <a:t>I successfully manage problematic situations</a:t>
          </a:r>
        </a:p>
      </dsp:txBody>
      <dsp:txXfrm>
        <a:off x="5489773" y="1847998"/>
        <a:ext cx="2495351" cy="14972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939D04D9-2D90-E741-8C77-A958108973E5}" type="datetimeFigureOut">
              <a:rPr lang="en-US"/>
              <a:pPr>
                <a:defRPr/>
              </a:pPr>
              <a:t>10/31/2018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381337A6-C487-9645-B543-6BBD05A1D1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5393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FE7B0BA-8FA8-3A4A-9820-CF1299A8B616}" type="datetime1">
              <a:rPr lang="fi-FI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744538"/>
            <a:ext cx="5954712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noProof="0"/>
              <a:t>Click to edit Master text styles</a:t>
            </a:r>
          </a:p>
          <a:p>
            <a:pPr lvl="1"/>
            <a:r>
              <a:rPr lang="fi-FI" noProof="0"/>
              <a:t>Second level</a:t>
            </a:r>
          </a:p>
          <a:p>
            <a:pPr lvl="2"/>
            <a:r>
              <a:rPr lang="fi-FI" noProof="0"/>
              <a:t>Third level</a:t>
            </a:r>
          </a:p>
          <a:p>
            <a:pPr lvl="3"/>
            <a:r>
              <a:rPr lang="fi-FI" noProof="0"/>
              <a:t>Fourth level</a:t>
            </a:r>
          </a:p>
          <a:p>
            <a:pPr lvl="4"/>
            <a:r>
              <a:rPr lang="fi-FI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66A5FF2-0573-2649-A39A-26FA52E05379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972913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09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ＭＳ Ｐゴシック" charset="-128"/>
      </a:defRPr>
    </a:lvl1pPr>
    <a:lvl2pPr marL="457091" algn="l" defTabSz="45709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2pPr>
    <a:lvl3pPr marL="914181" algn="l" defTabSz="45709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3pPr>
    <a:lvl4pPr marL="1371270" algn="l" defTabSz="45709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4pPr>
    <a:lvl5pPr marL="1828362" algn="l" defTabSz="457091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-128"/>
        <a:cs typeface="+mn-cs"/>
      </a:defRPr>
    </a:lvl5pPr>
    <a:lvl6pPr marL="2285451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40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632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723" algn="l" defTabSz="45709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64977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67503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1898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370252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57188" y="744538"/>
            <a:ext cx="5954712" cy="3722687"/>
          </a:xfrm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fi-FI" alt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C3D52B-96B4-4531-A10E-EDACEA89AB43}" type="slidenum">
              <a:rPr lang="fi-FI" smtClean="0"/>
              <a:pPr>
                <a:defRPr/>
              </a:pPr>
              <a:t>16</a:t>
            </a:fld>
            <a:endParaRPr lang="fi-FI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878A-7557-D449-9940-F68A01C57B9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64978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57188" y="744538"/>
            <a:ext cx="5954712" cy="37226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21878A-7557-D449-9940-F68A01C57B9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345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33884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99738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432407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899895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75753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104534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091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8322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66A5FF2-0573-2649-A39A-26FA52E05379}" type="slidenum">
              <a:rPr lang="fi-FI" smtClean="0"/>
              <a:pPr>
                <a:defRPr/>
              </a:pPr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47619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6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7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7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8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8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8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0.xml"/></Relationships>
</file>

<file path=ppt/slideLayouts/_rels/slideLayout1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0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0.xml"/></Relationships>
</file>

<file path=ppt/slideLayouts/_rels/slideLayout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0.xml"/></Relationships>
</file>

<file path=ppt/slideLayouts/_rels/slideLayout1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0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6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6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6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Master" Target="../slideMasters/slideMaster6.xml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Master" Target="../slideMasters/slideMaster6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Master" Target="../slideMasters/slideMaster6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Master" Target="../slideMasters/slideMaster6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Master" Target="../slideMasters/slideMaster6.xml"/></Relationships>
</file>

<file path=ppt/slideLayouts/_rels/slideLayout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Master" Target="../slideMasters/slideMaster6.xml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49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4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045986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64025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31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7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7" y="2618056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525722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523914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262625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7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888020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535002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959414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51790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40422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67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49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4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84583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415888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4" y="407459"/>
            <a:ext cx="1995487" cy="43576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646666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1048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28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1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1" y="2618053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582204888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2066776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7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4097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49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49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62700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1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58836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1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279261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301531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4726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18837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27542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195917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877998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922533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31151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39" y="407459"/>
            <a:ext cx="1995487" cy="43576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 smtClean="0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95941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1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2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/>
        </p:nvCxnSpPr>
        <p:spPr>
          <a:xfrm>
            <a:off x="468315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  <p:cxnSp>
        <p:nvCxnSpPr>
          <p:cNvPr id="9" name="Straight Connector 4"/>
          <p:cNvCxnSpPr/>
          <p:nvPr userDrawn="1"/>
        </p:nvCxnSpPr>
        <p:spPr>
          <a:xfrm>
            <a:off x="46832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815815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87574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>
          <a:xfrm>
            <a:off x="3429000" y="5226844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>
          <a:xfrm>
            <a:off x="3429000" y="5118365"/>
            <a:ext cx="1544638" cy="10451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>
          <a:xfrm>
            <a:off x="3429000" y="5331355"/>
            <a:ext cx="1544638" cy="10451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471048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7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63951788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089979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1104019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663" y="1554430"/>
            <a:ext cx="3511550" cy="33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554430"/>
            <a:ext cx="3511550" cy="3324489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6219853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77188117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767945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81974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14830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195919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76020855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6374583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3309156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73813" y="474930"/>
            <a:ext cx="1797050" cy="440398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82663" y="474930"/>
            <a:ext cx="5238750" cy="44039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67758470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31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400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07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07" y="2618056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924846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916495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042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7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157985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135929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067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316232"/>
      </p:ext>
    </p:extLst>
  </p:cSld>
  <p:clrMapOvr>
    <a:masterClrMapping/>
  </p:clrMapOvr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7020130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934485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985626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77541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44" y="407459"/>
            <a:ext cx="1995487" cy="4357688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949886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4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600" indent="-212400">
              <a:buFont typeface="Arial"/>
              <a:buChar char="•"/>
              <a:defRPr sz="2000">
                <a:latin typeface="Georgia"/>
              </a:defRPr>
            </a:lvl2pPr>
            <a:lvl3pPr marL="460800" indent="-230400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2000" indent="-194400">
              <a:buFont typeface="Arial"/>
              <a:buChar char="•"/>
              <a:defRPr sz="1400" baseline="0">
                <a:latin typeface="Georgia"/>
              </a:defRPr>
            </a:lvl4pPr>
            <a:lvl5pPr marL="1087200" indent="-228600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7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519563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58254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149293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10720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152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457129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650906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3833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159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1429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3993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38" y="1261613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752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38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9713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1" y="407459"/>
            <a:ext cx="7985125" cy="899583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19" y="1236928"/>
            <a:ext cx="7985125" cy="3446198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18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49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181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37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29" y="2618074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63723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1771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1" indent="0">
              <a:buNone/>
              <a:defRPr sz="1800"/>
            </a:lvl2pPr>
            <a:lvl3pPr marL="914181" indent="0">
              <a:buNone/>
              <a:defRPr sz="1600"/>
            </a:lvl3pPr>
            <a:lvl4pPr marL="1371270" indent="0">
              <a:buNone/>
              <a:defRPr sz="1400"/>
            </a:lvl4pPr>
            <a:lvl5pPr marL="1828362" indent="0">
              <a:buNone/>
              <a:defRPr sz="1400"/>
            </a:lvl5pPr>
            <a:lvl6pPr marL="2285451" indent="0">
              <a:buNone/>
              <a:defRPr sz="1400"/>
            </a:lvl6pPr>
            <a:lvl7pPr marL="2742540" indent="0">
              <a:buNone/>
              <a:defRPr sz="1400"/>
            </a:lvl7pPr>
            <a:lvl8pPr marL="3199632" indent="0">
              <a:buNone/>
              <a:defRPr sz="1400"/>
            </a:lvl8pPr>
            <a:lvl9pPr marL="365672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6007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1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23926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1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1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836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987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321870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03037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1" indent="0">
              <a:buNone/>
              <a:defRPr sz="900"/>
            </a:lvl6pPr>
            <a:lvl7pPr marL="2742540" indent="0">
              <a:buNone/>
              <a:defRPr sz="900"/>
            </a:lvl7pPr>
            <a:lvl8pPr marL="3199632" indent="0">
              <a:buNone/>
              <a:defRPr sz="900"/>
            </a:lvl8pPr>
            <a:lvl9pPr marL="36567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3159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091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0" indent="0">
              <a:buNone/>
              <a:defRPr sz="2000"/>
            </a:lvl7pPr>
            <a:lvl8pPr marL="3199632" indent="0">
              <a:buNone/>
              <a:defRPr sz="2000"/>
            </a:lvl8pPr>
            <a:lvl9pPr marL="365672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1" indent="0">
              <a:buNone/>
              <a:defRPr sz="900"/>
            </a:lvl6pPr>
            <a:lvl7pPr marL="2742540" indent="0">
              <a:buNone/>
              <a:defRPr sz="900"/>
            </a:lvl7pPr>
            <a:lvl8pPr marL="3199632" indent="0">
              <a:buNone/>
              <a:defRPr sz="900"/>
            </a:lvl8pPr>
            <a:lvl9pPr marL="36567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18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07665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60" y="407459"/>
            <a:ext cx="1995487" cy="43576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1023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pPr>
                <a:defRPr/>
              </a:pPr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9228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10657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/>
              <a:t>31.10.2018</a:t>
            </a:fld>
            <a:endParaRPr lang="fi-FI"/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0824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/>
              <a:t>31.10.2018</a:t>
            </a:fld>
            <a:endParaRPr lang="fi-FI"/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0820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225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2780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470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57578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932793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128087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5379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28776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7392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755543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49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4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564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49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49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168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2272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49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49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7048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652163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7410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6238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029773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2614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36907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7213851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38" y="1261613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3417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38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1660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30561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35" y="407459"/>
            <a:ext cx="7985125" cy="899583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221" y="1236928"/>
            <a:ext cx="7985125" cy="3446198"/>
          </a:xfrm>
          <a:prstGeom prst="rect">
            <a:avLst/>
          </a:prstGeom>
        </p:spPr>
        <p:txBody>
          <a:bodyPr lIns="91418" tIns="45708" rIns="91418" bIns="45708"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4983365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41" y="1417342"/>
            <a:ext cx="8207375" cy="2952327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42646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41" y="1417636"/>
            <a:ext cx="8207375" cy="2952032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234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91077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3817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47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47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Drag picture to placeholder or click icon to add</a:t>
            </a:r>
            <a:endParaRPr lang="fi-FI" noProof="0"/>
          </a:p>
        </p:txBody>
      </p:sp>
      <p:pic>
        <p:nvPicPr>
          <p:cNvPr id="6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0" y="1263"/>
            <a:ext cx="1600200" cy="171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910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41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41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915" y="4711762"/>
            <a:ext cx="2060291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98208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41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98862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08" y="4729394"/>
            <a:ext cx="2060290" cy="957600"/>
          </a:xfrm>
          <a:prstGeom prst="rect">
            <a:avLst/>
          </a:prstGeom>
        </p:spPr>
      </p:pic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41" y="4873007"/>
            <a:ext cx="8207375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34006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ChangeArrowheads="1"/>
          </p:cNvSpPr>
          <p:nvPr/>
        </p:nvSpPr>
        <p:spPr bwMode="auto">
          <a:xfrm>
            <a:off x="406400" y="1427446"/>
            <a:ext cx="8324850" cy="3266281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8" tIns="45708" rIns="91418" bIns="45708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defTabSz="914181" eaLnBrk="1" hangingPunct="1"/>
            <a:endParaRPr lang="en-US" altLang="fi-FI">
              <a:solidFill>
                <a:prstClr val="black"/>
              </a:solidFill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1531" y="1475052"/>
            <a:ext cx="7769225" cy="1109927"/>
          </a:xfrm>
        </p:spPr>
        <p:txBody>
          <a:bodyPr/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71529" y="2618071"/>
            <a:ext cx="6283325" cy="1949979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  <a:latin typeface="Georgia" pitchFamily="18" charset="0"/>
              </a:defRPr>
            </a:lvl1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2860675" y="4966231"/>
            <a:ext cx="2025650" cy="146844"/>
          </a:xfrm>
        </p:spPr>
        <p:txBody>
          <a:bodyPr/>
          <a:lstStyle>
            <a:lvl1pPr>
              <a:defRPr sz="1200">
                <a:solidFill>
                  <a:srgbClr val="928B81"/>
                </a:solidFill>
              </a:defRPr>
            </a:lvl1pPr>
          </a:lstStyle>
          <a:p>
            <a:pPr>
              <a:defRPr/>
            </a:pPr>
            <a:fld id="{A6E50CD5-CA73-46F4-B7D1-6306DE67592E}" type="datetime1">
              <a:rPr lang="en-US"/>
              <a:pPr>
                <a:defRPr/>
              </a:pPr>
              <a:t>10/31/2018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54481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1pPr>
            <a:lvl2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2pPr>
            <a:lvl3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3pPr>
            <a:lvl4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4pPr>
            <a:lvl5pPr>
              <a:defRPr sz="2400">
                <a:latin typeface="Arial Unicode MS" pitchFamily="34" charset="-128"/>
                <a:ea typeface="Arial Unicode MS" pitchFamily="34" charset="-128"/>
                <a:cs typeface="Arial Unicode MS" pitchFamily="34" charset="-128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DC094-4A26-4A20-91B1-F0E00DB8CC6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1C4D7-B7C5-4572-A505-B163998A61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351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27700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672419"/>
            <a:ext cx="7772400" cy="1135063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22261"/>
            <a:ext cx="7772400" cy="125015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091" indent="0">
              <a:buNone/>
              <a:defRPr sz="1800"/>
            </a:lvl2pPr>
            <a:lvl3pPr marL="914181" indent="0">
              <a:buNone/>
              <a:defRPr sz="1600"/>
            </a:lvl3pPr>
            <a:lvl4pPr marL="1371270" indent="0">
              <a:buNone/>
              <a:defRPr sz="1400"/>
            </a:lvl4pPr>
            <a:lvl5pPr marL="1828362" indent="0">
              <a:buNone/>
              <a:defRPr sz="1400"/>
            </a:lvl5pPr>
            <a:lvl6pPr marL="2285451" indent="0">
              <a:buNone/>
              <a:defRPr sz="1400"/>
            </a:lvl6pPr>
            <a:lvl7pPr marL="2742540" indent="0">
              <a:buNone/>
              <a:defRPr sz="1400"/>
            </a:lvl7pPr>
            <a:lvl8pPr marL="3199632" indent="0">
              <a:buNone/>
              <a:defRPr sz="1400"/>
            </a:lvl8pPr>
            <a:lvl9pPr marL="365672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2684C-5F6F-4ADE-9578-DCC842DF4790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42B027-AA8C-4F75-8233-17D847FAD9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31590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11" y="1318949"/>
            <a:ext cx="3916363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263" y="1318949"/>
            <a:ext cx="3916362" cy="344619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6EB35-48D4-4E1E-AF05-267189D9B465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7BD8-032D-4E26-84E6-860FDD386D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526119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865"/>
            <a:ext cx="8229600" cy="9525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79263"/>
            <a:ext cx="4040188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1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812396"/>
            <a:ext cx="4040188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49" y="1279263"/>
            <a:ext cx="4041775" cy="53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91" indent="0">
              <a:buNone/>
              <a:defRPr sz="2000" b="1"/>
            </a:lvl2pPr>
            <a:lvl3pPr marL="914181" indent="0">
              <a:buNone/>
              <a:defRPr sz="1800" b="1"/>
            </a:lvl3pPr>
            <a:lvl4pPr marL="1371270" indent="0">
              <a:buNone/>
              <a:defRPr sz="1600" b="1"/>
            </a:lvl4pPr>
            <a:lvl5pPr marL="1828362" indent="0">
              <a:buNone/>
              <a:defRPr sz="1600" b="1"/>
            </a:lvl5pPr>
            <a:lvl6pPr marL="2285451" indent="0">
              <a:buNone/>
              <a:defRPr sz="1600" b="1"/>
            </a:lvl6pPr>
            <a:lvl7pPr marL="2742540" indent="0">
              <a:buNone/>
              <a:defRPr sz="1600" b="1"/>
            </a:lvl7pPr>
            <a:lvl8pPr marL="3199632" indent="0">
              <a:buNone/>
              <a:defRPr sz="1600" b="1"/>
            </a:lvl8pPr>
            <a:lvl9pPr marL="365672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49" y="1812396"/>
            <a:ext cx="4041775" cy="329274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6D1C47-5BB9-449D-B75C-5E224E971C5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645F-F679-4BBA-AE08-61867F2DB1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471034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27AB1B-FB95-4E0A-B977-A006B76AB8B9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C1CC9B-01FA-4A88-9365-7DF91582CC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403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187310-A47C-4BFF-88F9-4935DF7C8BC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7744EC-EE20-4DA7-8329-545072358D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97713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27543"/>
            <a:ext cx="3008313" cy="9683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27542"/>
            <a:ext cx="5111750" cy="487759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195920"/>
            <a:ext cx="3008313" cy="3909219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1" indent="0">
              <a:buNone/>
              <a:defRPr sz="900"/>
            </a:lvl6pPr>
            <a:lvl7pPr marL="2742540" indent="0">
              <a:buNone/>
              <a:defRPr sz="900"/>
            </a:lvl7pPr>
            <a:lvl8pPr marL="3199632" indent="0">
              <a:buNone/>
              <a:defRPr sz="900"/>
            </a:lvl8pPr>
            <a:lvl9pPr marL="36567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B9FAD4-61D9-40CE-BFEF-485B3CE21F6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3A618-CCDA-4EB8-B679-4DB0E41F1A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86239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000500"/>
            <a:ext cx="5486400" cy="47228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510646"/>
            <a:ext cx="5486400" cy="3429000"/>
          </a:xfrm>
        </p:spPr>
        <p:txBody>
          <a:bodyPr/>
          <a:lstStyle>
            <a:lvl1pPr marL="0" indent="0">
              <a:buNone/>
              <a:defRPr sz="3200"/>
            </a:lvl1pPr>
            <a:lvl2pPr marL="457091" indent="0">
              <a:buNone/>
              <a:defRPr sz="2800"/>
            </a:lvl2pPr>
            <a:lvl3pPr marL="914181" indent="0">
              <a:buNone/>
              <a:defRPr sz="2400"/>
            </a:lvl3pPr>
            <a:lvl4pPr marL="1371270" indent="0">
              <a:buNone/>
              <a:defRPr sz="2000"/>
            </a:lvl4pPr>
            <a:lvl5pPr marL="1828362" indent="0">
              <a:buNone/>
              <a:defRPr sz="2000"/>
            </a:lvl5pPr>
            <a:lvl6pPr marL="2285451" indent="0">
              <a:buNone/>
              <a:defRPr sz="2000"/>
            </a:lvl6pPr>
            <a:lvl7pPr marL="2742540" indent="0">
              <a:buNone/>
              <a:defRPr sz="2000"/>
            </a:lvl7pPr>
            <a:lvl8pPr marL="3199632" indent="0">
              <a:buNone/>
              <a:defRPr sz="2000"/>
            </a:lvl8pPr>
            <a:lvl9pPr marL="3656723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472782"/>
            <a:ext cx="5486400" cy="670718"/>
          </a:xfrm>
        </p:spPr>
        <p:txBody>
          <a:bodyPr/>
          <a:lstStyle>
            <a:lvl1pPr marL="0" indent="0">
              <a:buNone/>
              <a:defRPr sz="1400"/>
            </a:lvl1pPr>
            <a:lvl2pPr marL="457091" indent="0">
              <a:buNone/>
              <a:defRPr sz="1200"/>
            </a:lvl2pPr>
            <a:lvl3pPr marL="914181" indent="0">
              <a:buNone/>
              <a:defRPr sz="1000"/>
            </a:lvl3pPr>
            <a:lvl4pPr marL="1371270" indent="0">
              <a:buNone/>
              <a:defRPr sz="900"/>
            </a:lvl4pPr>
            <a:lvl5pPr marL="1828362" indent="0">
              <a:buNone/>
              <a:defRPr sz="900"/>
            </a:lvl5pPr>
            <a:lvl6pPr marL="2285451" indent="0">
              <a:buNone/>
              <a:defRPr sz="900"/>
            </a:lvl6pPr>
            <a:lvl7pPr marL="2742540" indent="0">
              <a:buNone/>
              <a:defRPr sz="900"/>
            </a:lvl7pPr>
            <a:lvl8pPr marL="3199632" indent="0">
              <a:buNone/>
              <a:defRPr sz="900"/>
            </a:lvl8pPr>
            <a:lvl9pPr marL="365672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9CF35-6572-4315-BC3F-615FE7ED71E4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69B32E-6882-48FC-8183-32AB2EC873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86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AA4946-6483-4404-ACBD-475213A005F1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F0EA57-EF2B-46EA-A80B-FC0FB60418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84002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1160" y="407459"/>
            <a:ext cx="1995487" cy="435768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407459"/>
            <a:ext cx="5837238" cy="43576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1920D0-D8B1-4C9F-B4B9-672313F1382F}" type="datetime1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18C723-024D-49AB-874B-E0431BFC5A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93096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107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46494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05384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340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6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59802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431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55759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with BG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68325" y="1417636"/>
            <a:ext cx="8207375" cy="2952000"/>
          </a:xfrm>
          <a:prstGeom prst="rect">
            <a:avLst/>
          </a:prstGeom>
        </p:spPr>
        <p:txBody>
          <a:bodyPr lIns="0" tIns="0" rIns="0" bIns="0" anchor="b" anchorCtr="0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16" y="4429748"/>
            <a:ext cx="5495420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chemeClr val="bg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2391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19801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20" y="4429748"/>
            <a:ext cx="5379423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47574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35697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Blu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/>
          </p:nvPr>
        </p:nvSpPr>
        <p:spPr>
          <a:xfrm>
            <a:off x="468331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005EB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Subtitle 2"/>
          <p:cNvSpPr>
            <a:spLocks noGrp="1"/>
          </p:cNvSpPr>
          <p:nvPr>
            <p:ph type="subTitle" idx="1"/>
          </p:nvPr>
        </p:nvSpPr>
        <p:spPr>
          <a:xfrm>
            <a:off x="468331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pic>
        <p:nvPicPr>
          <p:cNvPr id="7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9761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Re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1" y="1657740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EF334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68331" y="4531740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169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468312" y="1418400"/>
            <a:ext cx="8208000" cy="2952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468315" y="4429748"/>
            <a:ext cx="5388448" cy="66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32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046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Yellow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4349263" y="150000"/>
            <a:ext cx="4629692" cy="5415000"/>
          </a:xfrm>
          <a:prstGeom prst="rect">
            <a:avLst/>
          </a:prstGeom>
        </p:spPr>
        <p:txBody>
          <a:bodyPr vert="horz" lIns="91418" tIns="45708" rIns="91418" bIns="45708"/>
          <a:lstStyle/>
          <a:p>
            <a:pPr lvl="0"/>
            <a:r>
              <a:rPr lang="en-US" noProof="0"/>
              <a:t>Click icon to add picture</a:t>
            </a:r>
            <a:endParaRPr lang="fi-FI" noProof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68331" y="1633364"/>
            <a:ext cx="3319477" cy="2694083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6000" b="1" spc="-200">
                <a:solidFill>
                  <a:srgbClr val="FFCD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68331" y="4507364"/>
            <a:ext cx="3319477" cy="486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 algn="l">
              <a:spcBef>
                <a:spcPts val="0"/>
              </a:spcBef>
              <a:buNone/>
              <a:defRPr sz="1600" i="1">
                <a:solidFill>
                  <a:srgbClr val="928B81"/>
                </a:solidFill>
                <a:latin typeface="Georgia"/>
                <a:cs typeface="Georgia"/>
              </a:defRPr>
            </a:lvl1pPr>
            <a:lvl2pPr marL="4570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9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6" y="0"/>
            <a:ext cx="1654175" cy="1516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1029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7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54299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71051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468325" y="1593557"/>
            <a:ext cx="8207375" cy="2196667"/>
          </a:xfrm>
          <a:prstGeom prst="rect">
            <a:avLst/>
          </a:prstGeom>
        </p:spPr>
        <p:txBody>
          <a:bodyPr lIns="0" tIns="0" rIns="0" bIns="0" anchor="t">
            <a:noAutofit/>
          </a:bodyPr>
          <a:lstStyle>
            <a:lvl1pPr algn="l">
              <a:lnSpc>
                <a:spcPct val="80000"/>
              </a:lnSpc>
              <a:defRPr sz="7200" b="1" spc="-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8" name="Straight Connector 4"/>
          <p:cNvCxnSpPr/>
          <p:nvPr userDrawn="1"/>
        </p:nvCxnSpPr>
        <p:spPr>
          <a:xfrm>
            <a:off x="468325" y="4873625"/>
            <a:ext cx="8207375" cy="0"/>
          </a:xfrm>
          <a:prstGeom prst="line">
            <a:avLst/>
          </a:prstGeom>
          <a:ln w="12700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223770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73324"/>
            <a:ext cx="8207374" cy="332437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CBB682-87B2-4236-AF78-B49807E7713E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1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14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FD4B7-1CC6-864B-A72A-C978B70BBA9B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2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08552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C36687-CBD3-415D-8421-2B5EAA963EB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342AF8-94BF-6340-B60E-A8C5E9F87F0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34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17360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15" y="1261614"/>
            <a:ext cx="8207374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6" name="Date Placeholder 7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3C5285-7526-43D5-81FF-B1103F667C54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oter Placeholder 8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C4BE77-5FCA-3844-8BD6-7ECE8B5BEE8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0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19821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3308" y="265113"/>
            <a:ext cx="8212380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3320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 dirty="0"/>
          </a:p>
        </p:txBody>
      </p:sp>
      <p:sp>
        <p:nvSpPr>
          <p:cNvPr id="40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0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12C3-4421-43A0-8844-8188FCFDF52F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1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79A8AE-7274-0C4A-AB42-92022833E6E2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005EB8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113788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261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R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3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15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049"/>
            <a:ext cx="3988079" cy="333664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1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0F29C9-51F7-4E61-B7C7-5CEFA78BD6B3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6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45180D-9F57-224F-AD9B-D6C47196F0CD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EF334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0" y="4712402"/>
            <a:ext cx="2055876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576880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wo Col Yellow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468325" y="265113"/>
            <a:ext cx="8207375" cy="996498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5000"/>
              </a:lnSpc>
              <a:defRPr sz="3600" b="1" spc="-100">
                <a:solidFill>
                  <a:srgbClr val="0065BD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325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BD0ED-27AA-4BEE-8827-0A59147D95E5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13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65D404-ADF5-A94E-82B6-70B84D261D76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3" name="Straight Connector 4"/>
          <p:cNvCxnSpPr/>
          <p:nvPr userDrawn="1"/>
        </p:nvCxnSpPr>
        <p:spPr>
          <a:xfrm>
            <a:off x="468325" y="4873007"/>
            <a:ext cx="8207375" cy="0"/>
          </a:xfrm>
          <a:prstGeom prst="line">
            <a:avLst/>
          </a:prstGeom>
          <a:ln w="12700" cmpd="sng">
            <a:solidFill>
              <a:srgbClr val="FFCD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10"/>
          <p:cNvSpPr>
            <a:spLocks noGrp="1"/>
          </p:cNvSpPr>
          <p:nvPr>
            <p:ph sz="quarter" idx="18"/>
          </p:nvPr>
        </p:nvSpPr>
        <p:spPr>
          <a:xfrm>
            <a:off x="4687627" y="1261614"/>
            <a:ext cx="3988079" cy="333608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>
                <a:latin typeface="+mj-lt"/>
              </a:defRPr>
            </a:lvl1pPr>
            <a:lvl2pPr marL="237541" indent="-212350">
              <a:buFont typeface="Arial"/>
              <a:buChar char="•"/>
              <a:defRPr sz="2000">
                <a:latin typeface="Georgia"/>
              </a:defRPr>
            </a:lvl2pPr>
            <a:lvl3pPr marL="460691" indent="-230346">
              <a:buFont typeface="Lucida Grande"/>
              <a:buChar char="-"/>
              <a:defRPr sz="1600" i="1">
                <a:latin typeface="Georgia"/>
                <a:cs typeface="Georgia"/>
              </a:defRPr>
            </a:lvl3pPr>
            <a:lvl4pPr marL="791808" indent="-194357">
              <a:buFont typeface="Arial"/>
              <a:buChar char="•"/>
              <a:defRPr sz="1400" baseline="0">
                <a:latin typeface="Georgia"/>
              </a:defRPr>
            </a:lvl4pPr>
            <a:lvl5pPr marL="1086940" indent="-228546">
              <a:buFont typeface="Courier New"/>
              <a:buChar char="o"/>
              <a:defRPr sz="1300" baseline="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pic>
        <p:nvPicPr>
          <p:cNvPr id="12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001" y="4712402"/>
            <a:ext cx="2146364" cy="964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629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13" Type="http://schemas.openxmlformats.org/officeDocument/2006/relationships/slideLayout" Target="../slideLayouts/slideLayout156.xml"/><Relationship Id="rId18" Type="http://schemas.openxmlformats.org/officeDocument/2006/relationships/slideLayout" Target="../slideLayouts/slideLayout16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slideLayout" Target="../slideLayouts/slideLayout155.xml"/><Relationship Id="rId17" Type="http://schemas.openxmlformats.org/officeDocument/2006/relationships/slideLayout" Target="../slideLayouts/slideLayout160.xml"/><Relationship Id="rId2" Type="http://schemas.openxmlformats.org/officeDocument/2006/relationships/slideLayout" Target="../slideLayouts/slideLayout145.xml"/><Relationship Id="rId16" Type="http://schemas.openxmlformats.org/officeDocument/2006/relationships/slideLayout" Target="../slideLayouts/slideLayout159.xml"/><Relationship Id="rId20" Type="http://schemas.openxmlformats.org/officeDocument/2006/relationships/theme" Target="../theme/theme10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5" Type="http://schemas.openxmlformats.org/officeDocument/2006/relationships/slideLayout" Target="../slideLayouts/slideLayout158.xml"/><Relationship Id="rId10" Type="http://schemas.openxmlformats.org/officeDocument/2006/relationships/slideLayout" Target="../slideLayouts/slideLayout153.xml"/><Relationship Id="rId19" Type="http://schemas.openxmlformats.org/officeDocument/2006/relationships/slideLayout" Target="../slideLayouts/slideLayout162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Relationship Id="rId14" Type="http://schemas.openxmlformats.org/officeDocument/2006/relationships/slideLayout" Target="../slideLayouts/slideLayout15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51.xml"/><Relationship Id="rId18" Type="http://schemas.openxmlformats.org/officeDocument/2006/relationships/slideLayout" Target="../slideLayouts/slideLayout56.xml"/><Relationship Id="rId3" Type="http://schemas.openxmlformats.org/officeDocument/2006/relationships/slideLayout" Target="../slideLayouts/slideLayout41.xml"/><Relationship Id="rId21" Type="http://schemas.openxmlformats.org/officeDocument/2006/relationships/slideLayout" Target="../slideLayouts/slideLayout59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17" Type="http://schemas.openxmlformats.org/officeDocument/2006/relationships/slideLayout" Target="../slideLayouts/slideLayout55.xml"/><Relationship Id="rId2" Type="http://schemas.openxmlformats.org/officeDocument/2006/relationships/slideLayout" Target="../slideLayouts/slideLayout40.xml"/><Relationship Id="rId16" Type="http://schemas.openxmlformats.org/officeDocument/2006/relationships/slideLayout" Target="../slideLayouts/slideLayout54.xml"/><Relationship Id="rId20" Type="http://schemas.openxmlformats.org/officeDocument/2006/relationships/slideLayout" Target="../slideLayouts/slideLayout58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5" Type="http://schemas.openxmlformats.org/officeDocument/2006/relationships/slideLayout" Target="../slideLayouts/slideLayout53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8.xml"/><Relationship Id="rId19" Type="http://schemas.openxmlformats.org/officeDocument/2006/relationships/slideLayout" Target="../slideLayouts/slideLayout57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52.xml"/><Relationship Id="rId22" Type="http://schemas.openxmlformats.org/officeDocument/2006/relationships/slideLayout" Target="../slideLayouts/slideLayout6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6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1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81.xml"/><Relationship Id="rId21" Type="http://schemas.openxmlformats.org/officeDocument/2006/relationships/slideLayout" Target="../slideLayouts/slideLayout99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slideLayout" Target="../slideLayouts/slideLayout95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20" Type="http://schemas.openxmlformats.org/officeDocument/2006/relationships/slideLayout" Target="../slideLayouts/slideLayout98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23" Type="http://schemas.openxmlformats.org/officeDocument/2006/relationships/theme" Target="../theme/theme6.xml"/><Relationship Id="rId10" Type="http://schemas.openxmlformats.org/officeDocument/2006/relationships/slideLayout" Target="../slideLayouts/slideLayout88.xml"/><Relationship Id="rId19" Type="http://schemas.openxmlformats.org/officeDocument/2006/relationships/slideLayout" Target="../slideLayouts/slideLayout97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Relationship Id="rId22" Type="http://schemas.openxmlformats.org/officeDocument/2006/relationships/slideLayout" Target="../slideLayouts/slideLayout10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8.xml"/><Relationship Id="rId13" Type="http://schemas.openxmlformats.org/officeDocument/2006/relationships/slideLayout" Target="../slideLayouts/slideLayout113.xml"/><Relationship Id="rId3" Type="http://schemas.openxmlformats.org/officeDocument/2006/relationships/slideLayout" Target="../slideLayouts/slideLayout103.xml"/><Relationship Id="rId7" Type="http://schemas.openxmlformats.org/officeDocument/2006/relationships/slideLayout" Target="../slideLayouts/slideLayout107.xml"/><Relationship Id="rId12" Type="http://schemas.openxmlformats.org/officeDocument/2006/relationships/slideLayout" Target="../slideLayouts/slideLayout112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102.xml"/><Relationship Id="rId16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01.xml"/><Relationship Id="rId6" Type="http://schemas.openxmlformats.org/officeDocument/2006/relationships/slideLayout" Target="../slideLayouts/slideLayout106.xml"/><Relationship Id="rId11" Type="http://schemas.openxmlformats.org/officeDocument/2006/relationships/slideLayout" Target="../slideLayouts/slideLayout111.xml"/><Relationship Id="rId5" Type="http://schemas.openxmlformats.org/officeDocument/2006/relationships/slideLayout" Target="../slideLayouts/slideLayout105.xml"/><Relationship Id="rId1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10.xml"/><Relationship Id="rId4" Type="http://schemas.openxmlformats.org/officeDocument/2006/relationships/slideLayout" Target="../slideLayouts/slideLayout104.xml"/><Relationship Id="rId9" Type="http://schemas.openxmlformats.org/officeDocument/2006/relationships/slideLayout" Target="../slideLayouts/slideLayout109.xml"/><Relationship Id="rId14" Type="http://schemas.openxmlformats.org/officeDocument/2006/relationships/slideLayout" Target="../slideLayouts/slideLayout11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4.xml"/><Relationship Id="rId13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19.xml"/><Relationship Id="rId7" Type="http://schemas.openxmlformats.org/officeDocument/2006/relationships/slideLayout" Target="../slideLayouts/slideLayout123.xml"/><Relationship Id="rId12" Type="http://schemas.openxmlformats.org/officeDocument/2006/relationships/slideLayout" Target="../slideLayouts/slideLayout128.xml"/><Relationship Id="rId17" Type="http://schemas.openxmlformats.org/officeDocument/2006/relationships/theme" Target="../theme/theme8.xml"/><Relationship Id="rId2" Type="http://schemas.openxmlformats.org/officeDocument/2006/relationships/slideLayout" Target="../slideLayouts/slideLayout118.xml"/><Relationship Id="rId16" Type="http://schemas.openxmlformats.org/officeDocument/2006/relationships/slideLayout" Target="../slideLayouts/slideLayout132.xml"/><Relationship Id="rId1" Type="http://schemas.openxmlformats.org/officeDocument/2006/relationships/slideLayout" Target="../slideLayouts/slideLayout117.xml"/><Relationship Id="rId6" Type="http://schemas.openxmlformats.org/officeDocument/2006/relationships/slideLayout" Target="../slideLayouts/slideLayout122.xml"/><Relationship Id="rId11" Type="http://schemas.openxmlformats.org/officeDocument/2006/relationships/slideLayout" Target="../slideLayouts/slideLayout127.xml"/><Relationship Id="rId5" Type="http://schemas.openxmlformats.org/officeDocument/2006/relationships/slideLayout" Target="../slideLayouts/slideLayout121.xml"/><Relationship Id="rId15" Type="http://schemas.openxmlformats.org/officeDocument/2006/relationships/slideLayout" Target="../slideLayouts/slideLayout131.xml"/><Relationship Id="rId10" Type="http://schemas.openxmlformats.org/officeDocument/2006/relationships/slideLayout" Target="../slideLayouts/slideLayout126.xml"/><Relationship Id="rId4" Type="http://schemas.openxmlformats.org/officeDocument/2006/relationships/slideLayout" Target="../slideLayouts/slideLayout120.xml"/><Relationship Id="rId9" Type="http://schemas.openxmlformats.org/officeDocument/2006/relationships/slideLayout" Target="../slideLayouts/slideLayout125.xml"/><Relationship Id="rId14" Type="http://schemas.openxmlformats.org/officeDocument/2006/relationships/slideLayout" Target="../slideLayouts/slideLayout13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/>
              <a:t>31.10.2018</a:t>
            </a:fld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7" r:id="rId1"/>
    <p:sldLayoutId id="2147484748" r:id="rId2"/>
    <p:sldLayoutId id="2147484749" r:id="rId3"/>
    <p:sldLayoutId id="2147484750" r:id="rId4"/>
    <p:sldLayoutId id="2147484751" r:id="rId5"/>
    <p:sldLayoutId id="2147484752" r:id="rId6"/>
    <p:sldLayoutId id="2147484753" r:id="rId7"/>
    <p:sldLayoutId id="2147484754" r:id="rId8"/>
    <p:sldLayoutId id="2147484755" r:id="rId9"/>
    <p:sldLayoutId id="2147484756" r:id="rId10"/>
    <p:sldLayoutId id="2147484757" r:id="rId11"/>
    <p:sldLayoutId id="2147484758" r:id="rId12"/>
    <p:sldLayoutId id="2147484759" r:id="rId13"/>
    <p:sldLayoutId id="2147484760" r:id="rId14"/>
    <p:sldLayoutId id="2147484761" r:id="rId15"/>
    <p:sldLayoutId id="2147484762" r:id="rId16"/>
    <p:sldLayoutId id="2147484763" r:id="rId17"/>
    <p:sldLayoutId id="2147484764" r:id="rId18"/>
    <p:sldLayoutId id="2147484765" r:id="rId19"/>
    <p:sldLayoutId id="2147484766" r:id="rId20"/>
    <p:sldLayoutId id="2147484767" r:id="rId21"/>
    <p:sldLayoutId id="2147484818" r:id="rId22"/>
    <p:sldLayoutId id="2147484847" r:id="rId23"/>
  </p:sldLayoutIdLst>
  <p:hf hdr="0" ftr="0"/>
  <p:txStyles>
    <p:titleStyle>
      <a:lvl1pPr algn="ctr" defTabSz="457091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09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18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270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362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816" indent="-34281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771" indent="-285683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724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599816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6907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399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4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7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title style</a:t>
            </a:r>
            <a:endParaRPr lang="fi-FI" altLang="fi-FI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95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 smtClean="0"/>
              <a:t>Click to edit Master text styles</a:t>
            </a:r>
          </a:p>
          <a:p>
            <a:pPr lvl="1"/>
            <a:r>
              <a:rPr lang="en-US" altLang="fi-FI" smtClean="0"/>
              <a:t>Second level</a:t>
            </a:r>
          </a:p>
          <a:p>
            <a:pPr lvl="2"/>
            <a:r>
              <a:rPr lang="en-US" altLang="fi-FI" smtClean="0"/>
              <a:t>Third level</a:t>
            </a:r>
          </a:p>
          <a:p>
            <a:pPr lvl="3"/>
            <a:r>
              <a:rPr lang="en-US" altLang="fi-FI" smtClean="0"/>
              <a:t>Fourth level</a:t>
            </a:r>
          </a:p>
          <a:p>
            <a:pPr lvl="4"/>
            <a:r>
              <a:rPr lang="en-US" altLang="fi-FI" smtClean="0"/>
              <a:t>Fifth level</a:t>
            </a:r>
            <a:endParaRPr lang="fi-FI" altLang="fi-FI" smtClean="0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238D144C-C411-4FF0-AACD-465CD6721A4A}" type="datetime1">
              <a:rPr lang="en-US">
                <a:latin typeface="Arial"/>
              </a:rPr>
              <a:pPr defTabSz="914400">
                <a:defRPr/>
              </a:pPr>
              <a:t>10/31/2018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8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CBEAF0ED-9ADB-4280-8BA5-AB0451C2CCBC}" type="slidenum">
              <a:rPr lang="en-US">
                <a:latin typeface="Arial"/>
              </a:rPr>
              <a:pPr defTabSz="914400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0466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91" r:id="rId1"/>
    <p:sldLayoutId id="2147484992" r:id="rId2"/>
    <p:sldLayoutId id="2147484993" r:id="rId3"/>
    <p:sldLayoutId id="2147484994" r:id="rId4"/>
    <p:sldLayoutId id="2147484995" r:id="rId5"/>
    <p:sldLayoutId id="2147484996" r:id="rId6"/>
    <p:sldLayoutId id="2147484997" r:id="rId7"/>
    <p:sldLayoutId id="2147484998" r:id="rId8"/>
    <p:sldLayoutId id="2147484999" r:id="rId9"/>
    <p:sldLayoutId id="2147485000" r:id="rId10"/>
    <p:sldLayoutId id="2147485001" r:id="rId11"/>
    <p:sldLayoutId id="2147485002" r:id="rId12"/>
    <p:sldLayoutId id="2147485003" r:id="rId13"/>
    <p:sldLayoutId id="2147485005" r:id="rId14"/>
    <p:sldLayoutId id="2147485006" r:id="rId15"/>
    <p:sldLayoutId id="2147485007" r:id="rId16"/>
    <p:sldLayoutId id="2147485008" r:id="rId17"/>
    <p:sldLayoutId id="2147485009" r:id="rId18"/>
    <p:sldLayoutId id="2147485010" r:id="rId1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37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221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fld id="{238D144C-C411-4FF0-AACD-465CD6721A4A}" type="datetime1">
              <a:rPr lang="en-US" smtClean="0">
                <a:latin typeface="Arial"/>
              </a:rPr>
              <a:pPr defTabSz="914181">
                <a:defRPr/>
              </a:pPr>
              <a:t>10/31/2018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76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fld id="{CBEAF0ED-9ADB-4280-8BA5-AB0451C2CCBC}" type="slidenum">
              <a:rPr lang="en-US" smtClean="0">
                <a:latin typeface="Arial"/>
              </a:rPr>
              <a:pPr defTabSz="91418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70952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70" r:id="rId1"/>
    <p:sldLayoutId id="2147484771" r:id="rId2"/>
    <p:sldLayoutId id="2147484772" r:id="rId3"/>
    <p:sldLayoutId id="2147484773" r:id="rId4"/>
    <p:sldLayoutId id="2147484774" r:id="rId5"/>
    <p:sldLayoutId id="2147484775" r:id="rId6"/>
    <p:sldLayoutId id="2147484776" r:id="rId7"/>
    <p:sldLayoutId id="2147484777" r:id="rId8"/>
    <p:sldLayoutId id="2147484778" r:id="rId9"/>
    <p:sldLayoutId id="2147484779" r:id="rId10"/>
    <p:sldLayoutId id="2147484780" r:id="rId11"/>
    <p:sldLayoutId id="2147484781" r:id="rId12"/>
    <p:sldLayoutId id="2147484943" r:id="rId13"/>
    <p:sldLayoutId id="2147484944" r:id="rId14"/>
    <p:sldLayoutId id="2147484945" r:id="rId15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0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181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2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36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816" indent="-34281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1" indent="-2856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724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9816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6907" indent="-228546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3998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086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178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264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8107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96" r:id="rId1"/>
    <p:sldLayoutId id="2147484797" r:id="rId2"/>
    <p:sldLayoutId id="2147484798" r:id="rId3"/>
    <p:sldLayoutId id="2147484799" r:id="rId4"/>
    <p:sldLayoutId id="2147484800" r:id="rId5"/>
    <p:sldLayoutId id="2147484801" r:id="rId6"/>
    <p:sldLayoutId id="2147484802" r:id="rId7"/>
    <p:sldLayoutId id="2147484803" r:id="rId8"/>
    <p:sldLayoutId id="2147484804" r:id="rId9"/>
    <p:sldLayoutId id="2147484805" r:id="rId10"/>
    <p:sldLayoutId id="2147484806" r:id="rId11"/>
    <p:sldLayoutId id="2147484807" r:id="rId12"/>
    <p:sldLayoutId id="2147484808" r:id="rId13"/>
    <p:sldLayoutId id="2147484809" r:id="rId14"/>
    <p:sldLayoutId id="2147484810" r:id="rId15"/>
    <p:sldLayoutId id="2147484811" r:id="rId16"/>
    <p:sldLayoutId id="2147484812" r:id="rId17"/>
    <p:sldLayoutId id="2147484813" r:id="rId18"/>
    <p:sldLayoutId id="2147484814" r:id="rId19"/>
    <p:sldLayoutId id="2147484815" r:id="rId20"/>
    <p:sldLayoutId id="2147484816" r:id="rId21"/>
    <p:sldLayoutId id="2147484817" r:id="rId22"/>
  </p:sldLayoutIdLst>
  <p:hf hdr="0" ftr="0"/>
  <p:txStyles>
    <p:titleStyle>
      <a:lvl1pPr algn="ctr" defTabSz="457091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09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18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270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362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816" indent="-34281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771" indent="-285683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724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599816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6907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399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4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4408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20" r:id="rId1"/>
    <p:sldLayoutId id="2147484821" r:id="rId2"/>
    <p:sldLayoutId id="2147484822" r:id="rId3"/>
    <p:sldLayoutId id="2147484823" r:id="rId4"/>
    <p:sldLayoutId id="2147484824" r:id="rId5"/>
    <p:sldLayoutId id="2147484825" r:id="rId6"/>
    <p:sldLayoutId id="2147484826" r:id="rId7"/>
  </p:sldLayoutIdLst>
  <p:hf hdr="0" ftr="0"/>
  <p:txStyles>
    <p:titleStyle>
      <a:lvl1pPr algn="ctr" defTabSz="457091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09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18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270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362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816" indent="-34281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771" indent="-285683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724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599816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6907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399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4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31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219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fld id="{238D144C-C411-4FF0-AACD-465CD6721A4A}" type="datetime1">
              <a:rPr lang="en-US" smtClean="0">
                <a:latin typeface="Arial"/>
              </a:rPr>
              <a:pPr defTabSz="914181">
                <a:defRPr/>
              </a:pPr>
              <a:t>10/31/2018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73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181">
              <a:defRPr/>
            </a:pPr>
            <a:fld id="{CBEAF0ED-9ADB-4280-8BA5-AB0451C2CCBC}" type="slidenum">
              <a:rPr lang="en-US" smtClean="0">
                <a:latin typeface="Arial"/>
              </a:rPr>
              <a:pPr defTabSz="914181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28937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36" r:id="rId1"/>
    <p:sldLayoutId id="2147484837" r:id="rId2"/>
    <p:sldLayoutId id="2147484838" r:id="rId3"/>
    <p:sldLayoutId id="2147484839" r:id="rId4"/>
    <p:sldLayoutId id="2147484840" r:id="rId5"/>
    <p:sldLayoutId id="2147484841" r:id="rId6"/>
    <p:sldLayoutId id="2147484842" r:id="rId7"/>
    <p:sldLayoutId id="2147484843" r:id="rId8"/>
    <p:sldLayoutId id="2147484844" r:id="rId9"/>
    <p:sldLayoutId id="2147484845" r:id="rId10"/>
    <p:sldLayoutId id="2147484846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091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181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27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362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816" indent="-342816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771" indent="-28568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2724" indent="-22854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599816" indent="-228546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6907" indent="-228546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3998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086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8178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5264" indent="-228546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91418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>
            <a:alpha val="7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5056956" y="5017740"/>
            <a:ext cx="3619500" cy="13229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2"/>
          </p:nvPr>
        </p:nvSpPr>
        <p:spPr>
          <a:xfrm>
            <a:off x="5056956" y="5150032"/>
            <a:ext cx="3619500" cy="154782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D520173-7D7F-4FBC-A781-33E654CAA422}" type="datetime1">
              <a:rPr lang="fi-FI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31.10.2018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5056956" y="5304814"/>
            <a:ext cx="3619500" cy="134938"/>
          </a:xfrm>
          <a:prstGeom prst="rect">
            <a:avLst/>
          </a:prstGeom>
        </p:spPr>
        <p:txBody>
          <a:bodyPr vert="horz" lIns="91418" tIns="45708" rIns="0" bIns="45708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05BCDE0-955E-2A43-932A-046BF80DB991}" type="slidenum">
              <a:rPr lang="fi-FI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6866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  <p:sldLayoutId id="2147484900" r:id="rId12"/>
    <p:sldLayoutId id="2147484901" r:id="rId13"/>
    <p:sldLayoutId id="2147484902" r:id="rId14"/>
    <p:sldLayoutId id="2147484903" r:id="rId15"/>
    <p:sldLayoutId id="2147484904" r:id="rId16"/>
    <p:sldLayoutId id="2147484905" r:id="rId17"/>
    <p:sldLayoutId id="2147484906" r:id="rId18"/>
    <p:sldLayoutId id="2147484907" r:id="rId19"/>
    <p:sldLayoutId id="2147484908" r:id="rId20"/>
    <p:sldLayoutId id="2147484909" r:id="rId21"/>
    <p:sldLayoutId id="2147484910" r:id="rId22"/>
  </p:sldLayoutIdLst>
  <p:hf hdr="0" ftr="0"/>
  <p:txStyles>
    <p:titleStyle>
      <a:lvl1pPr algn="ctr" defTabSz="457091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MS PGothic" pitchFamily="34" charset="-128"/>
        </a:defRPr>
      </a:lvl1pPr>
      <a:lvl2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2pPr>
      <a:lvl3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3pPr>
      <a:lvl4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4pPr>
      <a:lvl5pPr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charset="0"/>
          <a:cs typeface="MS PGothic" pitchFamily="34" charset="-128"/>
        </a:defRPr>
      </a:lvl5pPr>
      <a:lvl6pPr marL="45709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6pPr>
      <a:lvl7pPr marL="914181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7pPr>
      <a:lvl8pPr marL="1371270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8pPr>
      <a:lvl9pPr marL="1828362" algn="ctr" defTabSz="457091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816" indent="-34281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1pPr>
      <a:lvl2pPr marL="742771" indent="-285683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MS PGothic" pitchFamily="34" charset="-128"/>
          <a:cs typeface="MS PGothic" charset="0"/>
        </a:defRPr>
      </a:lvl2pPr>
      <a:lvl3pPr marL="1142724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3pPr>
      <a:lvl4pPr marL="1599816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ヒラギノ角ゴ Pro W3" charset="0"/>
        </a:defRPr>
      </a:lvl4pPr>
      <a:lvl5pPr marL="2056907" indent="-228546" algn="l" defTabSz="457091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MS PGothic" pitchFamily="34" charset="-128"/>
        </a:defRPr>
      </a:lvl5pPr>
      <a:lvl6pPr marL="251399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86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78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264" indent="-228546" algn="l" defTabSz="457091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9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8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7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6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51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40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632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723" algn="l" defTabSz="45709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7" y="407459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title style</a:t>
            </a:r>
            <a:endParaRPr lang="fi-FI" altLang="fi-FI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195" y="1236928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Click to edit Master text styles</a:t>
            </a:r>
          </a:p>
          <a:p>
            <a:pPr lvl="1"/>
            <a:r>
              <a:rPr lang="en-US" altLang="fi-FI"/>
              <a:t>Second level</a:t>
            </a:r>
          </a:p>
          <a:p>
            <a:pPr lvl="2"/>
            <a:r>
              <a:rPr lang="en-US" altLang="fi-FI"/>
              <a:t>Third level</a:t>
            </a:r>
          </a:p>
          <a:p>
            <a:pPr lvl="3"/>
            <a:r>
              <a:rPr lang="en-US" altLang="fi-FI"/>
              <a:t>Fourth level</a:t>
            </a:r>
          </a:p>
          <a:p>
            <a:pPr lvl="4"/>
            <a:r>
              <a:rPr lang="en-US" altLang="fi-FI"/>
              <a:t>Fifth level</a:t>
            </a:r>
            <a:endParaRPr lang="fi-FI" altLang="fi-FI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0" y="5226844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238D144C-C411-4FF0-AACD-465CD6721A4A}" type="datetime1">
              <a:rPr lang="en-US">
                <a:latin typeface="Arial"/>
              </a:rPr>
              <a:pPr defTabSz="914400">
                <a:defRPr/>
              </a:pPr>
              <a:t>10/31/2018</a:t>
            </a:fld>
            <a:endParaRPr lang="en-US" dirty="0">
              <a:latin typeface="Arial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5118365"/>
            <a:ext cx="1544638" cy="104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endParaRPr lang="en-US">
              <a:latin typeface="Arial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429000" y="5331358"/>
            <a:ext cx="1544638" cy="104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b="1">
                <a:solidFill>
                  <a:srgbClr val="898989"/>
                </a:solidFill>
                <a:cs typeface="+mn-cs"/>
              </a:defRPr>
            </a:lvl1pPr>
          </a:lstStyle>
          <a:p>
            <a:pPr defTabSz="914400">
              <a:defRPr/>
            </a:pPr>
            <a:fld id="{CBEAF0ED-9ADB-4280-8BA5-AB0451C2CCBC}" type="slidenum">
              <a:rPr lang="en-US">
                <a:latin typeface="Arial"/>
              </a:rPr>
              <a:pPr defTabSz="914400">
                <a:defRPr/>
              </a:pPr>
              <a:t>‹#›</a:t>
            </a:fld>
            <a:endParaRPr lang="en-US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3366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28" r:id="rId1"/>
    <p:sldLayoutId id="2147484929" r:id="rId2"/>
    <p:sldLayoutId id="2147484930" r:id="rId3"/>
    <p:sldLayoutId id="2147484931" r:id="rId4"/>
    <p:sldLayoutId id="2147484932" r:id="rId5"/>
    <p:sldLayoutId id="2147484933" r:id="rId6"/>
    <p:sldLayoutId id="2147484934" r:id="rId7"/>
    <p:sldLayoutId id="2147484935" r:id="rId8"/>
    <p:sldLayoutId id="2147484936" r:id="rId9"/>
    <p:sldLayoutId id="2147484937" r:id="rId10"/>
    <p:sldLayoutId id="2147484938" r:id="rId11"/>
    <p:sldLayoutId id="2147484939" r:id="rId12"/>
    <p:sldLayoutId id="2147484940" r:id="rId13"/>
    <p:sldLayoutId id="2147484941" r:id="rId14"/>
    <p:sldLayoutId id="2147484942" r:id="rId15"/>
    <p:sldLayoutId id="2147484863" r:id="rId16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65B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265212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 dirty="0"/>
              <a:t>Raimon malli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11560" y="1561356"/>
            <a:ext cx="7985125" cy="3446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1"/>
            <a:r>
              <a:rPr lang="en-US" altLang="fi-FI" dirty="0" err="1"/>
              <a:t>Tässä</a:t>
            </a:r>
            <a:r>
              <a:rPr lang="en-US" altLang="fi-FI" dirty="0"/>
              <a:t> </a:t>
            </a:r>
            <a:r>
              <a:rPr lang="en-US" altLang="fi-FI" dirty="0" err="1"/>
              <a:t>teksti</a:t>
            </a:r>
            <a:r>
              <a:rPr lang="en-US" altLang="fi-FI" dirty="0"/>
              <a:t> </a:t>
            </a:r>
            <a:r>
              <a:rPr lang="en-US" altLang="fi-FI" dirty="0" err="1"/>
              <a:t>calibri</a:t>
            </a:r>
            <a:endParaRPr lang="en-US" altLang="fi-FI" dirty="0"/>
          </a:p>
          <a:p>
            <a:pPr lvl="2"/>
            <a:r>
              <a:rPr lang="en-US" altLang="fi-FI" dirty="0"/>
              <a:t>Third level</a:t>
            </a:r>
          </a:p>
          <a:p>
            <a:pPr lvl="3"/>
            <a:r>
              <a:rPr lang="en-US" altLang="fi-FI" dirty="0"/>
              <a:t>Fourth level</a:t>
            </a:r>
          </a:p>
          <a:p>
            <a:pPr lvl="4"/>
            <a:r>
              <a:rPr lang="en-US" altLang="fi-FI" dirty="0"/>
              <a:t>Fifth level</a:t>
            </a:r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219434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  <p:sldLayoutId id="2147484975" r:id="rId13"/>
    <p:sldLayoutId id="2147484976" r:id="rId14"/>
    <p:sldLayoutId id="2147484977" r:id="rId15"/>
    <p:sldLayoutId id="2147484961" r:id="rId16"/>
  </p:sldLayoutIdLst>
  <p:hf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200" b="1" baseline="0">
          <a:solidFill>
            <a:schemeClr val="bg1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 Unicode MS" pitchFamily="3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chemeClr val="bg1"/>
          </a:solidFill>
          <a:latin typeface="Calibri" panose="020F0502020204030204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bg1"/>
          </a:solidFill>
          <a:latin typeface="Calibri" panose="020F0502020204030204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bg1"/>
          </a:solidFill>
          <a:latin typeface="Calibri" panose="020F0502020204030204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bg1"/>
          </a:solidFill>
          <a:latin typeface="Calibri" panose="020F0502020204030204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95363" y="474929"/>
            <a:ext cx="7175500" cy="902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138" tIns="42862" rIns="84138" bIns="4286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fi-FI"/>
              <a:t>Mitä on päätöksenteko ?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82663" y="1554429"/>
            <a:ext cx="7175500" cy="3324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4138" tIns="42862" rIns="84138" bIns="4286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altLang="fi-FI"/>
          </a:p>
          <a:p>
            <a:pPr lvl="0"/>
            <a:r>
              <a:rPr lang="en-US" altLang="fi-FI"/>
              <a:t>Raimo P. Hämäläinen</a:t>
            </a:r>
          </a:p>
          <a:p>
            <a:pPr lvl="0"/>
            <a:r>
              <a:rPr lang="en-US" altLang="fi-FI"/>
              <a:t>professori</a:t>
            </a:r>
          </a:p>
          <a:p>
            <a:pPr lvl="0"/>
            <a:r>
              <a:rPr lang="en-US" altLang="fi-FI"/>
              <a:t>Teknillinen korkeakoulu</a:t>
            </a:r>
          </a:p>
          <a:p>
            <a:pPr lvl="0"/>
            <a:r>
              <a:rPr lang="en-US" altLang="fi-FI"/>
              <a:t>Systeemianalyysin laboratorio</a:t>
            </a: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083550" y="5312834"/>
            <a:ext cx="490538" cy="26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</a:pPr>
            <a:endParaRPr lang="fi-FI" sz="2000">
              <a:solidFill>
                <a:srgbClr val="000000"/>
              </a:solidFill>
            </a:endParaRPr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19075" y="4919926"/>
            <a:ext cx="2451100" cy="732896"/>
            <a:chOff x="138" y="3719"/>
            <a:chExt cx="1544" cy="554"/>
          </a:xfrm>
        </p:grpSpPr>
        <p:sp>
          <p:nvSpPr>
            <p:cNvPr id="1029" name="Rectangle 5"/>
            <p:cNvSpPr>
              <a:spLocks noChangeArrowheads="1"/>
            </p:cNvSpPr>
            <p:nvPr/>
          </p:nvSpPr>
          <p:spPr bwMode="auto">
            <a:xfrm>
              <a:off x="157" y="3722"/>
              <a:ext cx="154" cy="203"/>
            </a:xfrm>
            <a:prstGeom prst="rect">
              <a:avLst/>
            </a:prstGeom>
            <a:solidFill>
              <a:srgbClr val="063DE8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fontAlgn="base" hangingPunct="0">
                <a:spcBef>
                  <a:spcPct val="20000"/>
                </a:spcBef>
                <a:spcAft>
                  <a:spcPct val="0"/>
                </a:spcAft>
                <a:buFont typeface="Times New Roman" pitchFamily="18" charset="0"/>
                <a:buChar char="–"/>
              </a:pPr>
              <a:endParaRPr lang="fi-FI" sz="2000">
                <a:solidFill>
                  <a:srgbClr val="000000"/>
                </a:solidFill>
              </a:endParaRPr>
            </a:p>
          </p:txBody>
        </p:sp>
        <p:sp>
          <p:nvSpPr>
            <p:cNvPr id="1030" name="Rectangle 6"/>
            <p:cNvSpPr>
              <a:spLocks noChangeArrowheads="1"/>
            </p:cNvSpPr>
            <p:nvPr/>
          </p:nvSpPr>
          <p:spPr bwMode="auto">
            <a:xfrm>
              <a:off x="138" y="3719"/>
              <a:ext cx="1544" cy="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84138" tIns="42862" rIns="84138" bIns="42862">
              <a:spAutoFit/>
            </a:bodyPr>
            <a:lstStyle>
              <a:lvl1pPr algn="l" defTabSz="70167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525463" algn="l" defTabSz="70167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050925" algn="l" defTabSz="70167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577975" algn="l" defTabSz="70167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103438" algn="l" defTabSz="701675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60638" defTabSz="701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3017838" defTabSz="701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75038" defTabSz="701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932238" defTabSz="7016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0" fontAlgn="base" hangingPunct="0">
                <a:lnSpc>
                  <a:spcPct val="75000"/>
                </a:lnSpc>
                <a:spcAft>
                  <a:spcPct val="0"/>
                </a:spcAft>
              </a:pPr>
              <a:r>
                <a:rPr lang="en-US" altLang="fi-FI" sz="2600" b="1">
                  <a:solidFill>
                    <a:srgbClr val="FC0128"/>
                  </a:solidFill>
                </a:rPr>
                <a:t>S</a:t>
              </a:r>
              <a:r>
                <a:rPr lang="en-US" altLang="fi-FI" sz="1100" b="1">
                  <a:solidFill>
                    <a:srgbClr val="FC0128"/>
                  </a:solidFill>
                </a:rPr>
                <a:t> </a:t>
              </a:r>
              <a:r>
                <a:rPr lang="en-US" altLang="fi-FI" sz="2200" b="1">
                  <a:solidFill>
                    <a:srgbClr val="FC0128"/>
                  </a:solidFill>
                </a:rPr>
                <a:t>ystems</a:t>
              </a:r>
              <a:endParaRPr lang="en-US" altLang="fi-FI" sz="2200">
                <a:solidFill>
                  <a:srgbClr val="000000"/>
                </a:solidFill>
              </a:endParaRPr>
            </a:p>
            <a:p>
              <a:pPr eaLnBrk="0" fontAlgn="base" hangingPunct="0">
                <a:lnSpc>
                  <a:spcPct val="75000"/>
                </a:lnSpc>
                <a:spcAft>
                  <a:spcPct val="0"/>
                </a:spcAft>
              </a:pPr>
              <a:r>
                <a:rPr lang="en-US" altLang="fi-FI" sz="1800" b="1">
                  <a:solidFill>
                    <a:srgbClr val="000000"/>
                  </a:solidFill>
                </a:rPr>
                <a:t>Analysis Laboratory</a:t>
              </a:r>
            </a:p>
            <a:p>
              <a:pPr eaLnBrk="0" fontAlgn="base" hangingPunct="0">
                <a:lnSpc>
                  <a:spcPct val="75000"/>
                </a:lnSpc>
                <a:spcAft>
                  <a:spcPct val="0"/>
                </a:spcAft>
              </a:pPr>
              <a:r>
                <a:rPr lang="en-US" altLang="fi-FI" sz="1200" b="1">
                  <a:solidFill>
                    <a:srgbClr val="000000"/>
                  </a:solidFill>
                </a:rPr>
                <a:t>Helsinki University of Technology</a:t>
              </a:r>
            </a:p>
          </p:txBody>
        </p:sp>
      </p:grp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667000" y="4992689"/>
            <a:ext cx="6335713" cy="150813"/>
          </a:xfrm>
          <a:prstGeom prst="rect">
            <a:avLst/>
          </a:prstGeom>
          <a:gradFill rotWithShape="0">
            <a:gsLst>
              <a:gs pos="0">
                <a:srgbClr val="618FFD"/>
              </a:gs>
              <a:gs pos="100000">
                <a:srgbClr val="618FFD">
                  <a:gamma/>
                  <a:shade val="29804"/>
                  <a:invGamma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Char char="–"/>
            </a:pPr>
            <a:endParaRPr lang="fi-FI" sz="2000">
              <a:solidFill>
                <a:srgbClr val="000000"/>
              </a:solidFill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8062913" y="5330032"/>
            <a:ext cx="370295" cy="2744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>
            <a:lvl1pPr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71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7145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286000" algn="l" defTabSz="762000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7432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32004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6576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4114800" defTabSz="7620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Aft>
                <a:spcPct val="0"/>
              </a:spcAft>
            </a:pPr>
            <a:fld id="{75F13941-F319-4A03-8127-EF2358C1A890}" type="slidenum">
              <a:rPr lang="en-US" altLang="fi-FI" sz="1200" smtClean="0">
                <a:solidFill>
                  <a:srgbClr val="000000"/>
                </a:solidFill>
                <a:latin typeface="Arial" pitchFamily="34" charset="0"/>
              </a:rPr>
              <a:pPr eaLnBrk="0" fontAlgn="base" hangingPunct="0">
                <a:spcAft>
                  <a:spcPct val="0"/>
                </a:spcAft>
              </a:pPr>
              <a:t>‹#›</a:t>
            </a:fld>
            <a:endParaRPr lang="en-US" altLang="fi-FI" sz="120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787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79" r:id="rId1"/>
    <p:sldLayoutId id="2147484980" r:id="rId2"/>
    <p:sldLayoutId id="2147484981" r:id="rId3"/>
    <p:sldLayoutId id="2147484982" r:id="rId4"/>
    <p:sldLayoutId id="2147484983" r:id="rId5"/>
    <p:sldLayoutId id="2147484984" r:id="rId6"/>
    <p:sldLayoutId id="2147484985" r:id="rId7"/>
    <p:sldLayoutId id="2147484986" r:id="rId8"/>
    <p:sldLayoutId id="2147484987" r:id="rId9"/>
    <p:sldLayoutId id="2147484988" r:id="rId10"/>
    <p:sldLayoutId id="2147484989" r:id="rId11"/>
  </p:sldLayoutIdLst>
  <p:txStyles>
    <p:titleStyle>
      <a:lvl1pPr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defTabSz="70167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15913" indent="-315913" algn="ctr" defTabSz="701675" rtl="0" eaLnBrk="1" fontAlgn="base" hangingPunct="1">
        <a:spcBef>
          <a:spcPct val="20000"/>
        </a:spcBef>
        <a:spcAft>
          <a:spcPct val="0"/>
        </a:spcAft>
        <a:defRPr sz="2900">
          <a:solidFill>
            <a:schemeClr val="tx1"/>
          </a:solidFill>
          <a:latin typeface="+mn-lt"/>
          <a:ea typeface="+mn-ea"/>
          <a:cs typeface="+mn-cs"/>
        </a:defRPr>
      </a:lvl1pPr>
      <a:lvl2pPr marL="684213" indent="-254000" algn="l" defTabSz="701675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050925" indent="-209550" algn="l" defTabSz="701675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471613" indent="-209550" algn="l" defTabSz="701675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1892300" indent="-209550" algn="l" defTabSz="7016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349500" indent="-209550" algn="l" defTabSz="7016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806700" indent="-209550" algn="l" defTabSz="7016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263900" indent="-209550" algn="l" defTabSz="7016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721100" indent="-209550" algn="l" defTabSz="701675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02.xml"/><Relationship Id="rId4" Type="http://schemas.openxmlformats.org/officeDocument/2006/relationships/image" Target="../media/image3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0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0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0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7.xml"/><Relationship Id="rId4" Type="http://schemas.openxmlformats.org/officeDocument/2006/relationships/image" Target="../media/image40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1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14.xml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="" xmlns:a16="http://schemas.microsoft.com/office/drawing/2014/main" id="{FE956101-0C32-3E4B-9608-9DF3B2E851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8436" y="553244"/>
            <a:ext cx="8207375" cy="2664296"/>
          </a:xfrm>
        </p:spPr>
        <p:txBody>
          <a:bodyPr/>
          <a:lstStyle/>
          <a:p>
            <a:pPr algn="ctr"/>
            <a: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Systems </a:t>
            </a:r>
            <a: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  <a:t>Intelligence </a:t>
            </a:r>
            <a:r>
              <a:rPr lang="en-GB" sz="3600" dirty="0" smtClean="0">
                <a:latin typeface="Calibri" panose="020F0502020204030204" pitchFamily="34" charset="0"/>
                <a:cs typeface="Arial" panose="020B0604020202020204" pitchFamily="34" charset="0"/>
              </a:rPr>
              <a:t>and Situational </a:t>
            </a:r>
            <a: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  <a:t>Awareness   </a:t>
            </a:r>
            <a:b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36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3600" dirty="0" smtClean="0">
                <a:solidFill>
                  <a:srgbClr val="FFFF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2800" dirty="0">
                <a:latin typeface="Calibri" panose="020F0502020204030204" pitchFamily="34" charset="0"/>
              </a:rPr>
              <a:t/>
            </a:r>
            <a:br>
              <a:rPr lang="en-GB" sz="2800" dirty="0">
                <a:latin typeface="Calibri" panose="020F0502020204030204" pitchFamily="34" charset="0"/>
              </a:rPr>
            </a:br>
            <a:endParaRPr lang="en-GB" sz="2800" dirty="0">
              <a:latin typeface="Calibri" panose="020F0502020204030204" pitchFamily="34" charset="0"/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="" xmlns:a16="http://schemas.microsoft.com/office/drawing/2014/main" id="{E15A9E2A-BCA0-4E40-ACF1-90D7A753BC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73584" y="2857500"/>
            <a:ext cx="8662911" cy="1440160"/>
          </a:xfrm>
        </p:spPr>
        <p:txBody>
          <a:bodyPr>
            <a:noAutofit/>
          </a:bodyPr>
          <a:lstStyle/>
          <a:p>
            <a:pPr algn="ctr"/>
            <a:r>
              <a:rPr lang="en-GB" sz="2400" i="0" dirty="0" err="1">
                <a:latin typeface="Arial" panose="020B0604020202020204" pitchFamily="34" charset="0"/>
                <a:cs typeface="Arial" panose="020B0604020202020204" pitchFamily="34" charset="0"/>
              </a:rPr>
              <a:t>Raimo</a:t>
            </a: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 P. </a:t>
            </a:r>
            <a:r>
              <a:rPr lang="en-GB" sz="2400" i="0" dirty="0" err="1"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*, Kai Virtanen*’** and </a:t>
            </a:r>
            <a:r>
              <a:rPr lang="en-GB" sz="2400" i="0" dirty="0" err="1">
                <a:latin typeface="Arial" panose="020B0604020202020204" pitchFamily="34" charset="0"/>
                <a:cs typeface="Arial" panose="020B0604020202020204" pitchFamily="34" charset="0"/>
              </a:rPr>
              <a:t>Heikki</a:t>
            </a: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i="0" dirty="0" err="1">
                <a:latin typeface="Arial" panose="020B0604020202020204" pitchFamily="34" charset="0"/>
                <a:cs typeface="Arial" panose="020B0604020202020204" pitchFamily="34" charset="0"/>
              </a:rPr>
              <a:t>Mansikka</a:t>
            </a:r>
            <a:r>
              <a:rPr lang="en-GB" sz="2400" i="0" dirty="0">
                <a:latin typeface="Arial" panose="020B0604020202020204" pitchFamily="34" charset="0"/>
                <a:cs typeface="Arial" panose="020B0604020202020204" pitchFamily="34" charset="0"/>
              </a:rPr>
              <a:t>* </a:t>
            </a:r>
            <a:endParaRPr lang="en-GB" sz="2400" i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GB" sz="2400" i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*Systems Analysis Laboratory, </a:t>
            </a:r>
          </a:p>
          <a:p>
            <a:pPr algn="ctr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Aalto University, Finland</a:t>
            </a:r>
          </a:p>
          <a:p>
            <a:pPr algn="ctr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**Department of Military Technology,</a:t>
            </a:r>
          </a:p>
          <a:p>
            <a:pPr algn="ctr"/>
            <a:r>
              <a:rPr lang="en-GB" sz="2000" i="0" dirty="0">
                <a:latin typeface="Arial" panose="020B0604020202020204" pitchFamily="34" charset="0"/>
                <a:cs typeface="Arial" panose="020B0604020202020204" pitchFamily="34" charset="0"/>
              </a:rPr>
              <a:t>National Defence University, Finland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585" y="4369668"/>
            <a:ext cx="792995" cy="72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599" y="4213511"/>
            <a:ext cx="989121" cy="1023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66580" y="4953308"/>
            <a:ext cx="1161539" cy="276975"/>
          </a:xfrm>
          <a:prstGeom prst="rect">
            <a:avLst/>
          </a:prstGeom>
          <a:noFill/>
        </p:spPr>
        <p:txBody>
          <a:bodyPr wrap="square" lIns="91418" tIns="45708" rIns="91418" bIns="45708" rtlCol="0">
            <a:spAutoFit/>
          </a:bodyPr>
          <a:lstStyle/>
          <a:p>
            <a:r>
              <a:rPr lang="fi-FI" sz="600" b="1" dirty="0">
                <a:solidFill>
                  <a:schemeClr val="bg1"/>
                </a:solidFill>
              </a:rPr>
              <a:t>Systems Analysis Laboratory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4225652"/>
            <a:ext cx="506809" cy="939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023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793" y="121196"/>
            <a:ext cx="8207375" cy="99649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We Make Decisions in Teams:</a:t>
            </a:r>
            <a:b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Team Situational 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Awareness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11560" y="1057300"/>
            <a:ext cx="7662464" cy="5170638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>
                <a:solidFill>
                  <a:schemeClr val="bg1"/>
                </a:solidFill>
                <a:latin typeface="+mn-lt"/>
              </a:rPr>
              <a:t>A team is a system </a:t>
            </a: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with social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dynamics related to </a:t>
            </a:r>
          </a:p>
          <a:p>
            <a:pPr lvl="1"/>
            <a:r>
              <a:rPr lang="fi-FI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fi-FI" sz="2400" dirty="0">
                <a:solidFill>
                  <a:srgbClr val="FFFF00"/>
                </a:solidFill>
                <a:latin typeface="+mn-lt"/>
              </a:rPr>
              <a:t>Communication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 </a:t>
            </a:r>
            <a:endParaRPr lang="fi-FI" sz="2400" dirty="0" smtClean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fi-FI" sz="2400" dirty="0">
                <a:solidFill>
                  <a:schemeClr val="bg1"/>
                </a:solidFill>
                <a:latin typeface="+mn-lt"/>
              </a:rPr>
              <a:t>	</a:t>
            </a:r>
            <a:r>
              <a:rPr lang="fi-FI" sz="2400" dirty="0">
                <a:solidFill>
                  <a:srgbClr val="FFFF00"/>
                </a:solidFill>
                <a:latin typeface="+mn-lt"/>
              </a:rPr>
              <a:t>Attunement and coordination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with others </a:t>
            </a:r>
          </a:p>
          <a:p>
            <a:pPr lvl="1"/>
            <a:r>
              <a:rPr lang="fi-FI" sz="2400" dirty="0">
                <a:solidFill>
                  <a:schemeClr val="bg1"/>
                </a:solidFill>
                <a:latin typeface="+mn-lt"/>
              </a:rPr>
              <a:t>	Creation of </a:t>
            </a:r>
            <a:r>
              <a:rPr lang="fi-FI" sz="2400" dirty="0">
                <a:solidFill>
                  <a:srgbClr val="FFFF00"/>
                </a:solidFill>
                <a:latin typeface="+mn-lt"/>
              </a:rPr>
              <a:t>trust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Team situational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awareness:</a:t>
            </a:r>
          </a:p>
          <a:p>
            <a:pPr lvl="1"/>
            <a:r>
              <a:rPr lang="fi-FI" sz="2400" dirty="0">
                <a:solidFill>
                  <a:schemeClr val="bg1"/>
                </a:solidFill>
                <a:latin typeface="+mn-lt"/>
              </a:rPr>
              <a:t>	Seeing oneself as a member of the team  </a:t>
            </a:r>
          </a:p>
          <a:p>
            <a:pPr lvl="1"/>
            <a:r>
              <a:rPr lang="fi-FI" sz="2400" dirty="0">
                <a:solidFill>
                  <a:schemeClr val="bg1"/>
                </a:solidFill>
                <a:latin typeface="+mn-lt"/>
              </a:rPr>
              <a:t>	Understanding that the mental </a:t>
            </a: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models/situational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	awareness of </a:t>
            </a: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others can differ</a:t>
            </a:r>
            <a:endParaRPr lang="fi-FI" sz="2400" dirty="0">
              <a:solidFill>
                <a:schemeClr val="bg1"/>
              </a:solidFill>
              <a:latin typeface="+mn-lt"/>
            </a:endParaRPr>
          </a:p>
          <a:p>
            <a:pPr lvl="1"/>
            <a:r>
              <a:rPr lang="fi-FI" sz="2400" dirty="0">
                <a:solidFill>
                  <a:prstClr val="white"/>
                </a:solidFill>
                <a:latin typeface="+mn-lt"/>
              </a:rPr>
              <a:t>	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Creation of a shared mental model </a:t>
            </a: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is essential</a:t>
            </a:r>
            <a:endParaRPr lang="fi-FI" sz="2400" dirty="0">
              <a:solidFill>
                <a:schemeClr val="bg1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FFFF00"/>
                </a:solidFill>
                <a:latin typeface="+mn-lt"/>
              </a:rPr>
              <a:t>A 4-ship is a complex </a:t>
            </a:r>
            <a:r>
              <a:rPr lang="en-US" sz="2400" dirty="0" smtClean="0">
                <a:solidFill>
                  <a:srgbClr val="FFFF00"/>
                </a:solidFill>
                <a:latin typeface="+mn-lt"/>
              </a:rPr>
              <a:t>human-machine team</a:t>
            </a:r>
            <a:endParaRPr lang="fi-FI" sz="2400" dirty="0" smtClean="0">
              <a:solidFill>
                <a:srgbClr val="FFFF00"/>
              </a:solidFill>
              <a:latin typeface="+mn-lt"/>
            </a:endParaRPr>
          </a:p>
          <a:p>
            <a:pPr marL="342900" lvl="1" indent="-342900">
              <a:buFont typeface="Arial" panose="020B0604020202020204" pitchFamily="34" charset="0"/>
              <a:buChar char="•"/>
            </a:pPr>
            <a:r>
              <a:rPr lang="fi-FI" sz="2400" dirty="0" smtClean="0">
                <a:solidFill>
                  <a:schemeClr val="bg1"/>
                </a:solidFill>
                <a:latin typeface="+mn-lt"/>
              </a:rPr>
              <a:t>Team </a:t>
            </a:r>
            <a:r>
              <a:rPr lang="fi-FI" sz="2400" dirty="0">
                <a:solidFill>
                  <a:schemeClr val="bg1"/>
                </a:solidFill>
                <a:latin typeface="+mn-lt"/>
              </a:rPr>
              <a:t>SA in air combat is still a research challenge </a:t>
            </a:r>
          </a:p>
          <a:p>
            <a:pPr lvl="0"/>
            <a:endParaRPr lang="fi-FI" sz="2400" dirty="0">
              <a:solidFill>
                <a:srgbClr val="FFFF00"/>
              </a:solidFill>
              <a:latin typeface="+mn-lt"/>
            </a:endParaRPr>
          </a:p>
          <a:p>
            <a:endParaRPr lang="fi-FI" sz="2400" dirty="0">
              <a:solidFill>
                <a:schemeClr val="bg1"/>
              </a:solidFill>
              <a:latin typeface="+mn-lt"/>
            </a:endParaRPr>
          </a:p>
          <a:p>
            <a:endParaRPr lang="fi-FI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4153644"/>
            <a:ext cx="1451694" cy="8427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667" y="1705372"/>
            <a:ext cx="1257315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63609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7584" y="205820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Systems Intelligence  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20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Saarinen and </a:t>
            </a:r>
            <a:r>
              <a:rPr lang="en-GB" sz="2000" b="0" dirty="0" err="1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Hämäläinen</a:t>
            </a:r>
            <a:r>
              <a:rPr lang="en-GB" sz="20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 2004 </a:t>
            </a:r>
            <a:r>
              <a:rPr lang="en-GB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en-GB" sz="20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://systemsintelligence.aalto.fi/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95536" y="1391584"/>
            <a:ext cx="6216990" cy="3096344"/>
          </a:xfrm>
        </p:spPr>
        <p:txBody>
          <a:bodyPr>
            <a:noAutofit/>
          </a:bodyPr>
          <a:lstStyle/>
          <a:p>
            <a:r>
              <a:rPr lang="en-US" sz="22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``Intelligent </a:t>
            </a:r>
            <a:r>
              <a:rPr lang="en-US" sz="2200" b="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behaviour</a:t>
            </a:r>
            <a:r>
              <a:rPr lang="en-US" sz="22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in the context of complex systems involving interaction and feedback``</a:t>
            </a:r>
          </a:p>
          <a:p>
            <a:endParaRPr lang="en-US" sz="2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2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``Seeing oneself as being part of the overall system including  </a:t>
            </a:r>
            <a:r>
              <a:rPr lang="en-US" sz="22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both the technical and human  </a:t>
            </a:r>
            <a:r>
              <a:rPr lang="en-US" sz="2200" b="0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elements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</a:t>
            </a:r>
            <a:endParaRPr lang="en-US" sz="2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2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``Understanding </a:t>
            </a:r>
            <a:r>
              <a:rPr lang="en-US" sz="22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that structures can create </a:t>
            </a:r>
            <a:r>
              <a:rPr lang="en-US" sz="2200" b="0" dirty="0" err="1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behaviour</a:t>
            </a:r>
            <a:r>
              <a:rPr lang="en-US" sz="22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``</a:t>
            </a:r>
            <a:endParaRPr lang="en-US" sz="2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18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</a:t>
            </a:r>
          </a:p>
          <a:p>
            <a:r>
              <a:rPr lang="en-US" sz="18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`</a:t>
            </a:r>
            <a:r>
              <a:rPr lang="en-US" sz="22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By </a:t>
            </a:r>
            <a:r>
              <a:rPr lang="en-US" sz="22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considering the overall system one looks for intelligent ways of acting ``</a:t>
            </a:r>
          </a:p>
          <a:p>
            <a:endParaRPr lang="en-US" sz="22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endParaRPr lang="en-GB" sz="2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endParaRPr lang="en-GB" sz="2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3793" y="1430468"/>
            <a:ext cx="2177020" cy="293579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26192" y="4729708"/>
            <a:ext cx="846462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hangingPunct="0">
              <a:spcBef>
                <a:spcPct val="20000"/>
              </a:spcBef>
            </a:pPr>
            <a:r>
              <a:rPr lang="en-US" sz="2200" kern="0" dirty="0">
                <a:solidFill>
                  <a:srgbClr val="FFFF00"/>
                </a:solidFill>
                <a:latin typeface="Calibri"/>
                <a:cs typeface="Arial" panose="020B0604020202020204" pitchFamily="34" charset="0"/>
              </a:rPr>
              <a:t>Creating team SA in 4-ships is a realization of systems intelligence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452320" y="45136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433358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="" xmlns:a16="http://schemas.microsoft.com/office/drawing/2014/main" id="{7DCCA2A8-A834-4890-B02F-7593F4B70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1235" y="1129308"/>
            <a:ext cx="6922526" cy="427185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28" y="265212"/>
            <a:ext cx="845142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Research on Team SA of 4-ships in Air Combat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18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Mansikka</a:t>
            </a:r>
            <a:r>
              <a:rPr lang="en-GB" sz="1800" b="0" dirty="0">
                <a:solidFill>
                  <a:schemeClr val="bg1"/>
                </a:solidFill>
                <a:latin typeface="Calibri" panose="020F0502020204030204" pitchFamily="34" charset="0"/>
              </a:rPr>
              <a:t>, Virtanen and Harris 2018b,c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22616" y="1398299"/>
            <a:ext cx="6696744" cy="1477319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endParaRPr lang="fi-FI" sz="2400" dirty="0">
              <a:solidFill>
                <a:schemeClr val="bg1"/>
              </a:solidFill>
              <a:latin typeface="+mn-lt"/>
            </a:endParaRPr>
          </a:p>
          <a:p>
            <a:pPr lvl="0"/>
            <a:endParaRPr lang="fi-FI" sz="2400" dirty="0">
              <a:solidFill>
                <a:srgbClr val="FFFF00"/>
              </a:solidFill>
              <a:latin typeface="+mn-lt"/>
            </a:endParaRPr>
          </a:p>
          <a:p>
            <a:endParaRPr lang="fi-FI" sz="2400" dirty="0">
              <a:solidFill>
                <a:schemeClr val="bg1"/>
              </a:solidFill>
              <a:latin typeface="+mn-lt"/>
            </a:endParaRPr>
          </a:p>
          <a:p>
            <a:endParaRPr lang="fi-FI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="" xmlns:a16="http://schemas.microsoft.com/office/drawing/2014/main" id="{21D68994-7547-4CFE-91B8-77A3ED4CADD0}"/>
              </a:ext>
            </a:extLst>
          </p:cNvPr>
          <p:cNvSpPr txBox="1"/>
          <p:nvPr/>
        </p:nvSpPr>
        <p:spPr>
          <a:xfrm>
            <a:off x="4470988" y="3793604"/>
            <a:ext cx="367240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Developement of Team SA measurement methodology</a:t>
            </a:r>
          </a:p>
          <a:p>
            <a:endParaRPr lang="fi-FI" sz="1600" dirty="0"/>
          </a:p>
          <a:p>
            <a:r>
              <a:rPr lang="fi-FI" sz="1600" dirty="0"/>
              <a:t>About 300 Team SA </a:t>
            </a:r>
            <a:r>
              <a:rPr lang="fi-FI" sz="1600" dirty="0" err="1"/>
              <a:t>knowledge</a:t>
            </a:r>
            <a:r>
              <a:rPr lang="en-GB" sz="1600" dirty="0"/>
              <a:t> </a:t>
            </a:r>
            <a:r>
              <a:rPr lang="fi-FI" sz="1600" dirty="0" err="1"/>
              <a:t>co</a:t>
            </a:r>
            <a:r>
              <a:rPr lang="en-GB" sz="1600" dirty="0" err="1"/>
              <a:t>mponents</a:t>
            </a:r>
            <a:r>
              <a:rPr lang="en-GB" sz="1600" dirty="0"/>
              <a:t> identified</a:t>
            </a:r>
          </a:p>
          <a:p>
            <a:endParaRPr lang="fi-FI" sz="1600" dirty="0"/>
          </a:p>
          <a:p>
            <a:r>
              <a:rPr lang="fi-FI" sz="16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0741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4784" y="481236"/>
            <a:ext cx="8207375" cy="9964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Systems Perspective on System </a:t>
            </a:r>
            <a:r>
              <a:rPr lang="en-US" dirty="0">
                <a:solidFill>
                  <a:schemeClr val="bg1"/>
                </a:solidFill>
              </a:rPr>
              <a:t>Effectiveness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fi-FI" sz="1600" b="0" dirty="0" smtClean="0">
                <a:solidFill>
                  <a:schemeClr val="bg1"/>
                </a:solidFill>
                <a:latin typeface="+mn-lt"/>
              </a:rPr>
              <a:t>Mansikka, Virtanen </a:t>
            </a:r>
            <a:r>
              <a:rPr lang="fi-FI" sz="1600" b="0" dirty="0">
                <a:solidFill>
                  <a:schemeClr val="bg1"/>
                </a:solidFill>
                <a:latin typeface="+mn-lt"/>
              </a:rPr>
              <a:t>and Harris 2018a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371761" y="1576179"/>
            <a:ext cx="7374787" cy="3324370"/>
          </a:xfrm>
        </p:spPr>
        <p:txBody>
          <a:bodyPr/>
          <a:lstStyle/>
          <a:p>
            <a:r>
              <a:rPr lang="en-US" sz="2400" b="0" dirty="0">
                <a:solidFill>
                  <a:schemeClr val="bg1"/>
                </a:solidFill>
              </a:rPr>
              <a:t>In </a:t>
            </a:r>
            <a:r>
              <a:rPr lang="en-US" sz="2400" b="0" dirty="0" smtClean="0">
                <a:solidFill>
                  <a:schemeClr val="bg1"/>
                </a:solidFill>
              </a:rPr>
              <a:t>the human-machine system 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of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a 4-ship,</a:t>
            </a:r>
            <a:r>
              <a:rPr lang="fi-FI" sz="2400" b="0" dirty="0">
                <a:solidFill>
                  <a:schemeClr val="bg1"/>
                </a:solidFill>
              </a:rPr>
              <a:t> </a:t>
            </a:r>
            <a:endParaRPr lang="fi-FI" sz="2400" b="0" dirty="0" smtClean="0">
              <a:solidFill>
                <a:schemeClr val="bg1"/>
              </a:solidFill>
            </a:endParaRPr>
          </a:p>
          <a:p>
            <a:r>
              <a:rPr lang="fi-FI" sz="2400" b="0" dirty="0" smtClean="0">
                <a:solidFill>
                  <a:schemeClr val="bg1"/>
                </a:solidFill>
              </a:rPr>
              <a:t>the </a:t>
            </a:r>
            <a:r>
              <a:rPr lang="fi-FI" sz="2400" b="0" dirty="0">
                <a:solidFill>
                  <a:srgbClr val="FFFF00"/>
                </a:solidFill>
              </a:rPr>
              <a:t>output</a:t>
            </a:r>
            <a:r>
              <a:rPr lang="fi-FI" sz="2400" b="0" dirty="0">
                <a:solidFill>
                  <a:srgbClr val="FFFF00"/>
                </a:solidFill>
                <a:latin typeface="+mn-lt"/>
              </a:rPr>
              <a:t> </a:t>
            </a:r>
            <a:r>
              <a:rPr lang="fi-FI" sz="2400" b="0" dirty="0" smtClean="0">
                <a:solidFill>
                  <a:srgbClr val="FFFF00"/>
                </a:solidFill>
                <a:latin typeface="+mn-lt"/>
              </a:rPr>
              <a:t>is a </a:t>
            </a:r>
            <a:r>
              <a:rPr lang="fi-FI" sz="2400" b="0" dirty="0">
                <a:solidFill>
                  <a:srgbClr val="FFFF00"/>
                </a:solidFill>
                <a:latin typeface="+mn-lt"/>
              </a:rPr>
              <a:t>function of pilots’</a:t>
            </a:r>
          </a:p>
          <a:p>
            <a:pPr marL="580441" lvl="1" indent="-342900">
              <a:buFont typeface="Arial" panose="020B0604020202020204" pitchFamily="34" charset="0"/>
              <a:buChar char="•"/>
            </a:pPr>
            <a:r>
              <a:rPr lang="fi-FI" sz="2300" b="0" dirty="0">
                <a:solidFill>
                  <a:srgbClr val="FFFF00"/>
                </a:solidFill>
                <a:latin typeface="+mj-lt"/>
              </a:rPr>
              <a:t>Performance</a:t>
            </a:r>
          </a:p>
          <a:p>
            <a:pPr marL="580441" lvl="1" indent="-342900">
              <a:buFont typeface="Arial" panose="020B0604020202020204" pitchFamily="34" charset="0"/>
              <a:buChar char="•"/>
            </a:pPr>
            <a:r>
              <a:rPr lang="fi-FI" sz="2300" b="0" dirty="0" err="1" smtClean="0">
                <a:solidFill>
                  <a:srgbClr val="FFFF00"/>
                </a:solidFill>
                <a:latin typeface="+mj-lt"/>
              </a:rPr>
              <a:t>Situational</a:t>
            </a:r>
            <a:r>
              <a:rPr lang="fi-FI" sz="2300" b="0" dirty="0" smtClean="0">
                <a:solidFill>
                  <a:srgbClr val="FFFF00"/>
                </a:solidFill>
                <a:latin typeface="+mj-lt"/>
              </a:rPr>
              <a:t> </a:t>
            </a:r>
            <a:r>
              <a:rPr lang="fi-FI" sz="2300" b="0" dirty="0" err="1">
                <a:solidFill>
                  <a:srgbClr val="FFFF00"/>
                </a:solidFill>
                <a:latin typeface="+mj-lt"/>
              </a:rPr>
              <a:t>awareness</a:t>
            </a:r>
            <a:r>
              <a:rPr lang="fi-FI" sz="2300" b="0" dirty="0">
                <a:solidFill>
                  <a:srgbClr val="FFFF00"/>
                </a:solidFill>
                <a:latin typeface="+mj-lt"/>
              </a:rPr>
              <a:t> </a:t>
            </a:r>
          </a:p>
          <a:p>
            <a:pPr marL="580441" lvl="1" indent="-342900">
              <a:buFont typeface="Arial" panose="020B0604020202020204" pitchFamily="34" charset="0"/>
              <a:buChar char="•"/>
            </a:pPr>
            <a:r>
              <a:rPr lang="fi-FI" sz="2300" b="0" dirty="0" err="1">
                <a:solidFill>
                  <a:srgbClr val="FFFF00"/>
                </a:solidFill>
                <a:latin typeface="+mj-lt"/>
              </a:rPr>
              <a:t>Mental</a:t>
            </a:r>
            <a:r>
              <a:rPr lang="fi-FI" sz="2300" b="0" dirty="0">
                <a:solidFill>
                  <a:srgbClr val="FFFF00"/>
                </a:solidFill>
                <a:latin typeface="+mj-lt"/>
              </a:rPr>
              <a:t> </a:t>
            </a:r>
            <a:r>
              <a:rPr lang="fi-FI" sz="2300" b="0" dirty="0" err="1">
                <a:solidFill>
                  <a:srgbClr val="FFFF00"/>
                </a:solidFill>
                <a:latin typeface="+mj-lt"/>
              </a:rPr>
              <a:t>workload</a:t>
            </a:r>
            <a:endParaRPr lang="fi-FI" sz="2300" b="0" dirty="0">
              <a:solidFill>
                <a:srgbClr val="FFFF00"/>
              </a:solidFill>
              <a:latin typeface="+mj-lt"/>
            </a:endParaRPr>
          </a:p>
          <a:p>
            <a:endParaRPr lang="fi-FI" sz="2400" b="0" dirty="0">
              <a:solidFill>
                <a:schemeClr val="bg1"/>
              </a:solidFill>
              <a:latin typeface="+mn-lt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+mn-lt"/>
              </a:rPr>
              <a:t>All need to be considered when improving the human-machine output</a:t>
            </a:r>
          </a:p>
          <a:p>
            <a:endParaRPr lang="fi-FI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83134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386527"/>
            <a:ext cx="8423399" cy="9964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 of System </a:t>
            </a:r>
            <a:r>
              <a:rPr lang="fi-FI" dirty="0" err="1">
                <a:solidFill>
                  <a:schemeClr val="bg1"/>
                </a:solidFill>
              </a:rPr>
              <a:t>Effectiveness</a:t>
            </a:r>
            <a:r>
              <a:rPr lang="fi-FI" dirty="0">
                <a:solidFill>
                  <a:schemeClr val="bg1"/>
                </a:solidFill>
              </a:rPr>
              <a:t> </a:t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sz="1600" b="0" dirty="0" smtClean="0">
                <a:solidFill>
                  <a:schemeClr val="bg1"/>
                </a:solidFill>
              </a:rPr>
              <a:t>Mansikka, Virtanen, Harris </a:t>
            </a:r>
            <a:r>
              <a:rPr lang="fi-FI" sz="1600" b="0" dirty="0">
                <a:solidFill>
                  <a:schemeClr val="bg1"/>
                </a:solidFill>
              </a:rPr>
              <a:t>and Salomäki 2018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3414132" y="4856337"/>
            <a:ext cx="1544638" cy="104510"/>
          </a:xfrm>
        </p:spPr>
        <p:txBody>
          <a:bodyPr/>
          <a:lstStyle/>
          <a:p>
            <a:pPr>
              <a:defRPr/>
            </a:pPr>
            <a:fld id="{24CBB682-87B2-4236-AF78-B49807E7713E}" type="datetime1">
              <a:rPr lang="fi-FI" smtClean="0"/>
              <a:t>31.10.2018</a:t>
            </a:fld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3414132" y="5013106"/>
            <a:ext cx="1544638" cy="104511"/>
          </a:xfrm>
        </p:spPr>
        <p:txBody>
          <a:bodyPr/>
          <a:lstStyle/>
          <a:p>
            <a:pPr>
              <a:defRPr/>
            </a:pPr>
            <a:fld id="{49EFD4B7-1CC6-864B-A72A-C978B70BBA9B}" type="slidenum">
              <a:rPr lang="fi-FI" smtClean="0"/>
              <a:pPr>
                <a:defRPr/>
              </a:pPr>
              <a:t>14</a:t>
            </a:fld>
            <a:endParaRPr lang="fi-FI"/>
          </a:p>
        </p:txBody>
      </p:sp>
      <p:sp>
        <p:nvSpPr>
          <p:cNvPr id="10" name="Content Placeholder 2">
            <a:extLst>
              <a:ext uri="{FF2B5EF4-FFF2-40B4-BE49-F238E27FC236}">
                <a16:creationId xmlns="" xmlns:a16="http://schemas.microsoft.com/office/drawing/2014/main" id="{9F9625B8-1FDE-4069-8FC1-0B2B862FDAC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31433" y="913284"/>
            <a:ext cx="8281306" cy="104511"/>
          </a:xfrm>
        </p:spPr>
        <p:txBody>
          <a:bodyPr/>
          <a:lstStyle/>
          <a:p>
            <a:pPr lvl="1" indent="0">
              <a:buNone/>
            </a:pPr>
            <a:endParaRPr lang="fi-FI" sz="2400" dirty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  <a:p>
            <a:pPr lvl="1" indent="0" algn="ctr">
              <a:buNone/>
            </a:pPr>
            <a:r>
              <a:rPr lang="fi-FI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Pilots’ </a:t>
            </a:r>
            <a:r>
              <a:rPr lang="fi-FI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performance, </a:t>
            </a:r>
            <a:r>
              <a:rPr lang="fi-FI" sz="24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situational</a:t>
            </a:r>
            <a:r>
              <a:rPr lang="fi-FI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dirty="0" err="1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awareness</a:t>
            </a:r>
            <a:r>
              <a:rPr lang="fi-FI" sz="2400" dirty="0" smtClean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and </a:t>
            </a:r>
            <a:r>
              <a:rPr lang="fi-FI" sz="24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mental</a:t>
            </a:r>
            <a:r>
              <a:rPr lang="fi-FI" sz="2400" dirty="0">
                <a:solidFill>
                  <a:srgbClr val="FFFF00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dirty="0" err="1">
                <a:solidFill>
                  <a:srgbClr val="FFFF00"/>
                </a:solidFill>
                <a:latin typeface="+mn-lt"/>
                <a:ea typeface="+mn-ea"/>
                <a:cs typeface="+mn-cs"/>
              </a:rPr>
              <a:t>workload</a:t>
            </a:r>
            <a:r>
              <a:rPr lang="fi-FI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are considered in each phase of the </a:t>
            </a:r>
            <a:r>
              <a:rPr lang="fi-FI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fi-FI" sz="24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i-FI" sz="24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process</a:t>
            </a:r>
            <a:endParaRPr lang="fi-FI" sz="28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="" xmlns:a16="http://schemas.microsoft.com/office/drawing/2014/main" id="{1EEAD31F-CB34-4490-9CF7-9B790384D5CF}"/>
              </a:ext>
            </a:extLst>
          </p:cNvPr>
          <p:cNvSpPr txBox="1">
            <a:spLocks/>
          </p:cNvSpPr>
          <p:nvPr/>
        </p:nvSpPr>
        <p:spPr bwMode="auto">
          <a:xfrm>
            <a:off x="445615" y="1136020"/>
            <a:ext cx="7848105" cy="104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100" b="1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237541" indent="-2123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2000">
                <a:solidFill>
                  <a:schemeClr val="tx1"/>
                </a:solidFill>
                <a:latin typeface="Georgia"/>
              </a:defRPr>
            </a:lvl2pPr>
            <a:lvl3pPr marL="460691" indent="-230346" algn="l" rtl="0" eaLnBrk="0" fontAlgn="base" hangingPunct="0">
              <a:spcBef>
                <a:spcPct val="20000"/>
              </a:spcBef>
              <a:spcAft>
                <a:spcPct val="0"/>
              </a:spcAft>
              <a:buFont typeface="Lucida Grande"/>
              <a:buChar char="-"/>
              <a:defRPr sz="1600" i="1">
                <a:solidFill>
                  <a:schemeClr val="tx1"/>
                </a:solidFill>
                <a:latin typeface="Georgia"/>
                <a:cs typeface="Georgia"/>
              </a:defRPr>
            </a:lvl3pPr>
            <a:lvl4pPr marL="791808" indent="-194357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baseline="0">
                <a:solidFill>
                  <a:schemeClr val="tx1"/>
                </a:solidFill>
                <a:latin typeface="Georgia"/>
              </a:defRPr>
            </a:lvl4pPr>
            <a:lvl5pPr marL="1086940" indent="-228546" algn="l" rtl="0" eaLnBrk="0" fontAlgn="base" hangingPunct="0">
              <a:spcBef>
                <a:spcPct val="20000"/>
              </a:spcBef>
              <a:spcAft>
                <a:spcPct val="0"/>
              </a:spcAft>
              <a:buFont typeface="Courier New"/>
              <a:buChar char="o"/>
              <a:defRPr sz="1300" baseline="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lvl="1" indent="0" defTabSz="914400">
              <a:buFont typeface="Arial"/>
              <a:buNone/>
            </a:pPr>
            <a:endParaRPr lang="fi-FI" sz="2400" kern="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3025DCE8-271C-4162-9D23-01D6C151F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8261" y="2339014"/>
            <a:ext cx="6804248" cy="298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9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>
            <a:extLst>
              <a:ext uri="{FF2B5EF4-FFF2-40B4-BE49-F238E27FC236}">
                <a16:creationId xmlns="" xmlns:a16="http://schemas.microsoft.com/office/drawing/2014/main" id="{0A430A4D-CB60-4893-A14A-C5A1C58BA9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" y="1719527"/>
            <a:ext cx="8172450" cy="3143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3057" y="265113"/>
            <a:ext cx="8207375" cy="996498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Understanding Human Elements in</a:t>
            </a:r>
            <a:r>
              <a:rPr lang="fi-FI" dirty="0">
                <a:solidFill>
                  <a:schemeClr val="bg1"/>
                </a:solidFill>
              </a:rPr>
              <a:t/>
            </a:r>
            <a:br>
              <a:rPr lang="fi-FI" dirty="0">
                <a:solidFill>
                  <a:schemeClr val="bg1"/>
                </a:solidFill>
              </a:rPr>
            </a:br>
            <a:r>
              <a:rPr lang="fi-FI" dirty="0">
                <a:solidFill>
                  <a:schemeClr val="bg1"/>
                </a:solidFill>
              </a:rPr>
              <a:t> Human-Machine </a:t>
            </a:r>
            <a:r>
              <a:rPr lang="fi-FI" dirty="0" smtClean="0">
                <a:solidFill>
                  <a:schemeClr val="bg1"/>
                </a:solidFill>
              </a:rPr>
              <a:t>Systems </a:t>
            </a:r>
            <a:endParaRPr lang="fi-FI" dirty="0">
              <a:solidFill>
                <a:schemeClr val="bg1"/>
              </a:solidFill>
            </a:endParaRPr>
          </a:p>
        </p:txBody>
      </p:sp>
      <p:sp>
        <p:nvSpPr>
          <p:cNvPr id="4" name="Oval 3"/>
          <p:cNvSpPr/>
          <p:nvPr/>
        </p:nvSpPr>
        <p:spPr bwMode="auto">
          <a:xfrm>
            <a:off x="3645264" y="2681552"/>
            <a:ext cx="1512168" cy="792088"/>
          </a:xfrm>
          <a:prstGeom prst="ellipse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80810" y="4903126"/>
            <a:ext cx="26940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1000" dirty="0">
                <a:solidFill>
                  <a:schemeClr val="bg1"/>
                </a:solidFill>
              </a:rPr>
              <a:t>Ref.: </a:t>
            </a:r>
            <a:r>
              <a:rPr lang="fi-FI" sz="1000" dirty="0" smtClean="0">
                <a:solidFill>
                  <a:schemeClr val="bg1"/>
                </a:solidFill>
              </a:rPr>
              <a:t>Mansikka, Virtanen and Harris 2018c </a:t>
            </a:r>
            <a:endParaRPr lang="fi-FI" sz="1000" dirty="0"/>
          </a:p>
        </p:txBody>
      </p:sp>
    </p:spTree>
    <p:extLst>
      <p:ext uri="{BB962C8B-B14F-4D97-AF65-F5344CB8AC3E}">
        <p14:creationId xmlns:p14="http://schemas.microsoft.com/office/powerpoint/2010/main" val="335225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600" dirty="0">
                <a:solidFill>
                  <a:schemeClr val="bg1"/>
                </a:solidFill>
                <a:effectLst/>
                <a:latin typeface="+mn-lt"/>
              </a:rPr>
              <a:t>Cognitive Challenges in Decision Making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825487" y="1297782"/>
            <a:ext cx="7697863" cy="3446198"/>
          </a:xfrm>
        </p:spPr>
        <p:txBody>
          <a:bodyPr/>
          <a:lstStyle/>
          <a:p>
            <a:pPr lvl="0">
              <a:defRPr/>
            </a:pPr>
            <a:r>
              <a:rPr lang="fi-FI" dirty="0">
                <a:solidFill>
                  <a:srgbClr val="FFFF00"/>
                </a:solidFill>
                <a:latin typeface="Calibri"/>
              </a:rPr>
              <a:t>Thinking Fast 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(System </a:t>
            </a:r>
            <a:r>
              <a:rPr lang="fi-FI" sz="1600" dirty="0" smtClean="0">
                <a:solidFill>
                  <a:prstClr val="white"/>
                </a:solidFill>
                <a:latin typeface="Calibri"/>
              </a:rPr>
              <a:t>1: Automatic 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Instinctive</a:t>
            </a:r>
            <a:r>
              <a:rPr lang="fi-FI" sz="1600" dirty="0" smtClean="0">
                <a:solidFill>
                  <a:prstClr val="white"/>
                </a:solidFill>
                <a:latin typeface="Calibri"/>
              </a:rPr>
              <a:t>) </a:t>
            </a:r>
            <a:r>
              <a:rPr lang="fi-FI" dirty="0">
                <a:solidFill>
                  <a:srgbClr val="FFFF00"/>
                </a:solidFill>
                <a:latin typeface="Calibri"/>
              </a:rPr>
              <a:t>and Slow 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( System 2: Conscious</a:t>
            </a:r>
            <a:r>
              <a:rPr lang="fi-FI" sz="1600" dirty="0">
                <a:solidFill>
                  <a:prstClr val="black"/>
                </a:solidFill>
              </a:rPr>
              <a:t> </a:t>
            </a:r>
            <a:r>
              <a:rPr lang="fi-FI" sz="1600" dirty="0">
                <a:solidFill>
                  <a:prstClr val="white"/>
                </a:solidFill>
                <a:latin typeface="Calibri"/>
              </a:rPr>
              <a:t>Deliberating) </a:t>
            </a:r>
            <a:r>
              <a:rPr lang="fi-FI" sz="1400" dirty="0">
                <a:solidFill>
                  <a:prstClr val="white"/>
                </a:solidFill>
                <a:latin typeface="Calibri"/>
              </a:rPr>
              <a:t>(Stanovitch, Kahneman</a:t>
            </a:r>
            <a:r>
              <a:rPr lang="fi-FI" sz="1400" dirty="0" smtClean="0">
                <a:solidFill>
                  <a:prstClr val="white"/>
                </a:solidFill>
                <a:latin typeface="Calibri"/>
              </a:rPr>
              <a:t>)</a:t>
            </a:r>
            <a:endParaRPr lang="fi-FI" dirty="0" smtClean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  <a:latin typeface="+mn-lt"/>
              </a:rPr>
              <a:t>Decision </a:t>
            </a:r>
            <a:r>
              <a:rPr lang="fi-FI" dirty="0">
                <a:solidFill>
                  <a:schemeClr val="bg1"/>
                </a:solidFill>
                <a:latin typeface="+mn-lt"/>
              </a:rPr>
              <a:t>theory is not enough to explain human choices</a:t>
            </a:r>
          </a:p>
          <a:p>
            <a:pPr>
              <a:defRPr/>
            </a:pPr>
            <a:r>
              <a:rPr lang="fi-FI" dirty="0" smtClean="0">
                <a:solidFill>
                  <a:schemeClr val="bg1"/>
                </a:solidFill>
                <a:latin typeface="+mn-lt"/>
              </a:rPr>
              <a:t>Bounded </a:t>
            </a:r>
            <a:r>
              <a:rPr lang="fi-FI" dirty="0">
                <a:solidFill>
                  <a:schemeClr val="bg1"/>
                </a:solidFill>
                <a:latin typeface="+mn-lt"/>
              </a:rPr>
              <a:t>rationality </a:t>
            </a:r>
            <a:r>
              <a:rPr lang="fi-FI" sz="1400" dirty="0" smtClean="0">
                <a:solidFill>
                  <a:schemeClr val="bg1"/>
                </a:solidFill>
                <a:latin typeface="+mn-lt"/>
              </a:rPr>
              <a:t>(Simon)</a:t>
            </a:r>
          </a:p>
          <a:p>
            <a:pPr>
              <a:defRPr/>
            </a:pPr>
            <a:r>
              <a:rPr lang="fi-FI" dirty="0">
                <a:solidFill>
                  <a:prstClr val="white"/>
                </a:solidFill>
                <a:latin typeface="Calibri"/>
              </a:rPr>
              <a:t>Heuristics </a:t>
            </a:r>
            <a:r>
              <a:rPr lang="fi-FI" sz="1400" dirty="0" smtClean="0">
                <a:solidFill>
                  <a:prstClr val="white"/>
                </a:solidFill>
                <a:latin typeface="Calibri"/>
              </a:rPr>
              <a:t>(Gigerenzer)</a:t>
            </a:r>
            <a:endParaRPr lang="fi-FI" sz="1400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fi-FI" dirty="0">
                <a:solidFill>
                  <a:schemeClr val="bg1"/>
                </a:solidFill>
                <a:latin typeface="+mn-lt"/>
              </a:rPr>
              <a:t>Prospect theory: </a:t>
            </a:r>
            <a:r>
              <a:rPr lang="fi-FI" dirty="0">
                <a:solidFill>
                  <a:srgbClr val="FFFF00"/>
                </a:solidFill>
                <a:latin typeface="+mn-lt"/>
              </a:rPr>
              <a:t>Gains and Losses seen</a:t>
            </a:r>
          </a:p>
          <a:p>
            <a:pPr marL="0" indent="0">
              <a:buNone/>
              <a:defRPr/>
            </a:pPr>
            <a:r>
              <a:rPr lang="fi-FI" dirty="0">
                <a:solidFill>
                  <a:srgbClr val="FFFF00"/>
                </a:solidFill>
                <a:latin typeface="+mn-lt"/>
              </a:rPr>
              <a:t>     differently </a:t>
            </a:r>
            <a:r>
              <a:rPr lang="fi-FI" sz="1400" dirty="0">
                <a:solidFill>
                  <a:schemeClr val="bg1"/>
                </a:solidFill>
                <a:latin typeface="+mn-lt"/>
              </a:rPr>
              <a:t>(Kahneman and Tversky)</a:t>
            </a:r>
          </a:p>
          <a:p>
            <a:pPr>
              <a:defRPr/>
            </a:pPr>
            <a:r>
              <a:rPr lang="fi-FI" dirty="0">
                <a:solidFill>
                  <a:schemeClr val="bg1"/>
                </a:solidFill>
                <a:latin typeface="+mn-lt"/>
              </a:rPr>
              <a:t>Cognitive </a:t>
            </a:r>
            <a:r>
              <a:rPr lang="fi-FI" dirty="0" smtClean="0">
                <a:solidFill>
                  <a:schemeClr val="bg1"/>
                </a:solidFill>
                <a:latin typeface="+mn-lt"/>
              </a:rPr>
              <a:t>biases</a:t>
            </a:r>
            <a:endParaRPr lang="fi-FI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endParaRPr lang="fi-FI" sz="1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9403" y="2881806"/>
            <a:ext cx="1606124" cy="186217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6640194" y="3956784"/>
            <a:ext cx="6880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kern="0" dirty="0">
                <a:solidFill>
                  <a:srgbClr val="FFFF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fi-FI" sz="1400" kern="0" dirty="0" smtClean="0">
                <a:solidFill>
                  <a:srgbClr val="FFFF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unit  </a:t>
            </a:r>
          </a:p>
          <a:p>
            <a:pPr algn="ctr"/>
            <a:r>
              <a:rPr lang="fi-FI" sz="1400" kern="0" dirty="0" smtClean="0">
                <a:solidFill>
                  <a:srgbClr val="FFFF00"/>
                </a:solidFill>
                <a:latin typeface="Calibri"/>
                <a:ea typeface="Arial Unicode MS" pitchFamily="34" charset="-128"/>
                <a:cs typeface="Arial Unicode MS" pitchFamily="34" charset="-128"/>
              </a:rPr>
              <a:t>Loss</a:t>
            </a:r>
            <a:endParaRPr lang="fi-FI" dirty="0">
              <a:solidFill>
                <a:srgbClr val="FFFF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740352" y="3433564"/>
            <a:ext cx="67197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fi-FI" sz="1400" dirty="0">
                <a:solidFill>
                  <a:srgbClr val="FFFF00"/>
                </a:solidFill>
              </a:rPr>
              <a:t>1 unit </a:t>
            </a:r>
            <a:endParaRPr lang="fi-FI" sz="1400" dirty="0" smtClean="0">
              <a:solidFill>
                <a:srgbClr val="FFFF00"/>
              </a:solidFill>
            </a:endParaRPr>
          </a:p>
          <a:p>
            <a:pPr algn="ctr"/>
            <a:r>
              <a:rPr lang="fi-FI" sz="1400" dirty="0" smtClean="0">
                <a:solidFill>
                  <a:srgbClr val="FFFF00"/>
                </a:solidFill>
              </a:rPr>
              <a:t>Gain</a:t>
            </a:r>
            <a:endParaRPr lang="fi-FI" sz="1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95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571507" y="481236"/>
            <a:ext cx="7985125" cy="899583"/>
          </a:xfrm>
        </p:spPr>
        <p:txBody>
          <a:bodyPr/>
          <a:lstStyle/>
          <a:p>
            <a:pPr algn="ctr">
              <a:defRPr/>
            </a:pPr>
            <a:r>
              <a:rPr lang="fi-FI" sz="3600" dirty="0">
                <a:solidFill>
                  <a:schemeClr val="bg1"/>
                </a:solidFill>
                <a:effectLst/>
                <a:latin typeface="+mn-lt"/>
              </a:rPr>
              <a:t>Decision Making is Not Logic Only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>
          <a:xfrm>
            <a:off x="971600" y="1561356"/>
            <a:ext cx="7585032" cy="3446198"/>
          </a:xfrm>
        </p:spPr>
        <p:txBody>
          <a:bodyPr/>
          <a:lstStyle/>
          <a:p>
            <a:r>
              <a:rPr lang="fi-FI" altLang="fi-FI" dirty="0">
                <a:solidFill>
                  <a:srgbClr val="FFFF00"/>
                </a:solidFill>
                <a:latin typeface="+mn-lt"/>
              </a:rPr>
              <a:t>Emotional brain areas </a:t>
            </a:r>
            <a:r>
              <a:rPr lang="fi-FI" altLang="fi-FI" dirty="0" smtClean="0">
                <a:solidFill>
                  <a:srgbClr val="FFFF00"/>
                </a:solidFill>
                <a:latin typeface="+mn-lt"/>
              </a:rPr>
              <a:t>are needed </a:t>
            </a:r>
            <a:r>
              <a:rPr lang="fi-FI" altLang="fi-FI" dirty="0">
                <a:solidFill>
                  <a:srgbClr val="FFFF00"/>
                </a:solidFill>
                <a:latin typeface="+mn-lt"/>
              </a:rPr>
              <a:t>in decision making</a:t>
            </a:r>
          </a:p>
          <a:p>
            <a:r>
              <a:rPr lang="fi-FI" altLang="fi-FI" dirty="0">
                <a:solidFill>
                  <a:schemeClr val="bg1"/>
                </a:solidFill>
                <a:latin typeface="+mn-lt"/>
              </a:rPr>
              <a:t>Brain imaging research on decision making – </a:t>
            </a:r>
            <a:r>
              <a:rPr lang="fi-FI" altLang="fi-FI" dirty="0" smtClean="0">
                <a:solidFill>
                  <a:schemeClr val="bg1"/>
                </a:solidFill>
                <a:latin typeface="+mn-lt"/>
              </a:rPr>
              <a:t>neuroeconomics:</a:t>
            </a:r>
            <a:endParaRPr lang="fi-FI" altLang="fi-FI" dirty="0">
              <a:solidFill>
                <a:schemeClr val="bg1"/>
              </a:solidFill>
              <a:latin typeface="+mn-lt"/>
            </a:endParaRPr>
          </a:p>
          <a:p>
            <a:pPr marL="457200" lvl="1" indent="0">
              <a:buNone/>
            </a:pPr>
            <a:r>
              <a:rPr lang="fi-FI" altLang="fi-FI" dirty="0">
                <a:solidFill>
                  <a:srgbClr val="FFFF00"/>
                </a:solidFill>
                <a:latin typeface="+mn-lt"/>
              </a:rPr>
              <a:t>In risk decisions both emotional and logical</a:t>
            </a:r>
            <a:r>
              <a:rPr lang="fi-FI" altLang="fi-FI" dirty="0">
                <a:solidFill>
                  <a:schemeClr val="bg1"/>
                </a:solidFill>
              </a:rPr>
              <a:t> </a:t>
            </a:r>
            <a:r>
              <a:rPr lang="fi-FI" altLang="fi-FI" dirty="0">
                <a:solidFill>
                  <a:srgbClr val="FFFF00"/>
                </a:solidFill>
              </a:rPr>
              <a:t>brain areas </a:t>
            </a:r>
            <a:r>
              <a:rPr lang="fi-FI" altLang="fi-FI" dirty="0">
                <a:solidFill>
                  <a:schemeClr val="bg1"/>
                </a:solidFill>
                <a:latin typeface="+mn-lt"/>
              </a:rPr>
              <a:t>are activated</a:t>
            </a:r>
          </a:p>
          <a:p>
            <a:endParaRPr lang="fi-FI" altLang="fi-FI" dirty="0"/>
          </a:p>
        </p:txBody>
      </p:sp>
      <p:pic>
        <p:nvPicPr>
          <p:cNvPr id="20484" name="Picture 13" descr="C:\Users\mwesterl\AppData\Local\Temp\PFC_brain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17938"/>
            <a:ext cx="2014538" cy="1332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C:\Users\mwesterl\AppData\Local\Temp\pleasure_geo_dorsa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6" y="3532188"/>
            <a:ext cx="1655763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C:\Users\mwesterl\AppData\Local\Temp\pleasure_geo_left_latera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9" y="3817938"/>
            <a:ext cx="2160587" cy="1299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260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fi-FI" sz="3600" dirty="0">
                <a:solidFill>
                  <a:schemeClr val="bg1"/>
                </a:solidFill>
                <a:effectLst/>
                <a:latin typeface="+mn-lt"/>
              </a:rPr>
              <a:t>Cognitive </a:t>
            </a:r>
            <a:r>
              <a:rPr lang="fi-FI" sz="3600" dirty="0" smtClean="0">
                <a:solidFill>
                  <a:schemeClr val="bg1"/>
                </a:solidFill>
                <a:effectLst/>
                <a:latin typeface="+mn-lt"/>
              </a:rPr>
              <a:t>Biases Related to SA</a:t>
            </a:r>
            <a:endParaRPr lang="fi-FI" sz="3600" dirty="0"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546395" y="1129308"/>
            <a:ext cx="8201149" cy="344619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Anchoring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we are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influenced by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numbers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or objects that we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see first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Cognitive Dissonance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we try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to believe in two incompatible things</a:t>
            </a:r>
            <a:r>
              <a:rPr lang="en-US" dirty="0">
                <a:solidFill>
                  <a:srgbClr val="FF871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at the same time</a:t>
            </a: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Confirmation Bias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 we interpret evidence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to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    support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our prior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beliefs</a:t>
            </a:r>
          </a:p>
          <a:p>
            <a:pPr marL="0" indent="0">
              <a:buNone/>
              <a:defRPr/>
            </a:pP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Group Think</a:t>
            </a:r>
            <a:r>
              <a:rPr lang="en-US" b="1" dirty="0">
                <a:solidFill>
                  <a:schemeClr val="bg1"/>
                </a:solidFill>
                <a:latin typeface="+mn-lt"/>
              </a:rPr>
              <a:t>: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strive to consensus without 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     critical evaluation of alternative viewpoints,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Risk when: Group is cohesive,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external threats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sz="1600" dirty="0" smtClean="0">
                <a:solidFill>
                  <a:schemeClr val="bg1"/>
                </a:solidFill>
                <a:latin typeface="+mn-lt"/>
              </a:rPr>
              <a:t>        Bay </a:t>
            </a:r>
            <a:r>
              <a:rPr lang="en-US" sz="1600" dirty="0">
                <a:solidFill>
                  <a:schemeClr val="bg1"/>
                </a:solidFill>
                <a:latin typeface="+mn-lt"/>
              </a:rPr>
              <a:t>of Pigs, Janis 1972 </a:t>
            </a:r>
            <a:endParaRPr lang="en-US" sz="16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136384"/>
            <a:ext cx="2184432" cy="2229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361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1"/>
          <p:cNvSpPr>
            <a:spLocks noChangeArrowheads="1"/>
          </p:cNvSpPr>
          <p:nvPr/>
        </p:nvSpPr>
        <p:spPr bwMode="auto">
          <a:xfrm>
            <a:off x="198888" y="3809560"/>
            <a:ext cx="4877168" cy="864096"/>
          </a:xfrm>
          <a:prstGeom prst="rect">
            <a:avLst/>
          </a:prstGeom>
          <a:solidFill>
            <a:srgbClr val="0099FF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endParaRPr lang="fi-FI" altLang="fi-FI"/>
          </a:p>
        </p:txBody>
      </p:sp>
      <p:sp>
        <p:nvSpPr>
          <p:cNvPr id="23555" name="Title 1"/>
          <p:cNvSpPr>
            <a:spLocks noGrp="1"/>
          </p:cNvSpPr>
          <p:nvPr>
            <p:ph type="title"/>
          </p:nvPr>
        </p:nvSpPr>
        <p:spPr>
          <a:xfrm>
            <a:off x="198888" y="121196"/>
            <a:ext cx="8633198" cy="899583"/>
          </a:xfrm>
        </p:spPr>
        <p:txBody>
          <a:bodyPr/>
          <a:lstStyle/>
          <a:p>
            <a:pPr algn="ctr">
              <a:defRPr/>
            </a:pPr>
            <a:r>
              <a:rPr lang="fi-FI" sz="3600" dirty="0">
                <a:solidFill>
                  <a:schemeClr val="bg1"/>
                </a:solidFill>
                <a:effectLst/>
                <a:latin typeface="+mn-lt"/>
              </a:rPr>
              <a:t>Cognitive Biases Can Enter </a:t>
            </a:r>
            <a:r>
              <a:rPr lang="fi-FI" sz="3600" dirty="0" smtClean="0">
                <a:solidFill>
                  <a:schemeClr val="bg1"/>
                </a:solidFill>
                <a:effectLst/>
                <a:latin typeface="+mn-lt"/>
              </a:rPr>
              <a:t>Artificial Intelligence (AI) </a:t>
            </a:r>
            <a:r>
              <a:rPr lang="fi-FI" sz="3600" dirty="0">
                <a:solidFill>
                  <a:schemeClr val="bg1"/>
                </a:solidFill>
                <a:effectLst/>
                <a:latin typeface="+mn-lt"/>
              </a:rPr>
              <a:t>Systems</a:t>
            </a:r>
            <a:br>
              <a:rPr lang="fi-FI" sz="3600" dirty="0">
                <a:solidFill>
                  <a:schemeClr val="bg1"/>
                </a:solidFill>
                <a:effectLst/>
                <a:latin typeface="+mn-lt"/>
              </a:rPr>
            </a:br>
            <a:r>
              <a:rPr lang="fi-FI" sz="2400" b="0" dirty="0">
                <a:solidFill>
                  <a:schemeClr val="bg1"/>
                </a:solidFill>
                <a:effectLst/>
                <a:latin typeface="+mn-lt"/>
              </a:rPr>
              <a:t>Training data can be biased </a:t>
            </a:r>
          </a:p>
        </p:txBody>
      </p:sp>
      <p:sp>
        <p:nvSpPr>
          <p:cNvPr id="23556" name="Content Placeholder 2"/>
          <p:cNvSpPr>
            <a:spLocks noGrp="1"/>
          </p:cNvSpPr>
          <p:nvPr>
            <p:ph idx="1"/>
          </p:nvPr>
        </p:nvSpPr>
        <p:spPr>
          <a:xfrm>
            <a:off x="370820" y="1733025"/>
            <a:ext cx="8241202" cy="374536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Anchoring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: 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ituational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used around a biased anchor</a:t>
            </a:r>
          </a:p>
          <a:p>
            <a:pPr>
              <a:defRPr/>
            </a:pPr>
            <a:r>
              <a:rPr lang="en-US" b="1" dirty="0" smtClean="0">
                <a:solidFill>
                  <a:srgbClr val="FFFF00"/>
                </a:solidFill>
                <a:latin typeface="+mn-lt"/>
              </a:rPr>
              <a:t>Cognitive </a:t>
            </a:r>
            <a:r>
              <a:rPr lang="en-US" b="1" dirty="0">
                <a:solidFill>
                  <a:srgbClr val="FFFF00"/>
                </a:solidFill>
                <a:latin typeface="+mn-lt"/>
              </a:rPr>
              <a:t>Dissonance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 Belief that the data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used is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representative of the 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situation </a:t>
            </a:r>
            <a:endParaRPr lang="en-US" dirty="0">
              <a:solidFill>
                <a:schemeClr val="bg1"/>
              </a:solidFill>
              <a:latin typeface="+mn-lt"/>
            </a:endParaRPr>
          </a:p>
          <a:p>
            <a:pPr>
              <a:defRPr/>
            </a:pPr>
            <a:r>
              <a:rPr lang="en-US" b="1" dirty="0">
                <a:solidFill>
                  <a:srgbClr val="FFFF00"/>
                </a:solidFill>
                <a:latin typeface="+mn-lt"/>
              </a:rPr>
              <a:t>Confirmation Bias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: The data worked 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     well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in earlier situations</a:t>
            </a:r>
          </a:p>
          <a:p>
            <a:pPr marL="0" indent="0">
              <a:buNone/>
              <a:defRPr/>
            </a:pPr>
            <a:r>
              <a:rPr lang="en-US" dirty="0" smtClean="0">
                <a:solidFill>
                  <a:schemeClr val="bg1"/>
                </a:solidFill>
                <a:latin typeface="+mn-lt"/>
              </a:rPr>
              <a:t>Data 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can be contaminated by enemy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chemeClr val="bg1"/>
                </a:solidFill>
                <a:latin typeface="+mn-lt"/>
              </a:rPr>
              <a:t>Missing </a:t>
            </a:r>
            <a:r>
              <a:rPr lang="en-US" dirty="0">
                <a:latin typeface="+mn-lt"/>
              </a:rPr>
              <a:t>Black Swan</a:t>
            </a:r>
            <a:r>
              <a:rPr lang="en-US" dirty="0">
                <a:solidFill>
                  <a:schemeClr val="bg1"/>
                </a:solidFill>
                <a:latin typeface="+mn-lt"/>
              </a:rPr>
              <a:t> data</a:t>
            </a:r>
          </a:p>
          <a:p>
            <a:pPr marL="0" indent="0">
              <a:buNone/>
              <a:defRPr/>
            </a:pPr>
            <a:r>
              <a:rPr lang="en-US" dirty="0">
                <a:solidFill>
                  <a:srgbClr val="FFFF00"/>
                </a:solidFill>
                <a:latin typeface="+mn-lt"/>
              </a:rPr>
              <a:t>S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ituational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system awareness </a:t>
            </a:r>
            <a:r>
              <a:rPr lang="en-US" dirty="0" smtClean="0">
                <a:solidFill>
                  <a:srgbClr val="FFFF00"/>
                </a:solidFill>
                <a:latin typeface="+mn-lt"/>
              </a:rPr>
              <a:t>is needed</a:t>
            </a:r>
            <a:endParaRPr lang="en-US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173" y="3145532"/>
            <a:ext cx="3517658" cy="2192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29487" y="5343018"/>
            <a:ext cx="134247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800" dirty="0">
                <a:solidFill>
                  <a:schemeClr val="bg1"/>
                </a:solidFill>
              </a:rPr>
              <a:t>Picture by David Taylor</a:t>
            </a:r>
          </a:p>
        </p:txBody>
      </p:sp>
    </p:spTree>
    <p:extLst>
      <p:ext uri="{BB962C8B-B14F-4D97-AF65-F5344CB8AC3E}">
        <p14:creationId xmlns:p14="http://schemas.microsoft.com/office/powerpoint/2010/main" val="329709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751" y="517261"/>
            <a:ext cx="7985125" cy="89958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1"/>
                </a:solidFill>
                <a:effectLst/>
                <a:latin typeface="+mn-lt"/>
              </a:rPr>
              <a:t>Themes</a:t>
            </a:r>
            <a:r>
              <a:rPr lang="en-US" sz="3600" dirty="0">
                <a:solidFill>
                  <a:schemeClr val="bg1"/>
                </a:solidFill>
                <a:latin typeface="+mn-lt"/>
              </a:rPr>
              <a:t> 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331640" y="1749729"/>
            <a:ext cx="7704856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47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Systems in structured decision making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Team </a:t>
            </a:r>
            <a:r>
              <a:rPr lang="en-US" altLang="fi-FI" sz="2800" dirty="0" smtClean="0">
                <a:solidFill>
                  <a:prstClr val="white"/>
                </a:solidFill>
                <a:latin typeface="+mn-lt"/>
              </a:rPr>
              <a:t>situational </a:t>
            </a: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awareness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Systems in pilot performance 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Artificial Intelligence systems </a:t>
            </a:r>
          </a:p>
          <a:p>
            <a:pPr marL="228709" eaLnBrk="1" hangingPunct="1">
              <a:buFont typeface="Arial" panose="020B0604020202020204" pitchFamily="34" charset="0"/>
              <a:buChar char="•"/>
            </a:pP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Systems Intelligence </a:t>
            </a:r>
            <a:r>
              <a:rPr lang="en-US" altLang="fi-FI" sz="2800" dirty="0" smtClean="0">
                <a:solidFill>
                  <a:prstClr val="white"/>
                </a:solidFill>
                <a:latin typeface="+mn-lt"/>
              </a:rPr>
              <a:t>and  </a:t>
            </a:r>
            <a:r>
              <a:rPr lang="en-US" altLang="fi-FI" sz="2800" dirty="0">
                <a:solidFill>
                  <a:prstClr val="white"/>
                </a:solidFill>
                <a:latin typeface="+mn-lt"/>
              </a:rPr>
              <a:t>leadership</a:t>
            </a: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 sz="2800" dirty="0">
              <a:solidFill>
                <a:prstClr val="white"/>
              </a:solidFill>
              <a:latin typeface="+mn-lt"/>
            </a:endParaRPr>
          </a:p>
          <a:p>
            <a:pPr marL="457200" lvl="1" indent="-4572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fi-FI" sz="2800" dirty="0">
              <a:solidFill>
                <a:prstClr val="white"/>
              </a:solidFill>
            </a:endParaRPr>
          </a:p>
          <a:p>
            <a:pPr marL="285750" lvl="1" indent="-28575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fi-FI" sz="2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4130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7680" y="409228"/>
            <a:ext cx="8207375" cy="996498"/>
          </a:xfrm>
        </p:spPr>
        <p:txBody>
          <a:bodyPr/>
          <a:lstStyle/>
          <a:p>
            <a:pPr algn="ctr"/>
            <a:r>
              <a:rPr lang="fi-FI" dirty="0" smtClean="0">
                <a:solidFill>
                  <a:schemeClr val="bg1"/>
                </a:solidFill>
              </a:rPr>
              <a:t> </a:t>
            </a:r>
            <a:r>
              <a:rPr lang="fi-FI" dirty="0" smtClean="0">
                <a:solidFill>
                  <a:schemeClr val="bg1"/>
                </a:solidFill>
              </a:rPr>
              <a:t>Situational Awareness in </a:t>
            </a:r>
            <a:r>
              <a:rPr lang="fi-FI" dirty="0" smtClean="0">
                <a:solidFill>
                  <a:schemeClr val="bg1"/>
                </a:solidFill>
              </a:rPr>
              <a:t>Leadership </a:t>
            </a:r>
            <a:r>
              <a:rPr lang="fi-FI" dirty="0" smtClean="0">
                <a:solidFill>
                  <a:schemeClr val="bg1"/>
                </a:solidFill>
              </a:rPr>
              <a:t> </a:t>
            </a:r>
            <a:endParaRPr lang="fi-FI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899592" y="1201316"/>
            <a:ext cx="7488832" cy="3324370"/>
          </a:xfrm>
        </p:spPr>
        <p:txBody>
          <a:bodyPr>
            <a:noAutofit/>
          </a:bodyPr>
          <a:lstStyle/>
          <a:p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Organizations are systems 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in which one solves problems</a:t>
            </a:r>
            <a:endParaRPr lang="fi-FI" sz="2400" b="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How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one frames the system defines the problem and the solutions one can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see</a:t>
            </a:r>
          </a:p>
          <a:p>
            <a:r>
              <a:rPr lang="fi-FI" sz="2400" b="0" dirty="0">
                <a:solidFill>
                  <a:srgbClr val="FFFF00"/>
                </a:solidFill>
              </a:rPr>
              <a:t>Situational Awareness needs System Awareness </a:t>
            </a:r>
            <a:r>
              <a:rPr lang="fi-FI" sz="2400" b="0" dirty="0" smtClean="0">
                <a:solidFill>
                  <a:schemeClr val="bg1"/>
                </a:solidFill>
              </a:rPr>
              <a:t>not only data</a:t>
            </a:r>
            <a:endParaRPr lang="fi-FI" sz="2400" b="0" dirty="0">
              <a:solidFill>
                <a:schemeClr val="bg1"/>
              </a:solidFill>
            </a:endParaRPr>
          </a:p>
          <a:p>
            <a:endParaRPr lang="en-US" sz="2400" b="0" dirty="0" smtClean="0">
              <a:solidFill>
                <a:schemeClr val="bg1"/>
              </a:solidFill>
              <a:latin typeface="+mn-lt"/>
            </a:endParaRPr>
          </a:p>
          <a:p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In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leadership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challenges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</a:rPr>
              <a:t> relate </a:t>
            </a:r>
            <a:r>
              <a:rPr lang="en-US" sz="2400" b="0" dirty="0">
                <a:solidFill>
                  <a:schemeClr val="bg1"/>
                </a:solidFill>
                <a:latin typeface="+mn-lt"/>
              </a:rPr>
              <a:t>to </a:t>
            </a:r>
            <a:r>
              <a:rPr lang="en-US" sz="2400" b="0" dirty="0">
                <a:solidFill>
                  <a:srgbClr val="FFFF00"/>
                </a:solidFill>
                <a:latin typeface="+mn-lt"/>
              </a:rPr>
              <a:t>human interactions </a:t>
            </a:r>
            <a:r>
              <a:rPr lang="en-US" sz="2400" b="0" dirty="0" smtClean="0">
                <a:solidFill>
                  <a:srgbClr val="FFFF00"/>
                </a:solidFill>
                <a:latin typeface="+mn-lt"/>
              </a:rPr>
              <a:t>:</a:t>
            </a:r>
            <a:endParaRPr lang="en-US" sz="2400" b="0" dirty="0">
              <a:solidFill>
                <a:srgbClr val="FFFF00"/>
              </a:solidFill>
              <a:latin typeface="+mn-lt"/>
            </a:endParaRPr>
          </a:p>
          <a:p>
            <a:r>
              <a:rPr lang="fi-FI" sz="2400" b="0" dirty="0" smtClean="0">
                <a:solidFill>
                  <a:srgbClr val="FFFF00"/>
                </a:solidFill>
                <a:latin typeface="+mn-lt"/>
              </a:rPr>
              <a:t>-</a:t>
            </a:r>
            <a:r>
              <a:rPr lang="fi-FI" sz="2400" b="0" dirty="0">
                <a:solidFill>
                  <a:srgbClr val="FFFF00"/>
                </a:solidFill>
                <a:latin typeface="+mn-lt"/>
              </a:rPr>
              <a:t>Emotional Intelligence: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ability to 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deal with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emotions</a:t>
            </a:r>
          </a:p>
          <a:p>
            <a:r>
              <a:rPr lang="fi-FI" sz="2400" b="0" dirty="0">
                <a:solidFill>
                  <a:srgbClr val="FFFF00"/>
                </a:solidFill>
                <a:latin typeface="+mn-lt"/>
              </a:rPr>
              <a:t>-Systems Intelligence: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ability to 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deal with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systems including  emotional systems </a:t>
            </a:r>
          </a:p>
          <a:p>
            <a:endParaRPr lang="fi-FI" sz="2400" b="0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155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544" y="119743"/>
            <a:ext cx="8207375" cy="996498"/>
          </a:xfrm>
        </p:spPr>
        <p:txBody>
          <a:bodyPr/>
          <a:lstStyle/>
          <a:p>
            <a:r>
              <a:rPr lang="fi-FI" dirty="0"/>
              <a:t>llll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539552" y="1284747"/>
            <a:ext cx="6028936" cy="3324370"/>
          </a:xfrm>
        </p:spPr>
        <p:txBody>
          <a:bodyPr>
            <a:noAutofit/>
          </a:bodyPr>
          <a:lstStyle/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schemeClr val="bg1"/>
                </a:solidFill>
                <a:latin typeface="+mn-lt"/>
              </a:rPr>
              <a:t> Perceiving emotions</a:t>
            </a:r>
          </a:p>
          <a:p>
            <a:pPr>
              <a:lnSpc>
                <a:spcPts val="2500"/>
              </a:lnSpc>
            </a:pPr>
            <a:r>
              <a:rPr lang="en-US" sz="1600" b="0" dirty="0">
                <a:solidFill>
                  <a:schemeClr val="bg1"/>
                </a:solidFill>
                <a:latin typeface="+mn-lt"/>
              </a:rPr>
              <a:t>         Including the ability to identify one's own emotions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schemeClr val="bg1"/>
                </a:solidFill>
                <a:latin typeface="+mn-lt"/>
              </a:rPr>
              <a:t> Using emotions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schemeClr val="bg1"/>
                </a:solidFill>
                <a:latin typeface="+mn-lt"/>
              </a:rPr>
              <a:t> Understanding emotions</a:t>
            </a:r>
          </a:p>
          <a:p>
            <a:pPr marL="342900" indent="-342900">
              <a:lnSpc>
                <a:spcPts val="2500"/>
              </a:lnSpc>
              <a:buFont typeface="Arial" panose="020B0604020202020204" pitchFamily="34" charset="0"/>
              <a:buChar char="•"/>
            </a:pPr>
            <a:r>
              <a:rPr lang="fi-FI" sz="2400" b="0" dirty="0">
                <a:solidFill>
                  <a:schemeClr val="bg1"/>
                </a:solidFill>
                <a:latin typeface="+mn-lt"/>
              </a:rPr>
              <a:t> Managing emotions</a:t>
            </a:r>
          </a:p>
          <a:p>
            <a:pPr>
              <a:lnSpc>
                <a:spcPts val="2500"/>
              </a:lnSpc>
            </a:pPr>
            <a:r>
              <a:rPr lang="fi-FI" sz="2400" b="0" dirty="0" smtClean="0">
                <a:solidFill>
                  <a:srgbClr val="FFFF00"/>
                </a:solidFill>
                <a:latin typeface="+mn-lt"/>
              </a:rPr>
              <a:t>You </a:t>
            </a:r>
            <a:r>
              <a:rPr lang="fi-FI" sz="2400" b="0" dirty="0">
                <a:solidFill>
                  <a:srgbClr val="FFFF00"/>
                </a:solidFill>
                <a:latin typeface="+mn-lt"/>
              </a:rPr>
              <a:t>cannot prevent or eliminate emotions </a:t>
            </a:r>
          </a:p>
          <a:p>
            <a:pPr>
              <a:lnSpc>
                <a:spcPts val="2500"/>
              </a:lnSpc>
            </a:pPr>
            <a:r>
              <a:rPr lang="fi-FI" sz="2400" b="0" dirty="0">
                <a:solidFill>
                  <a:srgbClr val="FFFF00"/>
                </a:solidFill>
                <a:latin typeface="+mn-lt"/>
              </a:rPr>
              <a:t>but you can </a:t>
            </a:r>
            <a:r>
              <a:rPr lang="fi-FI" sz="2400" b="0" dirty="0" smtClean="0">
                <a:solidFill>
                  <a:srgbClr val="FFFF00"/>
                </a:solidFill>
                <a:latin typeface="+mn-lt"/>
              </a:rPr>
              <a:t>act </a:t>
            </a:r>
            <a:r>
              <a:rPr lang="fi-FI" sz="2400" b="0" dirty="0">
                <a:solidFill>
                  <a:srgbClr val="FFFF00"/>
                </a:solidFill>
                <a:latin typeface="+mn-lt"/>
              </a:rPr>
              <a:t>intelligently with emotions</a:t>
            </a:r>
          </a:p>
          <a:p>
            <a:pPr>
              <a:lnSpc>
                <a:spcPts val="2500"/>
              </a:lnSpc>
            </a:pPr>
            <a:endParaRPr lang="fi-FI" sz="2400" b="0" dirty="0" smtClean="0">
              <a:solidFill>
                <a:srgbClr val="FFFF00"/>
              </a:solidFill>
              <a:latin typeface="+mn-lt"/>
            </a:endParaRPr>
          </a:p>
          <a:p>
            <a:pPr>
              <a:lnSpc>
                <a:spcPts val="2500"/>
              </a:lnSpc>
            </a:pPr>
            <a:r>
              <a:rPr lang="fi-FI" sz="2400" b="0" dirty="0" err="1" smtClean="0">
                <a:solidFill>
                  <a:schemeClr val="bg1"/>
                </a:solidFill>
                <a:latin typeface="+mn-lt"/>
              </a:rPr>
              <a:t>Emotional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intelligence is suggested to be</a:t>
            </a:r>
          </a:p>
          <a:p>
            <a:pPr>
              <a:lnSpc>
                <a:spcPts val="2500"/>
              </a:lnSpc>
            </a:pPr>
            <a:r>
              <a:rPr lang="fi-FI" sz="2400" b="0" dirty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2400" b="0" dirty="0" smtClean="0">
                <a:solidFill>
                  <a:schemeClr val="bg1"/>
                </a:solidFill>
                <a:latin typeface="+mn-lt"/>
              </a:rPr>
              <a:t>a </a:t>
            </a:r>
            <a:r>
              <a:rPr lang="fi-FI" sz="2400" b="0" dirty="0">
                <a:solidFill>
                  <a:schemeClr val="bg1"/>
                </a:solidFill>
                <a:latin typeface="+mn-lt"/>
              </a:rPr>
              <a:t>military leadership competence </a:t>
            </a:r>
            <a:endParaRPr lang="fi-FI" sz="2400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276862"/>
            <a:ext cx="2330096" cy="3491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84001" y="116304"/>
            <a:ext cx="482453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600" b="1" dirty="0" err="1" smtClean="0">
                <a:solidFill>
                  <a:schemeClr val="bg1"/>
                </a:solidFill>
                <a:latin typeface="+mn-lt"/>
              </a:rPr>
              <a:t>Emotional</a:t>
            </a:r>
            <a:r>
              <a:rPr lang="fi-FI" sz="3600" b="1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3600" b="1" dirty="0" err="1">
                <a:solidFill>
                  <a:schemeClr val="bg1"/>
                </a:solidFill>
                <a:latin typeface="+mn-lt"/>
              </a:rPr>
              <a:t>I</a:t>
            </a:r>
            <a:r>
              <a:rPr lang="fi-FI" sz="3600" b="1" dirty="0" err="1" smtClean="0">
                <a:solidFill>
                  <a:schemeClr val="bg1"/>
                </a:solidFill>
                <a:latin typeface="+mn-lt"/>
              </a:rPr>
              <a:t>ntelligence</a:t>
            </a:r>
            <a:endParaRPr lang="fi-FI" sz="3600" b="1" dirty="0">
              <a:solidFill>
                <a:schemeClr val="bg1"/>
              </a:solidFill>
              <a:latin typeface="+mn-lt"/>
            </a:endParaRPr>
          </a:p>
          <a:p>
            <a:pPr algn="ctr"/>
            <a:r>
              <a:rPr lang="fi-FI" sz="1400" dirty="0">
                <a:solidFill>
                  <a:schemeClr val="bg1"/>
                </a:solidFill>
                <a:latin typeface="+mn-lt"/>
              </a:rPr>
              <a:t>Salovey and Mayer </a:t>
            </a:r>
            <a:r>
              <a:rPr lang="fi-FI" sz="1400" dirty="0" smtClean="0">
                <a:solidFill>
                  <a:schemeClr val="bg1"/>
                </a:solidFill>
                <a:latin typeface="+mn-lt"/>
              </a:rPr>
              <a:t>1989, </a:t>
            </a:r>
            <a:r>
              <a:rPr lang="fi-FI" sz="1400" dirty="0">
                <a:solidFill>
                  <a:schemeClr val="bg1"/>
                </a:solidFill>
                <a:latin typeface="+mn-lt"/>
              </a:rPr>
              <a:t>Goleman 1995</a:t>
            </a:r>
          </a:p>
          <a:p>
            <a:pPr algn="ctr"/>
            <a:r>
              <a:rPr lang="fi-FI" sz="3600" b="1" dirty="0">
                <a:solidFill>
                  <a:schemeClr val="bg1"/>
                </a:solidFill>
                <a:latin typeface="+mn-lt"/>
              </a:rPr>
              <a:t> </a:t>
            </a:r>
          </a:p>
          <a:p>
            <a:endParaRPr lang="fi-FI" sz="36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249801" y="4740741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200" dirty="0">
                <a:solidFill>
                  <a:schemeClr val="bg1"/>
                </a:solidFill>
              </a:rPr>
              <a:t>2014</a:t>
            </a:r>
          </a:p>
        </p:txBody>
      </p:sp>
    </p:spTree>
    <p:extLst>
      <p:ext uri="{BB962C8B-B14F-4D97-AF65-F5344CB8AC3E}">
        <p14:creationId xmlns:p14="http://schemas.microsoft.com/office/powerpoint/2010/main" val="3830378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536D4B7-163C-D54D-8441-F553CF0C63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1706" y="193204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Systems Intelligence  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6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Saarinen and </a:t>
            </a:r>
            <a:r>
              <a:rPr lang="en-GB" sz="1600" b="0" dirty="0" err="1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Hämäläinen</a:t>
            </a:r>
            <a:r>
              <a:rPr lang="en-GB" sz="16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 2004</a:t>
            </a:r>
            <a:br>
              <a:rPr lang="en-GB" sz="16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400" b="0" dirty="0" smtClean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http</a:t>
            </a:r>
            <a:r>
              <a:rPr lang="en-GB" sz="1400" b="0" dirty="0">
                <a:solidFill>
                  <a:schemeClr val="bg1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://systemsintelligence.aalto.fi/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EA9A2DC1-AAC9-A64F-AF6D-2E4365896BF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347224" y="1345332"/>
            <a:ext cx="6156517" cy="2340260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Ability 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to see and understand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systems </a:t>
            </a:r>
            <a:endParaRPr lang="en-US" sz="2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Looking for systemic leverage points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Understanding 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that </a:t>
            </a:r>
            <a:r>
              <a:rPr lang="en-US" sz="24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structures can create </a:t>
            </a:r>
            <a:r>
              <a:rPr lang="en-US" sz="2400" b="0" dirty="0" err="1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behaviour</a:t>
            </a:r>
            <a:r>
              <a:rPr lang="en-US" sz="24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  <a:endParaRPr lang="en-US" sz="2400" b="0" dirty="0" smtClean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Ability to take efficient actions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Taking 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into account </a:t>
            </a: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social 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systems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Embedding  </a:t>
            </a:r>
            <a:r>
              <a:rPr lang="en-US" sz="2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emotional intelligence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Active self-leadership</a:t>
            </a:r>
            <a:endParaRPr lang="en-US" sz="2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endParaRPr lang="en-US" sz="2400" b="0" dirty="0">
              <a:solidFill>
                <a:srgbClr val="FFFF00"/>
              </a:solidFill>
              <a:latin typeface="+mn-lt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r>
              <a:rPr lang="en-US" sz="2800" b="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    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6657" y="1345332"/>
            <a:ext cx="2242679" cy="302433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31706" y="4513684"/>
            <a:ext cx="694860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400" dirty="0" smtClean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Is SI a </a:t>
            </a:r>
            <a:r>
              <a:rPr lang="en-US" sz="2400" dirty="0">
                <a:solidFill>
                  <a:srgbClr val="FFFF00"/>
                </a:solidFill>
                <a:latin typeface="+mn-lt"/>
                <a:cs typeface="Arial" panose="020B0604020202020204" pitchFamily="34" charset="0"/>
              </a:rPr>
              <a:t>core military leadership competence?</a:t>
            </a:r>
          </a:p>
        </p:txBody>
      </p:sp>
    </p:spTree>
    <p:extLst>
      <p:ext uri="{BB962C8B-B14F-4D97-AF65-F5344CB8AC3E}">
        <p14:creationId xmlns:p14="http://schemas.microsoft.com/office/powerpoint/2010/main" val="3157224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9448" y="265212"/>
            <a:ext cx="7985125" cy="899583"/>
          </a:xfrm>
        </p:spPr>
        <p:txBody>
          <a:bodyPr/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</a:rPr>
              <a:t>The SI Self Evaluation Test</a:t>
            </a:r>
            <a:br>
              <a:rPr lang="en-US" sz="3600" dirty="0">
                <a:solidFill>
                  <a:schemeClr val="bg1"/>
                </a:solidFill>
                <a:effectLst/>
              </a:rPr>
            </a:br>
            <a:r>
              <a:rPr lang="en-US" sz="1600" dirty="0">
                <a:solidFill>
                  <a:schemeClr val="bg1"/>
                </a:solidFill>
                <a:effectLst/>
                <a:latin typeface="+mn-lt"/>
              </a:rPr>
              <a:t>Some of the 32 questions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11188" y="1236663"/>
          <a:ext cx="7985125" cy="34464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102427" y="4729708"/>
            <a:ext cx="706353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/>
                </a:solidFill>
                <a:latin typeface="+mn-lt"/>
              </a:rPr>
              <a:t>Questionnaire is available on the web: http://systemsintelligence.aalto.fi/</a:t>
            </a:r>
          </a:p>
          <a:p>
            <a:pPr marL="0" indent="0">
              <a:buNone/>
            </a:pP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094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9173" y="203477"/>
            <a:ext cx="9008533" cy="829468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  <a:effectLst/>
                <a:latin typeface="+mn-lt"/>
              </a:rPr>
              <a:t>8 Factors of Systems Intelligence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8925" y="1774475"/>
            <a:ext cx="14644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+mn-lt"/>
              </a:rPr>
              <a:t>Perceiving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05667" y="1733749"/>
            <a:ext cx="8054764" cy="3357278"/>
            <a:chOff x="378614" y="1427667"/>
            <a:chExt cx="8054764" cy="4028733"/>
          </a:xfrm>
        </p:grpSpPr>
        <p:sp>
          <p:nvSpPr>
            <p:cNvPr id="5" name="Rounded Rectangle 4"/>
            <p:cNvSpPr/>
            <p:nvPr/>
          </p:nvSpPr>
          <p:spPr>
            <a:xfrm>
              <a:off x="5367847" y="2528337"/>
              <a:ext cx="2946400" cy="524934"/>
            </a:xfrm>
            <a:prstGeom prst="roundRect">
              <a:avLst/>
            </a:prstGeom>
            <a:ln w="76200" cmpd="sng"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Spirited Discovery</a:t>
              </a:r>
            </a:p>
          </p:txBody>
        </p:sp>
        <p:sp>
          <p:nvSpPr>
            <p:cNvPr id="10" name="Rounded Rectangle 9"/>
            <p:cNvSpPr/>
            <p:nvPr/>
          </p:nvSpPr>
          <p:spPr>
            <a:xfrm>
              <a:off x="5367847" y="1427667"/>
              <a:ext cx="2946400" cy="524934"/>
            </a:xfrm>
            <a:prstGeom prst="roundRect">
              <a:avLst/>
            </a:prstGeom>
            <a:ln w="762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Attunement</a:t>
              </a:r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1941869" y="4908024"/>
              <a:ext cx="2946400" cy="524934"/>
            </a:xfrm>
            <a:prstGeom prst="roundRect">
              <a:avLst/>
            </a:pr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Positive Engagement</a:t>
              </a: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5367847" y="3681864"/>
              <a:ext cx="2946400" cy="524934"/>
            </a:xfrm>
            <a:prstGeom prst="roundRect">
              <a:avLst/>
            </a:prstGeom>
            <a:ln w="76200" cmpd="sng">
              <a:solidFill>
                <a:srgbClr val="F796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200" dirty="0"/>
                <a:t>Wise Action</a:t>
              </a: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378614" y="3720997"/>
              <a:ext cx="1245854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Thinking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54528" y="4868476"/>
              <a:ext cx="97174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Acting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60753" y="2596066"/>
              <a:ext cx="1228221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chemeClr val="bg1"/>
                  </a:solidFill>
                  <a:latin typeface="+mn-lt"/>
                </a:rPr>
                <a:t>Attitude</a:t>
              </a:r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1964640" y="3689362"/>
              <a:ext cx="2946400" cy="524934"/>
            </a:xfrm>
            <a:prstGeom prst="roundRect">
              <a:avLst/>
            </a:prstGeom>
            <a:ln w="76200" cmpd="sng">
              <a:solidFill>
                <a:srgbClr val="F79646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2200" dirty="0" err="1"/>
                <a:t>Reflection</a:t>
              </a:r>
              <a:endParaRPr lang="en-US" sz="2200" dirty="0"/>
            </a:p>
          </p:txBody>
        </p:sp>
        <p:sp>
          <p:nvSpPr>
            <p:cNvPr id="16" name="Rounded Rectangle 15"/>
            <p:cNvSpPr/>
            <p:nvPr/>
          </p:nvSpPr>
          <p:spPr>
            <a:xfrm>
              <a:off x="1991462" y="2557687"/>
              <a:ext cx="2946400" cy="524934"/>
            </a:xfrm>
            <a:prstGeom prst="roundRect">
              <a:avLst/>
            </a:prstGeom>
            <a:ln w="76200" cmpd="sng">
              <a:solidFill>
                <a:srgbClr val="9BBB59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2200" dirty="0" err="1"/>
                <a:t>Positive</a:t>
              </a:r>
              <a:r>
                <a:rPr lang="fi-FI" sz="2200" dirty="0"/>
                <a:t> </a:t>
              </a:r>
              <a:r>
                <a:rPr lang="fi-FI" sz="2200" dirty="0" err="1"/>
                <a:t>Attitude</a:t>
              </a:r>
              <a:endParaRPr lang="en-US" sz="2200" dirty="0"/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941869" y="1461147"/>
              <a:ext cx="2946400" cy="524934"/>
            </a:xfrm>
            <a:prstGeom prst="roundRect">
              <a:avLst/>
            </a:prstGeom>
            <a:ln w="76200" cmpd="sng">
              <a:solidFill>
                <a:srgbClr val="4F81BD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2200" dirty="0" err="1"/>
                <a:t>Systemic</a:t>
              </a:r>
              <a:r>
                <a:rPr lang="fi-FI" sz="2200" dirty="0"/>
                <a:t> </a:t>
              </a:r>
              <a:r>
                <a:rPr lang="fi-FI" sz="2200" dirty="0" err="1"/>
                <a:t>Perception</a:t>
              </a:r>
              <a:endParaRPr lang="en-US" sz="2200" dirty="0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5367847" y="4931466"/>
              <a:ext cx="3065531" cy="524934"/>
            </a:xfrm>
            <a:prstGeom prst="roundRect">
              <a:avLst/>
            </a:prstGeom>
            <a:ln w="76200" cmpd="sng">
              <a:solidFill>
                <a:schemeClr val="accent2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fi-FI" sz="2200" dirty="0" err="1" smtClean="0"/>
                <a:t>Effective</a:t>
              </a:r>
              <a:r>
                <a:rPr lang="fi-FI" sz="2200" dirty="0" smtClean="0"/>
                <a:t> </a:t>
              </a:r>
              <a:r>
                <a:rPr lang="fi-FI" sz="2200" dirty="0" err="1" smtClean="0"/>
                <a:t>Responsiveness</a:t>
              </a:r>
              <a:endParaRPr lang="en-US" sz="2200" dirty="0"/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2555776" y="715596"/>
            <a:ext cx="38475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2000" dirty="0">
                <a:solidFill>
                  <a:schemeClr val="bg1"/>
                </a:solidFill>
              </a:rPr>
              <a:t>Based on psychometric analysis</a:t>
            </a:r>
          </a:p>
          <a:p>
            <a:pPr algn="ctr"/>
            <a:r>
              <a:rPr lang="en-US" sz="1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Törmänen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Hämäläinen</a:t>
            </a:r>
            <a:r>
              <a:rPr lang="en-US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Saarinen 2016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37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827584" y="407988"/>
            <a:ext cx="7373565" cy="898525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</a:rPr>
              <a:t> SI </a:t>
            </a:r>
            <a:r>
              <a:rPr lang="en-US" sz="3600" b="1" dirty="0" smtClean="0">
                <a:solidFill>
                  <a:schemeClr val="bg1"/>
                </a:solidFill>
                <a:effectLst/>
              </a:rPr>
              <a:t>Results </a:t>
            </a:r>
            <a:r>
              <a:rPr lang="en-US" sz="3600" b="1" dirty="0">
                <a:solidFill>
                  <a:schemeClr val="bg1"/>
                </a:solidFill>
                <a:effectLst/>
              </a:rPr>
              <a:t>and Feedback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6754" y="1489348"/>
            <a:ext cx="3100701" cy="1800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9" y="1921396"/>
            <a:ext cx="6460331" cy="331236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812360" y="3289124"/>
            <a:ext cx="122413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100" dirty="0">
                <a:solidFill>
                  <a:schemeClr val="bg1"/>
                </a:solidFill>
                <a:latin typeface="+mn-lt"/>
              </a:rPr>
              <a:t>~ 3000 answers</a:t>
            </a:r>
          </a:p>
        </p:txBody>
      </p:sp>
    </p:spTree>
    <p:extLst>
      <p:ext uri="{BB962C8B-B14F-4D97-AF65-F5344CB8AC3E}">
        <p14:creationId xmlns:p14="http://schemas.microsoft.com/office/powerpoint/2010/main" val="293115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2309" y="614654"/>
            <a:ext cx="7985125" cy="899583"/>
          </a:xfrm>
        </p:spPr>
        <p:txBody>
          <a:bodyPr/>
          <a:lstStyle/>
          <a:p>
            <a:pPr algn="ctr"/>
            <a:r>
              <a:rPr lang="en-US" sz="3700" dirty="0">
                <a:solidFill>
                  <a:schemeClr val="bg1"/>
                </a:solidFill>
                <a:effectLst/>
              </a:rPr>
              <a:t>Who is High in SI?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683568" y="2297974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r>
              <a:rPr lang="en-US" sz="2800" b="0" kern="0" dirty="0">
                <a:solidFill>
                  <a:schemeClr val="bg1"/>
                </a:solidFill>
                <a:effectLst/>
              </a:rPr>
              <a:t>Gender: Little difference</a:t>
            </a:r>
          </a:p>
          <a:p>
            <a:pPr algn="ctr"/>
            <a:r>
              <a:rPr lang="en-US" sz="2800" b="0" kern="0" dirty="0">
                <a:solidFill>
                  <a:schemeClr val="bg1"/>
                </a:solidFill>
                <a:effectLst/>
              </a:rPr>
              <a:t>Age improves your SI</a:t>
            </a:r>
          </a:p>
          <a:p>
            <a:pPr algn="ctr"/>
            <a:r>
              <a:rPr lang="en-US" sz="2800" b="0" kern="0" dirty="0">
                <a:solidFill>
                  <a:schemeClr val="bg1"/>
                </a:solidFill>
                <a:effectLst/>
              </a:rPr>
              <a:t>Managers are higher in SI</a:t>
            </a:r>
          </a:p>
          <a:p>
            <a:pPr algn="ctr"/>
            <a:r>
              <a:rPr lang="en-US" sz="2800" b="0" kern="0" dirty="0">
                <a:solidFill>
                  <a:srgbClr val="FFFF00"/>
                </a:solidFill>
                <a:effectLst/>
              </a:rPr>
              <a:t>Military?</a:t>
            </a:r>
          </a:p>
          <a:p>
            <a:pPr algn="ctr"/>
            <a:endParaRPr lang="en-US" sz="2800" b="0" kern="0" dirty="0">
              <a:solidFill>
                <a:schemeClr val="bg1"/>
              </a:solidFill>
              <a:effectLst/>
            </a:endParaRPr>
          </a:p>
          <a:p>
            <a:pPr algn="ctr"/>
            <a:endParaRPr lang="en-US" sz="2800" b="0" kern="0" dirty="0">
              <a:solidFill>
                <a:schemeClr val="bg1"/>
              </a:solidFill>
              <a:effectLst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542309" y="2844244"/>
            <a:ext cx="7985125" cy="899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 Unicode MS" pitchFamily="34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1"/>
                </a:solidFill>
                <a:latin typeface="Arial" charset="0"/>
              </a:defRPr>
            </a:lvl9pPr>
          </a:lstStyle>
          <a:p>
            <a:pPr algn="ctr"/>
            <a:endParaRPr lang="en-US" sz="2800" b="0" kern="0" dirty="0">
              <a:solidFill>
                <a:schemeClr val="bg1"/>
              </a:solidFill>
              <a:effectLst/>
            </a:endParaRPr>
          </a:p>
          <a:p>
            <a:pPr algn="ctr"/>
            <a:endParaRPr lang="en-US" sz="2800" b="0" kern="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53957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6948" y="277214"/>
            <a:ext cx="8207375" cy="996498"/>
          </a:xfrm>
        </p:spPr>
        <p:txBody>
          <a:bodyPr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Managers Score Higher in all SI Factors</a:t>
            </a:r>
            <a:r>
              <a:rPr lang="en-US" b="0" dirty="0">
                <a:solidFill>
                  <a:schemeClr val="bg1"/>
                </a:solidFill>
              </a:rPr>
              <a:t/>
            </a:r>
            <a:br>
              <a:rPr lang="en-US" b="0" dirty="0">
                <a:solidFill>
                  <a:schemeClr val="bg1"/>
                </a:solidFill>
              </a:rPr>
            </a:br>
            <a:r>
              <a:rPr lang="en-US" b="0" dirty="0">
                <a:solidFill>
                  <a:srgbClr val="FFFF00"/>
                </a:solidFill>
              </a:rPr>
              <a:t/>
            </a:r>
            <a:br>
              <a:rPr lang="en-US" b="0" dirty="0">
                <a:solidFill>
                  <a:srgbClr val="FFFF00"/>
                </a:solidFill>
              </a:rPr>
            </a:br>
            <a:endParaRPr lang="en-GB" b="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796" y="977879"/>
            <a:ext cx="8207375" cy="328295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1978" y="4597693"/>
            <a:ext cx="1596486" cy="77145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7062" y="4297665"/>
            <a:ext cx="845541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GB" sz="1600" dirty="0">
                <a:solidFill>
                  <a:prstClr val="white"/>
                </a:solidFill>
                <a:latin typeface="+mn-lt"/>
              </a:rPr>
              <a:t>Especially in Systemic Perception, Spirited Discovery, Positive Engagement and Effective Responsiveness</a:t>
            </a:r>
          </a:p>
          <a:p>
            <a:pPr algn="ctr" defTabSz="91440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prstClr val="white"/>
                </a:solidFill>
                <a:latin typeface="+mn-lt"/>
              </a:rPr>
              <a:t>UK or US residents, N=908</a:t>
            </a:r>
            <a:endParaRPr lang="en-GB" sz="1200" b="1" dirty="0">
              <a:solidFill>
                <a:prstClr val="white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06534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689D332-266F-A74D-BC62-A96DF0429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95536" y="337220"/>
            <a:ext cx="8207376" cy="1584176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</a:rPr>
              <a:t>Top Organizations Score Higher in all SI Factors</a:t>
            </a:r>
            <a:br>
              <a:rPr lang="en-GB" dirty="0">
                <a:solidFill>
                  <a:schemeClr val="bg1"/>
                </a:solidFill>
                <a:latin typeface="+mn-lt"/>
              </a:rPr>
            </a:br>
            <a:r>
              <a:rPr lang="en-GB" sz="1800" b="0" dirty="0">
                <a:solidFill>
                  <a:schemeClr val="bg1"/>
                </a:solidFill>
                <a:latin typeface="+mn-lt"/>
              </a:rPr>
              <a:t>Employee rating of </a:t>
            </a:r>
            <a:r>
              <a:rPr lang="en-GB" sz="1800" b="0" dirty="0" smtClean="0">
                <a:solidFill>
                  <a:schemeClr val="bg1"/>
                </a:solidFill>
                <a:latin typeface="+mn-lt"/>
              </a:rPr>
              <a:t>the </a:t>
            </a:r>
            <a:r>
              <a:rPr lang="en-GB" sz="1800" b="0" dirty="0">
                <a:solidFill>
                  <a:schemeClr val="bg1"/>
                </a:solidFill>
                <a:latin typeface="+mn-lt"/>
              </a:rPr>
              <a:t>performance of their organization: </a:t>
            </a:r>
            <a:r>
              <a:rPr lang="en-GB" sz="1800" b="0" dirty="0">
                <a:solidFill>
                  <a:srgbClr val="FFCDB8"/>
                </a:solidFill>
              </a:rPr>
              <a:t>rated 0-8</a:t>
            </a:r>
            <a:r>
              <a:rPr lang="en-GB" sz="1800" b="0" dirty="0">
                <a:solidFill>
                  <a:schemeClr val="bg1"/>
                </a:solidFill>
              </a:rPr>
              <a:t>, </a:t>
            </a:r>
            <a:r>
              <a:rPr lang="en-GB" sz="1800" b="0" dirty="0">
                <a:solidFill>
                  <a:srgbClr val="9ED1D2"/>
                </a:solidFill>
              </a:rPr>
              <a:t>rated 10</a:t>
            </a:r>
            <a:r>
              <a:rPr lang="en-GB" sz="1800" dirty="0">
                <a:solidFill>
                  <a:schemeClr val="bg1"/>
                </a:solidFill>
              </a:rPr>
              <a:t/>
            </a:r>
            <a:br>
              <a:rPr lang="en-GB" sz="1800" dirty="0">
                <a:solidFill>
                  <a:schemeClr val="bg1"/>
                </a:solidFill>
              </a:rPr>
            </a:br>
            <a:endParaRPr lang="en-GB" sz="1800" dirty="0">
              <a:solidFill>
                <a:schemeClr val="bg1"/>
              </a:solidFill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3FA2E73C-C678-EC44-A6FC-A2ED3E0FC3C2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>
          <a:blip r:embed="rId2"/>
          <a:stretch>
            <a:fillRect/>
          </a:stretch>
        </p:blipFill>
        <p:spPr>
          <a:xfrm>
            <a:off x="141975" y="1777380"/>
            <a:ext cx="8712968" cy="3485187"/>
          </a:xfrm>
        </p:spPr>
      </p:pic>
    </p:spTree>
    <p:extLst>
      <p:ext uri="{BB962C8B-B14F-4D97-AF65-F5344CB8AC3E}">
        <p14:creationId xmlns:p14="http://schemas.microsoft.com/office/powerpoint/2010/main" val="2995984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7EBBF15-A31F-924E-8D1F-311F210D5A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3543" y="270588"/>
            <a:ext cx="856741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SI and Work Performance go </a:t>
            </a:r>
            <a:br>
              <a:rPr lang="en-GB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Hand in Hand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="" xmlns:a16="http://schemas.microsoft.com/office/drawing/2014/main" id="{ABE16E73-2D08-7647-94B2-DFEE1B315B00}"/>
              </a:ext>
            </a:extLst>
          </p:cNvPr>
          <p:cNvPicPr>
            <a:picLocks noGrp="1" noChangeAspect="1"/>
          </p:cNvPicPr>
          <p:nvPr>
            <p:ph sz="quarter" idx="14"/>
          </p:nvPr>
        </p:nvPicPr>
        <p:blipFill rotWithShape="1">
          <a:blip r:embed="rId2"/>
          <a:stretch/>
        </p:blipFill>
        <p:spPr>
          <a:xfrm>
            <a:off x="3707904" y="1417340"/>
            <a:ext cx="4392488" cy="3843427"/>
          </a:xfr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1B59D4A7-FCF0-1E48-8BF8-013D9E5EB5DB}"/>
              </a:ext>
            </a:extLst>
          </p:cNvPr>
          <p:cNvSpPr txBox="1"/>
          <p:nvPr/>
        </p:nvSpPr>
        <p:spPr>
          <a:xfrm>
            <a:off x="395538" y="2353444"/>
            <a:ext cx="2952328" cy="178510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  <a:latin typeface="+mn-lt"/>
              </a:rPr>
              <a:t>Peer evaluation of a </a:t>
            </a:r>
            <a:r>
              <a:rPr lang="en-GB" sz="2400" dirty="0" smtClean="0">
                <a:solidFill>
                  <a:schemeClr val="bg1"/>
                </a:solidFill>
                <a:latin typeface="+mn-lt"/>
              </a:rPr>
              <a:t>person’s </a:t>
            </a:r>
            <a:r>
              <a:rPr lang="en-GB" sz="2400" dirty="0">
                <a:solidFill>
                  <a:schemeClr val="bg1"/>
                </a:solidFill>
                <a:latin typeface="+mn-lt"/>
              </a:rPr>
              <a:t>work performance and SI by a colleague </a:t>
            </a:r>
          </a:p>
          <a:p>
            <a:endParaRPr lang="en-GB" sz="20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EE5D3E58-A91A-5340-90E5-12FFF26825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436" y="3001516"/>
            <a:ext cx="1530257" cy="10088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239963" y="4294116"/>
            <a:ext cx="1644406" cy="523220"/>
          </a:xfrm>
          <a:prstGeom prst="rect">
            <a:avLst/>
          </a:prstGeom>
          <a:solidFill>
            <a:srgbClr val="FFFF00">
              <a:alpha val="35000"/>
            </a:srgbClr>
          </a:solidFill>
        </p:spPr>
        <p:txBody>
          <a:bodyPr wrap="square" rtlCol="0">
            <a:spAutoFit/>
          </a:bodyPr>
          <a:lstStyle/>
          <a:p>
            <a:r>
              <a:rPr lang="fi-FI" sz="1400" dirty="0" smtClean="0"/>
              <a:t>Military? </a:t>
            </a:r>
          </a:p>
          <a:p>
            <a:r>
              <a:rPr lang="fi-FI" sz="1400" dirty="0" smtClean="0"/>
              <a:t>Future research</a:t>
            </a:r>
            <a:endParaRPr lang="fi-FI" sz="1400" dirty="0"/>
          </a:p>
        </p:txBody>
      </p:sp>
    </p:spTree>
    <p:extLst>
      <p:ext uri="{BB962C8B-B14F-4D97-AF65-F5344CB8AC3E}">
        <p14:creationId xmlns:p14="http://schemas.microsoft.com/office/powerpoint/2010/main" val="976774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539751" y="517261"/>
            <a:ext cx="7985125" cy="899583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>
                <a:solidFill>
                  <a:schemeClr val="bg2"/>
                </a:solidFill>
                <a:effectLst/>
                <a:latin typeface="Calibri" panose="020F0502020204030204" pitchFamily="34" charset="0"/>
              </a:rPr>
              <a:t>Why Systems?</a:t>
            </a:r>
          </a:p>
        </p:txBody>
      </p:sp>
      <p:sp>
        <p:nvSpPr>
          <p:cNvPr id="4099" name="TextBox 7"/>
          <p:cNvSpPr txBox="1">
            <a:spLocks noChangeArrowheads="1"/>
          </p:cNvSpPr>
          <p:nvPr/>
        </p:nvSpPr>
        <p:spPr bwMode="auto">
          <a:xfrm>
            <a:off x="1259632" y="1627840"/>
            <a:ext cx="7560840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indent="4763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400" dirty="0">
                <a:solidFill>
                  <a:schemeClr val="bg1"/>
                </a:solidFill>
                <a:latin typeface="+mn-lt"/>
              </a:rPr>
              <a:t>We live embedded in systems</a:t>
            </a:r>
            <a:endParaRPr lang="en-US" altLang="fi-FI" sz="2400" b="1" dirty="0">
              <a:solidFill>
                <a:schemeClr val="bg1"/>
              </a:solidFill>
              <a:latin typeface="+mn-lt"/>
            </a:endParaRP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400" dirty="0">
                <a:solidFill>
                  <a:schemeClr val="bg1"/>
                </a:solidFill>
                <a:latin typeface="+mn-lt"/>
              </a:rPr>
              <a:t>Structures </a:t>
            </a:r>
            <a:r>
              <a:rPr lang="en-US" altLang="fi-FI" sz="2400" dirty="0" smtClean="0">
                <a:solidFill>
                  <a:schemeClr val="bg1"/>
                </a:solidFill>
                <a:latin typeface="+mn-lt"/>
              </a:rPr>
              <a:t>of interacting agents 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400" dirty="0" smtClean="0">
                <a:solidFill>
                  <a:srgbClr val="FFFF00"/>
                </a:solidFill>
                <a:latin typeface="+mn-lt"/>
              </a:rPr>
              <a:t>The whole is more  (or less) than the sum of its parts</a:t>
            </a:r>
            <a:endParaRPr lang="en-US" altLang="fi-FI" sz="2400" dirty="0">
              <a:solidFill>
                <a:srgbClr val="FFFF00"/>
              </a:solidFill>
              <a:latin typeface="+mn-lt"/>
            </a:endParaRP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400" dirty="0" smtClean="0">
                <a:solidFill>
                  <a:schemeClr val="bg1"/>
                </a:solidFill>
                <a:latin typeface="+mn-lt"/>
              </a:rPr>
              <a:t>Human </a:t>
            </a:r>
            <a:r>
              <a:rPr lang="en-US" altLang="fi-FI" sz="2400" dirty="0">
                <a:solidFill>
                  <a:schemeClr val="bg1"/>
                </a:solidFill>
                <a:latin typeface="+mn-lt"/>
              </a:rPr>
              <a:t>performance </a:t>
            </a:r>
            <a:r>
              <a:rPr lang="en-US" altLang="fi-FI" sz="2400" dirty="0" smtClean="0">
                <a:solidFill>
                  <a:schemeClr val="bg1"/>
                </a:solidFill>
                <a:latin typeface="+mn-lt"/>
              </a:rPr>
              <a:t>often depends </a:t>
            </a:r>
            <a:r>
              <a:rPr lang="en-US" altLang="fi-FI" sz="2400" dirty="0">
                <a:solidFill>
                  <a:schemeClr val="bg1"/>
                </a:solidFill>
                <a:latin typeface="+mn-lt"/>
              </a:rPr>
              <a:t>on systems 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fi-FI" sz="2400" dirty="0">
                <a:solidFill>
                  <a:srgbClr val="FFFF00"/>
                </a:solidFill>
                <a:latin typeface="+mn-lt"/>
              </a:rPr>
              <a:t>The future of military power is increasingly </a:t>
            </a:r>
            <a:r>
              <a:rPr lang="en-US" altLang="fi-FI" sz="2400" dirty="0" smtClean="0">
                <a:solidFill>
                  <a:srgbClr val="FFFF00"/>
                </a:solidFill>
                <a:latin typeface="+mn-lt"/>
              </a:rPr>
              <a:t>systemic</a:t>
            </a:r>
          </a:p>
          <a:p>
            <a:pPr marL="342900" lvl="1" indent="-342900" eaLnBrk="1" fontAlgn="base" hangingPunct="1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en-US" altLang="fi-FI" sz="2400" dirty="0">
              <a:solidFill>
                <a:srgbClr val="FFFF00"/>
              </a:solidFill>
              <a:latin typeface="+mn-lt"/>
            </a:endParaRPr>
          </a:p>
          <a:p>
            <a:pPr marL="0" lvl="1" indent="0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fi-FI" sz="2400" dirty="0" smtClean="0">
                <a:solidFill>
                  <a:srgbClr val="FFFF00"/>
                </a:solidFill>
                <a:latin typeface="+mn-lt"/>
              </a:rPr>
              <a:t>		How </a:t>
            </a:r>
            <a:r>
              <a:rPr lang="en-US" altLang="fi-FI" sz="2400" dirty="0">
                <a:solidFill>
                  <a:srgbClr val="FFFF00"/>
                </a:solidFill>
                <a:latin typeface="+mn-lt"/>
              </a:rPr>
              <a:t>can we act better in systems?</a:t>
            </a:r>
          </a:p>
          <a:p>
            <a:pPr marL="0" lvl="1"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altLang="fi-FI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913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9114DCB-6119-0B44-9D58-6F8D521C85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2682" y="-36314"/>
            <a:ext cx="8207375" cy="99649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GB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Summary</a:t>
            </a:r>
            <a:endParaRPr lang="en-GB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6024BCD1-7085-9B49-875A-59317560DDD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99592" y="893366"/>
            <a:ext cx="6768752" cy="3416772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Situational and System Awareness form the basis of </a:t>
            </a:r>
            <a:r>
              <a:rPr lang="en-GB" sz="2400" b="0">
                <a:solidFill>
                  <a:schemeClr val="bg1"/>
                </a:solidFill>
                <a:cs typeface="Arial" panose="020B0604020202020204" pitchFamily="34" charset="0"/>
              </a:rPr>
              <a:t>decision </a:t>
            </a:r>
            <a:r>
              <a:rPr lang="en-GB" sz="2400" b="0" smtClean="0">
                <a:solidFill>
                  <a:schemeClr val="bg1"/>
                </a:solidFill>
                <a:cs typeface="Arial" panose="020B0604020202020204" pitchFamily="34" charset="0"/>
              </a:rPr>
              <a:t>making </a:t>
            </a:r>
            <a:endParaRPr lang="en-GB" sz="24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SA and decision making are not </a:t>
            </a: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data </a:t>
            </a:r>
            <a:r>
              <a:rPr lang="en-GB" sz="2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only </a:t>
            </a: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but </a:t>
            </a:r>
            <a:r>
              <a:rPr lang="en-GB" sz="2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have  a human </a:t>
            </a: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component too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 smtClean="0">
                <a:solidFill>
                  <a:schemeClr val="bg1"/>
                </a:solidFill>
                <a:cs typeface="Arial" panose="020B0604020202020204" pitchFamily="34" charset="0"/>
              </a:rPr>
              <a:t>In </a:t>
            </a: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leadership the human component is essential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rgbClr val="FFFF00"/>
                </a:solidFill>
                <a:cs typeface="Arial" panose="020B0604020202020204" pitchFamily="34" charset="0"/>
              </a:rPr>
              <a:t>Adopting the Systems Intelligence perspective </a:t>
            </a:r>
            <a:r>
              <a:rPr lang="en-GB" sz="24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can help </a:t>
            </a:r>
            <a:r>
              <a:rPr lang="en-GB" sz="2400" b="0" dirty="0">
                <a:solidFill>
                  <a:srgbClr val="FFFF00"/>
                </a:solidFill>
                <a:cs typeface="Arial" panose="020B0604020202020204" pitchFamily="34" charset="0"/>
              </a:rPr>
              <a:t>in building and maintaining </a:t>
            </a:r>
            <a:r>
              <a:rPr lang="en-GB" sz="24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SA </a:t>
            </a:r>
            <a:r>
              <a:rPr lang="en-GB" sz="2400" b="0" dirty="0">
                <a:solidFill>
                  <a:srgbClr val="FFFF00"/>
                </a:solidFill>
                <a:cs typeface="Arial" panose="020B0604020202020204" pitchFamily="34" charset="0"/>
              </a:rPr>
              <a:t>and </a:t>
            </a:r>
            <a:r>
              <a:rPr lang="en-GB" sz="2400" b="0" dirty="0" smtClean="0">
                <a:solidFill>
                  <a:srgbClr val="FFFF00"/>
                </a:solidFill>
                <a:cs typeface="Arial" panose="020B0604020202020204" pitchFamily="34" charset="0"/>
              </a:rPr>
              <a:t>in taking </a:t>
            </a:r>
            <a:r>
              <a:rPr lang="en-GB" sz="2400" b="0" dirty="0">
                <a:solidFill>
                  <a:srgbClr val="FFFF00"/>
                </a:solidFill>
                <a:cs typeface="Arial" panose="020B0604020202020204" pitchFamily="34" charset="0"/>
              </a:rPr>
              <a:t>intelligent actions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b="0" dirty="0">
                <a:solidFill>
                  <a:schemeClr val="bg1"/>
                </a:solidFill>
                <a:cs typeface="Arial" panose="020B0604020202020204" pitchFamily="34" charset="0"/>
              </a:rPr>
              <a:t>More research on SI in military and in Air Power would be interesting</a:t>
            </a:r>
            <a: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  <a:t/>
            </a:r>
            <a:br>
              <a:rPr lang="en-GB" sz="2400" dirty="0">
                <a:solidFill>
                  <a:schemeClr val="bg1"/>
                </a:solidFill>
                <a:cs typeface="Arial" panose="020B0604020202020204" pitchFamily="34" charset="0"/>
              </a:rPr>
            </a:br>
            <a:endParaRPr lang="en-GB" sz="2400" b="0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b="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1889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88B2C9D-D4FB-AC4E-91E8-88164C3CE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3308" y="141166"/>
            <a:ext cx="8212380" cy="996498"/>
          </a:xfrm>
        </p:spPr>
        <p:txBody>
          <a:bodyPr/>
          <a:lstStyle/>
          <a:p>
            <a:pPr algn="ctr"/>
            <a:r>
              <a:rPr lang="en-GB" dirty="0" smtClean="0">
                <a:solidFill>
                  <a:schemeClr val="bg1"/>
                </a:solidFill>
              </a:rPr>
              <a:t>References 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9C3D34D1-2908-9F4B-8396-D584B795D092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598757" y="841276"/>
            <a:ext cx="8203495" cy="3684411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</a:pP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R.P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Hämäläinen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and E. Saarinen, “Systems intelligence - The way forward? A note on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Ackoff’s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‘why few organizations adopt systems thinking,’” Syst. Res.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Behav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Sci., vol. 25, no. 6, pp. 821–825, 2008.</a:t>
            </a:r>
          </a:p>
          <a:p>
            <a:pPr>
              <a:spcBef>
                <a:spcPts val="600"/>
              </a:spcBef>
            </a:pPr>
            <a:r>
              <a:rPr lang="fi-FI" sz="1400" b="0" dirty="0">
                <a:solidFill>
                  <a:schemeClr val="bg1"/>
                </a:solidFill>
                <a:latin typeface="+mn-lt"/>
              </a:rPr>
              <a:t>R.P. Hämäläinen, </a:t>
            </a:r>
            <a:r>
              <a:rPr lang="fi-FI" sz="1400" b="0" dirty="0" smtClean="0">
                <a:solidFill>
                  <a:schemeClr val="bg1"/>
                </a:solidFill>
                <a:latin typeface="+mn-lt"/>
              </a:rPr>
              <a:t>R. </a:t>
            </a:r>
            <a:r>
              <a:rPr lang="fi-FI" sz="1400" b="0" dirty="0">
                <a:solidFill>
                  <a:schemeClr val="bg1"/>
                </a:solidFill>
                <a:latin typeface="+mn-lt"/>
              </a:rPr>
              <a:t>Jones, </a:t>
            </a:r>
            <a:r>
              <a:rPr lang="fi-FI" sz="1400" b="0" dirty="0" smtClean="0">
                <a:solidFill>
                  <a:schemeClr val="bg1"/>
                </a:solidFill>
                <a:latin typeface="+mn-lt"/>
              </a:rPr>
              <a:t>and E. Saarinen, ”</a:t>
            </a:r>
            <a:r>
              <a:rPr lang="fi-FI" sz="1400" b="0" dirty="0" err="1" smtClean="0">
                <a:solidFill>
                  <a:schemeClr val="bg1"/>
                </a:solidFill>
                <a:latin typeface="+mn-lt"/>
              </a:rPr>
              <a:t>Being</a:t>
            </a:r>
            <a:r>
              <a:rPr lang="fi-FI" sz="14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1400" b="0" dirty="0" err="1">
                <a:solidFill>
                  <a:schemeClr val="bg1"/>
                </a:solidFill>
                <a:latin typeface="+mn-lt"/>
              </a:rPr>
              <a:t>B</a:t>
            </a:r>
            <a:r>
              <a:rPr lang="fi-FI" sz="1400" b="0" dirty="0" err="1" smtClean="0">
                <a:solidFill>
                  <a:schemeClr val="bg1"/>
                </a:solidFill>
                <a:latin typeface="+mn-lt"/>
              </a:rPr>
              <a:t>etter</a:t>
            </a:r>
            <a:r>
              <a:rPr lang="fi-FI" sz="1400" b="0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fi-FI" sz="1400" b="0" dirty="0">
                <a:solidFill>
                  <a:schemeClr val="bg1"/>
                </a:solidFill>
                <a:latin typeface="+mn-lt"/>
              </a:rPr>
              <a:t>Better - Living with Systems </a:t>
            </a:r>
            <a:r>
              <a:rPr lang="fi-FI" sz="1400" b="0" dirty="0" err="1" smtClean="0">
                <a:solidFill>
                  <a:schemeClr val="bg1"/>
                </a:solidFill>
                <a:latin typeface="+mn-lt"/>
              </a:rPr>
              <a:t>Intelligence</a:t>
            </a:r>
            <a:r>
              <a:rPr lang="fi-FI" sz="1400" b="0" dirty="0" smtClean="0">
                <a:solidFill>
                  <a:schemeClr val="bg1"/>
                </a:solidFill>
                <a:latin typeface="+mn-lt"/>
              </a:rPr>
              <a:t>,” </a:t>
            </a:r>
            <a:r>
              <a:rPr lang="fi-FI" sz="1400" b="0" dirty="0">
                <a:solidFill>
                  <a:schemeClr val="bg1"/>
                </a:solidFill>
                <a:latin typeface="+mn-lt"/>
              </a:rPr>
              <a:t>Aalto University Publications, CROSSOVER 4/2014.</a:t>
            </a:r>
            <a:endParaRPr lang="en-US" sz="1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Mansikka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K. Virtanen, and D. Harris, “The dissociation between mental workload, performance and task awareness in pilots of high performance aircraft,” IEEE Transactions on Human-Machine Systems, accepted for publication, 2018a.</a:t>
            </a: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Mansikka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K. Virtanen, and D. Harris, “Team mental model measure for beyond-visual-range air intercepts,” manuscript, 2018b. </a:t>
            </a: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Mansikka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K. Virtanen, and D. Harris, “Relationship of team mental models, mental workload and performance during beyond-visual-range air intercepts,” manuscript, 2018c.</a:t>
            </a: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Mansikka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K. Virtanen, D. Harris, and J.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Salomäki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“Live-virtual-constructive simulation framework for the development, testing and evaluation of air combat tactics, techniques and procedures,” manuscript, 2018.</a:t>
            </a:r>
            <a:endParaRPr lang="en-US" sz="9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E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Saarinen and 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R.P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Hämäläinen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“Systems Intelligence: Connecting engineering thinking with human sensitivity,” in Systems Intelligence - Discovering a Hidden Competence in Human Action and Organizational Life, Espoo, Finland: Helsinki University of Technol., pp. 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1–29, 2004.</a:t>
            </a:r>
            <a:endParaRPr lang="en-US" sz="1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</a:pP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J.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Törmänen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R.P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. </a:t>
            </a:r>
            <a:r>
              <a:rPr lang="en-US" sz="1400" b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Hämäläinen</a:t>
            </a:r>
            <a:r>
              <a:rPr lang="en-US" sz="1400" b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, and E. Saarinen, “Systems intelligence inventory,” Learn. Organ., vol. 23, no. 4, pp. 218–231, </a:t>
            </a:r>
            <a:r>
              <a:rPr lang="en-US" sz="1400" b="0" dirty="0" smtClean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2016.</a:t>
            </a:r>
            <a:r>
              <a:rPr lang="en-US" sz="1400" b="0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endParaRPr lang="en-US" sz="1400" b="0" dirty="0" smtClean="0">
              <a:solidFill>
                <a:schemeClr val="bg1"/>
              </a:solidFill>
              <a:cs typeface="Arial" panose="020B0604020202020204" pitchFamily="34" charset="0"/>
            </a:endParaRPr>
          </a:p>
          <a:p>
            <a:endParaRPr lang="en-US" sz="14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228546" indent="-228546">
              <a:buFont typeface="+mj-lt"/>
              <a:buAutoNum type="arabicPeriod"/>
            </a:pPr>
            <a:endParaRPr lang="en-US" sz="900" b="0" dirty="0" smtClean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  <a:p>
            <a:pPr marL="228546" indent="-228546">
              <a:buFont typeface="+mj-lt"/>
              <a:buAutoNum type="arabicPeriod"/>
            </a:pPr>
            <a:endParaRPr lang="en-US" sz="900" b="0" dirty="0">
              <a:solidFill>
                <a:schemeClr val="bg1"/>
              </a:solidFill>
              <a:latin typeface="+mn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0193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3264" y="553244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Pilot and </a:t>
            </a:r>
            <a:r>
              <a:rPr lang="en-GB" dirty="0" smtClean="0">
                <a:solidFill>
                  <a:schemeClr val="bg1"/>
                </a:solidFill>
                <a:latin typeface="Calibri" panose="020F0502020204030204" pitchFamily="34" charset="0"/>
              </a:rPr>
              <a:t>U.S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. Military Strategist  John Boyd </a:t>
            </a:r>
            <a:r>
              <a:rPr lang="en-GB" sz="2000" dirty="0">
                <a:solidFill>
                  <a:schemeClr val="bg1"/>
                </a:solidFill>
                <a:latin typeface="Calibri" panose="020F0502020204030204" pitchFamily="34" charset="0"/>
              </a:rPr>
              <a:t>(</a:t>
            </a:r>
            <a:r>
              <a:rPr lang="fi-FI" sz="2000" dirty="0">
                <a:solidFill>
                  <a:schemeClr val="bg1"/>
                </a:solidFill>
                <a:latin typeface="Calibri" panose="020F0502020204030204" pitchFamily="34" charset="0"/>
              </a:rPr>
              <a:t>1927-1997)</a:t>
            </a: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i-FI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b="0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en-GB" sz="2800" b="0" dirty="0">
                <a:solidFill>
                  <a:schemeClr val="bg1"/>
                </a:solidFill>
                <a:latin typeface="Calibri" panose="020F0502020204030204" pitchFamily="34" charset="0"/>
              </a:rPr>
              <a:t>A Systems Thinker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3264" y="2234791"/>
            <a:ext cx="6042952" cy="3468098"/>
          </a:xfrm>
        </p:spPr>
        <p:txBody>
          <a:bodyPr>
            <a:normAutofit/>
          </a:bodyPr>
          <a:lstStyle/>
          <a:p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``All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intelligent organisms and </a:t>
            </a:r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organizations undergo a continuous cycle of interaction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with their </a:t>
            </a:r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environment``</a:t>
            </a:r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endParaRPr lang="en-US" sz="2400" b="0" dirty="0">
              <a:solidFill>
                <a:srgbClr val="005EB8"/>
              </a:solidFill>
              <a:latin typeface="Calibri" panose="020F0502020204030204" pitchFamily="34" charset="0"/>
            </a:endParaRPr>
          </a:p>
          <a:p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Relevance in Air Power and 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L</a:t>
            </a:r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eadership today?</a:t>
            </a:r>
            <a:endParaRPr lang="en-US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7838" y="2065412"/>
            <a:ext cx="1908521" cy="2664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8647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 bwMode="auto">
          <a:xfrm>
            <a:off x="419893" y="4128181"/>
            <a:ext cx="8316416" cy="105841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9893" y="409228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Structured Decision Making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The OODA </a:t>
            </a:r>
            <a:r>
              <a:rPr lang="en-GB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Loop</a:t>
            </a:r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endParaRPr lang="en-GB" sz="2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27584" y="1561356"/>
            <a:ext cx="8208144" cy="3559590"/>
          </a:xfrm>
        </p:spPr>
        <p:txBody>
          <a:bodyPr>
            <a:normAutofit lnSpcReduction="10000"/>
          </a:bodyPr>
          <a:lstStyle/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bservation: the collection of </a:t>
            </a:r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data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 </a:t>
            </a:r>
          </a:p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O</a:t>
            </a:r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rientation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: the analysis and synthesis of data </a:t>
            </a:r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to form one's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    </a:t>
            </a:r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current mental perspective </a:t>
            </a:r>
          </a:p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D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ecision: the determination of a course of action based on one's </a:t>
            </a:r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current mental perspective</a:t>
            </a:r>
          </a:p>
          <a:p>
            <a:r>
              <a:rPr lang="en-US" sz="2400" dirty="0">
                <a:solidFill>
                  <a:srgbClr val="FFFF00"/>
                </a:solidFill>
                <a:latin typeface="Calibri" panose="020F0502020204030204" pitchFamily="34" charset="0"/>
              </a:rPr>
              <a:t>A</a:t>
            </a:r>
            <a:r>
              <a:rPr lang="en-US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ction: the physical playing-out of decisions</a:t>
            </a:r>
          </a:p>
          <a:p>
            <a:r>
              <a:rPr lang="en-US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Can be automatized when the situation is well defined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OO</a:t>
            </a:r>
            <a:r>
              <a:rPr lang="en-US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-Problems when the situation is unclear or ill-structured  </a:t>
            </a:r>
          </a:p>
          <a:p>
            <a:endParaRPr lang="en-US" sz="24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endParaRPr lang="en-US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570" y="193204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Observe-Orient-Decide-Act 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The OODA Loop</a:t>
            </a:r>
            <a:r>
              <a:rPr lang="en-GB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538" y="1202138"/>
            <a:ext cx="7920112" cy="354010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2284" y="5161756"/>
            <a:ext cx="1819713" cy="2308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900" dirty="0"/>
              <a:t>Picture by  Patrick Edwin Moran</a:t>
            </a:r>
            <a:endParaRPr lang="fi-FI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" y="1285860"/>
            <a:ext cx="8969651" cy="36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08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570" y="193204"/>
            <a:ext cx="8207375" cy="996498"/>
          </a:xfrm>
        </p:spPr>
        <p:txBody>
          <a:bodyPr/>
          <a:lstStyle/>
          <a:p>
            <a:pPr algn="ctr"/>
            <a: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  <a:t>Observe-Orient-Decide-Act </a:t>
            </a:r>
            <a:br>
              <a:rPr lang="en-GB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GB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The OODA Loop</a:t>
            </a:r>
            <a:r>
              <a:rPr lang="en-GB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="" xmlns:a16="http://schemas.microsoft.com/office/drawing/2014/main" id="{C42A3546-4F12-2548-AA40-109B9D3E8F99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03538" y="1202138"/>
            <a:ext cx="7920112" cy="3540106"/>
          </a:xfrm>
        </p:spPr>
        <p:txBody>
          <a:bodyPr>
            <a:normAutofit/>
          </a:bodyPr>
          <a:lstStyle/>
          <a:p>
            <a:endParaRPr lang="en-GB" sz="24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092284" y="5161756"/>
            <a:ext cx="1819713" cy="230824"/>
          </a:xfrm>
          <a:prstGeom prst="rect">
            <a:avLst/>
          </a:prstGeom>
          <a:noFill/>
        </p:spPr>
        <p:txBody>
          <a:bodyPr wrap="none" lIns="91432" tIns="45716" rIns="91432" bIns="45716" rtlCol="0">
            <a:spAutoFit/>
          </a:bodyPr>
          <a:lstStyle/>
          <a:p>
            <a:r>
              <a:rPr lang="en-US" sz="900" dirty="0"/>
              <a:t>Picture by  Patrick Edwin Moran</a:t>
            </a:r>
            <a:endParaRPr lang="fi-FI" sz="9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11" y="1285860"/>
            <a:ext cx="8969651" cy="3668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l 5"/>
          <p:cNvSpPr/>
          <p:nvPr/>
        </p:nvSpPr>
        <p:spPr bwMode="auto">
          <a:xfrm>
            <a:off x="3597724" y="2005940"/>
            <a:ext cx="1930350" cy="1944217"/>
          </a:xfrm>
          <a:prstGeom prst="ellipse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75711" y="2005940"/>
            <a:ext cx="1347907" cy="958386"/>
          </a:xfrm>
          <a:prstGeom prst="ellipse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775546" y="3892964"/>
            <a:ext cx="1656184" cy="993296"/>
          </a:xfrm>
          <a:prstGeom prst="ellipse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0174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="" xmlns:a16="http://schemas.microsoft.com/office/drawing/2014/main" id="{AEFC3544-CB39-6346-8198-8FAF59B243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32810"/>
            <a:ext cx="9144000" cy="996498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Calibri" panose="020F0502020204030204" pitchFamily="34" charset="0"/>
              </a:rPr>
              <a:t>Situational 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  <a:t>Awareness (SA) in Decision Making </a:t>
            </a:r>
            <a:br>
              <a:rPr lang="en-US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2000" b="0" dirty="0" err="1">
                <a:solidFill>
                  <a:schemeClr val="bg1"/>
                </a:solidFill>
                <a:latin typeface="Calibri" panose="020F0502020204030204" pitchFamily="34" charset="0"/>
              </a:rPr>
              <a:t>Endsley</a:t>
            </a:r>
            <a:r>
              <a:rPr lang="en-US" sz="2000" b="0" dirty="0">
                <a:solidFill>
                  <a:schemeClr val="bg1"/>
                </a:solidFill>
                <a:latin typeface="Calibri" panose="020F0502020204030204" pitchFamily="34" charset="0"/>
              </a:rPr>
              <a:t> 1995</a:t>
            </a:r>
            <a:endParaRPr lang="en-GB" sz="20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032" y="3281488"/>
            <a:ext cx="1424728" cy="1017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7060" y="1474968"/>
            <a:ext cx="14287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28493" y="4494528"/>
            <a:ext cx="1781125" cy="600156"/>
          </a:xfrm>
          <a:prstGeom prst="rect">
            <a:avLst/>
          </a:prstGeom>
          <a:noFill/>
        </p:spPr>
        <p:txBody>
          <a:bodyPr wrap="square" lIns="91432" tIns="45716" rIns="91432" bIns="45716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Dr. Mica </a:t>
            </a:r>
            <a:r>
              <a:rPr lang="en-US" sz="1100" dirty="0" err="1">
                <a:solidFill>
                  <a:schemeClr val="bg1"/>
                </a:solidFill>
              </a:rPr>
              <a:t>Endsley</a:t>
            </a:r>
            <a:r>
              <a:rPr lang="en-US" sz="1100" dirty="0">
                <a:solidFill>
                  <a:schemeClr val="bg1"/>
                </a:solidFill>
              </a:rPr>
              <a:t> </a:t>
            </a:r>
          </a:p>
          <a:p>
            <a:r>
              <a:rPr lang="en-US" sz="1100" dirty="0">
                <a:solidFill>
                  <a:schemeClr val="bg1"/>
                </a:solidFill>
              </a:rPr>
              <a:t>Former Chief Scientist of the US. Air Force</a:t>
            </a:r>
            <a:endParaRPr lang="fi-FI" sz="1100" dirty="0">
              <a:solidFill>
                <a:schemeClr val="bg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8396" y="915047"/>
            <a:ext cx="6430580" cy="4701241"/>
          </a:xfrm>
          <a:prstGeom prst="rect">
            <a:avLst/>
          </a:prstGeom>
        </p:spPr>
      </p:pic>
      <p:sp>
        <p:nvSpPr>
          <p:cNvPr id="2" name="Oval 1"/>
          <p:cNvSpPr/>
          <p:nvPr/>
        </p:nvSpPr>
        <p:spPr bwMode="auto">
          <a:xfrm>
            <a:off x="1525361" y="3749000"/>
            <a:ext cx="1371357" cy="1216148"/>
          </a:xfrm>
          <a:prstGeom prst="ellipse">
            <a:avLst/>
          </a:prstGeom>
          <a:solidFill>
            <a:srgbClr val="FFFF00">
              <a:alpha val="19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25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23527" y="4413131"/>
            <a:ext cx="6688197" cy="914400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265212"/>
            <a:ext cx="8207375" cy="996498"/>
          </a:xfrm>
        </p:spPr>
        <p:txBody>
          <a:bodyPr/>
          <a:lstStyle/>
          <a:p>
            <a:pPr algn="ctr"/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</a:rPr>
              <a:t>Orientation and Mindset Determine </a:t>
            </a:r>
            <a:r>
              <a:rPr lang="fi-FI" dirty="0" smtClean="0">
                <a:solidFill>
                  <a:schemeClr val="bg1"/>
                </a:solidFill>
                <a:latin typeface="Calibri" panose="020F0502020204030204" pitchFamily="34" charset="0"/>
              </a:rPr>
              <a:t/>
            </a:r>
            <a:br>
              <a:rPr lang="fi-FI" dirty="0" smtClean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fi-FI" dirty="0" smtClean="0">
                <a:solidFill>
                  <a:schemeClr val="bg1"/>
                </a:solidFill>
                <a:latin typeface="Calibri" panose="020F0502020204030204" pitchFamily="34" charset="0"/>
              </a:rPr>
              <a:t>What </a:t>
            </a:r>
            <a:r>
              <a:rPr lang="fi-FI" dirty="0">
                <a:solidFill>
                  <a:schemeClr val="bg1"/>
                </a:solidFill>
                <a:latin typeface="Calibri" panose="020F0502020204030204" pitchFamily="34" charset="0"/>
              </a:rPr>
              <a:t>You Can Observe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58997" y="1539429"/>
            <a:ext cx="6552728" cy="3793985"/>
          </a:xfrm>
        </p:spPr>
        <p:txBody>
          <a:bodyPr>
            <a:normAutofit/>
          </a:bodyPr>
          <a:lstStyle/>
          <a:p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The OODA </a:t>
            </a:r>
            <a:r>
              <a:rPr lang="fi-FI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Loop</a:t>
            </a:r>
            <a:r>
              <a:rPr lang="fi-FI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: Observations depend on  </a:t>
            </a:r>
            <a:r>
              <a:rPr lang="fi-FI" sz="2400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situational awareness </a:t>
            </a:r>
            <a:r>
              <a:rPr lang="fi-FI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and </a:t>
            </a:r>
            <a:r>
              <a:rPr lang="fi-FI" sz="2400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mental </a:t>
            </a:r>
            <a:r>
              <a:rPr lang="fi-FI" sz="2400" b="0" dirty="0">
                <a:solidFill>
                  <a:srgbClr val="FFFF00"/>
                </a:solidFill>
                <a:latin typeface="Calibri" panose="020F0502020204030204" pitchFamily="34" charset="0"/>
              </a:rPr>
              <a:t>model</a:t>
            </a:r>
          </a:p>
          <a:p>
            <a:r>
              <a:rPr lang="fi-FI" sz="2400" dirty="0" smtClean="0">
                <a:solidFill>
                  <a:schemeClr val="bg1"/>
                </a:solidFill>
                <a:latin typeface="Calibri" panose="020F0502020204030204" pitchFamily="34" charset="0"/>
              </a:rPr>
              <a:t>Situational </a:t>
            </a:r>
            <a:r>
              <a:rPr lang="fi-FI" sz="2400" dirty="0">
                <a:solidFill>
                  <a:schemeClr val="bg1"/>
                </a:solidFill>
                <a:latin typeface="Calibri" panose="020F0502020204030204" pitchFamily="34" charset="0"/>
              </a:rPr>
              <a:t>Awareness: </a:t>
            </a:r>
            <a:r>
              <a:rPr lang="fi-FI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Perception depends </a:t>
            </a:r>
            <a:r>
              <a:rPr lang="fi-FI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on</a:t>
            </a:r>
            <a:r>
              <a:rPr lang="fi-FI" sz="2400" b="0" dirty="0" smtClean="0">
                <a:solidFill>
                  <a:srgbClr val="FFFF00"/>
                </a:solidFill>
                <a:latin typeface="Calibri" panose="020F0502020204030204" pitchFamily="34" charset="0"/>
              </a:rPr>
              <a:t> goals and preconceptions</a:t>
            </a:r>
          </a:p>
          <a:p>
            <a:endParaRPr lang="fi-FI" sz="24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You do not see things if you do not know they exist</a:t>
            </a:r>
          </a:p>
          <a:p>
            <a:endParaRPr lang="fi-FI" sz="2400" b="0" dirty="0">
              <a:solidFill>
                <a:srgbClr val="FFFF00"/>
              </a:solidFill>
              <a:latin typeface="Calibri" panose="020F0502020204030204" pitchFamily="34" charset="0"/>
            </a:endParaRPr>
          </a:p>
          <a:p>
            <a:r>
              <a:rPr lang="fi-FI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How to deal with </a:t>
            </a:r>
            <a:r>
              <a:rPr lang="fi-FI" sz="2400" b="0" dirty="0">
                <a:latin typeface="Calibri" panose="020F0502020204030204" pitchFamily="34" charset="0"/>
              </a:rPr>
              <a:t>Black Swans </a:t>
            </a:r>
            <a:r>
              <a:rPr lang="fi-FI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– Unknown Unknowns  A problem in </a:t>
            </a:r>
            <a:r>
              <a:rPr lang="fi-FI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automated </a:t>
            </a:r>
            <a:r>
              <a:rPr lang="fi-FI" sz="2400" b="0" dirty="0">
                <a:solidFill>
                  <a:schemeClr val="bg1"/>
                </a:solidFill>
                <a:latin typeface="Calibri" panose="020F0502020204030204" pitchFamily="34" charset="0"/>
              </a:rPr>
              <a:t>algorithmic </a:t>
            </a:r>
            <a:r>
              <a:rPr lang="fi-FI" sz="2400" b="0" dirty="0" smtClean="0">
                <a:solidFill>
                  <a:schemeClr val="bg1"/>
                </a:solidFill>
                <a:latin typeface="Calibri" panose="020F0502020204030204" pitchFamily="34" charset="0"/>
              </a:rPr>
              <a:t>warfare?</a:t>
            </a:r>
            <a:endParaRPr lang="fi-FI" sz="2400" b="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1026" name="Picture 2" descr="C:\Users\Raimo\AppData\Local\Temp\The_black_swan_taleb_cov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21396"/>
            <a:ext cx="1872208" cy="2845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316416" y="3649588"/>
            <a:ext cx="6480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schemeClr val="bg1"/>
                </a:solidFill>
                <a:latin typeface="+mn-lt"/>
              </a:rPr>
              <a:t>2007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268282" y="4823059"/>
            <a:ext cx="639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i-FI" sz="1600" dirty="0" smtClean="0">
                <a:solidFill>
                  <a:schemeClr val="bg1"/>
                </a:solidFill>
              </a:rPr>
              <a:t>2007</a:t>
            </a:r>
            <a:endParaRPr lang="fi-FI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14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3" id="{5B97F661-4D65-5642-A957-C2C743DB7D38}" vid="{379DE14C-4590-1142-A91F-966BC2B4C92B}"/>
    </a:ext>
  </a:extLst>
</a:theme>
</file>

<file path=ppt/theme/theme10.xml><?xml version="1.0" encoding="utf-8"?>
<a:theme xmlns:a="http://schemas.openxmlformats.org/drawingml/2006/main" name="4_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3" id="{5B97F661-4D65-5642-A957-C2C743DB7D38}" vid="{379DE14C-4590-1142-A91F-966BC2B4C92B}"/>
    </a:ext>
  </a:extLst>
</a:theme>
</file>

<file path=ppt/theme/theme4.xml><?xml version="1.0" encoding="utf-8"?>
<a:theme xmlns:a="http://schemas.openxmlformats.org/drawingml/2006/main" name="2_Aalto University">
  <a:themeElements>
    <a:clrScheme name="Aalto-perus">
      <a:dk1>
        <a:sysClr val="windowText" lastClr="000000"/>
      </a:dk1>
      <a:lt1>
        <a:sysClr val="window" lastClr="FFFFFF"/>
      </a:lt1>
      <a:dk2>
        <a:srgbClr val="FF671F"/>
      </a:dk2>
      <a:lt2>
        <a:srgbClr val="8C857B"/>
      </a:lt2>
      <a:accent1>
        <a:srgbClr val="FF671F"/>
      </a:accent1>
      <a:accent2>
        <a:srgbClr val="FFCD00"/>
      </a:accent2>
      <a:accent3>
        <a:srgbClr val="EF3340"/>
      </a:accent3>
      <a:accent4>
        <a:srgbClr val="005EB8"/>
      </a:accent4>
      <a:accent5>
        <a:srgbClr val="8C857B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</a:theme>
</file>

<file path=ppt/theme/theme5.xml><?xml version="1.0" encoding="utf-8"?>
<a:theme xmlns:a="http://schemas.openxmlformats.org/drawingml/2006/main" name="2_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ustom 2">
      <a:majorFont>
        <a:latin typeface="Arial Unicode M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Aalto University">
  <a:themeElements>
    <a:clrScheme name="Aalto-yliopisto">
      <a:dk1>
        <a:sysClr val="windowText" lastClr="000000"/>
      </a:dk1>
      <a:lt1>
        <a:sysClr val="window" lastClr="FFFFFF"/>
      </a:lt1>
      <a:dk2>
        <a:srgbClr val="005EB8"/>
      </a:dk2>
      <a:lt2>
        <a:srgbClr val="8C857B"/>
      </a:lt2>
      <a:accent1>
        <a:srgbClr val="FFCD00"/>
      </a:accent1>
      <a:accent2>
        <a:srgbClr val="EF3340"/>
      </a:accent2>
      <a:accent3>
        <a:srgbClr val="005EB8"/>
      </a:accent3>
      <a:accent4>
        <a:srgbClr val="8C857B"/>
      </a:accent4>
      <a:accent5>
        <a:srgbClr val="7D55C7"/>
      </a:accent5>
      <a:accent6>
        <a:srgbClr val="00965E"/>
      </a:accent6>
      <a:hlink>
        <a:srgbClr val="000000"/>
      </a:hlink>
      <a:folHlink>
        <a:srgbClr val="928B81"/>
      </a:folHlink>
    </a:clrScheme>
    <a:fontScheme name="Aalto-yliopist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sz="2000" b="1"/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Presentation3" id="{5B97F661-4D65-5642-A957-C2C743DB7D38}" vid="{379DE14C-4590-1142-A91F-966BC2B4C92B}"/>
    </a:ext>
  </a:extLst>
</a:theme>
</file>

<file path=ppt/theme/theme7.xml><?xml version="1.0" encoding="utf-8"?>
<a:theme xmlns:a="http://schemas.openxmlformats.org/drawingml/2006/main" name="1_aalto_green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aalto_green">
  <a:themeElements>
    <a:clrScheme name="aalto_Perustiet 1">
      <a:dk1>
        <a:srgbClr val="000000"/>
      </a:dk1>
      <a:lt1>
        <a:srgbClr val="FFFFFF"/>
      </a:lt1>
      <a:dk2>
        <a:srgbClr val="6639B7"/>
      </a:dk2>
      <a:lt2>
        <a:srgbClr val="FECB00"/>
      </a:lt2>
      <a:accent1>
        <a:srgbClr val="009B3A"/>
      </a:accent1>
      <a:accent2>
        <a:srgbClr val="FF7900"/>
      </a:accent2>
      <a:accent3>
        <a:srgbClr val="FFFFFF"/>
      </a:accent3>
      <a:accent4>
        <a:srgbClr val="000000"/>
      </a:accent4>
      <a:accent5>
        <a:srgbClr val="AACBAE"/>
      </a:accent5>
      <a:accent6>
        <a:srgbClr val="E76D00"/>
      </a:accent6>
      <a:hlink>
        <a:srgbClr val="0065BD"/>
      </a:hlink>
      <a:folHlink>
        <a:srgbClr val="ED2939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ln w="101600">
          <a:headEnd type="none" w="med" len="med"/>
          <a:tailEnd type="none" w="med" len="med"/>
        </a:ln>
      </a:spPr>
      <a:bodyPr/>
      <a:lstStyle/>
      <a:style>
        <a:lnRef idx="3">
          <a:schemeClr val="accent2"/>
        </a:lnRef>
        <a:fillRef idx="0">
          <a:schemeClr val="accent2"/>
        </a:fillRef>
        <a:effectRef idx="2">
          <a:schemeClr val="accent2"/>
        </a:effectRef>
        <a:fontRef idx="minor">
          <a:schemeClr val="tx1"/>
        </a:fontRef>
      </a:style>
    </a:lnDef>
  </a:objectDefaults>
  <a:extraClrSchemeLst>
    <a:extraClrScheme>
      <a:clrScheme name="aalto_Perustiet 1">
        <a:dk1>
          <a:srgbClr val="000000"/>
        </a:dk1>
        <a:lt1>
          <a:srgbClr val="FFFFFF"/>
        </a:lt1>
        <a:dk2>
          <a:srgbClr val="6639B7"/>
        </a:dk2>
        <a:lt2>
          <a:srgbClr val="FECB00"/>
        </a:lt2>
        <a:accent1>
          <a:srgbClr val="009B3A"/>
        </a:accent1>
        <a:accent2>
          <a:srgbClr val="FF7900"/>
        </a:accent2>
        <a:accent3>
          <a:srgbClr val="FFFFFF"/>
        </a:accent3>
        <a:accent4>
          <a:srgbClr val="000000"/>
        </a:accent4>
        <a:accent5>
          <a:srgbClr val="AACBAE"/>
        </a:accent5>
        <a:accent6>
          <a:srgbClr val="E76D00"/>
        </a:accent6>
        <a:hlink>
          <a:srgbClr val="0065BD"/>
        </a:hlink>
        <a:folHlink>
          <a:srgbClr val="ED293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minna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minna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4138" tIns="42862" rIns="84138" bIns="42862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Char char="–"/>
          <a:tabLst/>
          <a:defRPr kumimoji="0" lang="en-US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99CC">
            <a:alpha val="50000"/>
          </a:srgbClr>
        </a:solidFill>
        <a:ln>
          <a:noFill/>
        </a:ln>
        <a:effectLst/>
        <a:extLst>
          <a:ext uri="{91240B29-F687-4F45-9708-019B960494DF}">
            <a14:hiddenLine xmlns:a14="http://schemas.microsoft.com/office/drawing/2010/main"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84138" tIns="42862" rIns="84138" bIns="42862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Times New Roman" pitchFamily="18" charset="0"/>
          <a:buChar char="–"/>
          <a:tabLst/>
          <a:defRPr kumimoji="0" lang="en-US" altLang="fi-FI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inn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n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inn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n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n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n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inn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1376</Words>
  <Application>Microsoft Office PowerPoint</Application>
  <PresentationFormat>On-screen Show (16:10)</PresentationFormat>
  <Paragraphs>236</Paragraphs>
  <Slides>31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31</vt:i4>
      </vt:variant>
    </vt:vector>
  </HeadingPairs>
  <TitlesOfParts>
    <vt:vector size="41" baseType="lpstr">
      <vt:lpstr>Aalto University</vt:lpstr>
      <vt:lpstr>aalto_green</vt:lpstr>
      <vt:lpstr>1_Aalto University</vt:lpstr>
      <vt:lpstr>2_Aalto University</vt:lpstr>
      <vt:lpstr>2_aalto_green</vt:lpstr>
      <vt:lpstr>4_Aalto University</vt:lpstr>
      <vt:lpstr>1_aalto_green</vt:lpstr>
      <vt:lpstr>3_aalto_green</vt:lpstr>
      <vt:lpstr>minna</vt:lpstr>
      <vt:lpstr>4_aalto_green</vt:lpstr>
      <vt:lpstr> Systems Intelligence and Situational Awareness       </vt:lpstr>
      <vt:lpstr>Themes </vt:lpstr>
      <vt:lpstr>Why Systems?</vt:lpstr>
      <vt:lpstr>Pilot and U.S. Military Strategist  John Boyd (1927-1997)  A Systems Thinker </vt:lpstr>
      <vt:lpstr>Structured Decision Making The OODA Loop </vt:lpstr>
      <vt:lpstr>Observe-Orient-Decide-Act  The OODA Loop </vt:lpstr>
      <vt:lpstr>Observe-Orient-Decide-Act  The OODA Loop </vt:lpstr>
      <vt:lpstr>Situational Awareness (SA) in Decision Making  Endsley 1995</vt:lpstr>
      <vt:lpstr>Orientation and Mindset Determine  What You Can Observe </vt:lpstr>
      <vt:lpstr>We Make Decisions in Teams: Team Situational Awareness</vt:lpstr>
      <vt:lpstr>Systems Intelligence   Saarinen and Hämäläinen  2004  http://systemsintelligence.aalto.fi/</vt:lpstr>
      <vt:lpstr>Research on Team SA of 4-ships in Air Combat Mansikka, Virtanen and Harris 2018b,c </vt:lpstr>
      <vt:lpstr> Systems Perspective on System Effectiveness  Mansikka, Virtanen and Harris 2018a </vt:lpstr>
      <vt:lpstr>Development of System Effectiveness  Mansikka, Virtanen, Harris and Salomäki 2018 </vt:lpstr>
      <vt:lpstr>Understanding Human Elements in  Human-Machine Systems </vt:lpstr>
      <vt:lpstr>Cognitive Challenges in Decision Making</vt:lpstr>
      <vt:lpstr>Decision Making is Not Logic Only</vt:lpstr>
      <vt:lpstr>Cognitive Biases Related to SA</vt:lpstr>
      <vt:lpstr>Cognitive Biases Can Enter Artificial Intelligence (AI) Systems Training data can be biased </vt:lpstr>
      <vt:lpstr> Situational Awareness in Leadership  </vt:lpstr>
      <vt:lpstr>llll</vt:lpstr>
      <vt:lpstr>Systems Intelligence   Saarinen and Hämäläinen 2004 http://systemsintelligence.aalto.fi/ </vt:lpstr>
      <vt:lpstr>The SI Self Evaluation Test Some of the 32 questions</vt:lpstr>
      <vt:lpstr>8 Factors of Systems Intelligence </vt:lpstr>
      <vt:lpstr> SI Results and Feedback</vt:lpstr>
      <vt:lpstr>Who is High in SI?</vt:lpstr>
      <vt:lpstr>Managers Score Higher in all SI Factors  </vt:lpstr>
      <vt:lpstr>Top Organizations Score Higher in all SI Factors Employee rating of the performance of their organization: rated 0-8, rated 10 </vt:lpstr>
      <vt:lpstr>SI and Work Performance go  Hand in Hand </vt:lpstr>
      <vt:lpstr> Summary</vt:lpstr>
      <vt:lpstr>References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2018-08-26T15:34:09Z</dcterms:created>
  <dcterms:modified xsi:type="dcterms:W3CDTF">2018-10-31T15:56:48Z</dcterms:modified>
</cp:coreProperties>
</file>