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308" r:id="rId4"/>
    <p:sldId id="306" r:id="rId5"/>
    <p:sldId id="307" r:id="rId6"/>
    <p:sldId id="263" r:id="rId7"/>
    <p:sldId id="266" r:id="rId8"/>
    <p:sldId id="267" r:id="rId9"/>
    <p:sldId id="268" r:id="rId10"/>
    <p:sldId id="269" r:id="rId11"/>
    <p:sldId id="271" r:id="rId12"/>
    <p:sldId id="310" r:id="rId13"/>
    <p:sldId id="311" r:id="rId14"/>
    <p:sldId id="272" r:id="rId15"/>
    <p:sldId id="312" r:id="rId16"/>
    <p:sldId id="313" r:id="rId17"/>
    <p:sldId id="314" r:id="rId18"/>
    <p:sldId id="315" r:id="rId19"/>
    <p:sldId id="316" r:id="rId20"/>
    <p:sldId id="273" r:id="rId21"/>
    <p:sldId id="277" r:id="rId22"/>
    <p:sldId id="274" r:id="rId23"/>
    <p:sldId id="280" r:id="rId24"/>
    <p:sldId id="281" r:id="rId25"/>
    <p:sldId id="282" r:id="rId26"/>
    <p:sldId id="284" r:id="rId27"/>
    <p:sldId id="318" r:id="rId28"/>
    <p:sldId id="283" r:id="rId29"/>
    <p:sldId id="300" r:id="rId30"/>
    <p:sldId id="320" r:id="rId31"/>
    <p:sldId id="301" r:id="rId32"/>
  </p:sldIdLst>
  <p:sldSz cx="9144000" cy="6858000" type="screen4x3"/>
  <p:notesSz cx="6797675" cy="9928225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3A"/>
    <a:srgbClr val="ED2939"/>
    <a:srgbClr val="0065BD"/>
    <a:srgbClr val="898989"/>
    <a:srgbClr val="928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8EBC77-676A-4CEC-8DA2-C79F6CC66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3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9C72C2-18B2-4775-B03E-8709005A48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528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C72C2-18B2-4775-B03E-8709005A48EC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57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3600"/>
            <a:ext cx="4640263" cy="3479800"/>
          </a:xfrm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095"/>
            <a:ext cx="4984750" cy="4485404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863600"/>
            <a:ext cx="4640263" cy="3479800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3095"/>
            <a:ext cx="4984750" cy="4485404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FE7E561B-6DA5-4D80-A6C7-D9F0DEDD9754}" type="datetime1">
              <a:rPr lang="en-US"/>
              <a:pPr>
                <a:defRPr/>
              </a:pPr>
              <a:t>5/16/2013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E636-C144-4AB9-BA30-B84C4B2943DB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5288-DAD7-45DB-9775-46DE7FAA8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2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0974-2D52-475E-80D6-6DAC299B42D8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7B59C-9494-4FC5-8E72-6822EBD5D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356E-4337-4644-9E93-DA9C789ECB30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E1C23-E7A8-438B-BCBA-165C84F46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6A68-976C-4E77-81E5-F2DD33B62ECB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C046-315E-4032-AD4B-263F090A2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AD9B-4190-454F-91D3-13ADD7EBB744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C3DD-C1EB-4C34-8B94-16A1CA53C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6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45C4-289B-4E53-8C9C-13C8ABBB155B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6241-6BC3-42D6-BF4A-20EA21CB5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6082-D9AC-455A-9B96-737FCE566D04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6F6B0-9BF2-411F-BFC3-E9259FDC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D600-D6B1-49EA-9FE2-9E47B09C20FA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DC1F-9CA5-4972-9314-A806C08CB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D2DC-BEFB-4727-ADD8-37FB3DFAD084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5E4B-1E6F-4BB4-8942-DBB92283E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50A4-75BC-4C32-975D-AEDC0F33F46B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684B-D265-4651-A61D-1A12C7B77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E2734C-F6A6-45B6-9609-D9DA912B2F6E}" type="datetime1">
              <a:rPr lang="en-US"/>
              <a:pPr>
                <a:defRPr/>
              </a:pPr>
              <a:t>5/16/2013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F4B4A-859C-49D6-9791-2EBF506F1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57" y="1556792"/>
            <a:ext cx="8785226" cy="1470025"/>
          </a:xfrm>
        </p:spPr>
        <p:txBody>
          <a:bodyPr/>
          <a:lstStyle/>
          <a:p>
            <a:r>
              <a:rPr lang="fi-FI" sz="3200" b="1" dirty="0">
                <a:solidFill>
                  <a:srgbClr val="000099"/>
                </a:solidFill>
              </a:rPr>
              <a:t/>
            </a:r>
            <a:br>
              <a:rPr lang="fi-FI" sz="3200" b="1" dirty="0">
                <a:solidFill>
                  <a:srgbClr val="000099"/>
                </a:solidFill>
              </a:rPr>
            </a:br>
            <a:r>
              <a:rPr lang="fi-FI" sz="3200" b="1" dirty="0">
                <a:solidFill>
                  <a:srgbClr val="000099"/>
                </a:solidFill>
              </a:rPr>
              <a:t/>
            </a:r>
            <a:br>
              <a:rPr lang="fi-FI" sz="3200" b="1" dirty="0">
                <a:solidFill>
                  <a:srgbClr val="000099"/>
                </a:solidFill>
              </a:rPr>
            </a:br>
            <a:r>
              <a:rPr lang="fi-FI" sz="3200" b="1" dirty="0">
                <a:solidFill>
                  <a:srgbClr val="000099"/>
                </a:solidFill>
              </a:rPr>
              <a:t>  </a:t>
            </a:r>
            <a:r>
              <a:rPr lang="fi-FI" sz="3200" b="1" dirty="0" smtClean="0">
                <a:solidFill>
                  <a:srgbClr val="000099"/>
                </a:solidFill>
              </a:rPr>
              <a:t>From Systems Thinking </a:t>
            </a:r>
            <a:r>
              <a:rPr lang="fi-FI" sz="3200" b="1" dirty="0">
                <a:solidFill>
                  <a:srgbClr val="000099"/>
                </a:solidFill>
              </a:rPr>
              <a:t/>
            </a:r>
            <a:br>
              <a:rPr lang="fi-FI" sz="3200" b="1" dirty="0">
                <a:solidFill>
                  <a:srgbClr val="000099"/>
                </a:solidFill>
              </a:rPr>
            </a:br>
            <a:r>
              <a:rPr lang="fi-FI" sz="3200" b="1" dirty="0">
                <a:solidFill>
                  <a:srgbClr val="000099"/>
                </a:solidFill>
              </a:rPr>
              <a:t>  </a:t>
            </a:r>
            <a:r>
              <a:rPr lang="fi-FI" sz="3200" dirty="0" smtClean="0">
                <a:solidFill>
                  <a:srgbClr val="000099"/>
                </a:solidFill>
              </a:rPr>
              <a:t>to Systems Intelligence</a:t>
            </a:r>
            <a:r>
              <a:rPr lang="fi-FI" sz="3200" b="1" dirty="0">
                <a:solidFill>
                  <a:srgbClr val="000099"/>
                </a:solidFill>
              </a:rPr>
              <a:t/>
            </a:r>
            <a:br>
              <a:rPr lang="fi-FI" sz="3200" b="1" dirty="0">
                <a:solidFill>
                  <a:srgbClr val="000099"/>
                </a:solidFill>
              </a:rPr>
            </a:b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291845" name="Picture 5" descr="fam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837303" cy="40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2996952"/>
            <a:ext cx="8964613" cy="2833687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fi-FI" sz="1000" dirty="0">
                <a:solidFill>
                  <a:srgbClr val="000099"/>
                </a:solidFill>
                <a:latin typeface="Arial" charset="0"/>
              </a:rPr>
              <a:t>          </a:t>
            </a:r>
          </a:p>
          <a:p>
            <a:pPr algn="l">
              <a:lnSpc>
                <a:spcPct val="80000"/>
              </a:lnSpc>
            </a:pPr>
            <a:endParaRPr lang="fi-FI" sz="20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fi-FI" sz="2000" dirty="0">
              <a:solidFill>
                <a:srgbClr val="000099"/>
              </a:solidFill>
              <a:latin typeface="Arial" charset="0"/>
            </a:endParaRPr>
          </a:p>
          <a:p>
            <a:pPr algn="l">
              <a:lnSpc>
                <a:spcPct val="80000"/>
              </a:lnSpc>
            </a:pPr>
            <a:r>
              <a:rPr lang="fi-FI" sz="2500" dirty="0" smtClean="0">
                <a:latin typeface="Arial" charset="0"/>
              </a:rPr>
              <a:t>       </a:t>
            </a:r>
          </a:p>
          <a:p>
            <a:pPr algn="l">
              <a:lnSpc>
                <a:spcPct val="80000"/>
              </a:lnSpc>
            </a:pPr>
            <a:r>
              <a:rPr lang="fi-FI" sz="2500" dirty="0">
                <a:latin typeface="Arial" charset="0"/>
              </a:rPr>
              <a:t> </a:t>
            </a:r>
            <a:r>
              <a:rPr lang="fi-FI" sz="2500" dirty="0" smtClean="0">
                <a:latin typeface="Arial" charset="0"/>
              </a:rPr>
              <a:t>      Raimo </a:t>
            </a:r>
            <a:r>
              <a:rPr lang="fi-FI" sz="2500" dirty="0">
                <a:latin typeface="Arial" charset="0"/>
              </a:rPr>
              <a:t>P. Hämäläinen</a:t>
            </a:r>
          </a:p>
          <a:p>
            <a:pPr algn="l">
              <a:lnSpc>
                <a:spcPct val="80000"/>
              </a:lnSpc>
            </a:pPr>
            <a:r>
              <a:rPr lang="fi-FI" sz="2500" dirty="0">
                <a:latin typeface="Arial" charset="0"/>
              </a:rPr>
              <a:t>          </a:t>
            </a:r>
          </a:p>
          <a:p>
            <a:pPr>
              <a:lnSpc>
                <a:spcPct val="80000"/>
              </a:lnSpc>
            </a:pPr>
            <a:endParaRPr lang="fi-FI" sz="1000" i="1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fi-FI" sz="1000" i="1" dirty="0">
              <a:solidFill>
                <a:srgbClr val="000099"/>
              </a:solidFill>
              <a:latin typeface="Arial" charset="0"/>
            </a:endParaRPr>
          </a:p>
          <a:p>
            <a:pPr algn="l">
              <a:lnSpc>
                <a:spcPct val="80000"/>
              </a:lnSpc>
            </a:pPr>
            <a:r>
              <a:rPr lang="fi-FI" sz="10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fi-FI" sz="1000" i="1" dirty="0" smtClean="0">
                <a:solidFill>
                  <a:srgbClr val="000099"/>
                </a:solidFill>
                <a:latin typeface="Arial" charset="0"/>
              </a:rPr>
              <a:t>                  </a:t>
            </a:r>
            <a:r>
              <a:rPr lang="fi-FI" sz="1400" b="1" i="1" dirty="0" smtClean="0">
                <a:solidFill>
                  <a:srgbClr val="000099"/>
                </a:solidFill>
                <a:latin typeface="Arial" charset="0"/>
              </a:rPr>
              <a:t>systemsintelligence.aalto.fi</a:t>
            </a:r>
            <a:endParaRPr lang="fi-FI" sz="1400" b="1" i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464425" cy="1404937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Organizational </a:t>
            </a:r>
            <a:r>
              <a:rPr lang="fi-FI" sz="3600" b="1" dirty="0" smtClean="0">
                <a:solidFill>
                  <a:srgbClr val="000099"/>
                </a:solidFill>
              </a:rPr>
              <a:t>learning – The Fifth Discipline (Peter Senge 1990):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704137" cy="3960812"/>
          </a:xfrm>
        </p:spPr>
        <p:txBody>
          <a:bodyPr/>
          <a:lstStyle/>
          <a:p>
            <a:pPr marL="180975" indent="-180975" algn="l">
              <a:buFontTx/>
              <a:buChar char="•"/>
            </a:pPr>
            <a:r>
              <a:rPr lang="en-GB" sz="2400" b="1" dirty="0" smtClean="0">
                <a:solidFill>
                  <a:srgbClr val="063DE8"/>
                </a:solidFill>
                <a:latin typeface="Arial" charset="0"/>
              </a:rPr>
              <a:t>Personal </a:t>
            </a:r>
            <a:r>
              <a:rPr lang="en-GB" sz="2400" b="1" dirty="0">
                <a:solidFill>
                  <a:srgbClr val="063DE8"/>
                </a:solidFill>
                <a:latin typeface="Arial" charset="0"/>
              </a:rPr>
              <a:t>Mastery</a:t>
            </a:r>
          </a:p>
          <a:p>
            <a:pPr marL="180975" indent="-180975" algn="l">
              <a:buFontTx/>
              <a:buChar char="•"/>
            </a:pPr>
            <a:r>
              <a:rPr lang="en-GB" sz="2400" dirty="0">
                <a:latin typeface="Arial" charset="0"/>
              </a:rPr>
              <a:t>Mental Models</a:t>
            </a:r>
          </a:p>
          <a:p>
            <a:pPr marL="180975" indent="-180975" algn="l">
              <a:buFontTx/>
              <a:buChar char="•"/>
            </a:pPr>
            <a:r>
              <a:rPr lang="en-GB" sz="2400" dirty="0">
                <a:latin typeface="Arial" charset="0"/>
              </a:rPr>
              <a:t>Shared Vision</a:t>
            </a:r>
          </a:p>
          <a:p>
            <a:pPr marL="180975" indent="-180975" algn="l">
              <a:buFontTx/>
              <a:buChar char="•"/>
            </a:pPr>
            <a:r>
              <a:rPr lang="en-GB" sz="2400" dirty="0">
                <a:latin typeface="Arial" charset="0"/>
              </a:rPr>
              <a:t>Team Learning</a:t>
            </a:r>
          </a:p>
          <a:p>
            <a:pPr marL="180975" indent="-180975" algn="l">
              <a:buFontTx/>
              <a:buChar char="•"/>
            </a:pPr>
            <a:r>
              <a:rPr lang="en-GB" sz="2400" b="1" dirty="0">
                <a:solidFill>
                  <a:srgbClr val="063DE8"/>
                </a:solidFill>
                <a:latin typeface="Arial" charset="0"/>
              </a:rPr>
              <a:t>Systems Thinking</a:t>
            </a:r>
          </a:p>
          <a:p>
            <a:pPr marL="180975" indent="-180975" algn="l"/>
            <a:endParaRPr lang="en-GB" sz="2400" dirty="0">
              <a:latin typeface="Arial" charset="0"/>
            </a:endParaRPr>
          </a:p>
          <a:p>
            <a:pPr marL="180975" indent="-180975" algn="l"/>
            <a:r>
              <a:rPr lang="en-GB" sz="2400" dirty="0">
                <a:latin typeface="Arial" charset="0"/>
              </a:rPr>
              <a:t>Systems Intelligence is the link between </a:t>
            </a:r>
          </a:p>
          <a:p>
            <a:pPr marL="180975" indent="-180975" algn="l"/>
            <a:r>
              <a:rPr lang="en-GB" sz="2400" dirty="0">
                <a:latin typeface="Arial" charset="0"/>
              </a:rPr>
              <a:t> Personal Mastery and Systems Thinking.</a:t>
            </a:r>
          </a:p>
          <a:p>
            <a:pPr marL="180975" indent="-180975" algn="l"/>
            <a:endParaRPr lang="en-GB" sz="2400" dirty="0">
              <a:latin typeface="Arial" charset="0"/>
            </a:endParaRPr>
          </a:p>
          <a:p>
            <a:pPr marL="180975" indent="-180975" algn="l"/>
            <a:r>
              <a:rPr lang="en-GB" sz="2400" dirty="0">
                <a:latin typeface="Arial" charset="0"/>
              </a:rPr>
              <a:t>	</a:t>
            </a:r>
          </a:p>
        </p:txBody>
      </p:sp>
      <p:graphicFrame>
        <p:nvGraphicFramePr>
          <p:cNvPr id="302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77677"/>
              </p:ext>
            </p:extLst>
          </p:nvPr>
        </p:nvGraphicFramePr>
        <p:xfrm>
          <a:off x="4283968" y="1772816"/>
          <a:ext cx="1872208" cy="275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Image" r:id="rId3" imgW="1828571" imgH="2692063" progId="PhotoshopElements.Image.2">
                  <p:embed/>
                </p:oleObj>
              </mc:Choice>
              <mc:Fallback>
                <p:oleObj name="Image" r:id="rId3" imgW="1828571" imgH="2692063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772816"/>
                        <a:ext cx="1872208" cy="2756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" name="Picture 30" descr="http://www.jonkohl.com/worldview/worldview-assets/newsletters/fifth-discip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46956"/>
            <a:ext cx="18150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7464425" cy="1404938"/>
          </a:xfrm>
        </p:spPr>
        <p:txBody>
          <a:bodyPr/>
          <a:lstStyle/>
          <a:p>
            <a:r>
              <a:rPr lang="en-GB" sz="3600" b="1" dirty="0">
                <a:solidFill>
                  <a:srgbClr val="000099"/>
                </a:solidFill>
              </a:rPr>
              <a:t>Characteristics of systems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920038" cy="5040312"/>
          </a:xfrm>
        </p:spPr>
        <p:txBody>
          <a:bodyPr/>
          <a:lstStyle/>
          <a:p>
            <a:pPr marL="266700" indent="-266700" algn="l">
              <a:buFontTx/>
              <a:buChar char="•"/>
            </a:pPr>
            <a:r>
              <a:rPr lang="en-GB" sz="2800" dirty="0" smtClean="0">
                <a:latin typeface="Arial" charset="0"/>
              </a:rPr>
              <a:t>Whole </a:t>
            </a:r>
            <a:r>
              <a:rPr lang="en-GB" sz="2800" dirty="0">
                <a:latin typeface="Arial" charset="0"/>
              </a:rPr>
              <a:t>is more  than the sum of its parts</a:t>
            </a:r>
            <a:r>
              <a:rPr lang="en-US" sz="2800" dirty="0">
                <a:latin typeface="Arial" charset="0"/>
              </a:rPr>
              <a:t> </a:t>
            </a:r>
          </a:p>
          <a:p>
            <a:pPr marL="266700" indent="-266700" algn="l">
              <a:buFontTx/>
              <a:buChar char="•"/>
            </a:pPr>
            <a:r>
              <a:rPr lang="en-GB" sz="2800" dirty="0" smtClean="0">
                <a:latin typeface="Arial" charset="0"/>
              </a:rPr>
              <a:t>“</a:t>
            </a:r>
            <a:r>
              <a:rPr lang="en-GB" sz="2800" dirty="0">
                <a:latin typeface="Arial" charset="0"/>
              </a:rPr>
              <a:t>Whole” and “Part” are relative abstractions </a:t>
            </a:r>
            <a:endParaRPr lang="en-GB" sz="2800" dirty="0">
              <a:solidFill>
                <a:srgbClr val="063DE8"/>
              </a:solidFill>
              <a:latin typeface="Arial" charset="0"/>
            </a:endParaRPr>
          </a:p>
          <a:p>
            <a:pPr marL="266700" indent="-266700" algn="l">
              <a:buFontTx/>
              <a:buChar char="•"/>
            </a:pPr>
            <a:r>
              <a:rPr lang="en-GB" sz="2800" dirty="0" smtClean="0">
                <a:solidFill>
                  <a:srgbClr val="063DE8"/>
                </a:solidFill>
                <a:latin typeface="Arial" charset="0"/>
              </a:rPr>
              <a:t>Always </a:t>
            </a:r>
            <a:r>
              <a:rPr lang="en-GB" sz="2800" dirty="0">
                <a:solidFill>
                  <a:srgbClr val="063DE8"/>
                </a:solidFill>
                <a:latin typeface="Arial" charset="0"/>
              </a:rPr>
              <a:t>subject to redefinition by changing </a:t>
            </a:r>
            <a:r>
              <a:rPr lang="en-GB" sz="2800" dirty="0" smtClean="0">
                <a:solidFill>
                  <a:srgbClr val="063DE8"/>
                </a:solidFill>
                <a:latin typeface="Arial" charset="0"/>
              </a:rPr>
              <a:t>the    perspective</a:t>
            </a:r>
            <a:endParaRPr lang="en-GB" sz="2800" dirty="0">
              <a:solidFill>
                <a:srgbClr val="063DE8"/>
              </a:solidFill>
              <a:latin typeface="Arial" charset="0"/>
            </a:endParaRPr>
          </a:p>
          <a:p>
            <a:pPr marL="266700" indent="-266700" algn="just"/>
            <a:endParaRPr lang="fi-FI" sz="2800" dirty="0">
              <a:solidFill>
                <a:srgbClr val="063DE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464425" cy="1404937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 Invisible system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91475" cy="5040312"/>
          </a:xfrm>
        </p:spPr>
        <p:txBody>
          <a:bodyPr/>
          <a:lstStyle/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We often perceive systems only through a mechanistic perspective 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We see materials, products and costs</a:t>
            </a:r>
          </a:p>
          <a:p>
            <a:pPr marL="266700" indent="-266700" algn="l"/>
            <a:r>
              <a:rPr lang="en-GB" sz="2800" dirty="0">
                <a:latin typeface="Arial" charset="0"/>
              </a:rPr>
              <a:t>	</a:t>
            </a:r>
            <a:r>
              <a:rPr lang="en-GB" sz="2800" dirty="0">
                <a:solidFill>
                  <a:srgbClr val="063DE8"/>
                </a:solidFill>
                <a:latin typeface="Arial" charset="0"/>
              </a:rPr>
              <a:t>When people are considered</a:t>
            </a:r>
            <a:r>
              <a:rPr lang="en-GB" sz="2800" dirty="0">
                <a:latin typeface="Arial" charset="0"/>
              </a:rPr>
              <a:t>:</a:t>
            </a:r>
          </a:p>
          <a:p>
            <a:pPr marL="266700" indent="-266700" algn="l">
              <a:buFont typeface="Arial" charset="0"/>
              <a:buChar char="–"/>
            </a:pPr>
            <a:r>
              <a:rPr lang="en-GB" sz="2800" dirty="0">
                <a:solidFill>
                  <a:srgbClr val="FF99CC"/>
                </a:solidFill>
                <a:latin typeface="Arial" charset="0"/>
              </a:rPr>
              <a:t>   the true system often includes hidden </a:t>
            </a:r>
          </a:p>
          <a:p>
            <a:pPr marL="266700" indent="-266700" algn="l">
              <a:buFont typeface="Arial" charset="0"/>
              <a:buNone/>
            </a:pPr>
            <a:r>
              <a:rPr lang="en-GB" sz="2800" dirty="0">
                <a:solidFill>
                  <a:srgbClr val="FF99CC"/>
                </a:solidFill>
                <a:latin typeface="Arial" charset="0"/>
              </a:rPr>
              <a:t>      subsystems </a:t>
            </a:r>
          </a:p>
          <a:p>
            <a:pPr marL="266700" indent="-266700" algn="l">
              <a:buFont typeface="Arial" charset="0"/>
              <a:buChar char="–"/>
            </a:pPr>
            <a:r>
              <a:rPr lang="en-GB" sz="2800" dirty="0">
                <a:solidFill>
                  <a:srgbClr val="FF99CC"/>
                </a:solidFill>
                <a:latin typeface="Arial" charset="0"/>
              </a:rPr>
              <a:t>   such as processes of trust or fear generation</a:t>
            </a:r>
          </a:p>
        </p:txBody>
      </p:sp>
    </p:spTree>
    <p:extLst>
      <p:ext uri="{BB962C8B-B14F-4D97-AF65-F5344CB8AC3E}">
        <p14:creationId xmlns:p14="http://schemas.microsoft.com/office/powerpoint/2010/main" val="10045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464425" cy="1404937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Systems Theory and </a:t>
            </a:r>
            <a:br>
              <a:rPr lang="fi-FI" sz="3600" b="1" dirty="0">
                <a:solidFill>
                  <a:srgbClr val="000099"/>
                </a:solidFill>
              </a:rPr>
            </a:br>
            <a:r>
              <a:rPr lang="fi-FI" sz="3600" b="1" dirty="0">
                <a:solidFill>
                  <a:srgbClr val="000099"/>
                </a:solidFill>
              </a:rPr>
              <a:t>Systems Intelligence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7704137" cy="4249737"/>
          </a:xfrm>
        </p:spPr>
        <p:txBody>
          <a:bodyPr/>
          <a:lstStyle/>
          <a:p>
            <a:pPr marL="266700" indent="-266700" algn="l">
              <a:buFont typeface="Arial" charset="0"/>
              <a:buChar char="•"/>
            </a:pPr>
            <a:r>
              <a:rPr lang="en-GB" sz="2400">
                <a:latin typeface="Arial" charset="0"/>
              </a:rPr>
              <a:t>A system is defined by identifying the </a:t>
            </a:r>
            <a:r>
              <a:rPr lang="en-GB" sz="2400" b="1">
                <a:latin typeface="Arial" charset="0"/>
              </a:rPr>
              <a:t>system inputs</a:t>
            </a:r>
            <a:r>
              <a:rPr lang="en-GB" sz="2400">
                <a:latin typeface="Arial" charset="0"/>
              </a:rPr>
              <a:t> i.e. control, intervention, decision or stimulus variables and </a:t>
            </a:r>
            <a:r>
              <a:rPr lang="en-GB" sz="2400" b="1">
                <a:latin typeface="Arial" charset="0"/>
              </a:rPr>
              <a:t>system output</a:t>
            </a:r>
            <a:r>
              <a:rPr lang="en-GB" sz="2400">
                <a:latin typeface="Arial" charset="0"/>
              </a:rPr>
              <a:t> variables i.e. the observed responses or reactions</a:t>
            </a:r>
            <a:r>
              <a:rPr lang="en-US" sz="2400">
                <a:latin typeface="Arial" charset="0"/>
              </a:rPr>
              <a:t> </a:t>
            </a:r>
          </a:p>
          <a:p>
            <a:pPr marL="266700" indent="-266700" algn="l">
              <a:buFont typeface="Arial" charset="0"/>
              <a:buChar char="•"/>
            </a:pPr>
            <a:r>
              <a:rPr lang="fi-FI" sz="2400">
                <a:latin typeface="Arial" charset="0"/>
              </a:rPr>
              <a:t>The </a:t>
            </a:r>
            <a:r>
              <a:rPr lang="fi-FI" sz="2400" b="1">
                <a:latin typeface="Arial" charset="0"/>
              </a:rPr>
              <a:t>state of a system</a:t>
            </a:r>
            <a:r>
              <a:rPr lang="fi-FI" sz="2400">
                <a:latin typeface="Arial" charset="0"/>
              </a:rPr>
              <a:t> consists of the variables representing the elements in the system which determine its future behaviour</a:t>
            </a:r>
          </a:p>
          <a:p>
            <a:pPr marL="266700" indent="-266700" algn="l">
              <a:buFont typeface="Arial" charset="0"/>
              <a:buChar char="•"/>
            </a:pPr>
            <a:r>
              <a:rPr lang="fi-FI" sz="2400">
                <a:latin typeface="Arial" charset="0"/>
              </a:rPr>
              <a:t>Systems can have many different state representations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80400" cy="1008063"/>
          </a:xfrm>
          <a:noFill/>
        </p:spPr>
        <p:txBody>
          <a:bodyPr anchorCtr="1"/>
          <a:lstStyle/>
          <a:p>
            <a:r>
              <a:rPr lang="en-US" sz="3600" b="1" dirty="0">
                <a:solidFill>
                  <a:srgbClr val="000099"/>
                </a:solidFill>
              </a:rPr>
              <a:t>How  we see systems </a:t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3600" b="1" dirty="0">
                <a:solidFill>
                  <a:srgbClr val="000099"/>
                </a:solidFill>
              </a:rPr>
              <a:t>determines the model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704137" cy="4465637"/>
          </a:xfrm>
        </p:spPr>
        <p:txBody>
          <a:bodyPr/>
          <a:lstStyle/>
          <a:p>
            <a:pPr marL="266700" indent="-266700" algn="l">
              <a:buFont typeface="Arial" charset="0"/>
              <a:buChar char="•"/>
            </a:pPr>
            <a:r>
              <a:rPr lang="fi-FI" sz="2800" dirty="0">
                <a:solidFill>
                  <a:srgbClr val="063DE8"/>
                </a:solidFill>
                <a:latin typeface="Arial" charset="0"/>
              </a:rPr>
              <a:t>Beliefs </a:t>
            </a:r>
            <a:r>
              <a:rPr lang="fi-FI" sz="2800" dirty="0">
                <a:latin typeface="Arial" charset="0"/>
              </a:rPr>
              <a:t>about needs and goals</a:t>
            </a:r>
          </a:p>
          <a:p>
            <a:pPr marL="266700" indent="-266700" algn="l">
              <a:buFont typeface="Arial" charset="0"/>
              <a:buChar char="•"/>
            </a:pPr>
            <a:r>
              <a:rPr lang="en-US" sz="2800" dirty="0">
                <a:solidFill>
                  <a:srgbClr val="063DE8"/>
                </a:solidFill>
                <a:latin typeface="Arial" charset="0"/>
              </a:rPr>
              <a:t>Framing:</a:t>
            </a:r>
            <a:r>
              <a:rPr lang="en-US" sz="2800" dirty="0">
                <a:latin typeface="Arial" charset="0"/>
              </a:rPr>
              <a:t> costs or benefits</a:t>
            </a:r>
            <a:endParaRPr lang="fi-FI" sz="2800" dirty="0">
              <a:latin typeface="Arial" charset="0"/>
            </a:endParaRPr>
          </a:p>
          <a:p>
            <a:pPr marL="266700" indent="-266700" algn="l">
              <a:buFontTx/>
              <a:buChar char="•"/>
            </a:pPr>
            <a:r>
              <a:rPr lang="en-US" sz="2800" dirty="0">
                <a:solidFill>
                  <a:srgbClr val="063DE8"/>
                </a:solidFill>
                <a:latin typeface="Arial" charset="0"/>
              </a:rPr>
              <a:t>Boundaries:</a:t>
            </a:r>
            <a:r>
              <a:rPr lang="en-US" sz="2800" dirty="0">
                <a:latin typeface="Arial" charset="0"/>
              </a:rPr>
              <a:t> fixed or flexible</a:t>
            </a:r>
          </a:p>
          <a:p>
            <a:pPr marL="266700" indent="-266700" algn="l">
              <a:buFontTx/>
              <a:buChar char="•"/>
            </a:pPr>
            <a:r>
              <a:rPr lang="en-US" sz="2800" dirty="0">
                <a:solidFill>
                  <a:srgbClr val="063DE8"/>
                </a:solidFill>
                <a:latin typeface="Arial" charset="0"/>
              </a:rPr>
              <a:t>Alternatives:</a:t>
            </a:r>
            <a:r>
              <a:rPr lang="en-US" sz="2800" dirty="0">
                <a:latin typeface="Arial" charset="0"/>
              </a:rPr>
              <a:t> fixed or flexible</a:t>
            </a:r>
          </a:p>
          <a:p>
            <a:pPr marL="266700" indent="-266700" algn="l">
              <a:buFontTx/>
              <a:buChar char="•"/>
            </a:pPr>
            <a:r>
              <a:rPr lang="en-US" sz="2800" dirty="0">
                <a:solidFill>
                  <a:srgbClr val="063DE8"/>
                </a:solidFill>
                <a:latin typeface="Arial" charset="0"/>
              </a:rPr>
              <a:t>Values:</a:t>
            </a:r>
            <a:r>
              <a:rPr lang="en-US" sz="2800" dirty="0">
                <a:latin typeface="Arial" charset="0"/>
              </a:rPr>
              <a:t> fixed or evolving and constructed in the context.</a:t>
            </a:r>
          </a:p>
          <a:p>
            <a:pPr marL="266700" indent="-266700" algn="l"/>
            <a:endParaRPr lang="en-US" sz="2800" dirty="0">
              <a:solidFill>
                <a:srgbClr val="063DE8"/>
              </a:solidFill>
              <a:latin typeface="Arial" charset="0"/>
            </a:endParaRPr>
          </a:p>
          <a:p>
            <a:pPr marL="266700" indent="-266700" algn="l"/>
            <a:endParaRPr lang="en-US" sz="2800" dirty="0">
              <a:solidFill>
                <a:srgbClr val="063DE8"/>
              </a:solidFill>
              <a:latin typeface="Arial" charset="0"/>
            </a:endParaRPr>
          </a:p>
          <a:p>
            <a:pPr marL="266700" indent="-266700" algn="l">
              <a:buFontTx/>
              <a:buChar char="•"/>
            </a:pPr>
            <a:endParaRPr lang="fi-FI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3352800" y="2590800"/>
            <a:ext cx="2438400" cy="609600"/>
          </a:xfrm>
          <a:prstGeom prst="rect">
            <a:avLst/>
          </a:prstGeom>
          <a:solidFill>
            <a:srgbClr val="FF99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2862" rIns="84138" bIns="42862" anchor="ctr"/>
          <a:lstStyle/>
          <a:p>
            <a:endParaRPr lang="fi-FI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66800"/>
            <a:ext cx="8280400" cy="533400"/>
          </a:xfrm>
        </p:spPr>
        <p:txBody>
          <a:bodyPr/>
          <a:lstStyle/>
          <a:p>
            <a:pPr marL="476250" indent="-476250" defTabSz="914400">
              <a:lnSpc>
                <a:spcPct val="80000"/>
              </a:lnSpc>
            </a:pPr>
            <a:r>
              <a:rPr lang="fi-FI">
                <a:latin typeface="Arial" charset="0"/>
              </a:rPr>
              <a:t> Well known parts – unknown interactions</a:t>
            </a:r>
          </a:p>
          <a:p>
            <a:pPr marL="914400" lvl="1" indent="-457200" defTabSz="914400">
              <a:lnSpc>
                <a:spcPct val="80000"/>
              </a:lnSpc>
              <a:buFontTx/>
              <a:buNone/>
            </a:pPr>
            <a:endParaRPr lang="fi-FI">
              <a:latin typeface="Arial" charset="0"/>
            </a:endParaRPr>
          </a:p>
          <a:p>
            <a:pPr marL="914400" lvl="1" indent="-457200" defTabSz="914400">
              <a:lnSpc>
                <a:spcPct val="80000"/>
              </a:lnSpc>
              <a:buFontTx/>
              <a:buNone/>
            </a:pPr>
            <a:endParaRPr lang="fi-FI">
              <a:latin typeface="Arial" charset="0"/>
            </a:endParaRP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75500" cy="1082675"/>
          </a:xfrm>
        </p:spPr>
        <p:txBody>
          <a:bodyPr/>
          <a:lstStyle/>
          <a:p>
            <a:pPr defTabSz="914400"/>
            <a:r>
              <a:rPr lang="fi-FI" sz="3600" b="1">
                <a:solidFill>
                  <a:srgbClr val="000099"/>
                </a:solidFill>
              </a:rPr>
              <a:t>Complexity</a:t>
            </a: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3324225" y="1851025"/>
            <a:ext cx="2478088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4246" name="Line 6"/>
          <p:cNvSpPr>
            <a:spLocks noChangeShapeType="1"/>
          </p:cNvSpPr>
          <p:nvPr/>
        </p:nvSpPr>
        <p:spPr bwMode="auto">
          <a:xfrm>
            <a:off x="2743200" y="2209800"/>
            <a:ext cx="9572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4247" name="Rectangle 7"/>
          <p:cNvSpPr>
            <a:spLocks noChangeAspect="1" noChangeArrowheads="1"/>
          </p:cNvSpPr>
          <p:nvPr/>
        </p:nvSpPr>
        <p:spPr bwMode="auto">
          <a:xfrm>
            <a:off x="3711575" y="2062163"/>
            <a:ext cx="417513" cy="265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4248" name="Rectangle 8"/>
          <p:cNvSpPr>
            <a:spLocks noChangeAspect="1" noChangeArrowheads="1"/>
          </p:cNvSpPr>
          <p:nvPr/>
        </p:nvSpPr>
        <p:spPr bwMode="auto">
          <a:xfrm>
            <a:off x="4876800" y="2079625"/>
            <a:ext cx="417513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4249" name="Rectangle 9"/>
          <p:cNvSpPr>
            <a:spLocks noChangeAspect="1" noChangeArrowheads="1"/>
          </p:cNvSpPr>
          <p:nvPr/>
        </p:nvSpPr>
        <p:spPr bwMode="auto">
          <a:xfrm>
            <a:off x="3733800" y="2819400"/>
            <a:ext cx="417513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4250" name="Rectangle 10"/>
          <p:cNvSpPr>
            <a:spLocks noChangeAspect="1" noChangeArrowheads="1"/>
          </p:cNvSpPr>
          <p:nvPr/>
        </p:nvSpPr>
        <p:spPr bwMode="auto">
          <a:xfrm>
            <a:off x="4876800" y="2819400"/>
            <a:ext cx="417513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4251" name="Rectangle 11"/>
          <p:cNvSpPr>
            <a:spLocks noChangeArrowheads="1"/>
          </p:cNvSpPr>
          <p:nvPr/>
        </p:nvSpPr>
        <p:spPr bwMode="auto">
          <a:xfrm>
            <a:off x="755650" y="3500438"/>
            <a:ext cx="792480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47675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latin typeface="Arial" charset="0"/>
              </a:rPr>
              <a:t>The interdependence of subsystems is unknown </a:t>
            </a:r>
          </a:p>
          <a:p>
            <a:pPr marL="447675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latin typeface="Arial" charset="0"/>
              </a:rPr>
              <a:t>Sometimes a minor intervention can trigger unexpected, chaotic or bifurcating responses in the system</a:t>
            </a:r>
          </a:p>
          <a:p>
            <a:pPr marL="447675" indent="-266700" algn="l">
              <a:lnSpc>
                <a:spcPct val="80000"/>
              </a:lnSpc>
              <a:buClr>
                <a:srgbClr val="FF66CC"/>
              </a:buClr>
              <a:buFontTx/>
              <a:buChar char="•"/>
            </a:pPr>
            <a:r>
              <a:rPr lang="fi-FI" sz="2400">
                <a:solidFill>
                  <a:srgbClr val="FF66CC"/>
                </a:solidFill>
                <a:latin typeface="Arial" charset="0"/>
              </a:rPr>
              <a:t>The most essential part of the system may be one that was never intentionally built into it</a:t>
            </a:r>
            <a:endParaRPr lang="fi-FI" sz="2400">
              <a:latin typeface="Arial" charset="0"/>
            </a:endParaRPr>
          </a:p>
        </p:txBody>
      </p:sp>
      <p:sp>
        <p:nvSpPr>
          <p:cNvPr id="394252" name="Rectangle 12"/>
          <p:cNvSpPr>
            <a:spLocks noChangeArrowheads="1"/>
          </p:cNvSpPr>
          <p:nvPr/>
        </p:nvSpPr>
        <p:spPr bwMode="auto">
          <a:xfrm>
            <a:off x="685800" y="20574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control 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intervention</a:t>
            </a: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>
              <a:latin typeface="Arial" charset="0"/>
            </a:endParaRPr>
          </a:p>
        </p:txBody>
      </p:sp>
      <p:sp>
        <p:nvSpPr>
          <p:cNvPr id="394253" name="Line 13"/>
          <p:cNvSpPr>
            <a:spLocks noChangeShapeType="1"/>
          </p:cNvSpPr>
          <p:nvPr/>
        </p:nvSpPr>
        <p:spPr bwMode="auto">
          <a:xfrm>
            <a:off x="5334000" y="2209800"/>
            <a:ext cx="9572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4254" name="Rectangle 14"/>
          <p:cNvSpPr>
            <a:spLocks noChangeArrowheads="1"/>
          </p:cNvSpPr>
          <p:nvPr/>
        </p:nvSpPr>
        <p:spPr bwMode="auto">
          <a:xfrm>
            <a:off x="6372225" y="1989138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output 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observation</a:t>
            </a: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</p:txBody>
      </p:sp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830263" y="3244850"/>
            <a:ext cx="74755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>
            <a:spAutoFit/>
          </a:bodyPr>
          <a:lstStyle>
            <a:lvl1pPr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556500" cy="533400"/>
          </a:xfrm>
        </p:spPr>
        <p:txBody>
          <a:bodyPr/>
          <a:lstStyle/>
          <a:p>
            <a:pPr marL="476250" indent="-476250" defTabSz="914400">
              <a:lnSpc>
                <a:spcPct val="80000"/>
              </a:lnSpc>
            </a:pPr>
            <a:r>
              <a:rPr lang="fi-FI">
                <a:latin typeface="Arial" charset="0"/>
              </a:rPr>
              <a:t>The observability of subsystems</a:t>
            </a:r>
          </a:p>
          <a:p>
            <a:pPr marL="476250" indent="-476250" defTabSz="914400">
              <a:lnSpc>
                <a:spcPct val="80000"/>
              </a:lnSpc>
            </a:pPr>
            <a:endParaRPr lang="fi-FI">
              <a:latin typeface="Arial" charset="0"/>
            </a:endParaRPr>
          </a:p>
          <a:p>
            <a:pPr marL="914400" lvl="1" indent="-457200" defTabSz="914400">
              <a:lnSpc>
                <a:spcPct val="80000"/>
              </a:lnSpc>
              <a:buFontTx/>
              <a:buChar char="•"/>
            </a:pPr>
            <a:endParaRPr lang="fi-FI">
              <a:latin typeface="Arial" charset="0"/>
            </a:endParaRPr>
          </a:p>
          <a:p>
            <a:pPr marL="914400" lvl="1" indent="-457200" defTabSz="914400">
              <a:lnSpc>
                <a:spcPct val="80000"/>
              </a:lnSpc>
              <a:buFontTx/>
              <a:buChar char="•"/>
            </a:pPr>
            <a:endParaRPr lang="fi-FI">
              <a:latin typeface="Arial" charset="0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175500" cy="1082675"/>
          </a:xfrm>
        </p:spPr>
        <p:txBody>
          <a:bodyPr/>
          <a:lstStyle/>
          <a:p>
            <a:pPr defTabSz="914400"/>
            <a:r>
              <a:rPr lang="fi-FI" sz="3600" b="1">
                <a:solidFill>
                  <a:srgbClr val="000099"/>
                </a:solidFill>
              </a:rPr>
              <a:t>Observability</a:t>
            </a:r>
            <a:br>
              <a:rPr lang="fi-FI" sz="3600" b="1">
                <a:solidFill>
                  <a:srgbClr val="000099"/>
                </a:solidFill>
              </a:rPr>
            </a:b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971550" y="3644900"/>
            <a:ext cx="76200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266700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latin typeface="Arial" charset="0"/>
              </a:rPr>
              <a:t>A system is observable if one can derive the values of all the states by a sufficiently long observation of the outputs</a:t>
            </a:r>
          </a:p>
          <a:p>
            <a:pPr marL="266700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solidFill>
                  <a:srgbClr val="FF66CC"/>
                </a:solidFill>
                <a:latin typeface="Arial" charset="0"/>
              </a:rPr>
              <a:t>Without a sufficient set of observation (measurement) variables one can remain unaware of important active subsystems </a:t>
            </a:r>
          </a:p>
          <a:p>
            <a:pPr marL="266700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solidFill>
                  <a:srgbClr val="FF66CC"/>
                </a:solidFill>
                <a:latin typeface="Arial" charset="0"/>
              </a:rPr>
              <a:t>You cannot manage systems which you do not see</a:t>
            </a:r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457200" y="20574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control/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intervention</a:t>
            </a: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</p:txBody>
      </p:sp>
      <p:grpSp>
        <p:nvGrpSpPr>
          <p:cNvPr id="429062" name="Group 6"/>
          <p:cNvGrpSpPr>
            <a:grpSpLocks/>
          </p:cNvGrpSpPr>
          <p:nvPr/>
        </p:nvGrpSpPr>
        <p:grpSpPr bwMode="auto">
          <a:xfrm>
            <a:off x="2700338" y="1844675"/>
            <a:ext cx="3548062" cy="1371600"/>
            <a:chOff x="1728" y="1166"/>
            <a:chExt cx="2235" cy="864"/>
          </a:xfrm>
        </p:grpSpPr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2112" y="1632"/>
              <a:ext cx="1536" cy="384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endParaRPr lang="fi-FI"/>
            </a:p>
          </p:txBody>
        </p:sp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2094" y="1166"/>
              <a:ext cx="1561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65" name="Line 9"/>
            <p:cNvSpPr>
              <a:spLocks noChangeShapeType="1"/>
            </p:cNvSpPr>
            <p:nvPr/>
          </p:nvSpPr>
          <p:spPr bwMode="auto">
            <a:xfrm>
              <a:off x="1728" y="1392"/>
              <a:ext cx="60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66" name="Rectangle 10"/>
            <p:cNvSpPr>
              <a:spLocks noChangeAspect="1" noChangeArrowheads="1"/>
            </p:cNvSpPr>
            <p:nvPr/>
          </p:nvSpPr>
          <p:spPr bwMode="auto">
            <a:xfrm>
              <a:off x="2338" y="1299"/>
              <a:ext cx="263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67" name="Rectangle 11"/>
            <p:cNvSpPr>
              <a:spLocks noChangeAspect="1" noChangeArrowheads="1"/>
            </p:cNvSpPr>
            <p:nvPr/>
          </p:nvSpPr>
          <p:spPr bwMode="auto">
            <a:xfrm>
              <a:off x="3072" y="1310"/>
              <a:ext cx="263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68" name="Rectangle 12"/>
            <p:cNvSpPr>
              <a:spLocks noChangeAspect="1" noChangeArrowheads="1"/>
            </p:cNvSpPr>
            <p:nvPr/>
          </p:nvSpPr>
          <p:spPr bwMode="auto">
            <a:xfrm>
              <a:off x="2352" y="1776"/>
              <a:ext cx="263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69" name="Rectangle 13"/>
            <p:cNvSpPr>
              <a:spLocks noChangeAspect="1" noChangeArrowheads="1"/>
            </p:cNvSpPr>
            <p:nvPr/>
          </p:nvSpPr>
          <p:spPr bwMode="auto">
            <a:xfrm>
              <a:off x="3072" y="1776"/>
              <a:ext cx="263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70" name="Line 14"/>
            <p:cNvSpPr>
              <a:spLocks noChangeShapeType="1"/>
            </p:cNvSpPr>
            <p:nvPr/>
          </p:nvSpPr>
          <p:spPr bwMode="auto">
            <a:xfrm>
              <a:off x="2592" y="139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71" name="Line 15"/>
            <p:cNvSpPr>
              <a:spLocks noChangeShapeType="1"/>
            </p:cNvSpPr>
            <p:nvPr/>
          </p:nvSpPr>
          <p:spPr bwMode="auto">
            <a:xfrm>
              <a:off x="2640" y="187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72" name="Line 16"/>
            <p:cNvSpPr>
              <a:spLocks noChangeShapeType="1"/>
            </p:cNvSpPr>
            <p:nvPr/>
          </p:nvSpPr>
          <p:spPr bwMode="auto">
            <a:xfrm flipH="1">
              <a:off x="2496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73" name="Line 17"/>
            <p:cNvSpPr>
              <a:spLocks noChangeShapeType="1"/>
            </p:cNvSpPr>
            <p:nvPr/>
          </p:nvSpPr>
          <p:spPr bwMode="auto">
            <a:xfrm flipV="1">
              <a:off x="3216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29074" name="Line 18"/>
            <p:cNvSpPr>
              <a:spLocks noChangeShapeType="1"/>
            </p:cNvSpPr>
            <p:nvPr/>
          </p:nvSpPr>
          <p:spPr bwMode="auto">
            <a:xfrm>
              <a:off x="3360" y="1392"/>
              <a:ext cx="60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  <p:sp>
        <p:nvSpPr>
          <p:cNvPr id="429075" name="Rectangle 19"/>
          <p:cNvSpPr>
            <a:spLocks noChangeArrowheads="1"/>
          </p:cNvSpPr>
          <p:nvPr/>
        </p:nvSpPr>
        <p:spPr bwMode="auto">
          <a:xfrm>
            <a:off x="6400800" y="1916113"/>
            <a:ext cx="220980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output/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observation/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measurement</a:t>
            </a: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</p:txBody>
      </p:sp>
      <p:sp>
        <p:nvSpPr>
          <p:cNvPr id="429076" name="Text Box 20"/>
          <p:cNvSpPr txBox="1">
            <a:spLocks noChangeArrowheads="1"/>
          </p:cNvSpPr>
          <p:nvPr/>
        </p:nvSpPr>
        <p:spPr bwMode="auto">
          <a:xfrm>
            <a:off x="830263" y="3244850"/>
            <a:ext cx="74755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>
            <a:spAutoFit/>
          </a:bodyPr>
          <a:lstStyle>
            <a:lvl1pPr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GB"/>
          </a:p>
        </p:txBody>
      </p:sp>
      <p:sp>
        <p:nvSpPr>
          <p:cNvPr id="429092" name="Line 36"/>
          <p:cNvSpPr>
            <a:spLocks noChangeShapeType="1"/>
          </p:cNvSpPr>
          <p:nvPr/>
        </p:nvSpPr>
        <p:spPr bwMode="auto">
          <a:xfrm>
            <a:off x="5292725" y="2924175"/>
            <a:ext cx="10080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2862" rIns="84138" bIns="42862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7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556500" cy="533400"/>
          </a:xfrm>
        </p:spPr>
        <p:txBody>
          <a:bodyPr/>
          <a:lstStyle/>
          <a:p>
            <a:pPr marL="476250" indent="-476250" defTabSz="914400">
              <a:lnSpc>
                <a:spcPct val="80000"/>
              </a:lnSpc>
            </a:pPr>
            <a:r>
              <a:rPr lang="fi-FI">
                <a:latin typeface="Arial" charset="0"/>
              </a:rPr>
              <a:t>The controllability of subsystems</a:t>
            </a:r>
          </a:p>
          <a:p>
            <a:pPr marL="476250" indent="-476250" defTabSz="914400">
              <a:lnSpc>
                <a:spcPct val="80000"/>
              </a:lnSpc>
            </a:pPr>
            <a:endParaRPr lang="fi-FI">
              <a:latin typeface="Arial" charset="0"/>
            </a:endParaRPr>
          </a:p>
          <a:p>
            <a:pPr marL="914400" lvl="1" indent="-457200" defTabSz="914400">
              <a:lnSpc>
                <a:spcPct val="80000"/>
              </a:lnSpc>
              <a:buFontTx/>
              <a:buChar char="•"/>
            </a:pPr>
            <a:endParaRPr lang="fi-FI">
              <a:latin typeface="Arial" charset="0"/>
            </a:endParaRPr>
          </a:p>
          <a:p>
            <a:pPr marL="914400" lvl="1" indent="-457200" defTabSz="914400">
              <a:lnSpc>
                <a:spcPct val="80000"/>
              </a:lnSpc>
              <a:buFontTx/>
              <a:buChar char="•"/>
            </a:pPr>
            <a:endParaRPr lang="fi-FI">
              <a:latin typeface="Arial" charset="0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175500" cy="1082675"/>
          </a:xfrm>
        </p:spPr>
        <p:txBody>
          <a:bodyPr/>
          <a:lstStyle/>
          <a:p>
            <a:pPr defTabSz="914400"/>
            <a:r>
              <a:rPr lang="fi-FI" sz="3600" b="1">
                <a:solidFill>
                  <a:srgbClr val="000099"/>
                </a:solidFill>
              </a:rPr>
              <a:t>Controllability</a:t>
            </a:r>
            <a:br>
              <a:rPr lang="fi-FI" sz="3600" b="1">
                <a:solidFill>
                  <a:srgbClr val="000099"/>
                </a:solidFill>
              </a:rPr>
            </a:b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971550" y="3644900"/>
            <a:ext cx="7620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266700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latin typeface="Arial" charset="0"/>
              </a:rPr>
              <a:t>A system is controllable if it can be driven to any state value by sufficiently rich controls </a:t>
            </a:r>
          </a:p>
          <a:p>
            <a:pPr marL="266700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solidFill>
                  <a:srgbClr val="FF66CC"/>
                </a:solidFill>
                <a:latin typeface="Arial" charset="0"/>
              </a:rPr>
              <a:t>In addition to the seemingly controllable visible system there can be an uncontrollable subsystem – human or technical </a:t>
            </a:r>
          </a:p>
          <a:p>
            <a:pPr marL="266700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solidFill>
                  <a:srgbClr val="FF66CC"/>
                </a:solidFill>
                <a:latin typeface="Arial" charset="0"/>
              </a:rPr>
              <a:t>You must have a sufficient set of inputs to cause an impact on all the states</a:t>
            </a:r>
            <a:endParaRPr lang="fi-FI" sz="240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457200" y="20574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control/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intervention</a:t>
            </a:r>
          </a:p>
          <a:p>
            <a:pPr marL="914400" lvl="1" indent="-457200" algn="l">
              <a:lnSpc>
                <a:spcPct val="80000"/>
              </a:lnSpc>
              <a:buFontTx/>
              <a:buNone/>
            </a:pPr>
            <a:endParaRPr lang="fi-FI" sz="24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None/>
            </a:pPr>
            <a:endParaRPr lang="fi-FI" sz="2400">
              <a:latin typeface="Arial" charset="0"/>
            </a:endParaRPr>
          </a:p>
        </p:txBody>
      </p:sp>
      <p:grpSp>
        <p:nvGrpSpPr>
          <p:cNvPr id="406534" name="Group 6"/>
          <p:cNvGrpSpPr>
            <a:grpSpLocks/>
          </p:cNvGrpSpPr>
          <p:nvPr/>
        </p:nvGrpSpPr>
        <p:grpSpPr bwMode="auto">
          <a:xfrm>
            <a:off x="2700338" y="1844675"/>
            <a:ext cx="3548062" cy="1371600"/>
            <a:chOff x="1728" y="1166"/>
            <a:chExt cx="2235" cy="864"/>
          </a:xfrm>
        </p:grpSpPr>
        <p:sp>
          <p:nvSpPr>
            <p:cNvPr id="406535" name="Rectangle 7"/>
            <p:cNvSpPr>
              <a:spLocks noChangeArrowheads="1"/>
            </p:cNvSpPr>
            <p:nvPr/>
          </p:nvSpPr>
          <p:spPr bwMode="auto">
            <a:xfrm>
              <a:off x="2112" y="1632"/>
              <a:ext cx="1536" cy="384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endParaRPr lang="fi-FI"/>
            </a:p>
          </p:txBody>
        </p:sp>
        <p:sp>
          <p:nvSpPr>
            <p:cNvPr id="406536" name="Rectangle 8"/>
            <p:cNvSpPr>
              <a:spLocks noChangeArrowheads="1"/>
            </p:cNvSpPr>
            <p:nvPr/>
          </p:nvSpPr>
          <p:spPr bwMode="auto">
            <a:xfrm>
              <a:off x="2094" y="1166"/>
              <a:ext cx="1561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37" name="Line 9"/>
            <p:cNvSpPr>
              <a:spLocks noChangeShapeType="1"/>
            </p:cNvSpPr>
            <p:nvPr/>
          </p:nvSpPr>
          <p:spPr bwMode="auto">
            <a:xfrm>
              <a:off x="1728" y="1392"/>
              <a:ext cx="60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38" name="Rectangle 10"/>
            <p:cNvSpPr>
              <a:spLocks noChangeAspect="1" noChangeArrowheads="1"/>
            </p:cNvSpPr>
            <p:nvPr/>
          </p:nvSpPr>
          <p:spPr bwMode="auto">
            <a:xfrm>
              <a:off x="2338" y="1299"/>
              <a:ext cx="263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39" name="Rectangle 11"/>
            <p:cNvSpPr>
              <a:spLocks noChangeAspect="1" noChangeArrowheads="1"/>
            </p:cNvSpPr>
            <p:nvPr/>
          </p:nvSpPr>
          <p:spPr bwMode="auto">
            <a:xfrm>
              <a:off x="3072" y="1310"/>
              <a:ext cx="263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40" name="Rectangle 12"/>
            <p:cNvSpPr>
              <a:spLocks noChangeAspect="1" noChangeArrowheads="1"/>
            </p:cNvSpPr>
            <p:nvPr/>
          </p:nvSpPr>
          <p:spPr bwMode="auto">
            <a:xfrm>
              <a:off x="2352" y="1776"/>
              <a:ext cx="263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41" name="Rectangle 13"/>
            <p:cNvSpPr>
              <a:spLocks noChangeAspect="1" noChangeArrowheads="1"/>
            </p:cNvSpPr>
            <p:nvPr/>
          </p:nvSpPr>
          <p:spPr bwMode="auto">
            <a:xfrm>
              <a:off x="3072" y="1776"/>
              <a:ext cx="263" cy="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42" name="Line 14"/>
            <p:cNvSpPr>
              <a:spLocks noChangeShapeType="1"/>
            </p:cNvSpPr>
            <p:nvPr/>
          </p:nvSpPr>
          <p:spPr bwMode="auto">
            <a:xfrm>
              <a:off x="2592" y="139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43" name="Line 15"/>
            <p:cNvSpPr>
              <a:spLocks noChangeShapeType="1"/>
            </p:cNvSpPr>
            <p:nvPr/>
          </p:nvSpPr>
          <p:spPr bwMode="auto">
            <a:xfrm>
              <a:off x="2640" y="187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44" name="Line 16"/>
            <p:cNvSpPr>
              <a:spLocks noChangeShapeType="1"/>
            </p:cNvSpPr>
            <p:nvPr/>
          </p:nvSpPr>
          <p:spPr bwMode="auto">
            <a:xfrm flipH="1">
              <a:off x="2496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45" name="Line 17"/>
            <p:cNvSpPr>
              <a:spLocks noChangeShapeType="1"/>
            </p:cNvSpPr>
            <p:nvPr/>
          </p:nvSpPr>
          <p:spPr bwMode="auto">
            <a:xfrm flipV="1">
              <a:off x="3216" y="148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06546" name="Line 18"/>
            <p:cNvSpPr>
              <a:spLocks noChangeShapeType="1"/>
            </p:cNvSpPr>
            <p:nvPr/>
          </p:nvSpPr>
          <p:spPr bwMode="auto">
            <a:xfrm>
              <a:off x="3360" y="1392"/>
              <a:ext cx="60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  <p:sp>
        <p:nvSpPr>
          <p:cNvPr id="406547" name="Rectangle 19"/>
          <p:cNvSpPr>
            <a:spLocks noChangeArrowheads="1"/>
          </p:cNvSpPr>
          <p:nvPr/>
        </p:nvSpPr>
        <p:spPr bwMode="auto">
          <a:xfrm>
            <a:off x="6400800" y="20574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output/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observation</a:t>
            </a: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</p:txBody>
      </p:sp>
      <p:sp>
        <p:nvSpPr>
          <p:cNvPr id="406548" name="Text Box 20"/>
          <p:cNvSpPr txBox="1">
            <a:spLocks noChangeArrowheads="1"/>
          </p:cNvSpPr>
          <p:nvPr/>
        </p:nvSpPr>
        <p:spPr bwMode="auto">
          <a:xfrm>
            <a:off x="830263" y="3244850"/>
            <a:ext cx="74755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>
            <a:spAutoFit/>
          </a:bodyPr>
          <a:lstStyle>
            <a:lvl1pPr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GB"/>
          </a:p>
        </p:txBody>
      </p:sp>
      <p:sp>
        <p:nvSpPr>
          <p:cNvPr id="406579" name="Line 51"/>
          <p:cNvSpPr>
            <a:spLocks noChangeShapeType="1"/>
          </p:cNvSpPr>
          <p:nvPr/>
        </p:nvSpPr>
        <p:spPr bwMode="auto">
          <a:xfrm>
            <a:off x="2771775" y="2852738"/>
            <a:ext cx="0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2862" rIns="84138" bIns="42862" anchor="ctr"/>
          <a:lstStyle/>
          <a:p>
            <a:endParaRPr lang="fi-FI"/>
          </a:p>
        </p:txBody>
      </p:sp>
      <p:sp>
        <p:nvSpPr>
          <p:cNvPr id="406580" name="Line 52"/>
          <p:cNvSpPr>
            <a:spLocks noChangeShapeType="1"/>
          </p:cNvSpPr>
          <p:nvPr/>
        </p:nvSpPr>
        <p:spPr bwMode="auto">
          <a:xfrm>
            <a:off x="684213" y="3284538"/>
            <a:ext cx="9350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2862" rIns="84138" bIns="42862" anchor="ctr"/>
          <a:lstStyle/>
          <a:p>
            <a:endParaRPr lang="fi-FI"/>
          </a:p>
        </p:txBody>
      </p:sp>
      <p:sp>
        <p:nvSpPr>
          <p:cNvPr id="406581" name="Line 53"/>
          <p:cNvSpPr>
            <a:spLocks noChangeShapeType="1"/>
          </p:cNvSpPr>
          <p:nvPr/>
        </p:nvSpPr>
        <p:spPr bwMode="auto">
          <a:xfrm flipV="1">
            <a:off x="2700338" y="2924175"/>
            <a:ext cx="9350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2862" rIns="84138" bIns="42862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9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1026"/>
          <p:cNvSpPr>
            <a:spLocks noChangeArrowheads="1"/>
          </p:cNvSpPr>
          <p:nvPr/>
        </p:nvSpPr>
        <p:spPr bwMode="auto">
          <a:xfrm>
            <a:off x="971550" y="3716338"/>
            <a:ext cx="76200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266700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solidFill>
                  <a:srgbClr val="FF66CC"/>
                </a:solidFill>
                <a:latin typeface="Arial" charset="0"/>
              </a:rPr>
              <a:t>SI looks for ways to observe and address the invisible subsystems and interactions of emotions and beliefs</a:t>
            </a:r>
          </a:p>
          <a:p>
            <a:pPr marL="266700" indent="-266700" algn="l">
              <a:lnSpc>
                <a:spcPct val="80000"/>
              </a:lnSpc>
              <a:buFontTx/>
              <a:buChar char="•"/>
            </a:pPr>
            <a:r>
              <a:rPr lang="fi-FI" sz="2400">
                <a:latin typeface="Arial" charset="0"/>
              </a:rPr>
              <a:t>Without the management of the whole the structure starts to produce uncontrollable behaviour – </a:t>
            </a:r>
            <a:r>
              <a:rPr lang="fi-FI" sz="2400">
                <a:solidFill>
                  <a:srgbClr val="FF66CC"/>
                </a:solidFill>
                <a:latin typeface="Arial" charset="0"/>
              </a:rPr>
              <a:t>we have systems dictatorship </a:t>
            </a:r>
          </a:p>
        </p:txBody>
      </p:sp>
      <p:sp>
        <p:nvSpPr>
          <p:cNvPr id="398339" name="Rectangle 1027"/>
          <p:cNvSpPr>
            <a:spLocks noChangeArrowheads="1"/>
          </p:cNvSpPr>
          <p:nvPr/>
        </p:nvSpPr>
        <p:spPr bwMode="auto">
          <a:xfrm>
            <a:off x="3352800" y="2590800"/>
            <a:ext cx="2438400" cy="609600"/>
          </a:xfrm>
          <a:prstGeom prst="rect">
            <a:avLst/>
          </a:prstGeom>
          <a:solidFill>
            <a:srgbClr val="FF99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2862" rIns="84138" bIns="42862" anchor="ctr"/>
          <a:lstStyle/>
          <a:p>
            <a:endParaRPr lang="fi-FI"/>
          </a:p>
        </p:txBody>
      </p:sp>
      <p:sp>
        <p:nvSpPr>
          <p:cNvPr id="39834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75500" cy="1404938"/>
          </a:xfrm>
        </p:spPr>
        <p:txBody>
          <a:bodyPr/>
          <a:lstStyle/>
          <a:p>
            <a:pPr defTabSz="914400"/>
            <a:r>
              <a:rPr lang="en-US" sz="3600" b="1">
                <a:solidFill>
                  <a:srgbClr val="000099"/>
                </a:solidFill>
              </a:rPr>
              <a:t> Systems Intelligence</a:t>
            </a:r>
            <a:r>
              <a:rPr lang="en-US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98341" name="Rectangle 1029"/>
          <p:cNvSpPr>
            <a:spLocks noChangeArrowheads="1"/>
          </p:cNvSpPr>
          <p:nvPr/>
        </p:nvSpPr>
        <p:spPr bwMode="auto">
          <a:xfrm>
            <a:off x="3324225" y="1851025"/>
            <a:ext cx="2478088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42" name="Line 1030"/>
          <p:cNvSpPr>
            <a:spLocks noChangeShapeType="1"/>
          </p:cNvSpPr>
          <p:nvPr/>
        </p:nvSpPr>
        <p:spPr bwMode="auto">
          <a:xfrm>
            <a:off x="2743200" y="2209800"/>
            <a:ext cx="9572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43" name="Rectangle 1031"/>
          <p:cNvSpPr>
            <a:spLocks noChangeAspect="1" noChangeArrowheads="1"/>
          </p:cNvSpPr>
          <p:nvPr/>
        </p:nvSpPr>
        <p:spPr bwMode="auto">
          <a:xfrm>
            <a:off x="3711575" y="2062163"/>
            <a:ext cx="417513" cy="265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44" name="Rectangle 1032"/>
          <p:cNvSpPr>
            <a:spLocks noChangeAspect="1" noChangeArrowheads="1"/>
          </p:cNvSpPr>
          <p:nvPr/>
        </p:nvSpPr>
        <p:spPr bwMode="auto">
          <a:xfrm>
            <a:off x="4876800" y="2079625"/>
            <a:ext cx="417513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45" name="Rectangle 1033"/>
          <p:cNvSpPr>
            <a:spLocks noChangeAspect="1" noChangeArrowheads="1"/>
          </p:cNvSpPr>
          <p:nvPr/>
        </p:nvSpPr>
        <p:spPr bwMode="auto">
          <a:xfrm>
            <a:off x="3733800" y="2819400"/>
            <a:ext cx="417513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46" name="Rectangle 1034"/>
          <p:cNvSpPr>
            <a:spLocks noChangeAspect="1" noChangeArrowheads="1"/>
          </p:cNvSpPr>
          <p:nvPr/>
        </p:nvSpPr>
        <p:spPr bwMode="auto">
          <a:xfrm>
            <a:off x="4876800" y="2819400"/>
            <a:ext cx="417513" cy="26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47" name="Rectangle 1035"/>
          <p:cNvSpPr>
            <a:spLocks noChangeArrowheads="1"/>
          </p:cNvSpPr>
          <p:nvPr/>
        </p:nvSpPr>
        <p:spPr bwMode="auto">
          <a:xfrm>
            <a:off x="395288" y="1773238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control/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intervention</a:t>
            </a: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4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800">
              <a:latin typeface="Arial" charset="0"/>
            </a:endParaRPr>
          </a:p>
        </p:txBody>
      </p:sp>
      <p:sp>
        <p:nvSpPr>
          <p:cNvPr id="398348" name="Line 1036"/>
          <p:cNvSpPr>
            <a:spLocks noChangeShapeType="1"/>
          </p:cNvSpPr>
          <p:nvPr/>
        </p:nvSpPr>
        <p:spPr bwMode="auto">
          <a:xfrm>
            <a:off x="4114800" y="2209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49" name="Line 1037"/>
          <p:cNvSpPr>
            <a:spLocks noChangeShapeType="1"/>
          </p:cNvSpPr>
          <p:nvPr/>
        </p:nvSpPr>
        <p:spPr bwMode="auto">
          <a:xfrm>
            <a:off x="4191000" y="2971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50" name="Line 1038"/>
          <p:cNvSpPr>
            <a:spLocks noChangeShapeType="1"/>
          </p:cNvSpPr>
          <p:nvPr/>
        </p:nvSpPr>
        <p:spPr bwMode="auto">
          <a:xfrm flipH="1">
            <a:off x="3962400" y="2362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51" name="Line 1039"/>
          <p:cNvSpPr>
            <a:spLocks noChangeShapeType="1"/>
          </p:cNvSpPr>
          <p:nvPr/>
        </p:nvSpPr>
        <p:spPr bwMode="auto">
          <a:xfrm flipV="1">
            <a:off x="5105400" y="2362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52" name="Line 1040"/>
          <p:cNvSpPr>
            <a:spLocks noChangeShapeType="1"/>
          </p:cNvSpPr>
          <p:nvPr/>
        </p:nvSpPr>
        <p:spPr bwMode="auto">
          <a:xfrm>
            <a:off x="5334000" y="2209800"/>
            <a:ext cx="9572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53" name="Rectangle 1041"/>
          <p:cNvSpPr>
            <a:spLocks noChangeArrowheads="1"/>
          </p:cNvSpPr>
          <p:nvPr/>
        </p:nvSpPr>
        <p:spPr bwMode="auto">
          <a:xfrm>
            <a:off x="6011863" y="1700213"/>
            <a:ext cx="313213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output/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sz="2400">
                <a:latin typeface="Arial" charset="0"/>
              </a:rPr>
              <a:t>observation 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endParaRPr lang="fi-FI" sz="2400">
              <a:latin typeface="Arial" charset="0"/>
            </a:endParaRPr>
          </a:p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>
                <a:solidFill>
                  <a:srgbClr val="FF66CC"/>
                </a:solidFill>
                <a:latin typeface="Arial" charset="0"/>
              </a:rPr>
              <a:t>Seeing the previously invisible parts</a:t>
            </a:r>
            <a:r>
              <a:rPr lang="fi-FI" sz="1800">
                <a:solidFill>
                  <a:srgbClr val="FF66CC"/>
                </a:solidFill>
                <a:latin typeface="Arial" charset="0"/>
              </a:rPr>
              <a:t> </a:t>
            </a:r>
          </a:p>
          <a:p>
            <a:pPr marL="476250" indent="-476250">
              <a:lnSpc>
                <a:spcPct val="80000"/>
              </a:lnSpc>
              <a:buFontTx/>
              <a:buNone/>
            </a:pPr>
            <a:endParaRPr lang="fi-FI" sz="1800">
              <a:solidFill>
                <a:srgbClr val="FF66CC"/>
              </a:solidFill>
              <a:latin typeface="Arial" charset="0"/>
            </a:endParaRPr>
          </a:p>
          <a:p>
            <a:pPr marL="476250" indent="-476250">
              <a:lnSpc>
                <a:spcPct val="80000"/>
              </a:lnSpc>
              <a:buFontTx/>
              <a:buNone/>
            </a:pPr>
            <a:endParaRPr lang="fi-FI" sz="29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800">
              <a:latin typeface="Arial" charset="0"/>
            </a:endParaRPr>
          </a:p>
          <a:p>
            <a:pPr marL="914400" lvl="1" indent="-457200" algn="l">
              <a:lnSpc>
                <a:spcPct val="80000"/>
              </a:lnSpc>
              <a:buFontTx/>
              <a:buChar char="•"/>
            </a:pPr>
            <a:endParaRPr lang="fi-FI" sz="2800">
              <a:latin typeface="Arial" charset="0"/>
            </a:endParaRPr>
          </a:p>
        </p:txBody>
      </p:sp>
      <p:sp>
        <p:nvSpPr>
          <p:cNvPr id="398354" name="Text Box 1042"/>
          <p:cNvSpPr txBox="1">
            <a:spLocks noChangeArrowheads="1"/>
          </p:cNvSpPr>
          <p:nvPr/>
        </p:nvSpPr>
        <p:spPr bwMode="auto">
          <a:xfrm>
            <a:off x="-323850" y="4221163"/>
            <a:ext cx="7475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>
            <a:spAutoFit/>
          </a:bodyPr>
          <a:lstStyle>
            <a:lvl1pPr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GB"/>
          </a:p>
        </p:txBody>
      </p:sp>
      <p:sp>
        <p:nvSpPr>
          <p:cNvPr id="398355" name="Line 1043"/>
          <p:cNvSpPr>
            <a:spLocks noChangeShapeType="1"/>
          </p:cNvSpPr>
          <p:nvPr/>
        </p:nvSpPr>
        <p:spPr bwMode="auto">
          <a:xfrm>
            <a:off x="2743200" y="2971800"/>
            <a:ext cx="957263" cy="15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56" name="Line 1044"/>
          <p:cNvSpPr>
            <a:spLocks noChangeShapeType="1"/>
          </p:cNvSpPr>
          <p:nvPr/>
        </p:nvSpPr>
        <p:spPr bwMode="auto">
          <a:xfrm>
            <a:off x="5334000" y="2971800"/>
            <a:ext cx="957263" cy="15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fi-FI"/>
          </a:p>
        </p:txBody>
      </p:sp>
      <p:sp>
        <p:nvSpPr>
          <p:cNvPr id="398357" name="Rectangle 1045"/>
          <p:cNvSpPr>
            <a:spLocks noChangeArrowheads="1"/>
          </p:cNvSpPr>
          <p:nvPr/>
        </p:nvSpPr>
        <p:spPr bwMode="auto">
          <a:xfrm>
            <a:off x="0" y="2743200"/>
            <a:ext cx="2987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/>
          <a:lstStyle/>
          <a:p>
            <a:pPr marL="476250" indent="-476250">
              <a:lnSpc>
                <a:spcPct val="80000"/>
              </a:lnSpc>
              <a:buFontTx/>
              <a:buNone/>
            </a:pPr>
            <a:r>
              <a:rPr lang="fi-FI" b="1">
                <a:solidFill>
                  <a:srgbClr val="FF66CC"/>
                </a:solidFill>
                <a:latin typeface="Arial" charset="0"/>
              </a:rPr>
              <a:t>     </a:t>
            </a:r>
            <a:r>
              <a:rPr lang="fi-FI">
                <a:solidFill>
                  <a:srgbClr val="FF66CC"/>
                </a:solidFill>
                <a:latin typeface="Arial" charset="0"/>
              </a:rPr>
              <a:t>Systems Intelligent       intervention</a:t>
            </a:r>
            <a:endParaRPr lang="fi-FI" sz="2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464425" cy="1404938"/>
          </a:xfrm>
        </p:spPr>
        <p:txBody>
          <a:bodyPr/>
          <a:lstStyle/>
          <a:p>
            <a:r>
              <a:rPr lang="fi-FI" sz="3600" b="1">
                <a:solidFill>
                  <a:srgbClr val="000099"/>
                </a:solidFill>
              </a:rPr>
              <a:t>Uncontrollability – </a:t>
            </a:r>
            <a:br>
              <a:rPr lang="fi-FI" sz="3600" b="1">
                <a:solidFill>
                  <a:srgbClr val="000099"/>
                </a:solidFill>
              </a:rPr>
            </a:br>
            <a:r>
              <a:rPr lang="fi-FI" sz="3600" b="1">
                <a:solidFill>
                  <a:srgbClr val="000099"/>
                </a:solidFill>
              </a:rPr>
              <a:t>System Dictatorship</a:t>
            </a: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04137" cy="4537075"/>
          </a:xfrm>
        </p:spPr>
        <p:txBody>
          <a:bodyPr/>
          <a:lstStyle/>
          <a:p>
            <a:pPr marL="266700" indent="-266700" algn="l">
              <a:buClr>
                <a:schemeClr val="tx1"/>
              </a:buClr>
              <a:buFont typeface="Arial" charset="0"/>
              <a:buChar char="•"/>
            </a:pPr>
            <a:r>
              <a:rPr lang="en-GB" sz="2400">
                <a:solidFill>
                  <a:srgbClr val="063DE8"/>
                </a:solidFill>
                <a:latin typeface="Arial" charset="0"/>
              </a:rPr>
              <a:t>The structure and limited input and observation variables can create a situation of uncontrollability – system dictatorship</a:t>
            </a:r>
          </a:p>
          <a:p>
            <a:pPr marL="266700" indent="-266700" algn="l">
              <a:buFont typeface="Arial" charset="0"/>
              <a:buChar char="•"/>
            </a:pPr>
            <a:r>
              <a:rPr lang="en-GB" sz="2400">
                <a:latin typeface="Arial" charset="0"/>
              </a:rPr>
              <a:t>Even if a system mainly consists of human agents the </a:t>
            </a:r>
            <a:r>
              <a:rPr lang="en-GB" sz="2400">
                <a:solidFill>
                  <a:srgbClr val="063DE8"/>
                </a:solidFill>
                <a:latin typeface="Arial" charset="0"/>
              </a:rPr>
              <a:t>overall behaviour can be determined by the non-human elements and dynamic structures such as time delays and sequential communication patters</a:t>
            </a:r>
            <a:r>
              <a:rPr lang="en-GB" sz="2400">
                <a:latin typeface="Arial" charset="0"/>
              </a:rPr>
              <a:t> (e.g. Beer Game, Senge 1990)</a:t>
            </a:r>
          </a:p>
          <a:p>
            <a:pPr marL="266700" indent="-266700" algn="l">
              <a:buFont typeface="Arial" charset="0"/>
              <a:buChar char="•"/>
            </a:pPr>
            <a:r>
              <a:rPr lang="en-GB" sz="2400">
                <a:latin typeface="Arial" charset="0"/>
              </a:rPr>
              <a:t>Systems Intelligence is aware of structures: even if all the agents try to do their best the resulting system response can be bad due to the structure</a:t>
            </a:r>
          </a:p>
          <a:p>
            <a:pPr marL="266700" indent="-266700" algn="l">
              <a:buFont typeface="Arial" charset="0"/>
              <a:buChar char="•"/>
            </a:pPr>
            <a:endParaRPr lang="en-GB" sz="2400">
              <a:latin typeface="Arial" charset="0"/>
            </a:endParaRPr>
          </a:p>
          <a:p>
            <a:pPr marL="266700" indent="-266700" algn="l">
              <a:buFont typeface="Arial" charset="0"/>
              <a:buChar char="•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823200" cy="1584325"/>
          </a:xfrm>
        </p:spPr>
        <p:txBody>
          <a:bodyPr/>
          <a:lstStyle/>
          <a:p>
            <a:r>
              <a:rPr lang="en-US" sz="3500" b="1" dirty="0" smtClean="0">
                <a:solidFill>
                  <a:srgbClr val="000099"/>
                </a:solidFill>
              </a:rPr>
              <a:t>Disciplines </a:t>
            </a:r>
            <a:r>
              <a:rPr lang="en-US" sz="3500" b="1" dirty="0">
                <a:solidFill>
                  <a:srgbClr val="000099"/>
                </a:solidFill>
              </a:rPr>
              <a:t>for </a:t>
            </a:r>
            <a:r>
              <a:rPr lang="en-US" sz="3600" b="1" dirty="0">
                <a:solidFill>
                  <a:srgbClr val="000099"/>
                </a:solidFill>
              </a:rPr>
              <a:t>coping</a:t>
            </a:r>
            <a:r>
              <a:rPr lang="en-US" sz="3500" b="1" dirty="0">
                <a:solidFill>
                  <a:srgbClr val="000099"/>
                </a:solidFill>
              </a:rPr>
              <a:t> with complexity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7704137" cy="5975350"/>
          </a:xfrm>
        </p:spPr>
        <p:txBody>
          <a:bodyPr/>
          <a:lstStyle/>
          <a:p>
            <a:pPr marL="0" indent="0" algn="l">
              <a:lnSpc>
                <a:spcPct val="90000"/>
              </a:lnSpc>
            </a:pPr>
            <a:r>
              <a:rPr lang="en-US" sz="2800" dirty="0" smtClean="0">
                <a:solidFill>
                  <a:srgbClr val="063DE8"/>
                </a:solidFill>
                <a:latin typeface="Arial" charset="0"/>
              </a:rPr>
              <a:t>Systems Theory</a:t>
            </a:r>
          </a:p>
          <a:p>
            <a:pPr marL="0" indent="0" algn="l">
              <a:lnSpc>
                <a:spcPct val="90000"/>
              </a:lnSpc>
            </a:pPr>
            <a:r>
              <a:rPr lang="en-US" sz="2800" dirty="0" smtClean="0">
                <a:solidFill>
                  <a:srgbClr val="063DE8"/>
                </a:solidFill>
                <a:latin typeface="Arial" charset="0"/>
              </a:rPr>
              <a:t>Operation </a:t>
            </a:r>
            <a:r>
              <a:rPr lang="en-US" sz="2800" dirty="0">
                <a:solidFill>
                  <a:srgbClr val="063DE8"/>
                </a:solidFill>
                <a:latin typeface="Arial" charset="0"/>
              </a:rPr>
              <a:t>Research / Management Science / </a:t>
            </a:r>
          </a:p>
          <a:p>
            <a:pPr marL="0" indent="0" algn="l"/>
            <a:r>
              <a:rPr lang="en-US" sz="2800" b="1" dirty="0" smtClean="0">
                <a:latin typeface="Arial" charset="0"/>
              </a:rPr>
              <a:t>OR - The </a:t>
            </a:r>
            <a:r>
              <a:rPr lang="en-US" sz="2800" b="1" dirty="0">
                <a:latin typeface="Arial" charset="0"/>
              </a:rPr>
              <a:t>“Science of Better”</a:t>
            </a:r>
          </a:p>
          <a:p>
            <a:pPr marL="0" indent="0" algn="l"/>
            <a:r>
              <a:rPr lang="en-US" sz="2800" dirty="0" smtClean="0">
                <a:latin typeface="Arial" charset="0"/>
              </a:rPr>
              <a:t>Based </a:t>
            </a:r>
            <a:r>
              <a:rPr lang="en-US" sz="2800" dirty="0">
                <a:latin typeface="Arial" charset="0"/>
              </a:rPr>
              <a:t>on a </a:t>
            </a:r>
            <a:r>
              <a:rPr lang="en-US" sz="2800" b="1" dirty="0">
                <a:solidFill>
                  <a:srgbClr val="063DE8"/>
                </a:solidFill>
                <a:latin typeface="Arial" charset="0"/>
              </a:rPr>
              <a:t>systems thinking </a:t>
            </a:r>
            <a:r>
              <a:rPr lang="en-US" sz="2800" b="1" dirty="0" smtClean="0">
                <a:solidFill>
                  <a:srgbClr val="063DE8"/>
                </a:solidFill>
                <a:latin typeface="Arial" charset="0"/>
              </a:rPr>
              <a:t>perspective</a:t>
            </a:r>
          </a:p>
          <a:p>
            <a:pPr marL="0" indent="0" algn="l"/>
            <a:r>
              <a:rPr lang="en-US" sz="2800" dirty="0" smtClean="0">
                <a:latin typeface="Arial" charset="0"/>
              </a:rPr>
              <a:t>Social and human systems also important</a:t>
            </a:r>
            <a:endParaRPr lang="en-US" sz="2800" dirty="0">
              <a:latin typeface="Arial" charset="0"/>
            </a:endParaRPr>
          </a:p>
          <a:p>
            <a:pPr marL="0" indent="0" algn="l"/>
            <a:endParaRPr lang="en-US" sz="2800" b="1" dirty="0">
              <a:solidFill>
                <a:srgbClr val="063DE8"/>
              </a:solidFill>
              <a:latin typeface="Arial" charset="0"/>
            </a:endParaRPr>
          </a:p>
          <a:p>
            <a:pPr marL="0" indent="0" algn="l"/>
            <a:endParaRPr lang="fi-FI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7464425" cy="1404937"/>
          </a:xfrm>
        </p:spPr>
        <p:txBody>
          <a:bodyPr/>
          <a:lstStyle/>
          <a:p>
            <a:r>
              <a:rPr lang="en-GB" sz="3600" b="1">
                <a:solidFill>
                  <a:srgbClr val="000099"/>
                </a:solidFill>
              </a:rPr>
              <a:t>Systems can take over</a:t>
            </a: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704137" cy="5040312"/>
          </a:xfrm>
        </p:spPr>
        <p:txBody>
          <a:bodyPr/>
          <a:lstStyle/>
          <a:p>
            <a:pPr marL="266700" indent="-266700" algn="l">
              <a:buFontTx/>
              <a:buChar char="•"/>
            </a:pPr>
            <a:r>
              <a:rPr lang="en-GB" sz="2800" dirty="0">
                <a:solidFill>
                  <a:srgbClr val="063DE8"/>
                </a:solidFill>
                <a:latin typeface="Arial" charset="0"/>
              </a:rPr>
              <a:t>People can get caught in systems that serve nobody’s interests</a:t>
            </a:r>
            <a:r>
              <a:rPr lang="en-US" sz="2800" dirty="0">
                <a:solidFill>
                  <a:srgbClr val="063DE8"/>
                </a:solidFill>
                <a:latin typeface="Arial" charset="0"/>
              </a:rPr>
              <a:t> </a:t>
            </a:r>
          </a:p>
          <a:p>
            <a:pPr marL="266700" indent="-266700" algn="l">
              <a:buFontTx/>
              <a:buChar char="•"/>
            </a:pPr>
            <a:r>
              <a:rPr lang="en-GB" sz="2800" dirty="0">
                <a:latin typeface="Arial" charset="0"/>
              </a:rPr>
              <a:t>People can feel helpless regarding their possibilities of changing the system</a:t>
            </a:r>
            <a:endParaRPr lang="en-US" sz="2800" dirty="0">
              <a:latin typeface="Arial" charset="0"/>
            </a:endParaRPr>
          </a:p>
          <a:p>
            <a:pPr marL="266700" indent="-266700" algn="l">
              <a:buFontTx/>
              <a:buChar char="•"/>
            </a:pPr>
            <a:r>
              <a:rPr lang="en-GB" sz="2800" dirty="0">
                <a:latin typeface="Arial" charset="0"/>
              </a:rPr>
              <a:t>People react to the system without seeing their effect on the whole</a:t>
            </a:r>
            <a:r>
              <a:rPr lang="en-US" sz="28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0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464425" cy="1216025"/>
          </a:xfrm>
        </p:spPr>
        <p:txBody>
          <a:bodyPr/>
          <a:lstStyle/>
          <a:p>
            <a:r>
              <a:rPr lang="en-GB" sz="3600" b="1" dirty="0">
                <a:solidFill>
                  <a:srgbClr val="000099"/>
                </a:solidFill>
              </a:rPr>
              <a:t>Thinking about thinking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17688"/>
            <a:ext cx="7704137" cy="5040312"/>
          </a:xfrm>
        </p:spPr>
        <p:txBody>
          <a:bodyPr/>
          <a:lstStyle/>
          <a:p>
            <a:pPr marL="266700" indent="-266700" algn="l">
              <a:buFontTx/>
              <a:buChar char="•"/>
            </a:pPr>
            <a:r>
              <a:rPr lang="en-GB" sz="2800">
                <a:solidFill>
                  <a:srgbClr val="063DE8"/>
                </a:solidFill>
                <a:latin typeface="Arial" charset="0"/>
              </a:rPr>
              <a:t>Key to learning Systems Intelligence</a:t>
            </a:r>
          </a:p>
          <a:p>
            <a:pPr marL="266700" indent="-266700" algn="l">
              <a:buFontTx/>
              <a:buChar char="•"/>
            </a:pPr>
            <a:r>
              <a:rPr lang="en-GB" sz="2800">
                <a:latin typeface="Arial" charset="0"/>
              </a:rPr>
              <a:t>One’s actions are a function of one’s thinking (mental models, beliefs, assumptions, interpretations, etc.)</a:t>
            </a:r>
          </a:p>
          <a:p>
            <a:pPr marL="266700" indent="-266700" algn="l">
              <a:buFontTx/>
              <a:buChar char="•"/>
            </a:pPr>
            <a:r>
              <a:rPr lang="en-GB" sz="2800">
                <a:latin typeface="Arial" charset="0"/>
              </a:rPr>
              <a:t>Challenge my mental models by </a:t>
            </a:r>
            <a:r>
              <a:rPr lang="en-GB" sz="2800" b="1">
                <a:latin typeface="Arial" charset="0"/>
              </a:rPr>
              <a:t>meta-level thinking</a:t>
            </a:r>
            <a:r>
              <a:rPr lang="en-GB" sz="2800">
                <a:latin typeface="Arial" charset="0"/>
              </a:rPr>
              <a:t> regarding my own thinking</a:t>
            </a:r>
            <a:endParaRPr lang="en-US" sz="2800">
              <a:latin typeface="Arial" charset="0"/>
            </a:endParaRPr>
          </a:p>
          <a:p>
            <a:pPr marL="266700" indent="-266700" algn="l"/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464425" cy="1404937"/>
          </a:xfrm>
        </p:spPr>
        <p:txBody>
          <a:bodyPr/>
          <a:lstStyle/>
          <a:p>
            <a:r>
              <a:rPr lang="en-GB" sz="3600" b="1" dirty="0">
                <a:solidFill>
                  <a:srgbClr val="000099"/>
                </a:solidFill>
              </a:rPr>
              <a:t>Systems Intelligence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04137" cy="5040313"/>
          </a:xfrm>
        </p:spPr>
        <p:txBody>
          <a:bodyPr/>
          <a:lstStyle/>
          <a:p>
            <a:pPr marL="0" indent="0" algn="l">
              <a:buNone/>
            </a:pPr>
            <a:endParaRPr lang="en-GB" sz="2800" dirty="0">
              <a:latin typeface="Arial" charset="0"/>
            </a:endParaRPr>
          </a:p>
          <a:p>
            <a:pPr marL="266700" indent="-266700" algn="l">
              <a:buFontTx/>
              <a:buChar char="•"/>
            </a:pPr>
            <a:r>
              <a:rPr lang="en-GB" sz="2800" dirty="0">
                <a:latin typeface="Arial" charset="0"/>
              </a:rPr>
              <a:t>Becomes a challenge for personal learning</a:t>
            </a:r>
          </a:p>
          <a:p>
            <a:pPr marL="266700" indent="-266700" algn="just">
              <a:buFontTx/>
              <a:buChar char="•"/>
            </a:pPr>
            <a:r>
              <a:rPr lang="en-GB" sz="2800" dirty="0">
                <a:latin typeface="Arial" charset="0"/>
              </a:rPr>
              <a:t>Trusts that people can influence complex systems</a:t>
            </a:r>
          </a:p>
          <a:p>
            <a:pPr marL="266700" indent="-266700" algn="l">
              <a:buFontTx/>
              <a:buChar char="•"/>
            </a:pPr>
            <a:r>
              <a:rPr lang="en-GB" sz="2800" dirty="0">
                <a:solidFill>
                  <a:srgbClr val="063DE8"/>
                </a:solidFill>
                <a:latin typeface="Arial" charset="0"/>
              </a:rPr>
              <a:t>The theoretical understanding of Systems Thinking need not increase Systems Intelligence</a:t>
            </a:r>
            <a:r>
              <a:rPr lang="en-US" sz="2800" dirty="0">
                <a:solidFill>
                  <a:srgbClr val="063DE8"/>
                </a:solidFill>
                <a:latin typeface="Arial" charset="0"/>
              </a:rPr>
              <a:t> </a:t>
            </a:r>
            <a:endParaRPr lang="fi-FI" sz="2800" dirty="0">
              <a:solidFill>
                <a:srgbClr val="063DE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464425" cy="1404938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Managing the invisible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04137" cy="5040312"/>
          </a:xfrm>
        </p:spPr>
        <p:txBody>
          <a:bodyPr/>
          <a:lstStyle/>
          <a:p>
            <a:pPr marL="266700" indent="-266700" algn="just">
              <a:buFont typeface="Arial" charset="0"/>
              <a:buChar char="•"/>
            </a:pPr>
            <a:endParaRPr lang="en-GB" sz="2800">
              <a:latin typeface="Arial" charset="0"/>
            </a:endParaRPr>
          </a:p>
          <a:p>
            <a:pPr marL="266700" indent="-266700" algn="just">
              <a:buFont typeface="Arial" charset="0"/>
              <a:buChar char="•"/>
            </a:pPr>
            <a:r>
              <a:rPr lang="en-GB" sz="2800">
                <a:latin typeface="Arial" charset="0"/>
              </a:rPr>
              <a:t>To understand the system, </a:t>
            </a:r>
            <a:r>
              <a:rPr lang="en-GB" sz="2800">
                <a:solidFill>
                  <a:srgbClr val="063DE8"/>
                </a:solidFill>
                <a:latin typeface="Arial" charset="0"/>
              </a:rPr>
              <a:t>it can be more important to know what is </a:t>
            </a:r>
            <a:r>
              <a:rPr lang="en-GB" sz="2800" b="1">
                <a:solidFill>
                  <a:srgbClr val="063DE8"/>
                </a:solidFill>
                <a:latin typeface="Arial" charset="0"/>
              </a:rPr>
              <a:t>not produced</a:t>
            </a:r>
            <a:r>
              <a:rPr lang="en-GB" sz="2800">
                <a:solidFill>
                  <a:srgbClr val="063DE8"/>
                </a:solidFill>
                <a:latin typeface="Arial" charset="0"/>
              </a:rPr>
              <a:t> than what the standard output is</a:t>
            </a:r>
          </a:p>
          <a:p>
            <a:pPr marL="266700" indent="-266700" algn="l">
              <a:buFont typeface="Arial" charset="0"/>
              <a:buChar char="•"/>
            </a:pPr>
            <a:r>
              <a:rPr lang="en-GB" sz="2800">
                <a:latin typeface="Arial" charset="0"/>
              </a:rPr>
              <a:t>SI tries to understand both the visible and the invisible part</a:t>
            </a:r>
          </a:p>
        </p:txBody>
      </p:sp>
    </p:spTree>
    <p:extLst>
      <p:ext uri="{BB962C8B-B14F-4D97-AF65-F5344CB8AC3E}">
        <p14:creationId xmlns:p14="http://schemas.microsoft.com/office/powerpoint/2010/main" val="16921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175500" cy="1412875"/>
          </a:xfrm>
        </p:spPr>
        <p:txBody>
          <a:bodyPr/>
          <a:lstStyle/>
          <a:p>
            <a:pPr defTabSz="914400"/>
            <a:r>
              <a:rPr lang="fi-FI" sz="3600" b="1">
                <a:solidFill>
                  <a:srgbClr val="000099"/>
                </a:solidFill>
              </a:rPr>
              <a:t>Perceptual and behavioural change</a:t>
            </a: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852738"/>
            <a:ext cx="8064500" cy="3221037"/>
          </a:xfrm>
        </p:spPr>
        <p:txBody>
          <a:bodyPr/>
          <a:lstStyle/>
          <a:p>
            <a:pPr marL="476250" indent="-476250" defTabSz="914400"/>
            <a:endParaRPr lang="fi-FI" sz="2800"/>
          </a:p>
          <a:p>
            <a:pPr marL="895350" lvl="1" indent="-239713" defTabSz="914400">
              <a:buFontTx/>
              <a:buChar char="•"/>
            </a:pPr>
            <a:r>
              <a:rPr lang="fi-FI">
                <a:latin typeface="Arial" charset="0"/>
              </a:rPr>
              <a:t>Seeing both the organizational/physical and the </a:t>
            </a:r>
            <a:r>
              <a:rPr lang="fi-FI">
                <a:solidFill>
                  <a:srgbClr val="FF99CC"/>
                </a:solidFill>
                <a:latin typeface="Arial" charset="0"/>
              </a:rPr>
              <a:t>human</a:t>
            </a:r>
            <a:r>
              <a:rPr lang="fi-FI">
                <a:latin typeface="Arial" charset="0"/>
              </a:rPr>
              <a:t> parts</a:t>
            </a:r>
          </a:p>
          <a:p>
            <a:pPr marL="895350" lvl="1" indent="-239713" defTabSz="914400">
              <a:buFont typeface="Arial" charset="0"/>
              <a:buChar char="•"/>
            </a:pPr>
            <a:r>
              <a:rPr lang="en-GB" sz="2700">
                <a:latin typeface="Arial" charset="0"/>
              </a:rPr>
              <a:t>SI looks for productive inputs to impact both parts</a:t>
            </a:r>
          </a:p>
        </p:txBody>
      </p:sp>
      <p:grpSp>
        <p:nvGrpSpPr>
          <p:cNvPr id="607236" name="Group 4"/>
          <p:cNvGrpSpPr>
            <a:grpSpLocks/>
          </p:cNvGrpSpPr>
          <p:nvPr/>
        </p:nvGrpSpPr>
        <p:grpSpPr bwMode="auto">
          <a:xfrm>
            <a:off x="1547813" y="2060575"/>
            <a:ext cx="2087562" cy="866775"/>
            <a:chOff x="113" y="981"/>
            <a:chExt cx="1315" cy="546"/>
          </a:xfrm>
        </p:grpSpPr>
        <p:sp>
          <p:nvSpPr>
            <p:cNvPr id="607237" name="Rectangle 5"/>
            <p:cNvSpPr>
              <a:spLocks noChangeArrowheads="1"/>
            </p:cNvSpPr>
            <p:nvPr/>
          </p:nvSpPr>
          <p:spPr bwMode="auto">
            <a:xfrm>
              <a:off x="339" y="1275"/>
              <a:ext cx="904" cy="243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endParaRPr lang="fi-FI"/>
            </a:p>
          </p:txBody>
        </p:sp>
        <p:sp>
          <p:nvSpPr>
            <p:cNvPr id="607238" name="Rectangle 6"/>
            <p:cNvSpPr>
              <a:spLocks noChangeArrowheads="1"/>
            </p:cNvSpPr>
            <p:nvPr/>
          </p:nvSpPr>
          <p:spPr bwMode="auto">
            <a:xfrm>
              <a:off x="328" y="981"/>
              <a:ext cx="919" cy="5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39" name="Line 7"/>
            <p:cNvSpPr>
              <a:spLocks noChangeShapeType="1"/>
            </p:cNvSpPr>
            <p:nvPr/>
          </p:nvSpPr>
          <p:spPr bwMode="auto">
            <a:xfrm>
              <a:off x="113" y="1124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40" name="Rectangle 8"/>
            <p:cNvSpPr>
              <a:spLocks noChangeAspect="1" noChangeArrowheads="1"/>
            </p:cNvSpPr>
            <p:nvPr/>
          </p:nvSpPr>
          <p:spPr bwMode="auto">
            <a:xfrm>
              <a:off x="472" y="1065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41" name="Rectangle 9"/>
            <p:cNvSpPr>
              <a:spLocks noChangeAspect="1" noChangeArrowheads="1"/>
            </p:cNvSpPr>
            <p:nvPr/>
          </p:nvSpPr>
          <p:spPr bwMode="auto">
            <a:xfrm>
              <a:off x="904" y="1072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42" name="Rectangle 10"/>
            <p:cNvSpPr>
              <a:spLocks noChangeAspect="1" noChangeArrowheads="1"/>
            </p:cNvSpPr>
            <p:nvPr/>
          </p:nvSpPr>
          <p:spPr bwMode="auto">
            <a:xfrm>
              <a:off x="480" y="1366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43" name="Rectangle 11"/>
            <p:cNvSpPr>
              <a:spLocks noChangeAspect="1" noChangeArrowheads="1"/>
            </p:cNvSpPr>
            <p:nvPr/>
          </p:nvSpPr>
          <p:spPr bwMode="auto">
            <a:xfrm>
              <a:off x="904" y="1366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44" name="Line 12"/>
            <p:cNvSpPr>
              <a:spLocks noChangeShapeType="1"/>
            </p:cNvSpPr>
            <p:nvPr/>
          </p:nvSpPr>
          <p:spPr bwMode="auto">
            <a:xfrm>
              <a:off x="621" y="1124"/>
              <a:ext cx="2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45" name="Line 13"/>
            <p:cNvSpPr>
              <a:spLocks noChangeShapeType="1"/>
            </p:cNvSpPr>
            <p:nvPr/>
          </p:nvSpPr>
          <p:spPr bwMode="auto">
            <a:xfrm>
              <a:off x="650" y="1427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 flipV="1">
              <a:off x="988" y="118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47" name="Line 15"/>
            <p:cNvSpPr>
              <a:spLocks noChangeShapeType="1"/>
            </p:cNvSpPr>
            <p:nvPr/>
          </p:nvSpPr>
          <p:spPr bwMode="auto">
            <a:xfrm>
              <a:off x="1073" y="1124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  <p:grpSp>
        <p:nvGrpSpPr>
          <p:cNvPr id="607262" name="Group 30"/>
          <p:cNvGrpSpPr>
            <a:grpSpLocks/>
          </p:cNvGrpSpPr>
          <p:nvPr/>
        </p:nvGrpSpPr>
        <p:grpSpPr bwMode="auto">
          <a:xfrm>
            <a:off x="3851275" y="2060575"/>
            <a:ext cx="2087563" cy="866775"/>
            <a:chOff x="1701" y="2205"/>
            <a:chExt cx="1315" cy="546"/>
          </a:xfrm>
        </p:grpSpPr>
        <p:sp>
          <p:nvSpPr>
            <p:cNvPr id="607263" name="Rectangle 31"/>
            <p:cNvSpPr>
              <a:spLocks noChangeArrowheads="1"/>
            </p:cNvSpPr>
            <p:nvPr/>
          </p:nvSpPr>
          <p:spPr bwMode="auto">
            <a:xfrm>
              <a:off x="1927" y="2499"/>
              <a:ext cx="904" cy="243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endParaRPr lang="fi-FI"/>
            </a:p>
          </p:txBody>
        </p:sp>
        <p:sp>
          <p:nvSpPr>
            <p:cNvPr id="607264" name="Rectangle 32"/>
            <p:cNvSpPr>
              <a:spLocks noChangeArrowheads="1"/>
            </p:cNvSpPr>
            <p:nvPr/>
          </p:nvSpPr>
          <p:spPr bwMode="auto">
            <a:xfrm>
              <a:off x="1916" y="2205"/>
              <a:ext cx="919" cy="5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65" name="Line 33"/>
            <p:cNvSpPr>
              <a:spLocks noChangeShapeType="1"/>
            </p:cNvSpPr>
            <p:nvPr/>
          </p:nvSpPr>
          <p:spPr bwMode="auto">
            <a:xfrm>
              <a:off x="1701" y="2348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66" name="Rectangle 34"/>
            <p:cNvSpPr>
              <a:spLocks noChangeAspect="1" noChangeArrowheads="1"/>
            </p:cNvSpPr>
            <p:nvPr/>
          </p:nvSpPr>
          <p:spPr bwMode="auto">
            <a:xfrm>
              <a:off x="2064" y="2296"/>
              <a:ext cx="155" cy="10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67" name="Rectangle 35"/>
            <p:cNvSpPr>
              <a:spLocks noChangeAspect="1" noChangeArrowheads="1"/>
            </p:cNvSpPr>
            <p:nvPr/>
          </p:nvSpPr>
          <p:spPr bwMode="auto">
            <a:xfrm>
              <a:off x="2492" y="2296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68" name="Rectangle 36"/>
            <p:cNvSpPr>
              <a:spLocks noChangeAspect="1" noChangeArrowheads="1"/>
            </p:cNvSpPr>
            <p:nvPr/>
          </p:nvSpPr>
          <p:spPr bwMode="auto">
            <a:xfrm>
              <a:off x="2068" y="2590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69" name="Rectangle 37"/>
            <p:cNvSpPr>
              <a:spLocks noChangeAspect="1" noChangeArrowheads="1"/>
            </p:cNvSpPr>
            <p:nvPr/>
          </p:nvSpPr>
          <p:spPr bwMode="auto">
            <a:xfrm>
              <a:off x="2492" y="2590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70" name="Line 38"/>
            <p:cNvSpPr>
              <a:spLocks noChangeShapeType="1"/>
            </p:cNvSpPr>
            <p:nvPr/>
          </p:nvSpPr>
          <p:spPr bwMode="auto">
            <a:xfrm>
              <a:off x="2209" y="2348"/>
              <a:ext cx="2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71" name="Line 39"/>
            <p:cNvSpPr>
              <a:spLocks noChangeShapeType="1"/>
            </p:cNvSpPr>
            <p:nvPr/>
          </p:nvSpPr>
          <p:spPr bwMode="auto">
            <a:xfrm>
              <a:off x="2238" y="2651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72" name="Line 40"/>
            <p:cNvSpPr>
              <a:spLocks noChangeShapeType="1"/>
            </p:cNvSpPr>
            <p:nvPr/>
          </p:nvSpPr>
          <p:spPr bwMode="auto">
            <a:xfrm flipV="1">
              <a:off x="2576" y="2408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73" name="Line 41"/>
            <p:cNvSpPr>
              <a:spLocks noChangeShapeType="1"/>
            </p:cNvSpPr>
            <p:nvPr/>
          </p:nvSpPr>
          <p:spPr bwMode="auto">
            <a:xfrm>
              <a:off x="2661" y="2348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  <p:grpSp>
        <p:nvGrpSpPr>
          <p:cNvPr id="607289" name="Group 57"/>
          <p:cNvGrpSpPr>
            <a:grpSpLocks/>
          </p:cNvGrpSpPr>
          <p:nvPr/>
        </p:nvGrpSpPr>
        <p:grpSpPr bwMode="auto">
          <a:xfrm>
            <a:off x="6156325" y="2060575"/>
            <a:ext cx="2124075" cy="865188"/>
            <a:chOff x="3833" y="1026"/>
            <a:chExt cx="1338" cy="545"/>
          </a:xfrm>
        </p:grpSpPr>
        <p:sp>
          <p:nvSpPr>
            <p:cNvPr id="607250" name="Rectangle 18"/>
            <p:cNvSpPr>
              <a:spLocks noChangeArrowheads="1"/>
            </p:cNvSpPr>
            <p:nvPr/>
          </p:nvSpPr>
          <p:spPr bwMode="auto">
            <a:xfrm>
              <a:off x="4063" y="1319"/>
              <a:ext cx="920" cy="243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endParaRPr lang="fi-FI"/>
            </a:p>
          </p:txBody>
        </p:sp>
        <p:sp>
          <p:nvSpPr>
            <p:cNvPr id="607251" name="Rectangle 19"/>
            <p:cNvSpPr>
              <a:spLocks noChangeArrowheads="1"/>
            </p:cNvSpPr>
            <p:nvPr/>
          </p:nvSpPr>
          <p:spPr bwMode="auto">
            <a:xfrm>
              <a:off x="4052" y="1026"/>
              <a:ext cx="935" cy="5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>
              <a:off x="3833" y="1169"/>
              <a:ext cx="3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53" name="Rectangle 21"/>
            <p:cNvSpPr>
              <a:spLocks noChangeAspect="1" noChangeArrowheads="1"/>
            </p:cNvSpPr>
            <p:nvPr/>
          </p:nvSpPr>
          <p:spPr bwMode="auto">
            <a:xfrm>
              <a:off x="4202" y="1117"/>
              <a:ext cx="158" cy="10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54" name="Rectangle 22"/>
            <p:cNvSpPr>
              <a:spLocks noChangeAspect="1" noChangeArrowheads="1"/>
            </p:cNvSpPr>
            <p:nvPr/>
          </p:nvSpPr>
          <p:spPr bwMode="auto">
            <a:xfrm>
              <a:off x="4638" y="1117"/>
              <a:ext cx="158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55" name="Rectangle 23"/>
            <p:cNvSpPr>
              <a:spLocks noChangeAspect="1" noChangeArrowheads="1"/>
            </p:cNvSpPr>
            <p:nvPr/>
          </p:nvSpPr>
          <p:spPr bwMode="auto">
            <a:xfrm>
              <a:off x="4206" y="1410"/>
              <a:ext cx="158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56" name="Rectangle 24"/>
            <p:cNvSpPr>
              <a:spLocks noChangeAspect="1" noChangeArrowheads="1"/>
            </p:cNvSpPr>
            <p:nvPr/>
          </p:nvSpPr>
          <p:spPr bwMode="auto">
            <a:xfrm>
              <a:off x="4638" y="1410"/>
              <a:ext cx="158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57" name="Line 25"/>
            <p:cNvSpPr>
              <a:spLocks noChangeShapeType="1"/>
            </p:cNvSpPr>
            <p:nvPr/>
          </p:nvSpPr>
          <p:spPr bwMode="auto">
            <a:xfrm>
              <a:off x="4350" y="1169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58" name="Line 26"/>
            <p:cNvSpPr>
              <a:spLocks noChangeShapeType="1"/>
            </p:cNvSpPr>
            <p:nvPr/>
          </p:nvSpPr>
          <p:spPr bwMode="auto">
            <a:xfrm>
              <a:off x="4379" y="1471"/>
              <a:ext cx="2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59" name="Line 27"/>
            <p:cNvSpPr>
              <a:spLocks noChangeShapeType="1"/>
            </p:cNvSpPr>
            <p:nvPr/>
          </p:nvSpPr>
          <p:spPr bwMode="auto">
            <a:xfrm flipV="1">
              <a:off x="4723" y="1229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60" name="Line 28"/>
            <p:cNvSpPr>
              <a:spLocks noChangeShapeType="1"/>
            </p:cNvSpPr>
            <p:nvPr/>
          </p:nvSpPr>
          <p:spPr bwMode="auto">
            <a:xfrm>
              <a:off x="4810" y="1169"/>
              <a:ext cx="3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61" name="Line 29"/>
            <p:cNvSpPr>
              <a:spLocks noChangeShapeType="1"/>
            </p:cNvSpPr>
            <p:nvPr/>
          </p:nvSpPr>
          <p:spPr bwMode="auto">
            <a:xfrm>
              <a:off x="4279" y="1233"/>
              <a:ext cx="0" cy="1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607288" name="Line 56"/>
            <p:cNvSpPr>
              <a:spLocks noChangeShapeType="1"/>
            </p:cNvSpPr>
            <p:nvPr/>
          </p:nvSpPr>
          <p:spPr bwMode="auto">
            <a:xfrm>
              <a:off x="3833" y="1464"/>
              <a:ext cx="3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735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464425" cy="1216025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Change in the system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17688"/>
            <a:ext cx="7704138" cy="5040312"/>
          </a:xfrm>
        </p:spPr>
        <p:txBody>
          <a:bodyPr/>
          <a:lstStyle/>
          <a:p>
            <a:pPr marL="266700" indent="-266700" algn="just">
              <a:buFontTx/>
              <a:buChar char="•"/>
            </a:pPr>
            <a:r>
              <a:rPr lang="en-US" sz="2800">
                <a:latin typeface="Arial" charset="0"/>
              </a:rPr>
              <a:t>People adjust to systems instinctively. </a:t>
            </a:r>
          </a:p>
          <a:p>
            <a:pPr marL="266700" indent="-266700" algn="just">
              <a:buFontTx/>
              <a:buChar char="•"/>
            </a:pPr>
            <a:r>
              <a:rPr lang="en-US" sz="2800">
                <a:latin typeface="Arial" charset="0"/>
              </a:rPr>
              <a:t>If a </a:t>
            </a:r>
            <a:r>
              <a:rPr lang="en-US" sz="2800">
                <a:solidFill>
                  <a:srgbClr val="063DE8"/>
                </a:solidFill>
                <a:latin typeface="Arial" charset="0"/>
              </a:rPr>
              <a:t>system is changed, people also change</a:t>
            </a:r>
            <a:r>
              <a:rPr lang="en-US" sz="2800">
                <a:latin typeface="Arial" charset="0"/>
              </a:rPr>
              <a:t> their behaviours.  This leads to further change</a:t>
            </a:r>
            <a:endParaRPr lang="en-GB" sz="2800">
              <a:latin typeface="Arial" charset="0"/>
            </a:endParaRPr>
          </a:p>
          <a:p>
            <a:pPr marL="266700" indent="-266700" algn="just">
              <a:buFont typeface="Arial" charset="0"/>
              <a:buChar char="•"/>
            </a:pPr>
            <a:r>
              <a:rPr lang="en-GB" sz="2800">
                <a:latin typeface="Arial" charset="0"/>
              </a:rPr>
              <a:t>A  small change in my behaviour might trigger a chain of changes in the behaviours of others</a:t>
            </a:r>
          </a:p>
        </p:txBody>
      </p:sp>
    </p:spTree>
    <p:extLst>
      <p:ext uri="{BB962C8B-B14F-4D97-AF65-F5344CB8AC3E}">
        <p14:creationId xmlns:p14="http://schemas.microsoft.com/office/powerpoint/2010/main" val="5491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85900"/>
            <a:ext cx="8353425" cy="4464050"/>
          </a:xfrm>
        </p:spPr>
        <p:txBody>
          <a:bodyPr/>
          <a:lstStyle/>
          <a:p>
            <a:pPr marL="552450" indent="-371475" algn="l" defTabSz="914400">
              <a:lnSpc>
                <a:spcPct val="90000"/>
              </a:lnSpc>
              <a:buFontTx/>
              <a:buAutoNum type="arabicPeriod"/>
            </a:pPr>
            <a:r>
              <a:rPr lang="fi-FI" sz="2400">
                <a:solidFill>
                  <a:srgbClr val="063DE8"/>
                </a:solidFill>
                <a:latin typeface="Arial" charset="0"/>
              </a:rPr>
              <a:t>Seeing  oneself in the System </a:t>
            </a:r>
            <a:r>
              <a:rPr lang="fi-FI" sz="2400">
                <a:latin typeface="Arial" charset="0"/>
              </a:rPr>
              <a:t>– </a:t>
            </a:r>
            <a:r>
              <a:rPr lang="fi-FI" sz="2000">
                <a:latin typeface="Arial" charset="0"/>
              </a:rPr>
              <a:t>Ability to see ones roles and behaviour in the system. Also through the eyes of other people and with different framings of the system. Systems thinking awareness.</a:t>
            </a:r>
            <a:endParaRPr lang="fi-FI" sz="2400">
              <a:latin typeface="Arial" charset="0"/>
            </a:endParaRPr>
          </a:p>
          <a:p>
            <a:pPr marL="552450" indent="-371475" algn="l" defTabSz="914400">
              <a:lnSpc>
                <a:spcPct val="90000"/>
              </a:lnSpc>
              <a:buFontTx/>
              <a:buAutoNum type="arabicPeriod" startAt="2"/>
            </a:pPr>
            <a:r>
              <a:rPr lang="fi-FI" sz="2400">
                <a:solidFill>
                  <a:srgbClr val="063DE8"/>
                </a:solidFill>
                <a:latin typeface="Arial" charset="0"/>
              </a:rPr>
              <a:t>Thinking about Systems</a:t>
            </a:r>
            <a:r>
              <a:rPr lang="fi-FI" sz="2400">
                <a:latin typeface="Arial" charset="0"/>
              </a:rPr>
              <a:t> </a:t>
            </a:r>
            <a:r>
              <a:rPr lang="fi-FI" sz="2400">
                <a:solidFill>
                  <a:srgbClr val="063DE8"/>
                </a:solidFill>
                <a:latin typeface="Arial" charset="0"/>
              </a:rPr>
              <a:t>Intelligence </a:t>
            </a:r>
            <a:r>
              <a:rPr lang="fi-FI" sz="2400">
                <a:latin typeface="Arial" charset="0"/>
              </a:rPr>
              <a:t>– </a:t>
            </a:r>
            <a:r>
              <a:rPr lang="fi-FI" sz="2000">
                <a:latin typeface="Arial" charset="0"/>
              </a:rPr>
              <a:t>Ability to envision  and identify productive ways of behaviour for oneself in the system and understanding systemic possibilities.</a:t>
            </a:r>
          </a:p>
          <a:p>
            <a:pPr marL="552450" indent="-371475" algn="l" defTabSz="914400">
              <a:lnSpc>
                <a:spcPct val="90000"/>
              </a:lnSpc>
              <a:buFontTx/>
              <a:buAutoNum type="arabicPeriod" startAt="2"/>
            </a:pPr>
            <a:r>
              <a:rPr lang="fi-FI" sz="2400">
                <a:solidFill>
                  <a:srgbClr val="063DE8"/>
                </a:solidFill>
                <a:latin typeface="Arial" charset="0"/>
              </a:rPr>
              <a:t>Managing Systems Intelligence </a:t>
            </a:r>
            <a:r>
              <a:rPr lang="fi-FI" sz="2400">
                <a:latin typeface="Arial" charset="0"/>
              </a:rPr>
              <a:t>– </a:t>
            </a:r>
            <a:r>
              <a:rPr lang="fi-FI" sz="2000">
                <a:latin typeface="Arial" charset="0"/>
              </a:rPr>
              <a:t>Ability to personally work with systems intelligence</a:t>
            </a:r>
            <a:r>
              <a:rPr lang="fi-FI" sz="2400">
                <a:latin typeface="Arial" charset="0"/>
              </a:rPr>
              <a:t>.</a:t>
            </a:r>
          </a:p>
          <a:p>
            <a:pPr marL="552450" indent="-371475" algn="l" defTabSz="914400">
              <a:lnSpc>
                <a:spcPct val="90000"/>
              </a:lnSpc>
              <a:buFontTx/>
              <a:buAutoNum type="arabicPeriod" startAt="2"/>
            </a:pPr>
            <a:r>
              <a:rPr lang="fi-FI" sz="2400">
                <a:solidFill>
                  <a:srgbClr val="063DE8"/>
                </a:solidFill>
                <a:latin typeface="Arial" charset="0"/>
              </a:rPr>
              <a:t>Sustaining Systems Intelligence </a:t>
            </a:r>
            <a:r>
              <a:rPr lang="fi-FI" sz="2400">
                <a:latin typeface="Arial" charset="0"/>
              </a:rPr>
              <a:t>– </a:t>
            </a:r>
            <a:r>
              <a:rPr lang="fi-FI" sz="2000">
                <a:latin typeface="Arial" charset="0"/>
              </a:rPr>
              <a:t>Ability to continue and foster systems intelligence in the long run .</a:t>
            </a:r>
          </a:p>
          <a:p>
            <a:pPr marL="552450" indent="-371475" algn="l" defTabSz="914400">
              <a:lnSpc>
                <a:spcPct val="90000"/>
              </a:lnSpc>
              <a:buFontTx/>
              <a:buAutoNum type="arabicPeriod" startAt="2"/>
            </a:pPr>
            <a:r>
              <a:rPr lang="fi-FI" sz="2400">
                <a:solidFill>
                  <a:srgbClr val="063DE8"/>
                </a:solidFill>
                <a:latin typeface="Arial" charset="0"/>
              </a:rPr>
              <a:t>Leadership with Systems Intelligence </a:t>
            </a:r>
            <a:r>
              <a:rPr lang="fi-FI" sz="2400">
                <a:latin typeface="Arial" charset="0"/>
              </a:rPr>
              <a:t>– </a:t>
            </a:r>
            <a:r>
              <a:rPr lang="fi-FI" sz="2000">
                <a:latin typeface="Arial" charset="0"/>
              </a:rPr>
              <a:t>Ability to initiate  and create systems intelligence culture in one’s organization.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848600" cy="866775"/>
          </a:xfrm>
        </p:spPr>
        <p:txBody>
          <a:bodyPr/>
          <a:lstStyle/>
          <a:p>
            <a:r>
              <a:rPr lang="fi-FI" b="1">
                <a:solidFill>
                  <a:srgbClr val="000099"/>
                </a:solidFill>
              </a:rPr>
              <a:t> </a:t>
            </a:r>
            <a:r>
              <a:rPr lang="fi-FI" sz="3600" b="1">
                <a:solidFill>
                  <a:srgbClr val="000099"/>
                </a:solidFill>
              </a:rPr>
              <a:t>5 step ladder of SI </a:t>
            </a:r>
            <a:endParaRPr lang="en-US" sz="36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 build="p"/>
      <p:bldP spid="5324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680325" cy="981075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Ecological Systems Intelligence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991475" cy="4824412"/>
          </a:xfrm>
        </p:spPr>
        <p:txBody>
          <a:bodyPr/>
          <a:lstStyle/>
          <a:p>
            <a:pPr marL="266700" indent="-266700" algn="l">
              <a:lnSpc>
                <a:spcPct val="90000"/>
              </a:lnSpc>
              <a:buFontTx/>
              <a:buChar char="•"/>
            </a:pPr>
            <a:r>
              <a:rPr lang="en-GB" sz="2400">
                <a:solidFill>
                  <a:srgbClr val="063DE8"/>
                </a:solidFill>
                <a:latin typeface="Arial" charset="0"/>
              </a:rPr>
              <a:t>Evolutionary processes exhibit a </a:t>
            </a:r>
            <a:r>
              <a:rPr lang="en-GB" sz="2400" b="1">
                <a:solidFill>
                  <a:srgbClr val="063DE8"/>
                </a:solidFill>
                <a:latin typeface="Arial" charset="0"/>
              </a:rPr>
              <a:t>spontaneous emergence of co-operation</a:t>
            </a:r>
            <a:r>
              <a:rPr lang="en-GB" sz="2400">
                <a:solidFill>
                  <a:srgbClr val="063DE8"/>
                </a:solidFill>
                <a:latin typeface="Arial" charset="0"/>
              </a:rPr>
              <a:t> generating superior  overall behaviour for all the actors</a:t>
            </a:r>
            <a:r>
              <a:rPr lang="en-GB" sz="2400">
                <a:latin typeface="Arial" charset="0"/>
              </a:rPr>
              <a:t> (Axelrod 1984, Gintis et al. 2003)</a:t>
            </a:r>
          </a:p>
          <a:p>
            <a:pPr marL="266700" indent="-266700" algn="l">
              <a:lnSpc>
                <a:spcPct val="90000"/>
              </a:lnSpc>
              <a:buFontTx/>
              <a:buChar char="•"/>
            </a:pPr>
            <a:r>
              <a:rPr lang="en-GB" sz="2400">
                <a:latin typeface="Arial" charset="0"/>
              </a:rPr>
              <a:t>Human decision making does not follow the axioms of rationality assumed in economic theory.</a:t>
            </a:r>
          </a:p>
          <a:p>
            <a:pPr marL="266700" indent="-266700" algn="l">
              <a:lnSpc>
                <a:spcPct val="90000"/>
              </a:lnSpc>
              <a:buFontTx/>
              <a:buChar char="•"/>
            </a:pPr>
            <a:r>
              <a:rPr lang="en-GB" sz="2400">
                <a:latin typeface="Arial" charset="0"/>
              </a:rPr>
              <a:t>Bounded rationality: choice behaviour strongly reflects the systemic decision environment </a:t>
            </a:r>
          </a:p>
          <a:p>
            <a:pPr marL="266700" indent="-266700" algn="l">
              <a:lnSpc>
                <a:spcPct val="90000"/>
              </a:lnSpc>
              <a:buFontTx/>
              <a:buChar char="•"/>
            </a:pPr>
            <a:r>
              <a:rPr lang="en-GB" sz="2400">
                <a:latin typeface="Arial" charset="0"/>
              </a:rPr>
              <a:t>We can escape the Prisoner’s Dilemma: a deviation  from local status quo is not possible by self-interested rationality</a:t>
            </a:r>
          </a:p>
          <a:p>
            <a:pPr marL="266700" indent="-266700" algn="l">
              <a:lnSpc>
                <a:spcPct val="90000"/>
              </a:lnSpc>
              <a:buFontTx/>
              <a:buChar char="•"/>
            </a:pPr>
            <a:r>
              <a:rPr lang="en-GB" sz="2400">
                <a:latin typeface="Arial" charset="0"/>
              </a:rPr>
              <a:t>Can be interpreted as a manifestation of ecological Systems Intelligence?</a:t>
            </a:r>
          </a:p>
          <a:p>
            <a:pPr marL="266700" indent="-266700" algn="l">
              <a:lnSpc>
                <a:spcPct val="90000"/>
              </a:lnSpc>
              <a:buFont typeface="Symbol" pitchFamily="18" charset="2"/>
              <a:buNone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611188" y="4508500"/>
            <a:ext cx="8137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>
                <a:solidFill>
                  <a:srgbClr val="063DE8"/>
                </a:solidFill>
                <a:latin typeface="Arial" charset="0"/>
              </a:rPr>
              <a:t>In experimental games :</a:t>
            </a:r>
          </a:p>
          <a:p>
            <a:pPr>
              <a:buFontTx/>
              <a:buNone/>
            </a:pPr>
            <a:r>
              <a:rPr lang="en-GB">
                <a:solidFill>
                  <a:srgbClr val="063DE8"/>
                </a:solidFill>
                <a:latin typeface="Arial" charset="0"/>
              </a:rPr>
              <a:t>People choose co-operative strategies with Systems Intelligence. They do not take everything for themselves.</a:t>
            </a:r>
          </a:p>
        </p:txBody>
      </p:sp>
      <p:pic>
        <p:nvPicPr>
          <p:cNvPr id="606211" name="Picture 3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4495800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468313" y="260350"/>
            <a:ext cx="81534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38" tIns="42862" rIns="84138" bIns="42862" anchor="ctr"/>
          <a:lstStyle/>
          <a:p>
            <a:pPr defTabSz="701675">
              <a:spcBef>
                <a:spcPct val="0"/>
              </a:spcBef>
              <a:buFontTx/>
              <a:buNone/>
            </a:pPr>
            <a:r>
              <a:rPr lang="en-GB" sz="3600" b="1">
                <a:solidFill>
                  <a:srgbClr val="04289C"/>
                </a:solidFill>
                <a:latin typeface="Arial" charset="0"/>
              </a:rPr>
              <a:t>Evolution gave us SI</a:t>
            </a:r>
            <a:endParaRPr lang="en-GB" sz="36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06213" name="Picture 5" descr="neand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1531937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718" y="332656"/>
            <a:ext cx="8928100" cy="1404938"/>
          </a:xfrm>
        </p:spPr>
        <p:txBody>
          <a:bodyPr/>
          <a:lstStyle/>
          <a:p>
            <a:r>
              <a:rPr lang="en-US" sz="3600" b="1" dirty="0">
                <a:solidFill>
                  <a:srgbClr val="000099"/>
                </a:solidFill>
              </a:rPr>
              <a:t>Systems Intelligence Research Group</a:t>
            </a:r>
            <a:endParaRPr lang="fi-FI" sz="3600" b="1" dirty="0">
              <a:solidFill>
                <a:srgbClr val="000099"/>
              </a:solidFill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704138" cy="604837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 smtClean="0">
                <a:latin typeface="Arial" charset="0"/>
              </a:rPr>
              <a:t>Co-directors:</a:t>
            </a:r>
          </a:p>
          <a:p>
            <a:pPr marL="0" indent="0">
              <a:spcBef>
                <a:spcPct val="0"/>
              </a:spcBef>
              <a:buNone/>
            </a:pPr>
            <a:endParaRPr lang="en-US" sz="12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i-FI" sz="2400" dirty="0">
                <a:latin typeface="Arial" charset="0"/>
              </a:rPr>
              <a:t>Professors </a:t>
            </a:r>
            <a:endParaRPr lang="fi-FI" sz="24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i-FI" sz="2400" dirty="0" smtClean="0">
                <a:latin typeface="Arial" charset="0"/>
              </a:rPr>
              <a:t>Raimo </a:t>
            </a:r>
            <a:r>
              <a:rPr lang="fi-FI" sz="2400" dirty="0">
                <a:latin typeface="Arial" charset="0"/>
              </a:rPr>
              <a:t>P. </a:t>
            </a:r>
            <a:r>
              <a:rPr lang="fi-FI" sz="2400" dirty="0" smtClean="0">
                <a:latin typeface="Arial" charset="0"/>
              </a:rPr>
              <a:t>Hämäläinen, Systems Analysis Laboratory</a:t>
            </a:r>
            <a:endParaRPr lang="fi-FI" sz="2500" dirty="0"/>
          </a:p>
          <a:p>
            <a:pPr marL="0" indent="0">
              <a:spcBef>
                <a:spcPct val="0"/>
              </a:spcBef>
              <a:buNone/>
            </a:pPr>
            <a:r>
              <a:rPr lang="fi-FI" sz="2400" dirty="0">
                <a:latin typeface="Arial" charset="0"/>
              </a:rPr>
              <a:t>Esa </a:t>
            </a:r>
            <a:r>
              <a:rPr lang="fi-FI" sz="2400" dirty="0" smtClean="0">
                <a:latin typeface="Arial" charset="0"/>
              </a:rPr>
              <a:t>Saarinen, </a:t>
            </a:r>
            <a:r>
              <a:rPr lang="en-US" dirty="0">
                <a:latin typeface="Arial" charset="0"/>
              </a:rPr>
              <a:t>Laboratory of Work Psychology and Leadership</a:t>
            </a:r>
            <a:endParaRPr lang="fi-FI" sz="2400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2246"/>
            <a:ext cx="2376264" cy="19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87460"/>
            <a:ext cx="1983052" cy="20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5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37983"/>
            <a:ext cx="3024336" cy="423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140997"/>
            <a:ext cx="7464425" cy="1404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en-GB" sz="3600" kern="0" dirty="0" err="1">
                <a:solidFill>
                  <a:srgbClr val="000099"/>
                </a:solidFill>
              </a:rPr>
              <a:t>P</a:t>
            </a:r>
            <a:r>
              <a:rPr lang="en-GB" sz="3600" kern="0" dirty="0" err="1" smtClean="0">
                <a:solidFill>
                  <a:srgbClr val="000099"/>
                </a:solidFill>
              </a:rPr>
              <a:t>rof.</a:t>
            </a:r>
            <a:r>
              <a:rPr lang="en-GB" sz="3600" kern="0" dirty="0" smtClean="0">
                <a:solidFill>
                  <a:srgbClr val="000099"/>
                </a:solidFill>
              </a:rPr>
              <a:t> Hans </a:t>
            </a:r>
            <a:r>
              <a:rPr lang="en-GB" sz="3600" kern="0" dirty="0" err="1" smtClean="0">
                <a:solidFill>
                  <a:srgbClr val="000099"/>
                </a:solidFill>
              </a:rPr>
              <a:t>Blomberg’s</a:t>
            </a:r>
            <a:r>
              <a:rPr lang="en-GB" sz="3600" kern="0" dirty="0" smtClean="0">
                <a:solidFill>
                  <a:srgbClr val="000099"/>
                </a:solidFill>
              </a:rPr>
              <a:t> licentiate seminar: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697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Downloadable articles and books on SI: </a:t>
            </a:r>
            <a:br>
              <a:rPr lang="en-US" dirty="0"/>
            </a:br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7985125" cy="22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150596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buFontTx/>
              <a:buChar char="•"/>
            </a:pPr>
            <a:endParaRPr lang="fi-FI" sz="2400" kern="0" dirty="0">
              <a:solidFill>
                <a:srgbClr val="000000"/>
              </a:solidFill>
            </a:endParaRPr>
          </a:p>
          <a:p>
            <a:pPr lvl="0" eaLnBrk="0" hangingPunct="0"/>
            <a:r>
              <a:rPr lang="en-US" sz="2400" kern="0" dirty="0" smtClean="0">
                <a:solidFill>
                  <a:srgbClr val="000000"/>
                </a:solidFill>
              </a:rPr>
              <a:t>systemsintelligence.aalto.fi</a:t>
            </a:r>
            <a:endParaRPr 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464425" cy="1404938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References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567737" cy="4824413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</a:pPr>
            <a:r>
              <a:rPr lang="en-GB" sz="2000" dirty="0" smtClean="0">
                <a:latin typeface="Arial" charset="0"/>
              </a:rPr>
              <a:t>Churchman </a:t>
            </a:r>
            <a:r>
              <a:rPr lang="en-GB" sz="2000" dirty="0">
                <a:latin typeface="Arial" charset="0"/>
              </a:rPr>
              <a:t>C. West. 1968. </a:t>
            </a:r>
            <a:r>
              <a:rPr lang="en-GB" sz="2000" i="1" dirty="0">
                <a:latin typeface="Arial" charset="0"/>
              </a:rPr>
              <a:t>The Systems Approach</a:t>
            </a:r>
            <a:r>
              <a:rPr lang="en-GB" sz="2000" dirty="0">
                <a:latin typeface="Arial" charset="0"/>
              </a:rPr>
              <a:t>. New York, Delta</a:t>
            </a:r>
          </a:p>
          <a:p>
            <a:pPr marL="0" indent="0" algn="just">
              <a:buFont typeface="Symbol" pitchFamily="18" charset="2"/>
              <a:buNone/>
            </a:pPr>
            <a:r>
              <a:rPr lang="en-GB" sz="2000" dirty="0" smtClean="0">
                <a:latin typeface="Arial" charset="0"/>
              </a:rPr>
              <a:t>Gardner </a:t>
            </a:r>
            <a:r>
              <a:rPr lang="en-GB" sz="2000" dirty="0">
                <a:latin typeface="Arial" charset="0"/>
              </a:rPr>
              <a:t>Howard. 1983. </a:t>
            </a:r>
            <a:r>
              <a:rPr lang="en-GB" sz="2000" i="1" dirty="0">
                <a:latin typeface="Arial" charset="0"/>
              </a:rPr>
              <a:t>Frames of Mind: The Theory of Multiple Intelligences</a:t>
            </a:r>
            <a:r>
              <a:rPr lang="en-GB" sz="2000" dirty="0">
                <a:latin typeface="Arial" charset="0"/>
              </a:rPr>
              <a:t>, Tenth anniversary edition. New York, Basic Books</a:t>
            </a:r>
          </a:p>
          <a:p>
            <a:pPr marL="0" indent="0" algn="just">
              <a:buFont typeface="Symbol" pitchFamily="18" charset="2"/>
              <a:buNone/>
            </a:pPr>
            <a:r>
              <a:rPr lang="en-GB" sz="2000" dirty="0" err="1" smtClean="0">
                <a:latin typeface="Arial" charset="0"/>
              </a:rPr>
              <a:t>Goleman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Daniel. 1995. </a:t>
            </a:r>
            <a:r>
              <a:rPr lang="en-GB" sz="2000" i="1" dirty="0">
                <a:latin typeface="Arial" charset="0"/>
              </a:rPr>
              <a:t>Emotional Intelligence</a:t>
            </a:r>
            <a:r>
              <a:rPr lang="en-GB" sz="2000" dirty="0">
                <a:latin typeface="Arial" charset="0"/>
              </a:rPr>
              <a:t>, New York, Bantam Books</a:t>
            </a:r>
          </a:p>
          <a:p>
            <a:pPr marL="0" indent="0" algn="just">
              <a:buFont typeface="Symbol" pitchFamily="18" charset="2"/>
              <a:buNone/>
            </a:pPr>
            <a:r>
              <a:rPr lang="en-GB" sz="2000" dirty="0" err="1">
                <a:latin typeface="Arial" charset="0"/>
              </a:rPr>
              <a:t>Goleman</a:t>
            </a:r>
            <a:r>
              <a:rPr lang="en-GB" sz="2000" dirty="0">
                <a:latin typeface="Arial" charset="0"/>
              </a:rPr>
              <a:t> Daniel. 2006. Social Intelligence, London, Hutchinson</a:t>
            </a:r>
          </a:p>
          <a:p>
            <a:pPr marL="0" indent="0" algn="just">
              <a:buFont typeface="Symbol" pitchFamily="18" charset="2"/>
              <a:buNone/>
            </a:pPr>
            <a:r>
              <a:rPr lang="en-GB" sz="2000" dirty="0" err="1">
                <a:latin typeface="Arial" charset="0"/>
              </a:rPr>
              <a:t>Goleman</a:t>
            </a:r>
            <a:r>
              <a:rPr lang="en-GB" sz="2000" dirty="0">
                <a:latin typeface="Arial" charset="0"/>
              </a:rPr>
              <a:t> Daniel. 2009. Ecological Intelligence, Bantam</a:t>
            </a:r>
          </a:p>
          <a:p>
            <a:pPr marL="0" indent="0" algn="just">
              <a:buFont typeface="Symbol" pitchFamily="18" charset="2"/>
              <a:buNone/>
            </a:pPr>
            <a:r>
              <a:rPr lang="en-GB" sz="2000" dirty="0">
                <a:latin typeface="Arial" charset="0"/>
              </a:rPr>
              <a:t>Hämäläinen Raimo P. and Saarinen Esa (Eds.). 2004b. Systems Intelligence - Discovering a Hidden Competence in Human Action and Organizational Life, Helsinki University of Technology, Systems Analysis Laboratory Research Reports, A88, October 2004</a:t>
            </a:r>
          </a:p>
          <a:p>
            <a:pPr marL="0" indent="0" algn="just">
              <a:buFont typeface="Symbol" pitchFamily="18" charset="2"/>
              <a:buNone/>
            </a:pPr>
            <a:r>
              <a:rPr lang="en-GB" sz="2000" dirty="0">
                <a:latin typeface="Arial" charset="0"/>
              </a:rPr>
              <a:t>Jackson Michael C. 2000. Systems Approaches to Management, New York, </a:t>
            </a:r>
            <a:r>
              <a:rPr lang="en-GB" sz="2000" dirty="0" smtClean="0">
                <a:latin typeface="Arial" charset="0"/>
              </a:rPr>
              <a:t>Kluwer</a:t>
            </a:r>
          </a:p>
          <a:p>
            <a:pPr marL="0" indent="0" algn="just">
              <a:buFont typeface="Symbol" pitchFamily="18" charset="2"/>
              <a:buNone/>
            </a:pPr>
            <a:r>
              <a:rPr lang="en-US" sz="2000" dirty="0" err="1">
                <a:latin typeface="Arial" charset="0"/>
              </a:rPr>
              <a:t>Senge</a:t>
            </a:r>
            <a:r>
              <a:rPr lang="en-US" sz="2000" dirty="0">
                <a:latin typeface="Arial" charset="0"/>
              </a:rPr>
              <a:t> Peter. 1990. The Fifth Discipline: The Art and Practice of the Learning Organization, New York, Doubleday Currency</a:t>
            </a:r>
          </a:p>
          <a:p>
            <a:pPr marL="0" indent="0" algn="just">
              <a:buFont typeface="Symbol" pitchFamily="18" charset="2"/>
              <a:buNone/>
            </a:pPr>
            <a:endParaRPr lang="en-GB" sz="2000" dirty="0">
              <a:latin typeface="Arial" charset="0"/>
            </a:endParaRPr>
          </a:p>
          <a:p>
            <a:pPr marL="0" indent="0" algn="just">
              <a:buFont typeface="Symbol" pitchFamily="18" charset="2"/>
              <a:buNone/>
            </a:pPr>
            <a:endParaRPr lang="en-GB" sz="2000" dirty="0">
              <a:latin typeface="Arial" charset="0"/>
            </a:endParaRPr>
          </a:p>
          <a:p>
            <a:pPr marL="0" indent="0" algn="just">
              <a:buFont typeface="Symbol" pitchFamily="18" charset="2"/>
              <a:buNone/>
            </a:pPr>
            <a:endParaRPr lang="en-GB" sz="2800" dirty="0">
              <a:latin typeface="Arial" charset="0"/>
            </a:endParaRPr>
          </a:p>
          <a:p>
            <a:pPr marL="0" indent="0" algn="just">
              <a:buFont typeface="Symbol" pitchFamily="18" charset="2"/>
              <a:buNone/>
            </a:pPr>
            <a:endParaRPr lang="en-US" sz="3200" dirty="0">
              <a:latin typeface="Arial" charset="0"/>
            </a:endParaRPr>
          </a:p>
          <a:p>
            <a:pPr marL="0" indent="0" algn="just">
              <a:buFont typeface="Symbol" pitchFamily="18" charset="2"/>
              <a:buChar char=""/>
            </a:pP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464425" cy="1404938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Systems Thinking 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17688"/>
            <a:ext cx="7704138" cy="5040312"/>
          </a:xfrm>
        </p:spPr>
        <p:txBody>
          <a:bodyPr/>
          <a:lstStyle/>
          <a:p>
            <a:pPr marL="266700" indent="-266700" algn="l">
              <a:buFontTx/>
              <a:buChar char="•"/>
            </a:pPr>
            <a:r>
              <a:rPr lang="en-US" sz="2800">
                <a:latin typeface="Arial" charset="0"/>
              </a:rPr>
              <a:t>Emphasizes the importance of wholes and perspectives</a:t>
            </a:r>
          </a:p>
          <a:p>
            <a:pPr marL="266700" indent="-266700" algn="l">
              <a:buFontTx/>
              <a:buChar char="•"/>
            </a:pPr>
            <a:r>
              <a:rPr lang="en-US" sz="2800" b="1">
                <a:latin typeface="Arial" charset="0"/>
              </a:rPr>
              <a:t>Models</a:t>
            </a:r>
            <a:r>
              <a:rPr lang="en-US" sz="2800">
                <a:latin typeface="Arial" charset="0"/>
              </a:rPr>
              <a:t> systems of interaction </a:t>
            </a:r>
            <a:r>
              <a:rPr lang="en-US" sz="2800" b="1">
                <a:latin typeface="Arial" charset="0"/>
              </a:rPr>
              <a:t>from outside</a:t>
            </a:r>
            <a:endParaRPr lang="fi-FI" sz="2800">
              <a:latin typeface="Arial" charset="0"/>
            </a:endParaRPr>
          </a:p>
          <a:p>
            <a:pPr marL="266700" indent="-266700" algn="l">
              <a:buFontTx/>
              <a:buChar char="•"/>
            </a:pPr>
            <a:r>
              <a:rPr lang="fi-FI" sz="2800">
                <a:latin typeface="Arial" charset="0"/>
              </a:rPr>
              <a:t>Can become </a:t>
            </a:r>
            <a:r>
              <a:rPr lang="fi-FI" sz="2800">
                <a:solidFill>
                  <a:srgbClr val="063DE8"/>
                </a:solidFill>
                <a:latin typeface="Arial" charset="0"/>
              </a:rPr>
              <a:t>a </a:t>
            </a:r>
            <a:r>
              <a:rPr lang="fi-FI" sz="2800" b="1">
                <a:solidFill>
                  <a:srgbClr val="063DE8"/>
                </a:solidFill>
                <a:latin typeface="Arial" charset="0"/>
              </a:rPr>
              <a:t>trap</a:t>
            </a:r>
            <a:r>
              <a:rPr lang="fi-FI" sz="2800">
                <a:solidFill>
                  <a:srgbClr val="063DE8"/>
                </a:solidFill>
                <a:latin typeface="Arial" charset="0"/>
              </a:rPr>
              <a:t> when one </a:t>
            </a:r>
            <a:r>
              <a:rPr lang="fi-FI" sz="2800" b="1">
                <a:solidFill>
                  <a:srgbClr val="063DE8"/>
                </a:solidFill>
                <a:latin typeface="Arial" charset="0"/>
              </a:rPr>
              <a:t>only sees the system from outside</a:t>
            </a:r>
            <a:r>
              <a:rPr lang="fi-FI" sz="2800">
                <a:latin typeface="Arial" charset="0"/>
              </a:rPr>
              <a:t> and does not recognize herself being an active player in the system</a:t>
            </a: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7901" y="144463"/>
            <a:ext cx="7175500" cy="1412875"/>
          </a:xfrm>
        </p:spPr>
        <p:txBody>
          <a:bodyPr/>
          <a:lstStyle/>
          <a:p>
            <a:pPr defTabSz="914400"/>
            <a:r>
              <a:rPr lang="fi-FI" sz="3600" b="1" dirty="0">
                <a:solidFill>
                  <a:srgbClr val="000099"/>
                </a:solidFill>
              </a:rPr>
              <a:t>Systems Thinking</a:t>
            </a:r>
            <a:br>
              <a:rPr lang="fi-FI" sz="3600" b="1" dirty="0">
                <a:solidFill>
                  <a:srgbClr val="000099"/>
                </a:solidFill>
              </a:rPr>
            </a:br>
            <a:r>
              <a:rPr lang="fi-FI" sz="3600" b="1" dirty="0" smtClean="0">
                <a:solidFill>
                  <a:srgbClr val="000099"/>
                </a:solidFill>
              </a:rPr>
              <a:t>- </a:t>
            </a:r>
            <a:r>
              <a:rPr lang="fi-FI" sz="3600" b="1" dirty="0">
                <a:solidFill>
                  <a:srgbClr val="000099"/>
                </a:solidFill>
              </a:rPr>
              <a:t>the common understanding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20938"/>
            <a:ext cx="7175500" cy="3221037"/>
          </a:xfrm>
        </p:spPr>
        <p:txBody>
          <a:bodyPr/>
          <a:lstStyle/>
          <a:p>
            <a:pPr marL="476250" indent="-476250" defTabSz="914400">
              <a:lnSpc>
                <a:spcPct val="90000"/>
              </a:lnSpc>
            </a:pPr>
            <a:endParaRPr lang="fi-FI" sz="2400"/>
          </a:p>
          <a:p>
            <a:pPr marL="895350" lvl="1" indent="-239713" defTabSz="914400">
              <a:lnSpc>
                <a:spcPct val="90000"/>
              </a:lnSpc>
              <a:buFontTx/>
              <a:buChar char="•"/>
            </a:pPr>
            <a:r>
              <a:rPr lang="fi-FI" sz="2400">
                <a:latin typeface="Arial" charset="0"/>
              </a:rPr>
              <a:t>Observes interdependencies and wholes</a:t>
            </a:r>
          </a:p>
          <a:p>
            <a:pPr marL="895350" lvl="1" indent="-239713" defTabSz="914400">
              <a:lnSpc>
                <a:spcPct val="90000"/>
              </a:lnSpc>
              <a:buFontTx/>
              <a:buChar char="•"/>
            </a:pPr>
            <a:r>
              <a:rPr lang="fi-FI" sz="2400">
                <a:latin typeface="Arial" charset="0"/>
              </a:rPr>
              <a:t>Views matters from different perspectives</a:t>
            </a:r>
          </a:p>
          <a:p>
            <a:pPr marL="895350" lvl="1" indent="-239713" defTabSz="914400">
              <a:lnSpc>
                <a:spcPct val="90000"/>
              </a:lnSpc>
              <a:buFontTx/>
              <a:buChar char="•"/>
            </a:pPr>
            <a:r>
              <a:rPr lang="fi-FI" sz="2400">
                <a:latin typeface="Arial" charset="0"/>
              </a:rPr>
              <a:t>Especially through the eyes of others (Churchman)</a:t>
            </a:r>
          </a:p>
          <a:p>
            <a:pPr marL="895350" lvl="1" indent="-239713" defTabSz="914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fi-FI" sz="2400" b="1">
                <a:solidFill>
                  <a:srgbClr val="063DE8"/>
                </a:solidFill>
                <a:latin typeface="Arial" charset="0"/>
              </a:rPr>
              <a:t>Becomes Systems Intelligence</a:t>
            </a:r>
            <a:r>
              <a:rPr lang="fi-FI" sz="2400">
                <a:solidFill>
                  <a:srgbClr val="063DE8"/>
                </a:solidFill>
                <a:latin typeface="Arial" charset="0"/>
              </a:rPr>
              <a:t> </a:t>
            </a:r>
            <a:r>
              <a:rPr lang="fi-FI" sz="2400">
                <a:latin typeface="Arial" charset="0"/>
              </a:rPr>
              <a:t>when a person takes active personal responsibility for her actions within the system</a:t>
            </a:r>
            <a:endParaRPr lang="en-US" sz="2400">
              <a:latin typeface="Arial" charset="0"/>
            </a:endParaRPr>
          </a:p>
        </p:txBody>
      </p:sp>
      <p:grpSp>
        <p:nvGrpSpPr>
          <p:cNvPr id="455684" name="Group 4"/>
          <p:cNvGrpSpPr>
            <a:grpSpLocks/>
          </p:cNvGrpSpPr>
          <p:nvPr/>
        </p:nvGrpSpPr>
        <p:grpSpPr bwMode="auto">
          <a:xfrm>
            <a:off x="179388" y="1557338"/>
            <a:ext cx="2087562" cy="866775"/>
            <a:chOff x="793" y="981"/>
            <a:chExt cx="1315" cy="546"/>
          </a:xfrm>
        </p:grpSpPr>
        <p:sp>
          <p:nvSpPr>
            <p:cNvPr id="455685" name="Rectangle 5"/>
            <p:cNvSpPr>
              <a:spLocks noChangeArrowheads="1"/>
            </p:cNvSpPr>
            <p:nvPr/>
          </p:nvSpPr>
          <p:spPr bwMode="auto">
            <a:xfrm>
              <a:off x="1019" y="1275"/>
              <a:ext cx="904" cy="243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endParaRPr lang="fi-FI"/>
            </a:p>
          </p:txBody>
        </p:sp>
        <p:sp>
          <p:nvSpPr>
            <p:cNvPr id="455686" name="Rectangle 6"/>
            <p:cNvSpPr>
              <a:spLocks noChangeArrowheads="1"/>
            </p:cNvSpPr>
            <p:nvPr/>
          </p:nvSpPr>
          <p:spPr bwMode="auto">
            <a:xfrm>
              <a:off x="1008" y="981"/>
              <a:ext cx="919" cy="5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87" name="Line 7"/>
            <p:cNvSpPr>
              <a:spLocks noChangeShapeType="1"/>
            </p:cNvSpPr>
            <p:nvPr/>
          </p:nvSpPr>
          <p:spPr bwMode="auto">
            <a:xfrm>
              <a:off x="793" y="1124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88" name="Rectangle 8"/>
            <p:cNvSpPr>
              <a:spLocks noChangeAspect="1" noChangeArrowheads="1"/>
            </p:cNvSpPr>
            <p:nvPr/>
          </p:nvSpPr>
          <p:spPr bwMode="auto">
            <a:xfrm>
              <a:off x="1152" y="1065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89" name="Rectangle 9"/>
            <p:cNvSpPr>
              <a:spLocks noChangeAspect="1" noChangeArrowheads="1"/>
            </p:cNvSpPr>
            <p:nvPr/>
          </p:nvSpPr>
          <p:spPr bwMode="auto">
            <a:xfrm>
              <a:off x="1584" y="1072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90" name="Rectangle 10"/>
            <p:cNvSpPr>
              <a:spLocks noChangeAspect="1" noChangeArrowheads="1"/>
            </p:cNvSpPr>
            <p:nvPr/>
          </p:nvSpPr>
          <p:spPr bwMode="auto">
            <a:xfrm>
              <a:off x="1160" y="1366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91" name="Rectangle 11"/>
            <p:cNvSpPr>
              <a:spLocks noChangeAspect="1" noChangeArrowheads="1"/>
            </p:cNvSpPr>
            <p:nvPr/>
          </p:nvSpPr>
          <p:spPr bwMode="auto">
            <a:xfrm>
              <a:off x="1584" y="1366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92" name="Line 12"/>
            <p:cNvSpPr>
              <a:spLocks noChangeShapeType="1"/>
            </p:cNvSpPr>
            <p:nvPr/>
          </p:nvSpPr>
          <p:spPr bwMode="auto">
            <a:xfrm>
              <a:off x="1301" y="1124"/>
              <a:ext cx="2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93" name="Line 13"/>
            <p:cNvSpPr>
              <a:spLocks noChangeShapeType="1"/>
            </p:cNvSpPr>
            <p:nvPr/>
          </p:nvSpPr>
          <p:spPr bwMode="auto">
            <a:xfrm>
              <a:off x="1330" y="1427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 flipH="1">
              <a:off x="1245" y="118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 flipV="1">
              <a:off x="1668" y="118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696" name="Line 16"/>
            <p:cNvSpPr>
              <a:spLocks noChangeShapeType="1"/>
            </p:cNvSpPr>
            <p:nvPr/>
          </p:nvSpPr>
          <p:spPr bwMode="auto">
            <a:xfrm>
              <a:off x="1753" y="1124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  <p:grpSp>
        <p:nvGrpSpPr>
          <p:cNvPr id="455697" name="Group 17"/>
          <p:cNvGrpSpPr>
            <a:grpSpLocks/>
          </p:cNvGrpSpPr>
          <p:nvPr/>
        </p:nvGrpSpPr>
        <p:grpSpPr bwMode="auto">
          <a:xfrm>
            <a:off x="4643438" y="1557338"/>
            <a:ext cx="2087562" cy="866775"/>
            <a:chOff x="1701" y="2205"/>
            <a:chExt cx="1315" cy="546"/>
          </a:xfrm>
        </p:grpSpPr>
        <p:sp>
          <p:nvSpPr>
            <p:cNvPr id="455698" name="Rectangle 18"/>
            <p:cNvSpPr>
              <a:spLocks noChangeArrowheads="1"/>
            </p:cNvSpPr>
            <p:nvPr/>
          </p:nvSpPr>
          <p:spPr bwMode="auto">
            <a:xfrm>
              <a:off x="1927" y="2499"/>
              <a:ext cx="904" cy="243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endParaRPr lang="fi-FI"/>
            </a:p>
          </p:txBody>
        </p:sp>
        <p:sp>
          <p:nvSpPr>
            <p:cNvPr id="455699" name="Rectangle 19"/>
            <p:cNvSpPr>
              <a:spLocks noChangeArrowheads="1"/>
            </p:cNvSpPr>
            <p:nvPr/>
          </p:nvSpPr>
          <p:spPr bwMode="auto">
            <a:xfrm>
              <a:off x="1916" y="2205"/>
              <a:ext cx="919" cy="5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0" name="Line 20"/>
            <p:cNvSpPr>
              <a:spLocks noChangeShapeType="1"/>
            </p:cNvSpPr>
            <p:nvPr/>
          </p:nvSpPr>
          <p:spPr bwMode="auto">
            <a:xfrm>
              <a:off x="1701" y="2348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1" name="Rectangle 21"/>
            <p:cNvSpPr>
              <a:spLocks noChangeAspect="1" noChangeArrowheads="1"/>
            </p:cNvSpPr>
            <p:nvPr/>
          </p:nvSpPr>
          <p:spPr bwMode="auto">
            <a:xfrm>
              <a:off x="2064" y="2296"/>
              <a:ext cx="155" cy="10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2" name="Rectangle 22"/>
            <p:cNvSpPr>
              <a:spLocks noChangeAspect="1" noChangeArrowheads="1"/>
            </p:cNvSpPr>
            <p:nvPr/>
          </p:nvSpPr>
          <p:spPr bwMode="auto">
            <a:xfrm>
              <a:off x="2492" y="2296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3" name="Rectangle 23"/>
            <p:cNvSpPr>
              <a:spLocks noChangeAspect="1" noChangeArrowheads="1"/>
            </p:cNvSpPr>
            <p:nvPr/>
          </p:nvSpPr>
          <p:spPr bwMode="auto">
            <a:xfrm>
              <a:off x="2068" y="2590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4" name="Rectangle 24"/>
            <p:cNvSpPr>
              <a:spLocks noChangeAspect="1" noChangeArrowheads="1"/>
            </p:cNvSpPr>
            <p:nvPr/>
          </p:nvSpPr>
          <p:spPr bwMode="auto">
            <a:xfrm>
              <a:off x="2492" y="2590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5" name="Line 25"/>
            <p:cNvSpPr>
              <a:spLocks noChangeShapeType="1"/>
            </p:cNvSpPr>
            <p:nvPr/>
          </p:nvSpPr>
          <p:spPr bwMode="auto">
            <a:xfrm>
              <a:off x="2209" y="2348"/>
              <a:ext cx="2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6" name="Line 26"/>
            <p:cNvSpPr>
              <a:spLocks noChangeShapeType="1"/>
            </p:cNvSpPr>
            <p:nvPr/>
          </p:nvSpPr>
          <p:spPr bwMode="auto">
            <a:xfrm>
              <a:off x="2238" y="2651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7" name="Line 27"/>
            <p:cNvSpPr>
              <a:spLocks noChangeShapeType="1"/>
            </p:cNvSpPr>
            <p:nvPr/>
          </p:nvSpPr>
          <p:spPr bwMode="auto">
            <a:xfrm flipV="1">
              <a:off x="2576" y="2408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08" name="Line 28"/>
            <p:cNvSpPr>
              <a:spLocks noChangeShapeType="1"/>
            </p:cNvSpPr>
            <p:nvPr/>
          </p:nvSpPr>
          <p:spPr bwMode="auto">
            <a:xfrm>
              <a:off x="2661" y="2348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  <p:grpSp>
        <p:nvGrpSpPr>
          <p:cNvPr id="455709" name="Group 29"/>
          <p:cNvGrpSpPr>
            <a:grpSpLocks/>
          </p:cNvGrpSpPr>
          <p:nvPr/>
        </p:nvGrpSpPr>
        <p:grpSpPr bwMode="auto">
          <a:xfrm>
            <a:off x="2484438" y="1557338"/>
            <a:ext cx="2087562" cy="866775"/>
            <a:chOff x="3878" y="981"/>
            <a:chExt cx="1315" cy="546"/>
          </a:xfrm>
        </p:grpSpPr>
        <p:sp>
          <p:nvSpPr>
            <p:cNvPr id="455710" name="Rectangle 30"/>
            <p:cNvSpPr>
              <a:spLocks noChangeArrowheads="1"/>
            </p:cNvSpPr>
            <p:nvPr/>
          </p:nvSpPr>
          <p:spPr bwMode="auto">
            <a:xfrm>
              <a:off x="4104" y="1275"/>
              <a:ext cx="904" cy="243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endParaRPr lang="fi-FI" sz="2400"/>
            </a:p>
          </p:txBody>
        </p:sp>
        <p:sp>
          <p:nvSpPr>
            <p:cNvPr id="455711" name="Rectangle 31"/>
            <p:cNvSpPr>
              <a:spLocks noChangeArrowheads="1"/>
            </p:cNvSpPr>
            <p:nvPr/>
          </p:nvSpPr>
          <p:spPr bwMode="auto">
            <a:xfrm>
              <a:off x="4093" y="981"/>
              <a:ext cx="919" cy="5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12" name="Line 32"/>
            <p:cNvSpPr>
              <a:spLocks noChangeShapeType="1"/>
            </p:cNvSpPr>
            <p:nvPr/>
          </p:nvSpPr>
          <p:spPr bwMode="auto">
            <a:xfrm>
              <a:off x="3878" y="1124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13" name="Rectangle 33"/>
            <p:cNvSpPr>
              <a:spLocks noChangeAspect="1" noChangeArrowheads="1"/>
            </p:cNvSpPr>
            <p:nvPr/>
          </p:nvSpPr>
          <p:spPr bwMode="auto">
            <a:xfrm>
              <a:off x="4237" y="1065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14" name="Rectangle 34"/>
            <p:cNvSpPr>
              <a:spLocks noChangeAspect="1" noChangeArrowheads="1"/>
            </p:cNvSpPr>
            <p:nvPr/>
          </p:nvSpPr>
          <p:spPr bwMode="auto">
            <a:xfrm>
              <a:off x="4669" y="1072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15" name="Rectangle 35"/>
            <p:cNvSpPr>
              <a:spLocks noChangeAspect="1" noChangeArrowheads="1"/>
            </p:cNvSpPr>
            <p:nvPr/>
          </p:nvSpPr>
          <p:spPr bwMode="auto">
            <a:xfrm>
              <a:off x="4245" y="1366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16" name="Rectangle 36"/>
            <p:cNvSpPr>
              <a:spLocks noChangeAspect="1" noChangeArrowheads="1"/>
            </p:cNvSpPr>
            <p:nvPr/>
          </p:nvSpPr>
          <p:spPr bwMode="auto">
            <a:xfrm>
              <a:off x="4669" y="1366"/>
              <a:ext cx="155" cy="1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17" name="Line 37"/>
            <p:cNvSpPr>
              <a:spLocks noChangeShapeType="1"/>
            </p:cNvSpPr>
            <p:nvPr/>
          </p:nvSpPr>
          <p:spPr bwMode="auto">
            <a:xfrm>
              <a:off x="4415" y="1427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18" name="Line 38"/>
            <p:cNvSpPr>
              <a:spLocks noChangeShapeType="1"/>
            </p:cNvSpPr>
            <p:nvPr/>
          </p:nvSpPr>
          <p:spPr bwMode="auto">
            <a:xfrm flipH="1">
              <a:off x="4330" y="118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19" name="Line 39"/>
            <p:cNvSpPr>
              <a:spLocks noChangeShapeType="1"/>
            </p:cNvSpPr>
            <p:nvPr/>
          </p:nvSpPr>
          <p:spPr bwMode="auto">
            <a:xfrm flipV="1">
              <a:off x="4753" y="118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  <p:sp>
          <p:nvSpPr>
            <p:cNvPr id="455720" name="Line 40"/>
            <p:cNvSpPr>
              <a:spLocks noChangeShapeType="1"/>
            </p:cNvSpPr>
            <p:nvPr/>
          </p:nvSpPr>
          <p:spPr bwMode="auto">
            <a:xfrm>
              <a:off x="4838" y="1124"/>
              <a:ext cx="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  <p:grpSp>
        <p:nvGrpSpPr>
          <p:cNvPr id="455721" name="Group 41"/>
          <p:cNvGrpSpPr>
            <a:grpSpLocks/>
          </p:cNvGrpSpPr>
          <p:nvPr/>
        </p:nvGrpSpPr>
        <p:grpSpPr bwMode="auto">
          <a:xfrm>
            <a:off x="6804025" y="1557338"/>
            <a:ext cx="2124075" cy="865187"/>
            <a:chOff x="1066" y="2205"/>
            <a:chExt cx="2993" cy="1316"/>
          </a:xfrm>
        </p:grpSpPr>
        <p:grpSp>
          <p:nvGrpSpPr>
            <p:cNvPr id="455722" name="Group 42"/>
            <p:cNvGrpSpPr>
              <a:grpSpLocks/>
            </p:cNvGrpSpPr>
            <p:nvPr/>
          </p:nvGrpSpPr>
          <p:grpSpPr bwMode="auto">
            <a:xfrm>
              <a:off x="1066" y="2205"/>
              <a:ext cx="2993" cy="1316"/>
              <a:chOff x="1701" y="2205"/>
              <a:chExt cx="1315" cy="546"/>
            </a:xfrm>
          </p:grpSpPr>
          <p:sp>
            <p:nvSpPr>
              <p:cNvPr id="455723" name="Rectangle 43"/>
              <p:cNvSpPr>
                <a:spLocks noChangeArrowheads="1"/>
              </p:cNvSpPr>
              <p:nvPr/>
            </p:nvSpPr>
            <p:spPr bwMode="auto">
              <a:xfrm>
                <a:off x="1927" y="2499"/>
                <a:ext cx="904" cy="243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4138" tIns="42862" rIns="84138" bIns="42862" anchor="ctr"/>
              <a:lstStyle/>
              <a:p>
                <a:endParaRPr lang="fi-FI"/>
              </a:p>
            </p:txBody>
          </p:sp>
          <p:sp>
            <p:nvSpPr>
              <p:cNvPr id="455724" name="Rectangle 44"/>
              <p:cNvSpPr>
                <a:spLocks noChangeArrowheads="1"/>
              </p:cNvSpPr>
              <p:nvPr/>
            </p:nvSpPr>
            <p:spPr bwMode="auto">
              <a:xfrm>
                <a:off x="1916" y="2205"/>
                <a:ext cx="919" cy="54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25" name="Line 45"/>
              <p:cNvSpPr>
                <a:spLocks noChangeShapeType="1"/>
              </p:cNvSpPr>
              <p:nvPr/>
            </p:nvSpPr>
            <p:spPr bwMode="auto">
              <a:xfrm>
                <a:off x="1701" y="2348"/>
                <a:ext cx="3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2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2064" y="2296"/>
                <a:ext cx="155" cy="10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27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2492" y="2296"/>
                <a:ext cx="155" cy="1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2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2068" y="2590"/>
                <a:ext cx="155" cy="1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29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2492" y="2590"/>
                <a:ext cx="155" cy="1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30" name="Line 50"/>
              <p:cNvSpPr>
                <a:spLocks noChangeShapeType="1"/>
              </p:cNvSpPr>
              <p:nvPr/>
            </p:nvSpPr>
            <p:spPr bwMode="auto">
              <a:xfrm>
                <a:off x="2209" y="2348"/>
                <a:ext cx="28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31" name="Line 51"/>
              <p:cNvSpPr>
                <a:spLocks noChangeShapeType="1"/>
              </p:cNvSpPr>
              <p:nvPr/>
            </p:nvSpPr>
            <p:spPr bwMode="auto">
              <a:xfrm>
                <a:off x="2238" y="2651"/>
                <a:ext cx="2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32" name="Line 52"/>
              <p:cNvSpPr>
                <a:spLocks noChangeShapeType="1"/>
              </p:cNvSpPr>
              <p:nvPr/>
            </p:nvSpPr>
            <p:spPr bwMode="auto">
              <a:xfrm flipV="1">
                <a:off x="2576" y="2408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  <p:sp>
            <p:nvSpPr>
              <p:cNvPr id="455733" name="Line 53"/>
              <p:cNvSpPr>
                <a:spLocks noChangeShapeType="1"/>
              </p:cNvSpPr>
              <p:nvPr/>
            </p:nvSpPr>
            <p:spPr bwMode="auto">
              <a:xfrm>
                <a:off x="2661" y="2348"/>
                <a:ext cx="3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fi-FI"/>
              </a:p>
            </p:txBody>
          </p:sp>
        </p:grpSp>
        <p:sp>
          <p:nvSpPr>
            <p:cNvPr id="455734" name="Line 54"/>
            <p:cNvSpPr>
              <a:spLocks noChangeShapeType="1"/>
            </p:cNvSpPr>
            <p:nvPr/>
          </p:nvSpPr>
          <p:spPr bwMode="auto">
            <a:xfrm>
              <a:off x="2064" y="2704"/>
              <a:ext cx="0" cy="40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1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404938"/>
          </a:xfrm>
        </p:spPr>
        <p:txBody>
          <a:bodyPr/>
          <a:lstStyle/>
          <a:p>
            <a:r>
              <a:rPr lang="fi-FI" sz="3200" b="1" dirty="0">
                <a:solidFill>
                  <a:srgbClr val="000099"/>
                </a:solidFill>
              </a:rPr>
              <a:t> </a:t>
            </a:r>
            <a:r>
              <a:rPr lang="fi-FI" sz="3600" b="1" dirty="0">
                <a:solidFill>
                  <a:srgbClr val="000099"/>
                </a:solidFill>
              </a:rPr>
              <a:t>Systems Intelligence</a:t>
            </a:r>
            <a:br>
              <a:rPr lang="fi-FI" sz="3600" b="1" dirty="0">
                <a:solidFill>
                  <a:srgbClr val="000099"/>
                </a:solidFill>
              </a:rPr>
            </a:br>
            <a:r>
              <a:rPr lang="fi-FI" sz="2800" b="1" dirty="0">
                <a:solidFill>
                  <a:srgbClr val="000099"/>
                </a:solidFill>
              </a:rPr>
              <a:t>(Hämäläinen and Saarinen, 2004)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704137" cy="5310187"/>
          </a:xfrm>
        </p:spPr>
        <p:txBody>
          <a:bodyPr/>
          <a:lstStyle/>
          <a:p>
            <a:pPr marL="266700" indent="-266700" algn="l"/>
            <a:endParaRPr lang="en-US" sz="2800" dirty="0">
              <a:latin typeface="Arial" charset="0"/>
            </a:endParaRPr>
          </a:p>
          <a:p>
            <a:pPr marL="266700" indent="-266700" algn="l">
              <a:buClr>
                <a:schemeClr val="tx1"/>
              </a:buClr>
              <a:buFontTx/>
              <a:buChar char="•"/>
            </a:pPr>
            <a:r>
              <a:rPr lang="fi-FI" sz="2800" dirty="0">
                <a:solidFill>
                  <a:srgbClr val="063DE8"/>
                </a:solidFill>
                <a:latin typeface="Arial" charset="0"/>
              </a:rPr>
              <a:t>I</a:t>
            </a:r>
            <a:r>
              <a:rPr lang="en-US" sz="2800" dirty="0" err="1">
                <a:solidFill>
                  <a:srgbClr val="063DE8"/>
                </a:solidFill>
                <a:latin typeface="Arial" charset="0"/>
              </a:rPr>
              <a:t>ntelligent</a:t>
            </a:r>
            <a:r>
              <a:rPr lang="en-US" sz="2800" dirty="0">
                <a:solidFill>
                  <a:srgbClr val="063DE8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63DE8"/>
                </a:solidFill>
                <a:latin typeface="Arial" charset="0"/>
              </a:rPr>
              <a:t>behaviour</a:t>
            </a:r>
            <a:r>
              <a:rPr lang="en-US" sz="2800" dirty="0">
                <a:solidFill>
                  <a:srgbClr val="063DE8"/>
                </a:solidFill>
                <a:latin typeface="Arial" charset="0"/>
              </a:rPr>
              <a:t> in the context of complex systems involving </a:t>
            </a:r>
            <a:r>
              <a:rPr lang="en-US" sz="2800" dirty="0" err="1">
                <a:solidFill>
                  <a:srgbClr val="063DE8"/>
                </a:solidFill>
                <a:latin typeface="Arial" charset="0"/>
              </a:rPr>
              <a:t>interaction,dynamics</a:t>
            </a:r>
            <a:r>
              <a:rPr lang="en-US" sz="2800" dirty="0">
                <a:solidFill>
                  <a:srgbClr val="063DE8"/>
                </a:solidFill>
                <a:latin typeface="Arial" charset="0"/>
              </a:rPr>
              <a:t> and feedback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Combines human sensitivities with engineering thinking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Pursuing the </a:t>
            </a:r>
            <a:r>
              <a:rPr lang="fi-FI" sz="2800" dirty="0">
                <a:solidFill>
                  <a:srgbClr val="063DE8"/>
                </a:solidFill>
                <a:latin typeface="Arial" charset="0"/>
              </a:rPr>
              <a:t>idea of making things work </a:t>
            </a:r>
            <a:r>
              <a:rPr lang="fi-FI" sz="2800" dirty="0" smtClean="0">
                <a:solidFill>
                  <a:srgbClr val="063DE8"/>
                </a:solidFill>
                <a:latin typeface="Arial" charset="0"/>
              </a:rPr>
              <a:t>better</a:t>
            </a:r>
            <a:endParaRPr lang="fi-FI" sz="2800" dirty="0">
              <a:solidFill>
                <a:srgbClr val="063DE8"/>
              </a:solidFill>
              <a:latin typeface="Arial" charset="0"/>
            </a:endParaRPr>
          </a:p>
          <a:p>
            <a:pPr marL="266700" indent="-266700" algn="l">
              <a:buClr>
                <a:schemeClr val="tx1"/>
              </a:buClr>
              <a:buFontTx/>
              <a:buChar char="•"/>
            </a:pPr>
            <a:endParaRPr lang="en-US" sz="2800" dirty="0">
              <a:solidFill>
                <a:schemeClr val="accent1"/>
              </a:solidFill>
              <a:latin typeface="Arial" charset="0"/>
            </a:endParaRPr>
          </a:p>
          <a:p>
            <a:pPr marL="266700" indent="-266700" algn="l">
              <a:buFontTx/>
              <a:buChar char="•"/>
            </a:pPr>
            <a:endParaRPr lang="fi-FI" sz="2800" dirty="0">
              <a:solidFill>
                <a:srgbClr val="063DE8"/>
              </a:solidFill>
              <a:latin typeface="Arial" charset="0"/>
            </a:endParaRPr>
          </a:p>
          <a:p>
            <a:pPr marL="266700" indent="-266700" algn="l">
              <a:buFontTx/>
              <a:buChar char="•"/>
            </a:pPr>
            <a:endParaRPr lang="en-US" sz="2800" b="1" dirty="0">
              <a:solidFill>
                <a:srgbClr val="063DE8"/>
              </a:solidFill>
              <a:latin typeface="Arial" charset="0"/>
            </a:endParaRPr>
          </a:p>
          <a:p>
            <a:pPr marL="266700" indent="-266700" algn="l"/>
            <a:endParaRPr lang="fi-FI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464425" cy="1404938"/>
          </a:xfrm>
        </p:spPr>
        <p:txBody>
          <a:bodyPr/>
          <a:lstStyle/>
          <a:p>
            <a:r>
              <a:rPr lang="fi-FI" sz="3600" b="1" dirty="0">
                <a:solidFill>
                  <a:srgbClr val="000099"/>
                </a:solidFill>
              </a:rPr>
              <a:t>Multiple Intelligences </a:t>
            </a:r>
            <a:br>
              <a:rPr lang="fi-FI" sz="3600" b="1" dirty="0">
                <a:solidFill>
                  <a:srgbClr val="000099"/>
                </a:solidFill>
              </a:rPr>
            </a:br>
            <a:r>
              <a:rPr lang="fi-FI" sz="2800" b="1" dirty="0">
                <a:solidFill>
                  <a:srgbClr val="000099"/>
                </a:solidFill>
              </a:rPr>
              <a:t>(Howard Gardner 1983)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17688"/>
            <a:ext cx="7704137" cy="5040312"/>
          </a:xfrm>
        </p:spPr>
        <p:txBody>
          <a:bodyPr/>
          <a:lstStyle/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 Linguistic 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 Musical 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 Logical-Mathematical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 Spatial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 Bodily-Kinesthetic 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 </a:t>
            </a:r>
            <a:r>
              <a:rPr lang="fi-FI" sz="2800" dirty="0" smtClean="0">
                <a:latin typeface="Arial" charset="0"/>
              </a:rPr>
              <a:t>Personal </a:t>
            </a:r>
            <a:r>
              <a:rPr lang="fi-FI" sz="2800" dirty="0">
                <a:latin typeface="Arial" charset="0"/>
              </a:rPr>
              <a:t>Intelligences – intra / inter</a:t>
            </a:r>
          </a:p>
          <a:p>
            <a:pPr marL="266700" indent="-266700" algn="l">
              <a:buFontTx/>
              <a:buChar char="•"/>
            </a:pPr>
            <a:r>
              <a:rPr lang="fi-FI" sz="2800" dirty="0">
                <a:latin typeface="Arial" charset="0"/>
              </a:rPr>
              <a:t> </a:t>
            </a:r>
            <a:r>
              <a:rPr lang="fi-FI" sz="2800" b="1" dirty="0">
                <a:latin typeface="Arial" charset="0"/>
              </a:rPr>
              <a:t>Plus higher-level cognitive capacities e.g.  common sense and wisdom</a:t>
            </a:r>
          </a:p>
          <a:p>
            <a:pPr marL="266700" indent="-266700" algn="l"/>
            <a:endParaRPr lang="fi-FI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464425" cy="1404938"/>
          </a:xfrm>
        </p:spPr>
        <p:txBody>
          <a:bodyPr/>
          <a:lstStyle/>
          <a:p>
            <a:r>
              <a:rPr lang="en-GB" sz="3600" b="1" dirty="0">
                <a:solidFill>
                  <a:srgbClr val="000099"/>
                </a:solidFill>
              </a:rPr>
              <a:t>SI and Multiple Intelligences</a:t>
            </a:r>
            <a:endParaRPr lang="en-US" sz="3600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7704137" cy="5040313"/>
          </a:xfrm>
        </p:spPr>
        <p:txBody>
          <a:bodyPr/>
          <a:lstStyle/>
          <a:p>
            <a:pPr marL="266700" indent="-266700" algn="l">
              <a:buFontTx/>
              <a:buChar char="•"/>
            </a:pPr>
            <a:r>
              <a:rPr lang="fi-FI" sz="2800">
                <a:latin typeface="Arial" charset="0"/>
              </a:rPr>
              <a:t>Systems Intelligence is</a:t>
            </a:r>
            <a:r>
              <a:rPr lang="fi-FI" sz="2800" b="1">
                <a:latin typeface="Arial" charset="0"/>
              </a:rPr>
              <a:t> </a:t>
            </a:r>
            <a:r>
              <a:rPr lang="fi-FI" sz="2800">
                <a:latin typeface="Arial" charset="0"/>
              </a:rPr>
              <a:t>another higher level cognitive capacity</a:t>
            </a:r>
          </a:p>
          <a:p>
            <a:pPr marL="266700" indent="-266700" algn="l">
              <a:buFontTx/>
              <a:buChar char="•"/>
            </a:pPr>
            <a:r>
              <a:rPr lang="fi-FI" sz="2800">
                <a:solidFill>
                  <a:srgbClr val="063DE8"/>
                </a:solidFill>
                <a:latin typeface="Arial" charset="0"/>
              </a:rPr>
              <a:t>SI </a:t>
            </a:r>
            <a:r>
              <a:rPr lang="fi-FI" sz="2800" b="1">
                <a:solidFill>
                  <a:srgbClr val="063DE8"/>
                </a:solidFill>
                <a:latin typeface="Arial" charset="0"/>
              </a:rPr>
              <a:t>links intelligence with the concept of system and systemic thinking</a:t>
            </a:r>
            <a:endParaRPr lang="fi-FI" sz="2800">
              <a:solidFill>
                <a:srgbClr val="063DE8"/>
              </a:solidFill>
              <a:latin typeface="Arial" charset="0"/>
            </a:endParaRPr>
          </a:p>
          <a:p>
            <a:pPr marL="266700" indent="-266700" algn="l">
              <a:buFontTx/>
              <a:buChar char="•"/>
            </a:pPr>
            <a:r>
              <a:rPr lang="fi-FI" sz="2800">
                <a:solidFill>
                  <a:srgbClr val="FF66CC"/>
                </a:solidFill>
                <a:latin typeface="Arial" charset="0"/>
              </a:rPr>
              <a:t>SI embedds Social and Emotional intelligence (Goleman 1995, 2006)</a:t>
            </a:r>
          </a:p>
          <a:p>
            <a:pPr marL="266700" indent="-266700" algn="l">
              <a:buFontTx/>
              <a:buChar char="•"/>
            </a:pPr>
            <a:r>
              <a:rPr lang="fi-FI" sz="2800">
                <a:latin typeface="Arial" charset="0"/>
              </a:rPr>
              <a:t>Systems Intelligence is a survival asset we have as a species</a:t>
            </a:r>
          </a:p>
        </p:txBody>
      </p:sp>
    </p:spTree>
    <p:extLst>
      <p:ext uri="{BB962C8B-B14F-4D97-AF65-F5344CB8AC3E}">
        <p14:creationId xmlns:p14="http://schemas.microsoft.com/office/powerpoint/2010/main" val="8920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464425" cy="1404938"/>
          </a:xfrm>
        </p:spPr>
        <p:txBody>
          <a:bodyPr/>
          <a:lstStyle/>
          <a:p>
            <a:r>
              <a:rPr lang="en-GB" sz="3600" b="1" dirty="0">
                <a:solidFill>
                  <a:srgbClr val="000099"/>
                </a:solidFill>
              </a:rPr>
              <a:t> SI relates to</a:t>
            </a:r>
            <a:endParaRPr lang="en-US" sz="3600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993062" cy="5040313"/>
          </a:xfrm>
        </p:spPr>
        <p:txBody>
          <a:bodyPr/>
          <a:lstStyle/>
          <a:p>
            <a:pPr marL="266700" indent="-266700" algn="l"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063DE8"/>
                </a:solidFill>
                <a:latin typeface="Arial" charset="0"/>
              </a:rPr>
              <a:t>Systems Thinking</a:t>
            </a:r>
            <a:r>
              <a:rPr lang="en-GB" sz="2400">
                <a:latin typeface="Arial" charset="0"/>
              </a:rPr>
              <a:t> </a:t>
            </a:r>
          </a:p>
          <a:p>
            <a:pPr marL="266700" indent="-266700" algn="l">
              <a:buClr>
                <a:schemeClr val="tx1"/>
              </a:buClr>
            </a:pPr>
            <a:r>
              <a:rPr lang="en-GB" sz="2000">
                <a:latin typeface="Arial" charset="0"/>
              </a:rPr>
              <a:t>	(Churchman 1968, Senge 1990,Checkland 1999,Jackson 2003)</a:t>
            </a:r>
            <a:r>
              <a:rPr lang="en-US" sz="2400">
                <a:latin typeface="Arial" charset="0"/>
              </a:rPr>
              <a:t> </a:t>
            </a:r>
            <a:r>
              <a:rPr lang="en-GB" sz="2400">
                <a:latin typeface="Arial" charset="0"/>
              </a:rPr>
              <a:t> </a:t>
            </a:r>
            <a:endParaRPr lang="en-US" sz="2400">
              <a:latin typeface="Arial" charset="0"/>
            </a:endParaRPr>
          </a:p>
          <a:p>
            <a:pPr marL="266700" indent="-266700" algn="l"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063DE8"/>
                </a:solidFill>
                <a:latin typeface="Arial" charset="0"/>
              </a:rPr>
              <a:t>Organizational theories and  Action research</a:t>
            </a:r>
          </a:p>
          <a:p>
            <a:pPr marL="266700" indent="-266700" algn="l">
              <a:buClr>
                <a:schemeClr val="tx1"/>
              </a:buClr>
            </a:pPr>
            <a:r>
              <a:rPr lang="en-GB" sz="2000">
                <a:latin typeface="Arial Unicode MS" pitchFamily="34" charset="-128"/>
              </a:rPr>
              <a:t>	(Argylis, </a:t>
            </a:r>
            <a:r>
              <a:rPr lang="en-US" sz="2000">
                <a:latin typeface="Arial Unicode MS" pitchFamily="34" charset="-128"/>
              </a:rPr>
              <a:t>Schön</a:t>
            </a:r>
            <a:r>
              <a:rPr lang="en-US" sz="2000"/>
              <a:t> </a:t>
            </a:r>
            <a:r>
              <a:rPr lang="en-GB" sz="2000">
                <a:latin typeface="Arial" charset="0"/>
              </a:rPr>
              <a:t>, Schein ,Bohm 1980, Isaacs 1999)</a:t>
            </a:r>
            <a:r>
              <a:rPr lang="en-GB" sz="2400">
                <a:latin typeface="Arial" charset="0"/>
              </a:rPr>
              <a:t> </a:t>
            </a:r>
          </a:p>
          <a:p>
            <a:pPr marL="266700" indent="-266700" algn="l"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063DE8"/>
                </a:solidFill>
                <a:latin typeface="Arial" charset="0"/>
              </a:rPr>
              <a:t>Philosophy,</a:t>
            </a:r>
            <a:r>
              <a:rPr lang="en-GB" sz="2400">
                <a:latin typeface="Arial" charset="0"/>
              </a:rPr>
              <a:t> Socratic tradition for thinking for good life </a:t>
            </a:r>
          </a:p>
          <a:p>
            <a:pPr marL="266700" indent="-266700" algn="l"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063DE8"/>
                </a:solidFill>
                <a:latin typeface="Arial" charset="0"/>
              </a:rPr>
              <a:t>Positive psychology </a:t>
            </a:r>
            <a:endParaRPr lang="en-GB" sz="2400">
              <a:latin typeface="Arial" charset="0"/>
            </a:endParaRPr>
          </a:p>
          <a:p>
            <a:pPr marL="266700" indent="-266700" algn="l">
              <a:buClr>
                <a:schemeClr val="tx1"/>
              </a:buClr>
            </a:pPr>
            <a:r>
              <a:rPr lang="en-GB" sz="2000">
                <a:latin typeface="Arial" charset="0"/>
              </a:rPr>
              <a:t>	(Bateson 2000, Goffman 1974, Seligman 2002)</a:t>
            </a:r>
          </a:p>
          <a:p>
            <a:pPr marL="266700" indent="-266700" algn="l">
              <a:buClr>
                <a:schemeClr val="tx1"/>
              </a:buClr>
              <a:buFontTx/>
              <a:buChar char="•"/>
            </a:pPr>
            <a:r>
              <a:rPr lang="en-GB" sz="2400">
                <a:solidFill>
                  <a:srgbClr val="063DE8"/>
                </a:solidFill>
                <a:latin typeface="Arial" charset="0"/>
              </a:rPr>
              <a:t>Theories of decision making and problem solving</a:t>
            </a:r>
            <a:r>
              <a:rPr lang="en-GB" sz="2400">
                <a:latin typeface="Arial" charset="0"/>
              </a:rPr>
              <a:t> </a:t>
            </a:r>
          </a:p>
          <a:p>
            <a:pPr marL="266700" indent="-266700" algn="l">
              <a:buClr>
                <a:schemeClr val="tx1"/>
              </a:buClr>
            </a:pPr>
            <a:r>
              <a:rPr lang="en-GB" sz="2000">
                <a:latin typeface="Arial" charset="0"/>
              </a:rPr>
              <a:t>	(Simon 1956</a:t>
            </a:r>
            <a:r>
              <a:rPr lang="en-US" sz="2000">
                <a:latin typeface="Arial" charset="0"/>
              </a:rPr>
              <a:t>, </a:t>
            </a:r>
            <a:r>
              <a:rPr lang="en-GB" sz="2000">
                <a:latin typeface="Arial" charset="0"/>
              </a:rPr>
              <a:t>Keeney 1992, Kahneman, Tversky 2000)</a:t>
            </a:r>
            <a:endParaRPr lang="fi-FI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aalto_Science</Template>
  <TotalTime>304</TotalTime>
  <Words>1338</Words>
  <Application>Microsoft Office PowerPoint</Application>
  <PresentationFormat>On-screen Show (4:3)</PresentationFormat>
  <Paragraphs>198</Paragraphs>
  <Slides>31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aalto_Science</vt:lpstr>
      <vt:lpstr>Image</vt:lpstr>
      <vt:lpstr>    From Systems Thinking    to Systems Intelligence </vt:lpstr>
      <vt:lpstr>Disciplines for coping with complexity</vt:lpstr>
      <vt:lpstr>PowerPoint Presentation</vt:lpstr>
      <vt:lpstr>Systems Thinking </vt:lpstr>
      <vt:lpstr>Systems Thinking - the common understanding</vt:lpstr>
      <vt:lpstr> Systems Intelligence (Hämäläinen and Saarinen, 2004)</vt:lpstr>
      <vt:lpstr>Multiple Intelligences  (Howard Gardner 1983)</vt:lpstr>
      <vt:lpstr>SI and Multiple Intelligences</vt:lpstr>
      <vt:lpstr> SI relates to</vt:lpstr>
      <vt:lpstr>Organizational learning – The Fifth Discipline (Peter Senge 1990):</vt:lpstr>
      <vt:lpstr>Characteristics of systems</vt:lpstr>
      <vt:lpstr> Invisible system</vt:lpstr>
      <vt:lpstr>Systems Theory and  Systems Intelligence</vt:lpstr>
      <vt:lpstr>How  we see systems  determines the model</vt:lpstr>
      <vt:lpstr>Complexity</vt:lpstr>
      <vt:lpstr>Observability </vt:lpstr>
      <vt:lpstr>Controllability </vt:lpstr>
      <vt:lpstr> Systems Intelligence </vt:lpstr>
      <vt:lpstr>Uncontrollability –  System Dictatorship</vt:lpstr>
      <vt:lpstr>Systems can take over</vt:lpstr>
      <vt:lpstr>Thinking about thinking</vt:lpstr>
      <vt:lpstr>Systems Intelligence</vt:lpstr>
      <vt:lpstr>Managing the invisible</vt:lpstr>
      <vt:lpstr>Perceptual and behavioural change</vt:lpstr>
      <vt:lpstr>Change in the system</vt:lpstr>
      <vt:lpstr> 5 step ladder of SI </vt:lpstr>
      <vt:lpstr>Ecological Systems Intelligence</vt:lpstr>
      <vt:lpstr>PowerPoint Presentation</vt:lpstr>
      <vt:lpstr>Systems Intelligence Research Group</vt:lpstr>
      <vt:lpstr>Downloadable articles and books on SI:  </vt:lpstr>
      <vt:lpstr>References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Systems Analysis Laboratory</dc:creator>
  <cp:lastModifiedBy>Joonas</cp:lastModifiedBy>
  <cp:revision>34</cp:revision>
  <cp:lastPrinted>2013-04-30T08:59:46Z</cp:lastPrinted>
  <dcterms:created xsi:type="dcterms:W3CDTF">2011-08-22T11:41:52Z</dcterms:created>
  <dcterms:modified xsi:type="dcterms:W3CDTF">2013-05-16T11:49:16Z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