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handoutMasterIdLst>
    <p:handoutMasterId r:id="rId43"/>
  </p:handoutMasterIdLst>
  <p:sldIdLst>
    <p:sldId id="256" r:id="rId2"/>
    <p:sldId id="330" r:id="rId3"/>
    <p:sldId id="331" r:id="rId4"/>
    <p:sldId id="257" r:id="rId5"/>
    <p:sldId id="291" r:id="rId6"/>
    <p:sldId id="295" r:id="rId7"/>
    <p:sldId id="296" r:id="rId8"/>
    <p:sldId id="297" r:id="rId9"/>
    <p:sldId id="298" r:id="rId10"/>
    <p:sldId id="299" r:id="rId11"/>
    <p:sldId id="302" r:id="rId12"/>
    <p:sldId id="303" r:id="rId13"/>
    <p:sldId id="304" r:id="rId14"/>
    <p:sldId id="305" r:id="rId15"/>
    <p:sldId id="300" r:id="rId16"/>
    <p:sldId id="301" r:id="rId17"/>
    <p:sldId id="307" r:id="rId18"/>
    <p:sldId id="308" r:id="rId19"/>
    <p:sldId id="306" r:id="rId20"/>
    <p:sldId id="309" r:id="rId21"/>
    <p:sldId id="310" r:id="rId22"/>
    <p:sldId id="311" r:id="rId23"/>
    <p:sldId id="312" r:id="rId24"/>
    <p:sldId id="313" r:id="rId25"/>
    <p:sldId id="315" r:id="rId26"/>
    <p:sldId id="316" r:id="rId27"/>
    <p:sldId id="317" r:id="rId28"/>
    <p:sldId id="318" r:id="rId29"/>
    <p:sldId id="319" r:id="rId30"/>
    <p:sldId id="320" r:id="rId31"/>
    <p:sldId id="321" r:id="rId32"/>
    <p:sldId id="322" r:id="rId33"/>
    <p:sldId id="323" r:id="rId34"/>
    <p:sldId id="324" r:id="rId35"/>
    <p:sldId id="325" r:id="rId36"/>
    <p:sldId id="329" r:id="rId37"/>
    <p:sldId id="326" r:id="rId38"/>
    <p:sldId id="327" r:id="rId39"/>
    <p:sldId id="328" r:id="rId40"/>
    <p:sldId id="332" r:id="rId41"/>
  </p:sldIdLst>
  <p:sldSz cx="9144000" cy="6858000" type="screen4x3"/>
  <p:notesSz cx="6807200" cy="9939338"/>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631" autoAdjust="0"/>
  </p:normalViewPr>
  <p:slideViewPr>
    <p:cSldViewPr snapToGrid="0" snapToObjects="1">
      <p:cViewPr>
        <p:scale>
          <a:sx n="126" d="100"/>
          <a:sy n="126" d="100"/>
        </p:scale>
        <p:origin x="-119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9435197D-8398-0742-A35D-D0E1682C085A}" type="datetimeFigureOut">
              <a:rPr lang="ja-JP" altLang="en-US" smtClean="0"/>
              <a:pPr/>
              <a:t>2013/11/7</a:t>
            </a:fld>
            <a:endParaRPr lang="ja-JP" altLang="en-US"/>
          </a:p>
        </p:txBody>
      </p:sp>
      <p:sp>
        <p:nvSpPr>
          <p:cNvPr id="4" name="フッター プレースホルダ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ja-JP" altLang="en-US"/>
          </a:p>
        </p:txBody>
      </p:sp>
      <p:sp>
        <p:nvSpPr>
          <p:cNvPr id="5" name="スライド番号プレースホルダ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86666D5D-AACD-F34D-AFAA-1B5A5C158E85}" type="slidenum">
              <a:rPr lang="ja-JP" altLang="en-US" smtClean="0"/>
              <a:pPr/>
              <a:t>‹#›</a:t>
            </a:fld>
            <a:endParaRPr lang="ja-JP" altLang="en-US"/>
          </a:p>
        </p:txBody>
      </p:sp>
    </p:spTree>
    <p:extLst>
      <p:ext uri="{BB962C8B-B14F-4D97-AF65-F5344CB8AC3E}">
        <p14:creationId xmlns:p14="http://schemas.microsoft.com/office/powerpoint/2010/main" val="15223634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49DFDC59-394D-D54D-BC90-5EF5989AB08D}" type="datetimeFigureOut">
              <a:rPr lang="ja-JP" altLang="en-US" smtClean="0"/>
              <a:pPr/>
              <a:t>2013/11/7</a:t>
            </a:fld>
            <a:endParaRPr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フッター プレースホル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5843F466-5E9E-D247-BDF7-D88F92D31DC0}" type="slidenum">
              <a:rPr lang="ja-JP" altLang="en-US" smtClean="0"/>
              <a:pPr/>
              <a:t>‹#›</a:t>
            </a:fld>
            <a:endParaRPr lang="ja-JP" altLang="en-US"/>
          </a:p>
        </p:txBody>
      </p:sp>
    </p:spTree>
    <p:extLst>
      <p:ext uri="{BB962C8B-B14F-4D97-AF65-F5344CB8AC3E}">
        <p14:creationId xmlns:p14="http://schemas.microsoft.com/office/powerpoint/2010/main" val="307197514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a:t>
            </a:fld>
            <a:endParaRPr lang="ja-JP" altLang="en-US"/>
          </a:p>
        </p:txBody>
      </p:sp>
    </p:spTree>
    <p:extLst>
      <p:ext uri="{BB962C8B-B14F-4D97-AF65-F5344CB8AC3E}">
        <p14:creationId xmlns:p14="http://schemas.microsoft.com/office/powerpoint/2010/main" val="336211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The targets of this study are </a:t>
            </a:r>
            <a:r>
              <a:rPr lang="en-US" altLang="ja-JP" baseline="0" dirty="0" smtClean="0"/>
              <a:t>paradoxical human interactive situations called systems of holding back, which was originally systems intelligence’s target. It is paradoxical in the sense that `everyone – </a:t>
            </a:r>
            <a:r>
              <a:rPr lang="en-US" altLang="ja-JP" baseline="0" dirty="0" err="1" smtClean="0"/>
              <a:t>out.’Particularly</a:t>
            </a:r>
            <a:r>
              <a:rPr lang="en-US" altLang="ja-JP" baseline="0" dirty="0" smtClean="0"/>
              <a:t> `the targets – relationships.’</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11</a:t>
            </a:fld>
            <a:endParaRPr lang="ja-JP" altLang="en-US"/>
          </a:p>
        </p:txBody>
      </p:sp>
    </p:spTree>
    <p:extLst>
      <p:ext uri="{BB962C8B-B14F-4D97-AF65-F5344CB8AC3E}">
        <p14:creationId xmlns:p14="http://schemas.microsoft.com/office/powerpoint/2010/main" val="1318414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A typical example is the story of “Rose Buying Finns” given by Prof.</a:t>
            </a:r>
            <a:r>
              <a:rPr lang="en-US" altLang="ja-JP" baseline="0" dirty="0" smtClean="0"/>
              <a:t> </a:t>
            </a:r>
            <a:r>
              <a:rPr lang="en-US" altLang="ja-JP" baseline="0" dirty="0" err="1" smtClean="0"/>
              <a:t>Hamalainen</a:t>
            </a:r>
            <a:r>
              <a:rPr lang="en-US" altLang="ja-JP" baseline="0" dirty="0" smtClean="0"/>
              <a:t> and Saarinen. ‘Most – back.’ Here I would like to pick up one verb, “feel”. He just feels. It is not that he knows the truth. His wife has changed, she is unenthusiastic, these are the stories in his subjective worlds. Indeed, in this case, this is his misperception, because she also wishes a romantic life.</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12</a:t>
            </a:fld>
            <a:endParaRPr lang="ja-JP" altLang="en-US"/>
          </a:p>
        </p:txBody>
      </p:sp>
    </p:spTree>
    <p:extLst>
      <p:ext uri="{BB962C8B-B14F-4D97-AF65-F5344CB8AC3E}">
        <p14:creationId xmlns:p14="http://schemas.microsoft.com/office/powerpoint/2010/main" val="19662171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A typical example is the story of “Rose Buying Finns” given by Prof.</a:t>
            </a:r>
            <a:r>
              <a:rPr lang="en-US" altLang="ja-JP" baseline="0" dirty="0" smtClean="0"/>
              <a:t> </a:t>
            </a:r>
            <a:r>
              <a:rPr lang="en-US" altLang="ja-JP" baseline="0" dirty="0" err="1" smtClean="0"/>
              <a:t>Hamalainen</a:t>
            </a:r>
            <a:r>
              <a:rPr lang="en-US" altLang="ja-JP" baseline="0" dirty="0" smtClean="0"/>
              <a:t> and Saarinen. ‘Most – back.’ Here I would like to pick up one verb, “feel”. He just feels. It is not that he knows the truth. His wife has changed, she is unenthusiastic, these are the stories in his subjective worlds. Indeed, in this case, this is his misperception, because she also wishes a romantic life.</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13</a:t>
            </a:fld>
            <a:endParaRPr lang="ja-JP" altLang="en-US"/>
          </a:p>
        </p:txBody>
      </p:sp>
    </p:spTree>
    <p:extLst>
      <p:ext uri="{BB962C8B-B14F-4D97-AF65-F5344CB8AC3E}">
        <p14:creationId xmlns:p14="http://schemas.microsoft.com/office/powerpoint/2010/main" val="4146744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So the basic</a:t>
            </a:r>
            <a:r>
              <a:rPr lang="en-US" altLang="ja-JP" baseline="0" dirty="0" smtClean="0"/>
              <a:t> assumption of the study is that ‘people – truth.’ And here are the two key questions of the study. `How – back?’</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14</a:t>
            </a:fld>
            <a:endParaRPr lang="ja-JP" altLang="en-US"/>
          </a:p>
        </p:txBody>
      </p:sp>
    </p:spTree>
    <p:extLst>
      <p:ext uri="{BB962C8B-B14F-4D97-AF65-F5344CB8AC3E}">
        <p14:creationId xmlns:p14="http://schemas.microsoft.com/office/powerpoint/2010/main" val="20889024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So the basic</a:t>
            </a:r>
            <a:r>
              <a:rPr lang="en-US" altLang="ja-JP" baseline="0" dirty="0" smtClean="0"/>
              <a:t> assumption of the study is that ‘people – truth.’ And here are the two key questions of the study. `How – back?’</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15</a:t>
            </a:fld>
            <a:endParaRPr lang="ja-JP" altLang="en-US"/>
          </a:p>
        </p:txBody>
      </p:sp>
    </p:spTree>
    <p:extLst>
      <p:ext uri="{BB962C8B-B14F-4D97-AF65-F5344CB8AC3E}">
        <p14:creationId xmlns:p14="http://schemas.microsoft.com/office/powerpoint/2010/main" val="2174377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So the basic</a:t>
            </a:r>
            <a:r>
              <a:rPr lang="en-US" altLang="ja-JP" baseline="0" dirty="0" smtClean="0"/>
              <a:t> assumption of the study is that ‘people – truth.’ And here are the two key questions of the study. `How – back?’</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16</a:t>
            </a:fld>
            <a:endParaRPr lang="ja-JP" altLang="en-US"/>
          </a:p>
        </p:txBody>
      </p:sp>
    </p:spTree>
    <p:extLst>
      <p:ext uri="{BB962C8B-B14F-4D97-AF65-F5344CB8AC3E}">
        <p14:creationId xmlns:p14="http://schemas.microsoft.com/office/powerpoint/2010/main" val="424484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Next I would like to introduce </a:t>
            </a:r>
            <a:r>
              <a:rPr lang="en-US" altLang="ja-JP" dirty="0" err="1" smtClean="0"/>
              <a:t>hypergames</a:t>
            </a:r>
            <a:r>
              <a:rPr lang="en-US" altLang="ja-JP" dirty="0" smtClean="0"/>
              <a:t> and model systems of holding back. As the name suggest</a:t>
            </a:r>
            <a:r>
              <a:rPr lang="en-US" altLang="ja-JP" baseline="0" dirty="0" smtClean="0"/>
              <a:t>s its basis is non-cooperative game theory. But ‘Non-cooperative – information.’ Therefore it is not sufficient to capture the essence of systems of holding back. It’s against our basic assumption. On the other hand, ‘The – game.’</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18</a:t>
            </a:fld>
            <a:endParaRPr lang="ja-JP" altLang="en-US"/>
          </a:p>
        </p:txBody>
      </p:sp>
    </p:spTree>
    <p:extLst>
      <p:ext uri="{BB962C8B-B14F-4D97-AF65-F5344CB8AC3E}">
        <p14:creationId xmlns:p14="http://schemas.microsoft.com/office/powerpoint/2010/main" val="40643442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Next I would like to introduce </a:t>
            </a:r>
            <a:r>
              <a:rPr lang="en-US" altLang="ja-JP" dirty="0" err="1" smtClean="0"/>
              <a:t>hypergames</a:t>
            </a:r>
            <a:r>
              <a:rPr lang="en-US" altLang="ja-JP" dirty="0" smtClean="0"/>
              <a:t> and model systems of holding back. As the name suggest</a:t>
            </a:r>
            <a:r>
              <a:rPr lang="en-US" altLang="ja-JP" baseline="0" dirty="0" smtClean="0"/>
              <a:t>s its basis is non-cooperative game theory. But ‘Non-cooperative – information.’ Therefore it is not sufficient to capture the essence of systems of holding back. It’s against our basic assumption. On the other hand, ‘The – game.’</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19</a:t>
            </a:fld>
            <a:endParaRPr lang="ja-JP" altLang="en-US"/>
          </a:p>
        </p:txBody>
      </p:sp>
    </p:spTree>
    <p:extLst>
      <p:ext uri="{BB962C8B-B14F-4D97-AF65-F5344CB8AC3E}">
        <p14:creationId xmlns:p14="http://schemas.microsoft.com/office/powerpoint/2010/main" val="27040592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20</a:t>
            </a:fld>
            <a:endParaRPr lang="ja-JP" altLang="en-US"/>
          </a:p>
        </p:txBody>
      </p:sp>
    </p:spTree>
    <p:extLst>
      <p:ext uri="{BB962C8B-B14F-4D97-AF65-F5344CB8AC3E}">
        <p14:creationId xmlns:p14="http://schemas.microsoft.com/office/powerpoint/2010/main" val="9908868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Using </a:t>
            </a:r>
            <a:r>
              <a:rPr lang="en-US" altLang="ja-JP" dirty="0" err="1" smtClean="0"/>
              <a:t>hypergame</a:t>
            </a:r>
            <a:r>
              <a:rPr lang="en-US" altLang="ja-JP" dirty="0" smtClean="0"/>
              <a:t> framework, the story of rose buying</a:t>
            </a:r>
            <a:r>
              <a:rPr lang="en-US" altLang="ja-JP" baseline="0" dirty="0" smtClean="0"/>
              <a:t> </a:t>
            </a:r>
            <a:r>
              <a:rPr lang="en-US" altLang="ja-JP" baseline="0" dirty="0" err="1" smtClean="0"/>
              <a:t>finns</a:t>
            </a:r>
            <a:r>
              <a:rPr lang="en-US" altLang="ja-JP" baseline="0" dirty="0" smtClean="0"/>
              <a:t> can be models like this. They both have each subjective game. I show some points. ‘The husband – actually,’ so there is a misperception in his subjective game. Suppose we have ‘the – wife.’				</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22</a:t>
            </a:fld>
            <a:endParaRPr lang="ja-JP" altLang="en-US"/>
          </a:p>
        </p:txBody>
      </p:sp>
    </p:spTree>
    <p:extLst>
      <p:ext uri="{BB962C8B-B14F-4D97-AF65-F5344CB8AC3E}">
        <p14:creationId xmlns:p14="http://schemas.microsoft.com/office/powerpoint/2010/main" val="752544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a:t>
            </a:fld>
            <a:endParaRPr lang="ja-JP" altLang="en-US"/>
          </a:p>
        </p:txBody>
      </p:sp>
    </p:spTree>
    <p:extLst>
      <p:ext uri="{BB962C8B-B14F-4D97-AF65-F5344CB8AC3E}">
        <p14:creationId xmlns:p14="http://schemas.microsoft.com/office/powerpoint/2010/main" val="33358821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We can easily see (NR,</a:t>
            </a:r>
            <a:r>
              <a:rPr lang="en-US" altLang="ja-JP" baseline="0" dirty="0" smtClean="0"/>
              <a:t> NR) is the unique NE in the both subjective game. Therefore we can say it is the only likely outcome. In the </a:t>
            </a:r>
            <a:r>
              <a:rPr lang="en-US" altLang="ja-JP" baseline="0" dirty="0" err="1" smtClean="0"/>
              <a:t>hypergame</a:t>
            </a:r>
            <a:r>
              <a:rPr lang="en-US" altLang="ja-JP" baseline="0" dirty="0" smtClean="0"/>
              <a:t> study, it is called a hyper Nash equilibrium, which is ‘defined as – game.’</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23</a:t>
            </a:fld>
            <a:endParaRPr lang="ja-JP" altLang="en-US"/>
          </a:p>
        </p:txBody>
      </p:sp>
    </p:spTree>
    <p:extLst>
      <p:ext uri="{BB962C8B-B14F-4D97-AF65-F5344CB8AC3E}">
        <p14:creationId xmlns:p14="http://schemas.microsoft.com/office/powerpoint/2010/main" val="6432766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By the way, let’s see ‘what if - ?’In</a:t>
            </a:r>
            <a:r>
              <a:rPr lang="en-US" altLang="ja-JP" baseline="0" dirty="0" smtClean="0"/>
              <a:t> this case, we can consider this game with common knowledge. Here you can see (R, R) is also a Nash equilibrium. So what does it mean?</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24</a:t>
            </a:fld>
            <a:endParaRPr lang="ja-JP" altLang="en-US"/>
          </a:p>
        </p:txBody>
      </p:sp>
    </p:spTree>
    <p:extLst>
      <p:ext uri="{BB962C8B-B14F-4D97-AF65-F5344CB8AC3E}">
        <p14:creationId xmlns:p14="http://schemas.microsoft.com/office/powerpoint/2010/main" val="11222312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Back to the original case, ‘the point – both.’ ‘Thus – so.’ Obviously this is not the</a:t>
            </a:r>
            <a:r>
              <a:rPr lang="en-US" altLang="ja-JP" baseline="0" dirty="0" smtClean="0"/>
              <a:t> case always.</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25</a:t>
            </a:fld>
            <a:endParaRPr lang="ja-JP" altLang="en-US"/>
          </a:p>
        </p:txBody>
      </p:sp>
    </p:spTree>
    <p:extLst>
      <p:ext uri="{BB962C8B-B14F-4D97-AF65-F5344CB8AC3E}">
        <p14:creationId xmlns:p14="http://schemas.microsoft.com/office/powerpoint/2010/main" val="7356600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Suppose ‘the husband – game.’ There he may choose R because it is also his Nash strategy and I say the ‘ hyper – wife.’ ‘His – her.’ Cognitive dissonance is originally a concept proposed in social psychology</a:t>
            </a:r>
            <a:r>
              <a:rPr lang="en-US" altLang="ja-JP" baseline="0" dirty="0" smtClean="0"/>
              <a:t> and it argues that when a person faces cognitive dissonance, he tries to reduce it by, for example, changing his belief.</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26</a:t>
            </a:fld>
            <a:endParaRPr lang="ja-JP" altLang="en-US"/>
          </a:p>
        </p:txBody>
      </p:sp>
    </p:spTree>
    <p:extLst>
      <p:ext uri="{BB962C8B-B14F-4D97-AF65-F5344CB8AC3E}">
        <p14:creationId xmlns:p14="http://schemas.microsoft.com/office/powerpoint/2010/main" val="36809214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Based on this</a:t>
            </a:r>
            <a:r>
              <a:rPr lang="en-US" altLang="ja-JP" baseline="0" dirty="0" smtClean="0"/>
              <a:t> idea, let’s consider repeated </a:t>
            </a:r>
            <a:r>
              <a:rPr lang="en-US" altLang="ja-JP" baseline="0" dirty="0" err="1" smtClean="0"/>
              <a:t>hypergames</a:t>
            </a:r>
            <a:r>
              <a:rPr lang="en-US" altLang="ja-JP" baseline="0" dirty="0" smtClean="0"/>
              <a:t>. It is ‘a – rules.’ The aim to analyze a repeated </a:t>
            </a:r>
            <a:r>
              <a:rPr lang="en-US" altLang="ja-JP" baseline="0" dirty="0" err="1" smtClean="0"/>
              <a:t>hypergame</a:t>
            </a:r>
            <a:r>
              <a:rPr lang="en-US" altLang="ja-JP" baseline="0" dirty="0" smtClean="0"/>
              <a:t> is to investigate ‘in – achieved?’</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27</a:t>
            </a:fld>
            <a:endParaRPr lang="ja-JP" altLang="en-US"/>
          </a:p>
        </p:txBody>
      </p:sp>
    </p:spTree>
    <p:extLst>
      <p:ext uri="{BB962C8B-B14F-4D97-AF65-F5344CB8AC3E}">
        <p14:creationId xmlns:p14="http://schemas.microsoft.com/office/powerpoint/2010/main" val="17620537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The setting is</a:t>
            </a:r>
            <a:r>
              <a:rPr lang="en-US" altLang="ja-JP" baseline="0" dirty="0" smtClean="0"/>
              <a:t> conceptually depicted in the figure. The </a:t>
            </a:r>
            <a:r>
              <a:rPr lang="en-US" altLang="ja-JP" baseline="0" dirty="0" err="1" smtClean="0"/>
              <a:t>hypergame</a:t>
            </a:r>
            <a:r>
              <a:rPr lang="en-US" altLang="ja-JP" baseline="0" dirty="0" smtClean="0"/>
              <a:t> may change along the vertical axis. And in the long run, only some can survive as stationary.</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28</a:t>
            </a:fld>
            <a:endParaRPr lang="ja-JP" altLang="en-US"/>
          </a:p>
        </p:txBody>
      </p:sp>
    </p:spTree>
    <p:extLst>
      <p:ext uri="{BB962C8B-B14F-4D97-AF65-F5344CB8AC3E}">
        <p14:creationId xmlns:p14="http://schemas.microsoft.com/office/powerpoint/2010/main" val="19668572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I propose</a:t>
            </a:r>
            <a:r>
              <a:rPr lang="en-US" altLang="ja-JP" baseline="0" dirty="0" smtClean="0"/>
              <a:t> a condition to be stationary like ‘a </a:t>
            </a:r>
            <a:r>
              <a:rPr lang="en-US" altLang="ja-JP" baseline="0" dirty="0" err="1" smtClean="0"/>
              <a:t>hypergame</a:t>
            </a:r>
            <a:r>
              <a:rPr lang="en-US" altLang="ja-JP" baseline="0" dirty="0" smtClean="0"/>
              <a:t> – dissonances.’ Based on this idea, and if we still assume NE as the decision making discipline, we can say ‘various – stationary,’ including the system of holding back, and the true game. So, this is what I want to say. ‘the repeated – back.’</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29</a:t>
            </a:fld>
            <a:endParaRPr lang="ja-JP" altLang="en-US"/>
          </a:p>
        </p:txBody>
      </p:sp>
    </p:spTree>
    <p:extLst>
      <p:ext uri="{BB962C8B-B14F-4D97-AF65-F5344CB8AC3E}">
        <p14:creationId xmlns:p14="http://schemas.microsoft.com/office/powerpoint/2010/main" val="22428397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The next topic. What can we do to overcome systems of holding back?</a:t>
            </a:r>
            <a:r>
              <a:rPr lang="en-US" altLang="ja-JP" baseline="0" dirty="0" smtClean="0"/>
              <a:t> Here I borrow some ideas from systems intelligence. ‘Systems – mistaken.’ In terms of </a:t>
            </a:r>
            <a:r>
              <a:rPr lang="en-US" altLang="ja-JP" baseline="0" dirty="0" err="1" smtClean="0"/>
              <a:t>hypergame</a:t>
            </a:r>
            <a:r>
              <a:rPr lang="en-US" altLang="ja-JP" baseline="0" dirty="0" smtClean="0"/>
              <a:t>, I would say ‘the – stability.’</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31</a:t>
            </a:fld>
            <a:endParaRPr lang="ja-JP" altLang="en-US"/>
          </a:p>
        </p:txBody>
      </p:sp>
    </p:spTree>
    <p:extLst>
      <p:ext uri="{BB962C8B-B14F-4D97-AF65-F5344CB8AC3E}">
        <p14:creationId xmlns:p14="http://schemas.microsoft.com/office/powerpoint/2010/main" val="41795378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Back to the </a:t>
            </a:r>
            <a:r>
              <a:rPr lang="en-US" altLang="ja-JP" dirty="0" err="1" smtClean="0"/>
              <a:t>hypergame</a:t>
            </a:r>
            <a:r>
              <a:rPr lang="en-US" altLang="ja-JP" dirty="0" smtClean="0"/>
              <a:t> model of the system</a:t>
            </a:r>
            <a:r>
              <a:rPr lang="en-US" altLang="ja-JP" baseline="0" dirty="0" smtClean="0"/>
              <a:t> of holding back, ‘if the – tried.’ So, ‘now he – stability.’</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32</a:t>
            </a:fld>
            <a:endParaRPr lang="ja-JP" altLang="en-US"/>
          </a:p>
        </p:txBody>
      </p:sp>
    </p:spTree>
    <p:extLst>
      <p:ext uri="{BB962C8B-B14F-4D97-AF65-F5344CB8AC3E}">
        <p14:creationId xmlns:p14="http://schemas.microsoft.com/office/powerpoint/2010/main" val="39528858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‘As</a:t>
            </a:r>
            <a:r>
              <a:rPr lang="en-US" altLang="ja-JP" baseline="0" dirty="0" smtClean="0"/>
              <a:t> – </a:t>
            </a:r>
            <a:r>
              <a:rPr lang="en-US" altLang="ja-JP" baseline="0" dirty="0" err="1" smtClean="0"/>
              <a:t>hypergame</a:t>
            </a:r>
            <a:r>
              <a:rPr lang="en-US" altLang="ja-JP" baseline="0" dirty="0" smtClean="0"/>
              <a:t>,’ which might be, if successfully, a better-functioning system. If so ‘his choice – leverage.’</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33</a:t>
            </a:fld>
            <a:endParaRPr lang="ja-JP" altLang="en-US"/>
          </a:p>
        </p:txBody>
      </p:sp>
    </p:spTree>
    <p:extLst>
      <p:ext uri="{BB962C8B-B14F-4D97-AF65-F5344CB8AC3E}">
        <p14:creationId xmlns:p14="http://schemas.microsoft.com/office/powerpoint/2010/main" val="2379870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3</a:t>
            </a:fld>
            <a:endParaRPr lang="ja-JP" altLang="en-US"/>
          </a:p>
        </p:txBody>
      </p:sp>
    </p:spTree>
    <p:extLst>
      <p:ext uri="{BB962C8B-B14F-4D97-AF65-F5344CB8AC3E}">
        <p14:creationId xmlns:p14="http://schemas.microsoft.com/office/powerpoint/2010/main" val="29997859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They introduced ‘4 – intelligent.’ Here</a:t>
            </a:r>
            <a:r>
              <a:rPr lang="en-US" altLang="ja-JP" baseline="0" dirty="0" smtClean="0"/>
              <a:t> is a kind of translation of there ideas into </a:t>
            </a:r>
            <a:r>
              <a:rPr lang="en-US" altLang="ja-JP" baseline="0" dirty="0" err="1" smtClean="0"/>
              <a:t>hypergame</a:t>
            </a:r>
            <a:r>
              <a:rPr lang="en-US" altLang="ja-JP" baseline="0" dirty="0" smtClean="0"/>
              <a:t> terms.</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34</a:t>
            </a:fld>
            <a:endParaRPr lang="ja-JP" altLang="en-US"/>
          </a:p>
        </p:txBody>
      </p:sp>
    </p:spTree>
    <p:extLst>
      <p:ext uri="{BB962C8B-B14F-4D97-AF65-F5344CB8AC3E}">
        <p14:creationId xmlns:p14="http://schemas.microsoft.com/office/powerpoint/2010/main" val="1025800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There are some common ideas with systems intelligence. For example, in this </a:t>
            </a:r>
            <a:r>
              <a:rPr lang="en-US" altLang="ja-JP" dirty="0" err="1" smtClean="0"/>
              <a:t>hypergame</a:t>
            </a:r>
            <a:r>
              <a:rPr lang="en-US" altLang="ja-JP" dirty="0" smtClean="0"/>
              <a:t> framework, ‘one – better.’ and ‘all – everyone.’ Actually ‘those – study.’ Because ‘all of – efforts.’ So I would say systems intelligence perspective</a:t>
            </a:r>
            <a:r>
              <a:rPr lang="en-US" altLang="ja-JP" baseline="0" dirty="0" smtClean="0"/>
              <a:t> provides a totally new kind of how to use </a:t>
            </a:r>
            <a:r>
              <a:rPr lang="en-US" altLang="ja-JP" baseline="0" dirty="0" err="1" smtClean="0"/>
              <a:t>hypergames</a:t>
            </a:r>
            <a:r>
              <a:rPr lang="en-US" altLang="ja-JP" baseline="0" dirty="0" smtClean="0"/>
              <a:t>.</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35</a:t>
            </a:fld>
            <a:endParaRPr lang="ja-JP" altLang="en-US"/>
          </a:p>
        </p:txBody>
      </p:sp>
    </p:spTree>
    <p:extLst>
      <p:ext uri="{BB962C8B-B14F-4D97-AF65-F5344CB8AC3E}">
        <p14:creationId xmlns:p14="http://schemas.microsoft.com/office/powerpoint/2010/main" val="38024766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So, here</a:t>
            </a:r>
            <a:r>
              <a:rPr lang="en-US" altLang="ja-JP" baseline="0" dirty="0" smtClean="0"/>
              <a:t> is the summary about ‘linkages – intelligence.’ In my opinion, ‘those – another.’ because ‘</a:t>
            </a:r>
            <a:r>
              <a:rPr lang="en-US" altLang="ja-JP" baseline="0" dirty="0" err="1" smtClean="0"/>
              <a:t>hypergames</a:t>
            </a:r>
            <a:r>
              <a:rPr lang="en-US" altLang="ja-JP" baseline="0" dirty="0" smtClean="0"/>
              <a:t> – </a:t>
            </a:r>
            <a:r>
              <a:rPr lang="en-US" altLang="ja-JP" baseline="0" dirty="0" err="1" smtClean="0"/>
              <a:t>hypergames</a:t>
            </a:r>
            <a:r>
              <a:rPr lang="en-US" altLang="ja-JP" baseline="0" dirty="0" smtClean="0"/>
              <a:t>.’ And another important statement is that ‘accepting – intelligence.’</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37</a:t>
            </a:fld>
            <a:endParaRPr lang="ja-JP" altLang="en-US"/>
          </a:p>
        </p:txBody>
      </p:sp>
    </p:spTree>
    <p:extLst>
      <p:ext uri="{BB962C8B-B14F-4D97-AF65-F5344CB8AC3E}">
        <p14:creationId xmlns:p14="http://schemas.microsoft.com/office/powerpoint/2010/main" val="37909285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38</a:t>
            </a:fld>
            <a:endParaRPr lang="ja-JP" altLang="en-US"/>
          </a:p>
        </p:txBody>
      </p:sp>
    </p:spTree>
    <p:extLst>
      <p:ext uri="{BB962C8B-B14F-4D97-AF65-F5344CB8AC3E}">
        <p14:creationId xmlns:p14="http://schemas.microsoft.com/office/powerpoint/2010/main" val="687647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4</a:t>
            </a:fld>
            <a:endParaRPr lang="ja-JP" altLang="en-US"/>
          </a:p>
        </p:txBody>
      </p:sp>
    </p:spTree>
    <p:extLst>
      <p:ext uri="{BB962C8B-B14F-4D97-AF65-F5344CB8AC3E}">
        <p14:creationId xmlns:p14="http://schemas.microsoft.com/office/powerpoint/2010/main" val="21391288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5</a:t>
            </a:fld>
            <a:endParaRPr lang="ja-JP" altLang="en-US"/>
          </a:p>
        </p:txBody>
      </p:sp>
    </p:spTree>
    <p:extLst>
      <p:ext uri="{BB962C8B-B14F-4D97-AF65-F5344CB8AC3E}">
        <p14:creationId xmlns:p14="http://schemas.microsoft.com/office/powerpoint/2010/main" val="2273941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So the basic</a:t>
            </a:r>
            <a:r>
              <a:rPr lang="en-US" altLang="ja-JP" baseline="0" dirty="0" smtClean="0"/>
              <a:t> assumption of the study is that ‘people – truth.’ And here are the two key questions of the study. `How – back?’</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7</a:t>
            </a:fld>
            <a:endParaRPr lang="ja-JP" altLang="en-US"/>
          </a:p>
        </p:txBody>
      </p:sp>
    </p:spTree>
    <p:extLst>
      <p:ext uri="{BB962C8B-B14F-4D97-AF65-F5344CB8AC3E}">
        <p14:creationId xmlns:p14="http://schemas.microsoft.com/office/powerpoint/2010/main" val="12162032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So the basic</a:t>
            </a:r>
            <a:r>
              <a:rPr lang="en-US" altLang="ja-JP" baseline="0" dirty="0" smtClean="0"/>
              <a:t> assumption of the study is that ‘people – truth.’ And here are the two key questions of the study. `How – back?’</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8</a:t>
            </a:fld>
            <a:endParaRPr lang="ja-JP" altLang="en-US"/>
          </a:p>
        </p:txBody>
      </p:sp>
    </p:spTree>
    <p:extLst>
      <p:ext uri="{BB962C8B-B14F-4D97-AF65-F5344CB8AC3E}">
        <p14:creationId xmlns:p14="http://schemas.microsoft.com/office/powerpoint/2010/main" val="3600100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So the basic</a:t>
            </a:r>
            <a:r>
              <a:rPr lang="en-US" altLang="ja-JP" baseline="0" dirty="0" smtClean="0"/>
              <a:t> assumption of the study is that ‘people – truth.’ And here are the two key questions of the study. `How – back?’</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9</a:t>
            </a:fld>
            <a:endParaRPr lang="ja-JP" altLang="en-US"/>
          </a:p>
        </p:txBody>
      </p:sp>
    </p:spTree>
    <p:extLst>
      <p:ext uri="{BB962C8B-B14F-4D97-AF65-F5344CB8AC3E}">
        <p14:creationId xmlns:p14="http://schemas.microsoft.com/office/powerpoint/2010/main" val="2733235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t>So the basic</a:t>
            </a:r>
            <a:r>
              <a:rPr lang="en-US" altLang="ja-JP" baseline="0" dirty="0" smtClean="0"/>
              <a:t> assumption of the study is that ‘people – truth.’ And here are the two key questions of the study. `How – back?’</a:t>
            </a:r>
            <a:endParaRPr lang="ja-JP" altLang="en-US" dirty="0"/>
          </a:p>
        </p:txBody>
      </p:sp>
      <p:sp>
        <p:nvSpPr>
          <p:cNvPr id="4" name="スライド番号プレースホルダ 3"/>
          <p:cNvSpPr>
            <a:spLocks noGrp="1"/>
          </p:cNvSpPr>
          <p:nvPr>
            <p:ph type="sldNum" sz="quarter" idx="10"/>
          </p:nvPr>
        </p:nvSpPr>
        <p:spPr/>
        <p:txBody>
          <a:bodyPr/>
          <a:lstStyle/>
          <a:p>
            <a:fld id="{5843F466-5E9E-D247-BDF7-D88F92D31DC0}" type="slidenum">
              <a:rPr lang="ja-JP" altLang="en-US" smtClean="0"/>
              <a:pPr/>
              <a:t>10</a:t>
            </a:fld>
            <a:endParaRPr lang="ja-JP" altLang="en-US"/>
          </a:p>
        </p:txBody>
      </p:sp>
    </p:spTree>
    <p:extLst>
      <p:ext uri="{BB962C8B-B14F-4D97-AF65-F5344CB8AC3E}">
        <p14:creationId xmlns:p14="http://schemas.microsoft.com/office/powerpoint/2010/main" val="4086179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r>
              <a:rPr lang="en-US" altLang="ja-JP" smtClean="0"/>
              <a:t>30.11.2009</a:t>
            </a:r>
            <a:endParaRPr lang="ja-JP" altLang="en-US" dirty="0" smtClean="0"/>
          </a:p>
        </p:txBody>
      </p:sp>
      <p:sp>
        <p:nvSpPr>
          <p:cNvPr id="5" name="フッター プレースホルダ 4"/>
          <p:cNvSpPr>
            <a:spLocks noGrp="1"/>
          </p:cNvSpPr>
          <p:nvPr>
            <p:ph type="ftr" sz="quarter" idx="11"/>
          </p:nvPr>
        </p:nvSpPr>
        <p:spPr/>
        <p:txBody>
          <a:bodyPr/>
          <a:lstStyle/>
          <a:p>
            <a:r>
              <a:rPr lang="en-US" altLang="ja-JP" smtClean="0"/>
              <a:t>SAL seminar</a:t>
            </a:r>
            <a:endParaRPr lang="ja-JP" altLang="en-US" dirty="0"/>
          </a:p>
        </p:txBody>
      </p:sp>
      <p:sp>
        <p:nvSpPr>
          <p:cNvPr id="6" name="スライド番号プレースホルダ 5"/>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r>
              <a:rPr lang="en-US" altLang="ja-JP" smtClean="0"/>
              <a:t>30.11.2009</a:t>
            </a:r>
            <a:endParaRPr lang="ja-JP" altLang="en-US"/>
          </a:p>
        </p:txBody>
      </p:sp>
      <p:sp>
        <p:nvSpPr>
          <p:cNvPr id="5" name="フッター プレースホルダ 4"/>
          <p:cNvSpPr>
            <a:spLocks noGrp="1"/>
          </p:cNvSpPr>
          <p:nvPr>
            <p:ph type="ftr" sz="quarter" idx="11"/>
          </p:nvPr>
        </p:nvSpPr>
        <p:spPr/>
        <p:txBody>
          <a:bodyPr/>
          <a:lstStyle/>
          <a:p>
            <a:r>
              <a:rPr lang="en-US" altLang="ja-JP" smtClean="0"/>
              <a:t>SAL seminar</a:t>
            </a:r>
            <a:endParaRPr lang="ja-JP" altLang="en-US"/>
          </a:p>
        </p:txBody>
      </p:sp>
      <p:sp>
        <p:nvSpPr>
          <p:cNvPr id="6" name="スライド番号プレースホルダ 5"/>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r>
              <a:rPr lang="en-US" altLang="ja-JP" smtClean="0"/>
              <a:t>30.11.2009</a:t>
            </a:r>
            <a:endParaRPr lang="ja-JP" altLang="en-US"/>
          </a:p>
        </p:txBody>
      </p:sp>
      <p:sp>
        <p:nvSpPr>
          <p:cNvPr id="5" name="フッター プレースホルダ 4"/>
          <p:cNvSpPr>
            <a:spLocks noGrp="1"/>
          </p:cNvSpPr>
          <p:nvPr>
            <p:ph type="ftr" sz="quarter" idx="11"/>
          </p:nvPr>
        </p:nvSpPr>
        <p:spPr/>
        <p:txBody>
          <a:bodyPr/>
          <a:lstStyle/>
          <a:p>
            <a:r>
              <a:rPr lang="en-US" altLang="ja-JP" smtClean="0"/>
              <a:t>SAL seminar</a:t>
            </a:r>
            <a:endParaRPr lang="ja-JP" altLang="en-US"/>
          </a:p>
        </p:txBody>
      </p:sp>
      <p:sp>
        <p:nvSpPr>
          <p:cNvPr id="6" name="スライド番号プレースホルダ 5"/>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normAutofit/>
          </a:bodyPr>
          <a:lstStyle>
            <a:lvl1pPr>
              <a:defRPr sz="2400"/>
            </a:lvl1pPr>
            <a:lvl2pPr>
              <a:defRPr sz="2400"/>
            </a:lvl2pPr>
            <a:lvl3pPr>
              <a:defRPr sz="2400"/>
            </a:lvl3pPr>
            <a:lvl4pPr>
              <a:defRPr sz="2400"/>
            </a:lvl4pPr>
            <a:lvl5pPr>
              <a:defRPr sz="2400"/>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r>
              <a:rPr lang="en-US" altLang="ja-JP" smtClean="0"/>
              <a:t>30.11.2009</a:t>
            </a:r>
            <a:endParaRPr lang="ja-JP" altLang="en-US"/>
          </a:p>
        </p:txBody>
      </p:sp>
      <p:sp>
        <p:nvSpPr>
          <p:cNvPr id="5" name="フッター プレースホルダ 4"/>
          <p:cNvSpPr>
            <a:spLocks noGrp="1"/>
          </p:cNvSpPr>
          <p:nvPr>
            <p:ph type="ftr" sz="quarter" idx="11"/>
          </p:nvPr>
        </p:nvSpPr>
        <p:spPr/>
        <p:txBody>
          <a:bodyPr/>
          <a:lstStyle/>
          <a:p>
            <a:r>
              <a:rPr lang="en-US" altLang="ja-JP" smtClean="0"/>
              <a:t>SAL seminar</a:t>
            </a:r>
            <a:endParaRPr lang="ja-JP" altLang="en-US"/>
          </a:p>
        </p:txBody>
      </p:sp>
      <p:sp>
        <p:nvSpPr>
          <p:cNvPr id="6" name="スライド番号プレースホルダ 5"/>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p>
            <a:r>
              <a:rPr lang="en-US" altLang="ja-JP" smtClean="0"/>
              <a:t>30.11.2009</a:t>
            </a:r>
            <a:endParaRPr lang="ja-JP" altLang="en-US"/>
          </a:p>
        </p:txBody>
      </p:sp>
      <p:sp>
        <p:nvSpPr>
          <p:cNvPr id="5" name="フッター プレースホルダ 4"/>
          <p:cNvSpPr>
            <a:spLocks noGrp="1"/>
          </p:cNvSpPr>
          <p:nvPr>
            <p:ph type="ftr" sz="quarter" idx="11"/>
          </p:nvPr>
        </p:nvSpPr>
        <p:spPr/>
        <p:txBody>
          <a:bodyPr/>
          <a:lstStyle/>
          <a:p>
            <a:r>
              <a:rPr lang="en-US" altLang="ja-JP" smtClean="0"/>
              <a:t>SAL seminar</a:t>
            </a:r>
            <a:endParaRPr lang="ja-JP" altLang="en-US"/>
          </a:p>
        </p:txBody>
      </p:sp>
      <p:sp>
        <p:nvSpPr>
          <p:cNvPr id="6" name="スライド番号プレースホルダ 5"/>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p>
            <a:r>
              <a:rPr lang="en-US" altLang="ja-JP" smtClean="0"/>
              <a:t>30.11.2009</a:t>
            </a:r>
            <a:endParaRPr lang="ja-JP" altLang="en-US"/>
          </a:p>
        </p:txBody>
      </p:sp>
      <p:sp>
        <p:nvSpPr>
          <p:cNvPr id="6" name="フッター プレースホルダ 5"/>
          <p:cNvSpPr>
            <a:spLocks noGrp="1"/>
          </p:cNvSpPr>
          <p:nvPr>
            <p:ph type="ftr" sz="quarter" idx="11"/>
          </p:nvPr>
        </p:nvSpPr>
        <p:spPr/>
        <p:txBody>
          <a:bodyPr/>
          <a:lstStyle/>
          <a:p>
            <a:r>
              <a:rPr lang="en-US" altLang="ja-JP" smtClean="0"/>
              <a:t>SAL seminar</a:t>
            </a:r>
            <a:endParaRPr lang="ja-JP" altLang="en-US"/>
          </a:p>
        </p:txBody>
      </p:sp>
      <p:sp>
        <p:nvSpPr>
          <p:cNvPr id="7" name="スライド番号プレースホルダ 6"/>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p>
            <a:r>
              <a:rPr lang="en-US" altLang="ja-JP" smtClean="0"/>
              <a:t>30.11.2009</a:t>
            </a:r>
            <a:endParaRPr lang="ja-JP" altLang="en-US"/>
          </a:p>
        </p:txBody>
      </p:sp>
      <p:sp>
        <p:nvSpPr>
          <p:cNvPr id="8" name="フッター プレースホルダ 7"/>
          <p:cNvSpPr>
            <a:spLocks noGrp="1"/>
          </p:cNvSpPr>
          <p:nvPr>
            <p:ph type="ftr" sz="quarter" idx="11"/>
          </p:nvPr>
        </p:nvSpPr>
        <p:spPr/>
        <p:txBody>
          <a:bodyPr/>
          <a:lstStyle/>
          <a:p>
            <a:r>
              <a:rPr lang="en-US" altLang="ja-JP" smtClean="0"/>
              <a:t>SAL seminar</a:t>
            </a:r>
            <a:endParaRPr lang="ja-JP" altLang="en-US"/>
          </a:p>
        </p:txBody>
      </p:sp>
      <p:sp>
        <p:nvSpPr>
          <p:cNvPr id="9" name="スライド番号プレースホルダ 8"/>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p>
            <a:r>
              <a:rPr lang="en-US" altLang="ja-JP" smtClean="0"/>
              <a:t>30.11.2009</a:t>
            </a:r>
            <a:endParaRPr lang="ja-JP" altLang="en-US"/>
          </a:p>
        </p:txBody>
      </p:sp>
      <p:sp>
        <p:nvSpPr>
          <p:cNvPr id="4" name="フッター プレースホルダ 3"/>
          <p:cNvSpPr>
            <a:spLocks noGrp="1"/>
          </p:cNvSpPr>
          <p:nvPr>
            <p:ph type="ftr" sz="quarter" idx="11"/>
          </p:nvPr>
        </p:nvSpPr>
        <p:spPr/>
        <p:txBody>
          <a:bodyPr/>
          <a:lstStyle/>
          <a:p>
            <a:r>
              <a:rPr lang="en-US" altLang="ja-JP" smtClean="0"/>
              <a:t>SAL seminar</a:t>
            </a:r>
            <a:endParaRPr lang="ja-JP" altLang="en-US"/>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r>
              <a:rPr lang="en-US" altLang="ja-JP" smtClean="0"/>
              <a:t>30.11.2009</a:t>
            </a:r>
            <a:endParaRPr lang="ja-JP" altLang="en-US"/>
          </a:p>
        </p:txBody>
      </p:sp>
      <p:sp>
        <p:nvSpPr>
          <p:cNvPr id="3" name="フッター プレースホルダ 2"/>
          <p:cNvSpPr>
            <a:spLocks noGrp="1"/>
          </p:cNvSpPr>
          <p:nvPr>
            <p:ph type="ftr" sz="quarter" idx="11"/>
          </p:nvPr>
        </p:nvSpPr>
        <p:spPr/>
        <p:txBody>
          <a:bodyPr/>
          <a:lstStyle/>
          <a:p>
            <a:r>
              <a:rPr lang="en-US" altLang="ja-JP" smtClean="0"/>
              <a:t>SAL seminar</a:t>
            </a:r>
            <a:endParaRPr lang="ja-JP" altLang="en-US"/>
          </a:p>
        </p:txBody>
      </p:sp>
      <p:sp>
        <p:nvSpPr>
          <p:cNvPr id="4" name="スライド番号プレースホルダ 3"/>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r>
              <a:rPr lang="en-US" altLang="ja-JP" smtClean="0"/>
              <a:t>30.11.2009</a:t>
            </a:r>
            <a:endParaRPr lang="ja-JP" altLang="en-US"/>
          </a:p>
        </p:txBody>
      </p:sp>
      <p:sp>
        <p:nvSpPr>
          <p:cNvPr id="6" name="フッター プレースホルダ 5"/>
          <p:cNvSpPr>
            <a:spLocks noGrp="1"/>
          </p:cNvSpPr>
          <p:nvPr>
            <p:ph type="ftr" sz="quarter" idx="11"/>
          </p:nvPr>
        </p:nvSpPr>
        <p:spPr/>
        <p:txBody>
          <a:bodyPr/>
          <a:lstStyle/>
          <a:p>
            <a:r>
              <a:rPr lang="en-US" altLang="ja-JP" smtClean="0"/>
              <a:t>SAL seminar</a:t>
            </a:r>
            <a:endParaRPr lang="ja-JP" altLang="en-US"/>
          </a:p>
        </p:txBody>
      </p:sp>
      <p:sp>
        <p:nvSpPr>
          <p:cNvPr id="7" name="スライド番号プレースホルダ 6"/>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r>
              <a:rPr lang="en-US" altLang="ja-JP" smtClean="0"/>
              <a:t>30.11.2009</a:t>
            </a:r>
            <a:endParaRPr lang="ja-JP" altLang="en-US"/>
          </a:p>
        </p:txBody>
      </p:sp>
      <p:sp>
        <p:nvSpPr>
          <p:cNvPr id="6" name="フッター プレースホルダ 5"/>
          <p:cNvSpPr>
            <a:spLocks noGrp="1"/>
          </p:cNvSpPr>
          <p:nvPr>
            <p:ph type="ftr" sz="quarter" idx="11"/>
          </p:nvPr>
        </p:nvSpPr>
        <p:spPr/>
        <p:txBody>
          <a:bodyPr/>
          <a:lstStyle/>
          <a:p>
            <a:r>
              <a:rPr lang="en-US" altLang="ja-JP" smtClean="0"/>
              <a:t>SAL seminar</a:t>
            </a:r>
            <a:endParaRPr lang="ja-JP" altLang="en-US"/>
          </a:p>
        </p:txBody>
      </p:sp>
      <p:sp>
        <p:nvSpPr>
          <p:cNvPr id="7" name="スライド番号プレースホルダ 6"/>
          <p:cNvSpPr>
            <a:spLocks noGrp="1"/>
          </p:cNvSpPr>
          <p:nvPr>
            <p:ph type="sldNum" sz="quarter" idx="12"/>
          </p:nvPr>
        </p:nvSpPr>
        <p:spPr/>
        <p:txBody>
          <a:bodyPr/>
          <a:lstStyle/>
          <a:p>
            <a:fld id="{6687B877-84B2-6C46-995A-9AA17A8D25D5}"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ja-JP" smtClean="0"/>
              <a:t>30.11.2009</a:t>
            </a:r>
            <a:endParaRPr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ja-JP" smtClean="0"/>
              <a:t>SAL seminar</a:t>
            </a:r>
            <a:endParaRPr lang="ja-JP" altLang="en-US" dirty="0"/>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ja-JP" alt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kumimoji="1"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56665" y="2130425"/>
            <a:ext cx="8448299" cy="1470025"/>
          </a:xfrm>
        </p:spPr>
        <p:txBody>
          <a:bodyPr>
            <a:normAutofit/>
          </a:bodyPr>
          <a:lstStyle/>
          <a:p>
            <a:r>
              <a:rPr lang="en-US" altLang="ja-JP" sz="4000" dirty="0" err="1" smtClean="0"/>
              <a:t>Hypergames</a:t>
            </a:r>
            <a:r>
              <a:rPr lang="en-US" altLang="ja-JP" sz="4000" dirty="0" smtClean="0"/>
              <a:t> and Systems Intelligence</a:t>
            </a:r>
            <a:endParaRPr lang="ja-JP" altLang="en-US" sz="4000" dirty="0"/>
          </a:p>
        </p:txBody>
      </p:sp>
      <p:sp>
        <p:nvSpPr>
          <p:cNvPr id="3" name="サブタイトル 2"/>
          <p:cNvSpPr>
            <a:spLocks noGrp="1"/>
          </p:cNvSpPr>
          <p:nvPr>
            <p:ph type="subTitle" idx="1"/>
          </p:nvPr>
        </p:nvSpPr>
        <p:spPr>
          <a:xfrm>
            <a:off x="827705" y="3886200"/>
            <a:ext cx="7520699" cy="1752600"/>
          </a:xfrm>
        </p:spPr>
        <p:txBody>
          <a:bodyPr>
            <a:normAutofit/>
          </a:bodyPr>
          <a:lstStyle/>
          <a:p>
            <a:r>
              <a:rPr lang="en-US" altLang="ja-JP" sz="3600" dirty="0" err="1" smtClean="0"/>
              <a:t>Yasuo</a:t>
            </a:r>
            <a:r>
              <a:rPr lang="en-US" altLang="ja-JP" sz="3600" dirty="0" smtClean="0"/>
              <a:t> SASAKI</a:t>
            </a:r>
          </a:p>
          <a:p>
            <a:r>
              <a:rPr lang="en-US" altLang="ja-JP" dirty="0" smtClean="0"/>
              <a:t>Value Management Institute, Inc.</a:t>
            </a:r>
          </a:p>
        </p:txBody>
      </p:sp>
      <p:sp>
        <p:nvSpPr>
          <p:cNvPr id="5" name="テキスト ボックス 4"/>
          <p:cNvSpPr txBox="1"/>
          <p:nvPr/>
        </p:nvSpPr>
        <p:spPr>
          <a:xfrm>
            <a:off x="6226534" y="490162"/>
            <a:ext cx="2425857" cy="646331"/>
          </a:xfrm>
          <a:prstGeom prst="rect">
            <a:avLst/>
          </a:prstGeom>
          <a:noFill/>
        </p:spPr>
        <p:txBody>
          <a:bodyPr wrap="none" rtlCol="0">
            <a:spAutoFit/>
          </a:bodyPr>
          <a:lstStyle/>
          <a:p>
            <a:pPr algn="r"/>
            <a:r>
              <a:rPr kumimoji="1" lang="en-US" altLang="ja-JP" dirty="0" smtClean="0"/>
              <a:t>27.9.2013</a:t>
            </a:r>
          </a:p>
          <a:p>
            <a:pPr algn="r"/>
            <a:r>
              <a:rPr lang="en-US" altLang="ja-JP" dirty="0" smtClean="0"/>
              <a:t>at Systems Analysis Lab.</a:t>
            </a:r>
            <a:endParaRPr kumimoji="1" lang="ja-JP" altLang="en-US" dirty="0"/>
          </a:p>
        </p:txBody>
      </p:sp>
      <p:sp>
        <p:nvSpPr>
          <p:cNvPr id="7" name="スライド番号プレースホルダ 6"/>
          <p:cNvSpPr>
            <a:spLocks noGrp="1"/>
          </p:cNvSpPr>
          <p:nvPr>
            <p:ph type="sldNum" sz="quarter" idx="12"/>
          </p:nvPr>
        </p:nvSpPr>
        <p:spPr/>
        <p:txBody>
          <a:bodyPr/>
          <a:lstStyle/>
          <a:p>
            <a:fld id="{6687B877-84B2-6C46-995A-9AA17A8D25D5}" type="slidenum">
              <a:rPr lang="ja-JP" altLang="en-US" smtClean="0"/>
              <a:pPr/>
              <a:t>1</a:t>
            </a:fld>
            <a:endParaRPr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Inherent intelligence</a:t>
            </a:r>
            <a:endParaRPr lang="ja-JP" altLang="en-US" dirty="0"/>
          </a:p>
        </p:txBody>
      </p:sp>
      <p:sp>
        <p:nvSpPr>
          <p:cNvPr id="3" name="コンテンツ プレースホルダ 2"/>
          <p:cNvSpPr>
            <a:spLocks noGrp="1"/>
          </p:cNvSpPr>
          <p:nvPr>
            <p:ph idx="1"/>
          </p:nvPr>
        </p:nvSpPr>
        <p:spPr/>
        <p:txBody>
          <a:bodyPr>
            <a:normAutofit/>
          </a:bodyPr>
          <a:lstStyle/>
          <a:p>
            <a:r>
              <a:rPr lang="en-US" altLang="ja-JP" sz="2400" dirty="0" smtClean="0"/>
              <a:t>What is needed to develop systems intelligence</a:t>
            </a:r>
            <a:r>
              <a:rPr lang="ja-JP" altLang="en-US" sz="2400" dirty="0" smtClean="0"/>
              <a:t> </a:t>
            </a:r>
            <a:r>
              <a:rPr lang="en-US" altLang="ja-JP" sz="2400" dirty="0" smtClean="0"/>
              <a:t>is not learning some new knowledge or methodology but awareness.</a:t>
            </a:r>
          </a:p>
          <a:p>
            <a:r>
              <a:rPr lang="en-US" altLang="ja-JP" sz="2400" dirty="0" smtClean="0"/>
              <a:t>The attitude of SI is to use fully human inherent ability rather than to teach people something new.</a:t>
            </a:r>
            <a:endParaRPr lang="ja-JP" altLang="en-US" sz="2400"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10</a:t>
            </a:fld>
            <a:endParaRPr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Systems of holding back (SHB) – the targets</a:t>
            </a:r>
            <a:endParaRPr lang="ja-JP" altLang="en-US" dirty="0"/>
          </a:p>
        </p:txBody>
      </p:sp>
      <p:sp>
        <p:nvSpPr>
          <p:cNvPr id="3" name="コンテンツ プレースホルダ 2"/>
          <p:cNvSpPr>
            <a:spLocks noGrp="1"/>
          </p:cNvSpPr>
          <p:nvPr>
            <p:ph idx="1"/>
          </p:nvPr>
        </p:nvSpPr>
        <p:spPr>
          <a:xfrm>
            <a:off x="457200" y="1600199"/>
            <a:ext cx="8229600" cy="5121275"/>
          </a:xfrm>
        </p:spPr>
        <p:txBody>
          <a:bodyPr>
            <a:normAutofit/>
          </a:bodyPr>
          <a:lstStyle/>
          <a:p>
            <a:r>
              <a:rPr lang="en-US" altLang="ja-JP" sz="2400" dirty="0" smtClean="0"/>
              <a:t>In a </a:t>
            </a:r>
            <a:r>
              <a:rPr lang="en-US" altLang="ja-JP" sz="2400" dirty="0" smtClean="0">
                <a:solidFill>
                  <a:srgbClr val="F79646"/>
                </a:solidFill>
              </a:rPr>
              <a:t>system of holding back</a:t>
            </a:r>
            <a:r>
              <a:rPr lang="en-US" altLang="ja-JP" sz="2400" dirty="0" smtClean="0"/>
              <a:t>, everyone involved in the situation pictures a common desire in each mind, yet nobody behaves so as to achieve it and it does not work out (</a:t>
            </a:r>
            <a:r>
              <a:rPr lang="en-US" altLang="ja-JP" sz="2400" dirty="0" err="1" smtClean="0"/>
              <a:t>Hämäläinen</a:t>
            </a:r>
            <a:r>
              <a:rPr lang="en-US" altLang="ja-JP" sz="2400" dirty="0" smtClean="0"/>
              <a:t> and Saarinen, 2004).</a:t>
            </a:r>
          </a:p>
          <a:p>
            <a:endParaRPr lang="en-US" altLang="ja-JP" sz="2400" dirty="0" smtClean="0"/>
          </a:p>
          <a:p>
            <a:endParaRPr lang="en-US" altLang="ja-JP" sz="2400" dirty="0" smtClean="0"/>
          </a:p>
          <a:p>
            <a:endParaRPr lang="en-US" altLang="ja-JP" sz="2400" dirty="0" smtClean="0"/>
          </a:p>
          <a:p>
            <a:pPr>
              <a:buNone/>
            </a:pPr>
            <a:endParaRPr lang="en-US" altLang="ja-JP" sz="2400" dirty="0" smtClean="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11</a:t>
            </a:fld>
            <a:endParaRPr lang="ja-JP" altLang="en-US" dirty="0"/>
          </a:p>
        </p:txBody>
      </p:sp>
      <p:sp>
        <p:nvSpPr>
          <p:cNvPr id="7" name="涙形 6"/>
          <p:cNvSpPr/>
          <p:nvPr/>
        </p:nvSpPr>
        <p:spPr>
          <a:xfrm>
            <a:off x="2324392" y="3621636"/>
            <a:ext cx="2730500" cy="1752600"/>
          </a:xfrm>
          <a:prstGeom prst="teardrop">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3467392" y="4028036"/>
            <a:ext cx="254000" cy="2413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dirty="0"/>
          </a:p>
        </p:txBody>
      </p:sp>
      <p:sp>
        <p:nvSpPr>
          <p:cNvPr id="9" name="円/楕円 8"/>
          <p:cNvSpPr/>
          <p:nvPr/>
        </p:nvSpPr>
        <p:spPr>
          <a:xfrm>
            <a:off x="3086392" y="4688436"/>
            <a:ext cx="254000" cy="2413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0" name="円/楕円 9"/>
          <p:cNvSpPr/>
          <p:nvPr/>
        </p:nvSpPr>
        <p:spPr>
          <a:xfrm>
            <a:off x="4102392" y="4447136"/>
            <a:ext cx="254000" cy="2413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11" name="直線矢印コネクタ 10"/>
          <p:cNvCxnSpPr>
            <a:stCxn id="9" idx="7"/>
            <a:endCxn id="8" idx="3"/>
          </p:cNvCxnSpPr>
          <p:nvPr/>
        </p:nvCxnSpPr>
        <p:spPr>
          <a:xfrm rot="5400000" flipH="1" flipV="1">
            <a:off x="3159004" y="4378189"/>
            <a:ext cx="489776" cy="201394"/>
          </a:xfrm>
          <a:prstGeom prst="straightConnector1">
            <a:avLst/>
          </a:prstGeom>
          <a:ln>
            <a:headEnd type="arrow"/>
            <a:tailEnd type="arrow"/>
          </a:ln>
        </p:spPr>
        <p:style>
          <a:lnRef idx="1">
            <a:schemeClr val="accent2"/>
          </a:lnRef>
          <a:fillRef idx="0">
            <a:schemeClr val="accent2"/>
          </a:fillRef>
          <a:effectRef idx="0">
            <a:schemeClr val="accent2"/>
          </a:effectRef>
          <a:fontRef idx="minor">
            <a:schemeClr val="tx1"/>
          </a:fontRef>
        </p:style>
      </p:cxnSp>
      <p:cxnSp>
        <p:nvCxnSpPr>
          <p:cNvPr id="12" name="直線矢印コネクタ 11"/>
          <p:cNvCxnSpPr>
            <a:stCxn id="9" idx="6"/>
            <a:endCxn id="10" idx="2"/>
          </p:cNvCxnSpPr>
          <p:nvPr/>
        </p:nvCxnSpPr>
        <p:spPr>
          <a:xfrm flipV="1">
            <a:off x="3340392" y="4567786"/>
            <a:ext cx="762000" cy="241300"/>
          </a:xfrm>
          <a:prstGeom prst="straightConnector1">
            <a:avLst/>
          </a:prstGeom>
          <a:ln>
            <a:headEnd type="arrow"/>
            <a:tailEnd type="arrow"/>
          </a:ln>
        </p:spPr>
        <p:style>
          <a:lnRef idx="1">
            <a:schemeClr val="accent2"/>
          </a:lnRef>
          <a:fillRef idx="0">
            <a:schemeClr val="accent2"/>
          </a:fillRef>
          <a:effectRef idx="0">
            <a:schemeClr val="accent2"/>
          </a:effectRef>
          <a:fontRef idx="minor">
            <a:schemeClr val="tx1"/>
          </a:fontRef>
        </p:style>
      </p:cxnSp>
      <p:cxnSp>
        <p:nvCxnSpPr>
          <p:cNvPr id="13" name="直線矢印コネクタ 12"/>
          <p:cNvCxnSpPr>
            <a:stCxn id="10" idx="1"/>
          </p:cNvCxnSpPr>
          <p:nvPr/>
        </p:nvCxnSpPr>
        <p:spPr>
          <a:xfrm rot="16200000" flipV="1">
            <a:off x="3806253" y="4149137"/>
            <a:ext cx="248476" cy="418197"/>
          </a:xfrm>
          <a:prstGeom prst="straightConnector1">
            <a:avLst/>
          </a:prstGeom>
          <a:ln>
            <a:headEnd type="arrow"/>
            <a:tailEnd type="arrow"/>
          </a:ln>
        </p:spPr>
        <p:style>
          <a:lnRef idx="1">
            <a:schemeClr val="accent2"/>
          </a:lnRef>
          <a:fillRef idx="0">
            <a:schemeClr val="accent2"/>
          </a:fillRef>
          <a:effectRef idx="0">
            <a:schemeClr val="accent2"/>
          </a:effectRef>
          <a:fontRef idx="minor">
            <a:schemeClr val="tx1"/>
          </a:fontRef>
        </p:style>
      </p:cxnSp>
      <p:sp>
        <p:nvSpPr>
          <p:cNvPr id="14" name="テキスト ボックス 13"/>
          <p:cNvSpPr txBox="1"/>
          <p:nvPr/>
        </p:nvSpPr>
        <p:spPr>
          <a:xfrm>
            <a:off x="3450653" y="3906870"/>
            <a:ext cx="295236" cy="369332"/>
          </a:xfrm>
          <a:prstGeom prst="rect">
            <a:avLst/>
          </a:prstGeom>
          <a:noFill/>
        </p:spPr>
        <p:txBody>
          <a:bodyPr wrap="none" rtlCol="0">
            <a:spAutoFit/>
          </a:bodyPr>
          <a:lstStyle/>
          <a:p>
            <a:r>
              <a:rPr kumimoji="1" lang="en-US" altLang="ja-JP" dirty="0" smtClean="0">
                <a:solidFill>
                  <a:schemeClr val="accent2"/>
                </a:solidFill>
              </a:rPr>
              <a:t>a</a:t>
            </a:r>
            <a:endParaRPr kumimoji="1" lang="ja-JP" altLang="en-US" dirty="0">
              <a:solidFill>
                <a:schemeClr val="accent2"/>
              </a:solidFill>
            </a:endParaRPr>
          </a:p>
        </p:txBody>
      </p:sp>
      <p:sp>
        <p:nvSpPr>
          <p:cNvPr id="15" name="テキスト ボックス 14"/>
          <p:cNvSpPr txBox="1"/>
          <p:nvPr/>
        </p:nvSpPr>
        <p:spPr>
          <a:xfrm>
            <a:off x="3053977" y="4605886"/>
            <a:ext cx="305943" cy="369332"/>
          </a:xfrm>
          <a:prstGeom prst="rect">
            <a:avLst/>
          </a:prstGeom>
          <a:noFill/>
        </p:spPr>
        <p:txBody>
          <a:bodyPr wrap="none" rtlCol="0">
            <a:spAutoFit/>
          </a:bodyPr>
          <a:lstStyle/>
          <a:p>
            <a:r>
              <a:rPr kumimoji="1" lang="en-US" altLang="ja-JP" dirty="0" err="1" smtClean="0">
                <a:solidFill>
                  <a:schemeClr val="accent2"/>
                </a:solidFill>
              </a:rPr>
              <a:t>b</a:t>
            </a:r>
            <a:endParaRPr kumimoji="1" lang="ja-JP" altLang="en-US" dirty="0">
              <a:solidFill>
                <a:schemeClr val="accent2"/>
              </a:solidFill>
            </a:endParaRPr>
          </a:p>
        </p:txBody>
      </p:sp>
      <p:sp>
        <p:nvSpPr>
          <p:cNvPr id="16" name="テキスト ボックス 15"/>
          <p:cNvSpPr txBox="1"/>
          <p:nvPr/>
        </p:nvSpPr>
        <p:spPr>
          <a:xfrm>
            <a:off x="4089692" y="4358236"/>
            <a:ext cx="282274" cy="369332"/>
          </a:xfrm>
          <a:prstGeom prst="rect">
            <a:avLst/>
          </a:prstGeom>
          <a:noFill/>
        </p:spPr>
        <p:txBody>
          <a:bodyPr wrap="none" rtlCol="0">
            <a:spAutoFit/>
          </a:bodyPr>
          <a:lstStyle/>
          <a:p>
            <a:r>
              <a:rPr kumimoji="1" lang="en-US" altLang="ja-JP" dirty="0" err="1" smtClean="0">
                <a:solidFill>
                  <a:schemeClr val="accent2"/>
                </a:solidFill>
              </a:rPr>
              <a:t>c</a:t>
            </a:r>
            <a:endParaRPr kumimoji="1" lang="ja-JP" altLang="en-US" dirty="0">
              <a:solidFill>
                <a:schemeClr val="accent2"/>
              </a:solidFill>
            </a:endParaRPr>
          </a:p>
        </p:txBody>
      </p:sp>
      <p:sp>
        <p:nvSpPr>
          <p:cNvPr id="17" name="右矢印 16"/>
          <p:cNvSpPr/>
          <p:nvPr/>
        </p:nvSpPr>
        <p:spPr>
          <a:xfrm>
            <a:off x="4902492" y="4276202"/>
            <a:ext cx="850900" cy="170934"/>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844695" y="4148170"/>
            <a:ext cx="2700739" cy="707886"/>
          </a:xfrm>
          <a:prstGeom prst="rect">
            <a:avLst/>
          </a:prstGeom>
          <a:noFill/>
        </p:spPr>
        <p:txBody>
          <a:bodyPr wrap="none" rtlCol="0">
            <a:spAutoFit/>
          </a:bodyPr>
          <a:lstStyle/>
          <a:p>
            <a:r>
              <a:rPr lang="en-US" altLang="ja-JP" sz="2000" dirty="0" smtClean="0"/>
              <a:t>Y (&lt; X for everyone)</a:t>
            </a:r>
          </a:p>
          <a:p>
            <a:r>
              <a:rPr kumimoji="1" lang="en-US" altLang="ja-JP" sz="2000" dirty="0" smtClean="0"/>
              <a:t>i.e., non-Pareto efficient</a:t>
            </a:r>
            <a:endParaRPr kumimoji="1" lang="ja-JP" altLang="en-US" sz="2000" dirty="0"/>
          </a:p>
        </p:txBody>
      </p:sp>
      <p:sp>
        <p:nvSpPr>
          <p:cNvPr id="19" name="雲形吹き出し 18"/>
          <p:cNvSpPr/>
          <p:nvPr/>
        </p:nvSpPr>
        <p:spPr>
          <a:xfrm>
            <a:off x="2869589" y="3565002"/>
            <a:ext cx="635000" cy="463034"/>
          </a:xfrm>
          <a:prstGeom prst="cloudCallout">
            <a:avLst>
              <a:gd name="adj1" fmla="val 33167"/>
              <a:gd name="adj2" fmla="val 51529"/>
            </a:avLst>
          </a:prstGeom>
        </p:spPr>
        <p:style>
          <a:lnRef idx="1">
            <a:schemeClr val="accent3"/>
          </a:lnRef>
          <a:fillRef idx="2">
            <a:schemeClr val="accent3"/>
          </a:fillRef>
          <a:effectRef idx="1">
            <a:schemeClr val="accent3"/>
          </a:effectRef>
          <a:fontRef idx="minor">
            <a:schemeClr val="dk1"/>
          </a:fontRef>
        </p:style>
        <p:txBody>
          <a:bodyPr rtlCol="0" anchor="ctr">
            <a:prstTxWarp prst="textPlain">
              <a:avLst/>
            </a:prstTxWarp>
          </a:bodyPr>
          <a:lstStyle/>
          <a:p>
            <a:pPr algn="ctr"/>
            <a:endParaRPr kumimoji="1" lang="ja-JP" altLang="en-US" dirty="0"/>
          </a:p>
        </p:txBody>
      </p:sp>
      <p:sp>
        <p:nvSpPr>
          <p:cNvPr id="20" name="雲形吹き出し 19"/>
          <p:cNvSpPr/>
          <p:nvPr/>
        </p:nvSpPr>
        <p:spPr>
          <a:xfrm>
            <a:off x="2324392" y="4276202"/>
            <a:ext cx="635000" cy="463034"/>
          </a:xfrm>
          <a:prstGeom prst="cloudCallout">
            <a:avLst>
              <a:gd name="adj1" fmla="val 59167"/>
              <a:gd name="adj2" fmla="val 46043"/>
            </a:avLst>
          </a:prstGeom>
        </p:spPr>
        <p:style>
          <a:lnRef idx="1">
            <a:schemeClr val="accent3"/>
          </a:lnRef>
          <a:fillRef idx="2">
            <a:schemeClr val="accent3"/>
          </a:fillRef>
          <a:effectRef idx="1">
            <a:schemeClr val="accent3"/>
          </a:effectRef>
          <a:fontRef idx="minor">
            <a:schemeClr val="dk1"/>
          </a:fontRef>
        </p:style>
        <p:txBody>
          <a:bodyPr rtlCol="0" anchor="ctr">
            <a:prstTxWarp prst="textPlain">
              <a:avLst/>
            </a:prstTxWarp>
          </a:bodyPr>
          <a:lstStyle/>
          <a:p>
            <a:pPr algn="ctr"/>
            <a:endParaRPr kumimoji="1" lang="ja-JP" altLang="en-US" dirty="0"/>
          </a:p>
        </p:txBody>
      </p:sp>
      <p:sp>
        <p:nvSpPr>
          <p:cNvPr id="21" name="雲形吹き出し 20"/>
          <p:cNvSpPr/>
          <p:nvPr/>
        </p:nvSpPr>
        <p:spPr>
          <a:xfrm>
            <a:off x="4139590" y="3813168"/>
            <a:ext cx="635000" cy="463034"/>
          </a:xfrm>
          <a:prstGeom prst="cloudCallout">
            <a:avLst>
              <a:gd name="adj1" fmla="val -18833"/>
              <a:gd name="adj2" fmla="val 76214"/>
            </a:avLst>
          </a:prstGeom>
        </p:spPr>
        <p:style>
          <a:lnRef idx="1">
            <a:schemeClr val="accent3"/>
          </a:lnRef>
          <a:fillRef idx="2">
            <a:schemeClr val="accent3"/>
          </a:fillRef>
          <a:effectRef idx="1">
            <a:schemeClr val="accent3"/>
          </a:effectRef>
          <a:fontRef idx="minor">
            <a:schemeClr val="dk1"/>
          </a:fontRef>
        </p:style>
        <p:txBody>
          <a:bodyPr rtlCol="0" anchor="ctr">
            <a:prstTxWarp prst="textPlain">
              <a:avLst/>
            </a:prstTxWarp>
          </a:bodyPr>
          <a:lstStyle/>
          <a:p>
            <a:pPr algn="ctr"/>
            <a:endParaRPr kumimoji="1" lang="ja-JP" altLang="en-US" dirty="0"/>
          </a:p>
        </p:txBody>
      </p:sp>
      <p:sp>
        <p:nvSpPr>
          <p:cNvPr id="22" name="テキスト ボックス 21"/>
          <p:cNvSpPr txBox="1"/>
          <p:nvPr/>
        </p:nvSpPr>
        <p:spPr>
          <a:xfrm>
            <a:off x="3045156" y="3621636"/>
            <a:ext cx="304478" cy="369332"/>
          </a:xfrm>
          <a:prstGeom prst="rect">
            <a:avLst/>
          </a:prstGeom>
          <a:noFill/>
        </p:spPr>
        <p:txBody>
          <a:bodyPr wrap="none" rtlCol="0">
            <a:spAutoFit/>
          </a:bodyPr>
          <a:lstStyle/>
          <a:p>
            <a:r>
              <a:rPr kumimoji="1" lang="en-US" altLang="ja-JP" dirty="0" smtClean="0">
                <a:solidFill>
                  <a:schemeClr val="accent2"/>
                </a:solidFill>
              </a:rPr>
              <a:t>X</a:t>
            </a:r>
            <a:endParaRPr kumimoji="1" lang="ja-JP" altLang="en-US" dirty="0">
              <a:solidFill>
                <a:schemeClr val="accent2"/>
              </a:solidFill>
            </a:endParaRPr>
          </a:p>
        </p:txBody>
      </p:sp>
      <p:sp>
        <p:nvSpPr>
          <p:cNvPr id="23" name="テキスト ボックス 22"/>
          <p:cNvSpPr txBox="1"/>
          <p:nvPr/>
        </p:nvSpPr>
        <p:spPr>
          <a:xfrm>
            <a:off x="2488911" y="4323208"/>
            <a:ext cx="304478" cy="369332"/>
          </a:xfrm>
          <a:prstGeom prst="rect">
            <a:avLst/>
          </a:prstGeom>
          <a:noFill/>
        </p:spPr>
        <p:txBody>
          <a:bodyPr wrap="none" rtlCol="0">
            <a:spAutoFit/>
          </a:bodyPr>
          <a:lstStyle/>
          <a:p>
            <a:r>
              <a:rPr kumimoji="1" lang="en-US" altLang="ja-JP" dirty="0" smtClean="0">
                <a:solidFill>
                  <a:schemeClr val="accent2"/>
                </a:solidFill>
              </a:rPr>
              <a:t>X</a:t>
            </a:r>
            <a:endParaRPr kumimoji="1" lang="ja-JP" altLang="en-US" dirty="0">
              <a:solidFill>
                <a:schemeClr val="accent2"/>
              </a:solidFill>
            </a:endParaRPr>
          </a:p>
        </p:txBody>
      </p:sp>
      <p:sp>
        <p:nvSpPr>
          <p:cNvPr id="24" name="テキスト ボックス 23"/>
          <p:cNvSpPr txBox="1"/>
          <p:nvPr/>
        </p:nvSpPr>
        <p:spPr>
          <a:xfrm>
            <a:off x="4318292" y="3863968"/>
            <a:ext cx="304478" cy="369332"/>
          </a:xfrm>
          <a:prstGeom prst="rect">
            <a:avLst/>
          </a:prstGeom>
          <a:noFill/>
        </p:spPr>
        <p:txBody>
          <a:bodyPr wrap="none" rtlCol="0">
            <a:spAutoFit/>
          </a:bodyPr>
          <a:lstStyle/>
          <a:p>
            <a:r>
              <a:rPr kumimoji="1" lang="en-US" altLang="ja-JP" dirty="0" smtClean="0">
                <a:solidFill>
                  <a:schemeClr val="accent2"/>
                </a:solidFill>
              </a:rPr>
              <a:t>X</a:t>
            </a:r>
            <a:endParaRPr kumimoji="1" lang="ja-JP" altLang="en-US" dirty="0">
              <a:solidFill>
                <a:schemeClr val="accent2"/>
              </a:solidFill>
            </a:endParaRPr>
          </a:p>
        </p:txBody>
      </p:sp>
      <p:sp>
        <p:nvSpPr>
          <p:cNvPr id="25" name="テキスト ボックス 24"/>
          <p:cNvSpPr txBox="1"/>
          <p:nvPr/>
        </p:nvSpPr>
        <p:spPr>
          <a:xfrm>
            <a:off x="2169460" y="5374236"/>
            <a:ext cx="3103863" cy="400110"/>
          </a:xfrm>
          <a:prstGeom prst="rect">
            <a:avLst/>
          </a:prstGeom>
          <a:noFill/>
        </p:spPr>
        <p:txBody>
          <a:bodyPr wrap="none" rtlCol="0">
            <a:spAutoFit/>
          </a:bodyPr>
          <a:lstStyle/>
          <a:p>
            <a:r>
              <a:rPr lang="en-US" altLang="ja-JP" sz="2000" dirty="0" smtClean="0"/>
              <a:t>a  human interactive system</a:t>
            </a:r>
            <a:endParaRPr kumimoji="1" lang="ja-JP" altLang="en-US" sz="2000" dirty="0"/>
          </a:p>
        </p:txBody>
      </p:sp>
      <p:sp>
        <p:nvSpPr>
          <p:cNvPr id="26" name="テキスト ボックス 25"/>
          <p:cNvSpPr txBox="1"/>
          <p:nvPr/>
        </p:nvSpPr>
        <p:spPr>
          <a:xfrm>
            <a:off x="4994958" y="3923098"/>
            <a:ext cx="896399" cy="400110"/>
          </a:xfrm>
          <a:prstGeom prst="rect">
            <a:avLst/>
          </a:prstGeom>
          <a:noFill/>
        </p:spPr>
        <p:txBody>
          <a:bodyPr wrap="none" rtlCol="0">
            <a:spAutoFit/>
          </a:bodyPr>
          <a:lstStyle/>
          <a:p>
            <a:r>
              <a:rPr lang="en-US" altLang="ja-JP" sz="2000" dirty="0" smtClean="0"/>
              <a:t>output</a:t>
            </a:r>
            <a:endParaRPr kumimoji="1" lang="ja-JP" alt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An example – “Rose Buying Finns”</a:t>
            </a:r>
            <a:endParaRPr lang="ja-JP" altLang="en-US" dirty="0"/>
          </a:p>
        </p:txBody>
      </p:sp>
      <p:sp>
        <p:nvSpPr>
          <p:cNvPr id="3" name="コンテンツ プレースホルダ 2"/>
          <p:cNvSpPr>
            <a:spLocks noGrp="1"/>
          </p:cNvSpPr>
          <p:nvPr>
            <p:ph idx="1"/>
          </p:nvPr>
        </p:nvSpPr>
        <p:spPr/>
        <p:txBody>
          <a:bodyPr>
            <a:normAutofit/>
          </a:bodyPr>
          <a:lstStyle/>
          <a:p>
            <a:r>
              <a:rPr lang="en-US" altLang="ja-JP" sz="2400" dirty="0" smtClean="0"/>
              <a:t>Most Finnish men do not buy roses for their wives spontaneously on normal weekdays. - His wife has changed, a husband </a:t>
            </a:r>
            <a:r>
              <a:rPr lang="en-US" altLang="ja-JP" sz="2400" dirty="0" smtClean="0">
                <a:solidFill>
                  <a:schemeClr val="accent6"/>
                </a:solidFill>
              </a:rPr>
              <a:t>feels</a:t>
            </a:r>
            <a:r>
              <a:rPr lang="en-US" altLang="ja-JP" sz="2400" dirty="0" smtClean="0"/>
              <a:t>, and is unenthusiastic about life. He reacts, pushing down his romantic ideas and gestures. But the same is true of the wife. They are caught in a system of holding back. (</a:t>
            </a:r>
            <a:r>
              <a:rPr lang="en-US" altLang="ja-JP" sz="2400" dirty="0" err="1" smtClean="0"/>
              <a:t>Hämäläinen</a:t>
            </a:r>
            <a:r>
              <a:rPr lang="en-US" altLang="ja-JP" sz="2400" dirty="0" smtClean="0"/>
              <a:t> and Saarinen, 2004) </a:t>
            </a:r>
            <a:endParaRPr lang="ja-JP" altLang="en-US" sz="2400" dirty="0"/>
          </a:p>
        </p:txBody>
      </p:sp>
      <p:sp>
        <p:nvSpPr>
          <p:cNvPr id="6" name="スライド番号プレースホルダ 5"/>
          <p:cNvSpPr>
            <a:spLocks noGrp="1"/>
          </p:cNvSpPr>
          <p:nvPr>
            <p:ph type="sldNum" sz="quarter" idx="12"/>
          </p:nvPr>
        </p:nvSpPr>
        <p:spPr/>
        <p:txBody>
          <a:bodyPr/>
          <a:lstStyle/>
          <a:p>
            <a:fld id="{6687B877-84B2-6C46-995A-9AA17A8D25D5}" type="slidenum">
              <a:rPr lang="ja-JP" altLang="en-US" smtClean="0"/>
              <a:pPr/>
              <a:t>12</a:t>
            </a:fld>
            <a:endParaRPr lang="ja-JP" altLang="en-US" dirty="0"/>
          </a:p>
        </p:txBody>
      </p:sp>
      <p:sp>
        <p:nvSpPr>
          <p:cNvPr id="7" name="涙形 6"/>
          <p:cNvSpPr/>
          <p:nvPr/>
        </p:nvSpPr>
        <p:spPr>
          <a:xfrm>
            <a:off x="2024747" y="4420116"/>
            <a:ext cx="2730500" cy="1752600"/>
          </a:xfrm>
          <a:prstGeom prst="teardrop">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2786747" y="5245616"/>
            <a:ext cx="254000" cy="2413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0" name="円/楕円 9"/>
          <p:cNvSpPr/>
          <p:nvPr/>
        </p:nvSpPr>
        <p:spPr>
          <a:xfrm>
            <a:off x="3802747" y="5245616"/>
            <a:ext cx="254000" cy="2413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12" name="直線矢印コネクタ 11"/>
          <p:cNvCxnSpPr>
            <a:stCxn id="9" idx="6"/>
            <a:endCxn id="10" idx="2"/>
          </p:cNvCxnSpPr>
          <p:nvPr/>
        </p:nvCxnSpPr>
        <p:spPr>
          <a:xfrm>
            <a:off x="3040747" y="5366266"/>
            <a:ext cx="762000" cy="1588"/>
          </a:xfrm>
          <a:prstGeom prst="straightConnector1">
            <a:avLst/>
          </a:prstGeom>
          <a:ln>
            <a:headEnd type="arrow"/>
            <a:tailEnd type="arrow"/>
          </a:ln>
        </p:spPr>
        <p:style>
          <a:lnRef idx="1">
            <a:schemeClr val="accent2"/>
          </a:lnRef>
          <a:fillRef idx="0">
            <a:schemeClr val="accent2"/>
          </a:fillRef>
          <a:effectRef idx="0">
            <a:schemeClr val="accent2"/>
          </a:effectRef>
          <a:fontRef idx="minor">
            <a:schemeClr val="tx1"/>
          </a:fontRef>
        </p:style>
      </p:cxnSp>
      <p:sp>
        <p:nvSpPr>
          <p:cNvPr id="15" name="テキスト ボックス 14"/>
          <p:cNvSpPr txBox="1"/>
          <p:nvPr/>
        </p:nvSpPr>
        <p:spPr>
          <a:xfrm>
            <a:off x="2297397" y="5486916"/>
            <a:ext cx="991903" cy="369332"/>
          </a:xfrm>
          <a:prstGeom prst="rect">
            <a:avLst/>
          </a:prstGeom>
          <a:noFill/>
        </p:spPr>
        <p:txBody>
          <a:bodyPr wrap="none" rtlCol="0">
            <a:spAutoFit/>
          </a:bodyPr>
          <a:lstStyle/>
          <a:p>
            <a:r>
              <a:rPr kumimoji="1" lang="en-US" altLang="ja-JP" dirty="0" smtClean="0">
                <a:solidFill>
                  <a:schemeClr val="accent2"/>
                </a:solidFill>
              </a:rPr>
              <a:t>husband</a:t>
            </a:r>
            <a:endParaRPr kumimoji="1" lang="ja-JP" altLang="en-US" dirty="0">
              <a:solidFill>
                <a:schemeClr val="accent2"/>
              </a:solidFill>
            </a:endParaRPr>
          </a:p>
        </p:txBody>
      </p:sp>
      <p:sp>
        <p:nvSpPr>
          <p:cNvPr id="16" name="テキスト ボックス 15"/>
          <p:cNvSpPr txBox="1"/>
          <p:nvPr/>
        </p:nvSpPr>
        <p:spPr>
          <a:xfrm>
            <a:off x="3624947" y="5474216"/>
            <a:ext cx="582198" cy="369332"/>
          </a:xfrm>
          <a:prstGeom prst="rect">
            <a:avLst/>
          </a:prstGeom>
          <a:noFill/>
        </p:spPr>
        <p:txBody>
          <a:bodyPr wrap="none" rtlCol="0">
            <a:spAutoFit/>
          </a:bodyPr>
          <a:lstStyle/>
          <a:p>
            <a:r>
              <a:rPr kumimoji="1" lang="en-US" altLang="ja-JP" dirty="0" smtClean="0">
                <a:solidFill>
                  <a:schemeClr val="accent2"/>
                </a:solidFill>
              </a:rPr>
              <a:t>wife</a:t>
            </a:r>
            <a:endParaRPr kumimoji="1" lang="ja-JP" altLang="en-US" dirty="0">
              <a:solidFill>
                <a:schemeClr val="accent2"/>
              </a:solidFill>
            </a:endParaRPr>
          </a:p>
        </p:txBody>
      </p:sp>
      <p:sp>
        <p:nvSpPr>
          <p:cNvPr id="17" name="右矢印 16"/>
          <p:cNvSpPr/>
          <p:nvPr/>
        </p:nvSpPr>
        <p:spPr>
          <a:xfrm>
            <a:off x="4602847" y="5074682"/>
            <a:ext cx="850900" cy="170934"/>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493680" y="4946650"/>
            <a:ext cx="2797686" cy="707886"/>
          </a:xfrm>
          <a:prstGeom prst="rect">
            <a:avLst/>
          </a:prstGeom>
          <a:noFill/>
        </p:spPr>
        <p:txBody>
          <a:bodyPr wrap="none" rtlCol="0">
            <a:spAutoFit/>
          </a:bodyPr>
          <a:lstStyle/>
          <a:p>
            <a:r>
              <a:rPr lang="en-US" altLang="ja-JP" sz="2000" dirty="0" smtClean="0"/>
              <a:t>non-romantic life</a:t>
            </a:r>
          </a:p>
          <a:p>
            <a:r>
              <a:rPr lang="en-US" altLang="ja-JP" sz="2000" dirty="0" smtClean="0"/>
              <a:t> (&lt; romantic life for both)</a:t>
            </a:r>
            <a:endParaRPr kumimoji="1" lang="ja-JP" altLang="en-US" sz="2000" dirty="0"/>
          </a:p>
        </p:txBody>
      </p:sp>
      <p:sp>
        <p:nvSpPr>
          <p:cNvPr id="20" name="雲形吹き出し 19"/>
          <p:cNvSpPr/>
          <p:nvPr/>
        </p:nvSpPr>
        <p:spPr>
          <a:xfrm>
            <a:off x="1588081" y="4400034"/>
            <a:ext cx="1198666" cy="845582"/>
          </a:xfrm>
          <a:prstGeom prst="cloudCallout">
            <a:avLst>
              <a:gd name="adj1" fmla="val 43132"/>
              <a:gd name="adj2" fmla="val 40168"/>
            </a:avLst>
          </a:prstGeom>
        </p:spPr>
        <p:style>
          <a:lnRef idx="1">
            <a:schemeClr val="accent3"/>
          </a:lnRef>
          <a:fillRef idx="2">
            <a:schemeClr val="accent3"/>
          </a:fillRef>
          <a:effectRef idx="1">
            <a:schemeClr val="accent3"/>
          </a:effectRef>
          <a:fontRef idx="minor">
            <a:schemeClr val="dk1"/>
          </a:fontRef>
        </p:style>
        <p:txBody>
          <a:bodyPr rtlCol="0" anchor="ctr">
            <a:prstTxWarp prst="textPlain">
              <a:avLst/>
            </a:prstTxWarp>
          </a:bodyPr>
          <a:lstStyle/>
          <a:p>
            <a:pPr algn="ctr"/>
            <a:endParaRPr kumimoji="1" lang="ja-JP" altLang="en-US" dirty="0"/>
          </a:p>
        </p:txBody>
      </p:sp>
      <p:sp>
        <p:nvSpPr>
          <p:cNvPr id="21" name="雲形吹き出し 20"/>
          <p:cNvSpPr/>
          <p:nvPr/>
        </p:nvSpPr>
        <p:spPr>
          <a:xfrm>
            <a:off x="3839944" y="4216400"/>
            <a:ext cx="1176555" cy="858282"/>
          </a:xfrm>
          <a:prstGeom prst="cloudCallout">
            <a:avLst>
              <a:gd name="adj1" fmla="val -27468"/>
              <a:gd name="adj2" fmla="val 67204"/>
            </a:avLst>
          </a:prstGeom>
        </p:spPr>
        <p:style>
          <a:lnRef idx="1">
            <a:schemeClr val="accent3"/>
          </a:lnRef>
          <a:fillRef idx="2">
            <a:schemeClr val="accent3"/>
          </a:fillRef>
          <a:effectRef idx="1">
            <a:schemeClr val="accent3"/>
          </a:effectRef>
          <a:fontRef idx="minor">
            <a:schemeClr val="dk1"/>
          </a:fontRef>
        </p:style>
        <p:txBody>
          <a:bodyPr rtlCol="0" anchor="ctr">
            <a:prstTxWarp prst="textPlain">
              <a:avLst/>
            </a:prstTxWarp>
          </a:bodyPr>
          <a:lstStyle/>
          <a:p>
            <a:pPr algn="ctr"/>
            <a:endParaRPr kumimoji="1" lang="ja-JP" altLang="en-US" dirty="0"/>
          </a:p>
        </p:txBody>
      </p:sp>
      <p:sp>
        <p:nvSpPr>
          <p:cNvPr id="23" name="テキスト ボックス 22"/>
          <p:cNvSpPr txBox="1"/>
          <p:nvPr/>
        </p:nvSpPr>
        <p:spPr>
          <a:xfrm>
            <a:off x="1723043" y="4472285"/>
            <a:ext cx="1025604" cy="646331"/>
          </a:xfrm>
          <a:prstGeom prst="rect">
            <a:avLst/>
          </a:prstGeom>
          <a:noFill/>
        </p:spPr>
        <p:txBody>
          <a:bodyPr wrap="none" rtlCol="0">
            <a:spAutoFit/>
          </a:bodyPr>
          <a:lstStyle/>
          <a:p>
            <a:r>
              <a:rPr lang="en-US" altLang="ja-JP" dirty="0" smtClean="0">
                <a:solidFill>
                  <a:schemeClr val="accent2"/>
                </a:solidFill>
              </a:rPr>
              <a:t>romantic</a:t>
            </a:r>
          </a:p>
          <a:p>
            <a:r>
              <a:rPr kumimoji="1" lang="en-US" altLang="ja-JP" dirty="0" smtClean="0">
                <a:solidFill>
                  <a:schemeClr val="accent2"/>
                </a:solidFill>
              </a:rPr>
              <a:t>life</a:t>
            </a:r>
            <a:endParaRPr kumimoji="1" lang="ja-JP" altLang="en-US" dirty="0">
              <a:solidFill>
                <a:schemeClr val="accent2"/>
              </a:solidFill>
            </a:endParaRPr>
          </a:p>
        </p:txBody>
      </p:sp>
      <p:sp>
        <p:nvSpPr>
          <p:cNvPr id="24" name="テキスト ボックス 23"/>
          <p:cNvSpPr txBox="1"/>
          <p:nvPr/>
        </p:nvSpPr>
        <p:spPr>
          <a:xfrm>
            <a:off x="3990895" y="4314051"/>
            <a:ext cx="1025604" cy="646331"/>
          </a:xfrm>
          <a:prstGeom prst="rect">
            <a:avLst/>
          </a:prstGeom>
          <a:noFill/>
        </p:spPr>
        <p:txBody>
          <a:bodyPr wrap="none" rtlCol="0">
            <a:spAutoFit/>
          </a:bodyPr>
          <a:lstStyle/>
          <a:p>
            <a:r>
              <a:rPr kumimoji="1" lang="en-US" altLang="ja-JP" dirty="0" smtClean="0">
                <a:solidFill>
                  <a:schemeClr val="accent2"/>
                </a:solidFill>
              </a:rPr>
              <a:t>romantic</a:t>
            </a:r>
          </a:p>
          <a:p>
            <a:r>
              <a:rPr kumimoji="1" lang="en-US" altLang="ja-JP" dirty="0" smtClean="0">
                <a:solidFill>
                  <a:schemeClr val="accent2"/>
                </a:solidFill>
              </a:rPr>
              <a:t>life</a:t>
            </a:r>
            <a:endParaRPr kumimoji="1" lang="ja-JP" altLang="en-US" dirty="0">
              <a:solidFill>
                <a:schemeClr val="accent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Other examples</a:t>
            </a:r>
            <a:endParaRPr lang="ja-JP" altLang="en-US" dirty="0"/>
          </a:p>
        </p:txBody>
      </p:sp>
      <p:sp>
        <p:nvSpPr>
          <p:cNvPr id="3" name="コンテンツ プレースホルダ 2"/>
          <p:cNvSpPr>
            <a:spLocks noGrp="1"/>
          </p:cNvSpPr>
          <p:nvPr>
            <p:ph idx="1"/>
          </p:nvPr>
        </p:nvSpPr>
        <p:spPr/>
        <p:txBody>
          <a:bodyPr>
            <a:normAutofit/>
          </a:bodyPr>
          <a:lstStyle/>
          <a:p>
            <a:r>
              <a:rPr lang="en-US" altLang="ja-JP" sz="2400" dirty="0" smtClean="0"/>
              <a:t>Managers and workers.</a:t>
            </a:r>
          </a:p>
          <a:p>
            <a:r>
              <a:rPr lang="en-US" altLang="ja-JP" sz="2400" dirty="0" smtClean="0"/>
              <a:t>Presenters and audience.</a:t>
            </a:r>
          </a:p>
          <a:p>
            <a:r>
              <a:rPr lang="en-US" altLang="ja-JP" sz="2400" dirty="0" smtClean="0"/>
              <a:t>Companies and customers.</a:t>
            </a:r>
          </a:p>
          <a:p>
            <a:r>
              <a:rPr lang="en-US" altLang="ja-JP" sz="2400" dirty="0" smtClean="0"/>
              <a:t>International relationships.</a:t>
            </a:r>
          </a:p>
          <a:p>
            <a:endParaRPr lang="en-US" altLang="ja-JP" sz="2400" dirty="0" smtClean="0"/>
          </a:p>
          <a:p>
            <a:r>
              <a:rPr lang="en-US" altLang="ja-JP" sz="2400" dirty="0" smtClean="0"/>
              <a:t>SHB is ubiquitous and problematic phenomena that social scientists should tackle with.</a:t>
            </a:r>
            <a:endParaRPr lang="ja-JP" altLang="en-US" sz="2400" dirty="0"/>
          </a:p>
        </p:txBody>
      </p:sp>
      <p:sp>
        <p:nvSpPr>
          <p:cNvPr id="6" name="スライド番号プレースホルダ 5"/>
          <p:cNvSpPr>
            <a:spLocks noGrp="1"/>
          </p:cNvSpPr>
          <p:nvPr>
            <p:ph type="sldNum" sz="quarter" idx="12"/>
          </p:nvPr>
        </p:nvSpPr>
        <p:spPr/>
        <p:txBody>
          <a:bodyPr/>
          <a:lstStyle/>
          <a:p>
            <a:fld id="{6687B877-84B2-6C46-995A-9AA17A8D25D5}" type="slidenum">
              <a:rPr lang="ja-JP" altLang="en-US" smtClean="0"/>
              <a:pPr/>
              <a:t>13</a:t>
            </a:fld>
            <a:endParaRPr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Key questions</a:t>
            </a:r>
            <a:endParaRPr lang="ja-JP" altLang="en-US" dirty="0"/>
          </a:p>
        </p:txBody>
      </p:sp>
      <p:sp>
        <p:nvSpPr>
          <p:cNvPr id="3" name="コンテンツ プレースホルダ 2"/>
          <p:cNvSpPr>
            <a:spLocks noGrp="1"/>
          </p:cNvSpPr>
          <p:nvPr>
            <p:ph idx="1"/>
          </p:nvPr>
        </p:nvSpPr>
        <p:spPr/>
        <p:txBody>
          <a:bodyPr>
            <a:normAutofit/>
          </a:bodyPr>
          <a:lstStyle/>
          <a:p>
            <a:r>
              <a:rPr lang="en-US" altLang="ja-JP" dirty="0" smtClean="0"/>
              <a:t>How can people get caught in SHB?</a:t>
            </a:r>
          </a:p>
          <a:p>
            <a:r>
              <a:rPr lang="en-US" altLang="ja-JP" dirty="0" smtClean="0"/>
              <a:t>What can and should they do to get out of SHB?</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14</a:t>
            </a:fld>
            <a:endParaRPr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What SI suggests for the husband</a:t>
            </a:r>
            <a:endParaRPr lang="ja-JP" altLang="en-US" dirty="0"/>
          </a:p>
        </p:txBody>
      </p:sp>
      <p:sp>
        <p:nvSpPr>
          <p:cNvPr id="3" name="コンテンツ プレースホルダ 2"/>
          <p:cNvSpPr>
            <a:spLocks noGrp="1"/>
          </p:cNvSpPr>
          <p:nvPr>
            <p:ph idx="1"/>
          </p:nvPr>
        </p:nvSpPr>
        <p:spPr/>
        <p:txBody>
          <a:bodyPr>
            <a:normAutofit/>
          </a:bodyPr>
          <a:lstStyle/>
          <a:p>
            <a:r>
              <a:rPr lang="en-US" altLang="ja-JP" sz="2400" dirty="0" smtClean="0"/>
              <a:t>If he is systems intelligent, he would acknowledge that what he sees is</a:t>
            </a:r>
            <a:r>
              <a:rPr lang="ja-JP" altLang="en-US" sz="2400" dirty="0" smtClean="0"/>
              <a:t> </a:t>
            </a:r>
            <a:r>
              <a:rPr lang="en-US" altLang="ja-JP" sz="2400" dirty="0" smtClean="0"/>
              <a:t>no more than a system he believes to be there, and look for where a systemic leverage is – “to buy roses” may be an answer.</a:t>
            </a:r>
          </a:p>
          <a:p>
            <a:r>
              <a:rPr lang="en-US" altLang="ja-JP" sz="2400" dirty="0" smtClean="0"/>
              <a:t>The idea that one can contribute to a system is also important but note that he does not need to describe the </a:t>
            </a:r>
            <a:r>
              <a:rPr lang="en-US" altLang="ja-JP" sz="2400" smtClean="0"/>
              <a:t>system fully.</a:t>
            </a:r>
            <a:endParaRPr lang="en-US" altLang="ja-JP" sz="2400" dirty="0" smtClean="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15</a:t>
            </a:fld>
            <a:endParaRPr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SI meets </a:t>
            </a:r>
            <a:r>
              <a:rPr lang="en-US" altLang="ja-JP" dirty="0" err="1" smtClean="0"/>
              <a:t>hypergames</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16</a:t>
            </a:fld>
            <a:endParaRPr lang="ja-JP" altLang="en-US" dirty="0"/>
          </a:p>
        </p:txBody>
      </p:sp>
      <p:sp>
        <p:nvSpPr>
          <p:cNvPr id="6" name="コンテンツ プレースホルダ 5"/>
          <p:cNvSpPr>
            <a:spLocks noGrp="1"/>
          </p:cNvSpPr>
          <p:nvPr>
            <p:ph idx="1"/>
          </p:nvPr>
        </p:nvSpPr>
        <p:spPr/>
        <p:txBody>
          <a:bodyPr>
            <a:normAutofit/>
          </a:bodyPr>
          <a:lstStyle/>
          <a:p>
            <a:r>
              <a:rPr lang="en-US" altLang="ja-JP" sz="2400" dirty="0" smtClean="0"/>
              <a:t>I consider the discourse of SI has a quite similar spirit with </a:t>
            </a:r>
            <a:r>
              <a:rPr lang="en-US" altLang="ja-JP" sz="2400" dirty="0" err="1" smtClean="0"/>
              <a:t>hypergames</a:t>
            </a:r>
            <a:r>
              <a:rPr lang="en-US" altLang="ja-JP" sz="2400" dirty="0" smtClean="0"/>
              <a:t>.</a:t>
            </a:r>
          </a:p>
          <a:p>
            <a:r>
              <a:rPr lang="en-US" altLang="ja-JP" sz="2400" dirty="0" smtClean="0"/>
              <a:t>In the subsequent analysis, I regard SHB as a </a:t>
            </a:r>
            <a:r>
              <a:rPr lang="en-US" altLang="ja-JP" sz="2400" dirty="0" err="1" smtClean="0"/>
              <a:t>hypergame</a:t>
            </a:r>
            <a:r>
              <a:rPr lang="en-US" altLang="ja-JP" sz="2400" dirty="0" smtClean="0"/>
              <a:t> where agents fail to achieve a Pareto-optimal outcome due to misperceptions, and try to support and validate SI approach in terms of </a:t>
            </a:r>
            <a:r>
              <a:rPr lang="en-US" altLang="ja-JP" sz="2400" dirty="0" err="1" smtClean="0"/>
              <a:t>hypergames</a:t>
            </a:r>
            <a:r>
              <a:rPr lang="en-US" altLang="ja-JP" sz="2400" dirty="0" smtClean="0"/>
              <a:t>. </a:t>
            </a:r>
          </a:p>
          <a:p>
            <a:endParaRPr lang="ja-JP" alt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56665" y="2130425"/>
            <a:ext cx="8448299" cy="1470025"/>
          </a:xfrm>
        </p:spPr>
        <p:txBody>
          <a:bodyPr>
            <a:normAutofit/>
          </a:bodyPr>
          <a:lstStyle/>
          <a:p>
            <a:r>
              <a:rPr lang="en-US" altLang="ja-JP" sz="4000" dirty="0" smtClean="0"/>
              <a:t>2. </a:t>
            </a:r>
            <a:r>
              <a:rPr lang="en-US" altLang="ja-JP" sz="4000" dirty="0" err="1" smtClean="0"/>
              <a:t>Hypergames</a:t>
            </a:r>
            <a:endParaRPr lang="ja-JP" altLang="en-US" sz="4000" dirty="0"/>
          </a:p>
        </p:txBody>
      </p:sp>
      <p:sp>
        <p:nvSpPr>
          <p:cNvPr id="6" name="サブタイトル 5"/>
          <p:cNvSpPr>
            <a:spLocks noGrp="1"/>
          </p:cNvSpPr>
          <p:nvPr>
            <p:ph type="subTitle" idx="1"/>
          </p:nvPr>
        </p:nvSpPr>
        <p:spPr/>
        <p:txBody>
          <a:bodyPr/>
          <a:lstStyle/>
          <a:p>
            <a:endParaRPr lang="ja-JP" altLang="en-US" dirty="0"/>
          </a:p>
        </p:txBody>
      </p:sp>
      <p:sp>
        <p:nvSpPr>
          <p:cNvPr id="8" name="スライド番号プレースホルダ 7"/>
          <p:cNvSpPr>
            <a:spLocks noGrp="1"/>
          </p:cNvSpPr>
          <p:nvPr>
            <p:ph type="sldNum" sz="quarter" idx="12"/>
          </p:nvPr>
        </p:nvSpPr>
        <p:spPr/>
        <p:txBody>
          <a:bodyPr/>
          <a:lstStyle/>
          <a:p>
            <a:fld id="{6687B877-84B2-6C46-995A-9AA17A8D25D5}" type="slidenum">
              <a:rPr lang="ja-JP" altLang="en-US" smtClean="0"/>
              <a:pPr/>
              <a:t>17</a:t>
            </a:fld>
            <a:endParaRPr lang="ja-JP"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Game theory</a:t>
            </a:r>
            <a:endParaRPr lang="ja-JP" altLang="en-US" dirty="0"/>
          </a:p>
        </p:txBody>
      </p:sp>
      <p:sp>
        <p:nvSpPr>
          <p:cNvPr id="3" name="コンテンツ プレースホルダ 2"/>
          <p:cNvSpPr>
            <a:spLocks noGrp="1"/>
          </p:cNvSpPr>
          <p:nvPr>
            <p:ph idx="1"/>
          </p:nvPr>
        </p:nvSpPr>
        <p:spPr/>
        <p:txBody>
          <a:bodyPr>
            <a:normAutofit/>
          </a:bodyPr>
          <a:lstStyle/>
          <a:p>
            <a:r>
              <a:rPr lang="en-US" altLang="ja-JP" sz="2400" dirty="0" smtClean="0"/>
              <a:t>A mathematical framework of interactive decision making.</a:t>
            </a:r>
          </a:p>
          <a:p>
            <a:r>
              <a:rPr lang="en-US" altLang="ja-JP" sz="2400" dirty="0" smtClean="0"/>
              <a:t>Usually assumes that agents observe an objectified game, even in games with incomplete information (cf. Bayesian games).</a:t>
            </a:r>
          </a:p>
          <a:p>
            <a:pPr lvl="1"/>
            <a:r>
              <a:rPr lang="en-US" altLang="ja-JP" dirty="0" smtClean="0"/>
              <a:t>Common knowledge assumption: everyone knows that everyone knows that everyone knows…</a:t>
            </a:r>
          </a:p>
          <a:p>
            <a:endParaRPr lang="en-US" altLang="ja-JP" sz="2400" dirty="0" smtClean="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18</a:t>
            </a:fld>
            <a:endParaRPr lang="ja-JP" altLang="en-US" dirty="0"/>
          </a:p>
        </p:txBody>
      </p:sp>
      <p:sp>
        <p:nvSpPr>
          <p:cNvPr id="6" name="円/楕円 5"/>
          <p:cNvSpPr/>
          <p:nvPr/>
        </p:nvSpPr>
        <p:spPr>
          <a:xfrm>
            <a:off x="3099599" y="4446902"/>
            <a:ext cx="978399" cy="53852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7" name="直線矢印コネクタ 6"/>
          <p:cNvCxnSpPr/>
          <p:nvPr/>
        </p:nvCxnSpPr>
        <p:spPr>
          <a:xfrm rot="16200000" flipH="1">
            <a:off x="3549133" y="5173312"/>
            <a:ext cx="476210" cy="22751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 name="直線矢印コネクタ 9"/>
          <p:cNvCxnSpPr/>
          <p:nvPr/>
        </p:nvCxnSpPr>
        <p:spPr>
          <a:xfrm rot="5400000">
            <a:off x="4857232" y="5186012"/>
            <a:ext cx="476210" cy="22751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13" name="テキスト ボックス 4"/>
          <p:cNvSpPr txBox="1">
            <a:spLocks noChangeArrowheads="1"/>
          </p:cNvSpPr>
          <p:nvPr/>
        </p:nvSpPr>
        <p:spPr bwMode="auto">
          <a:xfrm>
            <a:off x="3938881" y="5551036"/>
            <a:ext cx="966497" cy="400110"/>
          </a:xfrm>
          <a:prstGeom prst="rect">
            <a:avLst/>
          </a:prstGeom>
          <a:noFill/>
          <a:ln w="9525">
            <a:solidFill>
              <a:schemeClr val="tx1"/>
            </a:solidFill>
            <a:miter lim="800000"/>
            <a:headEnd/>
            <a:tailEnd/>
          </a:ln>
        </p:spPr>
        <p:txBody>
          <a:bodyPr wrap="square">
            <a:prstTxWarp prst="textNoShape">
              <a:avLst/>
            </a:prstTxWarp>
            <a:spAutoFit/>
          </a:bodyPr>
          <a:lstStyle/>
          <a:p>
            <a:pPr lvl="0" algn="ctr"/>
            <a:r>
              <a:rPr lang="en-US" altLang="ja-JP" sz="2000" dirty="0" smtClean="0">
                <a:solidFill>
                  <a:prstClr val="white"/>
                </a:solidFill>
              </a:rPr>
              <a:t>game</a:t>
            </a:r>
            <a:endParaRPr lang="ja-JP" altLang="en-US" sz="2000" dirty="0">
              <a:solidFill>
                <a:prstClr val="white"/>
              </a:solidFill>
            </a:endParaRPr>
          </a:p>
        </p:txBody>
      </p:sp>
      <p:sp>
        <p:nvSpPr>
          <p:cNvPr id="14" name="テキスト ボックス 13"/>
          <p:cNvSpPr txBox="1"/>
          <p:nvPr/>
        </p:nvSpPr>
        <p:spPr>
          <a:xfrm>
            <a:off x="3131269" y="4497702"/>
            <a:ext cx="980076" cy="400110"/>
          </a:xfrm>
          <a:prstGeom prst="rect">
            <a:avLst/>
          </a:prstGeom>
          <a:noFill/>
        </p:spPr>
        <p:txBody>
          <a:bodyPr wrap="none" rtlCol="0">
            <a:spAutoFit/>
          </a:bodyPr>
          <a:lstStyle/>
          <a:p>
            <a:r>
              <a:rPr kumimoji="1" lang="en-US" altLang="ja-JP" sz="2000" dirty="0" smtClean="0"/>
              <a:t>agent A</a:t>
            </a:r>
            <a:endParaRPr kumimoji="1" lang="ja-JP" altLang="en-US" sz="2000" dirty="0"/>
          </a:p>
        </p:txBody>
      </p:sp>
      <p:sp>
        <p:nvSpPr>
          <p:cNvPr id="15" name="テキスト ボックス 14"/>
          <p:cNvSpPr txBox="1"/>
          <p:nvPr/>
        </p:nvSpPr>
        <p:spPr>
          <a:xfrm>
            <a:off x="4960022" y="4496412"/>
            <a:ext cx="970458" cy="400110"/>
          </a:xfrm>
          <a:prstGeom prst="rect">
            <a:avLst/>
          </a:prstGeom>
          <a:noFill/>
        </p:spPr>
        <p:txBody>
          <a:bodyPr wrap="none" rtlCol="0">
            <a:spAutoFit/>
          </a:bodyPr>
          <a:lstStyle/>
          <a:p>
            <a:r>
              <a:rPr kumimoji="1" lang="en-US" altLang="ja-JP" sz="2000" dirty="0" smtClean="0"/>
              <a:t>agent B</a:t>
            </a:r>
            <a:endParaRPr kumimoji="1" lang="ja-JP" altLang="en-US" sz="2000" dirty="0"/>
          </a:p>
        </p:txBody>
      </p:sp>
      <p:sp>
        <p:nvSpPr>
          <p:cNvPr id="16" name="円/楕円 15"/>
          <p:cNvSpPr/>
          <p:nvPr/>
        </p:nvSpPr>
        <p:spPr>
          <a:xfrm>
            <a:off x="4905378" y="4446902"/>
            <a:ext cx="978399" cy="53852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2311686" y="4216715"/>
            <a:ext cx="4416175" cy="1909448"/>
          </a:xfrm>
          <a:prstGeom prst="round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198672" y="6176843"/>
            <a:ext cx="4805739" cy="400110"/>
          </a:xfrm>
          <a:prstGeom prst="rect">
            <a:avLst/>
          </a:prstGeom>
          <a:noFill/>
        </p:spPr>
        <p:txBody>
          <a:bodyPr wrap="none" rtlCol="0">
            <a:spAutoFit/>
          </a:bodyPr>
          <a:lstStyle/>
          <a:p>
            <a:r>
              <a:rPr kumimoji="1" lang="en-US" altLang="ja-JP" sz="2000" dirty="0" smtClean="0"/>
              <a:t>The rule of the game is common knowledge.</a:t>
            </a:r>
            <a:endParaRPr kumimoji="1" lang="ja-JP" alt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93688"/>
            <a:ext cx="8229600" cy="1143000"/>
          </a:xfrm>
        </p:spPr>
        <p:txBody>
          <a:bodyPr/>
          <a:lstStyle/>
          <a:p>
            <a:r>
              <a:rPr lang="en-US" altLang="ja-JP" dirty="0" err="1" smtClean="0"/>
              <a:t>Hypergames</a:t>
            </a:r>
            <a:endParaRPr lang="ja-JP" altLang="en-US" dirty="0"/>
          </a:p>
        </p:txBody>
      </p:sp>
      <p:sp>
        <p:nvSpPr>
          <p:cNvPr id="3" name="コンテンツ プレースホルダ 2"/>
          <p:cNvSpPr>
            <a:spLocks noGrp="1"/>
          </p:cNvSpPr>
          <p:nvPr>
            <p:ph idx="1"/>
          </p:nvPr>
        </p:nvSpPr>
        <p:spPr/>
        <p:txBody>
          <a:bodyPr>
            <a:normAutofit/>
          </a:bodyPr>
          <a:lstStyle/>
          <a:p>
            <a:r>
              <a:rPr lang="en-US" altLang="ja-JP" sz="2400" dirty="0" smtClean="0"/>
              <a:t>Focuses on human’s subjectivity and assumes agents may  </a:t>
            </a:r>
            <a:r>
              <a:rPr lang="en-US" altLang="ja-JP" sz="2400" dirty="0" smtClean="0">
                <a:solidFill>
                  <a:srgbClr val="F79646"/>
                </a:solidFill>
              </a:rPr>
              <a:t>perceive a game in different ways </a:t>
            </a:r>
            <a:r>
              <a:rPr lang="en-US" altLang="ja-JP" sz="2400" dirty="0" smtClean="0"/>
              <a:t>(Bennett, 1977). </a:t>
            </a:r>
          </a:p>
          <a:p>
            <a:r>
              <a:rPr lang="en-US" altLang="ja-JP" dirty="0" smtClean="0"/>
              <a:t>Each agent acts according to her </a:t>
            </a:r>
            <a:r>
              <a:rPr lang="en-US" altLang="ja-JP" dirty="0" smtClean="0">
                <a:solidFill>
                  <a:srgbClr val="F79646"/>
                </a:solidFill>
              </a:rPr>
              <a:t>subjective game</a:t>
            </a:r>
            <a:r>
              <a:rPr lang="en-US" altLang="ja-JP" dirty="0" smtClean="0"/>
              <a:t>, a normal form game conceived in her mind. </a:t>
            </a:r>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19</a:t>
            </a:fld>
            <a:endParaRPr lang="ja-JP" altLang="en-US" dirty="0"/>
          </a:p>
        </p:txBody>
      </p:sp>
      <p:sp>
        <p:nvSpPr>
          <p:cNvPr id="6" name="円/楕円 5"/>
          <p:cNvSpPr/>
          <p:nvPr/>
        </p:nvSpPr>
        <p:spPr>
          <a:xfrm>
            <a:off x="3099599" y="4539368"/>
            <a:ext cx="978399" cy="53852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7" name="直線矢印コネクタ 6"/>
          <p:cNvCxnSpPr/>
          <p:nvPr/>
        </p:nvCxnSpPr>
        <p:spPr>
          <a:xfrm rot="16200000" flipH="1">
            <a:off x="3549133" y="5265778"/>
            <a:ext cx="476210" cy="22751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 name="直線矢印コネクタ 7"/>
          <p:cNvCxnSpPr/>
          <p:nvPr/>
        </p:nvCxnSpPr>
        <p:spPr>
          <a:xfrm rot="5400000">
            <a:off x="4857232" y="5278478"/>
            <a:ext cx="476210" cy="22751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9" name="テキスト ボックス 4"/>
          <p:cNvSpPr txBox="1">
            <a:spLocks noChangeArrowheads="1"/>
          </p:cNvSpPr>
          <p:nvPr/>
        </p:nvSpPr>
        <p:spPr bwMode="auto">
          <a:xfrm>
            <a:off x="3938881" y="5643502"/>
            <a:ext cx="966497" cy="400110"/>
          </a:xfrm>
          <a:prstGeom prst="rect">
            <a:avLst/>
          </a:prstGeom>
          <a:noFill/>
          <a:ln w="9525">
            <a:solidFill>
              <a:schemeClr val="tx1"/>
            </a:solidFill>
            <a:miter lim="800000"/>
            <a:headEnd/>
            <a:tailEnd/>
          </a:ln>
        </p:spPr>
        <p:txBody>
          <a:bodyPr wrap="square">
            <a:prstTxWarp prst="textNoShape">
              <a:avLst/>
            </a:prstTxWarp>
            <a:spAutoFit/>
          </a:bodyPr>
          <a:lstStyle/>
          <a:p>
            <a:pPr lvl="0" algn="ctr"/>
            <a:r>
              <a:rPr lang="en-US" altLang="ja-JP" sz="2000" dirty="0" smtClean="0">
                <a:solidFill>
                  <a:prstClr val="white"/>
                </a:solidFill>
              </a:rPr>
              <a:t>game</a:t>
            </a:r>
            <a:endParaRPr lang="ja-JP" altLang="en-US" sz="2000" dirty="0">
              <a:solidFill>
                <a:prstClr val="white"/>
              </a:solidFill>
            </a:endParaRPr>
          </a:p>
        </p:txBody>
      </p:sp>
      <p:sp>
        <p:nvSpPr>
          <p:cNvPr id="10" name="テキスト ボックス 9"/>
          <p:cNvSpPr txBox="1"/>
          <p:nvPr/>
        </p:nvSpPr>
        <p:spPr>
          <a:xfrm>
            <a:off x="3131269" y="4590168"/>
            <a:ext cx="980076" cy="400110"/>
          </a:xfrm>
          <a:prstGeom prst="rect">
            <a:avLst/>
          </a:prstGeom>
          <a:noFill/>
        </p:spPr>
        <p:txBody>
          <a:bodyPr wrap="none" rtlCol="0">
            <a:spAutoFit/>
          </a:bodyPr>
          <a:lstStyle/>
          <a:p>
            <a:r>
              <a:rPr kumimoji="1" lang="en-US" altLang="ja-JP" sz="2000" dirty="0" smtClean="0"/>
              <a:t>agent A</a:t>
            </a:r>
            <a:endParaRPr kumimoji="1" lang="ja-JP" altLang="en-US" sz="2000" dirty="0"/>
          </a:p>
        </p:txBody>
      </p:sp>
      <p:sp>
        <p:nvSpPr>
          <p:cNvPr id="11" name="テキスト ボックス 10"/>
          <p:cNvSpPr txBox="1"/>
          <p:nvPr/>
        </p:nvSpPr>
        <p:spPr>
          <a:xfrm>
            <a:off x="4960022" y="4588878"/>
            <a:ext cx="970458" cy="400110"/>
          </a:xfrm>
          <a:prstGeom prst="rect">
            <a:avLst/>
          </a:prstGeom>
          <a:noFill/>
        </p:spPr>
        <p:txBody>
          <a:bodyPr wrap="none" rtlCol="0">
            <a:spAutoFit/>
          </a:bodyPr>
          <a:lstStyle/>
          <a:p>
            <a:r>
              <a:rPr kumimoji="1" lang="en-US" altLang="ja-JP" sz="2000" dirty="0" smtClean="0"/>
              <a:t>agent B</a:t>
            </a:r>
            <a:endParaRPr kumimoji="1" lang="ja-JP" altLang="en-US" sz="2000" dirty="0"/>
          </a:p>
        </p:txBody>
      </p:sp>
      <p:sp>
        <p:nvSpPr>
          <p:cNvPr id="12" name="円/楕円 11"/>
          <p:cNvSpPr/>
          <p:nvPr/>
        </p:nvSpPr>
        <p:spPr>
          <a:xfrm>
            <a:off x="4905378" y="4539368"/>
            <a:ext cx="978399" cy="538520"/>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489759" y="6126163"/>
            <a:ext cx="6036974" cy="707886"/>
          </a:xfrm>
          <a:prstGeom prst="rect">
            <a:avLst/>
          </a:prstGeom>
          <a:noFill/>
        </p:spPr>
        <p:txBody>
          <a:bodyPr wrap="none" rtlCol="0">
            <a:spAutoFit/>
          </a:bodyPr>
          <a:lstStyle/>
          <a:p>
            <a:r>
              <a:rPr kumimoji="1" lang="en-US" altLang="ja-JP" sz="2000" dirty="0" smtClean="0"/>
              <a:t>The rule of the game is </a:t>
            </a:r>
            <a:r>
              <a:rPr kumimoji="1" lang="en-US" altLang="ja-JP" sz="2000" i="1" dirty="0" smtClean="0"/>
              <a:t>not</a:t>
            </a:r>
            <a:r>
              <a:rPr kumimoji="1" lang="en-US" altLang="ja-JP" sz="2000" dirty="0" smtClean="0"/>
              <a:t> common knowledge:</a:t>
            </a:r>
          </a:p>
          <a:p>
            <a:r>
              <a:rPr lang="en-US" altLang="ja-JP" sz="2000" dirty="0" smtClean="0"/>
              <a:t>each agent’s decision depends on each subjective game.</a:t>
            </a:r>
            <a:endParaRPr kumimoji="1" lang="ja-JP" altLang="en-US" sz="2000" dirty="0"/>
          </a:p>
        </p:txBody>
      </p:sp>
      <p:sp>
        <p:nvSpPr>
          <p:cNvPr id="15" name="雲形吹き出し 14"/>
          <p:cNvSpPr/>
          <p:nvPr/>
        </p:nvSpPr>
        <p:spPr>
          <a:xfrm>
            <a:off x="2025435" y="3340603"/>
            <a:ext cx="1868478" cy="1025912"/>
          </a:xfrm>
          <a:prstGeom prst="cloudCallout">
            <a:avLst>
              <a:gd name="adj1" fmla="val 15488"/>
              <a:gd name="adj2" fmla="val 70608"/>
            </a:avLst>
          </a:prstGeom>
          <a:noFill/>
          <a:ln w="1270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6" name="雲形吹き出し 15"/>
          <p:cNvSpPr/>
          <p:nvPr/>
        </p:nvSpPr>
        <p:spPr>
          <a:xfrm>
            <a:off x="5279291" y="3359654"/>
            <a:ext cx="1943442" cy="1006861"/>
          </a:xfrm>
          <a:prstGeom prst="cloudCallout">
            <a:avLst>
              <a:gd name="adj1" fmla="val -20444"/>
              <a:gd name="adj2" fmla="val 75343"/>
            </a:avLst>
          </a:prstGeom>
          <a:noFill/>
          <a:ln w="12700">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7" name="テキスト ボックス 16"/>
          <p:cNvSpPr txBox="1"/>
          <p:nvPr/>
        </p:nvSpPr>
        <p:spPr>
          <a:xfrm>
            <a:off x="2212012" y="3511377"/>
            <a:ext cx="1609983" cy="707886"/>
          </a:xfrm>
          <a:prstGeom prst="rect">
            <a:avLst/>
          </a:prstGeom>
          <a:noFill/>
        </p:spPr>
        <p:txBody>
          <a:bodyPr wrap="square" rtlCol="0">
            <a:spAutoFit/>
          </a:bodyPr>
          <a:lstStyle/>
          <a:p>
            <a:r>
              <a:rPr kumimoji="1" lang="en-US" altLang="ja-JP" sz="2000" dirty="0" smtClean="0"/>
              <a:t>A’s subjective game</a:t>
            </a:r>
            <a:endParaRPr kumimoji="1" lang="ja-JP" altLang="en-US" sz="2000" dirty="0"/>
          </a:p>
        </p:txBody>
      </p:sp>
      <p:sp>
        <p:nvSpPr>
          <p:cNvPr id="18" name="テキスト ボックス 17"/>
          <p:cNvSpPr txBox="1"/>
          <p:nvPr/>
        </p:nvSpPr>
        <p:spPr>
          <a:xfrm>
            <a:off x="5497168" y="3511377"/>
            <a:ext cx="1609983" cy="707886"/>
          </a:xfrm>
          <a:prstGeom prst="rect">
            <a:avLst/>
          </a:prstGeom>
          <a:noFill/>
        </p:spPr>
        <p:txBody>
          <a:bodyPr wrap="square" rtlCol="0">
            <a:spAutoFit/>
          </a:bodyPr>
          <a:lstStyle/>
          <a:p>
            <a:r>
              <a:rPr lang="en-US" altLang="ja-JP" sz="2000" dirty="0" smtClean="0"/>
              <a:t>B</a:t>
            </a:r>
            <a:r>
              <a:rPr kumimoji="1" lang="en-US" altLang="ja-JP" sz="2000" dirty="0" smtClean="0"/>
              <a:t>’s subjective game</a:t>
            </a:r>
            <a:endParaRPr kumimoji="1" lang="ja-JP" alt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57200"/>
            <a:ext cx="8229600" cy="1143000"/>
          </a:xfrm>
        </p:spPr>
        <p:txBody>
          <a:bodyPr/>
          <a:lstStyle/>
          <a:p>
            <a:r>
              <a:rPr lang="en-US" altLang="ja-JP" dirty="0" smtClean="0"/>
              <a:t>Who am I?</a:t>
            </a:r>
            <a:endParaRPr lang="ja-JP" altLang="en-US" dirty="0"/>
          </a:p>
        </p:txBody>
      </p:sp>
      <p:sp>
        <p:nvSpPr>
          <p:cNvPr id="3" name="コンテンツ プレースホルダ 2"/>
          <p:cNvSpPr>
            <a:spLocks noGrp="1"/>
          </p:cNvSpPr>
          <p:nvPr>
            <p:ph idx="1"/>
          </p:nvPr>
        </p:nvSpPr>
        <p:spPr>
          <a:xfrm>
            <a:off x="457200" y="1600200"/>
            <a:ext cx="8420100" cy="4525963"/>
          </a:xfrm>
        </p:spPr>
        <p:txBody>
          <a:bodyPr/>
          <a:lstStyle/>
          <a:p>
            <a:r>
              <a:rPr lang="en-US" altLang="ja-JP" dirty="0" smtClean="0"/>
              <a:t>Tokyo Institute of Technology (PhD in 2013)</a:t>
            </a:r>
          </a:p>
          <a:p>
            <a:pPr lvl="1"/>
            <a:r>
              <a:rPr lang="en-US" altLang="ja-JP" dirty="0"/>
              <a:t>s</a:t>
            </a:r>
            <a:r>
              <a:rPr lang="en-US" altLang="ja-JP" dirty="0" smtClean="0"/>
              <a:t>ystems theory, decision theory, game theory.</a:t>
            </a:r>
          </a:p>
          <a:p>
            <a:pPr lvl="1"/>
            <a:endParaRPr lang="en-US" altLang="ja-JP" dirty="0" smtClean="0"/>
          </a:p>
          <a:p>
            <a:r>
              <a:rPr lang="en-US" altLang="ja-JP" dirty="0" smtClean="0"/>
              <a:t>TKK as a visiting researcher (Apr – Dec, 2009) </a:t>
            </a:r>
          </a:p>
          <a:p>
            <a:pPr lvl="1"/>
            <a:r>
              <a:rPr lang="en-US" altLang="ja-JP" dirty="0"/>
              <a:t>s</a:t>
            </a:r>
            <a:r>
              <a:rPr lang="en-US" altLang="ja-JP" dirty="0" smtClean="0"/>
              <a:t>ystems intelligence.</a:t>
            </a:r>
          </a:p>
          <a:p>
            <a:endParaRPr lang="en-US" altLang="ja-JP" dirty="0"/>
          </a:p>
          <a:p>
            <a:r>
              <a:rPr lang="en-US" altLang="ja-JP" dirty="0" smtClean="0"/>
              <a:t>Value Management Institute, Inc. (2011</a:t>
            </a:r>
            <a:r>
              <a:rPr lang="ja-JP" altLang="en-US" dirty="0"/>
              <a:t> </a:t>
            </a:r>
            <a:r>
              <a:rPr lang="en-US" altLang="ja-JP" dirty="0" smtClean="0"/>
              <a:t>to present)</a:t>
            </a:r>
          </a:p>
          <a:p>
            <a:pPr lvl="1"/>
            <a:r>
              <a:rPr lang="en-US" altLang="ja-JP" dirty="0"/>
              <a:t>i</a:t>
            </a:r>
            <a:r>
              <a:rPr lang="en-US" altLang="ja-JP" dirty="0" smtClean="0"/>
              <a:t>nfrastructure and transportation planning, economic policy evaluation. </a:t>
            </a:r>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a:t>
            </a:fld>
            <a:endParaRPr lang="ja-JP" altLang="en-US" dirty="0"/>
          </a:p>
        </p:txBody>
      </p:sp>
    </p:spTree>
    <p:extLst>
      <p:ext uri="{BB962C8B-B14F-4D97-AF65-F5344CB8AC3E}">
        <p14:creationId xmlns:p14="http://schemas.microsoft.com/office/powerpoint/2010/main" val="25562300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Hypergames</a:t>
            </a:r>
            <a:r>
              <a:rPr lang="en-US" altLang="ja-JP" dirty="0" smtClean="0"/>
              <a:t> and relevant game models</a:t>
            </a:r>
            <a:endParaRPr lang="ja-JP" altLang="en-US" dirty="0"/>
          </a:p>
        </p:txBody>
      </p:sp>
      <p:sp>
        <p:nvSpPr>
          <p:cNvPr id="3" name="コンテンツ プレースホルダ 2"/>
          <p:cNvSpPr>
            <a:spLocks noGrp="1"/>
          </p:cNvSpPr>
          <p:nvPr>
            <p:ph idx="1"/>
          </p:nvPr>
        </p:nvSpPr>
        <p:spPr>
          <a:xfrm>
            <a:off x="457200" y="1600200"/>
            <a:ext cx="8229600" cy="4895850"/>
          </a:xfrm>
        </p:spPr>
        <p:txBody>
          <a:bodyPr>
            <a:normAutofit lnSpcReduction="10000"/>
          </a:bodyPr>
          <a:lstStyle/>
          <a:p>
            <a:r>
              <a:rPr lang="en-US" altLang="ja-JP" dirty="0" smtClean="0"/>
              <a:t>A </a:t>
            </a:r>
            <a:r>
              <a:rPr lang="en-US" altLang="ja-JP" dirty="0" err="1" smtClean="0"/>
              <a:t>hypergame</a:t>
            </a:r>
            <a:r>
              <a:rPr lang="en-US" altLang="ja-JP" dirty="0" smtClean="0"/>
              <a:t> can be reformulated as a </a:t>
            </a:r>
            <a:r>
              <a:rPr lang="en-US" altLang="ja-JP" dirty="0" smtClean="0">
                <a:solidFill>
                  <a:schemeClr val="accent6"/>
                </a:solidFill>
              </a:rPr>
              <a:t>Bayesian game </a:t>
            </a:r>
            <a:r>
              <a:rPr lang="en-US" altLang="ja-JP" dirty="0" smtClean="0"/>
              <a:t>(</a:t>
            </a:r>
            <a:r>
              <a:rPr lang="en-US" altLang="ja-JP" dirty="0" err="1" smtClean="0"/>
              <a:t>Harsanyi</a:t>
            </a:r>
            <a:r>
              <a:rPr lang="en-US" altLang="ja-JP" dirty="0" smtClean="0"/>
              <a:t>, 1967), but the </a:t>
            </a:r>
            <a:r>
              <a:rPr lang="en-US" altLang="ja-JP" dirty="0" err="1" smtClean="0"/>
              <a:t>hypergame</a:t>
            </a:r>
            <a:r>
              <a:rPr lang="en-US" altLang="ja-JP" dirty="0" smtClean="0"/>
              <a:t> model is much simpler and some equilibrium concepts of </a:t>
            </a:r>
            <a:r>
              <a:rPr lang="en-US" altLang="ja-JP" dirty="0" err="1" smtClean="0"/>
              <a:t>hypergames</a:t>
            </a:r>
            <a:r>
              <a:rPr lang="en-US" altLang="ja-JP" dirty="0" smtClean="0"/>
              <a:t> cannot captured in Bayesian games </a:t>
            </a:r>
            <a:r>
              <a:rPr lang="en-US" altLang="ja-JP" sz="2400" dirty="0" smtClean="0"/>
              <a:t>(Sasaki and Kijima, 2012). </a:t>
            </a:r>
          </a:p>
          <a:p>
            <a:r>
              <a:rPr lang="en-US" altLang="ja-JP" dirty="0" smtClean="0"/>
              <a:t>An essentially equivalent framework called </a:t>
            </a:r>
            <a:r>
              <a:rPr lang="en-US" altLang="ja-JP" dirty="0" smtClean="0">
                <a:solidFill>
                  <a:schemeClr val="accent6"/>
                </a:solidFill>
              </a:rPr>
              <a:t>games with unawareness</a:t>
            </a:r>
            <a:r>
              <a:rPr lang="en-US" altLang="ja-JP" dirty="0" smtClean="0"/>
              <a:t> recently has been developed in the standard game theory community (Feinberg, 2012; Heifetz et al., 2013)</a:t>
            </a:r>
          </a:p>
          <a:p>
            <a:endParaRPr lang="en-US" altLang="ja-JP" dirty="0"/>
          </a:p>
          <a:p>
            <a:r>
              <a:rPr lang="en-US" altLang="ja-JP" dirty="0" smtClean="0"/>
              <a:t>These models do not deal with an agent’s view about another agent’s view, etc.</a:t>
            </a:r>
          </a:p>
          <a:p>
            <a:pPr lvl="1"/>
            <a:r>
              <a:rPr lang="en-US" altLang="ja-JP" sz="2200" dirty="0" smtClean="0"/>
              <a:t>Case-based decision theory (</a:t>
            </a:r>
            <a:r>
              <a:rPr lang="en-US" altLang="ja-JP" sz="2200" dirty="0" err="1" smtClean="0"/>
              <a:t>Gilboa</a:t>
            </a:r>
            <a:r>
              <a:rPr lang="en-US" altLang="ja-JP" sz="2200" dirty="0" smtClean="0"/>
              <a:t> and </a:t>
            </a:r>
            <a:r>
              <a:rPr lang="en-US" altLang="ja-JP" sz="2200" dirty="0" err="1" smtClean="0"/>
              <a:t>Schemeidler</a:t>
            </a:r>
            <a:r>
              <a:rPr lang="en-US" altLang="ja-JP" sz="2200" dirty="0" smtClean="0"/>
              <a:t>, 1993)</a:t>
            </a:r>
          </a:p>
          <a:p>
            <a:pPr lvl="1"/>
            <a:r>
              <a:rPr lang="en-US" altLang="ja-JP" sz="2200" dirty="0"/>
              <a:t>S</a:t>
            </a:r>
            <a:r>
              <a:rPr lang="en-US" altLang="ja-JP" sz="2200" dirty="0" smtClean="0"/>
              <a:t>elf-confirming equilibrium (</a:t>
            </a:r>
            <a:r>
              <a:rPr lang="en-US" altLang="ja-JP" sz="2200" dirty="0" err="1" smtClean="0"/>
              <a:t>Fudenberg</a:t>
            </a:r>
            <a:r>
              <a:rPr lang="en-US" altLang="ja-JP" sz="2200" dirty="0" smtClean="0"/>
              <a:t> and Levine, 1993)</a:t>
            </a:r>
          </a:p>
          <a:p>
            <a:pPr lvl="1"/>
            <a:r>
              <a:rPr lang="en-US" altLang="ja-JP" sz="2200" dirty="0"/>
              <a:t>R</a:t>
            </a:r>
            <a:r>
              <a:rPr lang="en-US" altLang="ja-JP" sz="2200" dirty="0" smtClean="0"/>
              <a:t>ational learning model (</a:t>
            </a:r>
            <a:r>
              <a:rPr lang="en-US" altLang="ja-JP" sz="2200" dirty="0" err="1" smtClean="0"/>
              <a:t>Kalai</a:t>
            </a:r>
            <a:r>
              <a:rPr lang="en-US" altLang="ja-JP" sz="2200" dirty="0" smtClean="0"/>
              <a:t> and Lehrer, 1993).</a:t>
            </a:r>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20</a:t>
            </a:fld>
            <a:endParaRPr lang="ja-JP"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56665" y="2130425"/>
            <a:ext cx="8448299" cy="1470025"/>
          </a:xfrm>
        </p:spPr>
        <p:txBody>
          <a:bodyPr>
            <a:normAutofit/>
          </a:bodyPr>
          <a:lstStyle/>
          <a:p>
            <a:r>
              <a:rPr lang="en-US" altLang="ja-JP" sz="4000" dirty="0" smtClean="0"/>
              <a:t>3. Modeling systems of holding back</a:t>
            </a:r>
            <a:br>
              <a:rPr lang="en-US" altLang="ja-JP" sz="4000" dirty="0" smtClean="0"/>
            </a:br>
            <a:r>
              <a:rPr lang="en-US" altLang="ja-JP" sz="4000" dirty="0" smtClean="0"/>
              <a:t>as </a:t>
            </a:r>
            <a:r>
              <a:rPr lang="en-US" altLang="ja-JP" sz="4000" dirty="0" err="1" smtClean="0"/>
              <a:t>hypergames</a:t>
            </a:r>
            <a:endParaRPr lang="ja-JP" altLang="en-US" sz="4000" dirty="0"/>
          </a:p>
        </p:txBody>
      </p:sp>
      <p:sp>
        <p:nvSpPr>
          <p:cNvPr id="6" name="サブタイトル 5"/>
          <p:cNvSpPr>
            <a:spLocks noGrp="1"/>
          </p:cNvSpPr>
          <p:nvPr>
            <p:ph type="subTitle" idx="1"/>
          </p:nvPr>
        </p:nvSpPr>
        <p:spPr/>
        <p:txBody>
          <a:bodyPr/>
          <a:lstStyle/>
          <a:p>
            <a:r>
              <a:rPr lang="en-US" altLang="ja-JP" dirty="0" smtClean="0"/>
              <a:t>How can people get caught in SHB?</a:t>
            </a:r>
          </a:p>
          <a:p>
            <a:endParaRPr lang="ja-JP" altLang="en-US" dirty="0"/>
          </a:p>
        </p:txBody>
      </p:sp>
      <p:sp>
        <p:nvSpPr>
          <p:cNvPr id="8" name="スライド番号プレースホルダ 7"/>
          <p:cNvSpPr>
            <a:spLocks noGrp="1"/>
          </p:cNvSpPr>
          <p:nvPr>
            <p:ph type="sldNum" sz="quarter" idx="12"/>
          </p:nvPr>
        </p:nvSpPr>
        <p:spPr/>
        <p:txBody>
          <a:bodyPr/>
          <a:lstStyle/>
          <a:p>
            <a:fld id="{6687B877-84B2-6C46-995A-9AA17A8D25D5}" type="slidenum">
              <a:rPr lang="ja-JP" altLang="en-US" smtClean="0"/>
              <a:pPr/>
              <a:t>21</a:t>
            </a:fld>
            <a:endParaRPr lang="ja-JP"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Misperceptions in human relationships</a:t>
            </a:r>
            <a:endParaRPr lang="ja-JP" altLang="en-US" dirty="0"/>
          </a:p>
        </p:txBody>
      </p:sp>
      <p:sp>
        <p:nvSpPr>
          <p:cNvPr id="3" name="コンテンツ プレースホルダ 2"/>
          <p:cNvSpPr>
            <a:spLocks noGrp="1"/>
          </p:cNvSpPr>
          <p:nvPr>
            <p:ph idx="1"/>
          </p:nvPr>
        </p:nvSpPr>
        <p:spPr>
          <a:xfrm>
            <a:off x="457200" y="1600200"/>
            <a:ext cx="8229600" cy="5121275"/>
          </a:xfrm>
        </p:spPr>
        <p:txBody>
          <a:bodyPr>
            <a:normAutofit lnSpcReduction="10000"/>
          </a:bodyPr>
          <a:lstStyle/>
          <a:p>
            <a:r>
              <a:rPr lang="en-US" altLang="ja-JP" sz="2400" dirty="0" smtClean="0"/>
              <a:t>Modeling  “Rose Buying Finns” as a </a:t>
            </a:r>
            <a:r>
              <a:rPr lang="en-US" altLang="ja-JP" sz="2400" dirty="0" err="1" smtClean="0"/>
              <a:t>hypergame</a:t>
            </a:r>
            <a:r>
              <a:rPr lang="en-US" altLang="ja-JP" sz="2400" dirty="0" smtClean="0"/>
              <a:t>:</a:t>
            </a:r>
          </a:p>
          <a:p>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2400" dirty="0" smtClean="0"/>
          </a:p>
          <a:p>
            <a:r>
              <a:rPr lang="en-US" altLang="ja-JP" sz="2400" dirty="0" smtClean="0"/>
              <a:t>2 agents: the husband (H) and the wife (W)</a:t>
            </a:r>
          </a:p>
          <a:p>
            <a:r>
              <a:rPr lang="en-US" altLang="ja-JP" sz="2400" dirty="0" smtClean="0"/>
              <a:t>2 alternatives</a:t>
            </a:r>
            <a:r>
              <a:rPr lang="en-US" altLang="ja-JP" dirty="0" smtClean="0"/>
              <a:t>: romantic behavior (R) and non-romantic (NR).</a:t>
            </a:r>
            <a:endParaRPr lang="en-US" altLang="ja-JP" sz="2400" dirty="0" smtClean="0"/>
          </a:p>
          <a:p>
            <a:r>
              <a:rPr lang="en-US" altLang="ja-JP" sz="2400" dirty="0" smtClean="0"/>
              <a:t>They both prefer R if the opponent also chooses R but prefers NR otherwise.</a:t>
            </a:r>
          </a:p>
          <a:p>
            <a:r>
              <a:rPr lang="en-US" altLang="ja-JP" dirty="0" smtClean="0"/>
              <a:t>They both</a:t>
            </a:r>
            <a:r>
              <a:rPr lang="en-US" altLang="ja-JP" sz="2400" dirty="0" smtClean="0"/>
              <a:t> imagine the opponent would prefer NR in any case, while she/he would not actually, i.e. </a:t>
            </a:r>
            <a:r>
              <a:rPr lang="en-US" altLang="ja-JP" sz="2400" dirty="0" smtClean="0">
                <a:solidFill>
                  <a:srgbClr val="F79646"/>
                </a:solidFill>
              </a:rPr>
              <a:t>misperceive </a:t>
            </a:r>
            <a:r>
              <a:rPr lang="en-US" altLang="ja-JP" dirty="0" smtClean="0"/>
              <a:t>each opponent’s preference.</a:t>
            </a:r>
            <a:endParaRPr lang="en-US" altLang="ja-JP" sz="2400" dirty="0" smtClean="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22</a:t>
            </a:fld>
            <a:endParaRPr lang="ja-JP" altLang="en-US" dirty="0"/>
          </a:p>
        </p:txBody>
      </p:sp>
      <p:cxnSp>
        <p:nvCxnSpPr>
          <p:cNvPr id="7" name="直線コネクタ 6"/>
          <p:cNvCxnSpPr/>
          <p:nvPr/>
        </p:nvCxnSpPr>
        <p:spPr>
          <a:xfrm>
            <a:off x="1801824" y="2560950"/>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直線コネクタ 7"/>
          <p:cNvCxnSpPr/>
          <p:nvPr/>
        </p:nvCxnSpPr>
        <p:spPr>
          <a:xfrm rot="5400000" flipH="1" flipV="1">
            <a:off x="1762539" y="2789948"/>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テキスト ボックス 8"/>
          <p:cNvSpPr txBox="1"/>
          <p:nvPr/>
        </p:nvSpPr>
        <p:spPr>
          <a:xfrm>
            <a:off x="1925688" y="2637150"/>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10" name="テキスト ボックス 9"/>
          <p:cNvSpPr txBox="1"/>
          <p:nvPr/>
        </p:nvSpPr>
        <p:spPr>
          <a:xfrm>
            <a:off x="1852624" y="3029818"/>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11" name="テキスト ボックス 10"/>
          <p:cNvSpPr txBox="1"/>
          <p:nvPr/>
        </p:nvSpPr>
        <p:spPr>
          <a:xfrm>
            <a:off x="2611488" y="2115418"/>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12" name="テキスト ボックス 11"/>
          <p:cNvSpPr txBox="1"/>
          <p:nvPr/>
        </p:nvSpPr>
        <p:spPr>
          <a:xfrm>
            <a:off x="3221088" y="2103750"/>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13" name="テキスト ボックス 12"/>
          <p:cNvSpPr txBox="1"/>
          <p:nvPr/>
        </p:nvSpPr>
        <p:spPr>
          <a:xfrm>
            <a:off x="2525724" y="2637150"/>
            <a:ext cx="1296499" cy="400110"/>
          </a:xfrm>
          <a:prstGeom prst="rect">
            <a:avLst/>
          </a:prstGeom>
          <a:noFill/>
        </p:spPr>
        <p:txBody>
          <a:bodyPr wrap="none" rtlCol="0">
            <a:spAutoFit/>
          </a:bodyPr>
          <a:lstStyle/>
          <a:p>
            <a:r>
              <a:rPr lang="en-US" altLang="ja-JP" sz="2000" dirty="0" smtClean="0"/>
              <a:t>4, 2      1, 3</a:t>
            </a:r>
            <a:endParaRPr kumimoji="1" lang="ja-JP" altLang="en-US" sz="2000" dirty="0"/>
          </a:p>
        </p:txBody>
      </p:sp>
      <p:sp>
        <p:nvSpPr>
          <p:cNvPr id="14" name="テキスト ボックス 13"/>
          <p:cNvSpPr txBox="1"/>
          <p:nvPr/>
        </p:nvSpPr>
        <p:spPr>
          <a:xfrm>
            <a:off x="2525724" y="3029818"/>
            <a:ext cx="1300356" cy="400110"/>
          </a:xfrm>
          <a:prstGeom prst="rect">
            <a:avLst/>
          </a:prstGeom>
          <a:noFill/>
        </p:spPr>
        <p:txBody>
          <a:bodyPr wrap="none" rtlCol="0">
            <a:spAutoFit/>
          </a:bodyPr>
          <a:lstStyle/>
          <a:p>
            <a:r>
              <a:rPr lang="en-US" altLang="ja-JP" sz="2000" dirty="0" smtClean="0"/>
              <a:t>3, 1      2, 4</a:t>
            </a:r>
            <a:endParaRPr kumimoji="1" lang="ja-JP" altLang="en-US" sz="2000" dirty="0"/>
          </a:p>
        </p:txBody>
      </p:sp>
      <p:sp>
        <p:nvSpPr>
          <p:cNvPr id="15" name="テキスト ボックス 14"/>
          <p:cNvSpPr txBox="1"/>
          <p:nvPr/>
        </p:nvSpPr>
        <p:spPr>
          <a:xfrm>
            <a:off x="1684388" y="2115418"/>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16" name="テキスト ボックス 15"/>
          <p:cNvSpPr txBox="1"/>
          <p:nvPr/>
        </p:nvSpPr>
        <p:spPr>
          <a:xfrm>
            <a:off x="988935" y="3582328"/>
            <a:ext cx="3413965" cy="400110"/>
          </a:xfrm>
          <a:prstGeom prst="rect">
            <a:avLst/>
          </a:prstGeom>
          <a:noFill/>
        </p:spPr>
        <p:txBody>
          <a:bodyPr wrap="none" rtlCol="0">
            <a:spAutoFit/>
          </a:bodyPr>
          <a:lstStyle/>
          <a:p>
            <a:r>
              <a:rPr kumimoji="1" lang="en-US" altLang="ja-JP" sz="2000" dirty="0" smtClean="0"/>
              <a:t>The husband’s subjective game</a:t>
            </a:r>
            <a:endParaRPr kumimoji="1" lang="ja-JP" altLang="en-US" sz="2000" dirty="0"/>
          </a:p>
        </p:txBody>
      </p:sp>
      <p:cxnSp>
        <p:nvCxnSpPr>
          <p:cNvPr id="17" name="直線コネクタ 16"/>
          <p:cNvCxnSpPr/>
          <p:nvPr/>
        </p:nvCxnSpPr>
        <p:spPr>
          <a:xfrm>
            <a:off x="5450298" y="2594228"/>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 name="直線コネクタ 17"/>
          <p:cNvCxnSpPr/>
          <p:nvPr/>
        </p:nvCxnSpPr>
        <p:spPr>
          <a:xfrm rot="5400000" flipH="1" flipV="1">
            <a:off x="5411013" y="2823226"/>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9" name="テキスト ボックス 18"/>
          <p:cNvSpPr txBox="1"/>
          <p:nvPr/>
        </p:nvSpPr>
        <p:spPr>
          <a:xfrm>
            <a:off x="5574162" y="2670428"/>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20" name="テキスト ボックス 19"/>
          <p:cNvSpPr txBox="1"/>
          <p:nvPr/>
        </p:nvSpPr>
        <p:spPr>
          <a:xfrm>
            <a:off x="5501098" y="3063096"/>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21" name="テキスト ボックス 20"/>
          <p:cNvSpPr txBox="1"/>
          <p:nvPr/>
        </p:nvSpPr>
        <p:spPr>
          <a:xfrm>
            <a:off x="6259962" y="2148696"/>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22" name="テキスト ボックス 21"/>
          <p:cNvSpPr txBox="1"/>
          <p:nvPr/>
        </p:nvSpPr>
        <p:spPr>
          <a:xfrm>
            <a:off x="6869562" y="2137028"/>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23" name="テキスト ボックス 22"/>
          <p:cNvSpPr txBox="1"/>
          <p:nvPr/>
        </p:nvSpPr>
        <p:spPr>
          <a:xfrm>
            <a:off x="6174198" y="2670428"/>
            <a:ext cx="1296499" cy="400110"/>
          </a:xfrm>
          <a:prstGeom prst="rect">
            <a:avLst/>
          </a:prstGeom>
          <a:noFill/>
        </p:spPr>
        <p:txBody>
          <a:bodyPr wrap="none" rtlCol="0">
            <a:spAutoFit/>
          </a:bodyPr>
          <a:lstStyle/>
          <a:p>
            <a:r>
              <a:rPr lang="en-US" altLang="ja-JP" sz="2000" dirty="0" smtClean="0"/>
              <a:t>2, 4      1, 3</a:t>
            </a:r>
            <a:endParaRPr kumimoji="1" lang="ja-JP" altLang="en-US" sz="2000" dirty="0"/>
          </a:p>
        </p:txBody>
      </p:sp>
      <p:sp>
        <p:nvSpPr>
          <p:cNvPr id="24" name="テキスト ボックス 23"/>
          <p:cNvSpPr txBox="1"/>
          <p:nvPr/>
        </p:nvSpPr>
        <p:spPr>
          <a:xfrm>
            <a:off x="6174198" y="3063096"/>
            <a:ext cx="1296499" cy="400110"/>
          </a:xfrm>
          <a:prstGeom prst="rect">
            <a:avLst/>
          </a:prstGeom>
          <a:noFill/>
        </p:spPr>
        <p:txBody>
          <a:bodyPr wrap="none" rtlCol="0">
            <a:spAutoFit/>
          </a:bodyPr>
          <a:lstStyle/>
          <a:p>
            <a:r>
              <a:rPr lang="en-US" altLang="ja-JP" sz="2000" dirty="0" smtClean="0"/>
              <a:t>3, 1      4, 2</a:t>
            </a:r>
            <a:endParaRPr kumimoji="1" lang="ja-JP" altLang="en-US" sz="2000" dirty="0"/>
          </a:p>
        </p:txBody>
      </p:sp>
      <p:sp>
        <p:nvSpPr>
          <p:cNvPr id="25" name="テキスト ボックス 24"/>
          <p:cNvSpPr txBox="1"/>
          <p:nvPr/>
        </p:nvSpPr>
        <p:spPr>
          <a:xfrm>
            <a:off x="5332862" y="2148696"/>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26" name="テキスト ボックス 25"/>
          <p:cNvSpPr txBox="1"/>
          <p:nvPr/>
        </p:nvSpPr>
        <p:spPr>
          <a:xfrm>
            <a:off x="5005709" y="3615606"/>
            <a:ext cx="2958738" cy="400110"/>
          </a:xfrm>
          <a:prstGeom prst="rect">
            <a:avLst/>
          </a:prstGeom>
          <a:noFill/>
        </p:spPr>
        <p:txBody>
          <a:bodyPr wrap="none" rtlCol="0">
            <a:spAutoFit/>
          </a:bodyPr>
          <a:lstStyle/>
          <a:p>
            <a:r>
              <a:rPr kumimoji="1" lang="en-US" altLang="ja-JP" sz="2000" dirty="0" smtClean="0"/>
              <a:t>The wife’s subjective game</a:t>
            </a:r>
            <a:endParaRPr kumimoji="1" lang="ja-JP" altLang="en-US"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Decision making under misperceptions</a:t>
            </a:r>
            <a:endParaRPr lang="ja-JP" altLang="en-US" dirty="0"/>
          </a:p>
        </p:txBody>
      </p:sp>
      <p:sp>
        <p:nvSpPr>
          <p:cNvPr id="3" name="コンテンツ プレースホルダ 2"/>
          <p:cNvSpPr>
            <a:spLocks noGrp="1"/>
          </p:cNvSpPr>
          <p:nvPr>
            <p:ph idx="1"/>
          </p:nvPr>
        </p:nvSpPr>
        <p:spPr>
          <a:xfrm>
            <a:off x="457200" y="3733800"/>
            <a:ext cx="8382000" cy="2987675"/>
          </a:xfrm>
        </p:spPr>
        <p:txBody>
          <a:bodyPr>
            <a:normAutofit/>
          </a:bodyPr>
          <a:lstStyle/>
          <a:p>
            <a:r>
              <a:rPr lang="en-US" altLang="ja-JP" sz="2400" dirty="0" smtClean="0"/>
              <a:t>(NR, NR) is the only likely outcome, </a:t>
            </a:r>
            <a:r>
              <a:rPr lang="en-US" altLang="ja-JP" sz="2400" dirty="0" smtClean="0">
                <a:solidFill>
                  <a:srgbClr val="F79646"/>
                </a:solidFill>
              </a:rPr>
              <a:t>hyper Nash equilibrium</a:t>
            </a:r>
            <a:r>
              <a:rPr lang="en-US" altLang="ja-JP" sz="2400" dirty="0" smtClean="0"/>
              <a:t>, if we assume Nash strategy as the decision making discipline of an </a:t>
            </a:r>
            <a:r>
              <a:rPr lang="en-US" altLang="ja-JP" dirty="0" smtClean="0"/>
              <a:t>agent (Kijima, 1996).</a:t>
            </a:r>
            <a:endParaRPr lang="en-US" altLang="ja-JP" sz="2400" dirty="0" smtClean="0"/>
          </a:p>
          <a:p>
            <a:r>
              <a:rPr lang="en-US" altLang="ja-JP" dirty="0" smtClean="0"/>
              <a:t>More precisely, NR is the only alternative for both that is </a:t>
            </a:r>
            <a:r>
              <a:rPr lang="en-US" altLang="ja-JP" dirty="0" smtClean="0">
                <a:solidFill>
                  <a:schemeClr val="accent6"/>
                </a:solidFill>
              </a:rPr>
              <a:t>subjectively </a:t>
            </a:r>
            <a:r>
              <a:rPr lang="en-US" altLang="ja-JP" dirty="0" err="1" smtClean="0">
                <a:solidFill>
                  <a:schemeClr val="accent6"/>
                </a:solidFill>
              </a:rPr>
              <a:t>rationalizable</a:t>
            </a:r>
            <a:r>
              <a:rPr lang="en-US" altLang="ja-JP" dirty="0" smtClean="0">
                <a:solidFill>
                  <a:schemeClr val="accent6"/>
                </a:solidFill>
              </a:rPr>
              <a:t> </a:t>
            </a:r>
            <a:r>
              <a:rPr lang="en-US" altLang="ja-JP" dirty="0" smtClean="0"/>
              <a:t>(Sasaki, 2013).</a:t>
            </a:r>
          </a:p>
          <a:p>
            <a:pPr lvl="1"/>
            <a:r>
              <a:rPr lang="en-US" altLang="ja-JP" dirty="0" smtClean="0"/>
              <a:t>Extension of </a:t>
            </a:r>
            <a:r>
              <a:rPr lang="en-US" altLang="ja-JP" dirty="0" err="1" smtClean="0"/>
              <a:t>rationalizability</a:t>
            </a:r>
            <a:r>
              <a:rPr lang="en-US" altLang="ja-JP" dirty="0" smtClean="0"/>
              <a:t> (Pearce, 1984) to </a:t>
            </a:r>
            <a:r>
              <a:rPr lang="en-US" altLang="ja-JP" dirty="0" err="1" smtClean="0"/>
              <a:t>hypergame</a:t>
            </a:r>
            <a:r>
              <a:rPr lang="en-US" altLang="ja-JP" dirty="0" smtClean="0"/>
              <a:t>.</a:t>
            </a:r>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23</a:t>
            </a:fld>
            <a:endParaRPr lang="ja-JP" altLang="en-US" dirty="0"/>
          </a:p>
        </p:txBody>
      </p:sp>
      <p:cxnSp>
        <p:nvCxnSpPr>
          <p:cNvPr id="7" name="直線コネクタ 6"/>
          <p:cNvCxnSpPr/>
          <p:nvPr/>
        </p:nvCxnSpPr>
        <p:spPr>
          <a:xfrm>
            <a:off x="1801824" y="2101072"/>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直線コネクタ 7"/>
          <p:cNvCxnSpPr/>
          <p:nvPr/>
        </p:nvCxnSpPr>
        <p:spPr>
          <a:xfrm rot="5400000" flipH="1" flipV="1">
            <a:off x="1762539" y="2330070"/>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テキスト ボックス 8"/>
          <p:cNvSpPr txBox="1"/>
          <p:nvPr/>
        </p:nvSpPr>
        <p:spPr>
          <a:xfrm>
            <a:off x="1925688" y="2177272"/>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10" name="テキスト ボックス 9"/>
          <p:cNvSpPr txBox="1"/>
          <p:nvPr/>
        </p:nvSpPr>
        <p:spPr>
          <a:xfrm>
            <a:off x="1852624" y="2569940"/>
            <a:ext cx="492443" cy="400110"/>
          </a:xfrm>
          <a:prstGeom prst="rect">
            <a:avLst/>
          </a:prstGeom>
          <a:noFill/>
        </p:spPr>
        <p:txBody>
          <a:bodyPr wrap="none" rtlCol="0">
            <a:spAutoFit/>
          </a:bodyPr>
          <a:lstStyle/>
          <a:p>
            <a:r>
              <a:rPr kumimoji="1" lang="en-US" altLang="ja-JP" sz="2000" dirty="0" smtClean="0">
                <a:solidFill>
                  <a:srgbClr val="F79646"/>
                </a:solidFill>
              </a:rPr>
              <a:t>NR</a:t>
            </a:r>
            <a:endParaRPr kumimoji="1" lang="ja-JP" altLang="en-US" sz="2000" dirty="0">
              <a:solidFill>
                <a:srgbClr val="F79646"/>
              </a:solidFill>
            </a:endParaRPr>
          </a:p>
        </p:txBody>
      </p:sp>
      <p:sp>
        <p:nvSpPr>
          <p:cNvPr id="11" name="テキスト ボックス 10"/>
          <p:cNvSpPr txBox="1"/>
          <p:nvPr/>
        </p:nvSpPr>
        <p:spPr>
          <a:xfrm>
            <a:off x="2611488" y="1655540"/>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12" name="テキスト ボックス 11"/>
          <p:cNvSpPr txBox="1"/>
          <p:nvPr/>
        </p:nvSpPr>
        <p:spPr>
          <a:xfrm>
            <a:off x="3221088" y="1643872"/>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13" name="テキスト ボックス 12"/>
          <p:cNvSpPr txBox="1"/>
          <p:nvPr/>
        </p:nvSpPr>
        <p:spPr>
          <a:xfrm>
            <a:off x="2525724" y="2177272"/>
            <a:ext cx="1296499" cy="400110"/>
          </a:xfrm>
          <a:prstGeom prst="rect">
            <a:avLst/>
          </a:prstGeom>
          <a:noFill/>
        </p:spPr>
        <p:txBody>
          <a:bodyPr wrap="none" rtlCol="0">
            <a:spAutoFit/>
          </a:bodyPr>
          <a:lstStyle/>
          <a:p>
            <a:r>
              <a:rPr lang="en-US" altLang="ja-JP" sz="2000" dirty="0" smtClean="0"/>
              <a:t>4, 2      1, 3</a:t>
            </a:r>
            <a:endParaRPr kumimoji="1" lang="ja-JP" altLang="en-US" sz="2000" dirty="0"/>
          </a:p>
        </p:txBody>
      </p:sp>
      <p:sp>
        <p:nvSpPr>
          <p:cNvPr id="14" name="テキスト ボックス 13"/>
          <p:cNvSpPr txBox="1"/>
          <p:nvPr/>
        </p:nvSpPr>
        <p:spPr>
          <a:xfrm>
            <a:off x="2525724" y="2569940"/>
            <a:ext cx="1300356" cy="400110"/>
          </a:xfrm>
          <a:prstGeom prst="rect">
            <a:avLst/>
          </a:prstGeom>
          <a:noFill/>
        </p:spPr>
        <p:txBody>
          <a:bodyPr wrap="none" rtlCol="0">
            <a:spAutoFit/>
          </a:bodyPr>
          <a:lstStyle/>
          <a:p>
            <a:r>
              <a:rPr lang="en-US" altLang="ja-JP" sz="2000" dirty="0" smtClean="0"/>
              <a:t>3, 1      </a:t>
            </a:r>
            <a:r>
              <a:rPr lang="en-US" altLang="ja-JP" sz="2000" dirty="0" smtClean="0">
                <a:solidFill>
                  <a:srgbClr val="F79646"/>
                </a:solidFill>
              </a:rPr>
              <a:t>2, 4</a:t>
            </a:r>
            <a:endParaRPr kumimoji="1" lang="ja-JP" altLang="en-US" sz="2000" dirty="0">
              <a:solidFill>
                <a:srgbClr val="F79646"/>
              </a:solidFill>
            </a:endParaRPr>
          </a:p>
        </p:txBody>
      </p:sp>
      <p:sp>
        <p:nvSpPr>
          <p:cNvPr id="15" name="テキスト ボックス 14"/>
          <p:cNvSpPr txBox="1"/>
          <p:nvPr/>
        </p:nvSpPr>
        <p:spPr>
          <a:xfrm>
            <a:off x="1684388" y="1655540"/>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16" name="テキスト ボックス 15"/>
          <p:cNvSpPr txBox="1"/>
          <p:nvPr/>
        </p:nvSpPr>
        <p:spPr>
          <a:xfrm>
            <a:off x="988935" y="3122450"/>
            <a:ext cx="3413965" cy="400110"/>
          </a:xfrm>
          <a:prstGeom prst="rect">
            <a:avLst/>
          </a:prstGeom>
          <a:noFill/>
        </p:spPr>
        <p:txBody>
          <a:bodyPr wrap="none" rtlCol="0">
            <a:spAutoFit/>
          </a:bodyPr>
          <a:lstStyle/>
          <a:p>
            <a:r>
              <a:rPr kumimoji="1" lang="en-US" altLang="ja-JP" sz="2000" dirty="0" smtClean="0"/>
              <a:t>The husband’s subjective game</a:t>
            </a:r>
            <a:endParaRPr kumimoji="1" lang="ja-JP" altLang="en-US" sz="2000" dirty="0"/>
          </a:p>
        </p:txBody>
      </p:sp>
      <p:cxnSp>
        <p:nvCxnSpPr>
          <p:cNvPr id="17" name="直線コネクタ 16"/>
          <p:cNvCxnSpPr/>
          <p:nvPr/>
        </p:nvCxnSpPr>
        <p:spPr>
          <a:xfrm>
            <a:off x="5450298" y="2134350"/>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 name="直線コネクタ 17"/>
          <p:cNvCxnSpPr/>
          <p:nvPr/>
        </p:nvCxnSpPr>
        <p:spPr>
          <a:xfrm rot="5400000" flipH="1" flipV="1">
            <a:off x="5411013" y="2363348"/>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9" name="テキスト ボックス 18"/>
          <p:cNvSpPr txBox="1"/>
          <p:nvPr/>
        </p:nvSpPr>
        <p:spPr>
          <a:xfrm>
            <a:off x="5574162" y="2210550"/>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20" name="テキスト ボックス 19"/>
          <p:cNvSpPr txBox="1"/>
          <p:nvPr/>
        </p:nvSpPr>
        <p:spPr>
          <a:xfrm>
            <a:off x="5501098" y="2603218"/>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21" name="テキスト ボックス 20"/>
          <p:cNvSpPr txBox="1"/>
          <p:nvPr/>
        </p:nvSpPr>
        <p:spPr>
          <a:xfrm>
            <a:off x="6259962" y="1688818"/>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22" name="テキスト ボックス 21"/>
          <p:cNvSpPr txBox="1"/>
          <p:nvPr/>
        </p:nvSpPr>
        <p:spPr>
          <a:xfrm>
            <a:off x="6869562" y="1677150"/>
            <a:ext cx="492443" cy="400110"/>
          </a:xfrm>
          <a:prstGeom prst="rect">
            <a:avLst/>
          </a:prstGeom>
          <a:noFill/>
        </p:spPr>
        <p:txBody>
          <a:bodyPr wrap="none" rtlCol="0">
            <a:spAutoFit/>
          </a:bodyPr>
          <a:lstStyle/>
          <a:p>
            <a:r>
              <a:rPr kumimoji="1" lang="en-US" altLang="ja-JP" sz="2000" dirty="0" smtClean="0">
                <a:solidFill>
                  <a:srgbClr val="F79646"/>
                </a:solidFill>
              </a:rPr>
              <a:t>NR</a:t>
            </a:r>
            <a:endParaRPr kumimoji="1" lang="ja-JP" altLang="en-US" sz="2000" dirty="0">
              <a:solidFill>
                <a:srgbClr val="F79646"/>
              </a:solidFill>
            </a:endParaRPr>
          </a:p>
        </p:txBody>
      </p:sp>
      <p:sp>
        <p:nvSpPr>
          <p:cNvPr id="23" name="テキスト ボックス 22"/>
          <p:cNvSpPr txBox="1"/>
          <p:nvPr/>
        </p:nvSpPr>
        <p:spPr>
          <a:xfrm>
            <a:off x="6174198" y="2210550"/>
            <a:ext cx="1296499" cy="400110"/>
          </a:xfrm>
          <a:prstGeom prst="rect">
            <a:avLst/>
          </a:prstGeom>
          <a:noFill/>
        </p:spPr>
        <p:txBody>
          <a:bodyPr wrap="none" rtlCol="0">
            <a:spAutoFit/>
          </a:bodyPr>
          <a:lstStyle/>
          <a:p>
            <a:r>
              <a:rPr lang="en-US" altLang="ja-JP" sz="2000" dirty="0" smtClean="0"/>
              <a:t>2, 4      1, 3</a:t>
            </a:r>
            <a:endParaRPr kumimoji="1" lang="ja-JP" altLang="en-US" sz="2000" dirty="0"/>
          </a:p>
        </p:txBody>
      </p:sp>
      <p:sp>
        <p:nvSpPr>
          <p:cNvPr id="24" name="テキスト ボックス 23"/>
          <p:cNvSpPr txBox="1"/>
          <p:nvPr/>
        </p:nvSpPr>
        <p:spPr>
          <a:xfrm>
            <a:off x="6174198" y="2603218"/>
            <a:ext cx="1296499" cy="400110"/>
          </a:xfrm>
          <a:prstGeom prst="rect">
            <a:avLst/>
          </a:prstGeom>
          <a:noFill/>
        </p:spPr>
        <p:txBody>
          <a:bodyPr wrap="none" rtlCol="0">
            <a:spAutoFit/>
          </a:bodyPr>
          <a:lstStyle/>
          <a:p>
            <a:r>
              <a:rPr lang="en-US" altLang="ja-JP" sz="2000" dirty="0" smtClean="0"/>
              <a:t>3, 1      </a:t>
            </a:r>
            <a:r>
              <a:rPr lang="en-US" altLang="ja-JP" sz="2000" dirty="0" smtClean="0">
                <a:solidFill>
                  <a:srgbClr val="F79646"/>
                </a:solidFill>
              </a:rPr>
              <a:t>4, 2</a:t>
            </a:r>
            <a:endParaRPr kumimoji="1" lang="ja-JP" altLang="en-US" sz="2000" dirty="0">
              <a:solidFill>
                <a:srgbClr val="F79646"/>
              </a:solidFill>
            </a:endParaRPr>
          </a:p>
        </p:txBody>
      </p:sp>
      <p:sp>
        <p:nvSpPr>
          <p:cNvPr id="25" name="テキスト ボックス 24"/>
          <p:cNvSpPr txBox="1"/>
          <p:nvPr/>
        </p:nvSpPr>
        <p:spPr>
          <a:xfrm>
            <a:off x="5332862" y="1688818"/>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26" name="テキスト ボックス 25"/>
          <p:cNvSpPr txBox="1"/>
          <p:nvPr/>
        </p:nvSpPr>
        <p:spPr>
          <a:xfrm>
            <a:off x="5005709" y="3155728"/>
            <a:ext cx="2958738" cy="400110"/>
          </a:xfrm>
          <a:prstGeom prst="rect">
            <a:avLst/>
          </a:prstGeom>
          <a:noFill/>
        </p:spPr>
        <p:txBody>
          <a:bodyPr wrap="none" rtlCol="0">
            <a:spAutoFit/>
          </a:bodyPr>
          <a:lstStyle/>
          <a:p>
            <a:r>
              <a:rPr kumimoji="1" lang="en-US" altLang="ja-JP" sz="2000" dirty="0" smtClean="0"/>
              <a:t>The wife’s subjective game</a:t>
            </a:r>
            <a:endParaRPr kumimoji="1" lang="ja-JP" altLang="en-US" sz="2000" dirty="0"/>
          </a:p>
        </p:txBody>
      </p:sp>
      <p:cxnSp>
        <p:nvCxnSpPr>
          <p:cNvPr id="27" name="直線コネクタ 26"/>
          <p:cNvCxnSpPr/>
          <p:nvPr/>
        </p:nvCxnSpPr>
        <p:spPr>
          <a:xfrm>
            <a:off x="1379677" y="2809126"/>
            <a:ext cx="393611" cy="1588"/>
          </a:xfrm>
          <a:prstGeom prst="line">
            <a:avLst/>
          </a:prstGeom>
          <a:ln>
            <a:solidFill>
              <a:schemeClr val="accent6"/>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0" name="直線コネクタ 29"/>
          <p:cNvCxnSpPr/>
          <p:nvPr/>
        </p:nvCxnSpPr>
        <p:spPr>
          <a:xfrm rot="5400000">
            <a:off x="6952502" y="1516078"/>
            <a:ext cx="393611" cy="1588"/>
          </a:xfrm>
          <a:prstGeom prst="line">
            <a:avLst/>
          </a:prstGeom>
          <a:ln>
            <a:solidFill>
              <a:schemeClr val="accent6"/>
            </a:solidFill>
            <a:tailEnd type="triangle"/>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What-if analysis</a:t>
            </a:r>
            <a:endParaRPr lang="ja-JP" altLang="en-US" dirty="0"/>
          </a:p>
        </p:txBody>
      </p:sp>
      <p:sp>
        <p:nvSpPr>
          <p:cNvPr id="3" name="コンテンツ プレースホルダ 2"/>
          <p:cNvSpPr>
            <a:spLocks noGrp="1"/>
          </p:cNvSpPr>
          <p:nvPr>
            <p:ph idx="1"/>
          </p:nvPr>
        </p:nvSpPr>
        <p:spPr>
          <a:xfrm>
            <a:off x="457200" y="1587500"/>
            <a:ext cx="8382000" cy="4768850"/>
          </a:xfrm>
        </p:spPr>
        <p:txBody>
          <a:bodyPr>
            <a:normAutofit/>
          </a:bodyPr>
          <a:lstStyle/>
          <a:p>
            <a:r>
              <a:rPr lang="en-US" altLang="ja-JP" sz="2400" dirty="0" smtClean="0"/>
              <a:t>What if they do not have the misperceptions?</a:t>
            </a:r>
          </a:p>
          <a:p>
            <a:pPr lvl="1"/>
            <a:r>
              <a:rPr lang="en-US" altLang="ja-JP" sz="2400" dirty="0" smtClean="0"/>
              <a:t>What if they perceive the opponent’s preference correctly?</a:t>
            </a:r>
          </a:p>
          <a:p>
            <a:endParaRPr lang="en-US" altLang="ja-JP" sz="2400" dirty="0" smtClean="0"/>
          </a:p>
          <a:p>
            <a:endParaRPr lang="en-US" altLang="ja-JP" sz="2400" dirty="0" smtClean="0"/>
          </a:p>
          <a:p>
            <a:endParaRPr lang="en-US" altLang="ja-JP" sz="2400" dirty="0" smtClean="0"/>
          </a:p>
          <a:p>
            <a:endParaRPr lang="en-US" altLang="ja-JP" sz="2400" dirty="0" smtClean="0"/>
          </a:p>
          <a:p>
            <a:pPr>
              <a:buNone/>
            </a:pPr>
            <a:endParaRPr lang="en-US" altLang="ja-JP" sz="2400" dirty="0" smtClean="0"/>
          </a:p>
          <a:p>
            <a:r>
              <a:rPr lang="en-US" altLang="ja-JP" sz="2400" dirty="0" smtClean="0"/>
              <a:t>(R, R) is also a Nash equilibrium</a:t>
            </a:r>
            <a:r>
              <a:rPr lang="en-US" altLang="ja-JP" dirty="0" smtClean="0"/>
              <a:t>, and is Pareto-dominant.</a:t>
            </a:r>
          </a:p>
          <a:p>
            <a:r>
              <a:rPr lang="en-US" altLang="ja-JP" dirty="0" smtClean="0"/>
              <a:t>The game is known as a stag-hunt game. So a coordination problem arises, but I would emphasize now (R, R) is possible to be played.</a:t>
            </a:r>
          </a:p>
          <a:p>
            <a:endParaRPr lang="en-US" altLang="ja-JP" sz="2400" dirty="0" smtClean="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24</a:t>
            </a:fld>
            <a:endParaRPr lang="ja-JP" altLang="en-US" dirty="0"/>
          </a:p>
        </p:txBody>
      </p:sp>
      <p:cxnSp>
        <p:nvCxnSpPr>
          <p:cNvPr id="29" name="直線コネクタ 28"/>
          <p:cNvCxnSpPr/>
          <p:nvPr/>
        </p:nvCxnSpPr>
        <p:spPr>
          <a:xfrm>
            <a:off x="3385743" y="3135224"/>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1" name="直線コネクタ 30"/>
          <p:cNvCxnSpPr/>
          <p:nvPr/>
        </p:nvCxnSpPr>
        <p:spPr>
          <a:xfrm rot="5400000" flipH="1" flipV="1">
            <a:off x="3346458" y="3364222"/>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2" name="テキスト ボックス 31"/>
          <p:cNvSpPr txBox="1"/>
          <p:nvPr/>
        </p:nvSpPr>
        <p:spPr>
          <a:xfrm>
            <a:off x="3509607" y="3211424"/>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33" name="テキスト ボックス 32"/>
          <p:cNvSpPr txBox="1"/>
          <p:nvPr/>
        </p:nvSpPr>
        <p:spPr>
          <a:xfrm>
            <a:off x="3436543" y="3604092"/>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34" name="テキスト ボックス 33"/>
          <p:cNvSpPr txBox="1"/>
          <p:nvPr/>
        </p:nvSpPr>
        <p:spPr>
          <a:xfrm>
            <a:off x="4195407" y="2689692"/>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35" name="テキスト ボックス 34"/>
          <p:cNvSpPr txBox="1"/>
          <p:nvPr/>
        </p:nvSpPr>
        <p:spPr>
          <a:xfrm>
            <a:off x="4805007" y="2678024"/>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36" name="テキスト ボックス 35"/>
          <p:cNvSpPr txBox="1"/>
          <p:nvPr/>
        </p:nvSpPr>
        <p:spPr>
          <a:xfrm>
            <a:off x="4109643" y="3211424"/>
            <a:ext cx="1296499" cy="400110"/>
          </a:xfrm>
          <a:prstGeom prst="rect">
            <a:avLst/>
          </a:prstGeom>
          <a:noFill/>
        </p:spPr>
        <p:txBody>
          <a:bodyPr wrap="none" rtlCol="0">
            <a:spAutoFit/>
          </a:bodyPr>
          <a:lstStyle/>
          <a:p>
            <a:r>
              <a:rPr lang="en-US" altLang="ja-JP" sz="2000" dirty="0" smtClean="0">
                <a:solidFill>
                  <a:srgbClr val="F79646"/>
                </a:solidFill>
              </a:rPr>
              <a:t>4, 4      </a:t>
            </a:r>
            <a:r>
              <a:rPr lang="en-US" altLang="ja-JP" sz="2000" dirty="0" smtClean="0"/>
              <a:t>1, 3</a:t>
            </a:r>
            <a:endParaRPr kumimoji="1" lang="ja-JP" altLang="en-US" sz="2000" dirty="0"/>
          </a:p>
        </p:txBody>
      </p:sp>
      <p:sp>
        <p:nvSpPr>
          <p:cNvPr id="37" name="テキスト ボックス 36"/>
          <p:cNvSpPr txBox="1"/>
          <p:nvPr/>
        </p:nvSpPr>
        <p:spPr>
          <a:xfrm>
            <a:off x="4109643" y="3604092"/>
            <a:ext cx="1296499" cy="400110"/>
          </a:xfrm>
          <a:prstGeom prst="rect">
            <a:avLst/>
          </a:prstGeom>
          <a:noFill/>
        </p:spPr>
        <p:txBody>
          <a:bodyPr wrap="none" rtlCol="0">
            <a:spAutoFit/>
          </a:bodyPr>
          <a:lstStyle/>
          <a:p>
            <a:r>
              <a:rPr lang="en-US" altLang="ja-JP" sz="2000" dirty="0" smtClean="0"/>
              <a:t>3, 1      </a:t>
            </a:r>
            <a:r>
              <a:rPr lang="en-US" altLang="ja-JP" sz="2000" dirty="0" smtClean="0">
                <a:solidFill>
                  <a:srgbClr val="F79646"/>
                </a:solidFill>
              </a:rPr>
              <a:t>2, 2</a:t>
            </a:r>
            <a:endParaRPr kumimoji="1" lang="ja-JP" altLang="en-US" sz="2000" dirty="0">
              <a:solidFill>
                <a:srgbClr val="F79646"/>
              </a:solidFill>
            </a:endParaRPr>
          </a:p>
        </p:txBody>
      </p:sp>
      <p:sp>
        <p:nvSpPr>
          <p:cNvPr id="38" name="テキスト ボックス 37"/>
          <p:cNvSpPr txBox="1"/>
          <p:nvPr/>
        </p:nvSpPr>
        <p:spPr>
          <a:xfrm>
            <a:off x="3268307" y="2689692"/>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39" name="テキスト ボックス 38"/>
          <p:cNvSpPr txBox="1"/>
          <p:nvPr/>
        </p:nvSpPr>
        <p:spPr>
          <a:xfrm>
            <a:off x="3607692" y="4118502"/>
            <a:ext cx="1911651" cy="400110"/>
          </a:xfrm>
          <a:prstGeom prst="rect">
            <a:avLst/>
          </a:prstGeom>
          <a:noFill/>
        </p:spPr>
        <p:txBody>
          <a:bodyPr wrap="none" rtlCol="0">
            <a:spAutoFit/>
          </a:bodyPr>
          <a:lstStyle/>
          <a:p>
            <a:r>
              <a:rPr kumimoji="1" lang="en-US" altLang="ja-JP" sz="2000" dirty="0" smtClean="0"/>
              <a:t>The “true” game</a:t>
            </a:r>
            <a:endParaRPr kumimoji="1" lang="ja-JP" alt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Cognitive stability of outcomes</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25</a:t>
            </a:fld>
            <a:endParaRPr lang="ja-JP" altLang="en-US" dirty="0"/>
          </a:p>
        </p:txBody>
      </p:sp>
      <p:sp>
        <p:nvSpPr>
          <p:cNvPr id="7" name="コンテンツ プレースホルダ 2"/>
          <p:cNvSpPr>
            <a:spLocks noGrp="1"/>
          </p:cNvSpPr>
          <p:nvPr>
            <p:ph idx="1"/>
          </p:nvPr>
        </p:nvSpPr>
        <p:spPr>
          <a:xfrm>
            <a:off x="457200" y="1514616"/>
            <a:ext cx="8382000" cy="5206859"/>
          </a:xfrm>
        </p:spPr>
        <p:txBody>
          <a:bodyPr>
            <a:normAutofit/>
          </a:bodyPr>
          <a:lstStyle/>
          <a:p>
            <a:r>
              <a:rPr lang="en-US" altLang="ja-JP" sz="2400" dirty="0" smtClean="0"/>
              <a:t>Why </a:t>
            </a:r>
            <a:r>
              <a:rPr lang="en-US" altLang="ja-JP" dirty="0" smtClean="0"/>
              <a:t>can they get caught in SHB?</a:t>
            </a:r>
          </a:p>
          <a:p>
            <a:endParaRPr lang="en-US" altLang="ja-JP" sz="2400" dirty="0" smtClean="0"/>
          </a:p>
          <a:p>
            <a:endParaRPr lang="en-US" altLang="ja-JP" dirty="0" smtClean="0"/>
          </a:p>
          <a:p>
            <a:endParaRPr lang="en-US" altLang="ja-JP" sz="2400" dirty="0" smtClean="0"/>
          </a:p>
          <a:p>
            <a:endParaRPr lang="en-US" altLang="ja-JP" dirty="0" smtClean="0"/>
          </a:p>
          <a:p>
            <a:endParaRPr lang="en-US" altLang="ja-JP" sz="2400" dirty="0" smtClean="0"/>
          </a:p>
          <a:p>
            <a:pPr>
              <a:buNone/>
            </a:pPr>
            <a:endParaRPr lang="en-US" altLang="ja-JP" sz="2400" dirty="0" smtClean="0"/>
          </a:p>
          <a:p>
            <a:r>
              <a:rPr lang="en-US" altLang="ja-JP" dirty="0" smtClean="0"/>
              <a:t>The outcome (NR, NR) is just as expected by the both.</a:t>
            </a:r>
          </a:p>
          <a:p>
            <a:pPr lvl="1"/>
            <a:r>
              <a:rPr lang="en-US" altLang="ja-JP" dirty="0" smtClean="0"/>
              <a:t>It is the only Nash equilibrium in the both subjective games.</a:t>
            </a:r>
          </a:p>
          <a:p>
            <a:r>
              <a:rPr lang="en-US" altLang="ja-JP" sz="2400" dirty="0" smtClean="0"/>
              <a:t>Therefore it is </a:t>
            </a:r>
            <a:r>
              <a:rPr lang="en-US" altLang="ja-JP" sz="2400" dirty="0" smtClean="0">
                <a:solidFill>
                  <a:srgbClr val="F79646"/>
                </a:solidFill>
              </a:rPr>
              <a:t>cognitively</a:t>
            </a:r>
            <a:r>
              <a:rPr lang="en-US" altLang="ja-JP" sz="2400" dirty="0" smtClean="0"/>
              <a:t> </a:t>
            </a:r>
            <a:r>
              <a:rPr lang="en-US" altLang="ja-JP" sz="2400" dirty="0" smtClean="0">
                <a:solidFill>
                  <a:srgbClr val="F79646"/>
                </a:solidFill>
              </a:rPr>
              <a:t>stable</a:t>
            </a:r>
            <a:r>
              <a:rPr lang="en-US" altLang="ja-JP" sz="2400" dirty="0" smtClean="0"/>
              <a:t>: they both do not have any </a:t>
            </a:r>
            <a:r>
              <a:rPr lang="en-US" altLang="ja-JP" dirty="0" smtClean="0"/>
              <a:t>reasons to update their view about the game. (Sasaki and Kijima, 2008)</a:t>
            </a:r>
            <a:endParaRPr lang="en-US" altLang="ja-JP" sz="2400" dirty="0" smtClean="0"/>
          </a:p>
        </p:txBody>
      </p:sp>
      <p:cxnSp>
        <p:nvCxnSpPr>
          <p:cNvPr id="8" name="直線コネクタ 7"/>
          <p:cNvCxnSpPr/>
          <p:nvPr/>
        </p:nvCxnSpPr>
        <p:spPr>
          <a:xfrm>
            <a:off x="1801824" y="2861348"/>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直線コネクタ 8"/>
          <p:cNvCxnSpPr/>
          <p:nvPr/>
        </p:nvCxnSpPr>
        <p:spPr>
          <a:xfrm rot="5400000" flipH="1" flipV="1">
            <a:off x="1762539" y="3090346"/>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0" name="テキスト ボックス 9"/>
          <p:cNvSpPr txBox="1"/>
          <p:nvPr/>
        </p:nvSpPr>
        <p:spPr>
          <a:xfrm>
            <a:off x="1925688" y="2937548"/>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11" name="テキスト ボックス 10"/>
          <p:cNvSpPr txBox="1"/>
          <p:nvPr/>
        </p:nvSpPr>
        <p:spPr>
          <a:xfrm>
            <a:off x="1852624" y="3330216"/>
            <a:ext cx="492443" cy="400110"/>
          </a:xfrm>
          <a:prstGeom prst="rect">
            <a:avLst/>
          </a:prstGeom>
          <a:noFill/>
        </p:spPr>
        <p:txBody>
          <a:bodyPr wrap="none" rtlCol="0">
            <a:spAutoFit/>
          </a:bodyPr>
          <a:lstStyle/>
          <a:p>
            <a:r>
              <a:rPr kumimoji="1" lang="en-US" altLang="ja-JP" sz="2000" dirty="0" smtClean="0">
                <a:solidFill>
                  <a:srgbClr val="F79646"/>
                </a:solidFill>
              </a:rPr>
              <a:t>NR</a:t>
            </a:r>
            <a:endParaRPr kumimoji="1" lang="ja-JP" altLang="en-US" sz="2000" dirty="0">
              <a:solidFill>
                <a:srgbClr val="F79646"/>
              </a:solidFill>
            </a:endParaRPr>
          </a:p>
        </p:txBody>
      </p:sp>
      <p:sp>
        <p:nvSpPr>
          <p:cNvPr id="12" name="テキスト ボックス 11"/>
          <p:cNvSpPr txBox="1"/>
          <p:nvPr/>
        </p:nvSpPr>
        <p:spPr>
          <a:xfrm>
            <a:off x="2611488" y="2415816"/>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13" name="テキスト ボックス 12"/>
          <p:cNvSpPr txBox="1"/>
          <p:nvPr/>
        </p:nvSpPr>
        <p:spPr>
          <a:xfrm>
            <a:off x="3221088" y="2404148"/>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14" name="テキスト ボックス 13"/>
          <p:cNvSpPr txBox="1"/>
          <p:nvPr/>
        </p:nvSpPr>
        <p:spPr>
          <a:xfrm>
            <a:off x="2525724" y="2937548"/>
            <a:ext cx="1296499" cy="400110"/>
          </a:xfrm>
          <a:prstGeom prst="rect">
            <a:avLst/>
          </a:prstGeom>
          <a:noFill/>
        </p:spPr>
        <p:txBody>
          <a:bodyPr wrap="none" rtlCol="0">
            <a:spAutoFit/>
          </a:bodyPr>
          <a:lstStyle/>
          <a:p>
            <a:r>
              <a:rPr lang="en-US" altLang="ja-JP" sz="2000" dirty="0" smtClean="0"/>
              <a:t>4, 2      1, 3</a:t>
            </a:r>
            <a:endParaRPr kumimoji="1" lang="ja-JP" altLang="en-US" sz="2000" dirty="0"/>
          </a:p>
        </p:txBody>
      </p:sp>
      <p:sp>
        <p:nvSpPr>
          <p:cNvPr id="15" name="テキスト ボックス 14"/>
          <p:cNvSpPr txBox="1"/>
          <p:nvPr/>
        </p:nvSpPr>
        <p:spPr>
          <a:xfrm>
            <a:off x="2525724" y="3330216"/>
            <a:ext cx="1300356" cy="400110"/>
          </a:xfrm>
          <a:prstGeom prst="rect">
            <a:avLst/>
          </a:prstGeom>
          <a:noFill/>
        </p:spPr>
        <p:txBody>
          <a:bodyPr wrap="none" rtlCol="0">
            <a:spAutoFit/>
          </a:bodyPr>
          <a:lstStyle/>
          <a:p>
            <a:r>
              <a:rPr lang="en-US" altLang="ja-JP" sz="2000" dirty="0" smtClean="0"/>
              <a:t>3, 1      </a:t>
            </a:r>
            <a:r>
              <a:rPr lang="en-US" altLang="ja-JP" sz="2000" dirty="0" smtClean="0">
                <a:solidFill>
                  <a:srgbClr val="F79646"/>
                </a:solidFill>
              </a:rPr>
              <a:t>2, 4</a:t>
            </a:r>
            <a:endParaRPr kumimoji="1" lang="ja-JP" altLang="en-US" sz="2000" dirty="0">
              <a:solidFill>
                <a:srgbClr val="F79646"/>
              </a:solidFill>
            </a:endParaRPr>
          </a:p>
        </p:txBody>
      </p:sp>
      <p:sp>
        <p:nvSpPr>
          <p:cNvPr id="16" name="テキスト ボックス 15"/>
          <p:cNvSpPr txBox="1"/>
          <p:nvPr/>
        </p:nvSpPr>
        <p:spPr>
          <a:xfrm>
            <a:off x="1684388" y="2415816"/>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17" name="テキスト ボックス 16"/>
          <p:cNvSpPr txBox="1"/>
          <p:nvPr/>
        </p:nvSpPr>
        <p:spPr>
          <a:xfrm>
            <a:off x="988935" y="3882726"/>
            <a:ext cx="3413965" cy="400110"/>
          </a:xfrm>
          <a:prstGeom prst="rect">
            <a:avLst/>
          </a:prstGeom>
          <a:noFill/>
        </p:spPr>
        <p:txBody>
          <a:bodyPr wrap="none" rtlCol="0">
            <a:spAutoFit/>
          </a:bodyPr>
          <a:lstStyle/>
          <a:p>
            <a:r>
              <a:rPr kumimoji="1" lang="en-US" altLang="ja-JP" sz="2000" dirty="0" smtClean="0"/>
              <a:t>The husband’s subjective game</a:t>
            </a:r>
            <a:endParaRPr kumimoji="1" lang="ja-JP" altLang="en-US" sz="2000" dirty="0"/>
          </a:p>
        </p:txBody>
      </p:sp>
      <p:cxnSp>
        <p:nvCxnSpPr>
          <p:cNvPr id="18" name="直線コネクタ 17"/>
          <p:cNvCxnSpPr/>
          <p:nvPr/>
        </p:nvCxnSpPr>
        <p:spPr>
          <a:xfrm>
            <a:off x="5450298" y="2894626"/>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rot="5400000" flipH="1" flipV="1">
            <a:off x="5411013" y="3123624"/>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0" name="テキスト ボックス 19"/>
          <p:cNvSpPr txBox="1"/>
          <p:nvPr/>
        </p:nvSpPr>
        <p:spPr>
          <a:xfrm>
            <a:off x="5574162" y="2970826"/>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21" name="テキスト ボックス 20"/>
          <p:cNvSpPr txBox="1"/>
          <p:nvPr/>
        </p:nvSpPr>
        <p:spPr>
          <a:xfrm>
            <a:off x="5501098" y="3363494"/>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22" name="テキスト ボックス 21"/>
          <p:cNvSpPr txBox="1"/>
          <p:nvPr/>
        </p:nvSpPr>
        <p:spPr>
          <a:xfrm>
            <a:off x="6259962" y="2449094"/>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23" name="テキスト ボックス 22"/>
          <p:cNvSpPr txBox="1"/>
          <p:nvPr/>
        </p:nvSpPr>
        <p:spPr>
          <a:xfrm>
            <a:off x="6869562" y="2437426"/>
            <a:ext cx="492443" cy="400110"/>
          </a:xfrm>
          <a:prstGeom prst="rect">
            <a:avLst/>
          </a:prstGeom>
          <a:noFill/>
        </p:spPr>
        <p:txBody>
          <a:bodyPr wrap="none" rtlCol="0">
            <a:spAutoFit/>
          </a:bodyPr>
          <a:lstStyle/>
          <a:p>
            <a:r>
              <a:rPr kumimoji="1" lang="en-US" altLang="ja-JP" sz="2000" dirty="0" smtClean="0">
                <a:solidFill>
                  <a:srgbClr val="F79646"/>
                </a:solidFill>
              </a:rPr>
              <a:t>NR</a:t>
            </a:r>
            <a:endParaRPr kumimoji="1" lang="ja-JP" altLang="en-US" sz="2000" dirty="0">
              <a:solidFill>
                <a:srgbClr val="F79646"/>
              </a:solidFill>
            </a:endParaRPr>
          </a:p>
        </p:txBody>
      </p:sp>
      <p:sp>
        <p:nvSpPr>
          <p:cNvPr id="24" name="テキスト ボックス 23"/>
          <p:cNvSpPr txBox="1"/>
          <p:nvPr/>
        </p:nvSpPr>
        <p:spPr>
          <a:xfrm>
            <a:off x="6174198" y="2970826"/>
            <a:ext cx="1296499" cy="400110"/>
          </a:xfrm>
          <a:prstGeom prst="rect">
            <a:avLst/>
          </a:prstGeom>
          <a:noFill/>
        </p:spPr>
        <p:txBody>
          <a:bodyPr wrap="none" rtlCol="0">
            <a:spAutoFit/>
          </a:bodyPr>
          <a:lstStyle/>
          <a:p>
            <a:r>
              <a:rPr lang="en-US" altLang="ja-JP" sz="2000" dirty="0" smtClean="0"/>
              <a:t>2, 4      1, 3</a:t>
            </a:r>
            <a:endParaRPr kumimoji="1" lang="ja-JP" altLang="en-US" sz="2000" dirty="0"/>
          </a:p>
        </p:txBody>
      </p:sp>
      <p:sp>
        <p:nvSpPr>
          <p:cNvPr id="25" name="テキスト ボックス 24"/>
          <p:cNvSpPr txBox="1"/>
          <p:nvPr/>
        </p:nvSpPr>
        <p:spPr>
          <a:xfrm>
            <a:off x="6174198" y="3363494"/>
            <a:ext cx="1296499" cy="400110"/>
          </a:xfrm>
          <a:prstGeom prst="rect">
            <a:avLst/>
          </a:prstGeom>
          <a:noFill/>
        </p:spPr>
        <p:txBody>
          <a:bodyPr wrap="none" rtlCol="0">
            <a:spAutoFit/>
          </a:bodyPr>
          <a:lstStyle/>
          <a:p>
            <a:r>
              <a:rPr lang="en-US" altLang="ja-JP" sz="2000" dirty="0" smtClean="0"/>
              <a:t>3, 1      </a:t>
            </a:r>
            <a:r>
              <a:rPr lang="en-US" altLang="ja-JP" sz="2000" dirty="0" smtClean="0">
                <a:solidFill>
                  <a:srgbClr val="F79646"/>
                </a:solidFill>
              </a:rPr>
              <a:t>4, 2</a:t>
            </a:r>
            <a:endParaRPr kumimoji="1" lang="ja-JP" altLang="en-US" sz="2000" dirty="0">
              <a:solidFill>
                <a:srgbClr val="F79646"/>
              </a:solidFill>
            </a:endParaRPr>
          </a:p>
        </p:txBody>
      </p:sp>
      <p:sp>
        <p:nvSpPr>
          <p:cNvPr id="26" name="テキスト ボックス 25"/>
          <p:cNvSpPr txBox="1"/>
          <p:nvPr/>
        </p:nvSpPr>
        <p:spPr>
          <a:xfrm>
            <a:off x="5332862" y="2449094"/>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27" name="テキスト ボックス 26"/>
          <p:cNvSpPr txBox="1"/>
          <p:nvPr/>
        </p:nvSpPr>
        <p:spPr>
          <a:xfrm>
            <a:off x="5005709" y="3916004"/>
            <a:ext cx="2958738" cy="400110"/>
          </a:xfrm>
          <a:prstGeom prst="rect">
            <a:avLst/>
          </a:prstGeom>
          <a:noFill/>
        </p:spPr>
        <p:txBody>
          <a:bodyPr wrap="none" rtlCol="0">
            <a:spAutoFit/>
          </a:bodyPr>
          <a:lstStyle/>
          <a:p>
            <a:r>
              <a:rPr kumimoji="1" lang="en-US" altLang="ja-JP" sz="2000" dirty="0" smtClean="0"/>
              <a:t>The wife’s subjective game</a:t>
            </a:r>
            <a:endParaRPr kumimoji="1" lang="ja-JP" altLang="en-US" sz="2000" dirty="0"/>
          </a:p>
        </p:txBody>
      </p:sp>
      <p:cxnSp>
        <p:nvCxnSpPr>
          <p:cNvPr id="28" name="直線コネクタ 27"/>
          <p:cNvCxnSpPr/>
          <p:nvPr/>
        </p:nvCxnSpPr>
        <p:spPr>
          <a:xfrm>
            <a:off x="1379677" y="3569402"/>
            <a:ext cx="393611" cy="1588"/>
          </a:xfrm>
          <a:prstGeom prst="line">
            <a:avLst/>
          </a:prstGeom>
          <a:ln>
            <a:solidFill>
              <a:schemeClr val="accent6"/>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9" name="直線コネクタ 28"/>
          <p:cNvCxnSpPr/>
          <p:nvPr/>
        </p:nvCxnSpPr>
        <p:spPr>
          <a:xfrm rot="5400000">
            <a:off x="6952502" y="2276354"/>
            <a:ext cx="393611" cy="1588"/>
          </a:xfrm>
          <a:prstGeom prst="line">
            <a:avLst/>
          </a:prstGeom>
          <a:ln>
            <a:solidFill>
              <a:schemeClr val="accent6"/>
            </a:solidFill>
            <a:tailEnd type="triangle"/>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Example of not cognitively stable outcome</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26</a:t>
            </a:fld>
            <a:endParaRPr lang="ja-JP" altLang="en-US" dirty="0"/>
          </a:p>
        </p:txBody>
      </p:sp>
      <p:sp>
        <p:nvSpPr>
          <p:cNvPr id="7" name="コンテンツ プレースホルダ 2"/>
          <p:cNvSpPr>
            <a:spLocks noGrp="1"/>
          </p:cNvSpPr>
          <p:nvPr>
            <p:ph idx="1"/>
          </p:nvPr>
        </p:nvSpPr>
        <p:spPr>
          <a:xfrm>
            <a:off x="457200" y="1600200"/>
            <a:ext cx="8382000" cy="5121275"/>
          </a:xfrm>
        </p:spPr>
        <p:txBody>
          <a:bodyPr>
            <a:normAutofit/>
          </a:bodyPr>
          <a:lstStyle/>
          <a:p>
            <a:r>
              <a:rPr lang="en-US" altLang="ja-JP" sz="2400" dirty="0" smtClean="0"/>
              <a:t>What if only the husband perceives the “true” game?</a:t>
            </a:r>
          </a:p>
          <a:p>
            <a:pPr lvl="1"/>
            <a:r>
              <a:rPr lang="en-US" altLang="ja-JP" dirty="0" smtClean="0"/>
              <a:t>Now he may take R.</a:t>
            </a:r>
          </a:p>
          <a:p>
            <a:pPr lvl="1"/>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1200" dirty="0" smtClean="0"/>
          </a:p>
          <a:p>
            <a:r>
              <a:rPr lang="en-US" altLang="ja-JP" sz="2400" dirty="0" smtClean="0"/>
              <a:t>(R, NR) is </a:t>
            </a:r>
            <a:r>
              <a:rPr lang="en-US" altLang="ja-JP" sz="2400" i="1" dirty="0" smtClean="0"/>
              <a:t>not</a:t>
            </a:r>
            <a:r>
              <a:rPr lang="en-US" altLang="ja-JP" sz="2400" dirty="0" smtClean="0"/>
              <a:t> cognitively stable because it provides </a:t>
            </a:r>
            <a:r>
              <a:rPr lang="en-US" altLang="ja-JP" sz="2400" dirty="0" smtClean="0">
                <a:solidFill>
                  <a:srgbClr val="F79646"/>
                </a:solidFill>
              </a:rPr>
              <a:t>cognitive dissonance </a:t>
            </a:r>
            <a:r>
              <a:rPr lang="en-US" altLang="ja-JP" sz="2400" dirty="0" smtClean="0"/>
              <a:t>(</a:t>
            </a:r>
            <a:r>
              <a:rPr lang="en-US" altLang="ja-JP" sz="2400" dirty="0" err="1" smtClean="0"/>
              <a:t>Festinger</a:t>
            </a:r>
            <a:r>
              <a:rPr lang="en-US" altLang="ja-JP" sz="2400" dirty="0" smtClean="0"/>
              <a:t>, 1957) for the wife.</a:t>
            </a:r>
          </a:p>
          <a:p>
            <a:pPr lvl="1"/>
            <a:r>
              <a:rPr lang="en-US" altLang="ja-JP" sz="2400" dirty="0" smtClean="0"/>
              <a:t>His choice of R is unexpected one for her and urges her to change the way of framing the situation.</a:t>
            </a:r>
          </a:p>
        </p:txBody>
      </p:sp>
      <p:cxnSp>
        <p:nvCxnSpPr>
          <p:cNvPr id="8" name="直線コネクタ 7"/>
          <p:cNvCxnSpPr/>
          <p:nvPr/>
        </p:nvCxnSpPr>
        <p:spPr>
          <a:xfrm>
            <a:off x="1801824" y="3270466"/>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直線コネクタ 8"/>
          <p:cNvCxnSpPr/>
          <p:nvPr/>
        </p:nvCxnSpPr>
        <p:spPr>
          <a:xfrm rot="5400000" flipH="1" flipV="1">
            <a:off x="1762539" y="3499464"/>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0" name="テキスト ボックス 9"/>
          <p:cNvSpPr txBox="1"/>
          <p:nvPr/>
        </p:nvSpPr>
        <p:spPr>
          <a:xfrm>
            <a:off x="1925688" y="3346666"/>
            <a:ext cx="325730" cy="400110"/>
          </a:xfrm>
          <a:prstGeom prst="rect">
            <a:avLst/>
          </a:prstGeom>
          <a:noFill/>
        </p:spPr>
        <p:txBody>
          <a:bodyPr wrap="none" rtlCol="0">
            <a:spAutoFit/>
          </a:bodyPr>
          <a:lstStyle/>
          <a:p>
            <a:r>
              <a:rPr lang="en-US" altLang="ja-JP" sz="2000" dirty="0" smtClean="0">
                <a:solidFill>
                  <a:srgbClr val="F79646"/>
                </a:solidFill>
              </a:rPr>
              <a:t>R</a:t>
            </a:r>
            <a:endParaRPr kumimoji="1" lang="ja-JP" altLang="en-US" sz="2000" dirty="0">
              <a:solidFill>
                <a:srgbClr val="F79646"/>
              </a:solidFill>
            </a:endParaRPr>
          </a:p>
        </p:txBody>
      </p:sp>
      <p:sp>
        <p:nvSpPr>
          <p:cNvPr id="11" name="テキスト ボックス 10"/>
          <p:cNvSpPr txBox="1"/>
          <p:nvPr/>
        </p:nvSpPr>
        <p:spPr>
          <a:xfrm>
            <a:off x="1852624" y="3739334"/>
            <a:ext cx="492443" cy="400110"/>
          </a:xfrm>
          <a:prstGeom prst="rect">
            <a:avLst/>
          </a:prstGeom>
          <a:noFill/>
        </p:spPr>
        <p:txBody>
          <a:bodyPr wrap="none" rtlCol="0">
            <a:spAutoFit/>
          </a:bodyPr>
          <a:lstStyle/>
          <a:p>
            <a:r>
              <a:rPr kumimoji="1" lang="en-US" altLang="ja-JP" sz="2000" dirty="0" smtClean="0">
                <a:solidFill>
                  <a:srgbClr val="F79646"/>
                </a:solidFill>
              </a:rPr>
              <a:t>NR</a:t>
            </a:r>
            <a:endParaRPr kumimoji="1" lang="ja-JP" altLang="en-US" sz="2000" dirty="0">
              <a:solidFill>
                <a:srgbClr val="F79646"/>
              </a:solidFill>
            </a:endParaRPr>
          </a:p>
        </p:txBody>
      </p:sp>
      <p:sp>
        <p:nvSpPr>
          <p:cNvPr id="12" name="テキスト ボックス 11"/>
          <p:cNvSpPr txBox="1"/>
          <p:nvPr/>
        </p:nvSpPr>
        <p:spPr>
          <a:xfrm>
            <a:off x="2611488" y="2824934"/>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13" name="テキスト ボックス 12"/>
          <p:cNvSpPr txBox="1"/>
          <p:nvPr/>
        </p:nvSpPr>
        <p:spPr>
          <a:xfrm>
            <a:off x="3221088" y="2813266"/>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14" name="テキスト ボックス 13"/>
          <p:cNvSpPr txBox="1"/>
          <p:nvPr/>
        </p:nvSpPr>
        <p:spPr>
          <a:xfrm>
            <a:off x="2525724" y="3346666"/>
            <a:ext cx="1296499" cy="400110"/>
          </a:xfrm>
          <a:prstGeom prst="rect">
            <a:avLst/>
          </a:prstGeom>
          <a:noFill/>
        </p:spPr>
        <p:txBody>
          <a:bodyPr wrap="none" rtlCol="0">
            <a:spAutoFit/>
          </a:bodyPr>
          <a:lstStyle/>
          <a:p>
            <a:r>
              <a:rPr lang="en-US" altLang="ja-JP" sz="2000" dirty="0" smtClean="0">
                <a:solidFill>
                  <a:srgbClr val="F79646"/>
                </a:solidFill>
              </a:rPr>
              <a:t>4, 4      </a:t>
            </a:r>
            <a:r>
              <a:rPr lang="en-US" altLang="ja-JP" sz="2000" dirty="0" smtClean="0"/>
              <a:t>1, 3</a:t>
            </a:r>
            <a:endParaRPr kumimoji="1" lang="ja-JP" altLang="en-US" sz="2000" dirty="0"/>
          </a:p>
        </p:txBody>
      </p:sp>
      <p:sp>
        <p:nvSpPr>
          <p:cNvPr id="15" name="テキスト ボックス 14"/>
          <p:cNvSpPr txBox="1"/>
          <p:nvPr/>
        </p:nvSpPr>
        <p:spPr>
          <a:xfrm>
            <a:off x="2525724" y="3739334"/>
            <a:ext cx="1296499" cy="400110"/>
          </a:xfrm>
          <a:prstGeom prst="rect">
            <a:avLst/>
          </a:prstGeom>
          <a:noFill/>
        </p:spPr>
        <p:txBody>
          <a:bodyPr wrap="none" rtlCol="0">
            <a:spAutoFit/>
          </a:bodyPr>
          <a:lstStyle/>
          <a:p>
            <a:r>
              <a:rPr lang="en-US" altLang="ja-JP" sz="2000" dirty="0" smtClean="0"/>
              <a:t>3, 1      </a:t>
            </a:r>
            <a:r>
              <a:rPr lang="en-US" altLang="ja-JP" sz="2000" dirty="0" smtClean="0">
                <a:solidFill>
                  <a:srgbClr val="F79646"/>
                </a:solidFill>
              </a:rPr>
              <a:t>2, 2</a:t>
            </a:r>
            <a:endParaRPr kumimoji="1" lang="ja-JP" altLang="en-US" sz="2000" dirty="0">
              <a:solidFill>
                <a:srgbClr val="F79646"/>
              </a:solidFill>
            </a:endParaRPr>
          </a:p>
        </p:txBody>
      </p:sp>
      <p:sp>
        <p:nvSpPr>
          <p:cNvPr id="16" name="テキスト ボックス 15"/>
          <p:cNvSpPr txBox="1"/>
          <p:nvPr/>
        </p:nvSpPr>
        <p:spPr>
          <a:xfrm>
            <a:off x="1684388" y="2824934"/>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17" name="テキスト ボックス 16"/>
          <p:cNvSpPr txBox="1"/>
          <p:nvPr/>
        </p:nvSpPr>
        <p:spPr>
          <a:xfrm>
            <a:off x="988935" y="4291844"/>
            <a:ext cx="3413965" cy="400110"/>
          </a:xfrm>
          <a:prstGeom prst="rect">
            <a:avLst/>
          </a:prstGeom>
          <a:noFill/>
        </p:spPr>
        <p:txBody>
          <a:bodyPr wrap="none" rtlCol="0">
            <a:spAutoFit/>
          </a:bodyPr>
          <a:lstStyle/>
          <a:p>
            <a:r>
              <a:rPr kumimoji="1" lang="en-US" altLang="ja-JP" sz="2000" dirty="0" smtClean="0"/>
              <a:t>The husband’s subjective game</a:t>
            </a:r>
            <a:endParaRPr kumimoji="1" lang="ja-JP" altLang="en-US" sz="2000" dirty="0"/>
          </a:p>
        </p:txBody>
      </p:sp>
      <p:cxnSp>
        <p:nvCxnSpPr>
          <p:cNvPr id="18" name="直線コネクタ 17"/>
          <p:cNvCxnSpPr/>
          <p:nvPr/>
        </p:nvCxnSpPr>
        <p:spPr>
          <a:xfrm>
            <a:off x="5450298" y="3303744"/>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rot="5400000" flipH="1" flipV="1">
            <a:off x="5411013" y="3532742"/>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0" name="テキスト ボックス 19"/>
          <p:cNvSpPr txBox="1"/>
          <p:nvPr/>
        </p:nvSpPr>
        <p:spPr>
          <a:xfrm>
            <a:off x="5574162" y="3379944"/>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21" name="テキスト ボックス 20"/>
          <p:cNvSpPr txBox="1"/>
          <p:nvPr/>
        </p:nvSpPr>
        <p:spPr>
          <a:xfrm>
            <a:off x="5501098" y="3772612"/>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22" name="テキスト ボックス 21"/>
          <p:cNvSpPr txBox="1"/>
          <p:nvPr/>
        </p:nvSpPr>
        <p:spPr>
          <a:xfrm>
            <a:off x="6259962" y="2858212"/>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23" name="テキスト ボックス 22"/>
          <p:cNvSpPr txBox="1"/>
          <p:nvPr/>
        </p:nvSpPr>
        <p:spPr>
          <a:xfrm>
            <a:off x="6869562" y="2846544"/>
            <a:ext cx="492443" cy="400110"/>
          </a:xfrm>
          <a:prstGeom prst="rect">
            <a:avLst/>
          </a:prstGeom>
          <a:noFill/>
        </p:spPr>
        <p:txBody>
          <a:bodyPr wrap="none" rtlCol="0">
            <a:spAutoFit/>
          </a:bodyPr>
          <a:lstStyle/>
          <a:p>
            <a:r>
              <a:rPr kumimoji="1" lang="en-US" altLang="ja-JP" sz="2000" dirty="0" smtClean="0">
                <a:solidFill>
                  <a:srgbClr val="F79646"/>
                </a:solidFill>
              </a:rPr>
              <a:t>NR</a:t>
            </a:r>
            <a:endParaRPr kumimoji="1" lang="ja-JP" altLang="en-US" sz="2000" dirty="0">
              <a:solidFill>
                <a:srgbClr val="F79646"/>
              </a:solidFill>
            </a:endParaRPr>
          </a:p>
        </p:txBody>
      </p:sp>
      <p:sp>
        <p:nvSpPr>
          <p:cNvPr id="24" name="テキスト ボックス 23"/>
          <p:cNvSpPr txBox="1"/>
          <p:nvPr/>
        </p:nvSpPr>
        <p:spPr>
          <a:xfrm>
            <a:off x="6174198" y="3379944"/>
            <a:ext cx="1296499" cy="400110"/>
          </a:xfrm>
          <a:prstGeom prst="rect">
            <a:avLst/>
          </a:prstGeom>
          <a:noFill/>
        </p:spPr>
        <p:txBody>
          <a:bodyPr wrap="none" rtlCol="0">
            <a:spAutoFit/>
          </a:bodyPr>
          <a:lstStyle/>
          <a:p>
            <a:r>
              <a:rPr lang="en-US" altLang="ja-JP" sz="2000" dirty="0" smtClean="0"/>
              <a:t>2, 4      1, 3</a:t>
            </a:r>
            <a:endParaRPr kumimoji="1" lang="ja-JP" altLang="en-US" sz="2000" dirty="0"/>
          </a:p>
        </p:txBody>
      </p:sp>
      <p:sp>
        <p:nvSpPr>
          <p:cNvPr id="25" name="テキスト ボックス 24"/>
          <p:cNvSpPr txBox="1"/>
          <p:nvPr/>
        </p:nvSpPr>
        <p:spPr>
          <a:xfrm>
            <a:off x="6174198" y="3772612"/>
            <a:ext cx="1296499" cy="400110"/>
          </a:xfrm>
          <a:prstGeom prst="rect">
            <a:avLst/>
          </a:prstGeom>
          <a:noFill/>
        </p:spPr>
        <p:txBody>
          <a:bodyPr wrap="none" rtlCol="0">
            <a:spAutoFit/>
          </a:bodyPr>
          <a:lstStyle/>
          <a:p>
            <a:r>
              <a:rPr lang="en-US" altLang="ja-JP" sz="2000" dirty="0" smtClean="0"/>
              <a:t>3, 1      </a:t>
            </a:r>
            <a:r>
              <a:rPr lang="en-US" altLang="ja-JP" sz="2000" dirty="0" smtClean="0">
                <a:solidFill>
                  <a:srgbClr val="F79646"/>
                </a:solidFill>
              </a:rPr>
              <a:t>4, 2</a:t>
            </a:r>
            <a:endParaRPr kumimoji="1" lang="ja-JP" altLang="en-US" sz="2000" dirty="0">
              <a:solidFill>
                <a:srgbClr val="F79646"/>
              </a:solidFill>
            </a:endParaRPr>
          </a:p>
        </p:txBody>
      </p:sp>
      <p:sp>
        <p:nvSpPr>
          <p:cNvPr id="26" name="テキスト ボックス 25"/>
          <p:cNvSpPr txBox="1"/>
          <p:nvPr/>
        </p:nvSpPr>
        <p:spPr>
          <a:xfrm>
            <a:off x="5332862" y="2858212"/>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27" name="テキスト ボックス 26"/>
          <p:cNvSpPr txBox="1"/>
          <p:nvPr/>
        </p:nvSpPr>
        <p:spPr>
          <a:xfrm>
            <a:off x="5005709" y="4325122"/>
            <a:ext cx="2958738" cy="400110"/>
          </a:xfrm>
          <a:prstGeom prst="rect">
            <a:avLst/>
          </a:prstGeom>
          <a:noFill/>
        </p:spPr>
        <p:txBody>
          <a:bodyPr wrap="none" rtlCol="0">
            <a:spAutoFit/>
          </a:bodyPr>
          <a:lstStyle/>
          <a:p>
            <a:r>
              <a:rPr kumimoji="1" lang="en-US" altLang="ja-JP" sz="2000" dirty="0" smtClean="0"/>
              <a:t>The wife’s subjective game</a:t>
            </a:r>
            <a:endParaRPr kumimoji="1" lang="ja-JP" altLang="en-US" sz="2000" dirty="0"/>
          </a:p>
        </p:txBody>
      </p:sp>
      <p:cxnSp>
        <p:nvCxnSpPr>
          <p:cNvPr id="28" name="直線コネクタ 27"/>
          <p:cNvCxnSpPr/>
          <p:nvPr/>
        </p:nvCxnSpPr>
        <p:spPr>
          <a:xfrm>
            <a:off x="1379677" y="3597520"/>
            <a:ext cx="393611" cy="1588"/>
          </a:xfrm>
          <a:prstGeom prst="line">
            <a:avLst/>
          </a:prstGeom>
          <a:ln>
            <a:solidFill>
              <a:schemeClr val="accent6"/>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9" name="直線コネクタ 28"/>
          <p:cNvCxnSpPr/>
          <p:nvPr/>
        </p:nvCxnSpPr>
        <p:spPr>
          <a:xfrm rot="5400000">
            <a:off x="6952502" y="2685472"/>
            <a:ext cx="393611" cy="1588"/>
          </a:xfrm>
          <a:prstGeom prst="line">
            <a:avLst/>
          </a:prstGeom>
          <a:ln>
            <a:solidFill>
              <a:schemeClr val="accent6"/>
            </a:solidFill>
            <a:tailEnd type="triangle"/>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Repeated </a:t>
            </a:r>
            <a:r>
              <a:rPr lang="en-US" altLang="ja-JP" dirty="0" err="1" smtClean="0"/>
              <a:t>hypergame</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27</a:t>
            </a:fld>
            <a:endParaRPr lang="ja-JP" altLang="en-US" dirty="0"/>
          </a:p>
        </p:txBody>
      </p:sp>
      <p:sp>
        <p:nvSpPr>
          <p:cNvPr id="7" name="コンテンツ プレースホルダ 2"/>
          <p:cNvSpPr>
            <a:spLocks noGrp="1"/>
          </p:cNvSpPr>
          <p:nvPr>
            <p:ph idx="1"/>
          </p:nvPr>
        </p:nvSpPr>
        <p:spPr>
          <a:xfrm>
            <a:off x="457200" y="1600201"/>
            <a:ext cx="8382000" cy="4430730"/>
          </a:xfrm>
        </p:spPr>
        <p:txBody>
          <a:bodyPr>
            <a:normAutofit/>
          </a:bodyPr>
          <a:lstStyle/>
          <a:p>
            <a:r>
              <a:rPr lang="en-US" altLang="ja-JP" sz="2400" dirty="0" smtClean="0"/>
              <a:t>Agents repeat interactions many times.</a:t>
            </a:r>
          </a:p>
          <a:p>
            <a:pPr lvl="1"/>
            <a:r>
              <a:rPr lang="en-US" altLang="ja-JP" dirty="0" smtClean="0"/>
              <a:t>Ex. The husband and the wife meet and decide their attitudes every morning.</a:t>
            </a:r>
          </a:p>
          <a:p>
            <a:r>
              <a:rPr lang="en-US" altLang="ja-JP" sz="2400" dirty="0" smtClean="0"/>
              <a:t>Assumes:</a:t>
            </a:r>
          </a:p>
          <a:p>
            <a:pPr lvl="1"/>
            <a:r>
              <a:rPr lang="en-US" altLang="ja-JP" dirty="0" smtClean="0"/>
              <a:t>Each period game is given as a </a:t>
            </a:r>
            <a:r>
              <a:rPr lang="en-US" altLang="ja-JP" dirty="0" err="1" smtClean="0"/>
              <a:t>hypergame</a:t>
            </a:r>
            <a:r>
              <a:rPr lang="en-US" altLang="ja-JP" dirty="0" smtClean="0"/>
              <a:t>.</a:t>
            </a:r>
            <a:endParaRPr lang="en-US" altLang="ja-JP" sz="2400" dirty="0" smtClean="0"/>
          </a:p>
          <a:p>
            <a:pPr lvl="1"/>
            <a:r>
              <a:rPr lang="en-US" altLang="ja-JP" dirty="0" smtClean="0"/>
              <a:t>A</a:t>
            </a:r>
            <a:r>
              <a:rPr lang="en-US" altLang="ja-JP" sz="2400" dirty="0" smtClean="0"/>
              <a:t>t each </a:t>
            </a:r>
            <a:r>
              <a:rPr lang="en-US" altLang="ja-JP" dirty="0" smtClean="0"/>
              <a:t>period</a:t>
            </a:r>
            <a:r>
              <a:rPr lang="en-US" altLang="ja-JP" sz="2400" dirty="0" smtClean="0"/>
              <a:t>, they act based on each subjective game of the moment.</a:t>
            </a:r>
            <a:r>
              <a:rPr lang="en-US" altLang="ja-JP" dirty="0" smtClean="0"/>
              <a:t> (e.g. Nash strategy)</a:t>
            </a:r>
            <a:endParaRPr lang="en-US" altLang="ja-JP" sz="2400" dirty="0" smtClean="0"/>
          </a:p>
          <a:p>
            <a:pPr lvl="1"/>
            <a:r>
              <a:rPr lang="en-US" altLang="ja-JP" dirty="0" smtClean="0">
                <a:solidFill>
                  <a:srgbClr val="F79646"/>
                </a:solidFill>
              </a:rPr>
              <a:t>Subjective games may be updated </a:t>
            </a:r>
            <a:r>
              <a:rPr lang="en-US" altLang="ja-JP" sz="2400" dirty="0" smtClean="0"/>
              <a:t>only when they face cognitive dissonance.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Repeated </a:t>
            </a:r>
            <a:r>
              <a:rPr lang="en-US" altLang="ja-JP" dirty="0" err="1" smtClean="0"/>
              <a:t>hypergame</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28</a:t>
            </a:fld>
            <a:endParaRPr lang="ja-JP" altLang="en-US" dirty="0"/>
          </a:p>
        </p:txBody>
      </p:sp>
      <p:sp>
        <p:nvSpPr>
          <p:cNvPr id="7" name="コンテンツ プレースホルダ 2"/>
          <p:cNvSpPr>
            <a:spLocks noGrp="1"/>
          </p:cNvSpPr>
          <p:nvPr>
            <p:ph idx="1"/>
          </p:nvPr>
        </p:nvSpPr>
        <p:spPr>
          <a:xfrm>
            <a:off x="457200" y="1625600"/>
            <a:ext cx="8382000" cy="4730749"/>
          </a:xfrm>
        </p:spPr>
        <p:txBody>
          <a:bodyPr>
            <a:normAutofit/>
          </a:bodyPr>
          <a:lstStyle/>
          <a:p>
            <a:r>
              <a:rPr lang="en-US" altLang="ja-JP" sz="2400" dirty="0" smtClean="0"/>
              <a:t>Only some </a:t>
            </a:r>
            <a:r>
              <a:rPr lang="en-US" altLang="ja-JP" sz="2400" dirty="0" err="1" smtClean="0"/>
              <a:t>hypergames</a:t>
            </a:r>
            <a:r>
              <a:rPr lang="en-US" altLang="ja-JP" sz="2400" dirty="0" smtClean="0"/>
              <a:t> can remain as stable.</a:t>
            </a:r>
          </a:p>
        </p:txBody>
      </p:sp>
      <p:cxnSp>
        <p:nvCxnSpPr>
          <p:cNvPr id="66" name="直線矢印コネクタ 65"/>
          <p:cNvCxnSpPr/>
          <p:nvPr/>
        </p:nvCxnSpPr>
        <p:spPr>
          <a:xfrm rot="5400000" flipH="1" flipV="1">
            <a:off x="-606247" y="4287574"/>
            <a:ext cx="3981029" cy="1588"/>
          </a:xfrm>
          <a:prstGeom prst="straightConnector1">
            <a:avLst/>
          </a:prstGeom>
          <a:ln>
            <a:solidFill>
              <a:schemeClr val="tx1"/>
            </a:solidFill>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67" name="直線矢印コネクタ 66"/>
          <p:cNvCxnSpPr/>
          <p:nvPr/>
        </p:nvCxnSpPr>
        <p:spPr>
          <a:xfrm>
            <a:off x="1385062" y="6264614"/>
            <a:ext cx="6392513" cy="1588"/>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68" name="テキスト ボックス 67"/>
          <p:cNvSpPr txBox="1"/>
          <p:nvPr/>
        </p:nvSpPr>
        <p:spPr>
          <a:xfrm>
            <a:off x="3606301" y="6356350"/>
            <a:ext cx="2108269" cy="369332"/>
          </a:xfrm>
          <a:prstGeom prst="rect">
            <a:avLst/>
          </a:prstGeom>
          <a:noFill/>
        </p:spPr>
        <p:txBody>
          <a:bodyPr wrap="none" rtlCol="0">
            <a:spAutoFit/>
          </a:bodyPr>
          <a:lstStyle/>
          <a:p>
            <a:r>
              <a:rPr kumimoji="1" lang="en-US" altLang="ja-JP" dirty="0" smtClean="0">
                <a:cs typeface="Times"/>
              </a:rPr>
              <a:t>times of interactions</a:t>
            </a:r>
            <a:endParaRPr kumimoji="1" lang="ja-JP" altLang="en-US" dirty="0">
              <a:cs typeface="Times"/>
            </a:endParaRPr>
          </a:p>
        </p:txBody>
      </p:sp>
      <p:sp>
        <p:nvSpPr>
          <p:cNvPr id="69" name="テキスト ボックス 68"/>
          <p:cNvSpPr txBox="1"/>
          <p:nvPr/>
        </p:nvSpPr>
        <p:spPr>
          <a:xfrm rot="16200000">
            <a:off x="-340595" y="3977063"/>
            <a:ext cx="2526666" cy="369332"/>
          </a:xfrm>
          <a:prstGeom prst="rect">
            <a:avLst/>
          </a:prstGeom>
          <a:noFill/>
        </p:spPr>
        <p:txBody>
          <a:bodyPr wrap="none" rtlCol="0">
            <a:spAutoFit/>
          </a:bodyPr>
          <a:lstStyle/>
          <a:p>
            <a:r>
              <a:rPr kumimoji="1" lang="en-US" altLang="ja-JP" dirty="0" smtClean="0">
                <a:cs typeface="Times"/>
              </a:rPr>
              <a:t>variations of hypergames</a:t>
            </a:r>
            <a:endParaRPr kumimoji="1" lang="ja-JP" altLang="en-US" dirty="0">
              <a:cs typeface="Times"/>
            </a:endParaRPr>
          </a:p>
        </p:txBody>
      </p:sp>
      <p:sp>
        <p:nvSpPr>
          <p:cNvPr id="70" name="円/楕円 69"/>
          <p:cNvSpPr/>
          <p:nvPr/>
        </p:nvSpPr>
        <p:spPr>
          <a:xfrm>
            <a:off x="1698356" y="3596679"/>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1" name="Line 33"/>
          <p:cNvSpPr>
            <a:spLocks noChangeShapeType="1"/>
          </p:cNvSpPr>
          <p:nvPr/>
        </p:nvSpPr>
        <p:spPr bwMode="auto">
          <a:xfrm>
            <a:off x="2095500" y="3689427"/>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72" name="Line 35"/>
          <p:cNvSpPr>
            <a:spLocks noChangeShapeType="1"/>
          </p:cNvSpPr>
          <p:nvPr/>
        </p:nvSpPr>
        <p:spPr bwMode="auto">
          <a:xfrm>
            <a:off x="3924300" y="3689427"/>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73" name="Line 36"/>
          <p:cNvSpPr>
            <a:spLocks noChangeShapeType="1"/>
          </p:cNvSpPr>
          <p:nvPr/>
        </p:nvSpPr>
        <p:spPr bwMode="auto">
          <a:xfrm>
            <a:off x="4914900" y="3689427"/>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74" name="Line 37"/>
          <p:cNvSpPr>
            <a:spLocks noChangeShapeType="1"/>
          </p:cNvSpPr>
          <p:nvPr/>
        </p:nvSpPr>
        <p:spPr bwMode="auto">
          <a:xfrm>
            <a:off x="5829300" y="3689427"/>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75" name="Line 38"/>
          <p:cNvSpPr>
            <a:spLocks noChangeShapeType="1"/>
          </p:cNvSpPr>
          <p:nvPr/>
        </p:nvSpPr>
        <p:spPr bwMode="auto">
          <a:xfrm>
            <a:off x="6743700" y="3689427"/>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76" name="Line 40"/>
          <p:cNvSpPr>
            <a:spLocks noChangeShapeType="1"/>
          </p:cNvSpPr>
          <p:nvPr/>
        </p:nvSpPr>
        <p:spPr bwMode="auto">
          <a:xfrm flipV="1">
            <a:off x="2095500" y="3156027"/>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77" name="Line 42"/>
          <p:cNvSpPr>
            <a:spLocks noChangeShapeType="1"/>
          </p:cNvSpPr>
          <p:nvPr/>
        </p:nvSpPr>
        <p:spPr bwMode="auto">
          <a:xfrm>
            <a:off x="3086100" y="3918027"/>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78" name="Line 43"/>
          <p:cNvSpPr>
            <a:spLocks noChangeShapeType="1"/>
          </p:cNvSpPr>
          <p:nvPr/>
        </p:nvSpPr>
        <p:spPr bwMode="auto">
          <a:xfrm flipV="1">
            <a:off x="3971958" y="3918027"/>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79" name="Line 45"/>
          <p:cNvSpPr>
            <a:spLocks noChangeShapeType="1"/>
          </p:cNvSpPr>
          <p:nvPr/>
        </p:nvSpPr>
        <p:spPr bwMode="auto">
          <a:xfrm>
            <a:off x="3009900" y="2955965"/>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80" name="Line 46"/>
          <p:cNvSpPr>
            <a:spLocks noChangeShapeType="1"/>
          </p:cNvSpPr>
          <p:nvPr/>
        </p:nvSpPr>
        <p:spPr bwMode="auto">
          <a:xfrm>
            <a:off x="3924300" y="2955965"/>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81" name="Line 47"/>
          <p:cNvSpPr>
            <a:spLocks noChangeShapeType="1"/>
          </p:cNvSpPr>
          <p:nvPr/>
        </p:nvSpPr>
        <p:spPr bwMode="auto">
          <a:xfrm>
            <a:off x="4914900" y="3156027"/>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82" name="Line 49"/>
          <p:cNvSpPr>
            <a:spLocks noChangeShapeType="1"/>
          </p:cNvSpPr>
          <p:nvPr/>
        </p:nvSpPr>
        <p:spPr bwMode="auto">
          <a:xfrm>
            <a:off x="3086100" y="3232227"/>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83" name="Line 50"/>
          <p:cNvSpPr>
            <a:spLocks noChangeShapeType="1"/>
          </p:cNvSpPr>
          <p:nvPr/>
        </p:nvSpPr>
        <p:spPr bwMode="auto">
          <a:xfrm flipV="1">
            <a:off x="3924300" y="3156027"/>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84" name="Line 51"/>
          <p:cNvSpPr>
            <a:spLocks noChangeShapeType="1"/>
          </p:cNvSpPr>
          <p:nvPr/>
        </p:nvSpPr>
        <p:spPr bwMode="auto">
          <a:xfrm>
            <a:off x="3971958" y="4375227"/>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85" name="Line 53"/>
          <p:cNvSpPr>
            <a:spLocks noChangeShapeType="1"/>
          </p:cNvSpPr>
          <p:nvPr/>
        </p:nvSpPr>
        <p:spPr bwMode="auto">
          <a:xfrm>
            <a:off x="4914900" y="4375227"/>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86" name="Line 54"/>
          <p:cNvSpPr>
            <a:spLocks noChangeShapeType="1"/>
          </p:cNvSpPr>
          <p:nvPr/>
        </p:nvSpPr>
        <p:spPr bwMode="auto">
          <a:xfrm flipV="1">
            <a:off x="5905500" y="3918027"/>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87" name="Rectangle 56"/>
          <p:cNvSpPr>
            <a:spLocks noChangeArrowheads="1"/>
          </p:cNvSpPr>
          <p:nvPr/>
        </p:nvSpPr>
        <p:spPr bwMode="auto">
          <a:xfrm>
            <a:off x="7649202" y="3503653"/>
            <a:ext cx="412750" cy="366712"/>
          </a:xfrm>
          <a:prstGeom prst="rect">
            <a:avLst/>
          </a:prstGeom>
          <a:noFill/>
          <a:ln w="9525">
            <a:noFill/>
            <a:miter lim="800000"/>
            <a:headEnd/>
            <a:tailEnd/>
          </a:ln>
        </p:spPr>
        <p:txBody>
          <a:bodyPr wrap="none">
            <a:prstTxWarp prst="textNoShape">
              <a:avLst/>
            </a:prstTxWarp>
            <a:spAutoFit/>
          </a:bodyPr>
          <a:lstStyle/>
          <a:p>
            <a:r>
              <a:rPr lang="en-US" altLang="ja-JP" sz="1800" dirty="0">
                <a:latin typeface="ヒラギノ角ゴ Pro W3" pitchFamily="30" charset="-128"/>
                <a:ea typeface="ヒラギノ角ゴ Pro W3" pitchFamily="30" charset="-128"/>
                <a:cs typeface="ヒラギノ角ゴ Pro W3" pitchFamily="30" charset="-128"/>
              </a:rPr>
              <a:t>…</a:t>
            </a:r>
          </a:p>
        </p:txBody>
      </p:sp>
      <p:sp>
        <p:nvSpPr>
          <p:cNvPr id="88" name="円/楕円 87"/>
          <p:cNvSpPr/>
          <p:nvPr/>
        </p:nvSpPr>
        <p:spPr>
          <a:xfrm>
            <a:off x="2654498" y="3596679"/>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9" name="円/楕円 88"/>
          <p:cNvSpPr/>
          <p:nvPr/>
        </p:nvSpPr>
        <p:spPr>
          <a:xfrm>
            <a:off x="3596610" y="3596679"/>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0" name="円/楕円 89"/>
          <p:cNvSpPr/>
          <p:nvPr/>
        </p:nvSpPr>
        <p:spPr>
          <a:xfrm>
            <a:off x="4552752" y="3596679"/>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1" name="円/楕円 90"/>
          <p:cNvSpPr/>
          <p:nvPr/>
        </p:nvSpPr>
        <p:spPr>
          <a:xfrm>
            <a:off x="5516412" y="3596679"/>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2" name="円/楕円 91"/>
          <p:cNvSpPr/>
          <p:nvPr/>
        </p:nvSpPr>
        <p:spPr>
          <a:xfrm>
            <a:off x="6472554" y="3596679"/>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3" name="円/楕円 92"/>
          <p:cNvSpPr/>
          <p:nvPr/>
        </p:nvSpPr>
        <p:spPr>
          <a:xfrm>
            <a:off x="7387816" y="3599255"/>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4" name="円/楕円 93"/>
          <p:cNvSpPr/>
          <p:nvPr/>
        </p:nvSpPr>
        <p:spPr>
          <a:xfrm>
            <a:off x="3606301" y="4282479"/>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5" name="円/楕円 94"/>
          <p:cNvSpPr/>
          <p:nvPr/>
        </p:nvSpPr>
        <p:spPr>
          <a:xfrm>
            <a:off x="4562443" y="4282479"/>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6" name="円/楕円 95"/>
          <p:cNvSpPr/>
          <p:nvPr/>
        </p:nvSpPr>
        <p:spPr>
          <a:xfrm>
            <a:off x="5526103" y="4282479"/>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7" name="円/楕円 96"/>
          <p:cNvSpPr/>
          <p:nvPr/>
        </p:nvSpPr>
        <p:spPr>
          <a:xfrm>
            <a:off x="2664189" y="2863217"/>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8" name="円/楕円 97"/>
          <p:cNvSpPr/>
          <p:nvPr/>
        </p:nvSpPr>
        <p:spPr>
          <a:xfrm>
            <a:off x="3606301" y="2863217"/>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9" name="円/楕円 98"/>
          <p:cNvSpPr/>
          <p:nvPr/>
        </p:nvSpPr>
        <p:spPr>
          <a:xfrm>
            <a:off x="4562443" y="2863217"/>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0" name="Line 42"/>
          <p:cNvSpPr>
            <a:spLocks noChangeShapeType="1"/>
          </p:cNvSpPr>
          <p:nvPr/>
        </p:nvSpPr>
        <p:spPr bwMode="auto">
          <a:xfrm>
            <a:off x="3971958" y="4525088"/>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01" name="円/楕円 100"/>
          <p:cNvSpPr/>
          <p:nvPr/>
        </p:nvSpPr>
        <p:spPr>
          <a:xfrm>
            <a:off x="4572133" y="4934294"/>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2" name="Line 36"/>
          <p:cNvSpPr>
            <a:spLocks noChangeShapeType="1"/>
          </p:cNvSpPr>
          <p:nvPr/>
        </p:nvSpPr>
        <p:spPr bwMode="auto">
          <a:xfrm>
            <a:off x="4924591" y="5027042"/>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03" name="Line 37"/>
          <p:cNvSpPr>
            <a:spLocks noChangeShapeType="1"/>
          </p:cNvSpPr>
          <p:nvPr/>
        </p:nvSpPr>
        <p:spPr bwMode="auto">
          <a:xfrm>
            <a:off x="5838991" y="5027042"/>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04" name="Line 38"/>
          <p:cNvSpPr>
            <a:spLocks noChangeShapeType="1"/>
          </p:cNvSpPr>
          <p:nvPr/>
        </p:nvSpPr>
        <p:spPr bwMode="auto">
          <a:xfrm>
            <a:off x="6753391" y="5027042"/>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05" name="円/楕円 104"/>
          <p:cNvSpPr/>
          <p:nvPr/>
        </p:nvSpPr>
        <p:spPr>
          <a:xfrm>
            <a:off x="5526103" y="4934294"/>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6" name="円/楕円 105"/>
          <p:cNvSpPr/>
          <p:nvPr/>
        </p:nvSpPr>
        <p:spPr>
          <a:xfrm>
            <a:off x="6482245" y="4934294"/>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7" name="円/楕円 106"/>
          <p:cNvSpPr/>
          <p:nvPr/>
        </p:nvSpPr>
        <p:spPr>
          <a:xfrm>
            <a:off x="7397507" y="4936870"/>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8" name="Rectangle 56"/>
          <p:cNvSpPr>
            <a:spLocks noChangeArrowheads="1"/>
          </p:cNvSpPr>
          <p:nvPr/>
        </p:nvSpPr>
        <p:spPr bwMode="auto">
          <a:xfrm>
            <a:off x="7673163" y="4824858"/>
            <a:ext cx="412750" cy="366712"/>
          </a:xfrm>
          <a:prstGeom prst="rect">
            <a:avLst/>
          </a:prstGeom>
          <a:noFill/>
          <a:ln w="9525">
            <a:noFill/>
            <a:miter lim="800000"/>
            <a:headEnd/>
            <a:tailEnd/>
          </a:ln>
        </p:spPr>
        <p:txBody>
          <a:bodyPr wrap="none">
            <a:prstTxWarp prst="textNoShape">
              <a:avLst/>
            </a:prstTxWarp>
            <a:spAutoFit/>
          </a:bodyPr>
          <a:lstStyle/>
          <a:p>
            <a:r>
              <a:rPr lang="en-US" altLang="ja-JP" sz="1800" dirty="0">
                <a:latin typeface="ヒラギノ角ゴ Pro W3" pitchFamily="30" charset="-128"/>
                <a:ea typeface="ヒラギノ角ゴ Pro W3" pitchFamily="30" charset="-128"/>
                <a:cs typeface="ヒラギノ角ゴ Pro W3" pitchFamily="30" charset="-128"/>
              </a:rPr>
              <a:t>…</a:t>
            </a:r>
          </a:p>
        </p:txBody>
      </p:sp>
      <p:sp>
        <p:nvSpPr>
          <p:cNvPr id="109" name="Line 35"/>
          <p:cNvSpPr>
            <a:spLocks noChangeShapeType="1"/>
          </p:cNvSpPr>
          <p:nvPr/>
        </p:nvSpPr>
        <p:spPr bwMode="auto">
          <a:xfrm>
            <a:off x="3057558" y="3689427"/>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10" name="円/楕円 109"/>
          <p:cNvSpPr/>
          <p:nvPr/>
        </p:nvSpPr>
        <p:spPr>
          <a:xfrm>
            <a:off x="1708047" y="4936870"/>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1" name="Line 33"/>
          <p:cNvSpPr>
            <a:spLocks noChangeShapeType="1"/>
          </p:cNvSpPr>
          <p:nvPr/>
        </p:nvSpPr>
        <p:spPr bwMode="auto">
          <a:xfrm>
            <a:off x="2105191" y="5029618"/>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12" name="Line 35"/>
          <p:cNvSpPr>
            <a:spLocks noChangeShapeType="1"/>
          </p:cNvSpPr>
          <p:nvPr/>
        </p:nvSpPr>
        <p:spPr bwMode="auto">
          <a:xfrm>
            <a:off x="3933991" y="5029618"/>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13" name="円/楕円 112"/>
          <p:cNvSpPr/>
          <p:nvPr/>
        </p:nvSpPr>
        <p:spPr>
          <a:xfrm>
            <a:off x="2664189" y="4936870"/>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4" name="円/楕円 113"/>
          <p:cNvSpPr/>
          <p:nvPr/>
        </p:nvSpPr>
        <p:spPr>
          <a:xfrm>
            <a:off x="3606301" y="4936870"/>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5" name="Line 35"/>
          <p:cNvSpPr>
            <a:spLocks noChangeShapeType="1"/>
          </p:cNvSpPr>
          <p:nvPr/>
        </p:nvSpPr>
        <p:spPr bwMode="auto">
          <a:xfrm>
            <a:off x="3067249" y="5029618"/>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16" name="円/楕円 115"/>
          <p:cNvSpPr/>
          <p:nvPr/>
        </p:nvSpPr>
        <p:spPr>
          <a:xfrm>
            <a:off x="1717472" y="5703604"/>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7" name="Line 40"/>
          <p:cNvSpPr>
            <a:spLocks noChangeShapeType="1"/>
          </p:cNvSpPr>
          <p:nvPr/>
        </p:nvSpPr>
        <p:spPr bwMode="auto">
          <a:xfrm flipV="1">
            <a:off x="2143158" y="5305759"/>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18" name="Line 42"/>
          <p:cNvSpPr>
            <a:spLocks noChangeShapeType="1"/>
          </p:cNvSpPr>
          <p:nvPr/>
        </p:nvSpPr>
        <p:spPr bwMode="auto">
          <a:xfrm>
            <a:off x="3971958" y="5191570"/>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19" name="円/楕円 118"/>
          <p:cNvSpPr/>
          <p:nvPr/>
        </p:nvSpPr>
        <p:spPr>
          <a:xfrm>
            <a:off x="4572133" y="5600776"/>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0" name="Line 50"/>
          <p:cNvSpPr>
            <a:spLocks noChangeShapeType="1"/>
          </p:cNvSpPr>
          <p:nvPr/>
        </p:nvSpPr>
        <p:spPr bwMode="auto">
          <a:xfrm flipV="1">
            <a:off x="4991100" y="5272662"/>
            <a:ext cx="304800" cy="30480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21" name="円/楕円 120"/>
          <p:cNvSpPr/>
          <p:nvPr/>
        </p:nvSpPr>
        <p:spPr>
          <a:xfrm>
            <a:off x="7053345" y="2853549"/>
            <a:ext cx="824127" cy="2771279"/>
          </a:xfrm>
          <a:prstGeom prst="ellipse">
            <a:avLst/>
          </a:prstGeom>
          <a:noFill/>
          <a:ln w="1270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2" name="テキスト ボックス 121"/>
          <p:cNvSpPr txBox="1"/>
          <p:nvPr/>
        </p:nvSpPr>
        <p:spPr>
          <a:xfrm>
            <a:off x="6226278" y="2412872"/>
            <a:ext cx="1726435" cy="369332"/>
          </a:xfrm>
          <a:prstGeom prst="rect">
            <a:avLst/>
          </a:prstGeom>
          <a:noFill/>
        </p:spPr>
        <p:txBody>
          <a:bodyPr wrap="none" rtlCol="0">
            <a:spAutoFit/>
          </a:bodyPr>
          <a:lstStyle/>
          <a:p>
            <a:r>
              <a:rPr kumimoji="1" lang="en-US" altLang="ja-JP" dirty="0" smtClean="0">
                <a:cs typeface="Times"/>
              </a:rPr>
              <a:t>stationary states</a:t>
            </a:r>
            <a:endParaRPr kumimoji="1" lang="ja-JP" altLang="en-US" dirty="0">
              <a:cs typeface="Time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Repeated </a:t>
            </a:r>
            <a:r>
              <a:rPr lang="en-US" altLang="ja-JP" dirty="0" err="1" smtClean="0"/>
              <a:t>hypergame</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29</a:t>
            </a:fld>
            <a:endParaRPr lang="ja-JP" altLang="en-US" dirty="0"/>
          </a:p>
        </p:txBody>
      </p:sp>
      <p:sp>
        <p:nvSpPr>
          <p:cNvPr id="7" name="コンテンツ プレースホルダ 2"/>
          <p:cNvSpPr>
            <a:spLocks noGrp="1"/>
          </p:cNvSpPr>
          <p:nvPr>
            <p:ph idx="1"/>
          </p:nvPr>
        </p:nvSpPr>
        <p:spPr>
          <a:xfrm>
            <a:off x="457200" y="1625600"/>
            <a:ext cx="8382000" cy="4730749"/>
          </a:xfrm>
        </p:spPr>
        <p:txBody>
          <a:bodyPr>
            <a:normAutofit/>
          </a:bodyPr>
          <a:lstStyle/>
          <a:p>
            <a:r>
              <a:rPr lang="en-US" altLang="ja-JP" dirty="0" smtClean="0"/>
              <a:t>At a stationary state, </a:t>
            </a:r>
            <a:r>
              <a:rPr lang="en-US" altLang="ja-JP" sz="2400" dirty="0" smtClean="0"/>
              <a:t>everyone never feels any cognitive dissonances.</a:t>
            </a:r>
          </a:p>
          <a:p>
            <a:r>
              <a:rPr lang="en-US" altLang="ja-JP" sz="2400" dirty="0" smtClean="0"/>
              <a:t>The </a:t>
            </a:r>
            <a:r>
              <a:rPr lang="en-US" altLang="ja-JP" sz="2400" dirty="0" err="1" smtClean="0"/>
              <a:t>hypergame</a:t>
            </a:r>
            <a:r>
              <a:rPr lang="en-US" altLang="ja-JP" sz="2400" dirty="0" smtClean="0"/>
              <a:t> of “Rose Buying Finns” </a:t>
            </a:r>
            <a:r>
              <a:rPr lang="en-US" altLang="ja-JP" dirty="0" smtClean="0"/>
              <a:t>can be understood as this situation.</a:t>
            </a:r>
            <a:endParaRPr lang="en-US" altLang="ja-JP" sz="2400" dirty="0" smtClean="0"/>
          </a:p>
          <a:p>
            <a:endParaRPr lang="en-US" altLang="ja-JP" sz="2400" dirty="0" smtClean="0"/>
          </a:p>
          <a:p>
            <a:r>
              <a:rPr lang="en-US" altLang="ja-JP" sz="2400" dirty="0" smtClean="0"/>
              <a:t>The repeated </a:t>
            </a:r>
            <a:r>
              <a:rPr lang="en-US" altLang="ja-JP" sz="2400" dirty="0" err="1" smtClean="0"/>
              <a:t>hypergame</a:t>
            </a:r>
            <a:r>
              <a:rPr lang="en-US" altLang="ja-JP" sz="2400" dirty="0" smtClean="0"/>
              <a:t> framework can be seen as a systematic mechanism that can generate SHB.</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57200"/>
            <a:ext cx="8229600" cy="1143000"/>
          </a:xfrm>
        </p:spPr>
        <p:txBody>
          <a:bodyPr/>
          <a:lstStyle/>
          <a:p>
            <a:r>
              <a:rPr lang="en-US" altLang="ja-JP" dirty="0" smtClean="0"/>
              <a:t>My current project</a:t>
            </a:r>
            <a:endParaRPr lang="ja-JP" altLang="en-US" dirty="0"/>
          </a:p>
        </p:txBody>
      </p:sp>
      <p:sp>
        <p:nvSpPr>
          <p:cNvPr id="3" name="コンテンツ プレースホルダ 2"/>
          <p:cNvSpPr>
            <a:spLocks noGrp="1"/>
          </p:cNvSpPr>
          <p:nvPr>
            <p:ph idx="1"/>
          </p:nvPr>
        </p:nvSpPr>
        <p:spPr>
          <a:xfrm>
            <a:off x="457200" y="1600200"/>
            <a:ext cx="8420100" cy="4525963"/>
          </a:xfrm>
        </p:spPr>
        <p:txBody>
          <a:bodyPr/>
          <a:lstStyle/>
          <a:p>
            <a:pPr marL="0" indent="0">
              <a:buNone/>
            </a:pPr>
            <a:r>
              <a:rPr lang="en-US" altLang="ja-JP" dirty="0" smtClean="0"/>
              <a:t> </a:t>
            </a:r>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3</a:t>
            </a:fld>
            <a:endParaRPr lang="ja-JP" altLang="en-US" dirty="0"/>
          </a:p>
        </p:txBody>
      </p:sp>
      <p:pic>
        <p:nvPicPr>
          <p:cNvPr id="6" name="Picture 1"/>
          <p:cNvPicPr>
            <a:picLocks noChangeAspect="1" noChangeArrowheads="1"/>
          </p:cNvPicPr>
          <p:nvPr/>
        </p:nvPicPr>
        <p:blipFill>
          <a:blip r:embed="rId3" cstate="print"/>
          <a:srcRect l="9781" t="1079" r="17380"/>
          <a:stretch>
            <a:fillRect/>
          </a:stretch>
        </p:blipFill>
        <p:spPr bwMode="auto">
          <a:xfrm>
            <a:off x="190501" y="1924049"/>
            <a:ext cx="3794412" cy="3743325"/>
          </a:xfrm>
          <a:prstGeom prst="rect">
            <a:avLst/>
          </a:prstGeom>
          <a:noFill/>
          <a:ln w="9525">
            <a:noFill/>
            <a:miter lim="800000"/>
            <a:headEnd/>
            <a:tailEnd/>
          </a:ln>
        </p:spPr>
      </p:pic>
      <p:pic>
        <p:nvPicPr>
          <p:cNvPr id="7" name="Picture 3"/>
          <p:cNvPicPr>
            <a:picLocks noChangeAspect="1" noChangeArrowheads="1"/>
          </p:cNvPicPr>
          <p:nvPr/>
        </p:nvPicPr>
        <p:blipFill>
          <a:blip r:embed="rId4" cstate="print"/>
          <a:srcRect/>
          <a:stretch>
            <a:fillRect/>
          </a:stretch>
        </p:blipFill>
        <p:spPr bwMode="auto">
          <a:xfrm>
            <a:off x="4012241" y="2140146"/>
            <a:ext cx="5037637" cy="3214492"/>
          </a:xfrm>
          <a:prstGeom prst="rect">
            <a:avLst/>
          </a:prstGeom>
          <a:noFill/>
          <a:ln w="9525">
            <a:noFill/>
            <a:miter lim="800000"/>
            <a:headEnd/>
            <a:tailEnd/>
          </a:ln>
        </p:spPr>
      </p:pic>
    </p:spTree>
    <p:extLst>
      <p:ext uri="{BB962C8B-B14F-4D97-AF65-F5344CB8AC3E}">
        <p14:creationId xmlns:p14="http://schemas.microsoft.com/office/powerpoint/2010/main" val="19428988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56665" y="2130425"/>
            <a:ext cx="8448299" cy="1470025"/>
          </a:xfrm>
        </p:spPr>
        <p:txBody>
          <a:bodyPr>
            <a:normAutofit/>
          </a:bodyPr>
          <a:lstStyle/>
          <a:p>
            <a:r>
              <a:rPr lang="en-US" altLang="ja-JP" sz="4000" dirty="0" smtClean="0"/>
              <a:t>4. The way to become</a:t>
            </a:r>
            <a:br>
              <a:rPr lang="en-US" altLang="ja-JP" sz="4000" dirty="0" smtClean="0"/>
            </a:br>
            <a:r>
              <a:rPr lang="en-US" altLang="ja-JP" sz="4000" dirty="0" smtClean="0"/>
              <a:t>systems intelligent</a:t>
            </a:r>
            <a:endParaRPr lang="ja-JP" altLang="en-US" sz="4000" dirty="0"/>
          </a:p>
        </p:txBody>
      </p:sp>
      <p:sp>
        <p:nvSpPr>
          <p:cNvPr id="6" name="サブタイトル 5"/>
          <p:cNvSpPr>
            <a:spLocks noGrp="1"/>
          </p:cNvSpPr>
          <p:nvPr>
            <p:ph type="subTitle" idx="1"/>
          </p:nvPr>
        </p:nvSpPr>
        <p:spPr>
          <a:xfrm>
            <a:off x="1083928" y="3886200"/>
            <a:ext cx="7125128" cy="1752600"/>
          </a:xfrm>
        </p:spPr>
        <p:txBody>
          <a:bodyPr/>
          <a:lstStyle/>
          <a:p>
            <a:r>
              <a:rPr lang="en-US" altLang="ja-JP" dirty="0" smtClean="0"/>
              <a:t>What can and should we do to get out of SHB?</a:t>
            </a:r>
            <a:endParaRPr lang="ja-JP" altLang="en-US" dirty="0" smtClean="0"/>
          </a:p>
          <a:p>
            <a:endParaRPr lang="ja-JP" altLang="en-US" dirty="0"/>
          </a:p>
        </p:txBody>
      </p:sp>
      <p:sp>
        <p:nvSpPr>
          <p:cNvPr id="8" name="スライド番号プレースホルダ 7"/>
          <p:cNvSpPr>
            <a:spLocks noGrp="1"/>
          </p:cNvSpPr>
          <p:nvPr>
            <p:ph type="sldNum" sz="quarter" idx="12"/>
          </p:nvPr>
        </p:nvSpPr>
        <p:spPr/>
        <p:txBody>
          <a:bodyPr/>
          <a:lstStyle/>
          <a:p>
            <a:fld id="{6687B877-84B2-6C46-995A-9AA17A8D25D5}" type="slidenum">
              <a:rPr lang="ja-JP" altLang="en-US" smtClean="0"/>
              <a:pPr/>
              <a:t>30</a:t>
            </a:fld>
            <a:endParaRPr lang="ja-JP" alt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The way to become systems intelligent</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31</a:t>
            </a:fld>
            <a:endParaRPr lang="ja-JP" altLang="en-US" dirty="0"/>
          </a:p>
        </p:txBody>
      </p:sp>
      <p:sp>
        <p:nvSpPr>
          <p:cNvPr id="7" name="コンテンツ プレースホルダ 2"/>
          <p:cNvSpPr>
            <a:spLocks noGrp="1"/>
          </p:cNvSpPr>
          <p:nvPr>
            <p:ph idx="1"/>
          </p:nvPr>
        </p:nvSpPr>
        <p:spPr>
          <a:xfrm>
            <a:off x="457200" y="1625600"/>
            <a:ext cx="8407400" cy="4730749"/>
          </a:xfrm>
        </p:spPr>
        <p:txBody>
          <a:bodyPr>
            <a:normAutofit/>
          </a:bodyPr>
          <a:lstStyle/>
          <a:p>
            <a:r>
              <a:rPr lang="en-US" altLang="ja-JP" sz="2400" dirty="0" smtClean="0"/>
              <a:t>“Systems intelligence is based on a principle of dynamic humbleness and optimism for change, which acknowledge that my perspective of others might be drastically mistaken.” </a:t>
            </a:r>
            <a:br>
              <a:rPr lang="en-US" altLang="ja-JP" sz="2400" dirty="0" smtClean="0"/>
            </a:br>
            <a:r>
              <a:rPr lang="en-US" altLang="ja-JP" sz="2400" dirty="0" smtClean="0"/>
              <a:t>(</a:t>
            </a:r>
            <a:r>
              <a:rPr lang="en-US" altLang="ja-JP" sz="2400" dirty="0" err="1" smtClean="0"/>
              <a:t>Hämäläinen</a:t>
            </a:r>
            <a:r>
              <a:rPr lang="en-US" altLang="ja-JP" sz="2400" dirty="0" smtClean="0"/>
              <a:t> and Saarinen, 2006)</a:t>
            </a:r>
          </a:p>
          <a:p>
            <a:endParaRPr lang="en-US" altLang="ja-JP" sz="2400" dirty="0" smtClean="0"/>
          </a:p>
          <a:p>
            <a:endParaRPr lang="en-US" altLang="ja-JP" sz="2400" dirty="0" smtClean="0"/>
          </a:p>
          <a:p>
            <a:r>
              <a:rPr lang="en-US" altLang="ja-JP" sz="2400" dirty="0" smtClean="0"/>
              <a:t>The way to become systems intelligent opens when one acknowledges:</a:t>
            </a:r>
          </a:p>
          <a:p>
            <a:pPr lvl="1"/>
            <a:r>
              <a:rPr lang="en-US" altLang="ja-JP" sz="2400" dirty="0" smtClean="0"/>
              <a:t>The current outcome might be not a Nash equilibrium but a hyper Nash equilibrium with cognitive stability.</a:t>
            </a:r>
          </a:p>
        </p:txBody>
      </p:sp>
      <p:cxnSp>
        <p:nvCxnSpPr>
          <p:cNvPr id="6" name="直線コネクタ 5"/>
          <p:cNvCxnSpPr/>
          <p:nvPr/>
        </p:nvCxnSpPr>
        <p:spPr>
          <a:xfrm flipH="1">
            <a:off x="1089061" y="3375091"/>
            <a:ext cx="1589" cy="559915"/>
          </a:xfrm>
          <a:prstGeom prst="line">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9" name="テキスト ボックス 8"/>
          <p:cNvSpPr txBox="1"/>
          <p:nvPr/>
        </p:nvSpPr>
        <p:spPr>
          <a:xfrm>
            <a:off x="1184145" y="3432156"/>
            <a:ext cx="2821863" cy="400110"/>
          </a:xfrm>
          <a:prstGeom prst="rect">
            <a:avLst/>
          </a:prstGeom>
          <a:noFill/>
        </p:spPr>
        <p:txBody>
          <a:bodyPr wrap="none" rtlCol="0">
            <a:spAutoFit/>
          </a:bodyPr>
          <a:lstStyle/>
          <a:p>
            <a:r>
              <a:rPr kumimoji="1" lang="en-US" altLang="ja-JP" sz="2000" dirty="0" smtClean="0"/>
              <a:t>In terms of </a:t>
            </a:r>
            <a:r>
              <a:rPr kumimoji="1" lang="en-US" altLang="ja-JP" sz="2000" dirty="0" err="1" smtClean="0"/>
              <a:t>hypergames</a:t>
            </a:r>
            <a:r>
              <a:rPr lang="en-US" altLang="ja-JP" sz="2000" dirty="0" smtClean="0"/>
              <a:t>…</a:t>
            </a:r>
            <a:endParaRPr kumimoji="1" lang="ja-JP" altLang="en-US"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Trying another alternative</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32</a:t>
            </a:fld>
            <a:endParaRPr lang="ja-JP" altLang="en-US" dirty="0"/>
          </a:p>
        </p:txBody>
      </p:sp>
      <p:sp>
        <p:nvSpPr>
          <p:cNvPr id="7" name="コンテンツ プレースホルダ 2"/>
          <p:cNvSpPr>
            <a:spLocks noGrp="1"/>
          </p:cNvSpPr>
          <p:nvPr>
            <p:ph idx="1"/>
          </p:nvPr>
        </p:nvSpPr>
        <p:spPr>
          <a:xfrm>
            <a:off x="457200" y="3733800"/>
            <a:ext cx="8407400" cy="2987675"/>
          </a:xfrm>
        </p:spPr>
        <p:txBody>
          <a:bodyPr>
            <a:normAutofit/>
          </a:bodyPr>
          <a:lstStyle/>
          <a:p>
            <a:r>
              <a:rPr lang="en-US" altLang="ja-JP" sz="2400" dirty="0" smtClean="0"/>
              <a:t>If the husband accepts this view, he should notice “ fresh possibilities of </a:t>
            </a:r>
            <a:r>
              <a:rPr lang="en-US" altLang="ja-JP" sz="2400" dirty="0" err="1" smtClean="0"/>
              <a:t>flourishment</a:t>
            </a:r>
            <a:r>
              <a:rPr lang="en-US" altLang="ja-JP" sz="2400" dirty="0" smtClean="0"/>
              <a:t> are always there, simply because most forms of interaction have not been tried.” (ibid.)</a:t>
            </a:r>
          </a:p>
          <a:p>
            <a:r>
              <a:rPr lang="en-US" altLang="ja-JP" sz="2400" dirty="0" smtClean="0"/>
              <a:t>Now he may try R for the first time.</a:t>
            </a:r>
          </a:p>
          <a:p>
            <a:pPr lvl="1"/>
            <a:r>
              <a:rPr lang="en-US" altLang="ja-JP" dirty="0" smtClean="0"/>
              <a:t>This causes the wife a cognitive dissonance and she would change her view.</a:t>
            </a:r>
          </a:p>
          <a:p>
            <a:pPr lvl="1"/>
            <a:r>
              <a:rPr lang="en-US" altLang="ja-JP" dirty="0" smtClean="0"/>
              <a:t>Such an update means her decision may also change.</a:t>
            </a:r>
          </a:p>
        </p:txBody>
      </p:sp>
      <p:cxnSp>
        <p:nvCxnSpPr>
          <p:cNvPr id="8" name="直線コネクタ 7"/>
          <p:cNvCxnSpPr/>
          <p:nvPr/>
        </p:nvCxnSpPr>
        <p:spPr>
          <a:xfrm>
            <a:off x="1801824" y="2111346"/>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直線コネクタ 8"/>
          <p:cNvCxnSpPr/>
          <p:nvPr/>
        </p:nvCxnSpPr>
        <p:spPr>
          <a:xfrm rot="5400000" flipH="1" flipV="1">
            <a:off x="1762539" y="2340344"/>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0" name="テキスト ボックス 9"/>
          <p:cNvSpPr txBox="1"/>
          <p:nvPr/>
        </p:nvSpPr>
        <p:spPr>
          <a:xfrm>
            <a:off x="1925688" y="2187546"/>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11" name="テキスト ボックス 10"/>
          <p:cNvSpPr txBox="1"/>
          <p:nvPr/>
        </p:nvSpPr>
        <p:spPr>
          <a:xfrm>
            <a:off x="1852624" y="2580214"/>
            <a:ext cx="492443" cy="400110"/>
          </a:xfrm>
          <a:prstGeom prst="rect">
            <a:avLst/>
          </a:prstGeom>
          <a:noFill/>
        </p:spPr>
        <p:txBody>
          <a:bodyPr wrap="none" rtlCol="0">
            <a:spAutoFit/>
          </a:bodyPr>
          <a:lstStyle/>
          <a:p>
            <a:r>
              <a:rPr kumimoji="1" lang="en-US" altLang="ja-JP" sz="2000" dirty="0" smtClean="0">
                <a:solidFill>
                  <a:srgbClr val="F79646"/>
                </a:solidFill>
              </a:rPr>
              <a:t>NR</a:t>
            </a:r>
            <a:endParaRPr kumimoji="1" lang="ja-JP" altLang="en-US" sz="2000" dirty="0">
              <a:solidFill>
                <a:srgbClr val="F79646"/>
              </a:solidFill>
            </a:endParaRPr>
          </a:p>
        </p:txBody>
      </p:sp>
      <p:sp>
        <p:nvSpPr>
          <p:cNvPr id="12" name="テキスト ボックス 11"/>
          <p:cNvSpPr txBox="1"/>
          <p:nvPr/>
        </p:nvSpPr>
        <p:spPr>
          <a:xfrm>
            <a:off x="2611488" y="1665814"/>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13" name="テキスト ボックス 12"/>
          <p:cNvSpPr txBox="1"/>
          <p:nvPr/>
        </p:nvSpPr>
        <p:spPr>
          <a:xfrm>
            <a:off x="3221088" y="1654146"/>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14" name="テキスト ボックス 13"/>
          <p:cNvSpPr txBox="1"/>
          <p:nvPr/>
        </p:nvSpPr>
        <p:spPr>
          <a:xfrm>
            <a:off x="2525724" y="2187546"/>
            <a:ext cx="1296499" cy="400110"/>
          </a:xfrm>
          <a:prstGeom prst="rect">
            <a:avLst/>
          </a:prstGeom>
          <a:noFill/>
        </p:spPr>
        <p:txBody>
          <a:bodyPr wrap="none" rtlCol="0">
            <a:spAutoFit/>
          </a:bodyPr>
          <a:lstStyle/>
          <a:p>
            <a:r>
              <a:rPr lang="en-US" altLang="ja-JP" sz="2000" dirty="0" smtClean="0"/>
              <a:t>4, 2      1, 3</a:t>
            </a:r>
            <a:endParaRPr kumimoji="1" lang="ja-JP" altLang="en-US" sz="2000" dirty="0"/>
          </a:p>
        </p:txBody>
      </p:sp>
      <p:sp>
        <p:nvSpPr>
          <p:cNvPr id="15" name="テキスト ボックス 14"/>
          <p:cNvSpPr txBox="1"/>
          <p:nvPr/>
        </p:nvSpPr>
        <p:spPr>
          <a:xfrm>
            <a:off x="2525724" y="2580214"/>
            <a:ext cx="1300356" cy="400110"/>
          </a:xfrm>
          <a:prstGeom prst="rect">
            <a:avLst/>
          </a:prstGeom>
          <a:noFill/>
        </p:spPr>
        <p:txBody>
          <a:bodyPr wrap="none" rtlCol="0">
            <a:spAutoFit/>
          </a:bodyPr>
          <a:lstStyle/>
          <a:p>
            <a:r>
              <a:rPr lang="en-US" altLang="ja-JP" sz="2000" dirty="0" smtClean="0"/>
              <a:t>3, 1      </a:t>
            </a:r>
            <a:r>
              <a:rPr lang="en-US" altLang="ja-JP" sz="2000" dirty="0" smtClean="0">
                <a:solidFill>
                  <a:srgbClr val="F79646"/>
                </a:solidFill>
              </a:rPr>
              <a:t>2, 4</a:t>
            </a:r>
            <a:endParaRPr kumimoji="1" lang="ja-JP" altLang="en-US" sz="2000" dirty="0">
              <a:solidFill>
                <a:srgbClr val="F79646"/>
              </a:solidFill>
            </a:endParaRPr>
          </a:p>
        </p:txBody>
      </p:sp>
      <p:sp>
        <p:nvSpPr>
          <p:cNvPr id="16" name="テキスト ボックス 15"/>
          <p:cNvSpPr txBox="1"/>
          <p:nvPr/>
        </p:nvSpPr>
        <p:spPr>
          <a:xfrm>
            <a:off x="1684388" y="1665814"/>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17" name="テキスト ボックス 16"/>
          <p:cNvSpPr txBox="1"/>
          <p:nvPr/>
        </p:nvSpPr>
        <p:spPr>
          <a:xfrm>
            <a:off x="988935" y="3132724"/>
            <a:ext cx="3413965" cy="400110"/>
          </a:xfrm>
          <a:prstGeom prst="rect">
            <a:avLst/>
          </a:prstGeom>
          <a:noFill/>
        </p:spPr>
        <p:txBody>
          <a:bodyPr wrap="none" rtlCol="0">
            <a:spAutoFit/>
          </a:bodyPr>
          <a:lstStyle/>
          <a:p>
            <a:r>
              <a:rPr kumimoji="1" lang="en-US" altLang="ja-JP" sz="2000" dirty="0" smtClean="0"/>
              <a:t>The husband’s subjective game</a:t>
            </a:r>
            <a:endParaRPr kumimoji="1" lang="ja-JP" altLang="en-US" sz="2000" dirty="0"/>
          </a:p>
        </p:txBody>
      </p:sp>
      <p:cxnSp>
        <p:nvCxnSpPr>
          <p:cNvPr id="18" name="直線コネクタ 17"/>
          <p:cNvCxnSpPr/>
          <p:nvPr/>
        </p:nvCxnSpPr>
        <p:spPr>
          <a:xfrm>
            <a:off x="5450298" y="2144624"/>
            <a:ext cx="2133600"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rot="5400000" flipH="1" flipV="1">
            <a:off x="5411013" y="2373622"/>
            <a:ext cx="1372395" cy="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0" name="テキスト ボックス 19"/>
          <p:cNvSpPr txBox="1"/>
          <p:nvPr/>
        </p:nvSpPr>
        <p:spPr>
          <a:xfrm>
            <a:off x="5574162" y="2220824"/>
            <a:ext cx="325730" cy="400110"/>
          </a:xfrm>
          <a:prstGeom prst="rect">
            <a:avLst/>
          </a:prstGeom>
          <a:noFill/>
        </p:spPr>
        <p:txBody>
          <a:bodyPr wrap="none" rtlCol="0">
            <a:spAutoFit/>
          </a:bodyPr>
          <a:lstStyle/>
          <a:p>
            <a:r>
              <a:rPr lang="en-US" altLang="ja-JP" sz="2000" dirty="0" smtClean="0"/>
              <a:t>R</a:t>
            </a:r>
            <a:endParaRPr kumimoji="1" lang="ja-JP" altLang="en-US" sz="2000" dirty="0"/>
          </a:p>
        </p:txBody>
      </p:sp>
      <p:sp>
        <p:nvSpPr>
          <p:cNvPr id="21" name="テキスト ボックス 20"/>
          <p:cNvSpPr txBox="1"/>
          <p:nvPr/>
        </p:nvSpPr>
        <p:spPr>
          <a:xfrm>
            <a:off x="5501098" y="2613492"/>
            <a:ext cx="492443" cy="400110"/>
          </a:xfrm>
          <a:prstGeom prst="rect">
            <a:avLst/>
          </a:prstGeom>
          <a:noFill/>
        </p:spPr>
        <p:txBody>
          <a:bodyPr wrap="none" rtlCol="0">
            <a:spAutoFit/>
          </a:bodyPr>
          <a:lstStyle/>
          <a:p>
            <a:r>
              <a:rPr kumimoji="1" lang="en-US" altLang="ja-JP" sz="2000" dirty="0" smtClean="0"/>
              <a:t>NR</a:t>
            </a:r>
            <a:endParaRPr kumimoji="1" lang="ja-JP" altLang="en-US" sz="2000" dirty="0"/>
          </a:p>
        </p:txBody>
      </p:sp>
      <p:sp>
        <p:nvSpPr>
          <p:cNvPr id="22" name="テキスト ボックス 21"/>
          <p:cNvSpPr txBox="1"/>
          <p:nvPr/>
        </p:nvSpPr>
        <p:spPr>
          <a:xfrm>
            <a:off x="6259962" y="1699092"/>
            <a:ext cx="325730" cy="400110"/>
          </a:xfrm>
          <a:prstGeom prst="rect">
            <a:avLst/>
          </a:prstGeom>
          <a:noFill/>
        </p:spPr>
        <p:txBody>
          <a:bodyPr wrap="none" rtlCol="0">
            <a:spAutoFit/>
          </a:bodyPr>
          <a:lstStyle/>
          <a:p>
            <a:r>
              <a:rPr kumimoji="1" lang="en-US" altLang="ja-JP" sz="2000" dirty="0" smtClean="0"/>
              <a:t>R</a:t>
            </a:r>
            <a:endParaRPr kumimoji="1" lang="ja-JP" altLang="en-US" sz="2000" dirty="0"/>
          </a:p>
        </p:txBody>
      </p:sp>
      <p:sp>
        <p:nvSpPr>
          <p:cNvPr id="23" name="テキスト ボックス 22"/>
          <p:cNvSpPr txBox="1"/>
          <p:nvPr/>
        </p:nvSpPr>
        <p:spPr>
          <a:xfrm>
            <a:off x="6869562" y="1687424"/>
            <a:ext cx="492443" cy="400110"/>
          </a:xfrm>
          <a:prstGeom prst="rect">
            <a:avLst/>
          </a:prstGeom>
          <a:noFill/>
        </p:spPr>
        <p:txBody>
          <a:bodyPr wrap="none" rtlCol="0">
            <a:spAutoFit/>
          </a:bodyPr>
          <a:lstStyle/>
          <a:p>
            <a:r>
              <a:rPr kumimoji="1" lang="en-US" altLang="ja-JP" sz="2000" dirty="0" smtClean="0">
                <a:solidFill>
                  <a:srgbClr val="F79646"/>
                </a:solidFill>
              </a:rPr>
              <a:t>NR</a:t>
            </a:r>
            <a:endParaRPr kumimoji="1" lang="ja-JP" altLang="en-US" sz="2000" dirty="0">
              <a:solidFill>
                <a:srgbClr val="F79646"/>
              </a:solidFill>
            </a:endParaRPr>
          </a:p>
        </p:txBody>
      </p:sp>
      <p:sp>
        <p:nvSpPr>
          <p:cNvPr id="24" name="テキスト ボックス 23"/>
          <p:cNvSpPr txBox="1"/>
          <p:nvPr/>
        </p:nvSpPr>
        <p:spPr>
          <a:xfrm>
            <a:off x="6174198" y="2220824"/>
            <a:ext cx="1296499" cy="400110"/>
          </a:xfrm>
          <a:prstGeom prst="rect">
            <a:avLst/>
          </a:prstGeom>
          <a:noFill/>
        </p:spPr>
        <p:txBody>
          <a:bodyPr wrap="none" rtlCol="0">
            <a:spAutoFit/>
          </a:bodyPr>
          <a:lstStyle/>
          <a:p>
            <a:r>
              <a:rPr lang="en-US" altLang="ja-JP" sz="2000" dirty="0" smtClean="0"/>
              <a:t>2, 4      1, 3</a:t>
            </a:r>
            <a:endParaRPr kumimoji="1" lang="ja-JP" altLang="en-US" sz="2000" dirty="0"/>
          </a:p>
        </p:txBody>
      </p:sp>
      <p:sp>
        <p:nvSpPr>
          <p:cNvPr id="25" name="テキスト ボックス 24"/>
          <p:cNvSpPr txBox="1"/>
          <p:nvPr/>
        </p:nvSpPr>
        <p:spPr>
          <a:xfrm>
            <a:off x="6174198" y="2613492"/>
            <a:ext cx="1296499" cy="400110"/>
          </a:xfrm>
          <a:prstGeom prst="rect">
            <a:avLst/>
          </a:prstGeom>
          <a:noFill/>
        </p:spPr>
        <p:txBody>
          <a:bodyPr wrap="none" rtlCol="0">
            <a:spAutoFit/>
          </a:bodyPr>
          <a:lstStyle/>
          <a:p>
            <a:r>
              <a:rPr lang="en-US" altLang="ja-JP" sz="2000" dirty="0" smtClean="0"/>
              <a:t>3, 1      </a:t>
            </a:r>
            <a:r>
              <a:rPr lang="en-US" altLang="ja-JP" sz="2000" dirty="0" smtClean="0">
                <a:solidFill>
                  <a:srgbClr val="F79646"/>
                </a:solidFill>
              </a:rPr>
              <a:t>4, 2</a:t>
            </a:r>
            <a:endParaRPr kumimoji="1" lang="ja-JP" altLang="en-US" sz="2000" dirty="0">
              <a:solidFill>
                <a:srgbClr val="F79646"/>
              </a:solidFill>
            </a:endParaRPr>
          </a:p>
        </p:txBody>
      </p:sp>
      <p:sp>
        <p:nvSpPr>
          <p:cNvPr id="26" name="テキスト ボックス 25"/>
          <p:cNvSpPr txBox="1"/>
          <p:nvPr/>
        </p:nvSpPr>
        <p:spPr>
          <a:xfrm>
            <a:off x="5332862" y="1699092"/>
            <a:ext cx="787671" cy="400110"/>
          </a:xfrm>
          <a:prstGeom prst="rect">
            <a:avLst/>
          </a:prstGeom>
          <a:noFill/>
        </p:spPr>
        <p:txBody>
          <a:bodyPr wrap="none" rtlCol="0">
            <a:spAutoFit/>
          </a:bodyPr>
          <a:lstStyle/>
          <a:p>
            <a:r>
              <a:rPr lang="en-US" altLang="ja-JP" sz="2000" dirty="0" smtClean="0"/>
              <a:t>H / W</a:t>
            </a:r>
            <a:endParaRPr kumimoji="1" lang="ja-JP" altLang="en-US" sz="2000" dirty="0"/>
          </a:p>
        </p:txBody>
      </p:sp>
      <p:sp>
        <p:nvSpPr>
          <p:cNvPr id="27" name="テキスト ボックス 26"/>
          <p:cNvSpPr txBox="1"/>
          <p:nvPr/>
        </p:nvSpPr>
        <p:spPr>
          <a:xfrm>
            <a:off x="5005709" y="3166002"/>
            <a:ext cx="2958738" cy="400110"/>
          </a:xfrm>
          <a:prstGeom prst="rect">
            <a:avLst/>
          </a:prstGeom>
          <a:noFill/>
        </p:spPr>
        <p:txBody>
          <a:bodyPr wrap="none" rtlCol="0">
            <a:spAutoFit/>
          </a:bodyPr>
          <a:lstStyle/>
          <a:p>
            <a:r>
              <a:rPr kumimoji="1" lang="en-US" altLang="ja-JP" sz="2000" dirty="0" smtClean="0"/>
              <a:t>The wife’s subjective game</a:t>
            </a:r>
            <a:endParaRPr kumimoji="1" lang="ja-JP" altLang="en-US" sz="2000" dirty="0"/>
          </a:p>
        </p:txBody>
      </p:sp>
      <p:cxnSp>
        <p:nvCxnSpPr>
          <p:cNvPr id="28" name="直線コネクタ 27"/>
          <p:cNvCxnSpPr/>
          <p:nvPr/>
        </p:nvCxnSpPr>
        <p:spPr>
          <a:xfrm>
            <a:off x="1379677" y="2413000"/>
            <a:ext cx="393611" cy="1588"/>
          </a:xfrm>
          <a:prstGeom prst="line">
            <a:avLst/>
          </a:prstGeom>
          <a:ln>
            <a:solidFill>
              <a:schemeClr val="accent6"/>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9" name="直線コネクタ 28"/>
          <p:cNvCxnSpPr/>
          <p:nvPr/>
        </p:nvCxnSpPr>
        <p:spPr>
          <a:xfrm rot="5400000">
            <a:off x="6952502" y="1526352"/>
            <a:ext cx="393611" cy="1588"/>
          </a:xfrm>
          <a:prstGeom prst="line">
            <a:avLst/>
          </a:prstGeom>
          <a:ln>
            <a:solidFill>
              <a:schemeClr val="accent6"/>
            </a:solidFill>
            <a:tailEnd type="triangle"/>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It may work as a systemic leverage</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33</a:t>
            </a:fld>
            <a:endParaRPr lang="ja-JP" altLang="en-US" dirty="0"/>
          </a:p>
        </p:txBody>
      </p:sp>
      <p:sp>
        <p:nvSpPr>
          <p:cNvPr id="7" name="コンテンツ プレースホルダ 2"/>
          <p:cNvSpPr>
            <a:spLocks noGrp="1"/>
          </p:cNvSpPr>
          <p:nvPr>
            <p:ph idx="1"/>
          </p:nvPr>
        </p:nvSpPr>
        <p:spPr>
          <a:xfrm>
            <a:off x="457200" y="1587500"/>
            <a:ext cx="8407400" cy="4768849"/>
          </a:xfrm>
        </p:spPr>
        <p:txBody>
          <a:bodyPr>
            <a:normAutofit/>
          </a:bodyPr>
          <a:lstStyle/>
          <a:p>
            <a:r>
              <a:rPr lang="en-US" altLang="ja-JP" sz="2400" dirty="0" smtClean="0"/>
              <a:t>As a result, the situation may change to another one where they both take R.</a:t>
            </a:r>
          </a:p>
          <a:p>
            <a:pPr lvl="1"/>
            <a:r>
              <a:rPr lang="en-US" altLang="ja-JP" sz="2400" dirty="0" smtClean="0"/>
              <a:t>His choice of R may work as a </a:t>
            </a:r>
            <a:r>
              <a:rPr lang="en-US" altLang="ja-JP" sz="2400" dirty="0" smtClean="0">
                <a:solidFill>
                  <a:srgbClr val="F79646"/>
                </a:solidFill>
              </a:rPr>
              <a:t>systemic leverage</a:t>
            </a:r>
            <a:r>
              <a:rPr lang="en-US" altLang="ja-JP" sz="2400" dirty="0" smtClean="0"/>
              <a:t>.</a:t>
            </a:r>
          </a:p>
        </p:txBody>
      </p:sp>
      <p:cxnSp>
        <p:nvCxnSpPr>
          <p:cNvPr id="6" name="直線矢印コネクタ 5"/>
          <p:cNvCxnSpPr/>
          <p:nvPr/>
        </p:nvCxnSpPr>
        <p:spPr>
          <a:xfrm flipV="1">
            <a:off x="1133380" y="2933047"/>
            <a:ext cx="1" cy="3472422"/>
          </a:xfrm>
          <a:prstGeom prst="straightConnector1">
            <a:avLst/>
          </a:prstGeom>
          <a:ln>
            <a:solidFill>
              <a:schemeClr val="tx1"/>
            </a:solidFill>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8" name="直線矢印コネクタ 7"/>
          <p:cNvCxnSpPr/>
          <p:nvPr/>
        </p:nvCxnSpPr>
        <p:spPr>
          <a:xfrm>
            <a:off x="1134968" y="6391200"/>
            <a:ext cx="6392513" cy="1588"/>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9" name="テキスト ボックス 8"/>
          <p:cNvSpPr txBox="1"/>
          <p:nvPr/>
        </p:nvSpPr>
        <p:spPr>
          <a:xfrm>
            <a:off x="3440476" y="6448816"/>
            <a:ext cx="2330318" cy="400110"/>
          </a:xfrm>
          <a:prstGeom prst="rect">
            <a:avLst/>
          </a:prstGeom>
          <a:noFill/>
        </p:spPr>
        <p:txBody>
          <a:bodyPr wrap="none" rtlCol="0">
            <a:spAutoFit/>
          </a:bodyPr>
          <a:lstStyle/>
          <a:p>
            <a:r>
              <a:rPr kumimoji="1" lang="en-US" altLang="ja-JP" sz="2000" dirty="0" smtClean="0">
                <a:cs typeface="Times"/>
              </a:rPr>
              <a:t>times of interactions</a:t>
            </a:r>
            <a:endParaRPr kumimoji="1" lang="ja-JP" altLang="en-US" sz="2000" dirty="0">
              <a:cs typeface="Times"/>
            </a:endParaRPr>
          </a:p>
        </p:txBody>
      </p:sp>
      <p:sp>
        <p:nvSpPr>
          <p:cNvPr id="10" name="テキスト ボックス 9"/>
          <p:cNvSpPr txBox="1"/>
          <p:nvPr/>
        </p:nvSpPr>
        <p:spPr>
          <a:xfrm rot="16200000">
            <a:off x="-728573" y="4365658"/>
            <a:ext cx="2802434" cy="400110"/>
          </a:xfrm>
          <a:prstGeom prst="rect">
            <a:avLst/>
          </a:prstGeom>
          <a:noFill/>
        </p:spPr>
        <p:txBody>
          <a:bodyPr wrap="none" rtlCol="0">
            <a:spAutoFit/>
          </a:bodyPr>
          <a:lstStyle/>
          <a:p>
            <a:r>
              <a:rPr kumimoji="1" lang="en-US" altLang="ja-JP" sz="2000" dirty="0" smtClean="0">
                <a:cs typeface="Times"/>
              </a:rPr>
              <a:t>variations of hypergames</a:t>
            </a:r>
            <a:endParaRPr kumimoji="1" lang="ja-JP" altLang="en-US" sz="2000" dirty="0">
              <a:cs typeface="Times"/>
            </a:endParaRPr>
          </a:p>
        </p:txBody>
      </p:sp>
      <p:sp>
        <p:nvSpPr>
          <p:cNvPr id="11" name="Line 35"/>
          <p:cNvSpPr>
            <a:spLocks noChangeShapeType="1"/>
          </p:cNvSpPr>
          <p:nvPr/>
        </p:nvSpPr>
        <p:spPr bwMode="auto">
          <a:xfrm>
            <a:off x="3345973" y="3636803"/>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2" name="Line 36"/>
          <p:cNvSpPr>
            <a:spLocks noChangeShapeType="1"/>
          </p:cNvSpPr>
          <p:nvPr/>
        </p:nvSpPr>
        <p:spPr bwMode="auto">
          <a:xfrm>
            <a:off x="4336573" y="3636803"/>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3" name="Line 37"/>
          <p:cNvSpPr>
            <a:spLocks noChangeShapeType="1"/>
          </p:cNvSpPr>
          <p:nvPr/>
        </p:nvSpPr>
        <p:spPr bwMode="auto">
          <a:xfrm>
            <a:off x="5250973" y="3636803"/>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4" name="Line 38"/>
          <p:cNvSpPr>
            <a:spLocks noChangeShapeType="1"/>
          </p:cNvSpPr>
          <p:nvPr/>
        </p:nvSpPr>
        <p:spPr bwMode="auto">
          <a:xfrm>
            <a:off x="6165373" y="3636803"/>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15" name="Rectangle 56"/>
          <p:cNvSpPr>
            <a:spLocks noChangeArrowheads="1"/>
          </p:cNvSpPr>
          <p:nvPr/>
        </p:nvSpPr>
        <p:spPr bwMode="auto">
          <a:xfrm>
            <a:off x="7070875" y="3451029"/>
            <a:ext cx="412750" cy="366712"/>
          </a:xfrm>
          <a:prstGeom prst="rect">
            <a:avLst/>
          </a:prstGeom>
          <a:noFill/>
          <a:ln w="9525">
            <a:noFill/>
            <a:miter lim="800000"/>
            <a:headEnd/>
            <a:tailEnd/>
          </a:ln>
        </p:spPr>
        <p:txBody>
          <a:bodyPr wrap="none">
            <a:prstTxWarp prst="textNoShape">
              <a:avLst/>
            </a:prstTxWarp>
            <a:spAutoFit/>
          </a:bodyPr>
          <a:lstStyle/>
          <a:p>
            <a:r>
              <a:rPr lang="en-US" altLang="ja-JP" sz="1800" dirty="0">
                <a:latin typeface="ヒラギノ角ゴ Pro W3" pitchFamily="30" charset="-128"/>
                <a:ea typeface="ヒラギノ角ゴ Pro W3" pitchFamily="30" charset="-128"/>
                <a:cs typeface="ヒラギノ角ゴ Pro W3" pitchFamily="30" charset="-128"/>
              </a:rPr>
              <a:t>…</a:t>
            </a:r>
          </a:p>
        </p:txBody>
      </p:sp>
      <p:sp>
        <p:nvSpPr>
          <p:cNvPr id="16" name="円/楕円 15"/>
          <p:cNvSpPr/>
          <p:nvPr/>
        </p:nvSpPr>
        <p:spPr>
          <a:xfrm>
            <a:off x="2076171" y="3544055"/>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 name="円/楕円 16"/>
          <p:cNvSpPr/>
          <p:nvPr/>
        </p:nvSpPr>
        <p:spPr>
          <a:xfrm>
            <a:off x="3018283" y="3544055"/>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3974425" y="3544055"/>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4938085" y="3544055"/>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5894227" y="3544055"/>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6809489" y="3546631"/>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Line 37"/>
          <p:cNvSpPr>
            <a:spLocks noChangeShapeType="1"/>
          </p:cNvSpPr>
          <p:nvPr/>
        </p:nvSpPr>
        <p:spPr bwMode="auto">
          <a:xfrm>
            <a:off x="5260664" y="5687868"/>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25" name="Line 38"/>
          <p:cNvSpPr>
            <a:spLocks noChangeShapeType="1"/>
          </p:cNvSpPr>
          <p:nvPr/>
        </p:nvSpPr>
        <p:spPr bwMode="auto">
          <a:xfrm>
            <a:off x="6175064" y="5687868"/>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26" name="円/楕円 25"/>
          <p:cNvSpPr/>
          <p:nvPr/>
        </p:nvSpPr>
        <p:spPr>
          <a:xfrm>
            <a:off x="4947776" y="5595120"/>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5903918" y="5595120"/>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6819180" y="5597696"/>
            <a:ext cx="171249" cy="185496"/>
          </a:xfrm>
          <a:prstGeom prst="ellipse">
            <a:avLst/>
          </a:prstGeom>
          <a:solidFill>
            <a:schemeClr val="tx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9" name="Rectangle 56"/>
          <p:cNvSpPr>
            <a:spLocks noChangeArrowheads="1"/>
          </p:cNvSpPr>
          <p:nvPr/>
        </p:nvSpPr>
        <p:spPr bwMode="auto">
          <a:xfrm>
            <a:off x="7094836" y="5485684"/>
            <a:ext cx="412750" cy="366712"/>
          </a:xfrm>
          <a:prstGeom prst="rect">
            <a:avLst/>
          </a:prstGeom>
          <a:noFill/>
          <a:ln w="9525">
            <a:noFill/>
            <a:miter lim="800000"/>
            <a:headEnd/>
            <a:tailEnd/>
          </a:ln>
        </p:spPr>
        <p:txBody>
          <a:bodyPr wrap="none">
            <a:prstTxWarp prst="textNoShape">
              <a:avLst/>
            </a:prstTxWarp>
            <a:spAutoFit/>
          </a:bodyPr>
          <a:lstStyle/>
          <a:p>
            <a:r>
              <a:rPr lang="en-US" altLang="ja-JP" sz="1800" dirty="0">
                <a:latin typeface="ヒラギノ角ゴ Pro W3" pitchFamily="30" charset="-128"/>
                <a:ea typeface="ヒラギノ角ゴ Pro W3" pitchFamily="30" charset="-128"/>
                <a:cs typeface="ヒラギノ角ゴ Pro W3" pitchFamily="30" charset="-128"/>
              </a:rPr>
              <a:t>…</a:t>
            </a:r>
          </a:p>
        </p:txBody>
      </p:sp>
      <p:sp>
        <p:nvSpPr>
          <p:cNvPr id="31" name="Line 35"/>
          <p:cNvSpPr>
            <a:spLocks noChangeShapeType="1"/>
          </p:cNvSpPr>
          <p:nvPr/>
        </p:nvSpPr>
        <p:spPr bwMode="auto">
          <a:xfrm>
            <a:off x="2479231" y="3636803"/>
            <a:ext cx="381000" cy="0"/>
          </a:xfrm>
          <a:prstGeom prst="line">
            <a:avLst/>
          </a:prstGeom>
          <a:noFill/>
          <a:ln w="9525">
            <a:solidFill>
              <a:schemeClr val="tx1"/>
            </a:solidFill>
            <a:round/>
            <a:headEnd/>
            <a:tailEnd type="triangle" w="med" len="med"/>
          </a:ln>
        </p:spPr>
        <p:txBody>
          <a:bodyPr wrap="none" anchor="ctr">
            <a:prstTxWarp prst="textNoShape">
              <a:avLst/>
            </a:prstTxWarp>
          </a:bodyPr>
          <a:lstStyle/>
          <a:p>
            <a:endParaRPr lang="ja-JP" altLang="en-US"/>
          </a:p>
        </p:txBody>
      </p:sp>
      <p:sp>
        <p:nvSpPr>
          <p:cNvPr id="36" name="Rectangle 56"/>
          <p:cNvSpPr>
            <a:spLocks noChangeArrowheads="1"/>
          </p:cNvSpPr>
          <p:nvPr/>
        </p:nvSpPr>
        <p:spPr bwMode="auto">
          <a:xfrm>
            <a:off x="1466976" y="3453447"/>
            <a:ext cx="412750" cy="366712"/>
          </a:xfrm>
          <a:prstGeom prst="rect">
            <a:avLst/>
          </a:prstGeom>
          <a:noFill/>
          <a:ln w="9525">
            <a:noFill/>
            <a:miter lim="800000"/>
            <a:headEnd/>
            <a:tailEnd/>
          </a:ln>
        </p:spPr>
        <p:txBody>
          <a:bodyPr wrap="square">
            <a:prstTxWarp prst="textNoShape">
              <a:avLst/>
            </a:prstTxWarp>
            <a:spAutoFit/>
          </a:bodyPr>
          <a:lstStyle/>
          <a:p>
            <a:r>
              <a:rPr lang="en-US" altLang="ja-JP" sz="1800" dirty="0">
                <a:latin typeface="ヒラギノ角ゴ Pro W3" pitchFamily="30" charset="-128"/>
                <a:ea typeface="ヒラギノ角ゴ Pro W3" pitchFamily="30" charset="-128"/>
                <a:cs typeface="ヒラギノ角ゴ Pro W3" pitchFamily="30" charset="-128"/>
              </a:rPr>
              <a:t>…</a:t>
            </a:r>
          </a:p>
        </p:txBody>
      </p:sp>
      <p:sp>
        <p:nvSpPr>
          <p:cNvPr id="38" name="テキスト ボックス 37"/>
          <p:cNvSpPr txBox="1"/>
          <p:nvPr/>
        </p:nvSpPr>
        <p:spPr>
          <a:xfrm>
            <a:off x="5309569" y="2933047"/>
            <a:ext cx="2557303" cy="400110"/>
          </a:xfrm>
          <a:prstGeom prst="rect">
            <a:avLst/>
          </a:prstGeom>
          <a:noFill/>
        </p:spPr>
        <p:txBody>
          <a:bodyPr wrap="none" rtlCol="0">
            <a:spAutoFit/>
          </a:bodyPr>
          <a:lstStyle/>
          <a:p>
            <a:r>
              <a:rPr kumimoji="1" lang="en-US" altLang="ja-JP" sz="2000" dirty="0" smtClean="0">
                <a:cs typeface="Times"/>
              </a:rPr>
              <a:t>system of holding back</a:t>
            </a:r>
            <a:endParaRPr kumimoji="1" lang="ja-JP" altLang="en-US" sz="2000" dirty="0">
              <a:cs typeface="Times"/>
            </a:endParaRPr>
          </a:p>
        </p:txBody>
      </p:sp>
      <p:sp>
        <p:nvSpPr>
          <p:cNvPr id="39" name="テキスト ボックス 38"/>
          <p:cNvSpPr txBox="1"/>
          <p:nvPr/>
        </p:nvSpPr>
        <p:spPr>
          <a:xfrm>
            <a:off x="5242076" y="5866665"/>
            <a:ext cx="3059299" cy="400110"/>
          </a:xfrm>
          <a:prstGeom prst="rect">
            <a:avLst/>
          </a:prstGeom>
          <a:noFill/>
        </p:spPr>
        <p:txBody>
          <a:bodyPr wrap="none" rtlCol="0">
            <a:spAutoFit/>
          </a:bodyPr>
          <a:lstStyle/>
          <a:p>
            <a:r>
              <a:rPr kumimoji="1" lang="en-US" altLang="ja-JP" sz="2000" dirty="0" smtClean="0">
                <a:cs typeface="Times"/>
              </a:rPr>
              <a:t>a better-functioning system</a:t>
            </a:r>
            <a:endParaRPr kumimoji="1" lang="ja-JP" altLang="en-US" sz="2000" dirty="0">
              <a:cs typeface="Times"/>
            </a:endParaRPr>
          </a:p>
        </p:txBody>
      </p:sp>
      <p:sp>
        <p:nvSpPr>
          <p:cNvPr id="40" name="Line 36"/>
          <p:cNvSpPr>
            <a:spLocks noChangeShapeType="1"/>
          </p:cNvSpPr>
          <p:nvPr/>
        </p:nvSpPr>
        <p:spPr bwMode="auto">
          <a:xfrm>
            <a:off x="4279223" y="3789202"/>
            <a:ext cx="562209" cy="1696481"/>
          </a:xfrm>
          <a:prstGeom prst="line">
            <a:avLst/>
          </a:prstGeom>
          <a:noFill/>
          <a:ln w="28575">
            <a:solidFill>
              <a:schemeClr val="accent6"/>
            </a:solidFill>
            <a:round/>
            <a:headEnd/>
            <a:tailEnd type="triangle" w="med" len="med"/>
          </a:ln>
        </p:spPr>
        <p:txBody>
          <a:bodyPr wrap="none" anchor="ctr">
            <a:prstTxWarp prst="textNoShape">
              <a:avLst/>
            </a:prstTxWarp>
          </a:bodyPr>
          <a:lstStyle/>
          <a:p>
            <a:endParaRPr lang="ja-JP" altLang="en-US"/>
          </a:p>
        </p:txBody>
      </p:sp>
      <p:sp>
        <p:nvSpPr>
          <p:cNvPr id="41" name="テキスト ボックス 40"/>
          <p:cNvSpPr txBox="1"/>
          <p:nvPr/>
        </p:nvSpPr>
        <p:spPr>
          <a:xfrm>
            <a:off x="4757949" y="4429242"/>
            <a:ext cx="2074863" cy="400110"/>
          </a:xfrm>
          <a:prstGeom prst="rect">
            <a:avLst/>
          </a:prstGeom>
          <a:noFill/>
          <a:ln>
            <a:noFill/>
          </a:ln>
        </p:spPr>
        <p:txBody>
          <a:bodyPr wrap="none" rtlCol="0">
            <a:spAutoFit/>
          </a:bodyPr>
          <a:lstStyle/>
          <a:p>
            <a:r>
              <a:rPr kumimoji="1" lang="en-US" altLang="ja-JP" sz="2000" dirty="0" smtClean="0">
                <a:cs typeface="Times"/>
              </a:rPr>
              <a:t>systemic leverage </a:t>
            </a:r>
            <a:endParaRPr kumimoji="1" lang="ja-JP" altLang="en-US" sz="2000" dirty="0">
              <a:cs typeface="Times"/>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4 dimensions of changes</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34</a:t>
            </a:fld>
            <a:endParaRPr lang="ja-JP" altLang="en-US" dirty="0"/>
          </a:p>
        </p:txBody>
      </p:sp>
      <p:sp>
        <p:nvSpPr>
          <p:cNvPr id="7" name="コンテンツ プレースホルダ 2"/>
          <p:cNvSpPr>
            <a:spLocks noGrp="1"/>
          </p:cNvSpPr>
          <p:nvPr>
            <p:ph idx="1"/>
          </p:nvPr>
        </p:nvSpPr>
        <p:spPr>
          <a:xfrm>
            <a:off x="457200" y="1587500"/>
            <a:ext cx="8407400" cy="4768849"/>
          </a:xfrm>
        </p:spPr>
        <p:txBody>
          <a:bodyPr>
            <a:normAutofit lnSpcReduction="10000"/>
          </a:bodyPr>
          <a:lstStyle/>
          <a:p>
            <a:r>
              <a:rPr lang="en-US" altLang="ja-JP" dirty="0" smtClean="0"/>
              <a:t>4 dimensions of changes induced by one’s becoming systems intelligent (</a:t>
            </a:r>
            <a:r>
              <a:rPr lang="en-US" altLang="ja-JP" dirty="0" err="1" smtClean="0"/>
              <a:t>Hämäläinen</a:t>
            </a:r>
            <a:r>
              <a:rPr lang="en-US" altLang="ja-JP" dirty="0" smtClean="0"/>
              <a:t> and Saarinen, 2004):</a:t>
            </a:r>
          </a:p>
          <a:p>
            <a:pPr lvl="1"/>
            <a:r>
              <a:rPr lang="en-US" altLang="ja-JP" dirty="0" smtClean="0">
                <a:solidFill>
                  <a:srgbClr val="F79646"/>
                </a:solidFill>
              </a:rPr>
              <a:t>Mental change</a:t>
            </a:r>
            <a:r>
              <a:rPr lang="en-US" altLang="ja-JP" dirty="0" smtClean="0"/>
              <a:t>: the husband accepts the </a:t>
            </a:r>
            <a:r>
              <a:rPr lang="en-US" altLang="ja-JP" dirty="0" err="1" smtClean="0"/>
              <a:t>hypergame</a:t>
            </a:r>
            <a:r>
              <a:rPr lang="en-US" altLang="ja-JP" dirty="0" smtClean="0"/>
              <a:t> perspective.</a:t>
            </a:r>
          </a:p>
          <a:p>
            <a:pPr lvl="1"/>
            <a:r>
              <a:rPr lang="en-US" altLang="ja-JP" dirty="0" smtClean="0">
                <a:solidFill>
                  <a:srgbClr val="F79646"/>
                </a:solidFill>
              </a:rPr>
              <a:t>Perceptual change</a:t>
            </a:r>
            <a:r>
              <a:rPr lang="en-US" altLang="ja-JP" dirty="0" smtClean="0"/>
              <a:t>: he takes into account other possibilities about the game structure, especially the wife’s preference.</a:t>
            </a:r>
          </a:p>
          <a:p>
            <a:pPr lvl="1"/>
            <a:r>
              <a:rPr lang="en-US" altLang="ja-JP" dirty="0" smtClean="0">
                <a:solidFill>
                  <a:srgbClr val="F79646"/>
                </a:solidFill>
              </a:rPr>
              <a:t>Individual behavioral change</a:t>
            </a:r>
            <a:r>
              <a:rPr lang="en-US" altLang="ja-JP" dirty="0" smtClean="0"/>
              <a:t>: he tries some other action than usual, expecting it would work as a systemic leverage.</a:t>
            </a:r>
          </a:p>
          <a:p>
            <a:pPr lvl="1"/>
            <a:r>
              <a:rPr lang="en-US" altLang="ja-JP" dirty="0" smtClean="0">
                <a:solidFill>
                  <a:srgbClr val="F79646"/>
                </a:solidFill>
              </a:rPr>
              <a:t>Change in the system</a:t>
            </a:r>
            <a:r>
              <a:rPr lang="en-US" altLang="ja-JP" dirty="0" smtClean="0"/>
              <a:t>: it urges her to change her framing of the situation and finally they jump to another </a:t>
            </a:r>
            <a:r>
              <a:rPr lang="en-US" altLang="ja-JP" dirty="0" err="1" smtClean="0"/>
              <a:t>hypergame</a:t>
            </a:r>
            <a:r>
              <a:rPr lang="en-US" altLang="ja-JP" dirty="0" smtClean="0"/>
              <a:t>, which might be a system that outputs a better outcome for the both.</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smtClean="0"/>
              <a:t>Key premises of SI in the </a:t>
            </a:r>
            <a:r>
              <a:rPr lang="en-US" altLang="ja-JP" dirty="0" err="1" smtClean="0"/>
              <a:t>hypergame</a:t>
            </a:r>
            <a:r>
              <a:rPr lang="en-US" altLang="ja-JP" dirty="0" smtClean="0"/>
              <a:t> framework</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35</a:t>
            </a:fld>
            <a:endParaRPr lang="ja-JP" altLang="en-US" dirty="0"/>
          </a:p>
        </p:txBody>
      </p:sp>
      <p:sp>
        <p:nvSpPr>
          <p:cNvPr id="7" name="コンテンツ プレースホルダ 2"/>
          <p:cNvSpPr>
            <a:spLocks noGrp="1"/>
          </p:cNvSpPr>
          <p:nvPr>
            <p:ph idx="1"/>
          </p:nvPr>
        </p:nvSpPr>
        <p:spPr>
          <a:xfrm>
            <a:off x="457200" y="1587500"/>
            <a:ext cx="8407400" cy="4768849"/>
          </a:xfrm>
        </p:spPr>
        <p:txBody>
          <a:bodyPr>
            <a:normAutofit/>
          </a:bodyPr>
          <a:lstStyle/>
          <a:p>
            <a:pPr marL="342900" lvl="1" indent="-342900">
              <a:buFont typeface="Arial"/>
              <a:buChar char="•"/>
            </a:pPr>
            <a:r>
              <a:rPr lang="en-US" altLang="ja-JP" dirty="0" smtClean="0"/>
              <a:t>Action primary, thinking secondary: </a:t>
            </a:r>
            <a:r>
              <a:rPr lang="en-US" altLang="ja-JP" sz="2400" dirty="0" smtClean="0"/>
              <a:t>One does not need to describe fully the system in question as a </a:t>
            </a:r>
            <a:r>
              <a:rPr lang="en-US" altLang="ja-JP" sz="2400" dirty="0" err="1" smtClean="0"/>
              <a:t>hypergame</a:t>
            </a:r>
            <a:r>
              <a:rPr lang="en-US" altLang="ja-JP" sz="2400" dirty="0" smtClean="0"/>
              <a:t> in order to act better.</a:t>
            </a:r>
          </a:p>
          <a:p>
            <a:pPr lvl="1"/>
            <a:r>
              <a:rPr lang="en-US" altLang="ja-JP" dirty="0" smtClean="0">
                <a:solidFill>
                  <a:prstClr val="white"/>
                </a:solidFill>
              </a:rPr>
              <a:t>This is a critically distinct point even from conventional </a:t>
            </a:r>
            <a:r>
              <a:rPr lang="en-US" altLang="ja-JP" dirty="0" err="1" smtClean="0">
                <a:solidFill>
                  <a:prstClr val="white"/>
                </a:solidFill>
              </a:rPr>
              <a:t>hypergame</a:t>
            </a:r>
            <a:r>
              <a:rPr lang="en-US" altLang="ja-JP" dirty="0" smtClean="0">
                <a:solidFill>
                  <a:prstClr val="white"/>
                </a:solidFill>
              </a:rPr>
              <a:t> studies.</a:t>
            </a:r>
            <a:endParaRPr lang="en-US" altLang="ja-JP" sz="2400" dirty="0" smtClean="0"/>
          </a:p>
          <a:p>
            <a:pPr marL="342900" lvl="1" indent="-342900">
              <a:buFont typeface="Arial"/>
              <a:buChar char="•"/>
            </a:pPr>
            <a:r>
              <a:rPr lang="en-US" altLang="ja-JP" dirty="0" smtClean="0"/>
              <a:t>Optimism for change: trying another action can change the situation.</a:t>
            </a:r>
          </a:p>
          <a:p>
            <a:pPr marL="342900" lvl="1" indent="-342900">
              <a:buFont typeface="Arial"/>
              <a:buChar char="•"/>
            </a:pPr>
            <a:r>
              <a:rPr lang="en-US" altLang="ja-JP" dirty="0" smtClean="0"/>
              <a:t>Inherent intelligence: </a:t>
            </a:r>
            <a:r>
              <a:rPr lang="en-US" altLang="ja-JP" sz="2400" dirty="0" smtClean="0"/>
              <a:t>All one needs is awareness.</a:t>
            </a:r>
          </a:p>
          <a:p>
            <a:endParaRPr lang="en-US" altLang="ja-JP" sz="24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56665" y="2130425"/>
            <a:ext cx="8448299" cy="1470025"/>
          </a:xfrm>
        </p:spPr>
        <p:txBody>
          <a:bodyPr>
            <a:normAutofit/>
          </a:bodyPr>
          <a:lstStyle/>
          <a:p>
            <a:r>
              <a:rPr lang="en-US" altLang="ja-JP" sz="4000" dirty="0" smtClean="0"/>
              <a:t>5. Concluding remarks</a:t>
            </a:r>
            <a:endParaRPr lang="ja-JP" altLang="en-US" sz="4000" dirty="0"/>
          </a:p>
        </p:txBody>
      </p:sp>
      <p:sp>
        <p:nvSpPr>
          <p:cNvPr id="6" name="サブタイトル 5"/>
          <p:cNvSpPr>
            <a:spLocks noGrp="1"/>
          </p:cNvSpPr>
          <p:nvPr>
            <p:ph type="subTitle" idx="1"/>
          </p:nvPr>
        </p:nvSpPr>
        <p:spPr>
          <a:xfrm>
            <a:off x="1083928" y="3886200"/>
            <a:ext cx="7125128" cy="1752600"/>
          </a:xfrm>
        </p:spPr>
        <p:txBody>
          <a:bodyPr/>
          <a:lstStyle/>
          <a:p>
            <a:endParaRPr lang="ja-JP" altLang="en-US" dirty="0"/>
          </a:p>
        </p:txBody>
      </p:sp>
      <p:sp>
        <p:nvSpPr>
          <p:cNvPr id="8" name="スライド番号プレースホルダ 7"/>
          <p:cNvSpPr>
            <a:spLocks noGrp="1"/>
          </p:cNvSpPr>
          <p:nvPr>
            <p:ph type="sldNum" sz="quarter" idx="12"/>
          </p:nvPr>
        </p:nvSpPr>
        <p:spPr/>
        <p:txBody>
          <a:bodyPr/>
          <a:lstStyle/>
          <a:p>
            <a:fld id="{6687B877-84B2-6C46-995A-9AA17A8D25D5}" type="slidenum">
              <a:rPr lang="ja-JP" altLang="en-US" smtClean="0"/>
              <a:pPr/>
              <a:t>36</a:t>
            </a:fld>
            <a:endParaRPr lang="ja-JP" alt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smtClean="0"/>
              <a:t>A summary: Linkages between</a:t>
            </a:r>
            <a:br>
              <a:rPr lang="en-US" altLang="ja-JP" dirty="0" smtClean="0"/>
            </a:br>
            <a:r>
              <a:rPr lang="en-US" altLang="ja-JP" dirty="0" err="1" smtClean="0"/>
              <a:t>hypergames</a:t>
            </a:r>
            <a:r>
              <a:rPr lang="en-US" altLang="ja-JP" dirty="0" smtClean="0"/>
              <a:t> and systems intelligence</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37</a:t>
            </a:fld>
            <a:endParaRPr lang="ja-JP" altLang="en-US" dirty="0"/>
          </a:p>
        </p:txBody>
      </p:sp>
      <p:sp>
        <p:nvSpPr>
          <p:cNvPr id="7" name="コンテンツ プレースホルダ 2"/>
          <p:cNvSpPr>
            <a:spLocks noGrp="1"/>
          </p:cNvSpPr>
          <p:nvPr>
            <p:ph idx="1"/>
          </p:nvPr>
        </p:nvSpPr>
        <p:spPr>
          <a:xfrm>
            <a:off x="457200" y="1587500"/>
            <a:ext cx="8407400" cy="2943403"/>
          </a:xfrm>
        </p:spPr>
        <p:txBody>
          <a:bodyPr>
            <a:normAutofit/>
          </a:bodyPr>
          <a:lstStyle/>
          <a:p>
            <a:r>
              <a:rPr lang="en-US" altLang="ja-JP" sz="2400" dirty="0" smtClean="0"/>
              <a:t>They both are complementary for one another:</a:t>
            </a:r>
          </a:p>
          <a:p>
            <a:pPr lvl="1"/>
            <a:r>
              <a:rPr lang="en-US" altLang="ja-JP" sz="2400" dirty="0" err="1" smtClean="0"/>
              <a:t>Hypergames</a:t>
            </a:r>
            <a:r>
              <a:rPr lang="en-US" altLang="ja-JP" sz="2400" dirty="0" smtClean="0"/>
              <a:t> provide a formal foundation that support the systems intelligence approach.</a:t>
            </a:r>
          </a:p>
          <a:p>
            <a:pPr lvl="1"/>
            <a:r>
              <a:rPr lang="en-US" altLang="ja-JP" sz="2400" dirty="0" smtClean="0"/>
              <a:t>Systems intelligence gives </a:t>
            </a:r>
            <a:r>
              <a:rPr lang="en-US" altLang="ja-JP" sz="2400" dirty="0" err="1" smtClean="0"/>
              <a:t>hypergames</a:t>
            </a:r>
            <a:r>
              <a:rPr lang="en-US" altLang="ja-JP" sz="2400" dirty="0" smtClean="0"/>
              <a:t> fresh prescriptive ideas for agents acting inside systems.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Further study</a:t>
            </a:r>
            <a:endParaRPr lang="ja-JP" altLang="en-US"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38</a:t>
            </a:fld>
            <a:endParaRPr lang="ja-JP" altLang="en-US" dirty="0"/>
          </a:p>
        </p:txBody>
      </p:sp>
      <p:sp>
        <p:nvSpPr>
          <p:cNvPr id="7" name="コンテンツ プレースホルダ 2"/>
          <p:cNvSpPr>
            <a:spLocks noGrp="1"/>
          </p:cNvSpPr>
          <p:nvPr>
            <p:ph idx="1"/>
          </p:nvPr>
        </p:nvSpPr>
        <p:spPr>
          <a:xfrm>
            <a:off x="457200" y="1587500"/>
            <a:ext cx="8407400" cy="4768849"/>
          </a:xfrm>
        </p:spPr>
        <p:txBody>
          <a:bodyPr>
            <a:normAutofit/>
          </a:bodyPr>
          <a:lstStyle/>
          <a:p>
            <a:r>
              <a:rPr lang="en-US" altLang="ja-JP" sz="2600" dirty="0" smtClean="0"/>
              <a:t>For a more rigorous characterization of SI by </a:t>
            </a:r>
            <a:r>
              <a:rPr lang="en-US" altLang="ja-JP" sz="2600" dirty="0" err="1" smtClean="0"/>
              <a:t>hypergames</a:t>
            </a:r>
            <a:r>
              <a:rPr lang="en-US" altLang="ja-JP" sz="2600" dirty="0" smtClean="0"/>
              <a:t>, the following problems need to be solved:</a:t>
            </a:r>
          </a:p>
          <a:p>
            <a:pPr lvl="1"/>
            <a:r>
              <a:rPr lang="en-US" altLang="ja-JP" sz="2600" dirty="0" smtClean="0"/>
              <a:t>The origin of one’s subjective view.</a:t>
            </a:r>
          </a:p>
          <a:p>
            <a:pPr lvl="1"/>
            <a:r>
              <a:rPr lang="en-US" altLang="ja-JP" sz="2600" dirty="0" smtClean="0"/>
              <a:t>Update process of it.</a:t>
            </a:r>
          </a:p>
          <a:p>
            <a:pPr lvl="1"/>
            <a:r>
              <a:rPr lang="en-US" altLang="ja-JP" sz="2600" dirty="0" smtClean="0"/>
              <a:t>Decision making rules in a repeated </a:t>
            </a:r>
            <a:r>
              <a:rPr lang="en-US" altLang="ja-JP" sz="2600" dirty="0" err="1" smtClean="0"/>
              <a:t>hypergame</a:t>
            </a:r>
            <a:r>
              <a:rPr lang="en-US" altLang="ja-JP" sz="2600" dirty="0" smtClean="0"/>
              <a:t>.</a:t>
            </a:r>
          </a:p>
          <a:p>
            <a:pPr lvl="1"/>
            <a:r>
              <a:rPr lang="en-US" altLang="ja-JP" sz="2600" dirty="0" smtClean="0"/>
              <a:t>The reason why a systems intelligent agent may try a different action (in accordance with utility theory)</a:t>
            </a:r>
          </a:p>
          <a:p>
            <a:pPr lvl="1"/>
            <a:r>
              <a:rPr lang="en-US" altLang="ja-JP" sz="2600" dirty="0"/>
              <a:t>A</a:t>
            </a:r>
            <a:r>
              <a:rPr lang="en-US" altLang="ja-JP" sz="2600" dirty="0" smtClean="0"/>
              <a:t>ssumptions of repeated </a:t>
            </a:r>
            <a:r>
              <a:rPr lang="en-US" altLang="ja-JP" sz="2600" dirty="0" err="1" smtClean="0"/>
              <a:t>hypergames</a:t>
            </a:r>
            <a:r>
              <a:rPr lang="en-US" altLang="ja-JP" sz="2600" dirty="0" smtClean="0"/>
              <a:t>.</a:t>
            </a:r>
          </a:p>
          <a:p>
            <a:endParaRPr lang="en-US" altLang="ja-JP" sz="26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fi-FI" altLang="ja-JP" dirty="0" err="1" smtClean="0"/>
              <a:t>References</a:t>
            </a:r>
            <a:endParaRPr lang="ja-JP" altLang="en-US" dirty="0"/>
          </a:p>
        </p:txBody>
      </p:sp>
      <p:sp>
        <p:nvSpPr>
          <p:cNvPr id="3" name="コンテンツ プレースホルダ 2"/>
          <p:cNvSpPr>
            <a:spLocks noGrp="1"/>
          </p:cNvSpPr>
          <p:nvPr>
            <p:ph idx="1"/>
          </p:nvPr>
        </p:nvSpPr>
        <p:spPr>
          <a:xfrm>
            <a:off x="457200" y="1173431"/>
            <a:ext cx="8229600" cy="5548044"/>
          </a:xfrm>
        </p:spPr>
        <p:txBody>
          <a:bodyPr>
            <a:normAutofit lnSpcReduction="10000"/>
          </a:bodyPr>
          <a:lstStyle/>
          <a:p>
            <a:r>
              <a:rPr lang="en-US" altLang="ja-JP" sz="1600" dirty="0" smtClean="0"/>
              <a:t>P. G. Bennett (1977): Toward a theory of </a:t>
            </a:r>
            <a:r>
              <a:rPr lang="en-US" altLang="ja-JP" sz="1600" dirty="0" err="1" smtClean="0"/>
              <a:t>hypregame</a:t>
            </a:r>
            <a:r>
              <a:rPr lang="en-US" altLang="ja-JP" sz="1600" dirty="0" smtClean="0"/>
              <a:t>.</a:t>
            </a:r>
            <a:r>
              <a:rPr lang="ja-JP" altLang="en-US" sz="1600" dirty="0" smtClean="0"/>
              <a:t> </a:t>
            </a:r>
            <a:r>
              <a:rPr lang="en-US" altLang="ja-JP" sz="1600" dirty="0" smtClean="0"/>
              <a:t>Omega, 5:749–751.</a:t>
            </a:r>
          </a:p>
          <a:p>
            <a:r>
              <a:rPr lang="en-US" altLang="ja-JP" sz="1600" dirty="0" smtClean="0"/>
              <a:t>Y. Feinberg (2012): Games with unawareness. Graduate School of Business Discussion Papers. Stanford University.</a:t>
            </a:r>
          </a:p>
          <a:p>
            <a:r>
              <a:rPr lang="en-US" altLang="ja-JP" sz="1600" dirty="0" smtClean="0"/>
              <a:t>L. </a:t>
            </a:r>
            <a:r>
              <a:rPr lang="en-US" altLang="ja-JP" sz="1600" dirty="0" err="1" smtClean="0"/>
              <a:t>Festinger</a:t>
            </a:r>
            <a:r>
              <a:rPr lang="en-US" altLang="ja-JP" sz="1600" dirty="0" smtClean="0"/>
              <a:t> (1957):</a:t>
            </a:r>
            <a:r>
              <a:rPr lang="ja-JP" altLang="en-US" sz="1600" dirty="0" smtClean="0"/>
              <a:t> </a:t>
            </a:r>
            <a:r>
              <a:rPr lang="en-US" altLang="ja-JP" sz="1600" dirty="0" smtClean="0"/>
              <a:t>A theory of cognitive dissonance. Stanford University Press, Stanford.</a:t>
            </a:r>
          </a:p>
          <a:p>
            <a:r>
              <a:rPr lang="de-DE" altLang="ja-JP" sz="1600" dirty="0" smtClean="0"/>
              <a:t>A. Heifetz, M. Meier and B. C. Schipper (2013): </a:t>
            </a:r>
            <a:r>
              <a:rPr lang="en-US" altLang="ja-JP" sz="1600" dirty="0" smtClean="0"/>
              <a:t>Dynamic unawareness and </a:t>
            </a:r>
            <a:r>
              <a:rPr lang="en-US" altLang="ja-JP" sz="1600" dirty="0" err="1" smtClean="0"/>
              <a:t>rationalizable</a:t>
            </a:r>
            <a:r>
              <a:rPr lang="en-US" altLang="ja-JP" sz="1600" dirty="0" smtClean="0"/>
              <a:t> behavior. Games and Economic Behavior, 81:50–68.</a:t>
            </a:r>
            <a:endParaRPr lang="de-DE" altLang="ja-JP" sz="1600" dirty="0" smtClean="0"/>
          </a:p>
          <a:p>
            <a:r>
              <a:rPr lang="en-US" altLang="ja-JP" sz="1600" dirty="0" smtClean="0"/>
              <a:t>R. P. </a:t>
            </a:r>
            <a:r>
              <a:rPr lang="en-US" altLang="ja-JP" sz="1600" dirty="0" err="1" smtClean="0"/>
              <a:t>Hamalainen</a:t>
            </a:r>
            <a:r>
              <a:rPr lang="en-US" altLang="ja-JP" sz="1600" dirty="0" smtClean="0"/>
              <a:t> and E. Saarinen (2004): Chapter 1: Systems intelligence: Connecting engineering</a:t>
            </a:r>
            <a:r>
              <a:rPr lang="ja-JP" altLang="en-US" sz="1600" dirty="0" smtClean="0"/>
              <a:t> </a:t>
            </a:r>
            <a:r>
              <a:rPr lang="en-US" altLang="ja-JP" sz="1600" dirty="0" smtClean="0"/>
              <a:t>thinking with human sensitivity. In</a:t>
            </a:r>
            <a:r>
              <a:rPr lang="ja-JP" altLang="en-US" sz="1600" dirty="0" smtClean="0"/>
              <a:t> </a:t>
            </a:r>
            <a:r>
              <a:rPr lang="en-US" altLang="ja-JP" sz="1600" dirty="0" smtClean="0"/>
              <a:t>Systems Intel </a:t>
            </a:r>
            <a:r>
              <a:rPr lang="en-US" altLang="ja-JP" sz="1600" dirty="0" err="1" smtClean="0"/>
              <a:t>ligence</a:t>
            </a:r>
            <a:r>
              <a:rPr lang="en-US" altLang="ja-JP" sz="1600" dirty="0" smtClean="0"/>
              <a:t>: Discovering a Hidden Competence</a:t>
            </a:r>
            <a:r>
              <a:rPr lang="ja-JP" altLang="en-US" sz="1600" dirty="0" smtClean="0"/>
              <a:t> </a:t>
            </a:r>
            <a:r>
              <a:rPr lang="en-US" altLang="ja-JP" sz="1600" dirty="0" smtClean="0"/>
              <a:t>in Human Action and Organizational Life. Helsinki University of Technology.</a:t>
            </a:r>
          </a:p>
          <a:p>
            <a:r>
              <a:rPr lang="en-US" altLang="ja-JP" sz="1600" dirty="0" smtClean="0"/>
              <a:t>R. P. </a:t>
            </a:r>
            <a:r>
              <a:rPr lang="en-US" altLang="ja-JP" sz="1600" dirty="0" err="1" smtClean="0"/>
              <a:t>Hamalainen</a:t>
            </a:r>
            <a:r>
              <a:rPr lang="en-US" altLang="ja-JP" sz="1600" dirty="0" smtClean="0"/>
              <a:t> and E. Saarinen (2006): Systems intelligence: A key competence in human action</a:t>
            </a:r>
            <a:r>
              <a:rPr lang="ja-JP" altLang="en-US" sz="1600" dirty="0" smtClean="0"/>
              <a:t> </a:t>
            </a:r>
            <a:r>
              <a:rPr lang="en-US" altLang="ja-JP" sz="1600" dirty="0" smtClean="0"/>
              <a:t>and organization life.</a:t>
            </a:r>
            <a:r>
              <a:rPr lang="ja-JP" altLang="en-US" sz="1600" dirty="0" smtClean="0"/>
              <a:t> </a:t>
            </a:r>
            <a:r>
              <a:rPr lang="en-US" altLang="ja-JP" sz="1600" dirty="0" smtClean="0"/>
              <a:t>The </a:t>
            </a:r>
            <a:r>
              <a:rPr lang="en-US" altLang="ja-JP" sz="1600" dirty="0" err="1" smtClean="0"/>
              <a:t>SoL</a:t>
            </a:r>
            <a:r>
              <a:rPr lang="en-US" altLang="ja-JP" sz="1600" dirty="0" smtClean="0"/>
              <a:t> Journal, 7(4):17–28.</a:t>
            </a:r>
            <a:r>
              <a:rPr lang="ja-JP" altLang="en-US" sz="1600" dirty="0" smtClean="0"/>
              <a:t> </a:t>
            </a:r>
            <a:endParaRPr lang="en-US" altLang="ja-JP" sz="1600" dirty="0" smtClean="0"/>
          </a:p>
          <a:p>
            <a:r>
              <a:rPr lang="en-US" altLang="ja-JP" sz="1600" dirty="0" smtClean="0"/>
              <a:t>J. C. </a:t>
            </a:r>
            <a:r>
              <a:rPr lang="en-US" altLang="ja-JP" sz="1600" dirty="0" err="1" smtClean="0"/>
              <a:t>Harsanyi</a:t>
            </a:r>
            <a:r>
              <a:rPr lang="en-US" altLang="ja-JP" sz="1600" dirty="0" smtClean="0"/>
              <a:t> (1967): Games with incomplete information played by Bayesian players. Management Science, 14:159-182, 320-334, 486-502.</a:t>
            </a:r>
            <a:endParaRPr lang="fi-FI" altLang="ja-JP" sz="1600" dirty="0" smtClean="0"/>
          </a:p>
          <a:p>
            <a:r>
              <a:rPr lang="en-US" altLang="ja-JP" sz="1600" dirty="0" smtClean="0"/>
              <a:t>K. Kijima (1996): An intelligent poly-agent learning model and its application.</a:t>
            </a:r>
            <a:r>
              <a:rPr lang="ja-JP" altLang="en-US" sz="1600" dirty="0" smtClean="0"/>
              <a:t> </a:t>
            </a:r>
            <a:r>
              <a:rPr lang="en-US" altLang="ja-JP" sz="1600" dirty="0" smtClean="0"/>
              <a:t>Information and</a:t>
            </a:r>
            <a:r>
              <a:rPr lang="ja-JP" altLang="en-US" sz="1600" dirty="0" smtClean="0"/>
              <a:t> </a:t>
            </a:r>
            <a:r>
              <a:rPr lang="en-US" altLang="ja-JP" sz="1600" dirty="0" smtClean="0"/>
              <a:t>Systems Engineering, 2:47–61.</a:t>
            </a:r>
            <a:r>
              <a:rPr lang="ja-JP" altLang="en-US" sz="1600" dirty="0" smtClean="0"/>
              <a:t> </a:t>
            </a:r>
            <a:endParaRPr lang="fi-FI" altLang="ja-JP" sz="1600" dirty="0" smtClean="0"/>
          </a:p>
          <a:p>
            <a:r>
              <a:rPr lang="en-US" altLang="ja-JP" sz="1600" dirty="0" err="1" smtClean="0"/>
              <a:t>Y.Sasaki</a:t>
            </a:r>
            <a:r>
              <a:rPr lang="en-US" altLang="ja-JP" sz="1600" dirty="0" smtClean="0"/>
              <a:t> (2013): Modeling subjectivity and interpretations in games: A </a:t>
            </a:r>
            <a:r>
              <a:rPr lang="en-US" altLang="ja-JP" sz="1600" dirty="0" err="1" smtClean="0"/>
              <a:t>hypergame</a:t>
            </a:r>
            <a:r>
              <a:rPr lang="en-US" altLang="ja-JP" sz="1600" dirty="0" smtClean="0"/>
              <a:t> theoretic approach. PhD dissertation, Tokyo Institute of Technology.</a:t>
            </a:r>
          </a:p>
          <a:p>
            <a:r>
              <a:rPr lang="en-US" altLang="ja-JP" sz="1600" dirty="0" smtClean="0"/>
              <a:t>Y. Sasaki and K. Kijima (2008): Preservation of misperceptions – stability analysis of </a:t>
            </a:r>
            <a:r>
              <a:rPr lang="en-US" altLang="ja-JP" sz="1600" dirty="0" err="1" smtClean="0"/>
              <a:t>hypergames</a:t>
            </a:r>
            <a:r>
              <a:rPr lang="en-US" altLang="ja-JP" sz="1600" dirty="0" smtClean="0"/>
              <a:t>.</a:t>
            </a:r>
            <a:r>
              <a:rPr lang="ja-JP" altLang="en-US" sz="1600" dirty="0" smtClean="0"/>
              <a:t> </a:t>
            </a:r>
            <a:r>
              <a:rPr lang="en-US" altLang="ja-JP" sz="1600" dirty="0" smtClean="0"/>
              <a:t>In</a:t>
            </a:r>
            <a:r>
              <a:rPr lang="ja-JP" altLang="en-US" sz="1600" dirty="0" smtClean="0"/>
              <a:t> </a:t>
            </a:r>
            <a:r>
              <a:rPr lang="en-US" altLang="ja-JP" sz="1600" dirty="0" smtClean="0"/>
              <a:t>Proceedings of the 52nd Annual Meeting of the ISSS.</a:t>
            </a:r>
            <a:r>
              <a:rPr lang="ja-JP" altLang="en-US" sz="1600" dirty="0" smtClean="0"/>
              <a:t> </a:t>
            </a:r>
          </a:p>
          <a:p>
            <a:r>
              <a:rPr lang="en-US" altLang="ja-JP" sz="1600" dirty="0" smtClean="0"/>
              <a:t>Y. Sasaki and K. Kijima (2012): </a:t>
            </a:r>
            <a:r>
              <a:rPr lang="en-US" altLang="ja-JP" sz="1600" dirty="0" err="1" smtClean="0"/>
              <a:t>Hypergames</a:t>
            </a:r>
            <a:r>
              <a:rPr lang="en-US" altLang="ja-JP" sz="1600" dirty="0" smtClean="0"/>
              <a:t> and Bayesian games: A theoretical comparison of the models of games with incomplete information. Journal of Systems Science and Complexity, 25(4):720-735.</a:t>
            </a:r>
            <a:endParaRPr lang="ja-JP" altLang="en-US" sz="1600" dirty="0"/>
          </a:p>
        </p:txBody>
      </p:sp>
      <p:sp>
        <p:nvSpPr>
          <p:cNvPr id="4" name="スライド番号プレースホルダ 3"/>
          <p:cNvSpPr>
            <a:spLocks noGrp="1"/>
          </p:cNvSpPr>
          <p:nvPr>
            <p:ph type="sldNum" sz="quarter" idx="12"/>
          </p:nvPr>
        </p:nvSpPr>
        <p:spPr/>
        <p:txBody>
          <a:bodyPr/>
          <a:lstStyle/>
          <a:p>
            <a:fld id="{E1DE99D1-F27C-CC42-9250-22F93423FDB2}" type="slidenum">
              <a:rPr lang="ja-JP" altLang="en-US" smtClean="0"/>
              <a:pPr/>
              <a:t>39</a:t>
            </a:fld>
            <a:endParaRPr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57200"/>
            <a:ext cx="8229600" cy="1143000"/>
          </a:xfrm>
        </p:spPr>
        <p:txBody>
          <a:bodyPr/>
          <a:lstStyle/>
          <a:p>
            <a:r>
              <a:rPr lang="en-US" altLang="ja-JP" dirty="0" smtClean="0"/>
              <a:t>Abstract</a:t>
            </a:r>
            <a:endParaRPr lang="ja-JP" altLang="en-US" dirty="0"/>
          </a:p>
        </p:txBody>
      </p:sp>
      <p:sp>
        <p:nvSpPr>
          <p:cNvPr id="3" name="コンテンツ プレースホルダ 2"/>
          <p:cNvSpPr>
            <a:spLocks noGrp="1"/>
          </p:cNvSpPr>
          <p:nvPr>
            <p:ph idx="1"/>
          </p:nvPr>
        </p:nvSpPr>
        <p:spPr>
          <a:xfrm>
            <a:off x="457200" y="1600200"/>
            <a:ext cx="8420100" cy="4525963"/>
          </a:xfrm>
        </p:spPr>
        <p:txBody>
          <a:bodyPr/>
          <a:lstStyle/>
          <a:p>
            <a:r>
              <a:rPr lang="en-US" altLang="ja-JP" dirty="0" smtClean="0"/>
              <a:t>To discuss linkages between </a:t>
            </a:r>
            <a:r>
              <a:rPr lang="en-US" altLang="ja-JP" dirty="0" err="1" smtClean="0">
                <a:solidFill>
                  <a:schemeClr val="accent6"/>
                </a:solidFill>
              </a:rPr>
              <a:t>hypergames</a:t>
            </a:r>
            <a:r>
              <a:rPr lang="en-US" altLang="ja-JP" dirty="0" smtClean="0">
                <a:solidFill>
                  <a:schemeClr val="accent6"/>
                </a:solidFill>
              </a:rPr>
              <a:t> </a:t>
            </a:r>
            <a:r>
              <a:rPr lang="en-US" altLang="ja-JP" dirty="0" smtClean="0"/>
              <a:t>and </a:t>
            </a:r>
            <a:r>
              <a:rPr lang="en-US" altLang="ja-JP" dirty="0" smtClean="0">
                <a:solidFill>
                  <a:srgbClr val="F79646"/>
                </a:solidFill>
              </a:rPr>
              <a:t>systems intelligence</a:t>
            </a:r>
            <a:r>
              <a:rPr lang="en-US" altLang="ja-JP" dirty="0" smtClean="0"/>
              <a:t>.</a:t>
            </a:r>
          </a:p>
          <a:p>
            <a:endParaRPr lang="en-US" altLang="ja-JP" dirty="0" smtClean="0"/>
          </a:p>
          <a:p>
            <a:r>
              <a:rPr lang="en-US" altLang="ja-JP" dirty="0" smtClean="0"/>
              <a:t>Contributions are:</a:t>
            </a:r>
          </a:p>
          <a:p>
            <a:pPr lvl="1"/>
            <a:r>
              <a:rPr lang="en-US" altLang="ja-JP" dirty="0" smtClean="0"/>
              <a:t>To provide a formal foundation for key premises of systems intelligence, by using the </a:t>
            </a:r>
            <a:r>
              <a:rPr lang="en-US" altLang="ja-JP" dirty="0" err="1" smtClean="0"/>
              <a:t>hypergame</a:t>
            </a:r>
            <a:r>
              <a:rPr lang="en-US" altLang="ja-JP" dirty="0" smtClean="0"/>
              <a:t> framework.</a:t>
            </a:r>
          </a:p>
          <a:p>
            <a:pPr lvl="1"/>
            <a:r>
              <a:rPr lang="en-US" altLang="ja-JP" dirty="0" smtClean="0"/>
              <a:t>To propose a new way to promote </a:t>
            </a:r>
            <a:r>
              <a:rPr lang="en-US" altLang="ja-JP" dirty="0" err="1" smtClean="0"/>
              <a:t>hypergame</a:t>
            </a:r>
            <a:r>
              <a:rPr lang="en-US" altLang="ja-JP" dirty="0" smtClean="0"/>
              <a:t> theory as a perspective in order for one to become systems intelligent.</a:t>
            </a:r>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4</a:t>
            </a:fld>
            <a:endParaRPr lang="ja-JP" alt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56665" y="2130425"/>
            <a:ext cx="8448299" cy="1470025"/>
          </a:xfrm>
        </p:spPr>
        <p:txBody>
          <a:bodyPr>
            <a:normAutofit/>
          </a:bodyPr>
          <a:lstStyle/>
          <a:p>
            <a:r>
              <a:rPr lang="en-US" altLang="ja-JP" sz="4000" dirty="0" err="1" smtClean="0"/>
              <a:t>Kiitos</a:t>
            </a:r>
            <a:r>
              <a:rPr lang="en-US" altLang="ja-JP" sz="4000" dirty="0" smtClean="0"/>
              <a:t> </a:t>
            </a:r>
            <a:r>
              <a:rPr lang="en-US" altLang="ja-JP" sz="4000" dirty="0" err="1" smtClean="0"/>
              <a:t>paljon</a:t>
            </a:r>
            <a:r>
              <a:rPr lang="en-US" altLang="ja-JP" sz="4000" dirty="0" smtClean="0"/>
              <a:t>.</a:t>
            </a:r>
            <a:endParaRPr lang="ja-JP" altLang="en-US" sz="4000" dirty="0"/>
          </a:p>
        </p:txBody>
      </p:sp>
      <p:sp>
        <p:nvSpPr>
          <p:cNvPr id="6" name="サブタイトル 5"/>
          <p:cNvSpPr>
            <a:spLocks noGrp="1"/>
          </p:cNvSpPr>
          <p:nvPr>
            <p:ph type="subTitle" idx="1"/>
          </p:nvPr>
        </p:nvSpPr>
        <p:spPr/>
        <p:txBody>
          <a:bodyPr/>
          <a:lstStyle/>
          <a:p>
            <a:endParaRPr lang="ja-JP" altLang="en-US"/>
          </a:p>
        </p:txBody>
      </p:sp>
      <p:sp>
        <p:nvSpPr>
          <p:cNvPr id="8" name="スライド番号プレースホルダ 7"/>
          <p:cNvSpPr>
            <a:spLocks noGrp="1"/>
          </p:cNvSpPr>
          <p:nvPr>
            <p:ph type="sldNum" sz="quarter" idx="12"/>
          </p:nvPr>
        </p:nvSpPr>
        <p:spPr/>
        <p:txBody>
          <a:bodyPr/>
          <a:lstStyle/>
          <a:p>
            <a:fld id="{6687B877-84B2-6C46-995A-9AA17A8D25D5}" type="slidenum">
              <a:rPr lang="ja-JP" altLang="en-US" smtClean="0"/>
              <a:pPr/>
              <a:t>40</a:t>
            </a:fld>
            <a:endParaRPr lang="ja-JP" altLang="en-US"/>
          </a:p>
        </p:txBody>
      </p:sp>
    </p:spTree>
    <p:extLst>
      <p:ext uri="{BB962C8B-B14F-4D97-AF65-F5344CB8AC3E}">
        <p14:creationId xmlns:p14="http://schemas.microsoft.com/office/powerpoint/2010/main" val="891408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57200"/>
            <a:ext cx="8229600" cy="1143000"/>
          </a:xfrm>
        </p:spPr>
        <p:txBody>
          <a:bodyPr/>
          <a:lstStyle/>
          <a:p>
            <a:r>
              <a:rPr lang="en-US" altLang="ja-JP" dirty="0" smtClean="0"/>
              <a:t>Contents</a:t>
            </a:r>
            <a:endParaRPr lang="ja-JP" altLang="en-US" dirty="0"/>
          </a:p>
        </p:txBody>
      </p:sp>
      <p:sp>
        <p:nvSpPr>
          <p:cNvPr id="3" name="コンテンツ プレースホルダ 2"/>
          <p:cNvSpPr>
            <a:spLocks noGrp="1"/>
          </p:cNvSpPr>
          <p:nvPr>
            <p:ph idx="1"/>
          </p:nvPr>
        </p:nvSpPr>
        <p:spPr>
          <a:xfrm>
            <a:off x="457200" y="1600200"/>
            <a:ext cx="8420100" cy="4525963"/>
          </a:xfrm>
        </p:spPr>
        <p:txBody>
          <a:bodyPr/>
          <a:lstStyle/>
          <a:p>
            <a:pPr marL="457200" indent="-457200">
              <a:buFont typeface="+mj-lt"/>
              <a:buAutoNum type="arabicPeriod"/>
            </a:pPr>
            <a:r>
              <a:rPr lang="en-US" altLang="ja-JP" dirty="0" smtClean="0"/>
              <a:t>Systems Intelligence and systems of holding back</a:t>
            </a:r>
          </a:p>
          <a:p>
            <a:pPr marL="457200" indent="-457200">
              <a:buFont typeface="+mj-lt"/>
              <a:buAutoNum type="arabicPeriod"/>
            </a:pPr>
            <a:r>
              <a:rPr lang="en-US" altLang="ja-JP" dirty="0" err="1" smtClean="0"/>
              <a:t>Hypergames</a:t>
            </a:r>
            <a:endParaRPr lang="en-US" altLang="ja-JP" dirty="0" smtClean="0"/>
          </a:p>
          <a:p>
            <a:pPr marL="457200" indent="-457200">
              <a:buFont typeface="+mj-lt"/>
              <a:buAutoNum type="arabicPeriod"/>
            </a:pPr>
            <a:r>
              <a:rPr lang="en-US" altLang="ja-JP" dirty="0" smtClean="0"/>
              <a:t>Modeling systems of holding back as </a:t>
            </a:r>
            <a:r>
              <a:rPr lang="en-US" altLang="ja-JP" dirty="0" err="1" smtClean="0"/>
              <a:t>hypergames</a:t>
            </a:r>
            <a:r>
              <a:rPr lang="en-US" altLang="ja-JP" dirty="0" smtClean="0"/>
              <a:t>:</a:t>
            </a:r>
            <a:br>
              <a:rPr lang="en-US" altLang="ja-JP" dirty="0" smtClean="0"/>
            </a:br>
            <a:r>
              <a:rPr lang="en-US" altLang="ja-JP" dirty="0" smtClean="0"/>
              <a:t>How can people get caught in SHB?</a:t>
            </a:r>
          </a:p>
          <a:p>
            <a:pPr marL="457200" indent="-457200">
              <a:buFont typeface="+mj-lt"/>
              <a:buAutoNum type="arabicPeriod"/>
            </a:pPr>
            <a:r>
              <a:rPr lang="en-US" altLang="ja-JP" dirty="0" smtClean="0"/>
              <a:t>The way to become systems intelligent:</a:t>
            </a:r>
            <a:br>
              <a:rPr lang="en-US" altLang="ja-JP" dirty="0" smtClean="0"/>
            </a:br>
            <a:r>
              <a:rPr lang="en-US" altLang="ja-JP" dirty="0" smtClean="0"/>
              <a:t>What can and should we do to get out of SHB?</a:t>
            </a:r>
          </a:p>
          <a:p>
            <a:pPr marL="457200" indent="-457200">
              <a:buFont typeface="+mj-lt"/>
              <a:buAutoNum type="arabicPeriod"/>
            </a:pPr>
            <a:r>
              <a:rPr lang="en-US" altLang="ja-JP" dirty="0" smtClean="0"/>
              <a:t>Concluding remarks</a:t>
            </a:r>
            <a:endParaRPr lang="ja-JP" altLang="en-US" dirty="0" smtClean="0"/>
          </a:p>
          <a:p>
            <a:pPr marL="457200" indent="-457200">
              <a:buFont typeface="+mj-lt"/>
              <a:buAutoNum type="arabicPeriod"/>
            </a:pPr>
            <a:endParaRPr lang="en-US" altLang="ja-JP" dirty="0" smtClean="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5</a:t>
            </a:fld>
            <a:endParaRPr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56665" y="2130425"/>
            <a:ext cx="8448299" cy="1470025"/>
          </a:xfrm>
        </p:spPr>
        <p:txBody>
          <a:bodyPr>
            <a:normAutofit/>
          </a:bodyPr>
          <a:lstStyle/>
          <a:p>
            <a:r>
              <a:rPr lang="en-US" altLang="ja-JP" sz="4000" dirty="0" smtClean="0"/>
              <a:t>1. Systems intelligence and</a:t>
            </a:r>
            <a:br>
              <a:rPr lang="en-US" altLang="ja-JP" sz="4000" dirty="0" smtClean="0"/>
            </a:br>
            <a:r>
              <a:rPr lang="en-US" altLang="ja-JP" sz="4000" dirty="0" smtClean="0"/>
              <a:t>systems of holding back</a:t>
            </a:r>
            <a:endParaRPr lang="ja-JP" altLang="en-US" sz="4000" dirty="0"/>
          </a:p>
        </p:txBody>
      </p:sp>
      <p:sp>
        <p:nvSpPr>
          <p:cNvPr id="6" name="サブタイトル 5"/>
          <p:cNvSpPr>
            <a:spLocks noGrp="1"/>
          </p:cNvSpPr>
          <p:nvPr>
            <p:ph type="subTitle" idx="1"/>
          </p:nvPr>
        </p:nvSpPr>
        <p:spPr/>
        <p:txBody>
          <a:bodyPr/>
          <a:lstStyle/>
          <a:p>
            <a:endParaRPr lang="ja-JP" altLang="en-US"/>
          </a:p>
        </p:txBody>
      </p:sp>
      <p:sp>
        <p:nvSpPr>
          <p:cNvPr id="8" name="スライド番号プレースホルダ 7"/>
          <p:cNvSpPr>
            <a:spLocks noGrp="1"/>
          </p:cNvSpPr>
          <p:nvPr>
            <p:ph type="sldNum" sz="quarter" idx="12"/>
          </p:nvPr>
        </p:nvSpPr>
        <p:spPr/>
        <p:txBody>
          <a:bodyPr/>
          <a:lstStyle/>
          <a:p>
            <a:fld id="{6687B877-84B2-6C46-995A-9AA17A8D25D5}" type="slidenum">
              <a:rPr lang="ja-JP" altLang="en-US" smtClean="0"/>
              <a:pPr/>
              <a:t>6</a:t>
            </a:fld>
            <a:endParaRPr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Systems intelligence (SI)</a:t>
            </a:r>
            <a:endParaRPr lang="ja-JP" altLang="en-US" dirty="0"/>
          </a:p>
        </p:txBody>
      </p:sp>
      <p:sp>
        <p:nvSpPr>
          <p:cNvPr id="3" name="コンテンツ プレースホルダ 2"/>
          <p:cNvSpPr>
            <a:spLocks noGrp="1"/>
          </p:cNvSpPr>
          <p:nvPr>
            <p:ph idx="1"/>
          </p:nvPr>
        </p:nvSpPr>
        <p:spPr/>
        <p:txBody>
          <a:bodyPr>
            <a:normAutofit lnSpcReduction="10000"/>
          </a:bodyPr>
          <a:lstStyle/>
          <a:p>
            <a:r>
              <a:rPr lang="en-US" altLang="ja-JP" sz="2400" dirty="0" smtClean="0"/>
              <a:t>The definition</a:t>
            </a:r>
          </a:p>
          <a:p>
            <a:pPr lvl="1"/>
            <a:r>
              <a:rPr lang="en-US" altLang="ja-JP" sz="2400" dirty="0" smtClean="0"/>
              <a:t>“intelligent behavior in the context of systems involving interaction and feedback,” and a systems intelligent agent “experiences herself as part of a whole, the influence of the whole upon herself as well as her own influence upon the whole.” (</a:t>
            </a:r>
            <a:r>
              <a:rPr lang="en-US" altLang="ja-JP" sz="2400" dirty="0" err="1" smtClean="0"/>
              <a:t>Hämäläinen</a:t>
            </a:r>
            <a:r>
              <a:rPr lang="en-US" altLang="ja-JP" sz="2400" dirty="0" smtClean="0"/>
              <a:t> and Saarinen, 2006)</a:t>
            </a:r>
          </a:p>
          <a:p>
            <a:endParaRPr lang="en-US" altLang="ja-JP" sz="2400" dirty="0" smtClean="0"/>
          </a:p>
          <a:p>
            <a:r>
              <a:rPr lang="en-US" altLang="ja-JP" sz="2400" dirty="0" smtClean="0"/>
              <a:t>SI contains various topics but I will explain some of them especially relevant to the study.</a:t>
            </a:r>
          </a:p>
          <a:p>
            <a:pPr lvl="1"/>
            <a:r>
              <a:rPr lang="en-US" altLang="ja-JP" sz="2400" dirty="0" smtClean="0"/>
              <a:t>Action primary, thinking secondary.</a:t>
            </a:r>
          </a:p>
          <a:p>
            <a:pPr lvl="1"/>
            <a:r>
              <a:rPr lang="en-US" altLang="ja-JP" sz="2400" dirty="0" smtClean="0"/>
              <a:t>Optimism for change</a:t>
            </a:r>
          </a:p>
          <a:p>
            <a:pPr lvl="1"/>
            <a:r>
              <a:rPr lang="en-US" altLang="ja-JP" sz="2400" dirty="0" smtClean="0"/>
              <a:t>Inherent intelligence</a:t>
            </a:r>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7</a:t>
            </a:fld>
            <a:endParaRPr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Action primary, thinking secondary</a:t>
            </a:r>
            <a:endParaRPr lang="ja-JP" altLang="en-US" dirty="0"/>
          </a:p>
        </p:txBody>
      </p:sp>
      <p:sp>
        <p:nvSpPr>
          <p:cNvPr id="3" name="コンテンツ プレースホルダ 2"/>
          <p:cNvSpPr>
            <a:spLocks noGrp="1"/>
          </p:cNvSpPr>
          <p:nvPr>
            <p:ph idx="1"/>
          </p:nvPr>
        </p:nvSpPr>
        <p:spPr/>
        <p:txBody>
          <a:bodyPr>
            <a:normAutofit/>
          </a:bodyPr>
          <a:lstStyle/>
          <a:p>
            <a:r>
              <a:rPr lang="en-US" altLang="ja-JP" sz="2400" dirty="0" smtClean="0"/>
              <a:t>SI is based on a certain skepticism regarding the effectiveness of systems thinking for the purpose of actual life: systems thinking is a “grand project” that requires one to step outside</a:t>
            </a:r>
            <a:r>
              <a:rPr lang="ja-JP" altLang="en-US" sz="2400" dirty="0" smtClean="0"/>
              <a:t> </a:t>
            </a:r>
            <a:r>
              <a:rPr lang="en-US" altLang="ja-JP" sz="2400" dirty="0" smtClean="0"/>
              <a:t>the system and identify and reflect it from the external viewpoint with some expertise.</a:t>
            </a:r>
          </a:p>
          <a:p>
            <a:endParaRPr lang="en-US" altLang="ja-JP" sz="2400" dirty="0" smtClean="0"/>
          </a:p>
          <a:p>
            <a:r>
              <a:rPr lang="en-US" altLang="ja-JP" sz="2400" dirty="0" smtClean="0"/>
              <a:t>SI refuses the outsider’s view. Its key question is “what can intelligent choice mean when you cannot</a:t>
            </a:r>
            <a:r>
              <a:rPr lang="ja-JP" altLang="en-US" sz="2400" dirty="0" smtClean="0"/>
              <a:t> </a:t>
            </a:r>
            <a:r>
              <a:rPr lang="en-US" altLang="ja-JP" sz="2400" dirty="0" smtClean="0"/>
              <a:t>step outside and sort out the options and their systemic impacts?” (ibid.)</a:t>
            </a:r>
          </a:p>
          <a:p>
            <a:r>
              <a:rPr lang="en-US" altLang="ja-JP" sz="2400" dirty="0" smtClean="0"/>
              <a:t>It aims to touch one’s </a:t>
            </a:r>
            <a:r>
              <a:rPr lang="en-US" altLang="ja-JP" sz="2400" dirty="0" smtClean="0">
                <a:solidFill>
                  <a:srgbClr val="F79646"/>
                </a:solidFill>
              </a:rPr>
              <a:t>everyday-</a:t>
            </a:r>
            <a:r>
              <a:rPr lang="en-US" altLang="ja-JP" sz="2400" dirty="0" err="1" smtClean="0">
                <a:solidFill>
                  <a:srgbClr val="F79646"/>
                </a:solidFill>
              </a:rPr>
              <a:t>microbehaviorally</a:t>
            </a:r>
            <a:r>
              <a:rPr lang="en-US" altLang="ja-JP" sz="2400" dirty="0" smtClean="0">
                <a:solidFill>
                  <a:srgbClr val="F79646"/>
                </a:solidFill>
              </a:rPr>
              <a:t> relevant mode of thinking</a:t>
            </a:r>
            <a:r>
              <a:rPr lang="en-US" altLang="ja-JP" sz="2400" dirty="0" smtClean="0"/>
              <a:t>.</a:t>
            </a:r>
            <a:endParaRPr lang="ja-JP" altLang="en-US" sz="2400"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8</a:t>
            </a:fld>
            <a:endParaRPr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Optimism for change</a:t>
            </a:r>
            <a:endParaRPr lang="ja-JP" altLang="en-US" dirty="0"/>
          </a:p>
        </p:txBody>
      </p:sp>
      <p:sp>
        <p:nvSpPr>
          <p:cNvPr id="3" name="コンテンツ プレースホルダ 2"/>
          <p:cNvSpPr>
            <a:spLocks noGrp="1"/>
          </p:cNvSpPr>
          <p:nvPr>
            <p:ph idx="1"/>
          </p:nvPr>
        </p:nvSpPr>
        <p:spPr/>
        <p:txBody>
          <a:bodyPr>
            <a:normAutofit/>
          </a:bodyPr>
          <a:lstStyle/>
          <a:p>
            <a:r>
              <a:rPr lang="en-US" altLang="ja-JP" sz="2400" dirty="0" smtClean="0"/>
              <a:t>“Many of the core beliefs of people</a:t>
            </a:r>
            <a:r>
              <a:rPr lang="ja-JP" altLang="en-US" sz="2400" dirty="0" smtClean="0"/>
              <a:t> </a:t>
            </a:r>
            <a:r>
              <a:rPr lang="en-US" altLang="ja-JP" sz="2400" dirty="0" smtClean="0"/>
              <a:t>around us do not show up in their actions.”</a:t>
            </a:r>
          </a:p>
          <a:p>
            <a:r>
              <a:rPr lang="en-US" altLang="ja-JP" sz="2400" dirty="0" smtClean="0"/>
              <a:t>“People have adjusted to what they believe is the system.”</a:t>
            </a:r>
          </a:p>
          <a:p>
            <a:endParaRPr lang="en-US" altLang="ja-JP" sz="2400" dirty="0" smtClean="0"/>
          </a:p>
          <a:p>
            <a:r>
              <a:rPr lang="en-US" altLang="ja-JP" sz="2400" dirty="0" smtClean="0"/>
              <a:t>The optimism of SI is based on the possibility of the existence of </a:t>
            </a:r>
            <a:r>
              <a:rPr lang="en-US" altLang="ja-JP" sz="2400" dirty="0" smtClean="0">
                <a:solidFill>
                  <a:schemeClr val="accent6"/>
                </a:solidFill>
              </a:rPr>
              <a:t>systemic leverage </a:t>
            </a:r>
            <a:r>
              <a:rPr lang="en-US" altLang="ja-JP" sz="2400" dirty="0" smtClean="0"/>
              <a:t>where even a minimal input can work as a trigger to change the system drastically.</a:t>
            </a:r>
          </a:p>
          <a:p>
            <a:r>
              <a:rPr lang="en-US" altLang="ja-JP" sz="2400" dirty="0" smtClean="0"/>
              <a:t>Just think about it, not try to identify explicitly (it is often impossible in the first place).</a:t>
            </a:r>
            <a:endParaRPr lang="ja-JP" altLang="en-US" sz="2400" dirty="0"/>
          </a:p>
        </p:txBody>
      </p:sp>
      <p:sp>
        <p:nvSpPr>
          <p:cNvPr id="5" name="スライド番号プレースホルダ 4"/>
          <p:cNvSpPr>
            <a:spLocks noGrp="1"/>
          </p:cNvSpPr>
          <p:nvPr>
            <p:ph type="sldNum" sz="quarter" idx="12"/>
          </p:nvPr>
        </p:nvSpPr>
        <p:spPr/>
        <p:txBody>
          <a:bodyPr/>
          <a:lstStyle/>
          <a:p>
            <a:fld id="{6687B877-84B2-6C46-995A-9AA17A8D25D5}" type="slidenum">
              <a:rPr lang="ja-JP" altLang="en-US" smtClean="0"/>
              <a:pPr/>
              <a:t>9</a:t>
            </a:fld>
            <a:endParaRPr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2735</TotalTime>
  <Words>3775</Words>
  <Application>Microsoft Office PowerPoint</Application>
  <PresentationFormat>On-screen Show (4:3)</PresentationFormat>
  <Paragraphs>434</Paragraphs>
  <Slides>40</Slides>
  <Notes>33</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テーマ</vt:lpstr>
      <vt:lpstr>Hypergames and Systems Intelligence</vt:lpstr>
      <vt:lpstr>Who am I?</vt:lpstr>
      <vt:lpstr>My current project</vt:lpstr>
      <vt:lpstr>Abstract</vt:lpstr>
      <vt:lpstr>Contents</vt:lpstr>
      <vt:lpstr>1. Systems intelligence and systems of holding back</vt:lpstr>
      <vt:lpstr>Systems intelligence (SI)</vt:lpstr>
      <vt:lpstr>Action primary, thinking secondary</vt:lpstr>
      <vt:lpstr>Optimism for change</vt:lpstr>
      <vt:lpstr>Inherent intelligence</vt:lpstr>
      <vt:lpstr>Systems of holding back (SHB) – the targets</vt:lpstr>
      <vt:lpstr>An example – “Rose Buying Finns”</vt:lpstr>
      <vt:lpstr>Other examples</vt:lpstr>
      <vt:lpstr>Key questions</vt:lpstr>
      <vt:lpstr>What SI suggests for the husband</vt:lpstr>
      <vt:lpstr>SI meets hypergames</vt:lpstr>
      <vt:lpstr>2. Hypergames</vt:lpstr>
      <vt:lpstr>Game theory</vt:lpstr>
      <vt:lpstr>Hypergames</vt:lpstr>
      <vt:lpstr>Hypergames and relevant game models</vt:lpstr>
      <vt:lpstr>3. Modeling systems of holding back as hypergames</vt:lpstr>
      <vt:lpstr>Misperceptions in human relationships</vt:lpstr>
      <vt:lpstr>Decision making under misperceptions</vt:lpstr>
      <vt:lpstr>What-if analysis</vt:lpstr>
      <vt:lpstr>Cognitive stability of outcomes</vt:lpstr>
      <vt:lpstr>Example of not cognitively stable outcome</vt:lpstr>
      <vt:lpstr>Repeated hypergame</vt:lpstr>
      <vt:lpstr>Repeated hypergame</vt:lpstr>
      <vt:lpstr>Repeated hypergame</vt:lpstr>
      <vt:lpstr>4. The way to become systems intelligent</vt:lpstr>
      <vt:lpstr>The way to become systems intelligent</vt:lpstr>
      <vt:lpstr>Trying another alternative</vt:lpstr>
      <vt:lpstr>It may work as a systemic leverage</vt:lpstr>
      <vt:lpstr>4 dimensions of changes</vt:lpstr>
      <vt:lpstr>Key premises of SI in the hypergame framework</vt:lpstr>
      <vt:lpstr>5. Concluding remarks</vt:lpstr>
      <vt:lpstr>A summary: Linkages between hypergames and systems intelligence</vt:lpstr>
      <vt:lpstr>Further study</vt:lpstr>
      <vt:lpstr>References</vt:lpstr>
      <vt:lpstr>Kiitos paljon.</vt:lpstr>
    </vt:vector>
  </TitlesOfParts>
  <Company>Tokyo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Intelligence Meets Hypergames</dc:title>
  <dc:creator>Sasaki Yasuo</dc:creator>
  <cp:lastModifiedBy>mwesterl</cp:lastModifiedBy>
  <cp:revision>196</cp:revision>
  <dcterms:created xsi:type="dcterms:W3CDTF">2009-11-30T12:01:51Z</dcterms:created>
  <dcterms:modified xsi:type="dcterms:W3CDTF">2013-11-07T12:02:41Z</dcterms:modified>
</cp:coreProperties>
</file>