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700" r:id="rId4"/>
    <p:sldMasterId id="2147483713" r:id="rId5"/>
    <p:sldMasterId id="2147483725" r:id="rId6"/>
    <p:sldMasterId id="2147483737" r:id="rId7"/>
    <p:sldMasterId id="2147483750" r:id="rId8"/>
  </p:sldMasterIdLst>
  <p:notesMasterIdLst>
    <p:notesMasterId r:id="rId38"/>
  </p:notesMasterIdLst>
  <p:handoutMasterIdLst>
    <p:handoutMasterId r:id="rId39"/>
  </p:handoutMasterIdLst>
  <p:sldIdLst>
    <p:sldId id="264" r:id="rId9"/>
    <p:sldId id="289" r:id="rId10"/>
    <p:sldId id="290" r:id="rId11"/>
    <p:sldId id="291" r:id="rId12"/>
    <p:sldId id="292" r:id="rId13"/>
    <p:sldId id="267" r:id="rId14"/>
    <p:sldId id="281" r:id="rId15"/>
    <p:sldId id="265" r:id="rId16"/>
    <p:sldId id="263" r:id="rId17"/>
    <p:sldId id="262" r:id="rId18"/>
    <p:sldId id="285" r:id="rId19"/>
    <p:sldId id="287" r:id="rId20"/>
    <p:sldId id="256" r:id="rId21"/>
    <p:sldId id="257" r:id="rId22"/>
    <p:sldId id="258" r:id="rId23"/>
    <p:sldId id="295" r:id="rId24"/>
    <p:sldId id="260" r:id="rId25"/>
    <p:sldId id="261" r:id="rId26"/>
    <p:sldId id="294" r:id="rId27"/>
    <p:sldId id="273" r:id="rId28"/>
    <p:sldId id="274" r:id="rId29"/>
    <p:sldId id="275" r:id="rId30"/>
    <p:sldId id="276" r:id="rId31"/>
    <p:sldId id="271" r:id="rId32"/>
    <p:sldId id="278" r:id="rId33"/>
    <p:sldId id="293" r:id="rId34"/>
    <p:sldId id="288" r:id="rId35"/>
    <p:sldId id="279" r:id="rId36"/>
    <p:sldId id="280" r:id="rId37"/>
  </p:sldIdLst>
  <p:sldSz cx="9144000" cy="6858000" type="screen4x3"/>
  <p:notesSz cx="6811963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4" autoAdjust="0"/>
    <p:restoredTop sz="98127" autoAdjust="0"/>
  </p:normalViewPr>
  <p:slideViewPr>
    <p:cSldViewPr>
      <p:cViewPr>
        <p:scale>
          <a:sx n="58" d="100"/>
          <a:sy n="58" d="100"/>
        </p:scale>
        <p:origin x="-1349" y="-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850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8" y="2"/>
            <a:ext cx="2951850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A948EC1-AA75-44A1-859D-61E9BE9C7B3E}" type="datetimeFigureOut">
              <a:rPr lang="fi-FI" smtClean="0"/>
              <a:t>2.8.2017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3664"/>
            <a:ext cx="2951850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8" y="9443664"/>
            <a:ext cx="2951850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0E9E2E0-FA47-44F0-A607-5C49E41B03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02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850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8" y="2"/>
            <a:ext cx="2951850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2536507-3739-4AAC-A197-F44ACDBBC235}" type="datetimeFigureOut">
              <a:rPr lang="fi-FI" smtClean="0"/>
              <a:t>2.8.2017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7"/>
            <a:ext cx="5449570" cy="4474131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1850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8" y="9443664"/>
            <a:ext cx="2951850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008EE52-BE90-4102-B145-2099AEDCC7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6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EE52-BE90-4102-B145-2099AEDCC75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32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EE52-BE90-4102-B145-2099AEDCC75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03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EE52-BE90-4102-B145-2099AEDCC75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62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400" y="1712913"/>
            <a:ext cx="8326438" cy="3921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2" descr="aalto_TKK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logo3d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00063"/>
            <a:ext cx="2228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  <a:prstGeom prst="rect">
            <a:avLst/>
          </a:prstGeom>
        </p:spPr>
        <p:txBody>
          <a:bodyPr wrap="none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A0BF6AAF-F549-4BD8-8F9E-8B900D39330E}" type="datetime1">
              <a:rPr lang="fi-FI" smtClean="0"/>
              <a:t>2.8.2017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5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752599"/>
            <a:ext cx="7988300" cy="396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>
          <a:xfrm>
            <a:off x="3713163" y="6275388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D31ADAE1-BA2A-4A78-AB61-D1A7713BA09F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763" y="6324600"/>
            <a:ext cx="1544637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6DA8D23-D95C-4989-B5A1-B5D79AE806A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36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81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DC809455-0B46-4275-860C-4C5DD78DE580}" type="datetime1">
              <a:rPr lang="fi-FI" smtClean="0"/>
              <a:t>2.8.2017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6DA8D23-D95C-4989-B5A1-B5D79AE806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16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1F82A-D583-470C-BCA7-741129F3E100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AAA1-428A-42C4-9AE4-709AF1BA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38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BD2A-AFF0-48D6-9DE4-52F50F34A8AA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46DD-AC8D-4302-8168-3E40BB1FF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484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715D-B87B-49DE-A6B7-2B33D2BE9ECB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DDE-B1A8-41D8-89EF-0D498DC7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374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E5DF-57F2-4881-8F8C-9974CEA7FFE0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053A2-C3ED-4788-ADB0-B5BC8CD95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18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A25A-5D7A-4149-A9F0-D62F848D0F6A}" type="datetime1">
              <a:rPr lang="fi-FI" smtClean="0"/>
              <a:t>2.8.2017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13A9-C43E-4111-91C6-F72F1BACF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638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3D540-ADA4-4105-AC54-CF5386AFBA33}" type="datetime1">
              <a:rPr lang="fi-FI" smtClean="0"/>
              <a:t>2.8.2017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9762-EC47-41D7-AADB-40418EC87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97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72140-C115-4600-826C-D217564D0CB9}" type="datetime1">
              <a:rPr lang="fi-FI" smtClean="0"/>
              <a:t>2.8.2017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A02B-5AFD-4BD0-8B9F-03BB230B1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66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B0578E80-F8A3-4726-A819-38E95B9FDC9E}" type="datetime1">
              <a:rPr lang="fi-FI" smtClean="0"/>
              <a:t>2.8.2017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6DA8D23-D95C-4989-B5A1-B5D79AE806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46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2CA7-FADA-42AF-AD1B-0BB1AA135CF6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E974-E399-4BE1-A58D-49E620E17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57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1F70-A02A-4F0F-9A01-CB6A5E411469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27ACC-6153-4610-9C2C-66B4E5162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19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2C0F-BEA4-4C55-8F19-FC8857A72AB8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CF53-CA1F-4599-B39D-20516DDDA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400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1313"/>
            <a:ext cx="2286000" cy="5513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1313"/>
            <a:ext cx="6705600" cy="55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83608-371C-4919-A0C4-8E7EF4F0EA74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BE50-64E4-4156-8DDA-416A95814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14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80A6-39F5-440E-A332-028BDCB3BDB6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F71AB-CCAF-4275-BCE4-1ABE95B6E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421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8077200" cy="2241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613150"/>
            <a:ext cx="8077200" cy="2241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DF7B-C24B-4797-8C63-454980DC6525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8662-8627-4615-BC65-D03A2CDD7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397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077200" cy="46355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fi-FI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43FE-D5E9-4FE0-A68D-EDD0BC043865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1EA8D-9634-400B-828E-EA789CEF4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434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3B9F-61D2-4721-BD70-9AE6D0175520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3630-7DBA-48F6-AE07-FD13D916C2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389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B1F1-6926-4226-A558-63619D8DF28E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02A7-154C-4929-BD0B-2F558DBCEE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730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3AD6-10A8-4570-AC10-D9D3EBE582E0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DC34-D1DB-4C07-96FF-1ABE48993F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7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5B8946ED-1AF7-4CE6-8C42-6E3CD76427AB}" type="datetime1">
              <a:rPr lang="fi-FI" smtClean="0"/>
              <a:t>2.8.2017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6DA8D23-D95C-4989-B5A1-B5D79AE806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707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E528-DAB2-44C5-902A-A8991DE3EE59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C357-012F-4A7E-90E6-A79CD87BF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686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B6EC-ADA5-4F2D-819B-834EC8E2AFDD}" type="datetime1">
              <a:rPr lang="fi-FI" smtClean="0"/>
              <a:t>2.8.2017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1E1E-DB5A-43CE-8CB3-73E258767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733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1162-3243-4249-AA9A-84106FA56C52}" type="datetime1">
              <a:rPr lang="fi-FI" smtClean="0"/>
              <a:t>2.8.2017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4888-6827-4C39-BB2C-ED153B30BCD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818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337E-718F-4E5A-A16F-BBF1E3286E8D}" type="datetime1">
              <a:rPr lang="fi-FI" smtClean="0"/>
              <a:t>2.8.2017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84C6-4738-4614-916D-CD2630FE05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152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7B3F-1FE1-42A0-B9CF-46B8F6120D6E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3054-4C25-457B-97DE-AA71E89C4E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442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2FF5-065D-4C3E-8C6F-D1E024DED6C0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3805-F41A-4432-83FA-434E6D10AA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554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C690-F2A9-4D0F-954F-4B96C69168AB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29CD-2666-4D87-9B47-BA2D9DDFF8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388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F228-608D-4FF2-B290-EEA53FD325D8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A181-1D0B-407C-9149-0C3DA2BA72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420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FF7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14" descr="aalto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3d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00063"/>
            <a:ext cx="2228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0B332F47-206E-432D-9FB6-6015E66D3CDA}" type="datetime1">
              <a:rPr lang="fi-FI" smtClean="0"/>
              <a:t>2.8.2017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563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FEAAB-BADE-4AA1-9833-7CA2B2E613BC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84F8-2018-43C7-B27D-3C795621588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83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E500B117-ED12-420F-906C-661C1733ECF2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6DA8D23-D95C-4989-B5A1-B5D79AE806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82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28A4-B62D-47BA-A7F6-CEA7BBDF6216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DBA3F-9E1F-406A-8E35-DE99ADD4C4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128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DE031-D20F-4C4D-8269-82B0F3C9E647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7A7A-2011-4432-8036-49E629311B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164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CA4C-120B-4051-BA94-1B27D9329A50}" type="datetime1">
              <a:rPr lang="fi-FI" smtClean="0"/>
              <a:t>2.8.2017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59F8-807B-42B9-BD69-41CD2B3466B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22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7751-3929-4C16-BE5F-4791886EA76B}" type="datetime1">
              <a:rPr lang="fi-FI" smtClean="0"/>
              <a:t>2.8.2017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0BF1-A8CF-4BD9-B2D6-0BB1CA7A00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621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1A76-6283-4453-AAD1-50A1C78874B1}" type="datetime1">
              <a:rPr lang="fi-FI" smtClean="0"/>
              <a:t>2.8.2017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DAE2-6506-439D-9535-8EC9352B00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735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BEEF-937B-4CD7-8816-2CF780E3B150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5D8E-B01F-404F-8BF0-A63BF9D757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17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DFBA3-C962-464E-8618-0893D29B3391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1265-B079-44CC-9D3C-4BCC4DE5D4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60CF-E5BB-4E41-9636-28A85FF4DC45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28E1-A67D-4FAF-86A8-B7A7FE7ACF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076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B67E-8C4B-43A1-B3FF-CC06818B92D8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CE2F9-FFAB-4AC1-8252-292C22A73F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896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579A-0CDF-4E82-84B4-51B99314F414}" type="datetime1">
              <a:rPr lang="fi-FI" smtClean="0"/>
              <a:t>2.8.2017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1F9D-3D11-45A3-B577-F90C846F2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1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786F46F-24BC-46CC-8DA4-BE70F10289F0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6DA8D23-D95C-4989-B5A1-B5D79AE806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299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alto_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7900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7F515BE1-66E8-4BCD-B052-886E9203B44E}" type="datetime1">
              <a:rPr lang="fi-FI" smtClean="0"/>
              <a:t>2.8.2017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2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3F21-B1AE-4D31-B547-1EC49B6752CB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E86D6-A29D-492B-904B-E0BC3BFB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6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86F5-5999-496C-9091-01FE96DCAE1C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0AB6-7E4F-4181-8524-F3C2D9735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7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6B055-D4AD-4DA2-8D71-530A315DABF0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88E24-3B11-4A8B-89B0-A6DFA451B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89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5A18-2F57-4591-BAB3-93F8B8FE7FB8}" type="datetime1">
              <a:rPr lang="fi-FI" smtClean="0"/>
              <a:t>2.8.2017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4AEC-050F-4FBF-B578-44ABFDA73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8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BE5A-402A-459B-8412-128F20EA54B9}" type="datetime1">
              <a:rPr lang="fi-FI" smtClean="0"/>
              <a:t>2.8.2017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ADFC7-263E-49B5-B004-D2CD2C825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9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9FFBF-887F-4B3E-89EA-63E550B6075B}" type="datetime1">
              <a:rPr lang="fi-FI" smtClean="0"/>
              <a:t>2.8.2017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010EF-7EBF-47FE-9F24-080A4F5F1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88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FEF2-B0A1-4EF0-A377-1F810C4DD639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81BA-2E94-4405-811B-05EA9C9CE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44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05ED-9270-49E0-BC62-8DC35BAF5B7D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CF06-06F1-4C26-9C16-27C83FDEE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51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305-E4B5-4731-845F-B6D30B98163A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2015-7F39-486F-9210-4811C1D93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5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381DD90-E184-4C0E-8ACB-B80187E08144}" type="datetime1">
              <a:rPr lang="fi-FI" smtClean="0"/>
              <a:t>2.8.2017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6DA8D23-D95C-4989-B5A1-B5D79AE806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786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5C83-211F-4620-8A96-133603EC4147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C813D-23E5-47CD-B45F-D100D1CC0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6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6400" y="406400"/>
            <a:ext cx="8324850" cy="5470525"/>
          </a:xfrm>
          <a:prstGeom prst="rect">
            <a:avLst/>
          </a:prstGeom>
          <a:solidFill>
            <a:srgbClr val="FF7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15" descr="aalto_eng_alakul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26939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0" y="546100"/>
            <a:ext cx="7769225" cy="220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500" y="2852738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7D68-EC51-450E-9758-1753C28F5F4A}" type="datetime1">
              <a:rPr lang="fi-FI" smtClean="0"/>
              <a:t>2.8.2017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59DA-49F7-4B42-AEB0-6385F8179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9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77A0E-78AC-4C54-966F-55EC8CF51BAB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58C6-D1E5-43C7-BEAE-05FF8D3EA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55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05FA-6C76-463C-A921-A2B26C5BAD73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4C0E-59D4-4087-A396-815ADBD9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64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4D457-BF61-4C13-940F-E89AC8276100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756F-CFC1-4EC0-BF9B-449E49141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4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AF13-64FF-48C5-9CF5-C2F1691F40FB}" type="datetime1">
              <a:rPr lang="fi-FI" smtClean="0"/>
              <a:t>2.8.2017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3D62-D52D-4AD7-B647-033C3A5C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94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6BE9-C335-48F9-B678-CBE11BC296AF}" type="datetime1">
              <a:rPr lang="fi-FI" smtClean="0"/>
              <a:t>2.8.2017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2F72-F3DB-440B-A91F-B4CC900D9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28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79C1-BC4A-4812-BE1A-775905F3703B}" type="datetime1">
              <a:rPr lang="fi-FI" smtClean="0"/>
              <a:t>2.8.2017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14EF3-EBB1-4A50-B1A8-2B786A789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9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F88B-5DBB-4FED-B0CF-316A576A461E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2DEA6-C78B-4130-8ACE-FF262D88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01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0217-00FB-44FB-BC70-520DECBEB0CF}" type="datetime1">
              <a:rPr lang="fi-FI" smtClean="0"/>
              <a:t>2.8.2017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2685-D789-4653-8B70-709E31C5D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alto_TKK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  <a:prstGeom prst="rect">
            <a:avLst/>
          </a:prstGeom>
        </p:spPr>
        <p:txBody>
          <a:bodyPr wrap="none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C509F155-339D-4313-8056-513A99F4E052}" type="datetime1">
              <a:rPr lang="fi-FI" smtClean="0"/>
              <a:t>2.8.2017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4977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5FC3-A2ED-45D3-BB08-C82B6FA1C207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F478B-58F6-4D54-A4C9-169F2FF4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390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D2A4-8DE5-4CC8-9A37-1C6D768DDA4F}" type="datetime1">
              <a:rPr lang="fi-FI" smtClean="0"/>
              <a:t>2.8.2017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1932-21D1-4FE0-BD99-0BFF31DAE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418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456D-F04F-4ECD-A123-1B9C73EBE028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4AD6-B895-4A1F-857E-F16EA10C69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083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ADAB-9377-4D76-80F1-B9BC36A848E4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C1D0-2574-455B-9DE3-9B48BD32D6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2640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A01B-4C1F-45D5-B315-59F39CAEE1AE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DFA2-D3A5-444E-A73A-5DA1C443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193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EB30-6CF8-4FDC-9AD8-9AEEB6BBF3DA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4FE5-01FC-4C8E-9F7D-98755B598A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612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D2F0-2E23-444E-97E5-43613E88C0D0}" type="datetime1">
              <a:rPr lang="fi-FI" smtClean="0"/>
              <a:t>2.8.2017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6339-4E6B-4B97-9690-2FE871A6B8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1418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C3B2-C671-49BA-AED2-FDFB31F916AB}" type="datetime1">
              <a:rPr lang="fi-FI" smtClean="0"/>
              <a:t>2.8.2017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548D-5A8F-4B6B-93F6-4A2BEF09F9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0695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94ED-9979-4D56-9299-F600420C8DEA}" type="datetime1">
              <a:rPr lang="fi-FI" smtClean="0"/>
              <a:t>2.8.2017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6FA3-BAEA-4EC4-8CC3-891925FB3D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94218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6A2C-7BD5-4942-AC63-A2093B1EA2B7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C17B-E969-454E-97CE-B8A2B8A8DEE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82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2" descr="aalto_TKK_eng_alakul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28797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3430588" y="6275388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6B2696F0-6107-426B-BD14-64B6F2C12CA3}" type="datetime1">
              <a:rPr lang="fi-FI" smtClean="0"/>
              <a:t>2.8.2017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30588" y="6145213"/>
            <a:ext cx="1544637" cy="125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430588" y="6400800"/>
            <a:ext cx="1544637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fld id="{26DA8D23-D95C-4989-B5A1-B5D79AE806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220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3E50-A127-419C-A8C3-BFD3E88A0BE9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E429-C662-4A3E-83BA-84134CD5B3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97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5E35-0F9F-4B06-BE46-ED72EBEA909C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A295-EC8C-4D30-866E-8BEB71D3AE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590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E1F4-D9B0-4EBE-9D07-E991C40DA74B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3E67-6408-4661-82CB-48A54FF088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7235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C77E-6F97-468A-9664-D9D240EAE52E}" type="datetime1">
              <a:rPr lang="fi-FI" smtClean="0"/>
              <a:t>2.8.2017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96CE-477E-45CF-9483-B957267B64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2466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AF1D-C46C-400A-AA03-0F96F310ADD4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A343-DFC6-418C-96F3-999CAE7BDF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1389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1EF5-73A2-4867-9E0F-B81D7C2DA902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EEE2-644F-431D-B930-58E2423706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4215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3E45-AA5A-41A8-90FA-8882A316E736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A3F8-E34A-40AB-BC59-6AEF4AA064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175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5A0F-7F3A-496F-968F-183B92B1B826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DA97-5FD2-4665-BB72-10E9E8E9D5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79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5373-CE3E-4C46-B9B6-4C7F24A658E4}" type="datetime1">
              <a:rPr lang="fi-FI" smtClean="0"/>
              <a:t>2.8.2017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E6CD-B3A8-462A-A172-19766E15FD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561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D27F-F351-425F-AE6D-04E025A2BE28}" type="datetime1">
              <a:rPr lang="fi-FI" smtClean="0"/>
              <a:t>2.8.2017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4286-6AF3-4B95-B5A1-62E7B63F6C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61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928B81"/>
                </a:solidFill>
                <a:latin typeface="+mn-lt"/>
                <a:cs typeface="+mn-cs"/>
              </a:defRPr>
            </a:lvl1pPr>
          </a:lstStyle>
          <a:p>
            <a:fld id="{03C50564-10A3-4447-B716-696D63C29DF5}" type="datetime1">
              <a:rPr lang="fi-FI" smtClean="0"/>
              <a:t>2.8.2017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8222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7CA7-7DF7-412E-8A37-3AD420E2BB84}" type="datetime1">
              <a:rPr lang="fi-FI" smtClean="0"/>
              <a:t>2.8.2017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792A-471B-44C1-800A-7EEA200836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0224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FE0A-4CC6-42AA-B849-83A7BE7EFC99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393B-CBD0-4D71-822B-3AEADAB1DB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3608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AD7B-2703-46A9-BBD7-F62C9D382835}" type="datetime1">
              <a:rPr lang="fi-FI" smtClean="0"/>
              <a:t>2.8.2017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A9EB-AF04-4853-BAB1-2F0BC09A60B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3535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BA30-55E7-4438-85C1-353CDB99E4E9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8B0C-32B8-4650-B17E-2490F71CFD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9836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2DC6-9507-444E-9B29-01A29BCF4334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FD7C-7FFD-4511-A429-5AED340B911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562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58F4-7CD4-4A39-B8D0-9EB868CAE0DE}" type="datetime1">
              <a:rPr lang="fi-FI" smtClean="0"/>
              <a:t>2.8.2017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CBE8-297B-4743-8BD2-4720C4D70F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8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3088" y="1584325"/>
            <a:ext cx="79883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" y="5813425"/>
            <a:ext cx="7988300" cy="6508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Picture 2" descr="http://sci.aalto.fi/style_schools2011/img/sci/aalto-logo-en-3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3048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4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263" y="6243638"/>
            <a:ext cx="1898650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981AADD-7090-4337-A7E9-BB520D57C627}" type="datetime1">
              <a:rPr lang="fi-FI" smtClean="0"/>
              <a:t>2.8.2017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5475" y="6243638"/>
            <a:ext cx="2813050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319838"/>
            <a:ext cx="1898650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EE08F5EE-EF52-4181-B9E0-4DD99CCA6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341313"/>
            <a:ext cx="9144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 sdfssdf  dsdf sdf sd sdfsd fs df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19075" y="5980113"/>
            <a:ext cx="2676525" cy="787400"/>
            <a:chOff x="138" y="3767"/>
            <a:chExt cx="1686" cy="496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159" y="3770"/>
              <a:ext cx="167" cy="203"/>
            </a:xfrm>
            <a:prstGeom prst="rect">
              <a:avLst/>
            </a:prstGeom>
            <a:solidFill>
              <a:srgbClr val="063DE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  <a:cs typeface="+mn-cs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138" y="3767"/>
              <a:ext cx="1686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C0128"/>
                  </a:solidFill>
                  <a:latin typeface="+mn-lt"/>
                  <a:cs typeface="+mn-cs"/>
                </a:rPr>
                <a:t>S</a:t>
              </a:r>
              <a:r>
                <a:rPr lang="en-US" sz="1200" b="1">
                  <a:solidFill>
                    <a:srgbClr val="FC0128"/>
                  </a:solidFill>
                  <a:latin typeface="+mn-lt"/>
                  <a:cs typeface="+mn-cs"/>
                </a:rPr>
                <a:t> </a:t>
              </a:r>
              <a:r>
                <a:rPr lang="en-US" sz="2400" b="1">
                  <a:solidFill>
                    <a:srgbClr val="FC0128"/>
                  </a:solidFill>
                  <a:latin typeface="+mn-lt"/>
                  <a:cs typeface="+mn-cs"/>
                </a:rPr>
                <a:t>ystems</a:t>
              </a:r>
              <a:endParaRPr lang="en-US" sz="2400">
                <a:latin typeface="+mn-lt"/>
                <a:cs typeface="+mn-cs"/>
              </a:endParaRPr>
            </a:p>
            <a:p>
              <a:pPr defTabSz="762000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latin typeface="+mn-lt"/>
                  <a:cs typeface="+mn-cs"/>
                </a:rPr>
                <a:t>Analysis Laboratory</a:t>
              </a:r>
            </a:p>
            <a:p>
              <a:pPr defTabSz="762000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>
                  <a:latin typeface="+mn-lt"/>
                  <a:cs typeface="+mn-cs"/>
                </a:rPr>
                <a:t>Helsinki University of Technology</a:t>
              </a:r>
            </a:p>
          </p:txBody>
        </p:sp>
      </p:grp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416050" y="6067425"/>
            <a:ext cx="7586663" cy="17621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1D2B4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/>
  <p:hf hdr="0" ftr="0" dt="0"/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9pPr>
    </p:titleStyle>
    <p:bodyStyle>
      <a:lvl1pPr marL="280988" indent="-280988" algn="l" defTabSz="7620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93688" algn="l" defTabSz="7620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233488" indent="-277813" algn="l" defTabSz="7620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717675" indent="-293688" algn="l" defTabSz="7620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</a:defRPr>
      </a:lvl4pPr>
      <a:lvl5pPr marL="2185988" indent="-277813" algn="l" defTabSz="7620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643188" indent="-277813" algn="l" defTabSz="7620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3100388" indent="-277813" algn="l" defTabSz="7620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557588" indent="-277813" algn="l" defTabSz="7620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4014788" indent="-277813" algn="l" defTabSz="7620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0CBF9-3695-4F4E-AEFF-9169D30E992D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5ECB3-FDE6-4D4C-9D54-8670C1AB7B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11C0A8-6ECC-4880-A58C-0C2FF3E0F2EE}" type="datetime1">
              <a:rPr lang="fi-FI" smtClean="0"/>
              <a:t>2.8.2017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BBC1F-874B-4111-8A65-517A42ABD7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FF7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104" name="Picture 13" descr="aalto_eng_alakulm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26939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logo3d2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6000750"/>
            <a:ext cx="16097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783B0-A01C-4C5B-B62D-B800B0407065}" type="datetime1">
              <a:rPr lang="fi-FI" smtClean="0"/>
              <a:t>2.8.2017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D1A4B7-5850-4211-9225-E8E887A9F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FF7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128" name="Picture 13" descr="aalto_eng_alakul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26939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1321EC-837B-4F17-8089-2F07DE0EF741}" type="datetime1">
              <a:rPr lang="fi-FI" smtClean="0"/>
              <a:t>2.8.2017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33DDE-598E-4A25-BAA8-B5E11D427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FF7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2" name="Picture 13" descr="aalto_eng_alakul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26939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56A9D-590E-4E0C-BA9A-47196F5A9F95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8AD2D3-17BA-4F6B-A6B8-EFC3724082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BB835-11E5-45FB-A356-C8ACC0D6727D}" type="datetime1">
              <a:rPr lang="fi-FI" smtClean="0"/>
              <a:t>2.8.2017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A849CC-6012-4000-873F-7FF663CA75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3276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Intrapersonal emotional responses to inquiry and advocacy</a:t>
            </a:r>
            <a:endParaRPr lang="fi-FI" i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429000"/>
            <a:ext cx="4191000" cy="27432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Arial (body)"/>
              </a:rPr>
              <a:t>Ilkka </a:t>
            </a:r>
            <a:r>
              <a:rPr lang="en-US" dirty="0" err="1">
                <a:solidFill>
                  <a:schemeClr val="tx1"/>
                </a:solidFill>
                <a:latin typeface="Arial (body)"/>
              </a:rPr>
              <a:t>Leppänen</a:t>
            </a:r>
            <a:r>
              <a:rPr lang="en-US" baseline="30000" dirty="0" err="1">
                <a:solidFill>
                  <a:schemeClr val="tx1"/>
                </a:solidFill>
                <a:latin typeface="Arial (body)"/>
              </a:rPr>
              <a:t>a</a:t>
            </a:r>
            <a:endParaRPr lang="en-US" baseline="30000" dirty="0">
              <a:solidFill>
                <a:schemeClr val="tx1"/>
              </a:solidFill>
              <a:latin typeface="Arial (body)"/>
            </a:endParaRPr>
          </a:p>
          <a:p>
            <a:pPr algn="r"/>
            <a:r>
              <a:rPr lang="en-US" dirty="0">
                <a:solidFill>
                  <a:schemeClr val="tx1"/>
                </a:solidFill>
                <a:latin typeface="Arial (body)"/>
              </a:rPr>
              <a:t>Raimo P. </a:t>
            </a:r>
            <a:r>
              <a:rPr lang="en-US" dirty="0" err="1">
                <a:solidFill>
                  <a:schemeClr val="tx1"/>
                </a:solidFill>
                <a:latin typeface="Arial (body)"/>
              </a:rPr>
              <a:t>Hämäläinen</a:t>
            </a:r>
            <a:r>
              <a:rPr lang="en-US" baseline="30000" dirty="0" err="1">
                <a:solidFill>
                  <a:schemeClr val="tx1"/>
                </a:solidFill>
                <a:latin typeface="Arial (body)"/>
              </a:rPr>
              <a:t>b</a:t>
            </a:r>
            <a:endParaRPr lang="en-US" dirty="0">
              <a:solidFill>
                <a:schemeClr val="tx1"/>
              </a:solidFill>
              <a:latin typeface="Arial (body)"/>
            </a:endParaRPr>
          </a:p>
          <a:p>
            <a:pPr algn="r"/>
            <a:r>
              <a:rPr lang="en-US" dirty="0" err="1">
                <a:solidFill>
                  <a:schemeClr val="tx1"/>
                </a:solidFill>
                <a:latin typeface="Arial (body)"/>
              </a:rPr>
              <a:t>Esa</a:t>
            </a:r>
            <a:r>
              <a:rPr lang="en-US" dirty="0">
                <a:solidFill>
                  <a:schemeClr val="tx1"/>
                </a:solidFill>
                <a:latin typeface="Arial (body)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(body)"/>
              </a:rPr>
              <a:t>Saarinen</a:t>
            </a:r>
            <a:r>
              <a:rPr lang="en-US" baseline="30000" dirty="0" err="1">
                <a:solidFill>
                  <a:schemeClr val="tx1"/>
                </a:solidFill>
                <a:latin typeface="Arial (body)"/>
              </a:rPr>
              <a:t>b</a:t>
            </a:r>
            <a:endParaRPr lang="en-US" dirty="0">
              <a:solidFill>
                <a:schemeClr val="tx1"/>
              </a:solidFill>
              <a:latin typeface="Arial (body)"/>
            </a:endParaRPr>
          </a:p>
          <a:p>
            <a:pPr algn="r"/>
            <a:r>
              <a:rPr lang="en-US" dirty="0" err="1">
                <a:solidFill>
                  <a:schemeClr val="tx1"/>
                </a:solidFill>
                <a:latin typeface="Arial (body)"/>
              </a:rPr>
              <a:t>Mikko</a:t>
            </a:r>
            <a:r>
              <a:rPr lang="en-US" dirty="0">
                <a:solidFill>
                  <a:schemeClr val="tx1"/>
                </a:solidFill>
                <a:latin typeface="Arial (body)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(body)"/>
              </a:rPr>
              <a:t>Viinikainen</a:t>
            </a:r>
            <a:r>
              <a:rPr lang="en-US" baseline="30000" dirty="0" err="1">
                <a:solidFill>
                  <a:schemeClr val="tx1"/>
                </a:solidFill>
                <a:latin typeface="Arial (body)"/>
              </a:rPr>
              <a:t>b</a:t>
            </a:r>
            <a:endParaRPr lang="en-US" dirty="0">
              <a:solidFill>
                <a:schemeClr val="tx1"/>
              </a:solidFill>
              <a:latin typeface="Arial (body)"/>
            </a:endParaRPr>
          </a:p>
          <a:p>
            <a:pPr algn="r"/>
            <a:endParaRPr lang="en-US" dirty="0">
              <a:solidFill>
                <a:schemeClr val="tx1"/>
              </a:solidFill>
              <a:latin typeface="Arial (body)"/>
            </a:endParaRPr>
          </a:p>
          <a:p>
            <a:pPr algn="r"/>
            <a:r>
              <a:rPr lang="en-US" sz="1500" baseline="30000" dirty="0" err="1">
                <a:solidFill>
                  <a:schemeClr val="tx1"/>
                </a:solidFill>
                <a:latin typeface="Arial (body)"/>
              </a:rPr>
              <a:t>a</a:t>
            </a:r>
            <a:r>
              <a:rPr lang="en-US" sz="1500" dirty="0" err="1">
                <a:solidFill>
                  <a:schemeClr val="tx1"/>
                </a:solidFill>
                <a:latin typeface="Arial (body)"/>
              </a:rPr>
              <a:t>School</a:t>
            </a:r>
            <a:r>
              <a:rPr lang="en-US" sz="1500" dirty="0">
                <a:solidFill>
                  <a:schemeClr val="tx1"/>
                </a:solidFill>
                <a:latin typeface="Arial (body)"/>
              </a:rPr>
              <a:t> of Business and Economics</a:t>
            </a:r>
          </a:p>
          <a:p>
            <a:pPr algn="r"/>
            <a:r>
              <a:rPr lang="en-US" sz="1500" dirty="0">
                <a:solidFill>
                  <a:schemeClr val="tx1"/>
                </a:solidFill>
                <a:latin typeface="Arial (body)"/>
              </a:rPr>
              <a:t>Loughborough University, UK</a:t>
            </a:r>
          </a:p>
          <a:p>
            <a:pPr algn="r"/>
            <a:endParaRPr lang="en-US" sz="1500" dirty="0">
              <a:solidFill>
                <a:schemeClr val="tx1"/>
              </a:solidFill>
              <a:latin typeface="Arial (body)"/>
            </a:endParaRPr>
          </a:p>
          <a:p>
            <a:pPr algn="r"/>
            <a:r>
              <a:rPr lang="en-US" sz="1500" baseline="30000" dirty="0" err="1">
                <a:solidFill>
                  <a:schemeClr val="tx1"/>
                </a:solidFill>
                <a:latin typeface="Arial (body)"/>
              </a:rPr>
              <a:t>b</a:t>
            </a:r>
            <a:r>
              <a:rPr lang="en-US" sz="1500" i="1" dirty="0" err="1">
                <a:solidFill>
                  <a:schemeClr val="tx1"/>
                </a:solidFill>
                <a:latin typeface="Arial (body)"/>
              </a:rPr>
              <a:t>Systems</a:t>
            </a:r>
            <a:r>
              <a:rPr lang="en-US" sz="1500" i="1" dirty="0">
                <a:solidFill>
                  <a:schemeClr val="tx1"/>
                </a:solidFill>
                <a:latin typeface="Arial (body)"/>
              </a:rPr>
              <a:t> Analysis Laboratory</a:t>
            </a:r>
          </a:p>
          <a:p>
            <a:pPr algn="r"/>
            <a:r>
              <a:rPr lang="en-US" sz="1500" i="1" dirty="0">
                <a:solidFill>
                  <a:schemeClr val="tx1"/>
                </a:solidFill>
                <a:latin typeface="Arial (body)"/>
              </a:rPr>
              <a:t>Aalto University, Finland</a:t>
            </a:r>
            <a:endParaRPr lang="fi-FI" sz="1500" i="1" dirty="0">
              <a:solidFill>
                <a:schemeClr val="tx1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569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19200"/>
            <a:ext cx="4724400" cy="2233056"/>
          </a:xfrm>
        </p:spPr>
        <p:txBody>
          <a:bodyPr>
            <a:normAutofit/>
          </a:bodyPr>
          <a:lstStyle/>
          <a:p>
            <a:r>
              <a:rPr lang="en-US" sz="2800" dirty="0"/>
              <a:t>Emotional expressions: </a:t>
            </a:r>
            <a:r>
              <a:rPr lang="en-US" sz="2800" i="1" dirty="0"/>
              <a:t>electromyography</a:t>
            </a:r>
            <a:r>
              <a:rPr lang="en-US" sz="2800" dirty="0"/>
              <a:t> (</a:t>
            </a:r>
            <a:r>
              <a:rPr lang="en-US" sz="2800" b="1" dirty="0">
                <a:solidFill>
                  <a:srgbClr val="C00000"/>
                </a:solidFill>
              </a:rPr>
              <a:t>EMG</a:t>
            </a:r>
            <a:r>
              <a:rPr lang="en-US" sz="2800" dirty="0"/>
              <a:t>) from 3 muscle regions on the left hemisphere of face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Psychophysiological measurements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95400"/>
            <a:ext cx="1866900" cy="236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114800"/>
            <a:ext cx="2413000" cy="132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8726" y="3962400"/>
            <a:ext cx="5061673" cy="200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Emotional arousal: </a:t>
            </a:r>
            <a:r>
              <a:rPr lang="en-US" sz="2800" i="1" dirty="0"/>
              <a:t>skin conductance response</a:t>
            </a:r>
            <a:r>
              <a:rPr lang="en-US" sz="2800" dirty="0"/>
              <a:t> (</a:t>
            </a:r>
            <a:r>
              <a:rPr lang="en-US" sz="2800" b="1" dirty="0">
                <a:solidFill>
                  <a:srgbClr val="C00000"/>
                </a:solidFill>
              </a:rPr>
              <a:t>SCR</a:t>
            </a:r>
            <a:r>
              <a:rPr lang="en-US" sz="2800" dirty="0"/>
              <a:t>) from left hand fingers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0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  <a:endParaRPr lang="fi-FI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4543"/>
            <a:ext cx="3426476" cy="18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05865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Dimly lit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Comfortable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Stimulus shown on </a:t>
            </a:r>
            <a:br>
              <a:rPr lang="en-US" sz="2200" dirty="0"/>
            </a:br>
            <a:r>
              <a:rPr lang="en-US" sz="2200" dirty="0"/>
              <a:t>a computer screen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28600"/>
            <a:ext cx="6553239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Inquiry</a:t>
            </a:r>
            <a:r>
              <a:rPr lang="en-US" dirty="0">
                <a:solidFill>
                  <a:srgbClr val="C00000"/>
                </a:solidFill>
              </a:rPr>
              <a:t>: take an inquisitive approach on the statements of the persons shown on the screen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Advocacy</a:t>
            </a:r>
            <a:r>
              <a:rPr lang="en-US" dirty="0">
                <a:solidFill>
                  <a:srgbClr val="C00000"/>
                </a:solidFill>
              </a:rPr>
              <a:t>: be critical and if possible, form objections to the statements of the persons shown on the screen</a:t>
            </a:r>
            <a:endParaRPr lang="fi-FI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33800" y="2057400"/>
            <a:ext cx="2819426" cy="1752600"/>
            <a:chOff x="4343374" y="1676400"/>
            <a:chExt cx="2819426" cy="1752600"/>
          </a:xfrm>
        </p:grpSpPr>
        <p:sp>
          <p:nvSpPr>
            <p:cNvPr id="12" name="Rectangle 11"/>
            <p:cNvSpPr/>
            <p:nvPr/>
          </p:nvSpPr>
          <p:spPr>
            <a:xfrm>
              <a:off x="4343374" y="1676400"/>
              <a:ext cx="2819426" cy="1752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Picture 8" descr="Rockin Robin_small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0559" y="1828799"/>
              <a:ext cx="941615" cy="12896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24374" y="3090313"/>
              <a:ext cx="1992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Hunting is a great hobby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81600" y="3886200"/>
            <a:ext cx="3006335" cy="1752600"/>
            <a:chOff x="5299465" y="3505200"/>
            <a:chExt cx="3006335" cy="1752600"/>
          </a:xfrm>
        </p:grpSpPr>
        <p:sp>
          <p:nvSpPr>
            <p:cNvPr id="15" name="Rectangle 14"/>
            <p:cNvSpPr/>
            <p:nvPr/>
          </p:nvSpPr>
          <p:spPr>
            <a:xfrm>
              <a:off x="5299465" y="3505200"/>
              <a:ext cx="2743174" cy="1752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Picture 12" descr="Old Show Woman_small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8094" y="3589757"/>
              <a:ext cx="1388771" cy="12870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99465" y="4904601"/>
              <a:ext cx="30063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We should abandon nuclear power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7065963" y="6324600"/>
            <a:ext cx="1544637" cy="125413"/>
          </a:xfrm>
        </p:spPr>
        <p:txBody>
          <a:bodyPr/>
          <a:lstStyle/>
          <a:p>
            <a:fld id="{26DA8D23-D95C-4989-B5A1-B5D79AE806A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9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447800"/>
            <a:ext cx="8113712" cy="4419600"/>
          </a:xfrm>
        </p:spPr>
        <p:txBody>
          <a:bodyPr/>
          <a:lstStyle/>
          <a:p>
            <a:r>
              <a:rPr lang="en-US" sz="2000" dirty="0"/>
              <a:t>In each treatment the subjects are shown</a:t>
            </a:r>
            <a:r>
              <a:rPr lang="en-US" sz="2000" dirty="0">
                <a:solidFill>
                  <a:srgbClr val="C00000"/>
                </a:solidFill>
              </a:rPr>
              <a:t> photographs with statements</a:t>
            </a:r>
            <a:r>
              <a:rPr lang="en-US" sz="2000" dirty="0"/>
              <a:t>. This is the stimuli.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Tasks:</a:t>
            </a:r>
          </a:p>
          <a:p>
            <a:pPr lvl="1"/>
            <a:r>
              <a:rPr lang="en-US" sz="1700" dirty="0">
                <a:solidFill>
                  <a:srgbClr val="C00000"/>
                </a:solidFill>
              </a:rPr>
              <a:t>Inquiry</a:t>
            </a:r>
            <a:r>
              <a:rPr lang="en-US" sz="1700" dirty="0"/>
              <a:t>: view the stimuli in an inquiry mode (series of 26 stimuli)</a:t>
            </a:r>
          </a:p>
          <a:p>
            <a:pPr lvl="1"/>
            <a:r>
              <a:rPr lang="en-US" sz="1700" dirty="0"/>
              <a:t>Break 1 min</a:t>
            </a:r>
          </a:p>
          <a:p>
            <a:pPr lvl="1"/>
            <a:r>
              <a:rPr lang="en-US" sz="1700" dirty="0">
                <a:solidFill>
                  <a:srgbClr val="C00000"/>
                </a:solidFill>
              </a:rPr>
              <a:t>Advocacy</a:t>
            </a:r>
            <a:r>
              <a:rPr lang="en-US" sz="1700" dirty="0"/>
              <a:t>: view the stimuli in an advocacy mode (series of same 26 stimuli)</a:t>
            </a:r>
          </a:p>
          <a:p>
            <a:pPr lvl="1"/>
            <a:r>
              <a:rPr lang="en-US" sz="1700" dirty="0"/>
              <a:t>Break 1 min</a:t>
            </a:r>
          </a:p>
          <a:p>
            <a:pPr lvl="1"/>
            <a:r>
              <a:rPr lang="en-US" sz="1700" dirty="0">
                <a:solidFill>
                  <a:srgbClr val="C00000"/>
                </a:solidFill>
              </a:rPr>
              <a:t>Neutral</a:t>
            </a:r>
            <a:r>
              <a:rPr lang="en-US" sz="1700" dirty="0"/>
              <a:t>: view the stimuli in a neutral mode (series of same 26 stimuli)</a:t>
            </a:r>
          </a:p>
          <a:p>
            <a:r>
              <a:rPr lang="en-US" sz="2000" dirty="0"/>
              <a:t>Each stimulus shown for </a:t>
            </a:r>
            <a:r>
              <a:rPr lang="en-US" sz="2000" dirty="0">
                <a:solidFill>
                  <a:srgbClr val="C00000"/>
                </a:solidFill>
              </a:rPr>
              <a:t>18 s</a:t>
            </a:r>
            <a:r>
              <a:rPr lang="en-US" sz="2000" dirty="0"/>
              <a:t> with </a:t>
            </a:r>
            <a:r>
              <a:rPr lang="en-US" sz="2000" dirty="0">
                <a:solidFill>
                  <a:srgbClr val="C00000"/>
                </a:solidFill>
              </a:rPr>
              <a:t>5 s</a:t>
            </a:r>
            <a:r>
              <a:rPr lang="en-US" sz="2000" dirty="0"/>
              <a:t> breaks in between</a:t>
            </a:r>
          </a:p>
          <a:p>
            <a:r>
              <a:rPr lang="en-US" sz="2000" dirty="0"/>
              <a:t>Order of stimuli in the series </a:t>
            </a:r>
            <a:r>
              <a:rPr lang="en-US" sz="2000" dirty="0">
                <a:solidFill>
                  <a:srgbClr val="C00000"/>
                </a:solidFill>
              </a:rPr>
              <a:t>randomized in each treatment</a:t>
            </a:r>
          </a:p>
          <a:p>
            <a:r>
              <a:rPr lang="en-US" sz="2000" dirty="0"/>
              <a:t>Order of inquiry/advocacy </a:t>
            </a:r>
            <a:r>
              <a:rPr lang="en-US" sz="2000" dirty="0">
                <a:solidFill>
                  <a:srgbClr val="C00000"/>
                </a:solidFill>
              </a:rPr>
              <a:t>randomized for each subject</a:t>
            </a:r>
            <a:r>
              <a:rPr lang="en-US" sz="2000" dirty="0"/>
              <a:t>, neutral treatment always last</a:t>
            </a:r>
          </a:p>
          <a:p>
            <a:r>
              <a:rPr lang="en-US" sz="2000" dirty="0"/>
              <a:t>Baseline measurement before the treatments, duration </a:t>
            </a:r>
            <a:r>
              <a:rPr lang="en-US" sz="2000" dirty="0">
                <a:solidFill>
                  <a:srgbClr val="C00000"/>
                </a:solidFill>
              </a:rPr>
              <a:t>5 min</a:t>
            </a:r>
          </a:p>
          <a:p>
            <a:r>
              <a:rPr lang="en-US" sz="2000" dirty="0"/>
              <a:t>Total measurement duration 38 min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Stimuli and treatments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989763" y="6324600"/>
            <a:ext cx="1544637" cy="125413"/>
          </a:xfrm>
        </p:spPr>
        <p:txBody>
          <a:bodyPr/>
          <a:lstStyle/>
          <a:p>
            <a:fld id="{26DA8D23-D95C-4989-B5A1-B5D79AE806A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1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78474" y="5178624"/>
            <a:ext cx="8229600" cy="14644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510242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8600" y="510242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510242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5400000">
            <a:off x="2838448" y="3940375"/>
            <a:ext cx="114304" cy="2133601"/>
          </a:xfrm>
          <a:prstGeom prst="leftBrace">
            <a:avLst>
              <a:gd name="adj1" fmla="val 8333"/>
              <a:gd name="adj2" fmla="val 49821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659161" y="5144869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 min)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5193268"/>
            <a:ext cx="184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inquiry (10 min)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798" y="5193268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advocacy (10 min)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2122" y="5144869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72879" y="2892623"/>
            <a:ext cx="2895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72878" y="281642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58678" y="281642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54078" y="281642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82678" y="281642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68478" y="281642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Irina Patrascu_smal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9078" y="2199520"/>
            <a:ext cx="546735" cy="616903"/>
          </a:xfrm>
          <a:prstGeom prst="rect">
            <a:avLst/>
          </a:prstGeom>
        </p:spPr>
      </p:pic>
      <p:pic>
        <p:nvPicPr>
          <p:cNvPr id="31" name="Picture 30" descr="f__k_smal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8878" y="2203013"/>
            <a:ext cx="533400" cy="61341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rot="1500000">
            <a:off x="4324282" y="281642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500000">
            <a:off x="4793274" y="280928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62200" y="1371600"/>
            <a:ext cx="4522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photographs with statements</a:t>
            </a:r>
            <a:endParaRPr lang="fi-F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10686" y="296882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 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987278" y="281642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93780" y="2968823"/>
            <a:ext cx="42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 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62200" y="1371600"/>
            <a:ext cx="4475836" cy="2438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Left Brace 51"/>
          <p:cNvSpPr/>
          <p:nvPr/>
        </p:nvSpPr>
        <p:spPr>
          <a:xfrm rot="5400000">
            <a:off x="5124447" y="3940376"/>
            <a:ext cx="114304" cy="2133601"/>
          </a:xfrm>
          <a:prstGeom prst="leftBrace">
            <a:avLst>
              <a:gd name="adj1" fmla="val 8333"/>
              <a:gd name="adj2" fmla="val 49821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Left Brace 52"/>
          <p:cNvSpPr/>
          <p:nvPr/>
        </p:nvSpPr>
        <p:spPr>
          <a:xfrm rot="5400000">
            <a:off x="7334247" y="3940376"/>
            <a:ext cx="114304" cy="2133601"/>
          </a:xfrm>
          <a:prstGeom prst="leftBrace">
            <a:avLst>
              <a:gd name="adj1" fmla="val 8333"/>
              <a:gd name="adj2" fmla="val 49821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5" name="Straight Connector 54"/>
          <p:cNvCxnSpPr>
            <a:stCxn id="16" idx="1"/>
            <a:endCxn id="51" idx="2"/>
          </p:cNvCxnSpPr>
          <p:nvPr/>
        </p:nvCxnSpPr>
        <p:spPr>
          <a:xfrm flipV="1">
            <a:off x="2899420" y="3810000"/>
            <a:ext cx="1700698" cy="114002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1"/>
            <a:endCxn id="51" idx="2"/>
          </p:cNvCxnSpPr>
          <p:nvPr/>
        </p:nvCxnSpPr>
        <p:spPr>
          <a:xfrm flipH="1" flipV="1">
            <a:off x="4600118" y="3810000"/>
            <a:ext cx="585301" cy="11400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1"/>
            <a:endCxn id="51" idx="2"/>
          </p:cNvCxnSpPr>
          <p:nvPr/>
        </p:nvCxnSpPr>
        <p:spPr>
          <a:xfrm flipH="1" flipV="1">
            <a:off x="4600118" y="3810000"/>
            <a:ext cx="2795101" cy="114002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69378" y="296882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 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77878" y="2968823"/>
            <a:ext cx="42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 s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44478" y="2816423"/>
            <a:ext cx="0" cy="130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20678" y="2816423"/>
            <a:ext cx="0" cy="130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96878" y="2816423"/>
            <a:ext cx="0" cy="130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73078" y="2816423"/>
            <a:ext cx="0" cy="130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49794" y="3364468"/>
            <a:ext cx="433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randomized order in each treatment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61812" y="6214646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randomized order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Arrow Connector 60"/>
          <p:cNvCxnSpPr>
            <a:stCxn id="58" idx="0"/>
            <a:endCxn id="20" idx="2"/>
          </p:cNvCxnSpPr>
          <p:nvPr/>
        </p:nvCxnSpPr>
        <p:spPr>
          <a:xfrm flipH="1" flipV="1">
            <a:off x="2902342" y="5562600"/>
            <a:ext cx="1155709" cy="65204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0"/>
            <a:endCxn id="21" idx="2"/>
          </p:cNvCxnSpPr>
          <p:nvPr/>
        </p:nvCxnSpPr>
        <p:spPr>
          <a:xfrm flipV="1">
            <a:off x="4058051" y="5562600"/>
            <a:ext cx="1123548" cy="65204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458200" y="51054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 bwMode="auto">
          <a:xfrm>
            <a:off x="573088" y="488950"/>
            <a:ext cx="79883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Stimuli and treatments</a:t>
            </a:r>
            <a:endParaRPr lang="fi-FI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54600" y="685800"/>
            <a:ext cx="3556000" cy="5092700"/>
            <a:chOff x="4724400" y="838200"/>
            <a:chExt cx="3556000" cy="5092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38200"/>
              <a:ext cx="3556000" cy="509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77000" y="206906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fi-FI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0300" y="29718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fi-FI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1902" y="37338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fi-FI" dirty="0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8800" cy="4525963"/>
          </a:xfrm>
        </p:spPr>
        <p:txBody>
          <a:bodyPr>
            <a:normAutofit/>
          </a:bodyPr>
          <a:lstStyle/>
          <a:p>
            <a:r>
              <a:rPr lang="en-US" sz="2800"/>
              <a:t>A: </a:t>
            </a:r>
            <a:r>
              <a:rPr lang="en-US" sz="2800" i="1">
                <a:solidFill>
                  <a:srgbClr val="C00000"/>
                </a:solidFill>
              </a:rPr>
              <a:t>Corrugator supercilii </a:t>
            </a:r>
            <a:r>
              <a:rPr lang="en-US" sz="2800"/>
              <a:t>– contracts the eyebrow</a:t>
            </a:r>
          </a:p>
          <a:p>
            <a:endParaRPr lang="en-US" sz="2800"/>
          </a:p>
          <a:p>
            <a:r>
              <a:rPr lang="en-US" sz="2800"/>
              <a:t>B: </a:t>
            </a:r>
            <a:r>
              <a:rPr lang="en-US" sz="2800" i="1">
                <a:solidFill>
                  <a:srgbClr val="C00000"/>
                </a:solidFill>
              </a:rPr>
              <a:t>Orbicularis oculi</a:t>
            </a:r>
            <a:r>
              <a:rPr lang="en-US" sz="2800">
                <a:solidFill>
                  <a:srgbClr val="C00000"/>
                </a:solidFill>
              </a:rPr>
              <a:t> </a:t>
            </a:r>
            <a:r>
              <a:rPr lang="en-US" sz="2800"/>
              <a:t>– wrinkles the eye</a:t>
            </a:r>
          </a:p>
          <a:p>
            <a:endParaRPr lang="en-US" sz="2800"/>
          </a:p>
          <a:p>
            <a:r>
              <a:rPr lang="en-US" sz="2800"/>
              <a:t>C: </a:t>
            </a:r>
            <a:r>
              <a:rPr lang="en-US" sz="2800" i="1">
                <a:solidFill>
                  <a:srgbClr val="C00000"/>
                </a:solidFill>
              </a:rPr>
              <a:t>Zygomaticus major </a:t>
            </a:r>
            <a:r>
              <a:rPr lang="en-US" sz="2800"/>
              <a:t>– raises the cheek</a:t>
            </a:r>
            <a:endParaRPr lang="fi-FI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EMG electrode placements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4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84" y="457200"/>
            <a:ext cx="1182028" cy="169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33" y="2362200"/>
            <a:ext cx="1184551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84" y="4405210"/>
            <a:ext cx="1176338" cy="169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4876800" cy="5364163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Furrowed brow: </a:t>
            </a:r>
            <a:r>
              <a:rPr lang="en-US" sz="2800" dirty="0"/>
              <a:t>only </a:t>
            </a:r>
            <a:r>
              <a:rPr lang="en-US" sz="2800" i="1" dirty="0"/>
              <a:t>corrugator</a:t>
            </a:r>
            <a:r>
              <a:rPr lang="en-US" sz="2800" dirty="0"/>
              <a:t> active in a bin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Duchenne smile: </a:t>
            </a:r>
            <a:r>
              <a:rPr lang="en-US" sz="2800" i="1" dirty="0"/>
              <a:t>orbicularis</a:t>
            </a:r>
            <a:r>
              <a:rPr lang="en-US" sz="2800" dirty="0"/>
              <a:t> and </a:t>
            </a:r>
            <a:r>
              <a:rPr lang="en-US" sz="2800" i="1" dirty="0"/>
              <a:t>zygomaticus</a:t>
            </a:r>
            <a:r>
              <a:rPr lang="en-US" sz="2800" dirty="0"/>
              <a:t> active in </a:t>
            </a:r>
            <a:br>
              <a:rPr lang="en-US" sz="2800" dirty="0"/>
            </a:br>
            <a:r>
              <a:rPr lang="en-US" sz="2800" dirty="0"/>
              <a:t>a bin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Non-duchenne: </a:t>
            </a:r>
            <a:r>
              <a:rPr lang="en-US" sz="2800" dirty="0"/>
              <a:t>only </a:t>
            </a:r>
            <a:r>
              <a:rPr lang="en-US" sz="2800" i="1" dirty="0"/>
              <a:t>zygomaticus</a:t>
            </a:r>
            <a:r>
              <a:rPr lang="en-US" sz="2800" dirty="0"/>
              <a:t> active in a bin</a:t>
            </a:r>
            <a:endParaRPr lang="fi-FI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4" y="2362200"/>
            <a:ext cx="1259298" cy="167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84" y="4267200"/>
            <a:ext cx="1383837" cy="175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24" y="457200"/>
            <a:ext cx="1373776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59249"/>
            <a:ext cx="8229600" cy="2470151"/>
          </a:xfrm>
        </p:spPr>
        <p:txBody>
          <a:bodyPr>
            <a:noAutofit/>
          </a:bodyPr>
          <a:lstStyle/>
          <a:p>
            <a:r>
              <a:rPr lang="en-US" sz="2400" dirty="0"/>
              <a:t>2048-Hz signal filtered to 90-200 Hz, smoothed, logarithmized</a:t>
            </a:r>
          </a:p>
          <a:p>
            <a:r>
              <a:rPr lang="en-US" sz="2400" dirty="0"/>
              <a:t>Signal during stimulus averaged into 3 s bins</a:t>
            </a:r>
          </a:p>
          <a:p>
            <a:r>
              <a:rPr lang="en-US" sz="2400" dirty="0"/>
              <a:t>Bin scored active if bin mean &gt; baseline mean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Bin count </a:t>
            </a:r>
            <a:r>
              <a:rPr lang="en-US" sz="2400" dirty="0"/>
              <a:t>= sum of active bins</a:t>
            </a:r>
            <a:endParaRPr lang="fi-FI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EMG score processing</a:t>
            </a:r>
            <a:endParaRPr lang="fi-FI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143000"/>
            <a:ext cx="82994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A8D23-D95C-4989-B5A1-B5D79AE806A2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600200"/>
            <a:ext cx="7988300" cy="3967163"/>
          </a:xfrm>
        </p:spPr>
        <p:txBody>
          <a:bodyPr/>
          <a:lstStyle/>
          <a:p>
            <a:r>
              <a:rPr lang="en-US" sz="2800" dirty="0"/>
              <a:t>SCR has 2 components: tonic and phasic</a:t>
            </a:r>
          </a:p>
          <a:p>
            <a:r>
              <a:rPr lang="en-US" sz="2800" dirty="0"/>
              <a:t>Phasic is of interest, corresponds to </a:t>
            </a:r>
            <a:r>
              <a:rPr lang="en-US" sz="2800" i="1" dirty="0">
                <a:solidFill>
                  <a:srgbClr val="C00000"/>
                </a:solidFill>
              </a:rPr>
              <a:t>sudomotor nerve firing</a:t>
            </a:r>
            <a:r>
              <a:rPr lang="en-US" sz="2800" i="1" dirty="0"/>
              <a:t> </a:t>
            </a:r>
            <a:r>
              <a:rPr lang="en-US" sz="2800" dirty="0"/>
              <a:t>at ≈ .62 Hz</a:t>
            </a:r>
            <a:endParaRPr lang="en-US" sz="2800" i="1" dirty="0"/>
          </a:p>
          <a:p>
            <a:r>
              <a:rPr lang="en-US" sz="2800" dirty="0"/>
              <a:t>128-Hz signal down-sampled by half and smoothed, deconvoluted to extract the phasic component, integrated in a 17 s window and logarithmized =&gt; </a:t>
            </a:r>
            <a:r>
              <a:rPr lang="en-US" sz="2800" b="1" dirty="0">
                <a:solidFill>
                  <a:srgbClr val="C00000"/>
                </a:solidFill>
              </a:rPr>
              <a:t>ISCR</a:t>
            </a:r>
            <a:r>
              <a:rPr lang="en-US" sz="2800" dirty="0"/>
              <a:t> score</a:t>
            </a:r>
          </a:p>
          <a:p>
            <a:pPr lvl="1"/>
            <a:r>
              <a:rPr lang="en-US" sz="2400" dirty="0"/>
              <a:t>Benedek &amp; Kaernbach (2010) </a:t>
            </a:r>
          </a:p>
          <a:p>
            <a:pPr lvl="1"/>
            <a:r>
              <a:rPr lang="en-US" sz="2400" dirty="0"/>
              <a:t>www.Ledalab.de (</a:t>
            </a:r>
            <a:r>
              <a:rPr lang="en-US" sz="2400" i="1" dirty="0"/>
              <a:t>Matlab</a:t>
            </a:r>
            <a:r>
              <a:rPr lang="en-US" sz="2400" dirty="0"/>
              <a:t> add-on)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 score processing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31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276600"/>
          </a:xfrm>
        </p:spPr>
        <p:txBody>
          <a:bodyPr/>
          <a:lstStyle/>
          <a:p>
            <a:r>
              <a:rPr lang="en-US" sz="2800" dirty="0"/>
              <a:t>Mehrabian &amp; Epstein (1972)</a:t>
            </a:r>
          </a:p>
          <a:p>
            <a:r>
              <a:rPr lang="en-US" sz="2800" dirty="0"/>
              <a:t>Empathy: </a:t>
            </a:r>
            <a:r>
              <a:rPr lang="en-US" sz="2800" dirty="0">
                <a:solidFill>
                  <a:srgbClr val="C00000"/>
                </a:solidFill>
              </a:rPr>
              <a:t>sharing</a:t>
            </a:r>
            <a:r>
              <a:rPr lang="en-US" sz="2800" dirty="0"/>
              <a:t> the emotional experience of others</a:t>
            </a:r>
          </a:p>
          <a:p>
            <a:r>
              <a:rPr lang="en-US" sz="2800" dirty="0"/>
              <a:t>Before the experiment, 33 item questionnaire</a:t>
            </a:r>
          </a:p>
          <a:p>
            <a:pPr lvl="1"/>
            <a:r>
              <a:rPr lang="en-US" sz="2400" dirty="0"/>
              <a:t>“I makes me sad to see a lonely stranger in a group”</a:t>
            </a:r>
          </a:p>
          <a:p>
            <a:pPr lvl="1"/>
            <a:r>
              <a:rPr lang="en-US" sz="2400" dirty="0"/>
              <a:t>“Some songs make me happy”</a:t>
            </a:r>
          </a:p>
          <a:p>
            <a:r>
              <a:rPr lang="en-US" sz="2800" dirty="0"/>
              <a:t>=&gt; Empathy score 0 –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empathy questionnaire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8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</a:t>
            </a:r>
            <a:endParaRPr lang="fi-FI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 = 40, </a:t>
            </a:r>
            <a:r>
              <a:rPr lang="en-US" sz="2800" i="1" dirty="0">
                <a:solidFill>
                  <a:schemeClr val="tx1"/>
                </a:solidFill>
              </a:rPr>
              <a:t>M</a:t>
            </a:r>
            <a:r>
              <a:rPr lang="en-US" sz="2800" baseline="-25000" dirty="0">
                <a:solidFill>
                  <a:schemeClr val="tx1"/>
                </a:solidFill>
              </a:rPr>
              <a:t>age</a:t>
            </a:r>
            <a:r>
              <a:rPr lang="en-US" sz="2800" dirty="0">
                <a:solidFill>
                  <a:schemeClr val="tx1"/>
                </a:solidFill>
              </a:rPr>
              <a:t> = 34.6, 22—61 years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Exclusions from data-analysis: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7 excluded because they failed to understand task (post-experiment questionnaire)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6 excluded from SCR analysis because they did not show the signal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fi-FI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7010400" y="6324600"/>
            <a:ext cx="1544637" cy="1254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A8D23-D95C-4989-B5A1-B5D79AE806A2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00" y="1851818"/>
            <a:ext cx="7988300" cy="4191001"/>
          </a:xfrm>
        </p:spPr>
        <p:txBody>
          <a:bodyPr/>
          <a:lstStyle/>
          <a:p>
            <a:r>
              <a:rPr lang="en-US" sz="2800" dirty="0"/>
              <a:t>Increasing interest in the GDN community</a:t>
            </a:r>
          </a:p>
          <a:p>
            <a:endParaRPr lang="en-US" sz="2000" dirty="0"/>
          </a:p>
          <a:p>
            <a:r>
              <a:rPr lang="en-US" sz="2800" dirty="0"/>
              <a:t>Emotions also play a role in non                    face - to - face e-negotiation</a:t>
            </a:r>
          </a:p>
          <a:p>
            <a:endParaRPr lang="en-US" sz="2000" dirty="0"/>
          </a:p>
          <a:p>
            <a:r>
              <a:rPr lang="en-US" sz="2800" b="1" dirty="0">
                <a:solidFill>
                  <a:srgbClr val="FF0000"/>
                </a:solidFill>
              </a:rPr>
              <a:t>Communication </a:t>
            </a:r>
            <a:r>
              <a:rPr lang="en-US" sz="2800" b="1" dirty="0" err="1">
                <a:solidFill>
                  <a:srgbClr val="FF0000"/>
                </a:solidFill>
              </a:rPr>
              <a:t>behaviour</a:t>
            </a:r>
            <a:r>
              <a:rPr lang="en-US" sz="2800" b="1" dirty="0">
                <a:solidFill>
                  <a:srgbClr val="FF0000"/>
                </a:solidFill>
              </a:rPr>
              <a:t> has</a:t>
            </a: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b="1" dirty="0"/>
              <a:t>    </a:t>
            </a:r>
            <a:r>
              <a:rPr lang="en-US" sz="2800" b="1" dirty="0">
                <a:solidFill>
                  <a:srgbClr val="FF0000"/>
                </a:solidFill>
              </a:rPr>
              <a:t>intrapersonal emotional effects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 play an important role in negotiations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2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87" y="2587280"/>
            <a:ext cx="1809750" cy="2720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1148" y="54044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0189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19188"/>
            <a:ext cx="42862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3962400"/>
          </a:xfrm>
        </p:spPr>
        <p:txBody>
          <a:bodyPr>
            <a:noAutofit/>
          </a:bodyPr>
          <a:lstStyle/>
          <a:p>
            <a:r>
              <a:rPr lang="en-US" dirty="0"/>
              <a:t>Linear mixed models (LMM) with subjects as random effects</a:t>
            </a:r>
          </a:p>
          <a:p>
            <a:r>
              <a:rPr lang="en-US" dirty="0"/>
              <a:t>Treatments as deviation coded contrasts</a:t>
            </a:r>
          </a:p>
          <a:p>
            <a:r>
              <a:rPr lang="en-US" dirty="0"/>
              <a:t>Ref. treatment (neutral) level not shown, moved to zero</a:t>
            </a:r>
          </a:p>
          <a:p>
            <a:r>
              <a:rPr lang="en-US" dirty="0"/>
              <a:t>Error bars = SEM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Duchenne smiles in inquiry</a:t>
            </a:r>
            <a:endParaRPr lang="fi-FI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49" y="0"/>
            <a:ext cx="1184551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2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119188"/>
            <a:ext cx="42862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difference </a:t>
            </a:r>
            <a:r>
              <a:rPr lang="en-US" sz="2800" i="1" dirty="0"/>
              <a:t>between</a:t>
            </a:r>
            <a:r>
              <a:rPr lang="en-US" sz="2800" dirty="0"/>
              <a:t> inquiry and advocacy is not significant (LMM, </a:t>
            </a:r>
            <a:br>
              <a:rPr lang="en-US" sz="2800" dirty="0"/>
            </a:br>
            <a:r>
              <a:rPr lang="en-US" sz="2800" i="1" dirty="0"/>
              <a:t>p </a:t>
            </a:r>
            <a:r>
              <a:rPr lang="en-US" sz="2800" dirty="0"/>
              <a:t>= .79)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=&gt; The non-Duchenne smile is not differentially activated in inquiry and advocacy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Duchennes</a:t>
            </a:r>
            <a:r>
              <a:rPr lang="en-US" dirty="0"/>
              <a:t> in both inquiry</a:t>
            </a:r>
            <a:br>
              <a:rPr lang="en-US" dirty="0"/>
            </a:br>
            <a:r>
              <a:rPr lang="en-US" dirty="0"/>
              <a:t>and advocacy</a:t>
            </a:r>
            <a:endParaRPr lang="fi-FI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0"/>
            <a:ext cx="1176338" cy="169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9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119188"/>
            <a:ext cx="42862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More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furrowed brows in advocacy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Less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furrowed brows in inquiry</a:t>
            </a:r>
          </a:p>
          <a:p>
            <a:r>
              <a:rPr lang="en-US" sz="2800" dirty="0"/>
              <a:t>This is a known pattern of </a:t>
            </a:r>
            <a:r>
              <a:rPr lang="en-US" sz="2800" i="1" dirty="0"/>
              <a:t>corrugator</a:t>
            </a:r>
            <a:r>
              <a:rPr lang="en-US" sz="2800" dirty="0"/>
              <a:t> activation (Larsen et al. 2003)</a:t>
            </a:r>
            <a:endParaRPr lang="fi-FI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Furrowed brows show reciprocal </a:t>
            </a:r>
            <a:br>
              <a:rPr lang="en-US" dirty="0"/>
            </a:br>
            <a:r>
              <a:rPr lang="en-US" dirty="0"/>
              <a:t>effect</a:t>
            </a:r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72" y="0"/>
            <a:ext cx="1182028" cy="169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2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138613"/>
          </a:xfrm>
        </p:spPr>
        <p:txBody>
          <a:bodyPr>
            <a:normAutofit/>
          </a:bodyPr>
          <a:lstStyle/>
          <a:p>
            <a:r>
              <a:rPr lang="en-US" sz="2800" dirty="0"/>
              <a:t>Arousal is significantly higher in inquiry than in advocacy (LMM, </a:t>
            </a:r>
            <a:br>
              <a:rPr lang="en-US" sz="2800" dirty="0"/>
            </a:br>
            <a:r>
              <a:rPr lang="en-US" sz="2800" i="1" dirty="0"/>
              <a:t>p</a:t>
            </a:r>
            <a:r>
              <a:rPr lang="en-US" sz="2800" dirty="0"/>
              <a:t> &lt; .0001)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Is arousal only related to the </a:t>
            </a:r>
            <a:r>
              <a:rPr lang="en-US" sz="2800" i="1" dirty="0">
                <a:solidFill>
                  <a:srgbClr val="C00000"/>
                </a:solidFill>
              </a:rPr>
              <a:t>smiles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Arousal in both inquiry and advocacy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119188"/>
            <a:ext cx="42862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7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Subjects with higher empathy scores express more Duchenne smiles (</a:t>
            </a:r>
            <a:r>
              <a:rPr lang="en-US" sz="2800" i="1" dirty="0"/>
              <a:t>p</a:t>
            </a:r>
            <a:r>
              <a:rPr lang="en-US" sz="2800" dirty="0"/>
              <a:t> = .014)</a:t>
            </a:r>
          </a:p>
          <a:p>
            <a:endParaRPr lang="en-US" sz="2800" dirty="0"/>
          </a:p>
          <a:p>
            <a:r>
              <a:rPr lang="en-US" sz="2800" dirty="0"/>
              <a:t>Others expressions or arousal are not significantly related to empathy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is related to </a:t>
            </a:r>
            <a:r>
              <a:rPr lang="en-US" dirty="0" err="1"/>
              <a:t>Duchennes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9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447800"/>
            <a:ext cx="8189912" cy="3967163"/>
          </a:xfrm>
        </p:spPr>
        <p:txBody>
          <a:bodyPr/>
          <a:lstStyle/>
          <a:p>
            <a:r>
              <a:rPr lang="en-US" sz="2600" dirty="0"/>
              <a:t>First study on the </a:t>
            </a:r>
            <a:r>
              <a:rPr lang="en-US" sz="2600" b="1" dirty="0">
                <a:solidFill>
                  <a:srgbClr val="FF0000"/>
                </a:solidFill>
              </a:rPr>
              <a:t>intrapersonal psychophysiological correlates</a:t>
            </a:r>
            <a:r>
              <a:rPr lang="en-US" sz="2600" dirty="0"/>
              <a:t> of </a:t>
            </a:r>
            <a:r>
              <a:rPr lang="en-US" sz="2600" b="1" dirty="0">
                <a:solidFill>
                  <a:srgbClr val="FF0000"/>
                </a:solidFill>
              </a:rPr>
              <a:t>inquiry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/>
              <a:t>and </a:t>
            </a:r>
            <a:r>
              <a:rPr lang="en-US" sz="2600" b="1" dirty="0">
                <a:solidFill>
                  <a:srgbClr val="FF0000"/>
                </a:solidFill>
              </a:rPr>
              <a:t>advocacy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modes of interaction</a:t>
            </a:r>
          </a:p>
          <a:p>
            <a:r>
              <a:rPr lang="en-US" sz="2600" dirty="0"/>
              <a:t>Inquiry elicits </a:t>
            </a:r>
            <a:r>
              <a:rPr lang="en-US" sz="2600" b="1" dirty="0">
                <a:solidFill>
                  <a:srgbClr val="FF0000"/>
                </a:solidFill>
              </a:rPr>
              <a:t>positive emotions </a:t>
            </a:r>
            <a:r>
              <a:rPr lang="en-US" sz="2600" dirty="0"/>
              <a:t>(Duchenne smiles)</a:t>
            </a:r>
            <a:r>
              <a:rPr lang="en-US" sz="2600" b="1" dirty="0"/>
              <a:t> </a:t>
            </a:r>
            <a:r>
              <a:rPr lang="en-US" sz="2600" dirty="0"/>
              <a:t>and advocacy elicits </a:t>
            </a:r>
            <a:r>
              <a:rPr lang="en-US" sz="2600" b="1" dirty="0">
                <a:solidFill>
                  <a:srgbClr val="FF0000"/>
                </a:solidFill>
              </a:rPr>
              <a:t>negative emotions </a:t>
            </a:r>
            <a:r>
              <a:rPr lang="en-US" sz="2600" dirty="0"/>
              <a:t>(furrowed brows)</a:t>
            </a:r>
            <a:endParaRPr lang="en-US" sz="2600" b="1" dirty="0"/>
          </a:p>
          <a:p>
            <a:r>
              <a:rPr lang="en-US" sz="2600" b="1" dirty="0">
                <a:solidFill>
                  <a:srgbClr val="FF0000"/>
                </a:solidFill>
              </a:rPr>
              <a:t>Emotional arousal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is higher in inquiry than in advocacy and related to positive emotions</a:t>
            </a:r>
          </a:p>
          <a:p>
            <a:r>
              <a:rPr lang="en-US" sz="2600" dirty="0"/>
              <a:t>More </a:t>
            </a:r>
            <a:r>
              <a:rPr lang="en-US" sz="2600" b="1" dirty="0">
                <a:solidFill>
                  <a:srgbClr val="FF0000"/>
                </a:solidFill>
              </a:rPr>
              <a:t>empathetic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/>
              <a:t>subjects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/>
              <a:t>have more positive emotions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447800"/>
            <a:ext cx="7988300" cy="3967163"/>
          </a:xfrm>
        </p:spPr>
        <p:txBody>
          <a:bodyPr/>
          <a:lstStyle/>
          <a:p>
            <a:r>
              <a:rPr lang="en-US" sz="2600" dirty="0">
                <a:solidFill>
                  <a:srgbClr val="FF0000"/>
                </a:solidFill>
              </a:rPr>
              <a:t>Communication mode </a:t>
            </a:r>
            <a:r>
              <a:rPr lang="en-US" sz="2600" b="1" dirty="0">
                <a:solidFill>
                  <a:srgbClr val="FF0000"/>
                </a:solidFill>
              </a:rPr>
              <a:t>triggers</a:t>
            </a:r>
            <a:r>
              <a:rPr lang="en-US" sz="2600" dirty="0">
                <a:solidFill>
                  <a:srgbClr val="FF0000"/>
                </a:solidFill>
              </a:rPr>
              <a:t> intrapersonal emotional responses</a:t>
            </a:r>
          </a:p>
          <a:p>
            <a:r>
              <a:rPr lang="en-US" sz="2600" dirty="0"/>
              <a:t>Essential to realize in negotiations</a:t>
            </a:r>
          </a:p>
          <a:p>
            <a:r>
              <a:rPr lang="en-US" sz="2600" dirty="0">
                <a:solidFill>
                  <a:srgbClr val="FF0000"/>
                </a:solidFill>
              </a:rPr>
              <a:t>Inquiry can be used intentionally to </a:t>
            </a:r>
            <a:r>
              <a:rPr lang="en-US" sz="2600" b="1" dirty="0">
                <a:solidFill>
                  <a:srgbClr val="FF0000"/>
                </a:solidFill>
              </a:rPr>
              <a:t>generate </a:t>
            </a:r>
            <a:r>
              <a:rPr lang="en-US" sz="2600" dirty="0">
                <a:solidFill>
                  <a:srgbClr val="FF0000"/>
                </a:solidFill>
              </a:rPr>
              <a:t>positive emotional expressions</a:t>
            </a:r>
          </a:p>
          <a:p>
            <a:r>
              <a:rPr lang="en-US" sz="2600" dirty="0"/>
              <a:t>Unintentional responses can create problems</a:t>
            </a:r>
          </a:p>
          <a:p>
            <a:r>
              <a:rPr lang="en-US" sz="2600" dirty="0"/>
              <a:t>Psychophysiological measurements and new two person brain imaging methods have potential for GDN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6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655762"/>
            <a:ext cx="7988300" cy="4135438"/>
          </a:xfrm>
        </p:spPr>
        <p:txBody>
          <a:bodyPr/>
          <a:lstStyle/>
          <a:p>
            <a:r>
              <a:rPr lang="en-US" sz="2800" dirty="0"/>
              <a:t>Psychophysiological correlates of inquiry and advocacy in interactive situations:</a:t>
            </a:r>
          </a:p>
          <a:p>
            <a:endParaRPr lang="en-US" sz="2800" dirty="0"/>
          </a:p>
          <a:p>
            <a:pPr lvl="1"/>
            <a:r>
              <a:rPr lang="en-US" sz="2400" dirty="0"/>
              <a:t>Interactive encounters; groups, negotiations</a:t>
            </a:r>
          </a:p>
          <a:p>
            <a:pPr lvl="1"/>
            <a:r>
              <a:rPr lang="en-US" sz="2400" dirty="0"/>
              <a:t>Decision making</a:t>
            </a:r>
          </a:p>
          <a:p>
            <a:pPr lvl="1"/>
            <a:r>
              <a:rPr lang="en-US" sz="2400" dirty="0"/>
              <a:t>Trust and cooperation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Role of empathy ?</a:t>
            </a:r>
          </a:p>
          <a:p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989763" y="6324600"/>
            <a:ext cx="1544637" cy="125413"/>
          </a:xfrm>
        </p:spPr>
        <p:txBody>
          <a:bodyPr/>
          <a:lstStyle/>
          <a:p>
            <a:fld id="{26DA8D23-D95C-4989-B5A1-B5D79AE806A2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5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600200"/>
            <a:ext cx="7988300" cy="4119563"/>
          </a:xfrm>
        </p:spPr>
        <p:txBody>
          <a:bodyPr/>
          <a:lstStyle/>
          <a:p>
            <a:r>
              <a:rPr lang="en-US" sz="1400" dirty="0" err="1"/>
              <a:t>Argyris</a:t>
            </a:r>
            <a:r>
              <a:rPr lang="en-US" sz="1400" dirty="0"/>
              <a:t>, C., &amp; </a:t>
            </a:r>
            <a:r>
              <a:rPr lang="en-US" sz="1400" dirty="0" err="1"/>
              <a:t>Schön</a:t>
            </a:r>
            <a:r>
              <a:rPr lang="en-US" sz="1400" dirty="0"/>
              <a:t>, D.A. (1978). </a:t>
            </a:r>
            <a:r>
              <a:rPr lang="en-US" sz="1400" i="1" dirty="0"/>
              <a:t>Organizational Learning: A Theory of Action Perspective, </a:t>
            </a:r>
            <a:r>
              <a:rPr lang="en-US" sz="1400" dirty="0"/>
              <a:t>Addison-Wesley.</a:t>
            </a:r>
          </a:p>
          <a:p>
            <a:r>
              <a:rPr lang="en-GB" sz="1400" dirty="0" err="1"/>
              <a:t>Barsade</a:t>
            </a:r>
            <a:r>
              <a:rPr lang="en-GB" sz="1400" dirty="0"/>
              <a:t>, S. (2002). The ripple effect: Emotional contagion and its influence on group </a:t>
            </a:r>
            <a:r>
              <a:rPr lang="en-GB" sz="1400" dirty="0" err="1"/>
              <a:t>behavior</a:t>
            </a:r>
            <a:r>
              <a:rPr lang="en-GB" sz="1400" dirty="0"/>
              <a:t>. </a:t>
            </a:r>
            <a:r>
              <a:rPr lang="en-GB" sz="1400" i="1" dirty="0"/>
              <a:t>Administrative Science Quarterly 47</a:t>
            </a:r>
            <a:r>
              <a:rPr lang="en-GB" sz="1400" dirty="0"/>
              <a:t>, 644–675.</a:t>
            </a:r>
            <a:endParaRPr lang="en-US" sz="1400" dirty="0"/>
          </a:p>
          <a:p>
            <a:r>
              <a:rPr lang="en-US" sz="1400" dirty="0"/>
              <a:t>Benedek, M., &amp; Kaernbach, C. (2010). A continuous measure of phasic electrodermal activity. </a:t>
            </a:r>
            <a:r>
              <a:rPr lang="en-US" sz="1400" i="1" dirty="0"/>
              <a:t>Journal of Neuroscience Methods 190</a:t>
            </a:r>
            <a:r>
              <a:rPr lang="en-US" sz="1400" dirty="0"/>
              <a:t>, 80 – 91.</a:t>
            </a:r>
          </a:p>
          <a:p>
            <a:r>
              <a:rPr lang="fi-FI" sz="1400" dirty="0"/>
              <a:t>Hämäläinen, R.P., Jones, R., &amp; Saarinen, E. (2014). </a:t>
            </a:r>
            <a:r>
              <a:rPr lang="fi-FI" sz="1400" i="1" dirty="0"/>
              <a:t>Being Better Better – Living with Systems Intelligence</a:t>
            </a:r>
            <a:r>
              <a:rPr lang="fi-FI" sz="1400" dirty="0"/>
              <a:t>. </a:t>
            </a:r>
            <a:r>
              <a:rPr lang="en-GB" sz="1400" dirty="0"/>
              <a:t>Aalto University Publications, CROSSOVER 4/2014.</a:t>
            </a:r>
            <a:endParaRPr lang="en-US" sz="1400" dirty="0"/>
          </a:p>
          <a:p>
            <a:r>
              <a:rPr lang="en-US" sz="1400" dirty="0"/>
              <a:t>Larsen, J.T., Norris, C.J., &amp; Cacioppo, J.T. (2003). Effects of positive and negative affect on electromyographic activity over zygomaticus major and corrugator supercilii. </a:t>
            </a:r>
            <a:r>
              <a:rPr lang="en-US" sz="1400" i="1" dirty="0"/>
              <a:t>Psychophysiology 40</a:t>
            </a:r>
            <a:r>
              <a:rPr lang="en-US" sz="1400" dirty="0"/>
              <a:t>, 776 – 785.</a:t>
            </a:r>
          </a:p>
          <a:p>
            <a:r>
              <a:rPr lang="en-US" sz="1400" dirty="0" err="1"/>
              <a:t>Mehrabian</a:t>
            </a:r>
            <a:r>
              <a:rPr lang="en-US" sz="1400" dirty="0"/>
              <a:t>, A. &amp; Epstein, N. (1972). A measure of emotional empathy. </a:t>
            </a:r>
            <a:r>
              <a:rPr lang="en-US" sz="1400" i="1" dirty="0"/>
              <a:t>Journal of Personality 40</a:t>
            </a:r>
            <a:r>
              <a:rPr lang="en-US" sz="1400" dirty="0"/>
              <a:t>, 525 – 543.</a:t>
            </a:r>
          </a:p>
          <a:p>
            <a:r>
              <a:rPr lang="en-GB" sz="1400" dirty="0" err="1"/>
              <a:t>Mislin</a:t>
            </a:r>
            <a:r>
              <a:rPr lang="en-GB" sz="1400" dirty="0"/>
              <a:t>, A.A., Campagna, R.L. &amp; Bottom, W.P. (2011). After the deal: Talk, trust building and the implementation of negotiated agreements. </a:t>
            </a:r>
            <a:r>
              <a:rPr lang="en-GB" sz="1400" i="1" dirty="0"/>
              <a:t>Organizational </a:t>
            </a:r>
            <a:r>
              <a:rPr lang="en-GB" sz="1400" i="1" dirty="0" err="1"/>
              <a:t>Behavior</a:t>
            </a:r>
            <a:r>
              <a:rPr lang="en-GB" sz="1400" i="1" dirty="0"/>
              <a:t> and Human Decision Processes</a:t>
            </a:r>
            <a:r>
              <a:rPr lang="en-GB" sz="1400" dirty="0"/>
              <a:t> </a:t>
            </a:r>
            <a:r>
              <a:rPr lang="en-GB" sz="1400" i="1" dirty="0"/>
              <a:t>115</a:t>
            </a:r>
            <a:r>
              <a:rPr lang="en-GB" sz="1400" dirty="0"/>
              <a:t>, 55--68.</a:t>
            </a:r>
            <a:endParaRPr lang="fi-FI" sz="1400" dirty="0"/>
          </a:p>
          <a:p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989763" y="6324600"/>
            <a:ext cx="1544637" cy="125413"/>
          </a:xfrm>
        </p:spPr>
        <p:txBody>
          <a:bodyPr/>
          <a:lstStyle/>
          <a:p>
            <a:fld id="{26DA8D23-D95C-4989-B5A1-B5D79AE806A2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9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err="1"/>
              <a:t>Schweiger</a:t>
            </a:r>
            <a:r>
              <a:rPr lang="en-US" sz="1400" dirty="0"/>
              <a:t>, D.M., Sandberg, W.R., &amp; </a:t>
            </a:r>
            <a:r>
              <a:rPr lang="en-US" sz="1400" dirty="0" err="1"/>
              <a:t>Rechner</a:t>
            </a:r>
            <a:r>
              <a:rPr lang="en-US" sz="1400" dirty="0"/>
              <a:t>, P.L. (1989). Experiential effects of dialectical inquiry, devil’s advocacy, and consensus approaches to strategic decision making. </a:t>
            </a:r>
            <a:r>
              <a:rPr lang="en-US" sz="1400" i="1" dirty="0"/>
              <a:t>Academy of Management Journal 32</a:t>
            </a:r>
            <a:r>
              <a:rPr lang="en-US" sz="1400" dirty="0"/>
              <a:t>, 745 – 772.</a:t>
            </a:r>
          </a:p>
          <a:p>
            <a:r>
              <a:rPr lang="en-US" sz="1400" dirty="0" err="1"/>
              <a:t>Schwenk</a:t>
            </a:r>
            <a:r>
              <a:rPr lang="en-US" sz="1400" dirty="0"/>
              <a:t>, C.R. (1990). Effects of devil’s advocacy and dialectical inquiry on decision making: A meta-analysis. </a:t>
            </a:r>
            <a:r>
              <a:rPr lang="en-US" sz="1400" i="1" dirty="0"/>
              <a:t>Organizational Behavior and Human Decision Processes 47</a:t>
            </a:r>
            <a:r>
              <a:rPr lang="en-US" sz="1400" dirty="0"/>
              <a:t>, 161 – 176.</a:t>
            </a:r>
            <a:endParaRPr lang="fi-FI" sz="1400" dirty="0"/>
          </a:p>
          <a:p>
            <a:r>
              <a:rPr lang="en-US" sz="1400" dirty="0" err="1"/>
              <a:t>Senge</a:t>
            </a:r>
            <a:r>
              <a:rPr lang="en-US" sz="1400" dirty="0"/>
              <a:t>, P. (1990). </a:t>
            </a:r>
            <a:r>
              <a:rPr lang="en-US" sz="1400" i="1" dirty="0"/>
              <a:t>The Fifth Discipline: The Art &amp; Practice of The Learning Organization</a:t>
            </a:r>
            <a:r>
              <a:rPr lang="en-US" sz="1400" dirty="0"/>
              <a:t>, </a:t>
            </a:r>
            <a:r>
              <a:rPr lang="fi-FI" sz="1400" dirty="0"/>
              <a:t>Random House.</a:t>
            </a:r>
          </a:p>
          <a:p>
            <a:r>
              <a:rPr lang="fi-FI" sz="1400" dirty="0"/>
              <a:t>Slotte, S., &amp; Hämäläinen, R.P. (2015). Decision Structuring Dialogue. </a:t>
            </a:r>
            <a:r>
              <a:rPr lang="fi-FI" sz="1400" i="1" dirty="0"/>
              <a:t>EURO Journal on Decision Processes</a:t>
            </a:r>
            <a:r>
              <a:rPr lang="fi-FI" sz="1400" dirty="0"/>
              <a:t> </a:t>
            </a:r>
            <a:r>
              <a:rPr lang="fi-FI" sz="1400" i="1" dirty="0"/>
              <a:t>3</a:t>
            </a:r>
            <a:r>
              <a:rPr lang="fi-FI" sz="1400" dirty="0"/>
              <a:t>, 141 -- 159.</a:t>
            </a:r>
          </a:p>
          <a:p>
            <a:r>
              <a:rPr lang="en-US" sz="1400" dirty="0" err="1"/>
              <a:t>Törmänen</a:t>
            </a:r>
            <a:r>
              <a:rPr lang="en-US" sz="1400" dirty="0"/>
              <a:t>, J., Hämäläinen, R.P., &amp; Saarinen, E. (2016). Systems intelligence inventory. </a:t>
            </a:r>
            <a:r>
              <a:rPr lang="en-US" sz="1400" i="1" dirty="0"/>
              <a:t>The Learning Organization, 23,</a:t>
            </a:r>
            <a:r>
              <a:rPr lang="en-US" sz="1400" dirty="0"/>
              <a:t> 218–231</a:t>
            </a:r>
            <a:r>
              <a:rPr lang="en-US" sz="1400" i="1" dirty="0"/>
              <a:t>.</a:t>
            </a:r>
          </a:p>
          <a:p>
            <a:r>
              <a:rPr lang="en-US" sz="1400" dirty="0" err="1"/>
              <a:t>Valacich</a:t>
            </a:r>
            <a:r>
              <a:rPr lang="en-US" sz="1400" dirty="0"/>
              <a:t>, J.S., &amp; Schwenk, C. (1995). Devil’s advocacy and dialectical inquiry effects on face-to-face and computer mediated group decision making. </a:t>
            </a:r>
            <a:r>
              <a:rPr lang="en-US" sz="1400" i="1" dirty="0"/>
              <a:t>Organizational Behavior and Human Decision Processes 63</a:t>
            </a:r>
            <a:r>
              <a:rPr lang="en-US" sz="1400" dirty="0"/>
              <a:t>, 158–173.</a:t>
            </a:r>
          </a:p>
          <a:p>
            <a:r>
              <a:rPr lang="en-GB" sz="1400" dirty="0"/>
              <a:t>Van </a:t>
            </a:r>
            <a:r>
              <a:rPr lang="en-GB" sz="1400" dirty="0" err="1"/>
              <a:t>Kleef</a:t>
            </a:r>
            <a:r>
              <a:rPr lang="en-GB" sz="1400" dirty="0"/>
              <a:t>, G.A., De </a:t>
            </a:r>
            <a:r>
              <a:rPr lang="en-GB" sz="1400" dirty="0" err="1"/>
              <a:t>Dreu</a:t>
            </a:r>
            <a:r>
              <a:rPr lang="en-GB" sz="1400" dirty="0"/>
              <a:t>, C.K.W., &amp; </a:t>
            </a:r>
            <a:r>
              <a:rPr lang="en-GB" sz="1400" dirty="0" err="1"/>
              <a:t>Manstead</a:t>
            </a:r>
            <a:r>
              <a:rPr lang="en-GB" sz="1400" dirty="0"/>
              <a:t>, A.S.R. (2004). The interpersonal effects of anger and happiness in negotiations. </a:t>
            </a:r>
            <a:r>
              <a:rPr lang="en-GB" sz="1400" i="1" dirty="0"/>
              <a:t>Journal of Personality and Social Psychology 86</a:t>
            </a:r>
            <a:r>
              <a:rPr lang="en-GB" sz="1400" dirty="0"/>
              <a:t>, 57–76. </a:t>
            </a:r>
            <a:endParaRPr lang="fi-FI" sz="1400" dirty="0"/>
          </a:p>
          <a:p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6989763" y="6324600"/>
            <a:ext cx="1544637" cy="125413"/>
          </a:xfrm>
        </p:spPr>
        <p:txBody>
          <a:bodyPr/>
          <a:lstStyle/>
          <a:p>
            <a:fld id="{26DA8D23-D95C-4989-B5A1-B5D79AE806A2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6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00" y="1541009"/>
            <a:ext cx="7988300" cy="419100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Positive</a:t>
            </a:r>
          </a:p>
          <a:p>
            <a:r>
              <a:rPr lang="en-US" sz="2800" dirty="0"/>
              <a:t>Increase co-operation (e.g. </a:t>
            </a:r>
            <a:r>
              <a:rPr lang="en-US" sz="2800" dirty="0" err="1"/>
              <a:t>Barsade</a:t>
            </a:r>
            <a:r>
              <a:rPr lang="en-US" sz="2800" dirty="0"/>
              <a:t> 2002)</a:t>
            </a:r>
          </a:p>
          <a:p>
            <a:r>
              <a:rPr lang="en-US" sz="2800" dirty="0"/>
              <a:t>Broaden attention and increase cognitive flexibility (e.g. Fredrickson 2001)</a:t>
            </a:r>
          </a:p>
          <a:p>
            <a:r>
              <a:rPr lang="en-US" sz="2800" dirty="0"/>
              <a:t>Increase trust and willingness to implement the agreement (e.g. </a:t>
            </a:r>
            <a:r>
              <a:rPr lang="en-US" sz="2800" dirty="0" err="1"/>
              <a:t>Mislin</a:t>
            </a:r>
            <a:r>
              <a:rPr lang="en-US" sz="2800" dirty="0"/>
              <a:t> et al 2011)</a:t>
            </a:r>
          </a:p>
          <a:p>
            <a:pPr marL="0" indent="0">
              <a:buNone/>
            </a:pPr>
            <a:r>
              <a:rPr lang="en-US" sz="2800" b="1" dirty="0"/>
              <a:t>Negative</a:t>
            </a:r>
          </a:p>
          <a:p>
            <a:r>
              <a:rPr lang="en-US" sz="2800" dirty="0"/>
              <a:t>Anger can elicit larger concessions but also retaliations (e.g. van </a:t>
            </a:r>
            <a:r>
              <a:rPr lang="en-US" sz="2800" dirty="0" err="1"/>
              <a:t>Kleef</a:t>
            </a:r>
            <a:r>
              <a:rPr lang="en-US" sz="2800" dirty="0"/>
              <a:t> at al 2004)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expressions </a:t>
            </a:r>
            <a:br>
              <a:rPr lang="en-US" dirty="0"/>
            </a:b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3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 bwMode="auto">
          <a:xfrm>
            <a:off x="762000" y="381611"/>
            <a:ext cx="79883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Emotions and Negotiations</a:t>
            </a:r>
            <a:endParaRPr lang="fi-FI" sz="3200" dirty="0">
              <a:solidFill>
                <a:schemeClr val="accent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3039495" y="3373761"/>
            <a:ext cx="2668014" cy="2259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863790" y="1566956"/>
            <a:ext cx="1724482" cy="3801494"/>
            <a:chOff x="1202640" y="1865424"/>
            <a:chExt cx="1724482" cy="3801494"/>
          </a:xfrm>
        </p:grpSpPr>
        <p:sp>
          <p:nvSpPr>
            <p:cNvPr id="51" name="Rectangle 50"/>
            <p:cNvSpPr/>
            <p:nvPr/>
          </p:nvSpPr>
          <p:spPr>
            <a:xfrm rot="16200000">
              <a:off x="164134" y="2903930"/>
              <a:ext cx="3801494" cy="172448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55446" y="1883278"/>
              <a:ext cx="1618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Negotiatior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endParaRPr lang="fi-FI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55446" y="3086116"/>
              <a:ext cx="1618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Cognition</a:t>
              </a: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Emotion</a:t>
              </a:r>
              <a:endParaRPr lang="fi-FI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 rot="16200000">
            <a:off x="5217009" y="2598437"/>
            <a:ext cx="3787443" cy="17244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TextBox 70"/>
          <p:cNvSpPr txBox="1"/>
          <p:nvPr/>
        </p:nvSpPr>
        <p:spPr>
          <a:xfrm>
            <a:off x="6277157" y="1620690"/>
            <a:ext cx="161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Negotiatior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77157" y="2773597"/>
            <a:ext cx="1618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Cognition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Emotion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024156" y="2723328"/>
            <a:ext cx="2698695" cy="1994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116519" y="4210615"/>
            <a:ext cx="2573555" cy="49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099843" y="4876800"/>
            <a:ext cx="2653777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429000" y="2210020"/>
            <a:ext cx="161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27166" y="3722373"/>
            <a:ext cx="24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Emotional expressions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 bwMode="auto">
          <a:xfrm>
            <a:off x="409304" y="357946"/>
            <a:ext cx="79883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Emotions and Negotiations</a:t>
            </a:r>
            <a:endParaRPr lang="fi-FI" sz="3200" dirty="0">
              <a:solidFill>
                <a:schemeClr val="accent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3032578" y="3521955"/>
            <a:ext cx="2668014" cy="2259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 rot="16200000">
            <a:off x="-134195" y="2541732"/>
            <a:ext cx="3831624" cy="17244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xtBox 69"/>
          <p:cNvSpPr txBox="1"/>
          <p:nvPr/>
        </p:nvSpPr>
        <p:spPr>
          <a:xfrm>
            <a:off x="951028" y="1559151"/>
            <a:ext cx="161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Negotiatior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72182" y="2738983"/>
            <a:ext cx="161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Cognition</a:t>
            </a:r>
          </a:p>
        </p:txBody>
      </p:sp>
      <p:sp>
        <p:nvSpPr>
          <p:cNvPr id="49" name="Rectangle 48"/>
          <p:cNvSpPr/>
          <p:nvPr/>
        </p:nvSpPr>
        <p:spPr>
          <a:xfrm rot="16200000">
            <a:off x="5206359" y="2530292"/>
            <a:ext cx="3808744" cy="17244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TextBox 70"/>
          <p:cNvSpPr txBox="1"/>
          <p:nvPr/>
        </p:nvSpPr>
        <p:spPr>
          <a:xfrm>
            <a:off x="6277157" y="1575272"/>
            <a:ext cx="161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Negotiatior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77157" y="2716103"/>
            <a:ext cx="1618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Cognition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Emotion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046793" y="2956777"/>
            <a:ext cx="2698695" cy="1994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109361" y="4286507"/>
            <a:ext cx="2573555" cy="498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069251" y="4876800"/>
            <a:ext cx="2653777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17210" y="2302934"/>
            <a:ext cx="196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fi-F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20249" y="3742097"/>
            <a:ext cx="24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expressions</a:t>
            </a:r>
            <a:endParaRPr lang="fi-F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i-FI" dirty="0"/>
          </a:p>
        </p:txBody>
      </p:sp>
      <p:sp>
        <p:nvSpPr>
          <p:cNvPr id="104" name="TextBox 103"/>
          <p:cNvSpPr txBox="1"/>
          <p:nvPr/>
        </p:nvSpPr>
        <p:spPr>
          <a:xfrm>
            <a:off x="1193430" y="3568144"/>
            <a:ext cx="109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</a:t>
            </a:r>
            <a:endParaRPr lang="fi-F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Arc 123"/>
          <p:cNvSpPr/>
          <p:nvPr/>
        </p:nvSpPr>
        <p:spPr>
          <a:xfrm rot="19873180">
            <a:off x="1542607" y="2317479"/>
            <a:ext cx="2602685" cy="1634411"/>
          </a:xfrm>
          <a:prstGeom prst="arc">
            <a:avLst>
              <a:gd name="adj1" fmla="val 11360474"/>
              <a:gd name="adj2" fmla="val 21252565"/>
            </a:avLst>
          </a:prstGeom>
          <a:ln>
            <a:solidFill>
              <a:srgbClr val="FF0000"/>
            </a:solidFill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Arc 17"/>
          <p:cNvSpPr/>
          <p:nvPr/>
        </p:nvSpPr>
        <p:spPr>
          <a:xfrm rot="11617507">
            <a:off x="1676490" y="3167414"/>
            <a:ext cx="1986991" cy="1662936"/>
          </a:xfrm>
          <a:prstGeom prst="arc">
            <a:avLst>
              <a:gd name="adj1" fmla="val 11360474"/>
              <a:gd name="adj2" fmla="val 21118995"/>
            </a:avLst>
          </a:prstGeom>
          <a:ln>
            <a:solidFill>
              <a:srgbClr val="FF0000"/>
            </a:solidFill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6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365171"/>
            <a:ext cx="7988300" cy="914401"/>
          </a:xfrm>
        </p:spPr>
        <p:txBody>
          <a:bodyPr/>
          <a:lstStyle/>
          <a:p>
            <a:r>
              <a:rPr lang="en-US" sz="2800" dirty="0"/>
              <a:t>Assert, be narrow and aggressive, explain own points of view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12686"/>
            <a:ext cx="7988300" cy="65405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Inquiry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1500" y="3621540"/>
            <a:ext cx="79883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Advocacy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438400"/>
            <a:ext cx="7988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Ask questions, be open, explore and show interest in other’s points of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6</a:t>
            </a:fld>
            <a:endParaRPr lang="fi-FI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57200" y="509135"/>
            <a:ext cx="79883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fi-FI" dirty="0" err="1"/>
              <a:t>Communication</a:t>
            </a:r>
            <a:r>
              <a:rPr lang="fi-FI" dirty="0"/>
              <a:t> </a:t>
            </a:r>
            <a:r>
              <a:rPr lang="fi-FI" dirty="0" err="1"/>
              <a:t>modes</a:t>
            </a:r>
            <a:r>
              <a:rPr lang="fi-FI" dirty="0"/>
              <a:t> of </a:t>
            </a:r>
            <a:r>
              <a:rPr lang="fi-FI" dirty="0" err="1"/>
              <a:t>interest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83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702" y="1371600"/>
            <a:ext cx="8137071" cy="4191001"/>
          </a:xfrm>
        </p:spPr>
        <p:txBody>
          <a:bodyPr/>
          <a:lstStyle/>
          <a:p>
            <a:r>
              <a:rPr lang="en-US" sz="2600" b="1" dirty="0"/>
              <a:t>Inquiry </a:t>
            </a:r>
            <a:r>
              <a:rPr lang="en-US" sz="2600" dirty="0"/>
              <a:t>improves and is essential in</a:t>
            </a:r>
            <a:r>
              <a:rPr lang="en-US" sz="2600" dirty="0">
                <a:solidFill>
                  <a:schemeClr val="accent4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dialoque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and organizational learning </a:t>
            </a:r>
            <a:r>
              <a:rPr lang="en-US" sz="2600" dirty="0"/>
              <a:t>(</a:t>
            </a:r>
            <a:r>
              <a:rPr lang="en-US" sz="2600" dirty="0" err="1"/>
              <a:t>Argyris</a:t>
            </a:r>
            <a:r>
              <a:rPr lang="en-US" sz="2600" dirty="0"/>
              <a:t> &amp; </a:t>
            </a:r>
            <a:r>
              <a:rPr lang="en-US" sz="2600" dirty="0" err="1"/>
              <a:t>Schön</a:t>
            </a:r>
            <a:r>
              <a:rPr lang="en-US" sz="2600" dirty="0"/>
              <a:t> 1978, </a:t>
            </a:r>
            <a:r>
              <a:rPr lang="en-US" sz="2600" dirty="0" err="1"/>
              <a:t>Senge</a:t>
            </a:r>
            <a:r>
              <a:rPr lang="en-US" sz="2600" dirty="0"/>
              <a:t> 1990, </a:t>
            </a:r>
            <a:r>
              <a:rPr lang="en-US" sz="2600" dirty="0" err="1"/>
              <a:t>Slotte</a:t>
            </a:r>
            <a:r>
              <a:rPr lang="en-US" sz="2600" dirty="0"/>
              <a:t> &amp; Hämäläinen 2015)</a:t>
            </a:r>
          </a:p>
          <a:p>
            <a:r>
              <a:rPr lang="en-US" sz="2600" dirty="0"/>
              <a:t>Inquiry an approach in </a:t>
            </a:r>
            <a:r>
              <a:rPr lang="en-US" sz="2600" b="1" dirty="0">
                <a:solidFill>
                  <a:srgbClr val="C00000"/>
                </a:solidFill>
              </a:rPr>
              <a:t>Systems intelligence theory </a:t>
            </a:r>
            <a:r>
              <a:rPr lang="en-US" sz="2600" dirty="0"/>
              <a:t>(Hämäläinen, Jones &amp; Saarinen 2014, </a:t>
            </a:r>
            <a:r>
              <a:rPr lang="en-US" sz="2600" dirty="0" err="1"/>
              <a:t>Törmänen</a:t>
            </a:r>
            <a:r>
              <a:rPr lang="en-US" sz="2600" dirty="0"/>
              <a:t>, Hämäläinen &amp; Saarinen 2016): positive engagements improve team performance</a:t>
            </a:r>
          </a:p>
          <a:p>
            <a:r>
              <a:rPr lang="en-US" sz="2600" b="1" dirty="0"/>
              <a:t>Balancing inquiry and advocacy </a:t>
            </a:r>
            <a:r>
              <a:rPr lang="en-US" sz="2600" dirty="0"/>
              <a:t>can improve decision making by cognitive conflict (</a:t>
            </a:r>
            <a:r>
              <a:rPr lang="en-US" sz="2600" dirty="0" err="1"/>
              <a:t>Schwenk</a:t>
            </a:r>
            <a:r>
              <a:rPr lang="en-US" sz="2600" dirty="0"/>
              <a:t> 1990)</a:t>
            </a:r>
          </a:p>
          <a:p>
            <a:pPr marL="457200" lvl="1" indent="0">
              <a:buNone/>
            </a:pPr>
            <a:endParaRPr lang="fi-FI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Backgroud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9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Emotional correlates </a:t>
            </a:r>
            <a:r>
              <a:rPr lang="en-US" sz="2800" dirty="0"/>
              <a:t>of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inquiry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advocacy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Psychophysiological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measurements</a:t>
            </a:r>
          </a:p>
          <a:p>
            <a:pPr lvl="1"/>
            <a:r>
              <a:rPr lang="en-US" sz="2400" dirty="0"/>
              <a:t>Emotional expressions: </a:t>
            </a:r>
            <a:r>
              <a:rPr lang="en-US" sz="2400" dirty="0" err="1"/>
              <a:t>Duchenne</a:t>
            </a:r>
            <a:r>
              <a:rPr lang="en-US" sz="2400" dirty="0"/>
              <a:t> smile</a:t>
            </a:r>
            <a:r>
              <a:rPr lang="en-US" sz="2400" dirty="0">
                <a:solidFill>
                  <a:srgbClr val="C00000"/>
                </a:solidFill>
              </a:rPr>
              <a:t>         (genuine positive)</a:t>
            </a:r>
            <a:r>
              <a:rPr lang="en-US" sz="2400" dirty="0"/>
              <a:t>, non-</a:t>
            </a:r>
            <a:r>
              <a:rPr lang="en-US" sz="2400" dirty="0" err="1"/>
              <a:t>Duchenne</a:t>
            </a:r>
            <a:r>
              <a:rPr lang="en-US" sz="2400" dirty="0"/>
              <a:t> smile                             </a:t>
            </a:r>
            <a:r>
              <a:rPr lang="en-US" sz="2400" dirty="0">
                <a:solidFill>
                  <a:srgbClr val="C00000"/>
                </a:solidFill>
              </a:rPr>
              <a:t>(non-genuine)</a:t>
            </a:r>
            <a:r>
              <a:rPr lang="en-US" sz="2400" dirty="0"/>
              <a:t>, furrowed brows </a:t>
            </a:r>
            <a:r>
              <a:rPr lang="en-US" sz="2400" dirty="0">
                <a:solidFill>
                  <a:srgbClr val="C00000"/>
                </a:solidFill>
              </a:rPr>
              <a:t>(negative)</a:t>
            </a:r>
          </a:p>
          <a:p>
            <a:pPr lvl="1"/>
            <a:r>
              <a:rPr lang="en-US" sz="2400" dirty="0"/>
              <a:t>Emotional arousal: </a:t>
            </a:r>
            <a:r>
              <a:rPr lang="en-US" sz="2400" dirty="0">
                <a:solidFill>
                  <a:srgbClr val="C00000"/>
                </a:solidFill>
              </a:rPr>
              <a:t>sympathetic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ANS activation</a:t>
            </a:r>
          </a:p>
          <a:p>
            <a:pPr lvl="1"/>
            <a:endParaRPr lang="en-US" sz="24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Emotional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empathy</a:t>
            </a:r>
            <a:r>
              <a:rPr lang="en-US" sz="2800" dirty="0"/>
              <a:t> questionnaire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experiment</a:t>
            </a:r>
            <a:endParaRPr lang="fi-FI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56" y="2209800"/>
            <a:ext cx="942604" cy="12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87" y="3269144"/>
            <a:ext cx="1028471" cy="12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1041756" cy="12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0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752599"/>
            <a:ext cx="7988300" cy="4114801"/>
          </a:xfrm>
        </p:spPr>
        <p:txBody>
          <a:bodyPr/>
          <a:lstStyle/>
          <a:p>
            <a:r>
              <a:rPr lang="en-US" sz="2800" b="1" dirty="0"/>
              <a:t>Inquiry elicits </a:t>
            </a:r>
            <a:r>
              <a:rPr lang="en-US" sz="2800" b="1" dirty="0" err="1">
                <a:solidFill>
                  <a:srgbClr val="C00000"/>
                </a:solidFill>
              </a:rPr>
              <a:t>Duchenne</a:t>
            </a:r>
            <a:r>
              <a:rPr lang="en-US" sz="2800" b="1" dirty="0">
                <a:solidFill>
                  <a:srgbClr val="C00000"/>
                </a:solidFill>
              </a:rPr>
              <a:t> smiles </a:t>
            </a:r>
            <a:r>
              <a:rPr lang="en-US" sz="2800" dirty="0">
                <a:solidFill>
                  <a:srgbClr val="C00000"/>
                </a:solidFill>
              </a:rPr>
              <a:t>(positive)</a:t>
            </a:r>
            <a:endParaRPr lang="en-US" sz="2800" dirty="0"/>
          </a:p>
          <a:p>
            <a:r>
              <a:rPr lang="en-US" sz="2800" b="1" dirty="0"/>
              <a:t>Advocacy elicits </a:t>
            </a:r>
            <a:r>
              <a:rPr lang="en-US" sz="2800" b="1" dirty="0">
                <a:solidFill>
                  <a:srgbClr val="C00000"/>
                </a:solidFill>
              </a:rPr>
              <a:t>furrowed brows </a:t>
            </a:r>
            <a:r>
              <a:rPr lang="en-US" sz="2800" dirty="0">
                <a:solidFill>
                  <a:srgbClr val="C00000"/>
                </a:solidFill>
              </a:rPr>
              <a:t>(negative)</a:t>
            </a:r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Emotional arousal </a:t>
            </a:r>
            <a:r>
              <a:rPr lang="en-US" sz="2800" dirty="0"/>
              <a:t>level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is different between inquiry and advocacy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Empathy</a:t>
            </a:r>
            <a:r>
              <a:rPr lang="en-US" sz="2800" dirty="0"/>
              <a:t> is related to a high frequency of expressions and a high level of arousal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hypotheses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A8D23-D95C-4989-B5A1-B5D79AE806A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8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sal_eng_re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alto_sal_template">
  <a:themeElements>
    <a:clrScheme name="aalto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_title">
  <a:themeElements>
    <a:clrScheme name="white_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white_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_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ubtitle">
  <a:themeElements>
    <a:clrScheme name="subtitl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sub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ubtitl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kalvoja-psycho</Template>
  <TotalTime>2320</TotalTime>
  <Words>1548</Words>
  <Application>Microsoft Office PowerPoint</Application>
  <PresentationFormat>On-screen Show (4:3)</PresentationFormat>
  <Paragraphs>231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aalto_sal_eng_red</vt:lpstr>
      <vt:lpstr>SAL</vt:lpstr>
      <vt:lpstr>2_Custom Design</vt:lpstr>
      <vt:lpstr>aalto_sal_template</vt:lpstr>
      <vt:lpstr>white_title</vt:lpstr>
      <vt:lpstr>subtitle</vt:lpstr>
      <vt:lpstr>Custom Design</vt:lpstr>
      <vt:lpstr>1_Custom Design</vt:lpstr>
      <vt:lpstr>Intrapersonal emotional responses to inquiry and advocacy</vt:lpstr>
      <vt:lpstr>Emotions play an important role in negotiations</vt:lpstr>
      <vt:lpstr>Emotional expressions  </vt:lpstr>
      <vt:lpstr>PowerPoint Presentation</vt:lpstr>
      <vt:lpstr>PowerPoint Presentation</vt:lpstr>
      <vt:lpstr>Inquiry</vt:lpstr>
      <vt:lpstr>Backgroud</vt:lpstr>
      <vt:lpstr>Our experiment</vt:lpstr>
      <vt:lpstr>Our hypotheses</vt:lpstr>
      <vt:lpstr>Psychophysiological measurements</vt:lpstr>
      <vt:lpstr>Setup</vt:lpstr>
      <vt:lpstr>Stimuli and treatments</vt:lpstr>
      <vt:lpstr>PowerPoint Presentation</vt:lpstr>
      <vt:lpstr>EMG electrode placements</vt:lpstr>
      <vt:lpstr>PowerPoint Presentation</vt:lpstr>
      <vt:lpstr>EMG score processing</vt:lpstr>
      <vt:lpstr>SCR score processing</vt:lpstr>
      <vt:lpstr>Emotional empathy questionnaire</vt:lpstr>
      <vt:lpstr>Subjects</vt:lpstr>
      <vt:lpstr>Duchenne smiles in inquiry</vt:lpstr>
      <vt:lpstr>Non-Duchennes in both inquiry and advocacy</vt:lpstr>
      <vt:lpstr>Furrowed brows show reciprocal  effect</vt:lpstr>
      <vt:lpstr>Arousal in both inquiry and advocacy</vt:lpstr>
      <vt:lpstr>Empathy is related to Duchennes</vt:lpstr>
      <vt:lpstr>Summary of results</vt:lpstr>
      <vt:lpstr>Conclusions</vt:lpstr>
      <vt:lpstr>Future research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ileppane</dc:creator>
  <cp:lastModifiedBy>Raimo</cp:lastModifiedBy>
  <cp:revision>236</cp:revision>
  <cp:lastPrinted>2017-06-09T11:05:35Z</cp:lastPrinted>
  <dcterms:created xsi:type="dcterms:W3CDTF">2015-04-02T06:59:11Z</dcterms:created>
  <dcterms:modified xsi:type="dcterms:W3CDTF">2017-08-02T16:01:58Z</dcterms:modified>
</cp:coreProperties>
</file>