
<file path=[Content_Types].xml><?xml version="1.0" encoding="utf-8"?>
<Types xmlns="http://schemas.openxmlformats.org/package/2006/content-types">
  <Default Extension="png" ContentType="image/png"/>
  <Default Extension="mpeg" ContentType="vide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62"/>
  </p:notesMasterIdLst>
  <p:handoutMasterIdLst>
    <p:handoutMasterId r:id="rId63"/>
  </p:handoutMasterIdLst>
  <p:sldIdLst>
    <p:sldId id="256" r:id="rId2"/>
    <p:sldId id="284" r:id="rId3"/>
    <p:sldId id="391" r:id="rId4"/>
    <p:sldId id="392" r:id="rId5"/>
    <p:sldId id="362" r:id="rId6"/>
    <p:sldId id="388" r:id="rId7"/>
    <p:sldId id="363" r:id="rId8"/>
    <p:sldId id="364" r:id="rId9"/>
    <p:sldId id="285" r:id="rId10"/>
    <p:sldId id="393" r:id="rId11"/>
    <p:sldId id="366" r:id="rId12"/>
    <p:sldId id="365" r:id="rId13"/>
    <p:sldId id="333" r:id="rId14"/>
    <p:sldId id="308" r:id="rId15"/>
    <p:sldId id="367" r:id="rId16"/>
    <p:sldId id="379" r:id="rId17"/>
    <p:sldId id="332" r:id="rId18"/>
    <p:sldId id="398" r:id="rId19"/>
    <p:sldId id="331" r:id="rId20"/>
    <p:sldId id="310" r:id="rId21"/>
    <p:sldId id="394" r:id="rId22"/>
    <p:sldId id="395" r:id="rId23"/>
    <p:sldId id="371" r:id="rId24"/>
    <p:sldId id="396" r:id="rId25"/>
    <p:sldId id="375" r:id="rId26"/>
    <p:sldId id="401" r:id="rId27"/>
    <p:sldId id="402" r:id="rId28"/>
    <p:sldId id="376" r:id="rId29"/>
    <p:sldId id="378" r:id="rId30"/>
    <p:sldId id="377" r:id="rId31"/>
    <p:sldId id="397" r:id="rId32"/>
    <p:sldId id="373" r:id="rId33"/>
    <p:sldId id="374" r:id="rId34"/>
    <p:sldId id="313" r:id="rId35"/>
    <p:sldId id="353" r:id="rId36"/>
    <p:sldId id="354" r:id="rId37"/>
    <p:sldId id="355" r:id="rId38"/>
    <p:sldId id="356" r:id="rId39"/>
    <p:sldId id="357" r:id="rId40"/>
    <p:sldId id="318" r:id="rId41"/>
    <p:sldId id="319" r:id="rId42"/>
    <p:sldId id="320" r:id="rId43"/>
    <p:sldId id="380" r:id="rId44"/>
    <p:sldId id="321" r:id="rId45"/>
    <p:sldId id="347" r:id="rId46"/>
    <p:sldId id="399" r:id="rId47"/>
    <p:sldId id="358" r:id="rId48"/>
    <p:sldId id="400" r:id="rId49"/>
    <p:sldId id="360" r:id="rId50"/>
    <p:sldId id="359" r:id="rId51"/>
    <p:sldId id="336" r:id="rId52"/>
    <p:sldId id="387" r:id="rId53"/>
    <p:sldId id="340" r:id="rId54"/>
    <p:sldId id="348" r:id="rId55"/>
    <p:sldId id="342" r:id="rId56"/>
    <p:sldId id="343" r:id="rId57"/>
    <p:sldId id="322" r:id="rId58"/>
    <p:sldId id="323" r:id="rId59"/>
    <p:sldId id="307" r:id="rId60"/>
    <p:sldId id="330" r:id="rId61"/>
  </p:sldIdLst>
  <p:sldSz cx="9144000" cy="6858000" type="screen4x3"/>
  <p:notesSz cx="6797675" cy="9928225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7C4FF"/>
    <a:srgbClr val="6699FF"/>
    <a:srgbClr val="FF8719"/>
    <a:srgbClr val="0000CC"/>
    <a:srgbClr val="0099FF"/>
    <a:srgbClr val="0065BD"/>
    <a:srgbClr val="FF9933"/>
    <a:srgbClr val="009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700" autoAdjust="0"/>
  </p:normalViewPr>
  <p:slideViewPr>
    <p:cSldViewPr>
      <p:cViewPr>
        <p:scale>
          <a:sx n="95" d="100"/>
          <a:sy n="95" d="100"/>
        </p:scale>
        <p:origin x="-209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9" d="100"/>
          <a:sy n="129" d="100"/>
        </p:scale>
        <p:origin x="-184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ome.org.aalto.fi\jaluoma\data\Documents\Luoma%20Jukka\Kirjoitusty&#246;\Cronin%20et%20al.%20+%20manipulations\OB%20HDP%20note\journal%20images%202010-05-28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ome.org.aalto.fi\jaluoma\data\Documents\Luoma%20Jukka\Kirjoitusty&#246;\Cronin%20et%20al.%20+%20manipulations\OB%20HDP%20note\journal%20images%202010-05-28.xlsb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home.org.aalto.fi\jaluoma\data\Documents\Luoma%20Jukka\Kirjoitusty&#246;\Cronin%20et%20al.%20+%20manipulations\OB%20HDP%20note\journal%20images%202010-05-28.xlsb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home.org.aalto.fi\jaluoma\data\Documents\Luoma%20Jukka\Kirjoitusty&#246;\Cronin%20et%20al.%20+%20manipulations\OB%20HDP%20note\journal%20images%202010-05-28.xlsb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home.org.aalto.fi\jaluoma\data\Documents\Luoma%20Jukka\Kirjoitusty&#246;\Cronin%20et%20al.%20+%20manipulations\OB%20HDP%20note\journal%20images%202010-05-28.xlsb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home.org.aalto.fi\jaluoma\data\Documents\Luoma%20Jukka\Kirjoitusty&#246;\Cronin%20et%20al.%20+%20manipulations\OB%20HDP%20note\journal%20images%202010-05-28.xlsb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home.org.aalto.fi\jaluoma\data\Documents\Luoma%20Jukka\Kirjoitusty&#246;\Cronin%20et%20al.%20+%20manipulations\OB%20HDP%20note\journal%20images%202010-05-28.xlsb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26771653543305E-2"/>
          <c:y val="1.7658351463219191E-2"/>
          <c:w val="0.89934659757988533"/>
          <c:h val="0.8294458360749008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(2)'!$B$35</c:f>
              <c:strCache>
                <c:ptCount val="1"/>
                <c:pt idx="0">
                  <c:v>Sisään menevät</c:v>
                </c:pt>
              </c:strCache>
            </c:strRef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(2)'!$B$2:$B$33</c:f>
              <c:numCache>
                <c:formatCode>General</c:formatCode>
                <c:ptCount val="32"/>
                <c:pt idx="1">
                  <c:v>14</c:v>
                </c:pt>
                <c:pt idx="2">
                  <c:v>16</c:v>
                </c:pt>
                <c:pt idx="3">
                  <c:v>22</c:v>
                </c:pt>
                <c:pt idx="4">
                  <c:v>37</c:v>
                </c:pt>
                <c:pt idx="5">
                  <c:v>27</c:v>
                </c:pt>
                <c:pt idx="6">
                  <c:v>26</c:v>
                </c:pt>
                <c:pt idx="7">
                  <c:v>23</c:v>
                </c:pt>
                <c:pt idx="8">
                  <c:v>31</c:v>
                </c:pt>
                <c:pt idx="9">
                  <c:v>20</c:v>
                </c:pt>
                <c:pt idx="10">
                  <c:v>22</c:v>
                </c:pt>
                <c:pt idx="11">
                  <c:v>20</c:v>
                </c:pt>
                <c:pt idx="12">
                  <c:v>22</c:v>
                </c:pt>
                <c:pt idx="13">
                  <c:v>18</c:v>
                </c:pt>
                <c:pt idx="14">
                  <c:v>20</c:v>
                </c:pt>
                <c:pt idx="15">
                  <c:v>17</c:v>
                </c:pt>
                <c:pt idx="16">
                  <c:v>13</c:v>
                </c:pt>
                <c:pt idx="17">
                  <c:v>6</c:v>
                </c:pt>
                <c:pt idx="18">
                  <c:v>13</c:v>
                </c:pt>
                <c:pt idx="19">
                  <c:v>17</c:v>
                </c:pt>
                <c:pt idx="20">
                  <c:v>14</c:v>
                </c:pt>
                <c:pt idx="21">
                  <c:v>25</c:v>
                </c:pt>
                <c:pt idx="22">
                  <c:v>10</c:v>
                </c:pt>
                <c:pt idx="23">
                  <c:v>8</c:v>
                </c:pt>
                <c:pt idx="24">
                  <c:v>16</c:v>
                </c:pt>
                <c:pt idx="25">
                  <c:v>13</c:v>
                </c:pt>
                <c:pt idx="26">
                  <c:v>11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(2)'!$B$36</c:f>
              <c:strCache>
                <c:ptCount val="1"/>
                <c:pt idx="0">
                  <c:v>Ulos tulevat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3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(2)'!$C$2:$C$33</c:f>
              <c:numCache>
                <c:formatCode>General</c:formatCode>
                <c:ptCount val="32"/>
                <c:pt idx="1">
                  <c:v>10</c:v>
                </c:pt>
                <c:pt idx="2">
                  <c:v>12</c:v>
                </c:pt>
                <c:pt idx="3">
                  <c:v>16</c:v>
                </c:pt>
                <c:pt idx="4">
                  <c:v>27</c:v>
                </c:pt>
                <c:pt idx="5">
                  <c:v>17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  <c:pt idx="9">
                  <c:v>14</c:v>
                </c:pt>
                <c:pt idx="10">
                  <c:v>13</c:v>
                </c:pt>
                <c:pt idx="11">
                  <c:v>14</c:v>
                </c:pt>
                <c:pt idx="12">
                  <c:v>12</c:v>
                </c:pt>
                <c:pt idx="13">
                  <c:v>14</c:v>
                </c:pt>
                <c:pt idx="14">
                  <c:v>23</c:v>
                </c:pt>
                <c:pt idx="15">
                  <c:v>26</c:v>
                </c:pt>
                <c:pt idx="16">
                  <c:v>23</c:v>
                </c:pt>
                <c:pt idx="17">
                  <c:v>31</c:v>
                </c:pt>
                <c:pt idx="18">
                  <c:v>22</c:v>
                </c:pt>
                <c:pt idx="19">
                  <c:v>27</c:v>
                </c:pt>
                <c:pt idx="20">
                  <c:v>26</c:v>
                </c:pt>
                <c:pt idx="21">
                  <c:v>38</c:v>
                </c:pt>
                <c:pt idx="22">
                  <c:v>23</c:v>
                </c:pt>
                <c:pt idx="23">
                  <c:v>20</c:v>
                </c:pt>
                <c:pt idx="24">
                  <c:v>27</c:v>
                </c:pt>
                <c:pt idx="25">
                  <c:v>21</c:v>
                </c:pt>
                <c:pt idx="26">
                  <c:v>22</c:v>
                </c:pt>
                <c:pt idx="27">
                  <c:v>23</c:v>
                </c:pt>
                <c:pt idx="28">
                  <c:v>19</c:v>
                </c:pt>
                <c:pt idx="29">
                  <c:v>20</c:v>
                </c:pt>
                <c:pt idx="30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03840"/>
        <c:axId val="149622784"/>
      </c:lineChart>
      <c:catAx>
        <c:axId val="14960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Minute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49622784"/>
        <c:crosses val="autoZero"/>
        <c:auto val="1"/>
        <c:lblAlgn val="ctr"/>
        <c:lblOffset val="100"/>
        <c:tickLblSkip val="2"/>
        <c:noMultiLvlLbl val="0"/>
      </c:catAx>
      <c:valAx>
        <c:axId val="149622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>
                    <a:latin typeface="Arial" pitchFamily="34" charset="0"/>
                    <a:cs typeface="Arial" pitchFamily="34" charset="0"/>
                  </a:rPr>
                  <a:t>People / minute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49603840"/>
        <c:crosses val="autoZero"/>
        <c:crossBetween val="midCat"/>
      </c:valAx>
      <c:spPr>
        <a:solidFill>
          <a:srgbClr val="DDDDDD">
            <a:alpha val="60000"/>
          </a:srgbClr>
        </a:solidFill>
        <a:ln>
          <a:solidFill>
            <a:srgbClr val="0000C8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26771653543305E-2"/>
          <c:y val="1.7658351463219125E-2"/>
          <c:w val="0.89934659757988467"/>
          <c:h val="0.8294458360749013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(2)'!$B$35</c:f>
              <c:strCache>
                <c:ptCount val="1"/>
                <c:pt idx="0">
                  <c:v>Sisään menevät</c:v>
                </c:pt>
              </c:strCache>
            </c:strRef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(2)'!$B$2:$B$33</c:f>
              <c:numCache>
                <c:formatCode>General</c:formatCode>
                <c:ptCount val="32"/>
                <c:pt idx="1">
                  <c:v>14</c:v>
                </c:pt>
                <c:pt idx="2">
                  <c:v>16</c:v>
                </c:pt>
                <c:pt idx="3">
                  <c:v>22</c:v>
                </c:pt>
                <c:pt idx="4">
                  <c:v>37</c:v>
                </c:pt>
                <c:pt idx="5">
                  <c:v>27</c:v>
                </c:pt>
                <c:pt idx="6">
                  <c:v>26</c:v>
                </c:pt>
                <c:pt idx="7">
                  <c:v>23</c:v>
                </c:pt>
                <c:pt idx="8">
                  <c:v>31</c:v>
                </c:pt>
                <c:pt idx="9">
                  <c:v>20</c:v>
                </c:pt>
                <c:pt idx="10">
                  <c:v>22</c:v>
                </c:pt>
                <c:pt idx="11">
                  <c:v>20</c:v>
                </c:pt>
                <c:pt idx="12">
                  <c:v>22</c:v>
                </c:pt>
                <c:pt idx="13">
                  <c:v>18</c:v>
                </c:pt>
                <c:pt idx="14">
                  <c:v>20</c:v>
                </c:pt>
                <c:pt idx="15">
                  <c:v>17</c:v>
                </c:pt>
                <c:pt idx="16">
                  <c:v>13</c:v>
                </c:pt>
                <c:pt idx="17">
                  <c:v>6</c:v>
                </c:pt>
                <c:pt idx="18">
                  <c:v>13</c:v>
                </c:pt>
                <c:pt idx="19">
                  <c:v>17</c:v>
                </c:pt>
                <c:pt idx="20">
                  <c:v>14</c:v>
                </c:pt>
                <c:pt idx="21">
                  <c:v>25</c:v>
                </c:pt>
                <c:pt idx="22">
                  <c:v>10</c:v>
                </c:pt>
                <c:pt idx="23">
                  <c:v>8</c:v>
                </c:pt>
                <c:pt idx="24">
                  <c:v>16</c:v>
                </c:pt>
                <c:pt idx="25">
                  <c:v>13</c:v>
                </c:pt>
                <c:pt idx="26">
                  <c:v>11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(2)'!$B$36</c:f>
              <c:strCache>
                <c:ptCount val="1"/>
                <c:pt idx="0">
                  <c:v>Ulos tulevat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3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(2)'!$C$2:$C$33</c:f>
              <c:numCache>
                <c:formatCode>General</c:formatCode>
                <c:ptCount val="32"/>
                <c:pt idx="1">
                  <c:v>10</c:v>
                </c:pt>
                <c:pt idx="2">
                  <c:v>12</c:v>
                </c:pt>
                <c:pt idx="3">
                  <c:v>16</c:v>
                </c:pt>
                <c:pt idx="4">
                  <c:v>27</c:v>
                </c:pt>
                <c:pt idx="5">
                  <c:v>17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  <c:pt idx="9">
                  <c:v>14</c:v>
                </c:pt>
                <c:pt idx="10">
                  <c:v>13</c:v>
                </c:pt>
                <c:pt idx="11">
                  <c:v>14</c:v>
                </c:pt>
                <c:pt idx="12">
                  <c:v>12</c:v>
                </c:pt>
                <c:pt idx="13">
                  <c:v>14</c:v>
                </c:pt>
                <c:pt idx="14">
                  <c:v>23</c:v>
                </c:pt>
                <c:pt idx="15">
                  <c:v>26</c:v>
                </c:pt>
                <c:pt idx="16">
                  <c:v>23</c:v>
                </c:pt>
                <c:pt idx="17">
                  <c:v>31</c:v>
                </c:pt>
                <c:pt idx="18">
                  <c:v>22</c:v>
                </c:pt>
                <c:pt idx="19">
                  <c:v>27</c:v>
                </c:pt>
                <c:pt idx="20">
                  <c:v>26</c:v>
                </c:pt>
                <c:pt idx="21">
                  <c:v>38</c:v>
                </c:pt>
                <c:pt idx="22">
                  <c:v>23</c:v>
                </c:pt>
                <c:pt idx="23">
                  <c:v>20</c:v>
                </c:pt>
                <c:pt idx="24">
                  <c:v>27</c:v>
                </c:pt>
                <c:pt idx="25">
                  <c:v>21</c:v>
                </c:pt>
                <c:pt idx="26">
                  <c:v>22</c:v>
                </c:pt>
                <c:pt idx="27">
                  <c:v>23</c:v>
                </c:pt>
                <c:pt idx="28">
                  <c:v>19</c:v>
                </c:pt>
                <c:pt idx="29">
                  <c:v>20</c:v>
                </c:pt>
                <c:pt idx="30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57088"/>
        <c:axId val="149659648"/>
      </c:lineChart>
      <c:catAx>
        <c:axId val="149657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Minute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49659648"/>
        <c:crosses val="autoZero"/>
        <c:auto val="1"/>
        <c:lblAlgn val="ctr"/>
        <c:lblOffset val="100"/>
        <c:tickLblSkip val="2"/>
        <c:noMultiLvlLbl val="0"/>
      </c:catAx>
      <c:valAx>
        <c:axId val="1496596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>
                    <a:latin typeface="Arial" pitchFamily="34" charset="0"/>
                    <a:cs typeface="Arial" pitchFamily="34" charset="0"/>
                  </a:rPr>
                  <a:t>People / minute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49657088"/>
        <c:crosses val="autoZero"/>
        <c:crossBetween val="midCat"/>
      </c:valAx>
      <c:spPr>
        <a:solidFill>
          <a:srgbClr val="DDDDDD">
            <a:alpha val="60000"/>
          </a:srgbClr>
        </a:solidFill>
        <a:ln>
          <a:solidFill>
            <a:srgbClr val="0000C8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26771653543305E-2"/>
          <c:y val="1.7658351463219001E-2"/>
          <c:w val="0.89934659757988311"/>
          <c:h val="0.8294458360749013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(2)'!$B$35</c:f>
              <c:strCache>
                <c:ptCount val="1"/>
                <c:pt idx="0">
                  <c:v>Sisään menevät</c:v>
                </c:pt>
              </c:strCache>
            </c:strRef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(2)'!$B$2:$B$33</c:f>
              <c:numCache>
                <c:formatCode>General</c:formatCode>
                <c:ptCount val="32"/>
                <c:pt idx="1">
                  <c:v>14</c:v>
                </c:pt>
                <c:pt idx="2">
                  <c:v>16</c:v>
                </c:pt>
                <c:pt idx="3">
                  <c:v>22</c:v>
                </c:pt>
                <c:pt idx="4">
                  <c:v>37</c:v>
                </c:pt>
                <c:pt idx="5">
                  <c:v>27</c:v>
                </c:pt>
                <c:pt idx="6">
                  <c:v>26</c:v>
                </c:pt>
                <c:pt idx="7">
                  <c:v>23</c:v>
                </c:pt>
                <c:pt idx="8">
                  <c:v>31</c:v>
                </c:pt>
                <c:pt idx="9">
                  <c:v>20</c:v>
                </c:pt>
                <c:pt idx="10">
                  <c:v>22</c:v>
                </c:pt>
                <c:pt idx="11">
                  <c:v>20</c:v>
                </c:pt>
                <c:pt idx="12">
                  <c:v>22</c:v>
                </c:pt>
                <c:pt idx="13">
                  <c:v>18</c:v>
                </c:pt>
                <c:pt idx="14">
                  <c:v>20</c:v>
                </c:pt>
                <c:pt idx="15">
                  <c:v>17</c:v>
                </c:pt>
                <c:pt idx="16">
                  <c:v>13</c:v>
                </c:pt>
                <c:pt idx="17">
                  <c:v>6</c:v>
                </c:pt>
                <c:pt idx="18">
                  <c:v>13</c:v>
                </c:pt>
                <c:pt idx="19">
                  <c:v>17</c:v>
                </c:pt>
                <c:pt idx="20">
                  <c:v>14</c:v>
                </c:pt>
                <c:pt idx="21">
                  <c:v>25</c:v>
                </c:pt>
                <c:pt idx="22">
                  <c:v>10</c:v>
                </c:pt>
                <c:pt idx="23">
                  <c:v>8</c:v>
                </c:pt>
                <c:pt idx="24">
                  <c:v>16</c:v>
                </c:pt>
                <c:pt idx="25">
                  <c:v>13</c:v>
                </c:pt>
                <c:pt idx="26">
                  <c:v>11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(2)'!$B$36</c:f>
              <c:strCache>
                <c:ptCount val="1"/>
                <c:pt idx="0">
                  <c:v>Ulos tulevat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3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(2)'!$C$2:$C$33</c:f>
              <c:numCache>
                <c:formatCode>General</c:formatCode>
                <c:ptCount val="32"/>
                <c:pt idx="1">
                  <c:v>10</c:v>
                </c:pt>
                <c:pt idx="2">
                  <c:v>12</c:v>
                </c:pt>
                <c:pt idx="3">
                  <c:v>16</c:v>
                </c:pt>
                <c:pt idx="4">
                  <c:v>27</c:v>
                </c:pt>
                <c:pt idx="5">
                  <c:v>17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  <c:pt idx="9">
                  <c:v>14</c:v>
                </c:pt>
                <c:pt idx="10">
                  <c:v>13</c:v>
                </c:pt>
                <c:pt idx="11">
                  <c:v>14</c:v>
                </c:pt>
                <c:pt idx="12">
                  <c:v>12</c:v>
                </c:pt>
                <c:pt idx="13">
                  <c:v>14</c:v>
                </c:pt>
                <c:pt idx="14">
                  <c:v>23</c:v>
                </c:pt>
                <c:pt idx="15">
                  <c:v>26</c:v>
                </c:pt>
                <c:pt idx="16">
                  <c:v>23</c:v>
                </c:pt>
                <c:pt idx="17">
                  <c:v>31</c:v>
                </c:pt>
                <c:pt idx="18">
                  <c:v>22</c:v>
                </c:pt>
                <c:pt idx="19">
                  <c:v>27</c:v>
                </c:pt>
                <c:pt idx="20">
                  <c:v>26</c:v>
                </c:pt>
                <c:pt idx="21">
                  <c:v>38</c:v>
                </c:pt>
                <c:pt idx="22">
                  <c:v>23</c:v>
                </c:pt>
                <c:pt idx="23">
                  <c:v>20</c:v>
                </c:pt>
                <c:pt idx="24">
                  <c:v>27</c:v>
                </c:pt>
                <c:pt idx="25">
                  <c:v>21</c:v>
                </c:pt>
                <c:pt idx="26">
                  <c:v>22</c:v>
                </c:pt>
                <c:pt idx="27">
                  <c:v>23</c:v>
                </c:pt>
                <c:pt idx="28">
                  <c:v>19</c:v>
                </c:pt>
                <c:pt idx="29">
                  <c:v>20</c:v>
                </c:pt>
                <c:pt idx="30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80672"/>
        <c:axId val="150111744"/>
      </c:lineChart>
      <c:catAx>
        <c:axId val="148380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Minute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50111744"/>
        <c:crosses val="autoZero"/>
        <c:auto val="1"/>
        <c:lblAlgn val="ctr"/>
        <c:lblOffset val="100"/>
        <c:tickLblSkip val="2"/>
        <c:noMultiLvlLbl val="0"/>
      </c:catAx>
      <c:valAx>
        <c:axId val="150111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>
                    <a:latin typeface="Arial" pitchFamily="34" charset="0"/>
                    <a:cs typeface="Arial" pitchFamily="34" charset="0"/>
                  </a:rPr>
                  <a:t>People / minute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48380672"/>
        <c:crosses val="autoZero"/>
        <c:crossBetween val="midCat"/>
      </c:valAx>
      <c:spPr>
        <a:solidFill>
          <a:srgbClr val="DDDDDD">
            <a:alpha val="60000"/>
          </a:srgbClr>
        </a:solidFill>
        <a:ln>
          <a:solidFill>
            <a:srgbClr val="0000C8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26771653543305E-2"/>
          <c:y val="1.7658351463219125E-2"/>
          <c:w val="0.89934659757988467"/>
          <c:h val="0.8294458360749013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(2)'!$B$35</c:f>
              <c:strCache>
                <c:ptCount val="1"/>
                <c:pt idx="0">
                  <c:v>Sisään menevät</c:v>
                </c:pt>
              </c:strCache>
            </c:strRef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(2)'!$B$2:$B$33</c:f>
              <c:numCache>
                <c:formatCode>General</c:formatCode>
                <c:ptCount val="32"/>
                <c:pt idx="1">
                  <c:v>14</c:v>
                </c:pt>
                <c:pt idx="2">
                  <c:v>16</c:v>
                </c:pt>
                <c:pt idx="3">
                  <c:v>22</c:v>
                </c:pt>
                <c:pt idx="4">
                  <c:v>37</c:v>
                </c:pt>
                <c:pt idx="5">
                  <c:v>27</c:v>
                </c:pt>
                <c:pt idx="6">
                  <c:v>26</c:v>
                </c:pt>
                <c:pt idx="7">
                  <c:v>23</c:v>
                </c:pt>
                <c:pt idx="8">
                  <c:v>31</c:v>
                </c:pt>
                <c:pt idx="9">
                  <c:v>20</c:v>
                </c:pt>
                <c:pt idx="10">
                  <c:v>22</c:v>
                </c:pt>
                <c:pt idx="11">
                  <c:v>20</c:v>
                </c:pt>
                <c:pt idx="12">
                  <c:v>22</c:v>
                </c:pt>
                <c:pt idx="13">
                  <c:v>18</c:v>
                </c:pt>
                <c:pt idx="14">
                  <c:v>20</c:v>
                </c:pt>
                <c:pt idx="15">
                  <c:v>17</c:v>
                </c:pt>
                <c:pt idx="16">
                  <c:v>13</c:v>
                </c:pt>
                <c:pt idx="17">
                  <c:v>6</c:v>
                </c:pt>
                <c:pt idx="18">
                  <c:v>13</c:v>
                </c:pt>
                <c:pt idx="19">
                  <c:v>17</c:v>
                </c:pt>
                <c:pt idx="20">
                  <c:v>14</c:v>
                </c:pt>
                <c:pt idx="21">
                  <c:v>25</c:v>
                </c:pt>
                <c:pt idx="22">
                  <c:v>10</c:v>
                </c:pt>
                <c:pt idx="23">
                  <c:v>8</c:v>
                </c:pt>
                <c:pt idx="24">
                  <c:v>16</c:v>
                </c:pt>
                <c:pt idx="25">
                  <c:v>13</c:v>
                </c:pt>
                <c:pt idx="26">
                  <c:v>11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(2)'!$B$36</c:f>
              <c:strCache>
                <c:ptCount val="1"/>
                <c:pt idx="0">
                  <c:v>Ulos tulevat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3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(2)'!$C$2:$C$33</c:f>
              <c:numCache>
                <c:formatCode>General</c:formatCode>
                <c:ptCount val="32"/>
                <c:pt idx="1">
                  <c:v>10</c:v>
                </c:pt>
                <c:pt idx="2">
                  <c:v>12</c:v>
                </c:pt>
                <c:pt idx="3">
                  <c:v>16</c:v>
                </c:pt>
                <c:pt idx="4">
                  <c:v>27</c:v>
                </c:pt>
                <c:pt idx="5">
                  <c:v>17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  <c:pt idx="9">
                  <c:v>14</c:v>
                </c:pt>
                <c:pt idx="10">
                  <c:v>13</c:v>
                </c:pt>
                <c:pt idx="11">
                  <c:v>14</c:v>
                </c:pt>
                <c:pt idx="12">
                  <c:v>12</c:v>
                </c:pt>
                <c:pt idx="13">
                  <c:v>14</c:v>
                </c:pt>
                <c:pt idx="14">
                  <c:v>23</c:v>
                </c:pt>
                <c:pt idx="15">
                  <c:v>26</c:v>
                </c:pt>
                <c:pt idx="16">
                  <c:v>23</c:v>
                </c:pt>
                <c:pt idx="17">
                  <c:v>31</c:v>
                </c:pt>
                <c:pt idx="18">
                  <c:v>22</c:v>
                </c:pt>
                <c:pt idx="19">
                  <c:v>27</c:v>
                </c:pt>
                <c:pt idx="20">
                  <c:v>26</c:v>
                </c:pt>
                <c:pt idx="21">
                  <c:v>38</c:v>
                </c:pt>
                <c:pt idx="22">
                  <c:v>23</c:v>
                </c:pt>
                <c:pt idx="23">
                  <c:v>20</c:v>
                </c:pt>
                <c:pt idx="24">
                  <c:v>27</c:v>
                </c:pt>
                <c:pt idx="25">
                  <c:v>21</c:v>
                </c:pt>
                <c:pt idx="26">
                  <c:v>22</c:v>
                </c:pt>
                <c:pt idx="27">
                  <c:v>23</c:v>
                </c:pt>
                <c:pt idx="28">
                  <c:v>19</c:v>
                </c:pt>
                <c:pt idx="29">
                  <c:v>20</c:v>
                </c:pt>
                <c:pt idx="30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645632"/>
        <c:axId val="150136320"/>
      </c:lineChart>
      <c:catAx>
        <c:axId val="13664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Minute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50136320"/>
        <c:crosses val="autoZero"/>
        <c:auto val="1"/>
        <c:lblAlgn val="ctr"/>
        <c:lblOffset val="100"/>
        <c:tickLblSkip val="2"/>
        <c:noMultiLvlLbl val="0"/>
      </c:catAx>
      <c:valAx>
        <c:axId val="150136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>
                    <a:latin typeface="Arial" pitchFamily="34" charset="0"/>
                    <a:cs typeface="Arial" pitchFamily="34" charset="0"/>
                  </a:rPr>
                  <a:t>People / minute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36645632"/>
        <c:crosses val="autoZero"/>
        <c:crossBetween val="midCat"/>
      </c:valAx>
      <c:spPr>
        <a:solidFill>
          <a:srgbClr val="DDDDDD">
            <a:alpha val="60000"/>
          </a:srgbClr>
        </a:solidFill>
        <a:ln>
          <a:solidFill>
            <a:srgbClr val="0000C8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26771653543305E-2"/>
          <c:y val="1.7658351463219001E-2"/>
          <c:w val="0.89934659757988311"/>
          <c:h val="0.8294458360749013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(2)'!$B$35</c:f>
              <c:strCache>
                <c:ptCount val="1"/>
                <c:pt idx="0">
                  <c:v>Sisään menevät</c:v>
                </c:pt>
              </c:strCache>
            </c:strRef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(2)'!$B$2:$B$33</c:f>
              <c:numCache>
                <c:formatCode>General</c:formatCode>
                <c:ptCount val="32"/>
                <c:pt idx="1">
                  <c:v>14</c:v>
                </c:pt>
                <c:pt idx="2">
                  <c:v>16</c:v>
                </c:pt>
                <c:pt idx="3">
                  <c:v>22</c:v>
                </c:pt>
                <c:pt idx="4">
                  <c:v>37</c:v>
                </c:pt>
                <c:pt idx="5">
                  <c:v>27</c:v>
                </c:pt>
                <c:pt idx="6">
                  <c:v>26</c:v>
                </c:pt>
                <c:pt idx="7">
                  <c:v>23</c:v>
                </c:pt>
                <c:pt idx="8">
                  <c:v>31</c:v>
                </c:pt>
                <c:pt idx="9">
                  <c:v>20</c:v>
                </c:pt>
                <c:pt idx="10">
                  <c:v>22</c:v>
                </c:pt>
                <c:pt idx="11">
                  <c:v>20</c:v>
                </c:pt>
                <c:pt idx="12">
                  <c:v>22</c:v>
                </c:pt>
                <c:pt idx="13">
                  <c:v>18</c:v>
                </c:pt>
                <c:pt idx="14">
                  <c:v>20</c:v>
                </c:pt>
                <c:pt idx="15">
                  <c:v>17</c:v>
                </c:pt>
                <c:pt idx="16">
                  <c:v>13</c:v>
                </c:pt>
                <c:pt idx="17">
                  <c:v>6</c:v>
                </c:pt>
                <c:pt idx="18">
                  <c:v>13</c:v>
                </c:pt>
                <c:pt idx="19">
                  <c:v>17</c:v>
                </c:pt>
                <c:pt idx="20">
                  <c:v>14</c:v>
                </c:pt>
                <c:pt idx="21">
                  <c:v>25</c:v>
                </c:pt>
                <c:pt idx="22">
                  <c:v>10</c:v>
                </c:pt>
                <c:pt idx="23">
                  <c:v>8</c:v>
                </c:pt>
                <c:pt idx="24">
                  <c:v>16</c:v>
                </c:pt>
                <c:pt idx="25">
                  <c:v>13</c:v>
                </c:pt>
                <c:pt idx="26">
                  <c:v>11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(2)'!$B$36</c:f>
              <c:strCache>
                <c:ptCount val="1"/>
                <c:pt idx="0">
                  <c:v>Ulos tulevat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3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(2)'!$C$2:$C$33</c:f>
              <c:numCache>
                <c:formatCode>General</c:formatCode>
                <c:ptCount val="32"/>
                <c:pt idx="1">
                  <c:v>10</c:v>
                </c:pt>
                <c:pt idx="2">
                  <c:v>12</c:v>
                </c:pt>
                <c:pt idx="3">
                  <c:v>16</c:v>
                </c:pt>
                <c:pt idx="4">
                  <c:v>27</c:v>
                </c:pt>
                <c:pt idx="5">
                  <c:v>17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  <c:pt idx="9">
                  <c:v>14</c:v>
                </c:pt>
                <c:pt idx="10">
                  <c:v>13</c:v>
                </c:pt>
                <c:pt idx="11">
                  <c:v>14</c:v>
                </c:pt>
                <c:pt idx="12">
                  <c:v>12</c:v>
                </c:pt>
                <c:pt idx="13">
                  <c:v>14</c:v>
                </c:pt>
                <c:pt idx="14">
                  <c:v>23</c:v>
                </c:pt>
                <c:pt idx="15">
                  <c:v>26</c:v>
                </c:pt>
                <c:pt idx="16">
                  <c:v>23</c:v>
                </c:pt>
                <c:pt idx="17">
                  <c:v>31</c:v>
                </c:pt>
                <c:pt idx="18">
                  <c:v>22</c:v>
                </c:pt>
                <c:pt idx="19">
                  <c:v>27</c:v>
                </c:pt>
                <c:pt idx="20">
                  <c:v>26</c:v>
                </c:pt>
                <c:pt idx="21">
                  <c:v>38</c:v>
                </c:pt>
                <c:pt idx="22">
                  <c:v>23</c:v>
                </c:pt>
                <c:pt idx="23">
                  <c:v>20</c:v>
                </c:pt>
                <c:pt idx="24">
                  <c:v>27</c:v>
                </c:pt>
                <c:pt idx="25">
                  <c:v>21</c:v>
                </c:pt>
                <c:pt idx="26">
                  <c:v>22</c:v>
                </c:pt>
                <c:pt idx="27">
                  <c:v>23</c:v>
                </c:pt>
                <c:pt idx="28">
                  <c:v>19</c:v>
                </c:pt>
                <c:pt idx="29">
                  <c:v>20</c:v>
                </c:pt>
                <c:pt idx="30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80608"/>
        <c:axId val="150182912"/>
      </c:lineChart>
      <c:catAx>
        <c:axId val="150180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Minute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50182912"/>
        <c:crosses val="autoZero"/>
        <c:auto val="1"/>
        <c:lblAlgn val="ctr"/>
        <c:lblOffset val="100"/>
        <c:tickLblSkip val="2"/>
        <c:noMultiLvlLbl val="0"/>
      </c:catAx>
      <c:valAx>
        <c:axId val="150182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>
                    <a:latin typeface="Arial" pitchFamily="34" charset="0"/>
                    <a:cs typeface="Arial" pitchFamily="34" charset="0"/>
                  </a:rPr>
                  <a:t>People / minute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50180608"/>
        <c:crosses val="autoZero"/>
        <c:crossBetween val="midCat"/>
      </c:valAx>
      <c:spPr>
        <a:solidFill>
          <a:srgbClr val="DDDDDD">
            <a:alpha val="60000"/>
          </a:srgbClr>
        </a:solidFill>
        <a:ln>
          <a:solidFill>
            <a:srgbClr val="0000C8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24972996665804E-2"/>
          <c:y val="0.10364684554498155"/>
          <c:w val="0.89934659757988311"/>
          <c:h val="0.8294458360749013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(2)'!$B$35</c:f>
              <c:strCache>
                <c:ptCount val="1"/>
                <c:pt idx="0">
                  <c:v>Sisään menevät</c:v>
                </c:pt>
              </c:strCache>
            </c:strRef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(2)'!$B$2:$B$33</c:f>
              <c:numCache>
                <c:formatCode>General</c:formatCode>
                <c:ptCount val="32"/>
                <c:pt idx="1">
                  <c:v>14</c:v>
                </c:pt>
                <c:pt idx="2">
                  <c:v>16</c:v>
                </c:pt>
                <c:pt idx="3">
                  <c:v>22</c:v>
                </c:pt>
                <c:pt idx="4">
                  <c:v>37</c:v>
                </c:pt>
                <c:pt idx="5">
                  <c:v>27</c:v>
                </c:pt>
                <c:pt idx="6">
                  <c:v>26</c:v>
                </c:pt>
                <c:pt idx="7">
                  <c:v>23</c:v>
                </c:pt>
                <c:pt idx="8">
                  <c:v>31</c:v>
                </c:pt>
                <c:pt idx="9">
                  <c:v>20</c:v>
                </c:pt>
                <c:pt idx="10">
                  <c:v>22</c:v>
                </c:pt>
                <c:pt idx="11">
                  <c:v>20</c:v>
                </c:pt>
                <c:pt idx="12">
                  <c:v>22</c:v>
                </c:pt>
                <c:pt idx="13">
                  <c:v>18</c:v>
                </c:pt>
                <c:pt idx="14">
                  <c:v>20</c:v>
                </c:pt>
                <c:pt idx="15">
                  <c:v>17</c:v>
                </c:pt>
                <c:pt idx="16">
                  <c:v>13</c:v>
                </c:pt>
                <c:pt idx="17">
                  <c:v>6</c:v>
                </c:pt>
                <c:pt idx="18">
                  <c:v>13</c:v>
                </c:pt>
                <c:pt idx="19">
                  <c:v>17</c:v>
                </c:pt>
                <c:pt idx="20">
                  <c:v>14</c:v>
                </c:pt>
                <c:pt idx="21">
                  <c:v>25</c:v>
                </c:pt>
                <c:pt idx="22">
                  <c:v>10</c:v>
                </c:pt>
                <c:pt idx="23">
                  <c:v>8</c:v>
                </c:pt>
                <c:pt idx="24">
                  <c:v>16</c:v>
                </c:pt>
                <c:pt idx="25">
                  <c:v>13</c:v>
                </c:pt>
                <c:pt idx="26">
                  <c:v>11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(2)'!$B$36</c:f>
              <c:strCache>
                <c:ptCount val="1"/>
                <c:pt idx="0">
                  <c:v>Ulos tulevat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3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'Sheet1 (2)'!$A$2:$A$33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'Sheet1 (2)'!$C$2:$C$33</c:f>
              <c:numCache>
                <c:formatCode>General</c:formatCode>
                <c:ptCount val="32"/>
                <c:pt idx="1">
                  <c:v>10</c:v>
                </c:pt>
                <c:pt idx="2">
                  <c:v>12</c:v>
                </c:pt>
                <c:pt idx="3">
                  <c:v>16</c:v>
                </c:pt>
                <c:pt idx="4">
                  <c:v>27</c:v>
                </c:pt>
                <c:pt idx="5">
                  <c:v>17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  <c:pt idx="9">
                  <c:v>14</c:v>
                </c:pt>
                <c:pt idx="10">
                  <c:v>13</c:v>
                </c:pt>
                <c:pt idx="11">
                  <c:v>14</c:v>
                </c:pt>
                <c:pt idx="12">
                  <c:v>12</c:v>
                </c:pt>
                <c:pt idx="13">
                  <c:v>14</c:v>
                </c:pt>
                <c:pt idx="14">
                  <c:v>23</c:v>
                </c:pt>
                <c:pt idx="15">
                  <c:v>26</c:v>
                </c:pt>
                <c:pt idx="16">
                  <c:v>23</c:v>
                </c:pt>
                <c:pt idx="17">
                  <c:v>31</c:v>
                </c:pt>
                <c:pt idx="18">
                  <c:v>22</c:v>
                </c:pt>
                <c:pt idx="19">
                  <c:v>27</c:v>
                </c:pt>
                <c:pt idx="20">
                  <c:v>26</c:v>
                </c:pt>
                <c:pt idx="21">
                  <c:v>38</c:v>
                </c:pt>
                <c:pt idx="22">
                  <c:v>23</c:v>
                </c:pt>
                <c:pt idx="23">
                  <c:v>20</c:v>
                </c:pt>
                <c:pt idx="24">
                  <c:v>27</c:v>
                </c:pt>
                <c:pt idx="25">
                  <c:v>21</c:v>
                </c:pt>
                <c:pt idx="26">
                  <c:v>22</c:v>
                </c:pt>
                <c:pt idx="27">
                  <c:v>23</c:v>
                </c:pt>
                <c:pt idx="28">
                  <c:v>19</c:v>
                </c:pt>
                <c:pt idx="29">
                  <c:v>20</c:v>
                </c:pt>
                <c:pt idx="30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25664"/>
        <c:axId val="150227584"/>
      </c:lineChart>
      <c:catAx>
        <c:axId val="15022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Minute</a:t>
                </a:r>
              </a:p>
            </c:rich>
          </c:tx>
          <c:layout>
            <c:manualLayout>
              <c:xMode val="edge"/>
              <c:yMode val="edge"/>
              <c:x val="0.48564274197335688"/>
              <c:y val="0.95547024413623038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50227584"/>
        <c:crosses val="autoZero"/>
        <c:auto val="1"/>
        <c:lblAlgn val="ctr"/>
        <c:lblOffset val="100"/>
        <c:tickLblSkip val="2"/>
        <c:noMultiLvlLbl val="0"/>
      </c:catAx>
      <c:valAx>
        <c:axId val="150227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>
                    <a:latin typeface="Arial" pitchFamily="34" charset="0"/>
                    <a:cs typeface="Arial" pitchFamily="34" charset="0"/>
                  </a:rPr>
                  <a:t>People / minute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C8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i-FI"/>
          </a:p>
        </c:txPr>
        <c:crossAx val="150225664"/>
        <c:crosses val="autoZero"/>
        <c:crossBetween val="midCat"/>
      </c:valAx>
      <c:spPr>
        <a:solidFill>
          <a:srgbClr val="DDDDDD">
            <a:alpha val="60000"/>
          </a:srgbClr>
        </a:solidFill>
        <a:ln>
          <a:solidFill>
            <a:srgbClr val="0000C8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072885521516569E-2"/>
          <c:y val="5.4707141593320914E-2"/>
          <c:w val="0.84705882352942596"/>
          <c:h val="0.75574712643679676"/>
        </c:manualLayout>
      </c:layout>
      <c:lineChart>
        <c:grouping val="standard"/>
        <c:varyColors val="0"/>
        <c:ser>
          <c:idx val="0"/>
          <c:order val="0"/>
          <c:tx>
            <c:strRef>
              <c:f>'[1]eliminate corre'!$B$35</c:f>
              <c:strCache>
                <c:ptCount val="1"/>
                <c:pt idx="0">
                  <c:v>Sisään menevät</c:v>
                </c:pt>
              </c:strCache>
            </c:strRef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'[1]eliminate corre'!$A$2:$A$33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'[1]eliminate corre'!$B$2:$B$33</c:f>
              <c:numCache>
                <c:formatCode>General</c:formatCode>
                <c:ptCount val="32"/>
                <c:pt idx="1">
                  <c:v>28</c:v>
                </c:pt>
                <c:pt idx="2">
                  <c:v>28</c:v>
                </c:pt>
                <c:pt idx="3">
                  <c:v>29</c:v>
                </c:pt>
                <c:pt idx="4">
                  <c:v>29</c:v>
                </c:pt>
                <c:pt idx="5">
                  <c:v>27</c:v>
                </c:pt>
                <c:pt idx="6">
                  <c:v>26</c:v>
                </c:pt>
                <c:pt idx="7">
                  <c:v>23</c:v>
                </c:pt>
                <c:pt idx="8">
                  <c:v>25</c:v>
                </c:pt>
                <c:pt idx="9">
                  <c:v>20</c:v>
                </c:pt>
                <c:pt idx="10">
                  <c:v>22</c:v>
                </c:pt>
                <c:pt idx="11">
                  <c:v>20</c:v>
                </c:pt>
                <c:pt idx="12">
                  <c:v>20</c:v>
                </c:pt>
                <c:pt idx="13">
                  <c:v>18</c:v>
                </c:pt>
                <c:pt idx="14">
                  <c:v>20</c:v>
                </c:pt>
                <c:pt idx="15">
                  <c:v>17</c:v>
                </c:pt>
                <c:pt idx="16">
                  <c:v>16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17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12</c:v>
                </c:pt>
                <c:pt idx="29">
                  <c:v>11</c:v>
                </c:pt>
                <c:pt idx="30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'[1]eliminate corre'!$B$36</c:f>
              <c:strCache>
                <c:ptCount val="1"/>
                <c:pt idx="0">
                  <c:v>Ulos tulevat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3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'[1]eliminate corre'!$A$2:$A$33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'[1]eliminate corre'!$C$2:$C$33</c:f>
              <c:numCache>
                <c:formatCode>General</c:formatCode>
                <c:ptCount val="32"/>
                <c:pt idx="1">
                  <c:v>18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17</c:v>
                </c:pt>
                <c:pt idx="6">
                  <c:v>18</c:v>
                </c:pt>
                <c:pt idx="7">
                  <c:v>17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14</c:v>
                </c:pt>
                <c:pt idx="12">
                  <c:v>12</c:v>
                </c:pt>
                <c:pt idx="13">
                  <c:v>14</c:v>
                </c:pt>
                <c:pt idx="14">
                  <c:v>23</c:v>
                </c:pt>
                <c:pt idx="15">
                  <c:v>26</c:v>
                </c:pt>
                <c:pt idx="16">
                  <c:v>27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26</c:v>
                </c:pt>
                <c:pt idx="21">
                  <c:v>28</c:v>
                </c:pt>
                <c:pt idx="22">
                  <c:v>26</c:v>
                </c:pt>
                <c:pt idx="23">
                  <c:v>25</c:v>
                </c:pt>
                <c:pt idx="24">
                  <c:v>26</c:v>
                </c:pt>
                <c:pt idx="25">
                  <c:v>24</c:v>
                </c:pt>
                <c:pt idx="26">
                  <c:v>22</c:v>
                </c:pt>
                <c:pt idx="27">
                  <c:v>23</c:v>
                </c:pt>
                <c:pt idx="28">
                  <c:v>19</c:v>
                </c:pt>
                <c:pt idx="29">
                  <c:v>20</c:v>
                </c:pt>
                <c:pt idx="30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40800"/>
        <c:axId val="148580224"/>
      </c:lineChart>
      <c:catAx>
        <c:axId val="148540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i-FI"/>
                  <a:t>Minute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>
            <a:solidFill>
              <a:srgbClr val="0000C8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48580224"/>
        <c:crosses val="autoZero"/>
        <c:auto val="1"/>
        <c:lblAlgn val="ctr"/>
        <c:lblOffset val="100"/>
        <c:tickLblSkip val="2"/>
        <c:noMultiLvlLbl val="0"/>
      </c:catAx>
      <c:valAx>
        <c:axId val="1485802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i-FI"/>
                  <a:t>People / minute</a:t>
                </a:r>
              </a:p>
            </c:rich>
          </c:tx>
          <c:layout>
            <c:manualLayout>
              <c:xMode val="edge"/>
              <c:yMode val="edge"/>
              <c:x val="0"/>
              <c:y val="0.302083719092945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C8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48540800"/>
        <c:crosses val="autoZero"/>
        <c:crossBetween val="midCat"/>
      </c:valAx>
      <c:spPr>
        <a:solidFill>
          <a:srgbClr val="A7C4FF"/>
        </a:solidFill>
        <a:ln>
          <a:solidFill>
            <a:srgbClr val="0000C8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0.7124</cdr:x>
      <cdr:y>0.08706</cdr:y>
    </cdr:from>
    <cdr:to>
      <cdr:x>0.73946</cdr:x>
      <cdr:y>0.12189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flipH="1">
          <a:off x="5688632" y="360040"/>
          <a:ext cx="216024" cy="14401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0.7124</cdr:x>
      <cdr:y>0.08706</cdr:y>
    </cdr:from>
    <cdr:to>
      <cdr:x>0.73946</cdr:x>
      <cdr:y>0.12189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flipH="1">
          <a:off x="5688632" y="360040"/>
          <a:ext cx="216024" cy="14401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0.7124</cdr:x>
      <cdr:y>0.08706</cdr:y>
    </cdr:from>
    <cdr:to>
      <cdr:x>0.73946</cdr:x>
      <cdr:y>0.12189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flipH="1">
          <a:off x="5688632" y="360040"/>
          <a:ext cx="216024" cy="14401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0.7124</cdr:x>
      <cdr:y>0.08706</cdr:y>
    </cdr:from>
    <cdr:to>
      <cdr:x>0.73946</cdr:x>
      <cdr:y>0.12189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flipH="1">
          <a:off x="5688632" y="360040"/>
          <a:ext cx="216024" cy="14401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0.7124</cdr:x>
      <cdr:y>0.08706</cdr:y>
    </cdr:from>
    <cdr:to>
      <cdr:x>0.73946</cdr:x>
      <cdr:y>0.12189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flipH="1">
          <a:off x="5688632" y="360040"/>
          <a:ext cx="216024" cy="14401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E9AC587-8449-43F4-ADE3-739145F60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2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D12CDCA-B455-41A9-9138-F874399356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092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E4BF88-3AC0-4B20-8D89-9735211F4104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8A222-BF63-4C27-BDC4-8D4D884D8E10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7BA1C-F6B1-4FEB-B3B3-C8CDF159128F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3AE49-3D95-43E5-8907-F9598D088525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3D52B-96B4-4531-A10E-EDACEA89AB43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E2311-878C-4537-862F-95B14F2860C7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fi-FI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A6E50CD5-CA73-46F4-B7D1-6306DE67592E}" type="datetime1">
              <a:rPr lang="en-US"/>
              <a:pPr>
                <a:defRPr/>
              </a:pPr>
              <a:t>11/26/2013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4946-6483-4404-ACBD-475213A005F1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A57-EF2B-46EA-A80B-FC0FB604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5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0D0-D8B1-4C9F-B4B9-672313F1382F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723-024D-49AB-874B-E0431BFC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2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84C-5F6F-4ADE-9578-DCC842DF4790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B027-AA8C-4F75-8233-17D847FA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EB35-48D4-4E1E-AF05-267189D9B465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7BD8-032D-4E26-84E6-860FDD38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1C47-5BB9-449D-B75C-5E224E971C51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645F-F679-4BBA-AE08-61867F2D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AB1B-FB95-4E0A-B977-A006B76AB8B9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C9B-01FA-4A88-9365-7DF91582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310-A47C-4BFF-88F9-4935DF7C8BC4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44EC-EE20-4DA7-8329-54507235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FAD4-61D9-40CE-BFEF-485B3CE21F6F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618-CCDA-4EB8-B679-4DB0E41F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4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F35-6572-4315-BC3F-615FE7ED71E4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32E-6882-48FC-8183-32AB2EC8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9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238D144C-C411-4FF0-AACD-465CD6721A4A}" type="datetime1">
              <a:rPr lang="en-US"/>
              <a:pPr>
                <a:defRPr/>
              </a:pPr>
              <a:t>11/26/2013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CBEAF0ED-9ADB-4280-8BA5-AB0451C2C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6"/>
          <p:cNvSpPr txBox="1">
            <a:spLocks/>
          </p:cNvSpPr>
          <p:nvPr/>
        </p:nvSpPr>
        <p:spPr bwMode="auto">
          <a:xfrm>
            <a:off x="1042988" y="3357563"/>
            <a:ext cx="71278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i-FI" sz="2400" kern="0" dirty="0">
                <a:solidFill>
                  <a:schemeClr val="bg1"/>
                </a:solidFill>
                <a:latin typeface="+mn-lt"/>
                <a:cs typeface="+mn-cs"/>
              </a:rPr>
              <a:t>Raimo P. Hämäläinen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i-FI" sz="2000" kern="0" dirty="0">
                <a:solidFill>
                  <a:schemeClr val="bg1"/>
                </a:solidFill>
                <a:latin typeface="+mn-lt"/>
                <a:cs typeface="+mn-cs"/>
              </a:rPr>
              <a:t>Systems Analysis Laboratory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i-FI" sz="2000" kern="0" dirty="0">
                <a:solidFill>
                  <a:schemeClr val="bg1"/>
                </a:solidFill>
                <a:latin typeface="+mn-lt"/>
                <a:cs typeface="+mn-cs"/>
              </a:rPr>
              <a:t>Aalto University, School of Science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fi-FI" sz="24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i-FI" kern="0" dirty="0">
                <a:solidFill>
                  <a:schemeClr val="bg1"/>
                </a:solidFill>
                <a:cs typeface="+mn-cs"/>
              </a:rPr>
              <a:t>Co-authors: Jukka Luoma and Esa Saarinen</a:t>
            </a:r>
            <a:endParaRPr lang="fi-FI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075" name="Title 8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72400" cy="1362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NEED for behavioral operations research </a:t>
            </a:r>
            <a:b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sz="3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6516688" y="5732463"/>
            <a:ext cx="2411412" cy="936625"/>
            <a:chOff x="6588224" y="5805264"/>
            <a:chExt cx="2411760" cy="936104"/>
          </a:xfrm>
        </p:grpSpPr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6588224" y="5805264"/>
              <a:ext cx="2411760" cy="93610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i-FI" altLang="fi-FI"/>
            </a:p>
          </p:txBody>
        </p:sp>
        <p:pic>
          <p:nvPicPr>
            <p:cNvPr id="3079" name="Picture 27" descr="E:\salogoen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949280"/>
              <a:ext cx="2039143" cy="70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 descr="C:\Users\mwesterl\AppData\Local\Temp\Aalto_EN_21_RGB_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10271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Soft OR and Systems Thinking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7985125" cy="4135437"/>
          </a:xfrm>
        </p:spPr>
        <p:txBody>
          <a:bodyPr/>
          <a:lstStyle/>
          <a:p>
            <a:r>
              <a:rPr lang="en-US" altLang="fi-FI" smtClean="0">
                <a:solidFill>
                  <a:schemeClr val="bg1"/>
                </a:solidFill>
              </a:rPr>
              <a:t>Criticized OR for being too narrowly concerned with mathematical models only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New qualitative methods for framing and structuring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Attention to the sociology and philosophy of modeling 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Has remained mainly methodology and tool focused with limited behavioral research</a:t>
            </a:r>
          </a:p>
        </p:txBody>
      </p:sp>
      <p:grpSp>
        <p:nvGrpSpPr>
          <p:cNvPr id="12292" name="Group 19"/>
          <p:cNvGrpSpPr>
            <a:grpSpLocks/>
          </p:cNvGrpSpPr>
          <p:nvPr/>
        </p:nvGrpSpPr>
        <p:grpSpPr bwMode="auto">
          <a:xfrm>
            <a:off x="1258888" y="4149725"/>
            <a:ext cx="6337300" cy="2159000"/>
            <a:chOff x="1259632" y="4149080"/>
            <a:chExt cx="6337300" cy="2159000"/>
          </a:xfrm>
        </p:grpSpPr>
        <p:sp>
          <p:nvSpPr>
            <p:cNvPr id="12294" name="Oval 5"/>
            <p:cNvSpPr>
              <a:spLocks noChangeArrowheads="1"/>
            </p:cNvSpPr>
            <p:nvPr/>
          </p:nvSpPr>
          <p:spPr bwMode="auto">
            <a:xfrm>
              <a:off x="2213031" y="4904730"/>
              <a:ext cx="1402058" cy="6477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i-FI" altLang="fi-FI"/>
            </a:p>
          </p:txBody>
        </p:sp>
        <p:sp>
          <p:nvSpPr>
            <p:cNvPr id="12295" name="Oval 6"/>
            <p:cNvSpPr>
              <a:spLocks noChangeArrowheads="1"/>
            </p:cNvSpPr>
            <p:nvPr/>
          </p:nvSpPr>
          <p:spPr bwMode="auto">
            <a:xfrm>
              <a:off x="5577969" y="5660380"/>
              <a:ext cx="1402058" cy="6477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i-FI" altLang="fi-FI"/>
            </a:p>
          </p:txBody>
        </p:sp>
        <p:sp>
          <p:nvSpPr>
            <p:cNvPr id="12296" name="Oval 7"/>
            <p:cNvSpPr>
              <a:spLocks noChangeArrowheads="1"/>
            </p:cNvSpPr>
            <p:nvPr/>
          </p:nvSpPr>
          <p:spPr bwMode="auto">
            <a:xfrm>
              <a:off x="5353640" y="4526905"/>
              <a:ext cx="1402058" cy="6477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i-FI" altLang="fi-FI"/>
            </a:p>
          </p:txBody>
        </p:sp>
        <p:sp>
          <p:nvSpPr>
            <p:cNvPr id="12297" name="Oval 8"/>
            <p:cNvSpPr>
              <a:spLocks noChangeArrowheads="1"/>
            </p:cNvSpPr>
            <p:nvPr/>
          </p:nvSpPr>
          <p:spPr bwMode="auto">
            <a:xfrm>
              <a:off x="3502924" y="4149080"/>
              <a:ext cx="1402058" cy="6477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i-FI" altLang="fi-FI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1259632" y="5282555"/>
              <a:ext cx="896937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4512419" y="5120630"/>
              <a:ext cx="954088" cy="59372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300" name="Oval 11"/>
            <p:cNvSpPr>
              <a:spLocks noChangeArrowheads="1"/>
            </p:cNvSpPr>
            <p:nvPr/>
          </p:nvSpPr>
          <p:spPr bwMode="auto">
            <a:xfrm>
              <a:off x="3275856" y="5589240"/>
              <a:ext cx="1402058" cy="6477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i-FI" altLang="fi-FI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4680694" y="5984230"/>
              <a:ext cx="896938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6138019" y="5228580"/>
              <a:ext cx="112713" cy="4318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6979394" y="5714355"/>
              <a:ext cx="617538" cy="2159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3390057" y="4742805"/>
              <a:ext cx="317500" cy="25717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4904532" y="4526905"/>
              <a:ext cx="561975" cy="10795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 bwMode="auto">
          <a:xfrm>
            <a:off x="3059113" y="5516563"/>
            <a:ext cx="331787" cy="21590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7985125" cy="1079500"/>
          </a:xfrm>
        </p:spPr>
        <p:txBody>
          <a:bodyPr/>
          <a:lstStyle/>
          <a:p>
            <a:pPr algn="ctr"/>
            <a:r>
              <a:rPr lang="fi-FI" altLang="fi-FI" b="0" smtClean="0">
                <a:solidFill>
                  <a:schemeClr val="bg1"/>
                </a:solidFill>
                <a:effectLst/>
              </a:rPr>
              <a:t>Some areas of OR have a tradition in behavioral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5292725" y="3933825"/>
            <a:ext cx="3240088" cy="259238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Decision and Risk Analysis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971550" y="1484313"/>
            <a:ext cx="7985125" cy="4135437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Subjectivity is explicitly taken into account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Value and utility functions to describe preferences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Risk attitudes seeking/averse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Multicriteria evaluation of alternatives with subjective weighting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Research on biases and</a:t>
            </a:r>
          </a:p>
          <a:p>
            <a:pPr>
              <a:buFontTx/>
              <a:buNone/>
            </a:pPr>
            <a:r>
              <a:rPr lang="fi-FI" altLang="fi-FI" smtClean="0">
                <a:solidFill>
                  <a:schemeClr val="bg1"/>
                </a:solidFill>
              </a:rPr>
              <a:t>	risk perceptions</a:t>
            </a:r>
          </a:p>
        </p:txBody>
      </p:sp>
      <p:pic>
        <p:nvPicPr>
          <p:cNvPr id="14341" name="Picture 10" descr="value-gain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29527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2"/>
          <p:cNvSpPr>
            <a:spLocks noChangeArrowheads="1"/>
          </p:cNvSpPr>
          <p:nvPr/>
        </p:nvSpPr>
        <p:spPr bwMode="auto">
          <a:xfrm>
            <a:off x="323850" y="4149725"/>
            <a:ext cx="8640763" cy="23034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Operations Management </a:t>
            </a:r>
            <a:br>
              <a:rPr lang="fi-FI" sz="3700" dirty="0" smtClean="0">
                <a:solidFill>
                  <a:schemeClr val="bg1"/>
                </a:solidFill>
              </a:rPr>
            </a:b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39750" y="1700213"/>
            <a:ext cx="7985125" cy="4135437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Studies how people act in complex decision settings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Judgemental forecasting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Behavioural operations conference series started in 2006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The Bullwhip effect in Supply chains - Beer game</a:t>
            </a:r>
          </a:p>
          <a:p>
            <a:endParaRPr lang="fi-FI" altLang="fi-FI" smtClean="0">
              <a:solidFill>
                <a:schemeClr val="bg1"/>
              </a:solidFill>
            </a:endParaRPr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755650" y="4365625"/>
            <a:ext cx="7704138" cy="1655763"/>
            <a:chOff x="107950" y="2060575"/>
            <a:chExt cx="9036049" cy="2232521"/>
          </a:xfrm>
        </p:grpSpPr>
        <p:sp>
          <p:nvSpPr>
            <p:cNvPr id="15366" name="Rectangle 10"/>
            <p:cNvSpPr>
              <a:spLocks noChangeArrowheads="1"/>
            </p:cNvSpPr>
            <p:nvPr/>
          </p:nvSpPr>
          <p:spPr bwMode="auto">
            <a:xfrm>
              <a:off x="768943" y="2522919"/>
              <a:ext cx="1323847" cy="13099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fi-FI" sz="1600"/>
                <a:t>Factory</a:t>
              </a:r>
            </a:p>
          </p:txBody>
        </p:sp>
        <p:sp>
          <p:nvSpPr>
            <p:cNvPr id="15367" name="Rectangle 11"/>
            <p:cNvSpPr>
              <a:spLocks noChangeArrowheads="1"/>
            </p:cNvSpPr>
            <p:nvPr/>
          </p:nvSpPr>
          <p:spPr bwMode="auto">
            <a:xfrm>
              <a:off x="3118725" y="2522919"/>
              <a:ext cx="1323847" cy="13099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fi-FI" sz="1600"/>
                <a:t>Distributor</a:t>
              </a:r>
            </a:p>
          </p:txBody>
        </p:sp>
        <p:sp>
          <p:nvSpPr>
            <p:cNvPr id="15368" name="Rectangle 12"/>
            <p:cNvSpPr>
              <a:spLocks noChangeArrowheads="1"/>
            </p:cNvSpPr>
            <p:nvPr/>
          </p:nvSpPr>
          <p:spPr bwMode="auto">
            <a:xfrm>
              <a:off x="5468508" y="2522919"/>
              <a:ext cx="1323847" cy="13099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fi-FI" sz="1600"/>
                <a:t>Wholesaler</a:t>
              </a:r>
            </a:p>
          </p:txBody>
        </p:sp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820151" y="2522919"/>
              <a:ext cx="1323848" cy="13099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fi-FI" sz="1600"/>
                <a:t>Retailer</a:t>
              </a:r>
            </a:p>
          </p:txBody>
        </p:sp>
        <p:sp>
          <p:nvSpPr>
            <p:cNvPr id="15370" name="Rectangle 14"/>
            <p:cNvSpPr>
              <a:spLocks noChangeArrowheads="1"/>
            </p:cNvSpPr>
            <p:nvPr/>
          </p:nvSpPr>
          <p:spPr bwMode="auto">
            <a:xfrm>
              <a:off x="2238022" y="2908205"/>
              <a:ext cx="733609" cy="4623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71" name="Rectangle 15"/>
            <p:cNvSpPr>
              <a:spLocks noChangeArrowheads="1"/>
            </p:cNvSpPr>
            <p:nvPr/>
          </p:nvSpPr>
          <p:spPr bwMode="auto">
            <a:xfrm>
              <a:off x="4589667" y="2908205"/>
              <a:ext cx="733609" cy="4623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72" name="Rectangle 16"/>
            <p:cNvSpPr>
              <a:spLocks noChangeArrowheads="1"/>
            </p:cNvSpPr>
            <p:nvPr/>
          </p:nvSpPr>
          <p:spPr bwMode="auto">
            <a:xfrm>
              <a:off x="6939449" y="2908205"/>
              <a:ext cx="733609" cy="4623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73" name="Rectangle 17"/>
            <p:cNvSpPr>
              <a:spLocks noChangeArrowheads="1"/>
            </p:cNvSpPr>
            <p:nvPr/>
          </p:nvSpPr>
          <p:spPr bwMode="auto">
            <a:xfrm rot="-5400000">
              <a:off x="17922" y="2993792"/>
              <a:ext cx="768433" cy="443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74" name="Rectangle 18"/>
            <p:cNvSpPr>
              <a:spLocks noChangeArrowheads="1"/>
            </p:cNvSpPr>
            <p:nvPr/>
          </p:nvSpPr>
          <p:spPr bwMode="auto">
            <a:xfrm>
              <a:off x="7895245" y="2600454"/>
              <a:ext cx="440546" cy="307290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75" name="Rectangle 19"/>
            <p:cNvSpPr>
              <a:spLocks noChangeArrowheads="1"/>
            </p:cNvSpPr>
            <p:nvPr/>
          </p:nvSpPr>
          <p:spPr bwMode="auto">
            <a:xfrm>
              <a:off x="8628949" y="2600454"/>
              <a:ext cx="440546" cy="307290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76" name="Rectangle 20"/>
            <p:cNvSpPr>
              <a:spLocks noChangeArrowheads="1"/>
            </p:cNvSpPr>
            <p:nvPr/>
          </p:nvSpPr>
          <p:spPr bwMode="auto">
            <a:xfrm>
              <a:off x="7895245" y="3447624"/>
              <a:ext cx="440546" cy="307289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77" name="Rectangle 21"/>
            <p:cNvSpPr>
              <a:spLocks noChangeArrowheads="1"/>
            </p:cNvSpPr>
            <p:nvPr/>
          </p:nvSpPr>
          <p:spPr bwMode="auto">
            <a:xfrm>
              <a:off x="8628949" y="3447624"/>
              <a:ext cx="440546" cy="307289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78" name="Rectangle 22"/>
            <p:cNvSpPr>
              <a:spLocks noChangeArrowheads="1"/>
            </p:cNvSpPr>
            <p:nvPr/>
          </p:nvSpPr>
          <p:spPr bwMode="auto">
            <a:xfrm>
              <a:off x="5545128" y="2600454"/>
              <a:ext cx="440546" cy="3072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79" name="Rectangle 23"/>
            <p:cNvSpPr>
              <a:spLocks noChangeArrowheads="1"/>
            </p:cNvSpPr>
            <p:nvPr/>
          </p:nvSpPr>
          <p:spPr bwMode="auto">
            <a:xfrm>
              <a:off x="6278831" y="2600454"/>
              <a:ext cx="440546" cy="3072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0" name="Rectangle 24"/>
            <p:cNvSpPr>
              <a:spLocks noChangeArrowheads="1"/>
            </p:cNvSpPr>
            <p:nvPr/>
          </p:nvSpPr>
          <p:spPr bwMode="auto">
            <a:xfrm>
              <a:off x="5545128" y="3447624"/>
              <a:ext cx="440546" cy="30728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1" name="Rectangle 25"/>
            <p:cNvSpPr>
              <a:spLocks noChangeArrowheads="1"/>
            </p:cNvSpPr>
            <p:nvPr/>
          </p:nvSpPr>
          <p:spPr bwMode="auto">
            <a:xfrm>
              <a:off x="6278831" y="3447624"/>
              <a:ext cx="440546" cy="30728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2" name="Rectangle 26"/>
            <p:cNvSpPr>
              <a:spLocks noChangeArrowheads="1"/>
            </p:cNvSpPr>
            <p:nvPr/>
          </p:nvSpPr>
          <p:spPr bwMode="auto">
            <a:xfrm>
              <a:off x="3193391" y="2600454"/>
              <a:ext cx="440546" cy="30729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3" name="Rectangle 27"/>
            <p:cNvSpPr>
              <a:spLocks noChangeArrowheads="1"/>
            </p:cNvSpPr>
            <p:nvPr/>
          </p:nvSpPr>
          <p:spPr bwMode="auto">
            <a:xfrm>
              <a:off x="3927094" y="2600454"/>
              <a:ext cx="440546" cy="30729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4" name="Rectangle 28"/>
            <p:cNvSpPr>
              <a:spLocks noChangeArrowheads="1"/>
            </p:cNvSpPr>
            <p:nvPr/>
          </p:nvSpPr>
          <p:spPr bwMode="auto">
            <a:xfrm>
              <a:off x="3193391" y="3447624"/>
              <a:ext cx="440546" cy="307289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5" name="Rectangle 29"/>
            <p:cNvSpPr>
              <a:spLocks noChangeArrowheads="1"/>
            </p:cNvSpPr>
            <p:nvPr/>
          </p:nvSpPr>
          <p:spPr bwMode="auto">
            <a:xfrm>
              <a:off x="3927094" y="3447624"/>
              <a:ext cx="440546" cy="307289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6" name="Rectangle 30"/>
            <p:cNvSpPr>
              <a:spLocks noChangeArrowheads="1"/>
            </p:cNvSpPr>
            <p:nvPr/>
          </p:nvSpPr>
          <p:spPr bwMode="auto">
            <a:xfrm>
              <a:off x="843273" y="2600454"/>
              <a:ext cx="440546" cy="3072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7" name="Rectangle 31"/>
            <p:cNvSpPr>
              <a:spLocks noChangeArrowheads="1"/>
            </p:cNvSpPr>
            <p:nvPr/>
          </p:nvSpPr>
          <p:spPr bwMode="auto">
            <a:xfrm>
              <a:off x="1576976" y="2600454"/>
              <a:ext cx="440546" cy="3072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8" name="Rectangle 32"/>
            <p:cNvSpPr>
              <a:spLocks noChangeArrowheads="1"/>
            </p:cNvSpPr>
            <p:nvPr/>
          </p:nvSpPr>
          <p:spPr bwMode="auto">
            <a:xfrm>
              <a:off x="843273" y="3447624"/>
              <a:ext cx="440546" cy="3072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89" name="Rectangle 33"/>
            <p:cNvSpPr>
              <a:spLocks noChangeArrowheads="1"/>
            </p:cNvSpPr>
            <p:nvPr/>
          </p:nvSpPr>
          <p:spPr bwMode="auto">
            <a:xfrm>
              <a:off x="1576976" y="3447624"/>
              <a:ext cx="440546" cy="3072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0" name="Oval 34"/>
            <p:cNvSpPr>
              <a:spLocks noChangeArrowheads="1"/>
            </p:cNvSpPr>
            <p:nvPr/>
          </p:nvSpPr>
          <p:spPr bwMode="auto">
            <a:xfrm>
              <a:off x="916158" y="3909408"/>
              <a:ext cx="367661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1" name="Oval 35"/>
            <p:cNvSpPr>
              <a:spLocks noChangeArrowheads="1"/>
            </p:cNvSpPr>
            <p:nvPr/>
          </p:nvSpPr>
          <p:spPr bwMode="auto">
            <a:xfrm>
              <a:off x="1576976" y="3909408"/>
              <a:ext cx="367661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2" name="Oval 36"/>
            <p:cNvSpPr>
              <a:spLocks noChangeArrowheads="1"/>
            </p:cNvSpPr>
            <p:nvPr/>
          </p:nvSpPr>
          <p:spPr bwMode="auto">
            <a:xfrm>
              <a:off x="3266275" y="3909408"/>
              <a:ext cx="367662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3" name="Oval 37"/>
            <p:cNvSpPr>
              <a:spLocks noChangeArrowheads="1"/>
            </p:cNvSpPr>
            <p:nvPr/>
          </p:nvSpPr>
          <p:spPr bwMode="auto">
            <a:xfrm>
              <a:off x="3927094" y="3909408"/>
              <a:ext cx="367662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4" name="Oval 38"/>
            <p:cNvSpPr>
              <a:spLocks noChangeArrowheads="1"/>
            </p:cNvSpPr>
            <p:nvPr/>
          </p:nvSpPr>
          <p:spPr bwMode="auto">
            <a:xfrm>
              <a:off x="5618012" y="3909408"/>
              <a:ext cx="367662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5" name="Oval 39"/>
            <p:cNvSpPr>
              <a:spLocks noChangeArrowheads="1"/>
            </p:cNvSpPr>
            <p:nvPr/>
          </p:nvSpPr>
          <p:spPr bwMode="auto">
            <a:xfrm>
              <a:off x="6278831" y="3909408"/>
              <a:ext cx="367662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6" name="Oval 40"/>
            <p:cNvSpPr>
              <a:spLocks noChangeArrowheads="1"/>
            </p:cNvSpPr>
            <p:nvPr/>
          </p:nvSpPr>
          <p:spPr bwMode="auto">
            <a:xfrm>
              <a:off x="7968130" y="3909408"/>
              <a:ext cx="367661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7" name="Oval 41"/>
            <p:cNvSpPr>
              <a:spLocks noChangeArrowheads="1"/>
            </p:cNvSpPr>
            <p:nvPr/>
          </p:nvSpPr>
          <p:spPr bwMode="auto">
            <a:xfrm>
              <a:off x="8628949" y="3909408"/>
              <a:ext cx="367661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8" name="Oval 42"/>
            <p:cNvSpPr>
              <a:spLocks noChangeArrowheads="1"/>
            </p:cNvSpPr>
            <p:nvPr/>
          </p:nvSpPr>
          <p:spPr bwMode="auto">
            <a:xfrm>
              <a:off x="5911170" y="2060575"/>
              <a:ext cx="367661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399" name="Oval 43"/>
            <p:cNvSpPr>
              <a:spLocks noChangeArrowheads="1"/>
            </p:cNvSpPr>
            <p:nvPr/>
          </p:nvSpPr>
          <p:spPr bwMode="auto">
            <a:xfrm>
              <a:off x="8262907" y="2060575"/>
              <a:ext cx="367661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0" name="Oval 44"/>
            <p:cNvSpPr>
              <a:spLocks noChangeArrowheads="1"/>
            </p:cNvSpPr>
            <p:nvPr/>
          </p:nvSpPr>
          <p:spPr bwMode="auto">
            <a:xfrm>
              <a:off x="3561052" y="2060575"/>
              <a:ext cx="367662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1" name="Oval 45"/>
            <p:cNvSpPr>
              <a:spLocks noChangeArrowheads="1"/>
            </p:cNvSpPr>
            <p:nvPr/>
          </p:nvSpPr>
          <p:spPr bwMode="auto">
            <a:xfrm>
              <a:off x="1209315" y="2060575"/>
              <a:ext cx="367662" cy="383688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2" name="Rectangle 46"/>
            <p:cNvSpPr>
              <a:spLocks noChangeArrowheads="1"/>
            </p:cNvSpPr>
            <p:nvPr/>
          </p:nvSpPr>
          <p:spPr bwMode="auto">
            <a:xfrm>
              <a:off x="2312299" y="2984142"/>
              <a:ext cx="220273" cy="3089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3" name="Rectangle 47"/>
            <p:cNvSpPr>
              <a:spLocks noChangeArrowheads="1"/>
            </p:cNvSpPr>
            <p:nvPr/>
          </p:nvSpPr>
          <p:spPr bwMode="auto">
            <a:xfrm>
              <a:off x="2678341" y="2984142"/>
              <a:ext cx="220273" cy="3089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4" name="Rectangle 48"/>
            <p:cNvSpPr>
              <a:spLocks noChangeArrowheads="1"/>
            </p:cNvSpPr>
            <p:nvPr/>
          </p:nvSpPr>
          <p:spPr bwMode="auto">
            <a:xfrm>
              <a:off x="4664037" y="2984142"/>
              <a:ext cx="220273" cy="3089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5" name="Rectangle 49"/>
            <p:cNvSpPr>
              <a:spLocks noChangeArrowheads="1"/>
            </p:cNvSpPr>
            <p:nvPr/>
          </p:nvSpPr>
          <p:spPr bwMode="auto">
            <a:xfrm>
              <a:off x="5030078" y="2984142"/>
              <a:ext cx="220273" cy="3089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6" name="Rectangle 50"/>
            <p:cNvSpPr>
              <a:spLocks noChangeArrowheads="1"/>
            </p:cNvSpPr>
            <p:nvPr/>
          </p:nvSpPr>
          <p:spPr bwMode="auto">
            <a:xfrm>
              <a:off x="7014154" y="2984142"/>
              <a:ext cx="220273" cy="3089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7" name="Rectangle 51"/>
            <p:cNvSpPr>
              <a:spLocks noChangeArrowheads="1"/>
            </p:cNvSpPr>
            <p:nvPr/>
          </p:nvSpPr>
          <p:spPr bwMode="auto">
            <a:xfrm>
              <a:off x="7380196" y="2984142"/>
              <a:ext cx="220273" cy="3089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8" name="Rectangle 52"/>
            <p:cNvSpPr>
              <a:spLocks noChangeArrowheads="1"/>
            </p:cNvSpPr>
            <p:nvPr/>
          </p:nvSpPr>
          <p:spPr bwMode="auto">
            <a:xfrm rot="-5400000">
              <a:off x="285662" y="3261187"/>
              <a:ext cx="230892" cy="29477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09" name="Rectangle 53"/>
            <p:cNvSpPr>
              <a:spLocks noChangeArrowheads="1"/>
            </p:cNvSpPr>
            <p:nvPr/>
          </p:nvSpPr>
          <p:spPr bwMode="auto">
            <a:xfrm rot="-5400000">
              <a:off x="285662" y="2875802"/>
              <a:ext cx="230892" cy="29477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5410" name="Text Box 54"/>
            <p:cNvSpPr txBox="1">
              <a:spLocks noChangeArrowheads="1"/>
            </p:cNvSpPr>
            <p:nvPr/>
          </p:nvSpPr>
          <p:spPr bwMode="auto">
            <a:xfrm>
              <a:off x="7014154" y="2600454"/>
              <a:ext cx="583075" cy="29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fi-FI" sz="1200"/>
                <a:t>Delay</a:t>
              </a:r>
            </a:p>
          </p:txBody>
        </p:sp>
        <p:sp>
          <p:nvSpPr>
            <p:cNvPr id="15411" name="Text Box 55"/>
            <p:cNvSpPr txBox="1">
              <a:spLocks noChangeArrowheads="1"/>
            </p:cNvSpPr>
            <p:nvPr/>
          </p:nvSpPr>
          <p:spPr bwMode="auto">
            <a:xfrm>
              <a:off x="4662416" y="2600454"/>
              <a:ext cx="583075" cy="29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fi-FI" sz="1200"/>
                <a:t>Delay</a:t>
              </a:r>
            </a:p>
          </p:txBody>
        </p:sp>
        <p:sp>
          <p:nvSpPr>
            <p:cNvPr id="15412" name="Text Box 56"/>
            <p:cNvSpPr txBox="1">
              <a:spLocks noChangeArrowheads="1"/>
            </p:cNvSpPr>
            <p:nvPr/>
          </p:nvSpPr>
          <p:spPr bwMode="auto">
            <a:xfrm>
              <a:off x="2312299" y="2600454"/>
              <a:ext cx="583075" cy="29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fi-FI" sz="1200"/>
                <a:t>Delay</a:t>
              </a:r>
            </a:p>
          </p:txBody>
        </p:sp>
        <p:sp>
          <p:nvSpPr>
            <p:cNvPr id="15413" name="Text Box 57"/>
            <p:cNvSpPr txBox="1">
              <a:spLocks noChangeArrowheads="1"/>
            </p:cNvSpPr>
            <p:nvPr/>
          </p:nvSpPr>
          <p:spPr bwMode="auto">
            <a:xfrm>
              <a:off x="107950" y="2522359"/>
              <a:ext cx="583075" cy="29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fi-FI" sz="1200"/>
                <a:t>Delay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2133600"/>
            <a:ext cx="7985125" cy="1079500"/>
          </a:xfrm>
        </p:spPr>
        <p:txBody>
          <a:bodyPr/>
          <a:lstStyle/>
          <a:p>
            <a:pPr algn="ctr"/>
            <a:r>
              <a:rPr lang="en-US" altLang="fi-FI" b="0" smtClean="0">
                <a:solidFill>
                  <a:schemeClr val="bg1"/>
                </a:solidFill>
                <a:effectLst/>
              </a:rPr>
              <a:t>Interest in behavioral issues emerges when the basic theoretical core of a discipline has matured  </a:t>
            </a:r>
            <a:endParaRPr lang="fi-FI" altLang="fi-FI" b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Behavioral finance and economics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985125" cy="4133850"/>
          </a:xfrm>
        </p:spPr>
        <p:txBody>
          <a:bodyPr/>
          <a:lstStyle/>
          <a:p>
            <a:r>
              <a:rPr lang="en-US" altLang="fi-FI" smtClean="0">
                <a:solidFill>
                  <a:schemeClr val="bg1"/>
                </a:solidFill>
              </a:rPr>
              <a:t>What is the actual behavior of agents in economic decision making?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How do people make personal investment decisions?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Active research area acknowledged also by theoretical economists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Nobel price 2002 in economics to Vernon Smith together with Daniel Kahneman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985125" cy="1079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Embracing the behavioral perspective in economics helps:</a:t>
            </a:r>
            <a:br>
              <a:rPr lang="en-US" sz="3700" dirty="0" smtClean="0">
                <a:solidFill>
                  <a:schemeClr val="bg1"/>
                </a:solidFill>
              </a:rPr>
            </a:b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7985125" cy="4133850"/>
          </a:xfrm>
        </p:spPr>
        <p:txBody>
          <a:bodyPr/>
          <a:lstStyle/>
          <a:p>
            <a:pPr marL="0" lvl="1" indent="0" algn="ctr"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“in generating theoretical insights, making better predictions, and suggesting better policy”  </a:t>
            </a:r>
          </a:p>
          <a:p>
            <a:pPr marL="0" lvl="1" indent="0" algn="ctr"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(Colin </a:t>
            </a:r>
            <a:r>
              <a:rPr lang="en-US" sz="2800" dirty="0" err="1" smtClean="0">
                <a:solidFill>
                  <a:schemeClr val="bg1"/>
                </a:solidFill>
              </a:rPr>
              <a:t>Camerer</a:t>
            </a:r>
            <a:r>
              <a:rPr lang="en-US" sz="2800" dirty="0" smtClean="0">
                <a:solidFill>
                  <a:schemeClr val="bg1"/>
                </a:solidFill>
              </a:rPr>
              <a:t> et al., 2004)  </a:t>
            </a:r>
          </a:p>
          <a:p>
            <a:pPr marL="0" lvl="1" indent="0" algn="ctr">
              <a:buFontTx/>
              <a:buNone/>
              <a:defRPr/>
            </a:pPr>
            <a:endParaRPr lang="en-US" sz="2800" dirty="0" smtClean="0">
              <a:solidFill>
                <a:srgbClr val="FF8719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this is true for economics it surely applies to OR as well</a:t>
            </a:r>
            <a:endParaRPr lang="fi-FI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03550"/>
            <a:ext cx="302418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Judgement and Decision making</a:t>
            </a: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6300788" y="6308725"/>
            <a:ext cx="2247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200">
                <a:solidFill>
                  <a:schemeClr val="bg1"/>
                </a:solidFill>
              </a:rPr>
              <a:t>From: Kahneman and Tversky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985125" cy="4135437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schemeClr val="bg1"/>
                </a:solidFill>
              </a:rPr>
              <a:t>Decision theory is not enough to explain human choices</a:t>
            </a:r>
          </a:p>
          <a:p>
            <a:pPr>
              <a:defRPr/>
            </a:pPr>
            <a:r>
              <a:rPr lang="fi-FI" dirty="0" smtClean="0">
                <a:solidFill>
                  <a:schemeClr val="bg1"/>
                </a:solidFill>
              </a:rPr>
              <a:t>Axioms of rationality not followed</a:t>
            </a:r>
          </a:p>
          <a:p>
            <a:pPr>
              <a:defRPr/>
            </a:pPr>
            <a:r>
              <a:rPr lang="fi-FI" dirty="0" smtClean="0">
                <a:solidFill>
                  <a:schemeClr val="bg1"/>
                </a:solidFill>
              </a:rPr>
              <a:t>Bounded rationality (Herbert Simon)</a:t>
            </a:r>
          </a:p>
          <a:p>
            <a:pPr>
              <a:defRPr/>
            </a:pPr>
            <a:r>
              <a:rPr lang="fi-FI" dirty="0" smtClean="0">
                <a:solidFill>
                  <a:schemeClr val="bg1"/>
                </a:solidFill>
              </a:rPr>
              <a:t>Prospect theory: gains and </a:t>
            </a:r>
          </a:p>
          <a:p>
            <a:pPr indent="19050">
              <a:buFontTx/>
              <a:buNone/>
              <a:defRPr/>
            </a:pPr>
            <a:r>
              <a:rPr lang="fi-FI" dirty="0" smtClean="0">
                <a:solidFill>
                  <a:schemeClr val="bg1"/>
                </a:solidFill>
              </a:rPr>
              <a:t>losses seen differently (Daniel </a:t>
            </a:r>
          </a:p>
          <a:p>
            <a:pPr indent="19050">
              <a:buFontTx/>
              <a:buNone/>
              <a:defRPr/>
            </a:pPr>
            <a:r>
              <a:rPr lang="fi-FI" dirty="0" smtClean="0">
                <a:solidFill>
                  <a:schemeClr val="bg1"/>
                </a:solidFill>
              </a:rPr>
              <a:t>Kahneman and Amos Tversky)</a:t>
            </a:r>
          </a:p>
          <a:p>
            <a:pPr>
              <a:defRPr/>
            </a:pPr>
            <a:r>
              <a:rPr lang="fi-FI" dirty="0" smtClean="0">
                <a:solidFill>
                  <a:schemeClr val="bg1"/>
                </a:solidFill>
              </a:rPr>
              <a:t>Cognitive biases</a:t>
            </a:r>
          </a:p>
          <a:p>
            <a:pPr>
              <a:defRPr/>
            </a:pPr>
            <a:r>
              <a:rPr lang="fi-FI" dirty="0" smtClean="0">
                <a:solidFill>
                  <a:schemeClr val="bg1"/>
                </a:solidFill>
              </a:rPr>
              <a:t>Heuristics (Gerd Gigerenzer)</a:t>
            </a:r>
          </a:p>
          <a:p>
            <a:pPr>
              <a:defRPr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From behavioral to neural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985125" cy="4135437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Emotions are needed in decision making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Somatic marker hypothesis (Antonio Damasio)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Brain imaging research on decision making – neuroeconomics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How do we evaluate risks - What brain areas are activated in risk decisions </a:t>
            </a:r>
          </a:p>
          <a:p>
            <a:endParaRPr lang="fi-FI" altLang="fi-FI" smtClean="0"/>
          </a:p>
        </p:txBody>
      </p:sp>
      <p:pic>
        <p:nvPicPr>
          <p:cNvPr id="20484" name="Picture 13" descr="C:\Users\mwesterl\AppData\Local\Temp\PFC_brai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201453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mwesterl\AppData\Local\Temp\pleasure_geo_dors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38625"/>
            <a:ext cx="16557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Users\mwesterl\AppData\Local\Temp\pleasure_geo_left_late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21605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Experimental Game Theory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11188" y="1125538"/>
            <a:ext cx="7985125" cy="413385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How do people interact?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Ultimatum game</a:t>
            </a:r>
          </a:p>
          <a:p>
            <a:endParaRPr lang="fi-FI" altLang="fi-FI" smtClean="0">
              <a:solidFill>
                <a:schemeClr val="bg1"/>
              </a:solidFill>
            </a:endParaRPr>
          </a:p>
          <a:p>
            <a:endParaRPr lang="fi-FI" altLang="fi-FI" smtClean="0">
              <a:solidFill>
                <a:schemeClr val="bg1"/>
              </a:solidFill>
            </a:endParaRPr>
          </a:p>
          <a:p>
            <a:endParaRPr lang="fi-FI" altLang="fi-FI" smtClean="0">
              <a:solidFill>
                <a:schemeClr val="bg1"/>
              </a:solidFill>
            </a:endParaRPr>
          </a:p>
          <a:p>
            <a:endParaRPr lang="fi-FI" altLang="fi-FI" smtClean="0">
              <a:solidFill>
                <a:schemeClr val="bg1"/>
              </a:solidFill>
            </a:endParaRPr>
          </a:p>
          <a:p>
            <a:endParaRPr lang="fi-FI" altLang="fi-FI" smtClean="0">
              <a:solidFill>
                <a:schemeClr val="bg1"/>
              </a:solidFill>
            </a:endParaRPr>
          </a:p>
          <a:p>
            <a:r>
              <a:rPr lang="fi-FI" altLang="fi-FI" smtClean="0">
                <a:solidFill>
                  <a:schemeClr val="bg1"/>
                </a:solidFill>
              </a:rPr>
              <a:t>The receiver should accept 1 €, 50% reject offers </a:t>
            </a:r>
            <a:r>
              <a:rPr lang="fi-FI" altLang="fi-FI" smtClean="0">
                <a:solidFill>
                  <a:schemeClr val="bg1"/>
                </a:solidFill>
                <a:sym typeface="Symbol" pitchFamily="18" charset="2"/>
              </a:rPr>
              <a:t> 20 </a:t>
            </a:r>
            <a:r>
              <a:rPr lang="fi-FI" altLang="fi-FI" smtClean="0">
                <a:solidFill>
                  <a:schemeClr val="bg1"/>
                </a:solidFill>
              </a:rPr>
              <a:t>€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Strong tendency towards co-operative behaviour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Typically fair offers near 50 euros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Research on reciprocity and fairness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Practical implications on auctions?</a:t>
            </a:r>
            <a:br>
              <a:rPr lang="fi-FI" altLang="fi-FI" smtClean="0">
                <a:solidFill>
                  <a:schemeClr val="bg1"/>
                </a:solidFill>
              </a:rPr>
            </a:br>
            <a:endParaRPr lang="fi-FI" altLang="fi-FI" smtClean="0">
              <a:solidFill>
                <a:schemeClr val="bg1"/>
              </a:solidFill>
            </a:endParaRPr>
          </a:p>
          <a:p>
            <a:endParaRPr lang="fi-FI" altLang="fi-FI" smtClean="0">
              <a:solidFill>
                <a:schemeClr val="bg1"/>
              </a:solidFill>
            </a:endParaRPr>
          </a:p>
        </p:txBody>
      </p:sp>
      <p:pic>
        <p:nvPicPr>
          <p:cNvPr id="21508" name="Picture 7" descr="http://www.theboywhodeniedwolf.com/Ultimatu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143986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5219700" y="1412875"/>
            <a:ext cx="3033713" cy="22907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grpSp>
        <p:nvGrpSpPr>
          <p:cNvPr id="21510" name="Group 14"/>
          <p:cNvGrpSpPr>
            <a:grpSpLocks/>
          </p:cNvGrpSpPr>
          <p:nvPr/>
        </p:nvGrpSpPr>
        <p:grpSpPr bwMode="auto">
          <a:xfrm>
            <a:off x="5281613" y="1576388"/>
            <a:ext cx="3035300" cy="2371725"/>
            <a:chOff x="4513720" y="2204864"/>
            <a:chExt cx="4176464" cy="2909205"/>
          </a:xfrm>
        </p:grpSpPr>
        <p:grpSp>
          <p:nvGrpSpPr>
            <p:cNvPr id="21511" name="Group 5"/>
            <p:cNvGrpSpPr>
              <a:grpSpLocks/>
            </p:cNvGrpSpPr>
            <p:nvPr/>
          </p:nvGrpSpPr>
          <p:grpSpPr bwMode="auto">
            <a:xfrm>
              <a:off x="4513720" y="2564903"/>
              <a:ext cx="4176464" cy="2549166"/>
              <a:chOff x="3934022" y="2348880"/>
              <a:chExt cx="3358600" cy="2020403"/>
            </a:xfrm>
          </p:grpSpPr>
          <p:pic>
            <p:nvPicPr>
              <p:cNvPr id="21513" name="Picture 8" descr="Stick Person Red Clip Ar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2980" y="2406010"/>
                <a:ext cx="489516" cy="97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4" name="Picture 10" descr="Black Man Clip A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518" y="2406010"/>
                <a:ext cx="466725" cy="94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515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4932040" y="2780928"/>
                <a:ext cx="1223795" cy="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16" name="Straight Arrow Connector 27"/>
              <p:cNvCxnSpPr>
                <a:cxnSpLocks noChangeShapeType="1"/>
              </p:cNvCxnSpPr>
              <p:nvPr/>
            </p:nvCxnSpPr>
            <p:spPr bwMode="auto">
              <a:xfrm flipH="1">
                <a:off x="4932040" y="3068960"/>
                <a:ext cx="1223795" cy="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17" name="TextBox 10"/>
              <p:cNvSpPr txBox="1">
                <a:spLocks noChangeArrowheads="1"/>
              </p:cNvSpPr>
              <p:nvPr/>
            </p:nvSpPr>
            <p:spPr bwMode="auto">
              <a:xfrm>
                <a:off x="5004047" y="2348880"/>
                <a:ext cx="856731" cy="292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i-FI" altLang="fi-FI"/>
                  <a:t>Offer </a:t>
                </a:r>
                <a:r>
                  <a:rPr lang="fi-FI" altLang="fi-FI" i="1"/>
                  <a:t>x </a:t>
                </a:r>
                <a:r>
                  <a:rPr lang="fi-FI" altLang="fi-FI"/>
                  <a:t>€</a:t>
                </a:r>
                <a:endParaRPr lang="fi-FI" altLang="fi-FI" i="1"/>
              </a:p>
            </p:txBody>
          </p:sp>
          <p:sp>
            <p:nvSpPr>
              <p:cNvPr id="21518" name="TextBox 11"/>
              <p:cNvSpPr txBox="1">
                <a:spLocks noChangeArrowheads="1"/>
              </p:cNvSpPr>
              <p:nvPr/>
            </p:nvSpPr>
            <p:spPr bwMode="auto">
              <a:xfrm>
                <a:off x="3934022" y="3471859"/>
                <a:ext cx="3358600" cy="897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i-FI" altLang="fi-FI"/>
                  <a:t>100-x €       </a:t>
                </a:r>
                <a:r>
                  <a:rPr lang="fi-FI" altLang="fi-FI">
                    <a:solidFill>
                      <a:srgbClr val="FF0000"/>
                    </a:solidFill>
                  </a:rPr>
                  <a:t>if accept     x €</a:t>
                </a:r>
              </a:p>
              <a:p>
                <a:pPr eaLnBrk="1" hangingPunct="1"/>
                <a:r>
                  <a:rPr lang="fi-FI" altLang="fi-FI">
                    <a:solidFill>
                      <a:srgbClr val="FF0000"/>
                    </a:solidFill>
                  </a:rPr>
                  <a:t>     </a:t>
                </a:r>
                <a:r>
                  <a:rPr lang="fi-FI" altLang="fi-FI"/>
                  <a:t> 0 €</a:t>
                </a:r>
                <a:r>
                  <a:rPr lang="fi-FI" altLang="fi-FI">
                    <a:solidFill>
                      <a:srgbClr val="FF0000"/>
                    </a:solidFill>
                  </a:rPr>
                  <a:t>        if reject       0 €</a:t>
                </a:r>
              </a:p>
              <a:p>
                <a:pPr eaLnBrk="1" hangingPunct="1"/>
                <a:r>
                  <a:rPr lang="fi-FI" altLang="fi-FI" i="1">
                    <a:solidFill>
                      <a:srgbClr val="FF0000"/>
                    </a:solidFill>
                  </a:rPr>
                  <a:t> </a:t>
                </a:r>
                <a:endParaRPr lang="fi-FI" altLang="fi-FI"/>
              </a:p>
            </p:txBody>
          </p:sp>
        </p:grpSp>
        <p:sp>
          <p:nvSpPr>
            <p:cNvPr id="21512" name="TextBox 10"/>
            <p:cNvSpPr txBox="1">
              <a:spLocks noChangeArrowheads="1"/>
            </p:cNvSpPr>
            <p:nvPr/>
          </p:nvSpPr>
          <p:spPr bwMode="auto">
            <a:xfrm>
              <a:off x="5724128" y="2204864"/>
              <a:ext cx="12747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altLang="fi-FI"/>
                <a:t>Split 100 €</a:t>
              </a:r>
              <a:endParaRPr lang="fi-FI" altLang="fi-FI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7985125" cy="10795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Behavioral Operations Research</a:t>
            </a: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395288" y="2060575"/>
            <a:ext cx="84248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47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/>
            <a:r>
              <a:rPr lang="en-US" altLang="fi-FI" sz="3200">
                <a:solidFill>
                  <a:schemeClr val="bg1"/>
                </a:solidFill>
              </a:rPr>
              <a:t>The study of behavioral aspects </a:t>
            </a:r>
          </a:p>
          <a:p>
            <a:pPr marL="0" lvl="1" algn="ctr" eaLnBrk="1" hangingPunct="1"/>
            <a:r>
              <a:rPr lang="en-US" altLang="fi-FI" sz="3200">
                <a:solidFill>
                  <a:schemeClr val="bg1"/>
                </a:solidFill>
              </a:rPr>
              <a:t>related to the use of </a:t>
            </a:r>
          </a:p>
          <a:p>
            <a:pPr marL="0" lvl="1" algn="ctr" eaLnBrk="1" hangingPunct="1"/>
            <a:r>
              <a:rPr lang="en-US" altLang="fi-FI" sz="3200">
                <a:solidFill>
                  <a:schemeClr val="bg1"/>
                </a:solidFill>
              </a:rPr>
              <a:t>operations research methods </a:t>
            </a:r>
          </a:p>
          <a:p>
            <a:pPr marL="0" lvl="1" algn="ctr" eaLnBrk="1" hangingPunct="1"/>
            <a:r>
              <a:rPr lang="en-US" altLang="fi-FI" sz="3200">
                <a:solidFill>
                  <a:schemeClr val="bg1"/>
                </a:solidFill>
              </a:rPr>
              <a:t>in modeling, problem solving and </a:t>
            </a:r>
          </a:p>
          <a:p>
            <a:pPr marL="0" lvl="1" algn="ctr" eaLnBrk="1" hangingPunct="1"/>
            <a:r>
              <a:rPr lang="en-US" altLang="fi-FI" sz="3200">
                <a:solidFill>
                  <a:schemeClr val="bg1"/>
                </a:solidFill>
              </a:rPr>
              <a:t>decision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idx="1"/>
          </p:nvPr>
        </p:nvSpPr>
        <p:spPr>
          <a:xfrm>
            <a:off x="539750" y="2133600"/>
            <a:ext cx="7985125" cy="413543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OR is a mature discipline</a:t>
            </a:r>
          </a:p>
          <a:p>
            <a:pPr algn="ctr">
              <a:buFontTx/>
              <a:buNone/>
              <a:defRPr/>
            </a:pPr>
            <a:endParaRPr lang="fi-FI" sz="3200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  <a:defRPr/>
            </a:pPr>
            <a:r>
              <a:rPr lang="fi-FI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ready to start the behavioral era!</a:t>
            </a:r>
          </a:p>
          <a:p>
            <a:pPr algn="ctr">
              <a:buFontTx/>
              <a:buNone/>
              <a:defRPr/>
            </a:pPr>
            <a:r>
              <a:rPr lang="fi-FI" sz="3200" dirty="0" smtClean="0">
                <a:solidFill>
                  <a:schemeClr val="bg1"/>
                </a:solidFill>
              </a:rPr>
              <a:t>It is natural to pay attention to how</a:t>
            </a: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human behavior moderates the OR process</a:t>
            </a:r>
            <a:endParaRPr lang="fi-FI" sz="3200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  <a:defRPr/>
            </a:pPr>
            <a:endParaRPr lang="fi-FI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 smtClean="0">
                <a:solidFill>
                  <a:schemeClr val="bg1"/>
                </a:solidFill>
              </a:rPr>
              <a:t>OR process creates a system </a:t>
            </a:r>
            <a:endParaRPr lang="fi-FI" sz="3800" dirty="0" smtClean="0">
              <a:solidFill>
                <a:schemeClr val="bg1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7985125" cy="41354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Formed by the interaction of the client and the OR analyst – usually a team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The client and the analyst are subject to behavioral effects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 analyst needs to observe and understand this system to improve its performance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key to good practice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Use Systems Intelligence i.e. your ability to successfully and engage with systems (Saarinen and </a:t>
            </a:r>
            <a:r>
              <a:rPr lang="en-US" dirty="0" err="1" smtClean="0">
                <a:solidFill>
                  <a:schemeClr val="bg1"/>
                </a:solidFill>
              </a:rPr>
              <a:t>Hämäläinen</a:t>
            </a:r>
            <a:r>
              <a:rPr lang="en-US" dirty="0" smtClean="0">
                <a:solidFill>
                  <a:schemeClr val="bg1"/>
                </a:solidFill>
              </a:rPr>
              <a:t>, 2004) </a:t>
            </a:r>
            <a:endParaRPr lang="fi-FI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Social group processes in OR facilitation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7985125" cy="41354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Groupthink – overconfidence (Irving Janis)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Strategic behavior by analyst </a:t>
            </a:r>
          </a:p>
          <a:p>
            <a:pPr indent="19050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and stakeholders 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Hidden agendas in modeling: </a:t>
            </a:r>
          </a:p>
          <a:p>
            <a:pPr indent="19050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omission of factors and adverse </a:t>
            </a:r>
          </a:p>
          <a:p>
            <a:pPr indent="19050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selection of data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Gender and cultural effects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Facilitator styles, personality etc.</a:t>
            </a:r>
            <a:endParaRPr lang="fi-FI" dirty="0" smtClean="0">
              <a:solidFill>
                <a:schemeClr val="bg1"/>
              </a:solidFill>
            </a:endParaRPr>
          </a:p>
        </p:txBody>
      </p:sp>
      <p:grpSp>
        <p:nvGrpSpPr>
          <p:cNvPr id="24580" name="Group 36"/>
          <p:cNvGrpSpPr>
            <a:grpSpLocks/>
          </p:cNvGrpSpPr>
          <p:nvPr/>
        </p:nvGrpSpPr>
        <p:grpSpPr bwMode="auto">
          <a:xfrm>
            <a:off x="6084888" y="1628775"/>
            <a:ext cx="2881312" cy="2944813"/>
            <a:chOff x="5724128" y="1124744"/>
            <a:chExt cx="2880319" cy="2943716"/>
          </a:xfrm>
        </p:grpSpPr>
        <p:pic>
          <p:nvPicPr>
            <p:cNvPr id="24581" name="Picture 4" descr="C:\Users\mwesterl\AppData\Local\Microsoft\Windows\Temporary Internet Files\Content.IE5\KPOTDNOL\MC900174351[1]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844824"/>
              <a:ext cx="2592288" cy="222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2" name="Group 13"/>
            <p:cNvGrpSpPr>
              <a:grpSpLocks/>
            </p:cNvGrpSpPr>
            <p:nvPr/>
          </p:nvGrpSpPr>
          <p:grpSpPr bwMode="auto">
            <a:xfrm>
              <a:off x="6300192" y="1124744"/>
              <a:ext cx="1512167" cy="936104"/>
              <a:chOff x="2483768" y="4062790"/>
              <a:chExt cx="739261" cy="592652"/>
            </a:xfrm>
          </p:grpSpPr>
          <p:pic>
            <p:nvPicPr>
              <p:cNvPr id="24601" name="Picture 12" descr="C:\Users\mwesterl\AppData\Local\Microsoft\Windows\Temporary Internet Files\Content.IE5\JU9OPHOU\MC900434669[1]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4062790"/>
                <a:ext cx="739261" cy="59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2" name="TextBox 12"/>
              <p:cNvSpPr txBox="1">
                <a:spLocks noChangeArrowheads="1"/>
              </p:cNvSpPr>
              <p:nvPr/>
            </p:nvSpPr>
            <p:spPr bwMode="auto">
              <a:xfrm>
                <a:off x="2589546" y="4063088"/>
                <a:ext cx="586341" cy="37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fi-FI" altLang="fi-FI" sz="1600"/>
                  <a:t>This is the </a:t>
                </a:r>
              </a:p>
              <a:p>
                <a:pPr algn="ctr" eaLnBrk="1" hangingPunct="1"/>
                <a:r>
                  <a:rPr lang="fi-FI" altLang="fi-FI" sz="1600"/>
                  <a:t>right model</a:t>
                </a:r>
              </a:p>
            </p:txBody>
          </p:sp>
        </p:grpSp>
        <p:grpSp>
          <p:nvGrpSpPr>
            <p:cNvPr id="24583" name="Group 15"/>
            <p:cNvGrpSpPr>
              <a:grpSpLocks/>
            </p:cNvGrpSpPr>
            <p:nvPr/>
          </p:nvGrpSpPr>
          <p:grpSpPr bwMode="auto">
            <a:xfrm>
              <a:off x="7956376" y="2132856"/>
              <a:ext cx="648071" cy="576064"/>
              <a:chOff x="2483768" y="4062791"/>
              <a:chExt cx="739261" cy="592652"/>
            </a:xfrm>
          </p:grpSpPr>
          <p:pic>
            <p:nvPicPr>
              <p:cNvPr id="24599" name="Picture 12" descr="C:\Users\mwesterl\AppData\Local\Microsoft\Windows\Temporary Internet Files\Content.IE5\JU9OPHOU\MC900434669[1]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4062791"/>
                <a:ext cx="739261" cy="59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0" name="TextBox 17"/>
              <p:cNvSpPr txBox="1">
                <a:spLocks noChangeArrowheads="1"/>
              </p:cNvSpPr>
              <p:nvPr/>
            </p:nvSpPr>
            <p:spPr bwMode="auto">
              <a:xfrm>
                <a:off x="2555776" y="4077072"/>
                <a:ext cx="56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i-FI" altLang="fi-FI"/>
                  <a:t>Yes</a:t>
                </a:r>
              </a:p>
            </p:txBody>
          </p:sp>
        </p:grpSp>
        <p:grpSp>
          <p:nvGrpSpPr>
            <p:cNvPr id="24584" name="Group 18"/>
            <p:cNvGrpSpPr>
              <a:grpSpLocks/>
            </p:cNvGrpSpPr>
            <p:nvPr/>
          </p:nvGrpSpPr>
          <p:grpSpPr bwMode="auto">
            <a:xfrm>
              <a:off x="7236296" y="2708920"/>
              <a:ext cx="648071" cy="576064"/>
              <a:chOff x="2483768" y="4062791"/>
              <a:chExt cx="739261" cy="592652"/>
            </a:xfrm>
          </p:grpSpPr>
          <p:pic>
            <p:nvPicPr>
              <p:cNvPr id="24597" name="Picture 12" descr="C:\Users\mwesterl\AppData\Local\Microsoft\Windows\Temporary Internet Files\Content.IE5\JU9OPHOU\MC900434669[1]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4062791"/>
                <a:ext cx="739261" cy="59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8" name="TextBox 20"/>
              <p:cNvSpPr txBox="1">
                <a:spLocks noChangeArrowheads="1"/>
              </p:cNvSpPr>
              <p:nvPr/>
            </p:nvSpPr>
            <p:spPr bwMode="auto">
              <a:xfrm>
                <a:off x="2555776" y="4077072"/>
                <a:ext cx="56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i-FI" altLang="fi-FI"/>
                  <a:t>Yes</a:t>
                </a:r>
              </a:p>
            </p:txBody>
          </p:sp>
        </p:grpSp>
        <p:grpSp>
          <p:nvGrpSpPr>
            <p:cNvPr id="24585" name="Group 21"/>
            <p:cNvGrpSpPr>
              <a:grpSpLocks/>
            </p:cNvGrpSpPr>
            <p:nvPr/>
          </p:nvGrpSpPr>
          <p:grpSpPr bwMode="auto">
            <a:xfrm rot="186670">
              <a:off x="7452320" y="1988840"/>
              <a:ext cx="648071" cy="576064"/>
              <a:chOff x="2483768" y="4062791"/>
              <a:chExt cx="739261" cy="592652"/>
            </a:xfrm>
          </p:grpSpPr>
          <p:pic>
            <p:nvPicPr>
              <p:cNvPr id="24595" name="Picture 12" descr="C:\Users\mwesterl\AppData\Local\Microsoft\Windows\Temporary Internet Files\Content.IE5\JU9OPHOU\MC900434669[1]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4062791"/>
                <a:ext cx="739261" cy="59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6" name="TextBox 23"/>
              <p:cNvSpPr txBox="1">
                <a:spLocks noChangeArrowheads="1"/>
              </p:cNvSpPr>
              <p:nvPr/>
            </p:nvSpPr>
            <p:spPr bwMode="auto">
              <a:xfrm>
                <a:off x="2555776" y="4077072"/>
                <a:ext cx="56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i-FI" altLang="fi-FI"/>
                  <a:t>Yes</a:t>
                </a:r>
              </a:p>
            </p:txBody>
          </p:sp>
        </p:grpSp>
        <p:grpSp>
          <p:nvGrpSpPr>
            <p:cNvPr id="24586" name="Group 24"/>
            <p:cNvGrpSpPr>
              <a:grpSpLocks/>
            </p:cNvGrpSpPr>
            <p:nvPr/>
          </p:nvGrpSpPr>
          <p:grpSpPr bwMode="auto">
            <a:xfrm>
              <a:off x="7020272" y="1772816"/>
              <a:ext cx="648071" cy="576064"/>
              <a:chOff x="2483768" y="4062791"/>
              <a:chExt cx="739261" cy="592652"/>
            </a:xfrm>
          </p:grpSpPr>
          <p:pic>
            <p:nvPicPr>
              <p:cNvPr id="24593" name="Picture 12" descr="C:\Users\mwesterl\AppData\Local\Microsoft\Windows\Temporary Internet Files\Content.IE5\JU9OPHOU\MC900434669[1]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4062791"/>
                <a:ext cx="739261" cy="59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4" name="TextBox 26"/>
              <p:cNvSpPr txBox="1">
                <a:spLocks noChangeArrowheads="1"/>
              </p:cNvSpPr>
              <p:nvPr/>
            </p:nvSpPr>
            <p:spPr bwMode="auto">
              <a:xfrm>
                <a:off x="2555776" y="4077072"/>
                <a:ext cx="56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i-FI" altLang="fi-FI"/>
                  <a:t>Yes</a:t>
                </a:r>
              </a:p>
            </p:txBody>
          </p:sp>
        </p:grpSp>
        <p:grpSp>
          <p:nvGrpSpPr>
            <p:cNvPr id="24587" name="Group 30"/>
            <p:cNvGrpSpPr>
              <a:grpSpLocks/>
            </p:cNvGrpSpPr>
            <p:nvPr/>
          </p:nvGrpSpPr>
          <p:grpSpPr bwMode="auto">
            <a:xfrm>
              <a:off x="6660232" y="2420888"/>
              <a:ext cx="648071" cy="576064"/>
              <a:chOff x="2483768" y="4062791"/>
              <a:chExt cx="739261" cy="592652"/>
            </a:xfrm>
          </p:grpSpPr>
          <p:pic>
            <p:nvPicPr>
              <p:cNvPr id="24591" name="Picture 12" descr="C:\Users\mwesterl\AppData\Local\Microsoft\Windows\Temporary Internet Files\Content.IE5\JU9OPHOU\MC900434669[1]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4062791"/>
                <a:ext cx="739261" cy="59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2" name="TextBox 32"/>
              <p:cNvSpPr txBox="1">
                <a:spLocks noChangeArrowheads="1"/>
              </p:cNvSpPr>
              <p:nvPr/>
            </p:nvSpPr>
            <p:spPr bwMode="auto">
              <a:xfrm>
                <a:off x="2555776" y="4077072"/>
                <a:ext cx="56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i-FI" altLang="fi-FI"/>
                  <a:t>Yes</a:t>
                </a:r>
              </a:p>
            </p:txBody>
          </p:sp>
        </p:grpSp>
        <p:grpSp>
          <p:nvGrpSpPr>
            <p:cNvPr id="24588" name="Group 33"/>
            <p:cNvGrpSpPr>
              <a:grpSpLocks/>
            </p:cNvGrpSpPr>
            <p:nvPr/>
          </p:nvGrpSpPr>
          <p:grpSpPr bwMode="auto">
            <a:xfrm>
              <a:off x="6084168" y="2204864"/>
              <a:ext cx="648071" cy="576064"/>
              <a:chOff x="2483768" y="4062791"/>
              <a:chExt cx="739261" cy="592652"/>
            </a:xfrm>
          </p:grpSpPr>
          <p:pic>
            <p:nvPicPr>
              <p:cNvPr id="24589" name="Picture 12" descr="C:\Users\mwesterl\AppData\Local\Microsoft\Windows\Temporary Internet Files\Content.IE5\JU9OPHOU\MC900434669[1].wm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4062791"/>
                <a:ext cx="739261" cy="59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0" name="TextBox 35"/>
              <p:cNvSpPr txBox="1">
                <a:spLocks noChangeArrowheads="1"/>
              </p:cNvSpPr>
              <p:nvPr/>
            </p:nvSpPr>
            <p:spPr bwMode="auto">
              <a:xfrm>
                <a:off x="2555776" y="4077072"/>
                <a:ext cx="56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i-FI" altLang="fi-FI"/>
                  <a:t>Yes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Problem solving processes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11188" y="1628775"/>
            <a:ext cx="7985125" cy="4135438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What is the main intended result - learning or optimizing?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What are the criteria used -optimizing or satisficing?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How to facilitate when rationality cannot be enforced?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Human behavior can seem irrational – </a:t>
            </a:r>
            <a:r>
              <a:rPr lang="fi-FI" altLang="fi-FI" smtClean="0">
                <a:solidFill>
                  <a:schemeClr val="bg1"/>
                </a:solidFill>
              </a:rPr>
              <a:t>intransitive </a:t>
            </a:r>
            <a:r>
              <a:rPr lang="en-US" altLang="fi-FI" smtClean="0">
                <a:solidFill>
                  <a:schemeClr val="bg1"/>
                </a:solidFill>
              </a:rPr>
              <a:t>preferences, bounded rationality and path dependence</a:t>
            </a:r>
          </a:p>
          <a:p>
            <a:pPr>
              <a:buFontTx/>
              <a:buNone/>
            </a:pPr>
            <a:endParaRPr lang="fi-FI" alt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Research challenge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7985125" cy="4135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Comparative experimental research on problem solving and structuring is very difficult</a:t>
            </a:r>
          </a:p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problems can seldom be approached repeatedly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real decision makers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Experiments with students a good first step</a:t>
            </a:r>
            <a:endParaRPr lang="fi-FI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fi-FI" dirty="0" smtClean="0">
                <a:solidFill>
                  <a:schemeClr val="bg1"/>
                </a:solidFill>
              </a:rPr>
              <a:t>OR models of people behavior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People in the loop models – pilots, operators etc.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People behavior in service systems: queuing and waiting for service 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Crowd behavior in emergency situations – Evacuation in fires, festivals</a:t>
            </a:r>
            <a:endParaRPr lang="fi-FI" altLang="fi-FI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altLang="fi-FI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84213" y="6381750"/>
            <a:ext cx="1595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200">
                <a:solidFill>
                  <a:schemeClr val="bg1"/>
                </a:solidFill>
              </a:rPr>
              <a:t>(From: Ehtamo et al)</a:t>
            </a:r>
          </a:p>
        </p:txBody>
      </p:sp>
      <p:pic>
        <p:nvPicPr>
          <p:cNvPr id="27653" name="Picture 7" descr="http://upload.wikimedia.org/wikipedia/commons/c/c6/2010_07_24_arne_mueseler_0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2400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1048"/>
            <a:ext cx="3746432" cy="223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re_animation.mpeg1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46" y="874"/>
            <a:ext cx="9083336" cy="681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fi-FI" dirty="0" smtClean="0">
                <a:solidFill>
                  <a:schemeClr val="bg1"/>
                </a:solidFill>
              </a:rPr>
              <a:t>OR models of people behavior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People in the loop models – pilots, operators etc.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People behavior in service systems: queuing and waiting for service 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Crowd behavior in emergency situations – Evacuation in fires, festivals</a:t>
            </a:r>
            <a:endParaRPr lang="fi-FI" altLang="fi-FI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endParaRPr lang="en-US" altLang="fi-FI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84213" y="6381750"/>
            <a:ext cx="1595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200">
                <a:solidFill>
                  <a:schemeClr val="bg1"/>
                </a:solidFill>
              </a:rPr>
              <a:t>(From: Ehtamo et al)</a:t>
            </a:r>
          </a:p>
        </p:txBody>
      </p:sp>
      <p:pic>
        <p:nvPicPr>
          <p:cNvPr id="29701" name="Picture 7" descr="http://upload.wikimedia.org/wikipedia/commons/c/c6/2010_07_24_arne_mueseler_0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2400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1048"/>
            <a:ext cx="3746432" cy="223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ChangeArrowheads="1"/>
          </p:cNvSpPr>
          <p:nvPr/>
        </p:nvSpPr>
        <p:spPr bwMode="auto">
          <a:xfrm>
            <a:off x="755650" y="3644900"/>
            <a:ext cx="8101013" cy="2159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We are subject to cognitive biases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827088" y="1484313"/>
            <a:ext cx="7985125" cy="41354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Appeal to Authority</a:t>
            </a:r>
            <a:r>
              <a:rPr lang="en-US" dirty="0" smtClean="0">
                <a:solidFill>
                  <a:schemeClr val="bg1"/>
                </a:solidFill>
              </a:rPr>
              <a:t>: we tend to thoughtlessly obey those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(modeling traditions) </a:t>
            </a:r>
            <a:r>
              <a:rPr lang="en-US" dirty="0" smtClean="0">
                <a:solidFill>
                  <a:schemeClr val="bg1"/>
                </a:solidFill>
              </a:rPr>
              <a:t>we regard as being in positions of authority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Beauty Effect</a:t>
            </a:r>
            <a:r>
              <a:rPr lang="en-US" dirty="0" smtClean="0">
                <a:solidFill>
                  <a:schemeClr val="bg1"/>
                </a:solidFill>
              </a:rPr>
              <a:t>: we attribute qualities to people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(models) </a:t>
            </a:r>
            <a:r>
              <a:rPr lang="en-US" dirty="0" smtClean="0">
                <a:solidFill>
                  <a:schemeClr val="bg1"/>
                </a:solidFill>
              </a:rPr>
              <a:t>based on their appearance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Cognitive Dissonance</a:t>
            </a:r>
            <a:r>
              <a:rPr lang="en-US" dirty="0" smtClean="0">
                <a:solidFill>
                  <a:schemeClr val="bg1"/>
                </a:solidFill>
              </a:rPr>
              <a:t>: the effect of simultaneously trying to believe in two incompatible things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(model/real world)</a:t>
            </a:r>
            <a:r>
              <a:rPr lang="en-US" dirty="0" smtClean="0">
                <a:solidFill>
                  <a:srgbClr val="FF8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at the same time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Commitment Bias</a:t>
            </a:r>
            <a:r>
              <a:rPr lang="en-US" dirty="0" smtClean="0">
                <a:solidFill>
                  <a:schemeClr val="bg1"/>
                </a:solidFill>
              </a:rPr>
              <a:t>: once we are publicly committed ourselves to a position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(model) </a:t>
            </a:r>
            <a:r>
              <a:rPr lang="en-US" dirty="0" smtClean="0">
                <a:solidFill>
                  <a:schemeClr val="bg1"/>
                </a:solidFill>
              </a:rPr>
              <a:t>we find it difficult to retreat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11188" y="908050"/>
            <a:ext cx="7985125" cy="41354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Confirmation Bias</a:t>
            </a:r>
            <a:r>
              <a:rPr lang="en-US" dirty="0" smtClean="0">
                <a:solidFill>
                  <a:schemeClr val="bg1"/>
                </a:solidFill>
              </a:rPr>
              <a:t>: we interpret evidence to support our prior beliefs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(models)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Fundamental Attribution Error</a:t>
            </a:r>
            <a:r>
              <a:rPr lang="en-US" dirty="0" smtClean="0">
                <a:solidFill>
                  <a:schemeClr val="bg1"/>
                </a:solidFill>
              </a:rPr>
              <a:t>: we attribute success to our own skill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(model) </a:t>
            </a:r>
            <a:r>
              <a:rPr lang="en-US" dirty="0" smtClean="0">
                <a:solidFill>
                  <a:schemeClr val="bg1"/>
                </a:solidFill>
              </a:rPr>
              <a:t>and failure to everyone else's skill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(rivaling models)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Inter-group Bias</a:t>
            </a:r>
            <a:r>
              <a:rPr lang="en-US" dirty="0" smtClean="0">
                <a:solidFill>
                  <a:schemeClr val="bg1"/>
                </a:solidFill>
              </a:rPr>
              <a:t>: we evaluate people within our own group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tradition) </a:t>
            </a:r>
            <a:r>
              <a:rPr lang="en-US" dirty="0" smtClean="0">
                <a:solidFill>
                  <a:schemeClr val="bg1"/>
                </a:solidFill>
              </a:rPr>
              <a:t>more favorably than those outside of it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Loss Aversion</a:t>
            </a:r>
            <a:r>
              <a:rPr lang="en-US" dirty="0" smtClean="0">
                <a:solidFill>
                  <a:schemeClr val="bg1"/>
                </a:solidFill>
              </a:rPr>
              <a:t>: we do stupid things to avoid realizing a loss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(acknowledging failure of our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research</a:t>
            </a:r>
            <a:endParaRPr lang="fi-FI" sz="3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750" y="1412875"/>
            <a:ext cx="8281988" cy="413543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How people behave in different settings?</a:t>
            </a: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What are the consequences of humans being involved?</a:t>
            </a: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Research methods: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experimental and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qualitative</a:t>
            </a: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endParaRPr lang="en-US" sz="28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What is the human impact on the OR process?</a:t>
            </a: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900113" y="692150"/>
            <a:ext cx="7920037" cy="1871663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468313" y="260350"/>
            <a:ext cx="7985125" cy="41354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fi-FI" sz="2400" kern="0" dirty="0">
              <a:latin typeface="+mn-lt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0113" y="404813"/>
            <a:ext cx="7985125" cy="413543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Man With A Hammer Syndrome</a:t>
            </a:r>
            <a:r>
              <a:rPr lang="en-US" sz="2400" dirty="0">
                <a:solidFill>
                  <a:schemeClr val="bg1"/>
                </a:solidFill>
              </a:rPr>
              <a:t>: some people have a single tool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(model) </a:t>
            </a:r>
            <a:r>
              <a:rPr lang="en-US" sz="2400" dirty="0">
                <a:solidFill>
                  <a:schemeClr val="bg1"/>
                </a:solidFill>
              </a:rPr>
              <a:t>and see every problem as a nail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Overconfidence</a:t>
            </a:r>
            <a:r>
              <a:rPr lang="en-US" sz="2400" dirty="0">
                <a:solidFill>
                  <a:schemeClr val="bg1"/>
                </a:solidFill>
              </a:rPr>
              <a:t>: we're way too confident in our abilities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Priming</a:t>
            </a:r>
            <a:r>
              <a:rPr lang="en-US" sz="2400" dirty="0">
                <a:solidFill>
                  <a:schemeClr val="bg1"/>
                </a:solidFill>
              </a:rPr>
              <a:t>: exposure to some event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approach)</a:t>
            </a:r>
            <a:r>
              <a:rPr lang="en-US" sz="2400" dirty="0">
                <a:solidFill>
                  <a:srgbClr val="FF8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changes our response to a later event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(problem needing another model)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Representative Heuristic</a:t>
            </a:r>
            <a:r>
              <a:rPr lang="en-US" sz="2400" dirty="0">
                <a:solidFill>
                  <a:schemeClr val="bg1"/>
                </a:solidFill>
              </a:rPr>
              <a:t>: we compare the under consideration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approach)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to whatever we happen to bring to mind</a:t>
            </a:r>
            <a:endParaRPr lang="en-US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755650" y="2205038"/>
            <a:ext cx="7985125" cy="41354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fi-FI" sz="3200" smtClean="0">
                <a:solidFill>
                  <a:schemeClr val="bg1"/>
                </a:solidFill>
              </a:rPr>
              <a:t>Behavioral studies in OR aim to find ways to reveal and avoid cognitive biases in the OR process</a:t>
            </a:r>
            <a:endParaRPr lang="fi-FI" altLang="fi-FI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Framing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1" indent="-361950">
              <a:buFont typeface="Arial" charset="0"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Increasingly important when moving from optimization to solving people related problems</a:t>
            </a:r>
          </a:p>
          <a:p>
            <a:pPr marL="361950" lvl="1" indent="-361950">
              <a:buFont typeface="Arial" charset="0"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Behavioral elements are strong</a:t>
            </a:r>
          </a:p>
          <a:p>
            <a:pPr marL="361950" lvl="1" indent="-361950">
              <a:buFont typeface="Arial" charset="0"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Definition of system boundaries and stakeholders</a:t>
            </a:r>
          </a:p>
          <a:p>
            <a:pPr marL="361950" lvl="1" indent="-361950">
              <a:buFont typeface="Arial" charset="0"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Stakeholders have different perspectives and mental models</a:t>
            </a:r>
          </a:p>
          <a:p>
            <a:pPr marL="361950" lvl="1" indent="-361950">
              <a:buFont typeface="Arial" charset="0"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Creating a common language</a:t>
            </a:r>
          </a:p>
          <a:p>
            <a:pPr marL="361950" lvl="1" indent="-361950">
              <a:buFont typeface="Arial" charset="0"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A key step in many environmental problems</a:t>
            </a:r>
          </a:p>
          <a:p>
            <a:pPr marL="361950" lvl="1" indent="-361950">
              <a:buFontTx/>
              <a:buNone/>
            </a:pPr>
            <a:endParaRPr lang="en-US" alt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Model building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7985125" cy="4135437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Usefulness of simple versus complex models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How to build models to maximize learning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Anchoring effect in selecting model scale and reference point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Are prospect theory related phenomena relevant when choosing the sign (increasing/decreasing) of variables</a:t>
            </a:r>
          </a:p>
          <a:p>
            <a:pPr lvl="1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Communication with and about models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11188" y="1773238"/>
            <a:ext cx="7985125" cy="4135437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Visual representation of system models are essential in communication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Effects of graphs and scales used 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What is the effect of educational and cultural backgrounds of the problem owners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What can we learn from statistics?</a:t>
            </a:r>
          </a:p>
          <a:p>
            <a:pPr marL="342900" lvl="1" indent="-342900">
              <a:buFontTx/>
              <a:buChar char="•"/>
            </a:pPr>
            <a:r>
              <a:rPr lang="en-US" altLang="fi-FI" smtClean="0">
                <a:solidFill>
                  <a:schemeClr val="bg1"/>
                </a:solidFill>
              </a:rPr>
              <a:t>Is software development based on behavioral studies?</a:t>
            </a:r>
            <a:endParaRPr lang="fi-FI" altLang="fi-FI" smtClean="0">
              <a:solidFill>
                <a:schemeClr val="bg1"/>
              </a:solidFill>
            </a:endParaRPr>
          </a:p>
          <a:p>
            <a:endParaRPr lang="fi-FI" alt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http://www.wolfram.com/system-modeler/industry-examples/consumer-products/images/electric-ke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2751" r="2934" b="66917"/>
          <a:stretch>
            <a:fillRect/>
          </a:stretch>
        </p:blipFill>
        <p:spPr bwMode="auto">
          <a:xfrm>
            <a:off x="2268538" y="1844675"/>
            <a:ext cx="4464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9750" y="115888"/>
            <a:ext cx="7985125" cy="1079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i-FI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Effect of Graphical Interfaces and</a:t>
            </a:r>
          </a:p>
          <a:p>
            <a:pPr algn="ctr" eaLnBrk="0" hangingPunct="0">
              <a:defRPr/>
            </a:pPr>
            <a:r>
              <a:rPr lang="fi-FI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Example:Simulation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wolfram.com/system-modeler/industry-examples/aerospace-defense/images/aircraft-catapu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3" b="23584"/>
          <a:stretch>
            <a:fillRect/>
          </a:stretch>
        </p:blipFill>
        <p:spPr bwMode="auto">
          <a:xfrm>
            <a:off x="2195513" y="1916113"/>
            <a:ext cx="47434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500" y="488950"/>
            <a:ext cx="7985125" cy="10795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i-FI" sz="3200" b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3900" y="641350"/>
            <a:ext cx="7985125" cy="10795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i-FI" sz="3200" b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850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i-FI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Mathematica System Modeler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"/>
          <p:cNvGrpSpPr>
            <a:grpSpLocks/>
          </p:cNvGrpSpPr>
          <p:nvPr/>
        </p:nvGrpSpPr>
        <p:grpSpPr bwMode="auto">
          <a:xfrm>
            <a:off x="250825" y="908050"/>
            <a:ext cx="8353425" cy="4845050"/>
            <a:chOff x="251520" y="1700808"/>
            <a:chExt cx="8352928" cy="4844699"/>
          </a:xfrm>
        </p:grpSpPr>
        <p:pic>
          <p:nvPicPr>
            <p:cNvPr id="39940" name="Picture 2" descr="Custom Graph Desig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004231"/>
              <a:ext cx="3960440" cy="252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4" descr="View 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993223"/>
              <a:ext cx="3600400" cy="255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6" descr="SyntheSim Mo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0808"/>
              <a:ext cx="283845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8" descr="http://www.vensim.com/images/indexbg9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700808"/>
              <a:ext cx="4680520" cy="205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539750" y="0"/>
            <a:ext cx="7985125" cy="1079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7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Vensim</a:t>
            </a:r>
            <a:endParaRPr lang="fi-FI" sz="37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odernmt.net/wordpress/wp-content/uploads/2011/08/m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16096" r="37183" b="39905"/>
          <a:stretch>
            <a:fillRect/>
          </a:stretch>
        </p:blipFill>
        <p:spPr bwMode="auto">
          <a:xfrm>
            <a:off x="250825" y="981075"/>
            <a:ext cx="8655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9750" y="188913"/>
            <a:ext cx="7985125" cy="1079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True</a:t>
            </a:r>
            <a:endParaRPr lang="fi-FI" sz="37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library.cmu.edu/ctms/ctms/simulink/examples/pend/build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6324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ttp://i1-scripts.softpedia-static.com/screenshots/Simulink-Video-Processing-B-18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830263"/>
            <a:ext cx="44942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i-FI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Matlab Simulink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9750" y="1412875"/>
            <a:ext cx="8281988" cy="413543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“Scientific methods to improve the effectiveness of operations and systems to make better decisions”</a:t>
            </a: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Scientific methods:</a:t>
            </a: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Modeling, data analysis, optimization etc.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9750" y="404813"/>
            <a:ext cx="7985125" cy="10795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r>
              <a:rPr lang="en-US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Operations Research </a:t>
            </a:r>
          </a:p>
          <a:p>
            <a:pPr algn="ctr">
              <a:defRPr/>
            </a:pPr>
            <a:r>
              <a:rPr lang="en-US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Science of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Behavioral research topics in OR</a:t>
            </a:r>
            <a:br>
              <a:rPr lang="en-US" sz="3700" dirty="0" smtClean="0">
                <a:solidFill>
                  <a:schemeClr val="bg1"/>
                </a:solidFill>
              </a:rPr>
            </a:br>
            <a:r>
              <a:rPr lang="en-US" sz="3700" dirty="0" smtClean="0">
                <a:solidFill>
                  <a:schemeClr val="bg1"/>
                </a:solidFill>
              </a:rPr>
              <a:t>Teaching of OR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11188" y="2349500"/>
            <a:ext cx="7985125" cy="4135438"/>
          </a:xfrm>
        </p:spPr>
        <p:txBody>
          <a:bodyPr/>
          <a:lstStyle/>
          <a:p>
            <a:r>
              <a:rPr lang="en-US" altLang="fi-FI" smtClean="0">
                <a:solidFill>
                  <a:schemeClr val="bg1"/>
                </a:solidFill>
              </a:rPr>
              <a:t>Balance between methods and people skills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Should every OR student learn behavioral issues?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How to teach best practices?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Developing facilitation and systems intelligence skills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Role of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Ethics and OR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7985125" cy="41354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Ethical OR takes behavioral challenges seriously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is used in the most important problems of mankind – climate models and policies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Unintentional biases in model use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Are we really solving the problem or selling our model?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How to improve self leadership skills in OR practice</a:t>
            </a:r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Non-expert use of OR methods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Modelling</a:t>
            </a:r>
            <a:r>
              <a:rPr lang="en-US" dirty="0" smtClean="0">
                <a:solidFill>
                  <a:schemeClr val="bg1"/>
                </a:solidFill>
              </a:rPr>
              <a:t> is a tool used in many fields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Easy OR software invites non-experts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What is the result?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What are the typical pitfalls and risks?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should supervise the use of OR models?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Is quick learning of the OR process possible?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Collaboration between experts and non-experts</a:t>
            </a:r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Example</a:t>
            </a:r>
            <a:br>
              <a:rPr lang="en-US" sz="3700" dirty="0" smtClean="0">
                <a:solidFill>
                  <a:schemeClr val="bg1"/>
                </a:solidFill>
              </a:rPr>
            </a:br>
            <a:r>
              <a:rPr lang="en-US" sz="3700" dirty="0" smtClean="0">
                <a:solidFill>
                  <a:schemeClr val="bg1"/>
                </a:solidFill>
              </a:rPr>
              <a:t>Behavioral studies in system dynamics</a:t>
            </a:r>
            <a:r>
              <a:rPr lang="fi-FI" sz="3700" dirty="0" smtClean="0">
                <a:solidFill>
                  <a:schemeClr val="bg1"/>
                </a:solidFill>
              </a:rPr>
              <a:t/>
            </a:r>
            <a:br>
              <a:rPr lang="fi-FI" sz="3700" dirty="0" smtClean="0">
                <a:solidFill>
                  <a:schemeClr val="bg1"/>
                </a:solidFill>
              </a:rPr>
            </a:br>
            <a:endParaRPr lang="fi-FI" sz="3700" dirty="0" smtClean="0">
              <a:solidFill>
                <a:schemeClr val="bg1"/>
              </a:solidFill>
            </a:endParaRPr>
          </a:p>
        </p:txBody>
      </p:sp>
      <p:pic>
        <p:nvPicPr>
          <p:cNvPr id="4608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060575"/>
            <a:ext cx="4321175" cy="4306888"/>
          </a:xfrm>
        </p:spPr>
      </p:pic>
      <p:sp>
        <p:nvSpPr>
          <p:cNvPr id="46084" name="TextBox 8"/>
          <p:cNvSpPr txBox="1">
            <a:spLocks noChangeArrowheads="1"/>
          </p:cNvSpPr>
          <p:nvPr/>
        </p:nvSpPr>
        <p:spPr bwMode="auto">
          <a:xfrm>
            <a:off x="4067175" y="4508500"/>
            <a:ext cx="4386263" cy="101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2000">
                <a:solidFill>
                  <a:srgbClr val="0000CC"/>
                </a:solidFill>
              </a:rPr>
              <a:t>Understanding dynamics in climate </a:t>
            </a:r>
          </a:p>
          <a:p>
            <a:pPr eaLnBrk="1" hangingPunct="1"/>
            <a:r>
              <a:rPr lang="fi-FI" altLang="fi-FI" sz="2000">
                <a:solidFill>
                  <a:srgbClr val="0000CC"/>
                </a:solidFill>
              </a:rPr>
              <a:t>change is important in modern world </a:t>
            </a:r>
          </a:p>
          <a:p>
            <a:pPr eaLnBrk="1" hangingPunct="1"/>
            <a:r>
              <a:rPr lang="fi-FI" altLang="fi-FI" sz="2000">
                <a:solidFill>
                  <a:srgbClr val="0000CC"/>
                </a:solidFill>
              </a:rPr>
              <a:t>(John Sterman, MIT)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Why don’t well-educated adults understand accumulation? </a:t>
            </a:r>
            <a:br>
              <a:rPr lang="en-US" sz="37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 challenge to researchers, educators and citizens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Cronin, Gonzalez, </a:t>
            </a:r>
            <a:r>
              <a:rPr lang="en-US" sz="2800" dirty="0" err="1" smtClean="0">
                <a:solidFill>
                  <a:schemeClr val="bg1"/>
                </a:solidFill>
              </a:rPr>
              <a:t>Sterman</a:t>
            </a:r>
            <a:r>
              <a:rPr lang="en-US" sz="2800" dirty="0" smtClean="0">
                <a:solidFill>
                  <a:schemeClr val="bg1"/>
                </a:solidFill>
              </a:rPr>
              <a:t> (2009)</a:t>
            </a:r>
            <a:r>
              <a:rPr lang="en-US" sz="3700" dirty="0" smtClean="0">
                <a:solidFill>
                  <a:schemeClr val="bg1"/>
                </a:solidFill>
              </a:rPr>
              <a:t/>
            </a:r>
            <a:br>
              <a:rPr lang="en-US" sz="3700" dirty="0" smtClean="0">
                <a:solidFill>
                  <a:schemeClr val="bg1"/>
                </a:solidFill>
              </a:rPr>
            </a:br>
            <a:r>
              <a:rPr lang="fi-FI" sz="3700" dirty="0" smtClean="0">
                <a:solidFill>
                  <a:schemeClr val="bg1"/>
                </a:solidFill>
              </a:rPr>
              <a:t/>
            </a:r>
            <a:br>
              <a:rPr lang="fi-FI" sz="3700" dirty="0" smtClean="0">
                <a:solidFill>
                  <a:schemeClr val="bg1"/>
                </a:solidFill>
              </a:rPr>
            </a:b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68313" y="2852738"/>
            <a:ext cx="7985125" cy="4135437"/>
          </a:xfrm>
        </p:spPr>
        <p:txBody>
          <a:bodyPr/>
          <a:lstStyle/>
          <a:p>
            <a:r>
              <a:rPr lang="en-US" altLang="fi-FI" smtClean="0">
                <a:solidFill>
                  <a:schemeClr val="bg1"/>
                </a:solidFill>
              </a:rPr>
              <a:t>Accumulation refers to the growth of a stock variable when the inflow exceeds the rate of outflow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Carbon dioxide in the atmosphere, Balance of bank accounts, Milk in the refrigerator etc.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Experiments with the Department store task with MIT students</a:t>
            </a:r>
          </a:p>
          <a:p>
            <a:endParaRPr lang="en-US" altLang="fi-FI" smtClean="0">
              <a:solidFill>
                <a:schemeClr val="bg1"/>
              </a:solidFill>
            </a:endParaRPr>
          </a:p>
          <a:p>
            <a:endParaRPr lang="en-US" alt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40763" cy="1079500"/>
          </a:xfrm>
        </p:spPr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People entering and leaving the department store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7985125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2555875" y="1844675"/>
            <a:ext cx="925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entering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6516688" y="1844675"/>
            <a:ext cx="83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leaving</a:t>
            </a:r>
          </a:p>
        </p:txBody>
      </p:sp>
      <p:cxnSp>
        <p:nvCxnSpPr>
          <p:cNvPr id="48134" name="Straight Connector 7"/>
          <p:cNvCxnSpPr>
            <a:cxnSpLocks noChangeShapeType="1"/>
          </p:cNvCxnSpPr>
          <p:nvPr/>
        </p:nvCxnSpPr>
        <p:spPr bwMode="auto">
          <a:xfrm flipV="1">
            <a:off x="2268538" y="2060575"/>
            <a:ext cx="2873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7985125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2555875" y="1844675"/>
            <a:ext cx="925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entering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6516688" y="1844675"/>
            <a:ext cx="83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leaving</a:t>
            </a:r>
          </a:p>
        </p:txBody>
      </p:sp>
      <p:cxnSp>
        <p:nvCxnSpPr>
          <p:cNvPr id="49157" name="Straight Connector 7"/>
          <p:cNvCxnSpPr>
            <a:cxnSpLocks noChangeShapeType="1"/>
          </p:cNvCxnSpPr>
          <p:nvPr/>
        </p:nvCxnSpPr>
        <p:spPr bwMode="auto">
          <a:xfrm flipV="1">
            <a:off x="2268538" y="2060575"/>
            <a:ext cx="2873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During which minute did the most people enter the store? </a:t>
            </a:r>
            <a:br>
              <a:rPr lang="en-US" sz="3700" dirty="0" smtClean="0">
                <a:solidFill>
                  <a:schemeClr val="bg1"/>
                </a:solidFill>
              </a:rPr>
            </a:br>
            <a:endParaRPr lang="fi-FI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979613" y="5229225"/>
            <a:ext cx="288925" cy="28733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1979613" y="1844675"/>
            <a:ext cx="288925" cy="2889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48713" cy="1079500"/>
          </a:xfrm>
        </p:spPr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During which minute did the most people enter the store? </a:t>
            </a:r>
            <a:r>
              <a:rPr lang="en-US" sz="3700" dirty="0" smtClean="0">
                <a:solidFill>
                  <a:srgbClr val="FFFF00"/>
                </a:solidFill>
              </a:rPr>
              <a:t>96% correct answers</a:t>
            </a:r>
            <a:r>
              <a:rPr lang="en-US" sz="3700" dirty="0" smtClean="0">
                <a:solidFill>
                  <a:schemeClr val="bg1"/>
                </a:solidFill>
              </a:rPr>
              <a:t/>
            </a:r>
            <a:br>
              <a:rPr lang="en-US" sz="3700" dirty="0" smtClean="0">
                <a:solidFill>
                  <a:schemeClr val="bg1"/>
                </a:solidFill>
              </a:rPr>
            </a:br>
            <a:endParaRPr lang="fi-FI" sz="37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9552" y="1700808"/>
          <a:ext cx="7985125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82" name="TextBox 4"/>
          <p:cNvSpPr txBox="1">
            <a:spLocks noChangeArrowheads="1"/>
          </p:cNvSpPr>
          <p:nvPr/>
        </p:nvSpPr>
        <p:spPr bwMode="auto">
          <a:xfrm>
            <a:off x="2555875" y="1844675"/>
            <a:ext cx="925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entering</a:t>
            </a:r>
          </a:p>
        </p:txBody>
      </p:sp>
      <p:sp>
        <p:nvSpPr>
          <p:cNvPr id="50183" name="TextBox 5"/>
          <p:cNvSpPr txBox="1">
            <a:spLocks noChangeArrowheads="1"/>
          </p:cNvSpPr>
          <p:nvPr/>
        </p:nvSpPr>
        <p:spPr bwMode="auto">
          <a:xfrm>
            <a:off x="6516688" y="1844675"/>
            <a:ext cx="83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leaving</a:t>
            </a:r>
          </a:p>
        </p:txBody>
      </p:sp>
      <p:cxnSp>
        <p:nvCxnSpPr>
          <p:cNvPr id="50184" name="Straight Connector 7"/>
          <p:cNvCxnSpPr>
            <a:cxnSpLocks noChangeShapeType="1"/>
          </p:cNvCxnSpPr>
          <p:nvPr/>
        </p:nvCxnSpPr>
        <p:spPr bwMode="auto">
          <a:xfrm flipV="1">
            <a:off x="2268538" y="2060575"/>
            <a:ext cx="2873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7985125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2555875" y="1844675"/>
            <a:ext cx="925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entering</a:t>
            </a:r>
          </a:p>
        </p:txBody>
      </p:sp>
      <p:sp>
        <p:nvSpPr>
          <p:cNvPr id="51204" name="TextBox 5"/>
          <p:cNvSpPr txBox="1">
            <a:spLocks noChangeArrowheads="1"/>
          </p:cNvSpPr>
          <p:nvPr/>
        </p:nvSpPr>
        <p:spPr bwMode="auto">
          <a:xfrm>
            <a:off x="6516688" y="1844675"/>
            <a:ext cx="83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leaving</a:t>
            </a:r>
          </a:p>
        </p:txBody>
      </p:sp>
      <p:cxnSp>
        <p:nvCxnSpPr>
          <p:cNvPr id="51205" name="Straight Connector 7"/>
          <p:cNvCxnSpPr>
            <a:cxnSpLocks noChangeShapeType="1"/>
          </p:cNvCxnSpPr>
          <p:nvPr/>
        </p:nvCxnSpPr>
        <p:spPr bwMode="auto">
          <a:xfrm flipV="1">
            <a:off x="2268538" y="2060575"/>
            <a:ext cx="2873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During which minute were the most people in the store? </a:t>
            </a:r>
            <a:endParaRPr lang="en-US" sz="3700" dirty="0" smtClean="0">
              <a:solidFill>
                <a:srgbClr val="FF87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995738" y="5013325"/>
            <a:ext cx="576262" cy="5492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4067175" y="3357563"/>
            <a:ext cx="504825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4036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During which minute were the most people in the store? </a:t>
            </a:r>
            <a:r>
              <a:rPr lang="en-US" sz="3700" dirty="0" smtClean="0">
                <a:solidFill>
                  <a:srgbClr val="FFFF00"/>
                </a:solidFill>
              </a:rPr>
              <a:t>44% correct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9552" y="1700808"/>
          <a:ext cx="7985125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30" name="TextBox 4"/>
          <p:cNvSpPr txBox="1">
            <a:spLocks noChangeArrowheads="1"/>
          </p:cNvSpPr>
          <p:nvPr/>
        </p:nvSpPr>
        <p:spPr bwMode="auto">
          <a:xfrm>
            <a:off x="2555875" y="1844675"/>
            <a:ext cx="925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entering</a:t>
            </a:r>
          </a:p>
        </p:txBody>
      </p:sp>
      <p:sp>
        <p:nvSpPr>
          <p:cNvPr id="52231" name="TextBox 5"/>
          <p:cNvSpPr txBox="1">
            <a:spLocks noChangeArrowheads="1"/>
          </p:cNvSpPr>
          <p:nvPr/>
        </p:nvSpPr>
        <p:spPr bwMode="auto">
          <a:xfrm>
            <a:off x="6516688" y="1844675"/>
            <a:ext cx="83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leaving</a:t>
            </a:r>
          </a:p>
        </p:txBody>
      </p:sp>
      <p:cxnSp>
        <p:nvCxnSpPr>
          <p:cNvPr id="52232" name="Straight Connector 7"/>
          <p:cNvCxnSpPr>
            <a:cxnSpLocks noChangeShapeType="1"/>
          </p:cNvCxnSpPr>
          <p:nvPr/>
        </p:nvCxnSpPr>
        <p:spPr bwMode="auto">
          <a:xfrm flipV="1">
            <a:off x="2268538" y="2060575"/>
            <a:ext cx="2873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8313" y="1628775"/>
            <a:ext cx="8281987" cy="413543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The pioneers West Churchman and </a:t>
            </a:r>
            <a:r>
              <a:rPr lang="en-US" sz="2800" kern="0" dirty="0" err="1">
                <a:solidFill>
                  <a:schemeClr val="bg1"/>
                </a:solidFill>
                <a:latin typeface="+mn-lt"/>
                <a:cs typeface="+mn-cs"/>
              </a:rPr>
              <a:t>Russel</a:t>
            </a: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+mn-lt"/>
                <a:cs typeface="+mn-cs"/>
              </a:rPr>
              <a:t>Achoff</a:t>
            </a: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2800" kern="0" dirty="0">
                <a:solidFill>
                  <a:schemeClr val="bg1"/>
                </a:solidFill>
                <a:latin typeface="+mn-lt"/>
                <a:cs typeface="+mn-cs"/>
              </a:rPr>
              <a:t>OR is not mathematics only</a:t>
            </a: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endParaRPr lang="en-US" sz="28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188" y="620713"/>
            <a:ext cx="7985125" cy="1079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i-FI" sz="3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is essential in our profession?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011863" y="162877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" name="Oval 12"/>
          <p:cNvSpPr/>
          <p:nvPr/>
        </p:nvSpPr>
        <p:spPr>
          <a:xfrm>
            <a:off x="5940425" y="494188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8172450" y="407670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Oval 9"/>
          <p:cNvSpPr/>
          <p:nvPr/>
        </p:nvSpPr>
        <p:spPr>
          <a:xfrm>
            <a:off x="8101013" y="494188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Oval 8"/>
          <p:cNvSpPr/>
          <p:nvPr/>
        </p:nvSpPr>
        <p:spPr>
          <a:xfrm>
            <a:off x="5003800" y="494188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5076825" y="443706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301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During which minute were the fewest people in the store? </a:t>
            </a:r>
            <a:r>
              <a:rPr lang="en-US" sz="3700" dirty="0" smtClean="0">
                <a:solidFill>
                  <a:srgbClr val="FFFF00"/>
                </a:solidFill>
              </a:rPr>
              <a:t>31% correct</a:t>
            </a:r>
            <a:r>
              <a:rPr lang="en-US" sz="3700" dirty="0" smtClean="0"/>
              <a:t/>
            </a:r>
            <a:br>
              <a:rPr lang="en-US" sz="3700" dirty="0" smtClean="0"/>
            </a:br>
            <a:endParaRPr lang="fi-FI" sz="3700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55576" y="1196752"/>
          <a:ext cx="7985125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8" name="TextBox 4"/>
          <p:cNvSpPr txBox="1">
            <a:spLocks noChangeArrowheads="1"/>
          </p:cNvSpPr>
          <p:nvPr/>
        </p:nvSpPr>
        <p:spPr bwMode="auto">
          <a:xfrm>
            <a:off x="2555875" y="1844675"/>
            <a:ext cx="925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entering</a:t>
            </a:r>
          </a:p>
        </p:txBody>
      </p:sp>
      <p:sp>
        <p:nvSpPr>
          <p:cNvPr id="53259" name="TextBox 5"/>
          <p:cNvSpPr txBox="1">
            <a:spLocks noChangeArrowheads="1"/>
          </p:cNvSpPr>
          <p:nvPr/>
        </p:nvSpPr>
        <p:spPr bwMode="auto">
          <a:xfrm>
            <a:off x="6516688" y="1844675"/>
            <a:ext cx="83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leaving</a:t>
            </a:r>
          </a:p>
        </p:txBody>
      </p:sp>
      <p:cxnSp>
        <p:nvCxnSpPr>
          <p:cNvPr id="53260" name="Straight Connector 7"/>
          <p:cNvCxnSpPr>
            <a:cxnSpLocks noChangeShapeType="1"/>
          </p:cNvCxnSpPr>
          <p:nvPr/>
        </p:nvCxnSpPr>
        <p:spPr bwMode="auto">
          <a:xfrm flipV="1">
            <a:off x="2268538" y="2060575"/>
            <a:ext cx="2873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61" name="TextBox 11"/>
          <p:cNvSpPr txBox="1">
            <a:spLocks noChangeArrowheads="1"/>
          </p:cNvSpPr>
          <p:nvPr/>
        </p:nvSpPr>
        <p:spPr bwMode="auto">
          <a:xfrm>
            <a:off x="4932363" y="5516563"/>
            <a:ext cx="785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>
                <a:solidFill>
                  <a:schemeClr val="bg1"/>
                </a:solidFill>
              </a:rPr>
              <a:t>Wrong</a:t>
            </a:r>
          </a:p>
        </p:txBody>
      </p:sp>
      <p:sp>
        <p:nvSpPr>
          <p:cNvPr id="53262" name="TextBox 12"/>
          <p:cNvSpPr txBox="1">
            <a:spLocks noChangeArrowheads="1"/>
          </p:cNvSpPr>
          <p:nvPr/>
        </p:nvSpPr>
        <p:spPr bwMode="auto">
          <a:xfrm>
            <a:off x="7885113" y="5516563"/>
            <a:ext cx="857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>
                <a:solidFill>
                  <a:schemeClr val="bg1"/>
                </a:solidFill>
              </a:rPr>
              <a:t>Correct</a:t>
            </a:r>
          </a:p>
        </p:txBody>
      </p:sp>
      <p:sp>
        <p:nvSpPr>
          <p:cNvPr id="53263" name="TextBox 11"/>
          <p:cNvSpPr txBox="1">
            <a:spLocks noChangeArrowheads="1"/>
          </p:cNvSpPr>
          <p:nvPr/>
        </p:nvSpPr>
        <p:spPr bwMode="auto">
          <a:xfrm>
            <a:off x="5867400" y="5516563"/>
            <a:ext cx="785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>
                <a:solidFill>
                  <a:schemeClr val="bg1"/>
                </a:solidFill>
              </a:rPr>
              <a:t>Wrong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Easy to adopt a misleading starting frame</a:t>
            </a: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11188" y="1989138"/>
            <a:ext cx="7985125" cy="41354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stock and flow system – try the general procedure and integrate the difference between the inflow and the outflow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The department store task is a simple special case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 is not required 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Observe the fact that the inflow and outflow curves intersect only once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The correct answer is obvious</a:t>
            </a:r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Behavioural problems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7985125" cy="4133850"/>
          </a:xfrm>
        </p:spPr>
        <p:txBody>
          <a:bodyPr/>
          <a:lstStyle/>
          <a:p>
            <a:r>
              <a:rPr lang="en-US" altLang="fi-FI" smtClean="0">
                <a:solidFill>
                  <a:srgbClr val="FFFF00"/>
                </a:solidFill>
              </a:rPr>
              <a:t>False cues which mislead the participants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Questions do not address accumulation directly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Shapes of the curves trigger inappropriate heuristics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Availability heuristic: maximum, inflow and outflow stand out</a:t>
            </a:r>
          </a:p>
          <a:p>
            <a:r>
              <a:rPr lang="en-US" altLang="fi-FI" smtClean="0">
                <a:solidFill>
                  <a:schemeClr val="bg1"/>
                </a:solidFill>
              </a:rPr>
              <a:t>“Cannot be determined,” box primes to think the task is very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b="0" dirty="0" smtClean="0">
                <a:solidFill>
                  <a:schemeClr val="bg1"/>
                </a:solidFill>
              </a:rPr>
              <a:t>Re-examining the experiment</a:t>
            </a:r>
            <a:br>
              <a:rPr lang="en-US" sz="3700" b="0" dirty="0" smtClean="0">
                <a:solidFill>
                  <a:schemeClr val="bg1"/>
                </a:solidFill>
              </a:rPr>
            </a:br>
            <a:r>
              <a:rPr lang="en-US" sz="2400" b="0" dirty="0" smtClean="0">
                <a:solidFill>
                  <a:schemeClr val="bg1"/>
                </a:solidFill>
              </a:rPr>
              <a:t>Aalto University students in Finland</a:t>
            </a:r>
            <a:r>
              <a:rPr lang="en-US" sz="3700" b="0" dirty="0" smtClean="0">
                <a:solidFill>
                  <a:schemeClr val="bg1"/>
                </a:solidFill>
              </a:rPr>
              <a:t/>
            </a:r>
            <a:br>
              <a:rPr lang="en-US" sz="3700" b="0" dirty="0" smtClean="0">
                <a:solidFill>
                  <a:schemeClr val="bg1"/>
                </a:solidFill>
              </a:rPr>
            </a:br>
            <a:r>
              <a:rPr lang="fi-FI" sz="3700" dirty="0" smtClean="0">
                <a:solidFill>
                  <a:schemeClr val="bg1"/>
                </a:solidFill>
              </a:rPr>
              <a:t/>
            </a:r>
            <a:br>
              <a:rPr lang="fi-FI" sz="3700" dirty="0" smtClean="0">
                <a:solidFill>
                  <a:schemeClr val="bg1"/>
                </a:solidFill>
              </a:rPr>
            </a:b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7985125" cy="4135437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Repetition of MIT procedure </a:t>
            </a:r>
          </a:p>
          <a:p>
            <a:pPr marL="514350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Similar results</a:t>
            </a:r>
          </a:p>
          <a:p>
            <a:pPr marL="514350" indent="-51435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romanUcPeriod" startAt="2"/>
              <a:defRPr/>
            </a:pPr>
            <a:r>
              <a:rPr lang="en-US" dirty="0" smtClean="0">
                <a:solidFill>
                  <a:schemeClr val="bg1"/>
                </a:solidFill>
              </a:rPr>
              <a:t>Revised questionnaire </a:t>
            </a:r>
          </a:p>
          <a:p>
            <a:pPr marL="514350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Smoother curves to reduce the impact of availability heuristic</a:t>
            </a:r>
          </a:p>
          <a:p>
            <a:pPr marL="514350" indent="-514350">
              <a:defRPr/>
            </a:pPr>
            <a:r>
              <a:rPr lang="en-US" dirty="0" smtClean="0">
                <a:solidFill>
                  <a:schemeClr val="bg1"/>
                </a:solidFill>
              </a:rPr>
              <a:t>Added questions asking about the accumulation phenomenon directly</a:t>
            </a:r>
          </a:p>
          <a:p>
            <a:pPr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58875" y="1628800"/>
          <a:ext cx="798512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val 14"/>
          <p:cNvSpPr/>
          <p:nvPr/>
        </p:nvSpPr>
        <p:spPr>
          <a:xfrm>
            <a:off x="7885113" y="47244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" name="Oval 11"/>
          <p:cNvSpPr/>
          <p:nvPr/>
        </p:nvSpPr>
        <p:spPr>
          <a:xfrm>
            <a:off x="7956550" y="36449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" name="Oval 12"/>
          <p:cNvSpPr/>
          <p:nvPr/>
        </p:nvSpPr>
        <p:spPr>
          <a:xfrm>
            <a:off x="4284663" y="4724400"/>
            <a:ext cx="431800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2124075" y="4724400"/>
            <a:ext cx="431800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4211638" y="2924175"/>
            <a:ext cx="431800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Oval 8"/>
          <p:cNvSpPr/>
          <p:nvPr/>
        </p:nvSpPr>
        <p:spPr>
          <a:xfrm>
            <a:off x="2195513" y="2060575"/>
            <a:ext cx="360362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8134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Revised smoother curves</a:t>
            </a:r>
          </a:p>
        </p:txBody>
      </p:sp>
      <p:sp>
        <p:nvSpPr>
          <p:cNvPr id="57354" name="TextBox 4"/>
          <p:cNvSpPr txBox="1">
            <a:spLocks noChangeArrowheads="1"/>
          </p:cNvSpPr>
          <p:nvPr/>
        </p:nvSpPr>
        <p:spPr bwMode="auto">
          <a:xfrm>
            <a:off x="6659563" y="1989138"/>
            <a:ext cx="833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leaving</a:t>
            </a:r>
          </a:p>
        </p:txBody>
      </p:sp>
      <p:sp>
        <p:nvSpPr>
          <p:cNvPr id="57355" name="TextBox 5"/>
          <p:cNvSpPr txBox="1">
            <a:spLocks noChangeArrowheads="1"/>
          </p:cNvSpPr>
          <p:nvPr/>
        </p:nvSpPr>
        <p:spPr bwMode="auto">
          <a:xfrm>
            <a:off x="2700338" y="1773238"/>
            <a:ext cx="923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600"/>
              <a:t>entering</a:t>
            </a:r>
          </a:p>
        </p:txBody>
      </p:sp>
      <p:cxnSp>
        <p:nvCxnSpPr>
          <p:cNvPr id="57356" name="Straight Connector 7"/>
          <p:cNvCxnSpPr>
            <a:cxnSpLocks noChangeShapeType="1"/>
          </p:cNvCxnSpPr>
          <p:nvPr/>
        </p:nvCxnSpPr>
        <p:spPr bwMode="auto">
          <a:xfrm flipH="1">
            <a:off x="2555875" y="2133600"/>
            <a:ext cx="144463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7" name="Straight Connector 14"/>
          <p:cNvCxnSpPr>
            <a:cxnSpLocks noChangeShapeType="1"/>
          </p:cNvCxnSpPr>
          <p:nvPr/>
        </p:nvCxnSpPr>
        <p:spPr bwMode="auto">
          <a:xfrm flipH="1">
            <a:off x="6372225" y="2205038"/>
            <a:ext cx="215900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Almost all of the participants were able to understand accumulation</a:t>
            </a:r>
            <a:br>
              <a:rPr lang="en-US" sz="3700" dirty="0" smtClean="0">
                <a:solidFill>
                  <a:schemeClr val="bg1"/>
                </a:solidFill>
              </a:rPr>
            </a:b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7985125" cy="41354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“During which minute were the most people in the store?”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(88-90% correct – originally 44%)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“During which minute were there the fewest people in the store?”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(72 - 76% correct – originally 31%)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People’s poor performance in the department store task does not reflect the existence of a new cognitive bias as suggested by Cronin et al.</a:t>
            </a:r>
          </a:p>
          <a:p>
            <a:pPr>
              <a:defRPr/>
            </a:pPr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Lesson learnt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7985125" cy="41354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i-FI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the simple accumulation phenomenon can be misunderstood in the presence of distacting triggers of biases</a:t>
            </a:r>
          </a:p>
          <a:p>
            <a:pPr>
              <a:defRPr/>
            </a:pPr>
            <a:endParaRPr lang="fi-FI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fi-FI" dirty="0" smtClean="0">
                <a:solidFill>
                  <a:schemeClr val="bg1"/>
                </a:solidFill>
              </a:rPr>
              <a:t>Extreme care needed when communicating about systems and models</a:t>
            </a:r>
          </a:p>
          <a:p>
            <a:pPr>
              <a:defRPr/>
            </a:pPr>
            <a:endParaRPr lang="fi-FI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en-US" sz="3700" dirty="0" smtClean="0">
                <a:solidFill>
                  <a:schemeClr val="bg1"/>
                </a:solidFill>
              </a:rPr>
              <a:t>Summary</a:t>
            </a:r>
            <a:r>
              <a:rPr lang="fi-FI" sz="3700" dirty="0" smtClean="0">
                <a:solidFill>
                  <a:schemeClr val="bg1"/>
                </a:solidFill>
              </a:rPr>
              <a:t/>
            </a:r>
            <a:br>
              <a:rPr lang="fi-FI" sz="3700" dirty="0" smtClean="0">
                <a:solidFill>
                  <a:schemeClr val="bg1"/>
                </a:solidFill>
              </a:rPr>
            </a:br>
            <a:endParaRPr lang="fi-FI" sz="3700" dirty="0" smtClean="0">
              <a:solidFill>
                <a:schemeClr val="bg1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7985125" cy="4135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Behavioral aspects influence the OR process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Framing, biases, communication, learning,                  group processes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practice of OR can be improved by behavioral research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Using the term Behavioral OR will stimulate research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OR needs to be recognized as an           integral part of OR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Behavioral OR could take a  leading role in advancing the responsible use of models in policy issues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mature field like OR becomes stronger with behavioral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11188" y="1773238"/>
            <a:ext cx="7985125" cy="4135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Developing practitioner skills with a behavioral lens will keep </a:t>
            </a:r>
          </a:p>
          <a:p>
            <a:pPr marL="0" indent="0" algn="ctr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OR alive and interesting </a:t>
            </a:r>
          </a:p>
          <a:p>
            <a:pPr marL="0" indent="0" algn="ctr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for our customers and the society at large</a:t>
            </a:r>
          </a:p>
          <a:p>
            <a:pPr marL="0" indent="0" algn="ctr">
              <a:buFontTx/>
              <a:buNone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Thank you!</a:t>
            </a:r>
          </a:p>
          <a:p>
            <a:pPr marL="0" indent="0" algn="ctr">
              <a:buFontTx/>
              <a:buNone/>
              <a:defRPr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fi-FI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7985125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References and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424863" cy="41338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fi-FI" sz="1600" b="1" dirty="0" smtClean="0">
                <a:solidFill>
                  <a:schemeClr val="bg1"/>
                </a:solidFill>
              </a:rPr>
              <a:t>Presentation based on paper: </a:t>
            </a:r>
          </a:p>
          <a:p>
            <a:pPr marL="0" indent="0" eaLnBrk="1" hangingPunct="1">
              <a:buFontTx/>
              <a:buNone/>
              <a:defRPr/>
            </a:pPr>
            <a:r>
              <a:rPr lang="fi-FI" sz="1600" b="1" dirty="0" smtClean="0">
                <a:solidFill>
                  <a:schemeClr val="bg1"/>
                </a:solidFill>
              </a:rPr>
              <a:t>R.P. Hämäläinen, J. Luoma and E. Saarinen: </a:t>
            </a:r>
            <a:r>
              <a:rPr lang="en-US" sz="1600" dirty="0" smtClean="0">
                <a:solidFill>
                  <a:schemeClr val="bg1"/>
                </a:solidFill>
              </a:rPr>
              <a:t>On the Importance of Behavioral Operational Research: The Case of Understanding and Communicating about Dynamic System, European Journal of Operational Research 2013, Vol. 228, Issue 3, pp. 623-634.</a:t>
            </a:r>
            <a:endParaRPr lang="fi-FI" sz="16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fi-FI" sz="1600" dirty="0" smtClean="0">
              <a:solidFill>
                <a:srgbClr val="FF871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i-FI" sz="1800" dirty="0" smtClean="0">
                <a:solidFill>
                  <a:schemeClr val="bg1"/>
                </a:solidFill>
              </a:rPr>
              <a:t>References: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R.L. </a:t>
            </a:r>
            <a:r>
              <a:rPr lang="en-US" sz="1400" b="1" dirty="0" err="1" smtClean="0">
                <a:solidFill>
                  <a:schemeClr val="bg1"/>
                </a:solidFill>
              </a:rPr>
              <a:t>Ackoff</a:t>
            </a:r>
            <a:r>
              <a:rPr lang="en-US" sz="1400" b="1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Some unsolved problems in problem solving. Operational Research Quarterly, 13:1-11, 1962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C.F. </a:t>
            </a:r>
            <a:r>
              <a:rPr lang="en-US" sz="1400" b="1" dirty="0" err="1" smtClean="0">
                <a:solidFill>
                  <a:schemeClr val="bg1"/>
                </a:solidFill>
              </a:rPr>
              <a:t>Camerer</a:t>
            </a:r>
            <a:r>
              <a:rPr lang="en-US" sz="1400" b="1" dirty="0" smtClean="0">
                <a:solidFill>
                  <a:schemeClr val="bg1"/>
                </a:solidFill>
              </a:rPr>
              <a:t> and G. </a:t>
            </a:r>
            <a:r>
              <a:rPr lang="en-US" sz="1400" b="1" dirty="0" err="1" smtClean="0">
                <a:solidFill>
                  <a:schemeClr val="bg1"/>
                </a:solidFill>
              </a:rPr>
              <a:t>Loewenstein</a:t>
            </a:r>
            <a:r>
              <a:rPr lang="en-US" sz="1400" b="1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Behavioral economics: Past, Present Future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in: C.F.  </a:t>
            </a:r>
            <a:r>
              <a:rPr lang="en-US" sz="1400" dirty="0" err="1" smtClean="0">
                <a:solidFill>
                  <a:schemeClr val="bg1"/>
                </a:solidFill>
              </a:rPr>
              <a:t>Camerer</a:t>
            </a:r>
            <a:r>
              <a:rPr lang="en-US" sz="1400" dirty="0" smtClean="0">
                <a:solidFill>
                  <a:schemeClr val="bg1"/>
                </a:solidFill>
              </a:rPr>
              <a:t>, G. </a:t>
            </a:r>
            <a:r>
              <a:rPr lang="en-US" sz="1400" dirty="0" err="1" smtClean="0">
                <a:solidFill>
                  <a:schemeClr val="bg1"/>
                </a:solidFill>
              </a:rPr>
              <a:t>Loewenstein</a:t>
            </a:r>
            <a:r>
              <a:rPr lang="en-US" sz="1400" dirty="0" smtClean="0">
                <a:solidFill>
                  <a:schemeClr val="bg1"/>
                </a:solidFill>
              </a:rPr>
              <a:t>, M. Rabin: Advances in Behavioral Economics, Princeton University Press, pp. 3-51. 2004.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C.W. Churchman: </a:t>
            </a:r>
            <a:r>
              <a:rPr lang="en-US" sz="1400" dirty="0" smtClean="0">
                <a:solidFill>
                  <a:schemeClr val="bg1"/>
                </a:solidFill>
              </a:rPr>
              <a:t>Operations research as a profession. Management Science, 1970, 17(2), B37-B-53.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M.A. Cronin, C. Gonzalez and J.D. </a:t>
            </a:r>
            <a:r>
              <a:rPr lang="en-US" sz="1400" b="1" dirty="0" err="1" smtClean="0">
                <a:solidFill>
                  <a:schemeClr val="bg1"/>
                </a:solidFill>
              </a:rPr>
              <a:t>Sterman</a:t>
            </a:r>
            <a:r>
              <a:rPr lang="en-US" sz="1400" b="1" dirty="0" smtClean="0">
                <a:solidFill>
                  <a:schemeClr val="bg1"/>
                </a:solidFill>
              </a:rPr>
              <a:t>:  </a:t>
            </a:r>
            <a:r>
              <a:rPr lang="en-US" sz="1400" dirty="0" smtClean="0">
                <a:solidFill>
                  <a:schemeClr val="bg1"/>
                </a:solidFill>
              </a:rPr>
              <a:t>Why don’t well-educated adults understand accumulation? A challenge to researchers, educators, and citizens. Organizational Behavior and Human Decision Processes, 2009, 108(1), 116-130.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A.R. </a:t>
            </a:r>
            <a:r>
              <a:rPr lang="en-US" sz="1400" dirty="0" err="1" smtClean="0">
                <a:solidFill>
                  <a:schemeClr val="bg1"/>
                </a:solidFill>
              </a:rPr>
              <a:t>Damasio</a:t>
            </a:r>
            <a:r>
              <a:rPr lang="en-US" sz="1400" dirty="0" smtClean="0">
                <a:solidFill>
                  <a:schemeClr val="bg1"/>
                </a:solidFill>
              </a:rPr>
              <a:t>: Descartes' Error: Emotion, Reason, and the Human Brain, London, Vintage,1994.</a:t>
            </a:r>
          </a:p>
          <a:p>
            <a:pPr marL="0" indent="0" eaLnBrk="1" hangingPunct="1">
              <a:buFontTx/>
              <a:buNone/>
              <a:defRPr/>
            </a:pPr>
            <a:r>
              <a:rPr lang="fi-FI" sz="1400" b="1" dirty="0" smtClean="0">
                <a:solidFill>
                  <a:schemeClr val="bg1"/>
                </a:solidFill>
              </a:rPr>
              <a:t>H. Ehtamo, S. Heliövaara, T. Korhonen and S. Hostikka: </a:t>
            </a:r>
            <a:r>
              <a:rPr lang="en-US" sz="1400" dirty="0" smtClean="0">
                <a:solidFill>
                  <a:schemeClr val="bg1"/>
                </a:solidFill>
              </a:rPr>
              <a:t>Game Theoretic Best-Response Dynamics for Evacuees' Exit Selection Advances in Complex Systems, 2010, 13(1), 113-134.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>
                <a:solidFill>
                  <a:schemeClr val="bg1"/>
                </a:solidFill>
              </a:rPr>
              <a:t>G. </a:t>
            </a:r>
            <a:r>
              <a:rPr lang="en-US" sz="1400" b="1" dirty="0" err="1" smtClean="0">
                <a:solidFill>
                  <a:schemeClr val="bg1"/>
                </a:solidFill>
              </a:rPr>
              <a:t>Gigerenzer</a:t>
            </a:r>
            <a:r>
              <a:rPr lang="en-US" sz="1400" b="1" dirty="0" smtClean="0">
                <a:solidFill>
                  <a:schemeClr val="bg1"/>
                </a:solidFill>
              </a:rPr>
              <a:t>, P.M. Todd and the ABC Group</a:t>
            </a:r>
            <a:r>
              <a:rPr lang="en-US" sz="1400" dirty="0" smtClean="0">
                <a:solidFill>
                  <a:schemeClr val="bg1"/>
                </a:solidFill>
              </a:rPr>
              <a:t>: Simple heuristics that make us smart, New York: Oxford University Press, 1999.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R.P. </a:t>
            </a:r>
            <a:r>
              <a:rPr lang="en-US" sz="1400" b="1" dirty="0" err="1" smtClean="0">
                <a:solidFill>
                  <a:schemeClr val="bg1"/>
                </a:solidFill>
              </a:rPr>
              <a:t>Hämäläinen</a:t>
            </a:r>
            <a:r>
              <a:rPr lang="en-US" sz="1400" b="1" dirty="0" smtClean="0">
                <a:solidFill>
                  <a:schemeClr val="bg1"/>
                </a:solidFill>
              </a:rPr>
              <a:t> and E. Saarinen: </a:t>
            </a:r>
            <a:r>
              <a:rPr lang="en-US" sz="1400" dirty="0" smtClean="0">
                <a:solidFill>
                  <a:schemeClr val="bg1"/>
                </a:solidFill>
              </a:rPr>
              <a:t>Systems intelligence - the way forward? A note on </a:t>
            </a:r>
            <a:r>
              <a:rPr lang="en-US" sz="1400" dirty="0" err="1" smtClean="0">
                <a:solidFill>
                  <a:schemeClr val="bg1"/>
                </a:solidFill>
              </a:rPr>
              <a:t>Ackoff’s</a:t>
            </a:r>
            <a:r>
              <a:rPr lang="en-US" sz="1400" dirty="0" smtClean="0">
                <a:solidFill>
                  <a:schemeClr val="bg1"/>
                </a:solidFill>
              </a:rPr>
              <a:t> “Why few organizations adopt systems thinking.” Systems Research and Behavioral Science, 2008, 25(6), 821-825.</a:t>
            </a:r>
          </a:p>
          <a:p>
            <a:pPr marL="0" indent="0" eaLnBrk="1" hangingPunct="1">
              <a:buFontTx/>
              <a:buNone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fi-FI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fi-FI" sz="1400" dirty="0" smtClean="0">
                <a:solidFill>
                  <a:schemeClr val="bg1"/>
                </a:solidFill>
              </a:rPr>
              <a:t/>
            </a:r>
            <a:br>
              <a:rPr lang="fi-FI" sz="1400" dirty="0" smtClean="0">
                <a:solidFill>
                  <a:schemeClr val="bg1"/>
                </a:solidFill>
              </a:rPr>
            </a:br>
            <a:r>
              <a:rPr lang="fi-FI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fi-FI" sz="1400" dirty="0" smtClean="0">
                <a:solidFill>
                  <a:schemeClr val="bg1"/>
                </a:solidFill>
              </a:rPr>
              <a:t/>
            </a:r>
            <a:br>
              <a:rPr lang="fi-FI" sz="1400" dirty="0" smtClean="0">
                <a:solidFill>
                  <a:schemeClr val="bg1"/>
                </a:solidFill>
              </a:rPr>
            </a:br>
            <a:endParaRPr lang="fi-FI" sz="1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988" y="1628775"/>
            <a:ext cx="7273925" cy="3625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3" indent="-285750" algn="ctr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to help people in problem solving</a:t>
            </a:r>
          </a:p>
          <a:p>
            <a:pPr marL="285750" lvl="3" indent="-285750" algn="ctr">
              <a:spcBef>
                <a:spcPct val="20000"/>
              </a:spcBef>
              <a:defRPr/>
            </a:pPr>
            <a:endParaRPr lang="en-US" sz="2800" b="1" kern="0" dirty="0">
              <a:solidFill>
                <a:srgbClr val="FF8719"/>
              </a:solidFill>
            </a:endParaRPr>
          </a:p>
          <a:p>
            <a:pPr marL="285750" lvl="3" indent="-285750" algn="ctr"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bg1"/>
                </a:solidFill>
              </a:rPr>
              <a:t>but </a:t>
            </a:r>
          </a:p>
          <a:p>
            <a:pPr marL="285750" lvl="3" indent="-285750" algn="ctr">
              <a:spcBef>
                <a:spcPct val="20000"/>
              </a:spcBef>
              <a:defRPr/>
            </a:pPr>
            <a:endParaRPr lang="en-US" sz="2800" kern="0" dirty="0">
              <a:solidFill>
                <a:schemeClr val="bg1"/>
              </a:solidFill>
            </a:endParaRPr>
          </a:p>
          <a:p>
            <a:pPr marL="0" lvl="3" algn="ctr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we omitted the people,</a:t>
            </a:r>
          </a:p>
          <a:p>
            <a:pPr marL="0" lvl="3" algn="ctr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 owners and the OR experts, </a:t>
            </a:r>
          </a:p>
          <a:p>
            <a:pPr marL="0" lvl="3" algn="ctr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analysis?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76250"/>
            <a:ext cx="7985125" cy="41354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I. Janis:</a:t>
            </a:r>
            <a:r>
              <a:rPr lang="en-US" sz="1400" b="1" dirty="0" smtClean="0"/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Groupthink: Psychological Studies of Policy Decisions and Fiascoes , Wadsworth, USA,1982.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I. P. Levin, S.L. Schneider and G.J. </a:t>
            </a:r>
            <a:r>
              <a:rPr lang="en-US" sz="1400" b="1" dirty="0" err="1" smtClean="0">
                <a:solidFill>
                  <a:schemeClr val="bg1"/>
                </a:solidFill>
              </a:rPr>
              <a:t>Gaeth</a:t>
            </a:r>
            <a:r>
              <a:rPr lang="en-US" sz="1400" b="1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All Frames Are Not Created Equal: A Typology and Critical Analysis of Framing Effects,. Organizational Behavior and Human Decision Processes, 1998, 76(2), 149-188. </a:t>
            </a:r>
            <a:endParaRPr lang="fi-FI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J. </a:t>
            </a:r>
            <a:r>
              <a:rPr lang="en-US" sz="1400" b="1" dirty="0" err="1" smtClean="0">
                <a:solidFill>
                  <a:schemeClr val="bg1"/>
                </a:solidFill>
              </a:rPr>
              <a:t>Luoma</a:t>
            </a:r>
            <a:r>
              <a:rPr lang="en-US" sz="1400" b="1" dirty="0" smtClean="0">
                <a:solidFill>
                  <a:schemeClr val="bg1"/>
                </a:solidFill>
              </a:rPr>
              <a:t>, R.P. </a:t>
            </a:r>
            <a:r>
              <a:rPr lang="en-US" sz="1400" b="1" dirty="0" err="1" smtClean="0">
                <a:solidFill>
                  <a:schemeClr val="bg1"/>
                </a:solidFill>
              </a:rPr>
              <a:t>Hämäläinen</a:t>
            </a:r>
            <a:r>
              <a:rPr lang="en-US" sz="1400" b="1" dirty="0" smtClean="0">
                <a:solidFill>
                  <a:schemeClr val="bg1"/>
                </a:solidFill>
              </a:rPr>
              <a:t> and E. Saarinen: </a:t>
            </a:r>
            <a:r>
              <a:rPr lang="en-US" sz="1400" dirty="0" smtClean="0">
                <a:solidFill>
                  <a:schemeClr val="bg1"/>
                </a:solidFill>
              </a:rPr>
              <a:t>Acting with systems intelligence: integrating complex responsive processes with the systems perspective. Journal of the Operational Research Society, 2010, 62(1), 3-11.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E. Saarinen and R.P. </a:t>
            </a:r>
            <a:r>
              <a:rPr lang="en-US" sz="1400" b="1" dirty="0" err="1" smtClean="0">
                <a:solidFill>
                  <a:schemeClr val="bg1"/>
                </a:solidFill>
              </a:rPr>
              <a:t>Hämäläinen</a:t>
            </a:r>
            <a:r>
              <a:rPr lang="en-US" sz="1400" b="1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Systems Intelligence: Connecting Engineering Thinking with Human Sensitivity. Systems Intelligence: Discovering a Hidden Competence in Human Action and Organizational Life, Systems Analysis Laboratory Research Reports. Helsinki University of Technology, 2004.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H. Simon: </a:t>
            </a:r>
            <a:r>
              <a:rPr lang="en-US" sz="1400" dirty="0" smtClean="0">
                <a:solidFill>
                  <a:schemeClr val="bg1"/>
                </a:solidFill>
              </a:rPr>
              <a:t>Models of Bounded Rationality, Vol. 1. MIT Press, </a:t>
            </a:r>
            <a:r>
              <a:rPr lang="fi-FI" sz="1400" dirty="0" smtClean="0">
                <a:solidFill>
                  <a:schemeClr val="bg1"/>
                </a:solidFill>
              </a:rPr>
              <a:t>502 pp,</a:t>
            </a:r>
            <a:r>
              <a:rPr lang="en-US" sz="1400" dirty="0" smtClean="0">
                <a:solidFill>
                  <a:schemeClr val="bg1"/>
                </a:solidFill>
              </a:rPr>
              <a:t>1997.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J.D. </a:t>
            </a:r>
            <a:r>
              <a:rPr lang="en-US" sz="1400" b="1" dirty="0" err="1" smtClean="0">
                <a:solidFill>
                  <a:schemeClr val="bg1"/>
                </a:solidFill>
              </a:rPr>
              <a:t>Sterman</a:t>
            </a:r>
            <a:r>
              <a:rPr lang="en-US" sz="1400" b="1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Modeling Managerial Behavior: Misperceptions of Feedback in a Dynamic Decision Making Experiment. Management Science, 1989, 35(3), 321-339.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J.D. </a:t>
            </a:r>
            <a:r>
              <a:rPr lang="en-US" sz="1400" b="1" dirty="0" err="1" smtClean="0">
                <a:solidFill>
                  <a:schemeClr val="bg1"/>
                </a:solidFill>
              </a:rPr>
              <a:t>Sterman</a:t>
            </a:r>
            <a:r>
              <a:rPr lang="en-US" sz="1400" b="1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Economics: Risk Communication on Climate: Mental Models and Mass Balance. Science, 2008, 322(5901), 532-533.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D. von </a:t>
            </a:r>
            <a:r>
              <a:rPr lang="en-US" sz="1400" b="1" dirty="0" err="1" smtClean="0">
                <a:solidFill>
                  <a:schemeClr val="bg1"/>
                </a:solidFill>
              </a:rPr>
              <a:t>Winterfeldt</a:t>
            </a:r>
            <a:r>
              <a:rPr lang="en-US" sz="1400" b="1" dirty="0" smtClean="0">
                <a:solidFill>
                  <a:schemeClr val="bg1"/>
                </a:solidFill>
              </a:rPr>
              <a:t> and W. Edwards: </a:t>
            </a:r>
            <a:r>
              <a:rPr lang="en-US" sz="1400" dirty="0" smtClean="0">
                <a:solidFill>
                  <a:schemeClr val="bg1"/>
                </a:solidFill>
              </a:rPr>
              <a:t>Decision analysis and behavioral research (Vol. 1),1986,  Cambridge University Press.</a:t>
            </a:r>
          </a:p>
          <a:p>
            <a:pPr marL="0" indent="0" eaLnBrk="1" hangingPunct="1">
              <a:buFontTx/>
              <a:buNone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i-FI" sz="1800" dirty="0" smtClean="0">
                <a:solidFill>
                  <a:schemeClr val="bg1"/>
                </a:solidFill>
              </a:rPr>
              <a:t>Systems Intelligence Research Group</a:t>
            </a:r>
          </a:p>
          <a:p>
            <a:pPr eaLnBrk="1" hangingPunct="1">
              <a:buFontTx/>
              <a:buNone/>
              <a:defRPr/>
            </a:pPr>
            <a:r>
              <a:rPr lang="fi-FI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www.systemsintelligence.tkk.fi/</a:t>
            </a:r>
          </a:p>
          <a:p>
            <a:pPr>
              <a:defRPr/>
            </a:pPr>
            <a:endParaRPr lang="fi-FI" sz="18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fi-FI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fi-FI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fi-FI" sz="1400" dirty="0" smtClean="0">
                <a:solidFill>
                  <a:schemeClr val="bg1"/>
                </a:solidFill>
              </a:rPr>
              <a:t/>
            </a:r>
            <a:br>
              <a:rPr lang="fi-FI" sz="1400" dirty="0" smtClean="0">
                <a:solidFill>
                  <a:schemeClr val="bg1"/>
                </a:solidFill>
              </a:rPr>
            </a:br>
            <a:r>
              <a:rPr lang="fi-FI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fi-FI" sz="1400" dirty="0" smtClean="0">
                <a:solidFill>
                  <a:schemeClr val="bg1"/>
                </a:solidFill>
              </a:rPr>
              <a:t/>
            </a:r>
            <a:br>
              <a:rPr lang="fi-FI" sz="1400" dirty="0" smtClean="0">
                <a:solidFill>
                  <a:schemeClr val="bg1"/>
                </a:solidFill>
              </a:rPr>
            </a:br>
            <a:endParaRPr lang="fi-FI" sz="14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fi-FI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and problem solving</a:t>
            </a:r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468313" y="2205038"/>
            <a:ext cx="84248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4763">
              <a:defRPr/>
            </a:pPr>
            <a:r>
              <a:rPr lang="en-US" sz="2800" dirty="0">
                <a:solidFill>
                  <a:schemeClr val="bg1"/>
                </a:solidFill>
              </a:rPr>
              <a:t>Theory and algorithms are free of behavioral effects</a:t>
            </a:r>
          </a:p>
          <a:p>
            <a:pPr marL="0" lvl="1" indent="4763"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lvl="1" indent="4763" algn="ctr">
              <a:defRPr/>
            </a:pPr>
            <a:r>
              <a:rPr lang="en-US" sz="2800" dirty="0">
                <a:solidFill>
                  <a:schemeClr val="bg1"/>
                </a:solidFill>
              </a:rPr>
              <a:t>but</a:t>
            </a:r>
          </a:p>
          <a:p>
            <a:pPr marL="0" lvl="1" indent="4763">
              <a:defRPr/>
            </a:pPr>
            <a:endParaRPr lang="en-US" sz="2800" b="1" dirty="0"/>
          </a:p>
          <a:p>
            <a:pPr marL="0" lvl="1" indent="4763"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soon as we use them in real life problem solving behavioral effect will be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11188" y="1916113"/>
            <a:ext cx="7985125" cy="413543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validity discussed a lot in early OR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exists </a:t>
            </a:r>
            <a:r>
              <a: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ideal model and a good OR specialist needs to find it.</a:t>
            </a:r>
          </a:p>
          <a:p>
            <a:pPr algn="ctr">
              <a:spcBef>
                <a:spcPct val="20000"/>
              </a:spcBef>
              <a:defRPr/>
            </a:pPr>
            <a:endParaRPr lang="en-US" sz="28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Hidden assumption:</a:t>
            </a:r>
          </a:p>
          <a:p>
            <a:pPr marL="342900" indent="19050" algn="ctr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valid model automatically produces a valid process and bias free objective results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fi-FI" sz="28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i-FI" sz="41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 validity</a:t>
            </a:r>
            <a:br>
              <a:rPr lang="fi-FI" sz="41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1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i-FI" sz="41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lure of objectivity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3700" dirty="0" smtClean="0">
                <a:solidFill>
                  <a:schemeClr val="bg1"/>
                </a:solidFill>
              </a:rPr>
              <a:t>Best practices in OR </a:t>
            </a:r>
            <a:br>
              <a:rPr lang="fi-FI" sz="3700" dirty="0" smtClean="0">
                <a:solidFill>
                  <a:schemeClr val="bg1"/>
                </a:solidFill>
              </a:rPr>
            </a:br>
            <a:r>
              <a:rPr lang="fi-FI" sz="3700" dirty="0" smtClean="0">
                <a:solidFill>
                  <a:schemeClr val="bg1"/>
                </a:solidFill>
              </a:rPr>
              <a:t>Acknowledgement of subjectivity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4213" y="2133600"/>
            <a:ext cx="7985125" cy="41354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the OR process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Based on successful of case studies 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steps towards behavioral OR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So far, no behavioral research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How do the best practices compare against each other? Can different processes lead to different outcomes? What are the benefits to the client?</a:t>
            </a:r>
          </a:p>
          <a:p>
            <a:pPr eaLnBrk="1" hangingPunct="1">
              <a:defRPr/>
            </a:pPr>
            <a:endParaRPr lang="fi-FI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gree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</TotalTime>
  <Words>2533</Words>
  <Application>Microsoft Office PowerPoint</Application>
  <PresentationFormat>On-screen Show (4:3)</PresentationFormat>
  <Paragraphs>371</Paragraphs>
  <Slides>60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Arial Unicode MS</vt:lpstr>
      <vt:lpstr>Symbol</vt:lpstr>
      <vt:lpstr>aalto_green</vt:lpstr>
      <vt:lpstr>On the NEED for behavioral operations research   </vt:lpstr>
      <vt:lpstr>Behavioral Operations Research</vt:lpstr>
      <vt:lpstr>Behavioral research</vt:lpstr>
      <vt:lpstr>PowerPoint Presentation</vt:lpstr>
      <vt:lpstr>PowerPoint Presentation</vt:lpstr>
      <vt:lpstr>PowerPoint Presentation</vt:lpstr>
      <vt:lpstr>Methods and problem solving</vt:lpstr>
      <vt:lpstr>PowerPoint Presentation</vt:lpstr>
      <vt:lpstr>Best practices in OR  Acknowledgement of subjectivity</vt:lpstr>
      <vt:lpstr>Soft OR and Systems Thinking</vt:lpstr>
      <vt:lpstr>Some areas of OR have a tradition in behavioral studies</vt:lpstr>
      <vt:lpstr>Decision and Risk Analysis</vt:lpstr>
      <vt:lpstr>Operations Management  </vt:lpstr>
      <vt:lpstr>Interest in behavioral issues emerges when the basic theoretical core of a discipline has matured  </vt:lpstr>
      <vt:lpstr>Behavioral finance and economics</vt:lpstr>
      <vt:lpstr>Embracing the behavioral perspective in economics helps: </vt:lpstr>
      <vt:lpstr>Judgement and Decision making</vt:lpstr>
      <vt:lpstr>From behavioral to neural</vt:lpstr>
      <vt:lpstr>Experimental Game Theory</vt:lpstr>
      <vt:lpstr>PowerPoint Presentation</vt:lpstr>
      <vt:lpstr>OR process creates a system </vt:lpstr>
      <vt:lpstr>Social group processes in OR facilitation</vt:lpstr>
      <vt:lpstr>Problem solving processes</vt:lpstr>
      <vt:lpstr>Research challenge</vt:lpstr>
      <vt:lpstr>OR models of people behavior</vt:lpstr>
      <vt:lpstr>PowerPoint Presentation</vt:lpstr>
      <vt:lpstr>OR models of people behavior</vt:lpstr>
      <vt:lpstr>We are subject to cognitive biases</vt:lpstr>
      <vt:lpstr>PowerPoint Presentation</vt:lpstr>
      <vt:lpstr>PowerPoint Presentation</vt:lpstr>
      <vt:lpstr>PowerPoint Presentation</vt:lpstr>
      <vt:lpstr>Framing</vt:lpstr>
      <vt:lpstr>Model building</vt:lpstr>
      <vt:lpstr>Communication with and about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Behavioral research topics in OR Teaching of OR</vt:lpstr>
      <vt:lpstr>Ethics and OR</vt:lpstr>
      <vt:lpstr>Non-expert use of OR methods</vt:lpstr>
      <vt:lpstr>Example Behavioral studies in system dynamics </vt:lpstr>
      <vt:lpstr>Why don’t well-educated adults understand accumulation?  A challenge to researchers, educators and citizens Cronin, Gonzalez, Sterman (2009)  </vt:lpstr>
      <vt:lpstr>People entering and leaving the department store</vt:lpstr>
      <vt:lpstr>During which minute did the most people enter the store?  </vt:lpstr>
      <vt:lpstr>During which minute did the most people enter the store? 96% correct answers </vt:lpstr>
      <vt:lpstr>During which minute were the most people in the store? </vt:lpstr>
      <vt:lpstr>During which minute were the most people in the store? 44% correct</vt:lpstr>
      <vt:lpstr>During which minute were the fewest people in the store? 31% correct </vt:lpstr>
      <vt:lpstr>Easy to adopt a misleading starting frame</vt:lpstr>
      <vt:lpstr>Behavioural problems</vt:lpstr>
      <vt:lpstr>Re-examining the experiment Aalto University students in Finland  </vt:lpstr>
      <vt:lpstr>Revised smoother curves</vt:lpstr>
      <vt:lpstr>Almost all of the participants were able to understand accumulation </vt:lpstr>
      <vt:lpstr>Lesson learnt</vt:lpstr>
      <vt:lpstr>Summary </vt:lpstr>
      <vt:lpstr>PowerPoint Presentation</vt:lpstr>
      <vt:lpstr>References and links</vt:lpstr>
      <vt:lpstr>PowerPoint Presentation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Systems Analysis Laboratory</dc:creator>
  <cp:lastModifiedBy>mwesterl</cp:lastModifiedBy>
  <cp:revision>491</cp:revision>
  <cp:lastPrinted>2013-08-19T10:34:04Z</cp:lastPrinted>
  <dcterms:created xsi:type="dcterms:W3CDTF">2011-08-22T11:41:52Z</dcterms:created>
  <dcterms:modified xsi:type="dcterms:W3CDTF">2013-11-26T13:20:34Z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001</vt:lpwstr>
  </property>
</Properties>
</file>