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8" r:id="rId2"/>
    <p:sldId id="280" r:id="rId3"/>
    <p:sldId id="281" r:id="rId4"/>
    <p:sldId id="277" r:id="rId5"/>
    <p:sldId id="279" r:id="rId6"/>
    <p:sldId id="283" r:id="rId7"/>
    <p:sldId id="284" r:id="rId8"/>
    <p:sldId id="285" r:id="rId9"/>
    <p:sldId id="286" r:id="rId10"/>
    <p:sldId id="290" r:id="rId11"/>
    <p:sldId id="287"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FFFF00"/>
    <a:srgbClr val="FF6D6D"/>
    <a:srgbClr val="FFC000"/>
    <a:srgbClr val="41719C"/>
    <a:srgbClr val="A6A6A6"/>
    <a:srgbClr val="0070C0"/>
    <a:srgbClr val="FFB3B3"/>
    <a:srgbClr val="CDDEFF"/>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9" autoAdjust="0"/>
    <p:restoredTop sz="91880" autoAdjust="0"/>
  </p:normalViewPr>
  <p:slideViewPr>
    <p:cSldViewPr snapToGrid="0">
      <p:cViewPr>
        <p:scale>
          <a:sx n="65" d="100"/>
          <a:sy n="65" d="100"/>
        </p:scale>
        <p:origin x="53" y="374"/>
      </p:cViewPr>
      <p:guideLst/>
    </p:cSldViewPr>
  </p:slideViewPr>
  <p:notesTextViewPr>
    <p:cViewPr>
      <p:scale>
        <a:sx n="1" d="1"/>
        <a:sy n="1" d="1"/>
      </p:scale>
      <p:origin x="0" y="0"/>
    </p:cViewPr>
  </p:notesTextViewPr>
  <p:notesViewPr>
    <p:cSldViewPr snapToGrid="0">
      <p:cViewPr varScale="1">
        <p:scale>
          <a:sx n="63" d="100"/>
          <a:sy n="63" d="100"/>
        </p:scale>
        <p:origin x="167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385062-7E0F-4FFE-A456-CCCBB377F12B}" type="datetimeFigureOut">
              <a:rPr lang="en-US" smtClean="0"/>
              <a:t>8/31/2017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21E8A8-C3AC-4A22-A605-27CE0AF057CB}" type="slidenum">
              <a:rPr lang="en-US" smtClean="0"/>
              <a:t>‹#›</a:t>
            </a:fld>
            <a:endParaRPr lang="en-US"/>
          </a:p>
        </p:txBody>
      </p:sp>
    </p:spTree>
    <p:extLst>
      <p:ext uri="{BB962C8B-B14F-4D97-AF65-F5344CB8AC3E}">
        <p14:creationId xmlns:p14="http://schemas.microsoft.com/office/powerpoint/2010/main" val="753127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4F24E-1E09-4D06-A0CE-BA8A24E12D64}" type="datetimeFigureOut">
              <a:rPr lang="en-US" smtClean="0"/>
              <a:t>8/31/2017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A58A0-0EF8-4C8B-BCF0-D6E0DC4F1255}" type="slidenum">
              <a:rPr lang="en-US" smtClean="0"/>
              <a:t>‹#›</a:t>
            </a:fld>
            <a:endParaRPr lang="en-US"/>
          </a:p>
        </p:txBody>
      </p:sp>
    </p:spTree>
    <p:extLst>
      <p:ext uri="{BB962C8B-B14F-4D97-AF65-F5344CB8AC3E}">
        <p14:creationId xmlns:p14="http://schemas.microsoft.com/office/powerpoint/2010/main" val="396912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A58A0-0EF8-4C8B-BCF0-D6E0DC4F1255}" type="slidenum">
              <a:rPr lang="en-US" smtClean="0"/>
              <a:t>2</a:t>
            </a:fld>
            <a:endParaRPr lang="en-US"/>
          </a:p>
        </p:txBody>
      </p:sp>
    </p:spTree>
    <p:extLst>
      <p:ext uri="{BB962C8B-B14F-4D97-AF65-F5344CB8AC3E}">
        <p14:creationId xmlns:p14="http://schemas.microsoft.com/office/powerpoint/2010/main" val="418155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A58A0-0EF8-4C8B-BCF0-D6E0DC4F1255}" type="slidenum">
              <a:rPr lang="en-US" smtClean="0"/>
              <a:t>4</a:t>
            </a:fld>
            <a:endParaRPr lang="en-US" dirty="0"/>
          </a:p>
        </p:txBody>
      </p:sp>
    </p:spTree>
    <p:extLst>
      <p:ext uri="{BB962C8B-B14F-4D97-AF65-F5344CB8AC3E}">
        <p14:creationId xmlns:p14="http://schemas.microsoft.com/office/powerpoint/2010/main" val="348349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A58A0-0EF8-4C8B-BCF0-D6E0DC4F1255}" type="slidenum">
              <a:rPr lang="en-US" smtClean="0"/>
              <a:t>5</a:t>
            </a:fld>
            <a:endParaRPr lang="en-US"/>
          </a:p>
        </p:txBody>
      </p:sp>
    </p:spTree>
    <p:extLst>
      <p:ext uri="{BB962C8B-B14F-4D97-AF65-F5344CB8AC3E}">
        <p14:creationId xmlns:p14="http://schemas.microsoft.com/office/powerpoint/2010/main" val="327761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Another</a:t>
            </a:r>
            <a:r>
              <a:rPr lang="fi-FI" baseline="0" dirty="0" smtClean="0"/>
              <a:t> option for obtaining the probabilities is to resort to deterministic tools. Specifically, some dependences in the Bayesian network can be modeled by deterministic tools like computer codes or laboratory experiments.</a:t>
            </a:r>
          </a:p>
          <a:p>
            <a:r>
              <a:rPr lang="fi-FI" baseline="0" dirty="0" smtClean="0"/>
              <a:t>In our example, we modeled the dependence of the Radionuclide discharge on its parents Canister breach, Buffer flow and Near-field flow by a computer code of radionuclide transport.</a:t>
            </a:r>
          </a:p>
          <a:p>
            <a:r>
              <a:rPr lang="fi-FI" baseline="0" dirty="0" smtClean="0"/>
              <a:t>In general, when such tools are available, they may be preferred to expert judgment, as they are supposed to better capture the physical phenomena behind the dependences.</a:t>
            </a:r>
          </a:p>
          <a:p>
            <a:r>
              <a:rPr lang="fi-FI" baseline="0" dirty="0" smtClean="0"/>
              <a:t>Another implication of using a deterministic tool is that we get a conditional probability table with integer conditional probabilities. Specifically, each row corresponds to a computer-code simulation whose input is a specific combination of states of the parent nodes, and whose output is a deterministic prediction of the state of Radionuclide discharge. This is actually a very strong assumption, which we are going to remove soon from our work. The implication is that we will have to solve the problem differently form what you will see in the next slides, but the underlying idea will stay the same, and this is why i  will still present the next slides.</a:t>
            </a:r>
          </a:p>
          <a:p>
            <a:r>
              <a:rPr lang="fi-FI" baseline="0" dirty="0" smtClean="0"/>
              <a:t>Anyway, at the beginning of the analysis, the table is empty, and we can fill it in by progressively simulating all the rows. If we can afford running all simulations, we should just do that. However, the problem is that each simulation can be resource-intensive in terms of computational time and also cost, especially in the case of lab experiments. So, we may not be able or not be willing to run simulations for all the rows, which are 27 in this case.</a:t>
            </a:r>
            <a:endParaRPr lang="en-US" dirty="0"/>
          </a:p>
        </p:txBody>
      </p:sp>
      <p:sp>
        <p:nvSpPr>
          <p:cNvPr id="4" name="Slide Number Placeholder 3"/>
          <p:cNvSpPr>
            <a:spLocks noGrp="1"/>
          </p:cNvSpPr>
          <p:nvPr>
            <p:ph type="sldNum" sz="quarter" idx="10"/>
          </p:nvPr>
        </p:nvSpPr>
        <p:spPr/>
        <p:txBody>
          <a:bodyPr/>
          <a:lstStyle/>
          <a:p>
            <a:fld id="{8FFA58A0-0EF8-4C8B-BCF0-D6E0DC4F1255}" type="slidenum">
              <a:rPr lang="en-US" smtClean="0"/>
              <a:t>8</a:t>
            </a:fld>
            <a:endParaRPr lang="en-US"/>
          </a:p>
        </p:txBody>
      </p:sp>
    </p:spTree>
    <p:extLst>
      <p:ext uri="{BB962C8B-B14F-4D97-AF65-F5344CB8AC3E}">
        <p14:creationId xmlns:p14="http://schemas.microsoft.com/office/powerpoint/2010/main" val="196435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As long as there are empty rows in the table, the failure probability is not uniquely determined, even more so </a:t>
            </a:r>
            <a:r>
              <a:rPr lang="fi-FI" baseline="0" dirty="0" smtClean="0"/>
              <a:t>before any simulation is run and the </a:t>
            </a:r>
            <a:r>
              <a:rPr lang="fi-FI" dirty="0" smtClean="0"/>
              <a:t>table is totally empty</a:t>
            </a:r>
            <a:r>
              <a:rPr lang="fi-FI" baseline="0" dirty="0" smtClean="0"/>
              <a:t>. </a:t>
            </a:r>
            <a:r>
              <a:rPr lang="fi-FI" dirty="0" smtClean="0"/>
              <a:t>If we look at the equation of the failure probability,</a:t>
            </a:r>
            <a:r>
              <a:rPr lang="fi-FI" baseline="0" dirty="0" smtClean="0"/>
              <a:t> even if we assume that we have all the other probabilities in the network, for instance by expert judgment, we’re still missing the probabilities for the last node, because they’re missing from the table.</a:t>
            </a:r>
          </a:p>
          <a:p>
            <a:r>
              <a:rPr lang="fi-FI" baseline="0" dirty="0" smtClean="0"/>
              <a:t>In practice, the failure probability depends on what will be the realization of the table.</a:t>
            </a:r>
            <a:r>
              <a:rPr lang="fi-FI" dirty="0" smtClean="0"/>
              <a:t> But how many</a:t>
            </a:r>
            <a:r>
              <a:rPr lang="fi-FI" baseline="0" dirty="0" smtClean="0"/>
              <a:t> ex ante possible realizations of the table are there?</a:t>
            </a:r>
          </a:p>
          <a:p>
            <a:r>
              <a:rPr lang="fi-FI" baseline="0" dirty="0" smtClean="0"/>
              <a:t>Well, because of the strong assumption of integer probabilities, there is a finite set of them. The table might look like this, like this, like this. Proceeding in this way, the number of possible realizations would be almost intractable. But if we introduce resonable assumptions of monotonocity, this number drop down considerably.</a:t>
            </a:r>
          </a:p>
          <a:p>
            <a:r>
              <a:rPr lang="fi-FI" baseline="0" dirty="0" smtClean="0"/>
              <a:t>Anyway, we compile the full collection of ex ante possible realizations, and compute the failure probability corresponding to each of them. Then we take the smallest and the largest of these values to build an interval for the failure probability.</a:t>
            </a:r>
          </a:p>
          <a:p>
            <a:r>
              <a:rPr lang="fi-FI" baseline="0" dirty="0" smtClean="0"/>
              <a:t>This interval may not be conclusive for safety. An interval is conclusive if it is entirely below the maximum threshold epsilon for the failure probability, in what case the system is safe, or if it is entirely above the threshold, in what case the system is unsafe. In our example, when the table was still empty, the failure probability interval was 0 to 71%, which was not conclusive because we had set the threshold epsilon at 5%.</a:t>
            </a:r>
          </a:p>
          <a:p>
            <a:r>
              <a:rPr lang="fi-FI" baseline="0" dirty="0" smtClean="0"/>
              <a:t>Then the idea is, if we run one more simulation, we can fill in the corresponding row of the table, we can discard realization which are not possible anymore in the light of the new information, and we update the failure probability interval. And if the updated interval is still non conclusive, we iterate.</a:t>
            </a:r>
          </a:p>
          <a:p>
            <a:r>
              <a:rPr lang="fi-FI" dirty="0" smtClean="0"/>
              <a:t>Here</a:t>
            </a:r>
            <a:r>
              <a:rPr lang="fi-FI" baseline="0" dirty="0" smtClean="0"/>
              <a:t> comes the challenge of comprehensiveness in our Bayesian network: instead of running all simulations, can we simulate a restricted number of rows, corresponding to a restricted number of scenarios, and still be able to obtain a failure-probability interval which is conclusive for safety?</a:t>
            </a:r>
            <a:endParaRPr lang="en-US" dirty="0"/>
          </a:p>
        </p:txBody>
      </p:sp>
      <p:sp>
        <p:nvSpPr>
          <p:cNvPr id="4" name="Slide Number Placeholder 3"/>
          <p:cNvSpPr>
            <a:spLocks noGrp="1"/>
          </p:cNvSpPr>
          <p:nvPr>
            <p:ph type="sldNum" sz="quarter" idx="10"/>
          </p:nvPr>
        </p:nvSpPr>
        <p:spPr/>
        <p:txBody>
          <a:bodyPr/>
          <a:lstStyle/>
          <a:p>
            <a:fld id="{8FFA58A0-0EF8-4C8B-BCF0-D6E0DC4F1255}" type="slidenum">
              <a:rPr lang="en-US" smtClean="0"/>
              <a:t>9</a:t>
            </a:fld>
            <a:endParaRPr lang="en-US"/>
          </a:p>
        </p:txBody>
      </p:sp>
    </p:spTree>
    <p:extLst>
      <p:ext uri="{BB962C8B-B14F-4D97-AF65-F5344CB8AC3E}">
        <p14:creationId xmlns:p14="http://schemas.microsoft.com/office/powerpoint/2010/main" val="9023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In order to answer</a:t>
            </a:r>
            <a:r>
              <a:rPr lang="fi-FI" baseline="0" dirty="0" smtClean="0"/>
              <a:t> this question, we’re in the process of developing an algorithm. The machinery of the algorithm will change completely after we will remove the assumption of integer probabilities. The underlying idea will stay the same, and I will now try to communicate it.</a:t>
            </a:r>
            <a:endParaRPr lang="fi-FI" dirty="0" smtClean="0"/>
          </a:p>
          <a:p>
            <a:r>
              <a:rPr lang="fi-FI" dirty="0" smtClean="0"/>
              <a:t>At</a:t>
            </a:r>
            <a:r>
              <a:rPr lang="fi-FI" baseline="0" dirty="0" smtClean="0"/>
              <a:t> each iteration, the algorithm selects the next simulation to be run, in the attempt of obtaining a conclusive interval for the failure probability with the least number of simulations.</a:t>
            </a:r>
            <a:endParaRPr lang="fi-FI" dirty="0" smtClean="0"/>
          </a:p>
          <a:p>
            <a:r>
              <a:rPr lang="fi-FI" dirty="0" smtClean="0"/>
              <a:t>Basically we wish to give</a:t>
            </a:r>
            <a:r>
              <a:rPr lang="fi-FI" baseline="0" dirty="0" smtClean="0"/>
              <a:t> a conclusivity score to the remaining simulations. For each simulation, we anticipate its possible results, and we anticipate the failure-probability interval as it would be updated after each of the possible results. Then we score each interval by two attributes which try to capture how conclusive the interval is. By averaging over the possible intervals, we obtain the conclusivity score for the simulation. We do the same for all simulations, and we run the simulation with the highest conclusivity score.</a:t>
            </a:r>
            <a:endParaRPr lang="en-US" dirty="0"/>
          </a:p>
        </p:txBody>
      </p:sp>
      <p:sp>
        <p:nvSpPr>
          <p:cNvPr id="4" name="Slide Number Placeholder 3"/>
          <p:cNvSpPr>
            <a:spLocks noGrp="1"/>
          </p:cNvSpPr>
          <p:nvPr>
            <p:ph type="sldNum" sz="quarter" idx="10"/>
          </p:nvPr>
        </p:nvSpPr>
        <p:spPr/>
        <p:txBody>
          <a:bodyPr/>
          <a:lstStyle/>
          <a:p>
            <a:fld id="{8FFA58A0-0EF8-4C8B-BCF0-D6E0DC4F1255}" type="slidenum">
              <a:rPr lang="en-US" smtClean="0"/>
              <a:t>10</a:t>
            </a:fld>
            <a:endParaRPr lang="en-US"/>
          </a:p>
        </p:txBody>
      </p:sp>
    </p:spTree>
    <p:extLst>
      <p:ext uri="{BB962C8B-B14F-4D97-AF65-F5344CB8AC3E}">
        <p14:creationId xmlns:p14="http://schemas.microsoft.com/office/powerpoint/2010/main" val="288076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Here,</a:t>
            </a:r>
            <a:r>
              <a:rPr lang="fi-FI" baseline="0" dirty="0" smtClean="0"/>
              <a:t> we briefly show the results of the algorithm.</a:t>
            </a:r>
          </a:p>
          <a:p>
            <a:r>
              <a:rPr lang="fi-FI" baseline="0" dirty="0" smtClean="0"/>
              <a:t>First it tells us to simulate the last row, we run it, and we update the interval, which is still very large. We proceed, and at the third simulation the interval gets much narrower, but still across the maximum acceptable failure probability. Finally, at the sixth simulation we obtain a failure-probability interval which is conclusive because it is entirely below the threshold, whereby we can say that the system is safe.</a:t>
            </a:r>
          </a:p>
          <a:p>
            <a:r>
              <a:rPr lang="fi-FI" dirty="0" smtClean="0"/>
              <a:t>In summary, instead of</a:t>
            </a:r>
            <a:r>
              <a:rPr lang="fi-FI" baseline="0" dirty="0" smtClean="0"/>
              <a:t> simulating all 27 rows, we ran a restricted set of 6 simulations which was comprehensive because we obtained a conclusive interval for the failure probability.</a:t>
            </a:r>
            <a:endParaRPr lang="en-US" dirty="0"/>
          </a:p>
        </p:txBody>
      </p:sp>
      <p:sp>
        <p:nvSpPr>
          <p:cNvPr id="4" name="Slide Number Placeholder 3"/>
          <p:cNvSpPr>
            <a:spLocks noGrp="1"/>
          </p:cNvSpPr>
          <p:nvPr>
            <p:ph type="sldNum" sz="quarter" idx="10"/>
          </p:nvPr>
        </p:nvSpPr>
        <p:spPr/>
        <p:txBody>
          <a:bodyPr/>
          <a:lstStyle/>
          <a:p>
            <a:fld id="{8FFA58A0-0EF8-4C8B-BCF0-D6E0DC4F1255}" type="slidenum">
              <a:rPr lang="en-US" smtClean="0"/>
              <a:t>11</a:t>
            </a:fld>
            <a:endParaRPr lang="en-US"/>
          </a:p>
        </p:txBody>
      </p:sp>
    </p:spTree>
    <p:extLst>
      <p:ext uri="{BB962C8B-B14F-4D97-AF65-F5344CB8AC3E}">
        <p14:creationId xmlns:p14="http://schemas.microsoft.com/office/powerpoint/2010/main" val="303796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Just </a:t>
            </a:r>
            <a:r>
              <a:rPr lang="fi-FI" baseline="0" dirty="0" smtClean="0"/>
              <a:t>a few notes on the next steps for improving the methodology: let me just emphasize the attachment of post-processing techniques for identifying the most important failure scenarios, and the removal of the assumptions of integer probabilities from computer codes, as i said many times.</a:t>
            </a:r>
            <a:endParaRPr lang="en-US" dirty="0"/>
          </a:p>
        </p:txBody>
      </p:sp>
      <p:sp>
        <p:nvSpPr>
          <p:cNvPr id="4" name="Slide Number Placeholder 3"/>
          <p:cNvSpPr>
            <a:spLocks noGrp="1"/>
          </p:cNvSpPr>
          <p:nvPr>
            <p:ph type="sldNum" sz="quarter" idx="10"/>
          </p:nvPr>
        </p:nvSpPr>
        <p:spPr/>
        <p:txBody>
          <a:bodyPr/>
          <a:lstStyle/>
          <a:p>
            <a:fld id="{8FFA58A0-0EF8-4C8B-BCF0-D6E0DC4F1255}" type="slidenum">
              <a:rPr lang="en-US" smtClean="0"/>
              <a:t>12</a:t>
            </a:fld>
            <a:endParaRPr lang="en-US"/>
          </a:p>
        </p:txBody>
      </p:sp>
    </p:spTree>
    <p:extLst>
      <p:ext uri="{BB962C8B-B14F-4D97-AF65-F5344CB8AC3E}">
        <p14:creationId xmlns:p14="http://schemas.microsoft.com/office/powerpoint/2010/main" val="244598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CC6548-5AED-4831-9585-47D25A8ED702}"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08C6-BB14-47A8-A79E-3F737B89278B}" type="slidenum">
              <a:rPr lang="en-US" smtClean="0"/>
              <a:t>‹#›</a:t>
            </a:fld>
            <a:endParaRPr lang="en-US"/>
          </a:p>
        </p:txBody>
      </p:sp>
    </p:spTree>
    <p:extLst>
      <p:ext uri="{BB962C8B-B14F-4D97-AF65-F5344CB8AC3E}">
        <p14:creationId xmlns:p14="http://schemas.microsoft.com/office/powerpoint/2010/main" val="422974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47A5F-8C71-4BF0-ABAC-3A71A541E457}"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08C6-BB14-47A8-A79E-3F737B89278B}" type="slidenum">
              <a:rPr lang="en-US" smtClean="0"/>
              <a:t>‹#›</a:t>
            </a:fld>
            <a:endParaRPr lang="en-US"/>
          </a:p>
        </p:txBody>
      </p:sp>
    </p:spTree>
    <p:extLst>
      <p:ext uri="{BB962C8B-B14F-4D97-AF65-F5344CB8AC3E}">
        <p14:creationId xmlns:p14="http://schemas.microsoft.com/office/powerpoint/2010/main" val="219338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19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5F83-0F3A-4F64-97CA-945BAECDAA67}"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08C6-BB14-47A8-A79E-3F737B89278B}" type="slidenum">
              <a:rPr lang="en-US" smtClean="0"/>
              <a:t>‹#›</a:t>
            </a:fld>
            <a:endParaRPr lang="en-US"/>
          </a:p>
        </p:txBody>
      </p:sp>
    </p:spTree>
    <p:extLst>
      <p:ext uri="{BB962C8B-B14F-4D97-AF65-F5344CB8AC3E}">
        <p14:creationId xmlns:p14="http://schemas.microsoft.com/office/powerpoint/2010/main" val="230219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49BAB-0381-444F-AFB7-4C1EEF639C18}"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08C6-BB14-47A8-A79E-3F737B89278B}" type="slidenum">
              <a:rPr lang="en-US" smtClean="0"/>
              <a:t>‹#›</a:t>
            </a:fld>
            <a:endParaRPr lang="en-US"/>
          </a:p>
        </p:txBody>
      </p:sp>
    </p:spTree>
    <p:extLst>
      <p:ext uri="{BB962C8B-B14F-4D97-AF65-F5344CB8AC3E}">
        <p14:creationId xmlns:p14="http://schemas.microsoft.com/office/powerpoint/2010/main" val="34903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543B6-8AA6-4A87-A95F-7767259F8CD7}" type="datetime1">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A08C6-BB14-47A8-A79E-3F737B89278B}" type="slidenum">
              <a:rPr lang="en-US" smtClean="0"/>
              <a:t>‹#›</a:t>
            </a:fld>
            <a:endParaRPr lang="en-US"/>
          </a:p>
        </p:txBody>
      </p:sp>
    </p:spTree>
    <p:extLst>
      <p:ext uri="{BB962C8B-B14F-4D97-AF65-F5344CB8AC3E}">
        <p14:creationId xmlns:p14="http://schemas.microsoft.com/office/powerpoint/2010/main" val="133342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40E6A-8CB9-47B9-908A-CB10205E208A}" type="datetime1">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A08C6-BB14-47A8-A79E-3F737B89278B}" type="slidenum">
              <a:rPr lang="en-US" smtClean="0"/>
              <a:t>‹#›</a:t>
            </a:fld>
            <a:endParaRPr lang="en-US"/>
          </a:p>
        </p:txBody>
      </p:sp>
    </p:spTree>
    <p:extLst>
      <p:ext uri="{BB962C8B-B14F-4D97-AF65-F5344CB8AC3E}">
        <p14:creationId xmlns:p14="http://schemas.microsoft.com/office/powerpoint/2010/main" val="76305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766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r="68040"/>
          <a:stretch/>
        </p:blipFill>
        <p:spPr>
          <a:xfrm>
            <a:off x="3220258" y="6091935"/>
            <a:ext cx="690005" cy="648295"/>
          </a:xfrm>
          <a:prstGeom prst="rect">
            <a:avLst/>
          </a:prstGeom>
        </p:spPr>
      </p:pic>
      <p:pic>
        <p:nvPicPr>
          <p:cNvPr id="1026" name="Picture 2" descr="Risultati immagini per aalto university school of science"/>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77130"/>
          <a:stretch/>
        </p:blipFill>
        <p:spPr bwMode="auto">
          <a:xfrm>
            <a:off x="275892" y="6092230"/>
            <a:ext cx="891172"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rotWithShape="1">
          <a:blip r:embed="rId2"/>
          <a:srcRect l="31588" t="21491"/>
          <a:stretch/>
        </p:blipFill>
        <p:spPr>
          <a:xfrm>
            <a:off x="3910263" y="6159921"/>
            <a:ext cx="1477000" cy="508971"/>
          </a:xfrm>
          <a:prstGeom prst="rect">
            <a:avLst/>
          </a:prstGeom>
        </p:spPr>
      </p:pic>
      <p:pic>
        <p:nvPicPr>
          <p:cNvPr id="11" name="Picture 2" descr="Risultati immagini per aalto university school of science"/>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208" r="26600" b="28368"/>
          <a:stretch/>
        </p:blipFill>
        <p:spPr bwMode="auto">
          <a:xfrm>
            <a:off x="1167064" y="6182319"/>
            <a:ext cx="1916835" cy="464176"/>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336052" y="6007434"/>
            <a:ext cx="115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46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AF7E5-CAB8-4B2A-9CB3-E3F0C4D47059}" type="datetime1">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A08C6-BB14-47A8-A79E-3F737B89278B}" type="slidenum">
              <a:rPr lang="en-US" smtClean="0"/>
              <a:t>‹#›</a:t>
            </a:fld>
            <a:endParaRPr lang="en-US"/>
          </a:p>
        </p:txBody>
      </p:sp>
    </p:spTree>
    <p:extLst>
      <p:ext uri="{BB962C8B-B14F-4D97-AF65-F5344CB8AC3E}">
        <p14:creationId xmlns:p14="http://schemas.microsoft.com/office/powerpoint/2010/main" val="212949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65DA4-8159-48A5-BEB3-06CF052CBDBB}" type="datetime1">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A08C6-BB14-47A8-A79E-3F737B89278B}" type="slidenum">
              <a:rPr lang="en-US" smtClean="0"/>
              <a:t>‹#›</a:t>
            </a:fld>
            <a:endParaRPr lang="en-US"/>
          </a:p>
        </p:txBody>
      </p:sp>
    </p:spTree>
    <p:extLst>
      <p:ext uri="{BB962C8B-B14F-4D97-AF65-F5344CB8AC3E}">
        <p14:creationId xmlns:p14="http://schemas.microsoft.com/office/powerpoint/2010/main" val="338465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8784D-D5F6-490E-A615-0239275F606D}" type="datetime1">
              <a:rPr lang="en-US" smtClean="0"/>
              <a:t>8/31/2017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A08C6-BB14-47A8-A79E-3F737B89278B}" type="slidenum">
              <a:rPr lang="en-US" smtClean="0"/>
              <a:t>‹#›</a:t>
            </a:fld>
            <a:endParaRPr lang="en-US"/>
          </a:p>
        </p:txBody>
      </p:sp>
    </p:spTree>
    <p:extLst>
      <p:ext uri="{BB962C8B-B14F-4D97-AF65-F5344CB8AC3E}">
        <p14:creationId xmlns:p14="http://schemas.microsoft.com/office/powerpoint/2010/main" val="28218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oleObject" Target="../embeddings/oleObject31.bin"/><Relationship Id="rId3" Type="http://schemas.openxmlformats.org/officeDocument/2006/relationships/notesSlide" Target="../notesSlides/notesSlide6.xml"/><Relationship Id="rId7" Type="http://schemas.openxmlformats.org/officeDocument/2006/relationships/image" Target="../media/image57.emf"/><Relationship Id="rId12"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6.emf"/><Relationship Id="rId11" Type="http://schemas.openxmlformats.org/officeDocument/2006/relationships/oleObject" Target="../embeddings/oleObject30.bin"/><Relationship Id="rId5" Type="http://schemas.openxmlformats.org/officeDocument/2006/relationships/image" Target="../media/image55.emf"/><Relationship Id="rId15" Type="http://schemas.openxmlformats.org/officeDocument/2006/relationships/image" Target="../media/image54.wmf"/><Relationship Id="rId10" Type="http://schemas.openxmlformats.org/officeDocument/2006/relationships/image" Target="../media/image60.emf"/><Relationship Id="rId4" Type="http://schemas.openxmlformats.org/officeDocument/2006/relationships/image" Target="../media/image36.emf"/><Relationship Id="rId9" Type="http://schemas.openxmlformats.org/officeDocument/2006/relationships/image" Target="../media/image59.emf"/><Relationship Id="rId1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3.bin"/><Relationship Id="rId5" Type="http://schemas.openxmlformats.org/officeDocument/2006/relationships/image" Target="../media/image63.emf"/><Relationship Id="rId4" Type="http://schemas.openxmlformats.org/officeDocument/2006/relationships/image" Target="../media/image62.emf"/></Relationships>
</file>

<file path=ppt/slides/_rels/slide1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11.emf"/><Relationship Id="rId12" Type="http://schemas.openxmlformats.org/officeDocument/2006/relationships/image" Target="../media/image7.wmf"/><Relationship Id="rId2" Type="http://schemas.openxmlformats.org/officeDocument/2006/relationships/slideLayout" Target="../slideLayouts/slideLayout7.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3.bin"/><Relationship Id="rId5" Type="http://schemas.openxmlformats.org/officeDocument/2006/relationships/oleObject" Target="../embeddings/oleObject1.bin"/><Relationship Id="rId15" Type="http://schemas.openxmlformats.org/officeDocument/2006/relationships/oleObject" Target="../embeddings/oleObject5.bin"/><Relationship Id="rId10" Type="http://schemas.openxmlformats.org/officeDocument/2006/relationships/image" Target="../media/image6.wmf"/><Relationship Id="rId4" Type="http://schemas.openxmlformats.org/officeDocument/2006/relationships/image" Target="../media/image10.png"/><Relationship Id="rId9" Type="http://schemas.openxmlformats.org/officeDocument/2006/relationships/oleObject" Target="../embeddings/oleObject2.bin"/><Relationship Id="rId14"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3" Type="http://schemas.openxmlformats.org/officeDocument/2006/relationships/notesSlide" Target="../notesSlides/notesSlide3.xml"/><Relationship Id="rId7" Type="http://schemas.openxmlformats.org/officeDocument/2006/relationships/oleObject" Target="../embeddings/oleObject7.bin"/><Relationship Id="rId12"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0.png"/><Relationship Id="rId9" Type="http://schemas.openxmlformats.org/officeDocument/2006/relationships/oleObject" Target="../embeddings/oleObject8.bin"/><Relationship Id="rId14"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oleObject" Target="../embeddings/oleObject14.bin"/><Relationship Id="rId18" Type="http://schemas.openxmlformats.org/officeDocument/2006/relationships/image" Target="../media/image23.wmf"/><Relationship Id="rId3" Type="http://schemas.openxmlformats.org/officeDocument/2006/relationships/image" Target="../media/image26.png"/><Relationship Id="rId21" Type="http://schemas.openxmlformats.org/officeDocument/2006/relationships/oleObject" Target="../embeddings/oleObject18.bin"/><Relationship Id="rId7" Type="http://schemas.openxmlformats.org/officeDocument/2006/relationships/image" Target="../media/image28.emf"/><Relationship Id="rId12" Type="http://schemas.openxmlformats.org/officeDocument/2006/relationships/image" Target="../media/image20.wmf"/><Relationship Id="rId17"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image" Target="../media/image27.emf"/><Relationship Id="rId11" Type="http://schemas.openxmlformats.org/officeDocument/2006/relationships/oleObject" Target="../embeddings/oleObject13.bin"/><Relationship Id="rId5" Type="http://schemas.openxmlformats.org/officeDocument/2006/relationships/image" Target="../media/image18.wmf"/><Relationship Id="rId15" Type="http://schemas.openxmlformats.org/officeDocument/2006/relationships/oleObject" Target="../embeddings/oleObject15.bin"/><Relationship Id="rId10" Type="http://schemas.openxmlformats.org/officeDocument/2006/relationships/image" Target="../media/image19.wmf"/><Relationship Id="rId19"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oleObject" Target="../embeddings/oleObject12.bin"/><Relationship Id="rId14" Type="http://schemas.openxmlformats.org/officeDocument/2006/relationships/image" Target="../media/image21.wmf"/><Relationship Id="rId22" Type="http://schemas.openxmlformats.org/officeDocument/2006/relationships/image" Target="../media/image25.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9.bin"/><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20.bin"/><Relationship Id="rId4" Type="http://schemas.openxmlformats.org/officeDocument/2006/relationships/image" Target="../media/image30.wmf"/><Relationship Id="rId9" Type="http://schemas.openxmlformats.org/officeDocument/2006/relationships/image" Target="../media/image32.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18" Type="http://schemas.openxmlformats.org/officeDocument/2006/relationships/oleObject" Target="../embeddings/oleObject25.bin"/><Relationship Id="rId26" Type="http://schemas.openxmlformats.org/officeDocument/2006/relationships/oleObject" Target="../embeddings/oleObject29.bin"/><Relationship Id="rId3" Type="http://schemas.openxmlformats.org/officeDocument/2006/relationships/notesSlide" Target="../notesSlides/notesSlide5.xml"/><Relationship Id="rId21" Type="http://schemas.openxmlformats.org/officeDocument/2006/relationships/image" Target="../media/image41.wmf"/><Relationship Id="rId7" Type="http://schemas.openxmlformats.org/officeDocument/2006/relationships/image" Target="../media/image46.emf"/><Relationship Id="rId12" Type="http://schemas.openxmlformats.org/officeDocument/2006/relationships/image" Target="../media/image51.emf"/><Relationship Id="rId17" Type="http://schemas.openxmlformats.org/officeDocument/2006/relationships/image" Target="../media/image39.wmf"/><Relationship Id="rId25" Type="http://schemas.openxmlformats.org/officeDocument/2006/relationships/image" Target="../media/image43.wmf"/><Relationship Id="rId2" Type="http://schemas.openxmlformats.org/officeDocument/2006/relationships/slideLayout" Target="../slideLayouts/slideLayout7.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5.vml"/><Relationship Id="rId6" Type="http://schemas.openxmlformats.org/officeDocument/2006/relationships/image" Target="../media/image45.emf"/><Relationship Id="rId11" Type="http://schemas.openxmlformats.org/officeDocument/2006/relationships/image" Target="../media/image50.emf"/><Relationship Id="rId24" Type="http://schemas.openxmlformats.org/officeDocument/2006/relationships/oleObject" Target="../embeddings/oleObject28.bin"/><Relationship Id="rId5" Type="http://schemas.openxmlformats.org/officeDocument/2006/relationships/image" Target="../media/image37.wmf"/><Relationship Id="rId15" Type="http://schemas.openxmlformats.org/officeDocument/2006/relationships/image" Target="../media/image38.wmf"/><Relationship Id="rId23" Type="http://schemas.openxmlformats.org/officeDocument/2006/relationships/image" Target="../media/image42.wmf"/><Relationship Id="rId10" Type="http://schemas.openxmlformats.org/officeDocument/2006/relationships/image" Target="../media/image49.emf"/><Relationship Id="rId19" Type="http://schemas.openxmlformats.org/officeDocument/2006/relationships/image" Target="../media/image40.wmf"/><Relationship Id="rId4" Type="http://schemas.openxmlformats.org/officeDocument/2006/relationships/oleObject" Target="../embeddings/oleObject22.bin"/><Relationship Id="rId9" Type="http://schemas.openxmlformats.org/officeDocument/2006/relationships/image" Target="../media/image48.emf"/><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image" Target="../media/image4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342568" y="2271255"/>
            <a:ext cx="11496179" cy="7386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eaLnBrk="0" hangingPunct="0">
              <a:lnSpc>
                <a:spcPct val="150000"/>
              </a:lnSpc>
              <a:spcBef>
                <a:spcPct val="0"/>
              </a:spcBef>
              <a:buNone/>
            </a:pPr>
            <a:r>
              <a:rPr lang="fi-FI" altLang="fi-FI" sz="2800" kern="0" dirty="0">
                <a:effectLst>
                  <a:outerShdw blurRad="38100" dist="38100" dir="2700000" algn="tl">
                    <a:srgbClr val="000000">
                      <a:alpha val="43137"/>
                    </a:srgbClr>
                  </a:outerShdw>
                </a:effectLst>
                <a:cs typeface="Arial" panose="020B0604020202020204" pitchFamily="34" charset="0"/>
              </a:rPr>
              <a:t>Edoardo </a:t>
            </a:r>
            <a:r>
              <a:rPr lang="fi-FI" altLang="fi-FI" sz="2800" kern="0" dirty="0" smtClean="0">
                <a:effectLst>
                  <a:outerShdw blurRad="38100" dist="38100" dir="2700000" algn="tl">
                    <a:srgbClr val="000000">
                      <a:alpha val="43137"/>
                    </a:srgbClr>
                  </a:outerShdw>
                </a:effectLst>
                <a:cs typeface="Arial" panose="020B0604020202020204" pitchFamily="34" charset="0"/>
              </a:rPr>
              <a:t>Tosoni</a:t>
            </a:r>
            <a:r>
              <a:rPr lang="fi-FI" altLang="fi-FI" sz="2800" kern="0" baseline="30000" dirty="0" smtClean="0">
                <a:effectLst>
                  <a:outerShdw blurRad="38100" dist="38100" dir="2700000" algn="tl">
                    <a:srgbClr val="000000">
                      <a:alpha val="43137"/>
                    </a:srgbClr>
                  </a:outerShdw>
                </a:effectLst>
                <a:cs typeface="Arial" panose="020B0604020202020204" pitchFamily="34" charset="0"/>
              </a:rPr>
              <a:t>a,b</a:t>
            </a:r>
            <a:r>
              <a:rPr lang="fi-FI" altLang="fi-FI" sz="2800" kern="0" dirty="0" smtClean="0">
                <a:effectLst>
                  <a:outerShdw blurRad="38100" dist="38100" dir="2700000" algn="tl">
                    <a:srgbClr val="000000">
                      <a:alpha val="43137"/>
                    </a:srgbClr>
                  </a:outerShdw>
                </a:effectLst>
                <a:cs typeface="Arial" panose="020B0604020202020204" pitchFamily="34" charset="0"/>
              </a:rPr>
              <a:t>, </a:t>
            </a:r>
            <a:r>
              <a:rPr lang="fi-FI" altLang="fi-FI" sz="2800" kern="0" dirty="0">
                <a:effectLst>
                  <a:outerShdw blurRad="38100" dist="38100" dir="2700000" algn="tl">
                    <a:srgbClr val="000000">
                      <a:alpha val="43137"/>
                    </a:srgbClr>
                  </a:outerShdw>
                </a:effectLst>
                <a:cs typeface="Arial" panose="020B0604020202020204" pitchFamily="34" charset="0"/>
              </a:rPr>
              <a:t>Ahti </a:t>
            </a:r>
            <a:r>
              <a:rPr lang="fi-FI" altLang="fi-FI" sz="2800" kern="0" dirty="0" smtClean="0">
                <a:effectLst>
                  <a:outerShdw blurRad="38100" dist="38100" dir="2700000" algn="tl">
                    <a:srgbClr val="000000">
                      <a:alpha val="43137"/>
                    </a:srgbClr>
                  </a:outerShdw>
                </a:effectLst>
                <a:cs typeface="Arial" panose="020B0604020202020204" pitchFamily="34" charset="0"/>
              </a:rPr>
              <a:t>Salo</a:t>
            </a:r>
            <a:r>
              <a:rPr lang="fi-FI" altLang="fi-FI" sz="2800" kern="0" baseline="30000" dirty="0" smtClean="0">
                <a:effectLst>
                  <a:outerShdw blurRad="38100" dist="38100" dir="2700000" algn="tl">
                    <a:srgbClr val="000000">
                      <a:alpha val="43137"/>
                    </a:srgbClr>
                  </a:outerShdw>
                </a:effectLst>
                <a:cs typeface="Arial" panose="020B0604020202020204" pitchFamily="34" charset="0"/>
              </a:rPr>
              <a:t>a</a:t>
            </a:r>
            <a:r>
              <a:rPr lang="fi-FI" altLang="fi-FI" sz="2800" kern="0" dirty="0" smtClean="0">
                <a:effectLst>
                  <a:outerShdw blurRad="38100" dist="38100" dir="2700000" algn="tl">
                    <a:srgbClr val="000000">
                      <a:alpha val="43137"/>
                    </a:srgbClr>
                  </a:outerShdw>
                </a:effectLst>
                <a:cs typeface="Arial" panose="020B0604020202020204" pitchFamily="34" charset="0"/>
              </a:rPr>
              <a:t>, </a:t>
            </a:r>
            <a:r>
              <a:rPr lang="fi-FI" altLang="fi-FI" sz="2800" kern="0" dirty="0">
                <a:effectLst>
                  <a:outerShdw blurRad="38100" dist="38100" dir="2700000" algn="tl">
                    <a:srgbClr val="000000">
                      <a:alpha val="43137"/>
                    </a:srgbClr>
                  </a:outerShdw>
                </a:effectLst>
                <a:cs typeface="Arial" panose="020B0604020202020204" pitchFamily="34" charset="0"/>
              </a:rPr>
              <a:t>Enrico </a:t>
            </a:r>
            <a:r>
              <a:rPr lang="fi-FI" altLang="fi-FI" sz="2800" kern="0" dirty="0" smtClean="0">
                <a:effectLst>
                  <a:outerShdw blurRad="38100" dist="38100" dir="2700000" algn="tl">
                    <a:srgbClr val="000000">
                      <a:alpha val="43137"/>
                    </a:srgbClr>
                  </a:outerShdw>
                </a:effectLst>
                <a:cs typeface="Arial" panose="020B0604020202020204" pitchFamily="34" charset="0"/>
              </a:rPr>
              <a:t>Zio</a:t>
            </a:r>
            <a:r>
              <a:rPr lang="fi-FI" altLang="fi-FI" sz="2800" kern="0" baseline="30000" dirty="0" smtClean="0">
                <a:effectLst>
                  <a:outerShdw blurRad="38100" dist="38100" dir="2700000" algn="tl">
                    <a:srgbClr val="000000">
                      <a:alpha val="43137"/>
                    </a:srgbClr>
                  </a:outerShdw>
                </a:effectLst>
                <a:cs typeface="Arial" panose="020B0604020202020204" pitchFamily="34" charset="0"/>
              </a:rPr>
              <a:t>b,c</a:t>
            </a:r>
            <a:endParaRPr lang="fi-FI" altLang="fi-FI" sz="2800" kern="0" baseline="30000" dirty="0">
              <a:effectLst>
                <a:outerShdw blurRad="38100" dist="38100" dir="2700000" algn="tl">
                  <a:srgbClr val="000000">
                    <a:alpha val="43137"/>
                  </a:srgbClr>
                </a:outerShdw>
              </a:effectLst>
              <a:cs typeface="Arial" panose="020B0604020202020204" pitchFamily="34" charset="0"/>
            </a:endParaRPr>
          </a:p>
        </p:txBody>
      </p:sp>
      <p:sp>
        <p:nvSpPr>
          <p:cNvPr id="6" name="Rectangle 3"/>
          <p:cNvSpPr txBox="1">
            <a:spLocks noChangeArrowheads="1"/>
          </p:cNvSpPr>
          <p:nvPr/>
        </p:nvSpPr>
        <p:spPr>
          <a:xfrm>
            <a:off x="3183684" y="4873314"/>
            <a:ext cx="5813946" cy="66780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en-US" dirty="0" smtClean="0">
                <a:effectLst>
                  <a:outerShdw blurRad="38100" dist="38100" dir="2700000" algn="tl">
                    <a:srgbClr val="000000">
                      <a:alpha val="43137"/>
                    </a:srgbClr>
                  </a:outerShdw>
                </a:effectLst>
                <a:cs typeface="Arial" panose="020B0604020202020204" pitchFamily="34" charset="0"/>
              </a:rPr>
              <a:t>June 21, 2017</a:t>
            </a:r>
            <a:endParaRPr lang="fi-FI" dirty="0" smtClean="0">
              <a:solidFill>
                <a:srgbClr val="002060"/>
              </a:solidFill>
              <a:effectLst>
                <a:outerShdw blurRad="38100" dist="38100" dir="2700000" algn="tl">
                  <a:srgbClr val="000000">
                    <a:alpha val="43137"/>
                  </a:srgbClr>
                </a:outerShdw>
              </a:effectLst>
              <a:cs typeface="Arial" panose="020B0604020202020204" pitchFamily="34" charset="0"/>
            </a:endParaRPr>
          </a:p>
        </p:txBody>
      </p:sp>
      <p:sp>
        <p:nvSpPr>
          <p:cNvPr id="5" name="Rectangle 2"/>
          <p:cNvSpPr txBox="1">
            <a:spLocks noChangeArrowheads="1"/>
          </p:cNvSpPr>
          <p:nvPr/>
        </p:nvSpPr>
        <p:spPr>
          <a:xfrm>
            <a:off x="1055077" y="842395"/>
            <a:ext cx="10081846" cy="1689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C00000"/>
                </a:solidFill>
                <a:effectLst>
                  <a:outerShdw blurRad="38100" dist="38100" dir="2700000" algn="tl">
                    <a:srgbClr val="000000">
                      <a:alpha val="43137"/>
                    </a:srgbClr>
                  </a:outerShdw>
                </a:effectLst>
                <a:latin typeface="+mn-lt"/>
              </a:rPr>
              <a:t>Bayesian networks for comprehensive scenario analysis of nuclear waste repositories</a:t>
            </a:r>
            <a:endParaRPr lang="fi-FI" sz="3600" b="1" dirty="0">
              <a:solidFill>
                <a:srgbClr val="C00000"/>
              </a:solidFill>
              <a:effectLst>
                <a:outerShdw blurRad="38100" dist="38100" dir="2700000" algn="tl">
                  <a:srgbClr val="000000">
                    <a:alpha val="43137"/>
                  </a:srgbClr>
                </a:outerShdw>
              </a:effectLst>
              <a:latin typeface="+mn-lt"/>
            </a:endParaRPr>
          </a:p>
        </p:txBody>
      </p:sp>
      <p:sp>
        <p:nvSpPr>
          <p:cNvPr id="7" name="Rectangle 6"/>
          <p:cNvSpPr>
            <a:spLocks noGrp="1" noChangeArrowheads="1"/>
          </p:cNvSpPr>
          <p:nvPr/>
        </p:nvSpPr>
        <p:spPr bwMode="auto">
          <a:xfrm>
            <a:off x="347860" y="3449712"/>
            <a:ext cx="8221709" cy="114427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75000"/>
              </a:spcBef>
              <a:spcAft>
                <a:spcPct val="0"/>
              </a:spcAft>
              <a:buClr>
                <a:schemeClr val="accent2"/>
              </a:buClr>
              <a:buSzPct val="75000"/>
              <a:buFont typeface="Monotype Sorts" pitchFamily="2" charset="2"/>
              <a:buNone/>
              <a:defRPr sz="25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Char char="–"/>
              <a:defRPr>
                <a:solidFill>
                  <a:schemeClr val="tx1"/>
                </a:solidFill>
                <a:latin typeface="+mn-lt"/>
              </a:defRPr>
            </a:lvl2pPr>
            <a:lvl3pPr marL="1143000" indent="-228600" algn="l" rtl="0" eaLnBrk="0" fontAlgn="base" hangingPunct="0">
              <a:spcBef>
                <a:spcPct val="10000"/>
              </a:spcBef>
              <a:spcAft>
                <a:spcPct val="0"/>
              </a:spcAft>
              <a:buClr>
                <a:schemeClr val="tx1"/>
              </a:buClr>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n"/>
              <a:defRPr sz="1400">
                <a:solidFill>
                  <a:schemeClr val="tx1"/>
                </a:solidFill>
                <a:latin typeface="+mn-lt"/>
              </a:defRPr>
            </a:lvl4pPr>
            <a:lvl5pPr marL="2057400" indent="-228600" algn="l" rtl="0" eaLnBrk="0" fontAlgn="base" hangingPunct="0">
              <a:spcBef>
                <a:spcPct val="20000"/>
              </a:spcBef>
              <a:spcAft>
                <a:spcPct val="0"/>
              </a:spcAft>
              <a:buClr>
                <a:schemeClr val="tx1"/>
              </a:buClr>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342900" indent="-342900" algn="l">
              <a:buClr>
                <a:schemeClr val="tx1"/>
              </a:buClr>
              <a:buFont typeface="+mj-lt"/>
              <a:buAutoNum type="alphaLcPeriod"/>
            </a:pPr>
            <a:r>
              <a:rPr lang="en-US" sz="1600" dirty="0" smtClean="0"/>
              <a:t>Systems Analysis Laboratory, </a:t>
            </a:r>
            <a:r>
              <a:rPr lang="en-US" sz="1600" dirty="0" err="1" smtClean="0"/>
              <a:t>Dept</a:t>
            </a:r>
            <a:r>
              <a:rPr lang="en-US" sz="1600" dirty="0" smtClean="0"/>
              <a:t> of Mathematics and Systems Analysis - Aalto University</a:t>
            </a:r>
            <a:endParaRPr lang="en-US" sz="1600" dirty="0"/>
          </a:p>
          <a:p>
            <a:pPr marL="342900" indent="-342900" algn="l">
              <a:buClr>
                <a:schemeClr val="tx1"/>
              </a:buClr>
              <a:buFont typeface="+mj-lt"/>
              <a:buAutoNum type="alphaLcPeriod"/>
            </a:pPr>
            <a:r>
              <a:rPr lang="en-US" sz="1600" dirty="0" smtClean="0"/>
              <a:t>Laboratory </a:t>
            </a:r>
            <a:r>
              <a:rPr lang="en-US" sz="1600" dirty="0"/>
              <a:t>of signal and risk </a:t>
            </a:r>
            <a:r>
              <a:rPr lang="en-US" sz="1600" dirty="0" smtClean="0"/>
              <a:t>analysis, </a:t>
            </a:r>
            <a:r>
              <a:rPr lang="it-IT" sz="1600" dirty="0" smtClean="0"/>
              <a:t>Dipartimento </a:t>
            </a:r>
            <a:r>
              <a:rPr lang="it-IT" sz="1600" dirty="0"/>
              <a:t>di </a:t>
            </a:r>
            <a:r>
              <a:rPr lang="it-IT" sz="1600" dirty="0" smtClean="0"/>
              <a:t>Energia - Politecnico </a:t>
            </a:r>
            <a:r>
              <a:rPr lang="it-IT" sz="1600" dirty="0"/>
              <a:t>di </a:t>
            </a:r>
            <a:r>
              <a:rPr lang="it-IT" sz="1600" dirty="0" smtClean="0"/>
              <a:t>Milano</a:t>
            </a:r>
          </a:p>
          <a:p>
            <a:pPr marL="342900" indent="-342900" algn="l">
              <a:buClr>
                <a:schemeClr val="tx1"/>
              </a:buClr>
              <a:buFont typeface="+mj-lt"/>
              <a:buAutoNum type="alphaLcPeriod"/>
            </a:pPr>
            <a:r>
              <a:rPr lang="en-US" sz="1600" dirty="0"/>
              <a:t>Chair on Systems Science and the Energetic Challenge - </a:t>
            </a:r>
            <a:r>
              <a:rPr lang="en-US" sz="1600" dirty="0" err="1"/>
              <a:t>École</a:t>
            </a:r>
            <a:r>
              <a:rPr lang="en-US" sz="1600" dirty="0"/>
              <a:t> Centrale Paris and </a:t>
            </a:r>
            <a:r>
              <a:rPr lang="en-US" sz="1600" dirty="0" err="1"/>
              <a:t>Supelec</a:t>
            </a:r>
            <a:endParaRPr lang="en-US" sz="1600" dirty="0"/>
          </a:p>
          <a:p>
            <a:pPr algn="l">
              <a:buClr>
                <a:schemeClr val="tx1"/>
              </a:buClr>
            </a:pPr>
            <a:endParaRPr lang="it-IT" sz="1600" dirty="0" smtClean="0"/>
          </a:p>
        </p:txBody>
      </p:sp>
    </p:spTree>
    <p:extLst>
      <p:ext uri="{BB962C8B-B14F-4D97-AF65-F5344CB8AC3E}">
        <p14:creationId xmlns:p14="http://schemas.microsoft.com/office/powerpoint/2010/main" val="2159730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stCxn id="45" idx="0"/>
            <a:endCxn id="15" idx="1"/>
          </p:cNvCxnSpPr>
          <p:nvPr/>
        </p:nvCxnSpPr>
        <p:spPr>
          <a:xfrm flipV="1">
            <a:off x="7011440" y="4570860"/>
            <a:ext cx="1955989" cy="82543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5" idx="0"/>
            <a:endCxn id="14" idx="1"/>
          </p:cNvCxnSpPr>
          <p:nvPr/>
        </p:nvCxnSpPr>
        <p:spPr>
          <a:xfrm flipV="1">
            <a:off x="7011440" y="1934985"/>
            <a:ext cx="1955989" cy="346131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Otsikko 1"/>
          <p:cNvSpPr txBox="1">
            <a:spLocks/>
          </p:cNvSpPr>
          <p:nvPr/>
        </p:nvSpPr>
        <p:spPr>
          <a:xfrm>
            <a:off x="351693" y="133962"/>
            <a:ext cx="11500338"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fi-FI" kern="0" dirty="0" smtClean="0">
                <a:solidFill>
                  <a:srgbClr val="C00000"/>
                </a:solidFill>
                <a:latin typeface="Arial" panose="020B0604020202020204" pitchFamily="34" charset="0"/>
                <a:cs typeface="Arial" panose="020B0604020202020204" pitchFamily="34" charset="0"/>
              </a:rPr>
              <a:t>Simulation-selection algorithm</a:t>
            </a:r>
            <a:endParaRPr lang="fi-FI" kern="0" dirty="0">
              <a:solidFill>
                <a:srgbClr val="C00000"/>
              </a:solidFill>
              <a:latin typeface="Arial" panose="020B0604020202020204" pitchFamily="34" charset="0"/>
              <a:cs typeface="Arial" panose="020B0604020202020204" pitchFamily="34" charset="0"/>
            </a:endParaRPr>
          </a:p>
        </p:txBody>
      </p:sp>
      <p:pic>
        <p:nvPicPr>
          <p:cNvPr id="3" name="Picture 2"/>
          <p:cNvPicPr>
            <a:picLocks/>
          </p:cNvPicPr>
          <p:nvPr/>
        </p:nvPicPr>
        <p:blipFill>
          <a:blip r:embed="rId4"/>
          <a:stretch>
            <a:fillRect/>
          </a:stretch>
        </p:blipFill>
        <p:spPr>
          <a:xfrm>
            <a:off x="341898" y="2330051"/>
            <a:ext cx="4875178" cy="2076848"/>
          </a:xfrm>
          <a:prstGeom prst="rect">
            <a:avLst/>
          </a:prstGeom>
          <a:ln>
            <a:noFill/>
          </a:ln>
          <a:effectLst>
            <a:outerShdw blurRad="292100" dist="139700" dir="2700000" algn="tl" rotWithShape="0">
              <a:srgbClr val="333333">
                <a:alpha val="65000"/>
              </a:srgbClr>
            </a:outerShdw>
          </a:effectLst>
        </p:spPr>
      </p:pic>
      <p:sp>
        <p:nvSpPr>
          <p:cNvPr id="10" name="Rectangle 1"/>
          <p:cNvSpPr txBox="1">
            <a:spLocks noChangeArrowheads="1"/>
          </p:cNvSpPr>
          <p:nvPr/>
        </p:nvSpPr>
        <p:spPr bwMode="auto">
          <a:xfrm>
            <a:off x="354291" y="628462"/>
            <a:ext cx="11497740" cy="5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b="1" kern="0" dirty="0" smtClean="0">
                <a:latin typeface="Arial Narrow" panose="020B0606020202030204" pitchFamily="34" charset="0"/>
                <a:cs typeface="Arial" panose="020B0604020202020204" pitchFamily="34" charset="0"/>
              </a:rPr>
              <a:t>Algorithm</a:t>
            </a:r>
            <a:r>
              <a:rPr lang="fi-FI" altLang="fi-FI" kern="0" dirty="0" smtClean="0">
                <a:latin typeface="Arial Narrow" panose="020B0606020202030204" pitchFamily="34" charset="0"/>
                <a:cs typeface="Arial" panose="020B0604020202020204" pitchFamily="34" charset="0"/>
              </a:rPr>
              <a:t> for </a:t>
            </a:r>
            <a:r>
              <a:rPr lang="fi-FI" altLang="fi-FI" b="1" kern="0" dirty="0" smtClean="0">
                <a:latin typeface="Arial Narrow" panose="020B0606020202030204" pitchFamily="34" charset="0"/>
                <a:cs typeface="Arial" panose="020B0604020202020204" pitchFamily="34" charset="0"/>
              </a:rPr>
              <a:t>iteratively</a:t>
            </a:r>
            <a:r>
              <a:rPr lang="fi-FI" altLang="fi-FI" kern="0" dirty="0" smtClean="0">
                <a:latin typeface="Arial Narrow" panose="020B0606020202030204" pitchFamily="34" charset="0"/>
                <a:cs typeface="Arial" panose="020B0604020202020204" pitchFamily="34" charset="0"/>
              </a:rPr>
              <a:t> selecting </a:t>
            </a:r>
            <a:r>
              <a:rPr lang="fi-FI" altLang="fi-FI" b="1" kern="0" dirty="0" smtClean="0">
                <a:latin typeface="Arial Narrow" panose="020B0606020202030204" pitchFamily="34" charset="0"/>
                <a:cs typeface="Arial" panose="020B0604020202020204" pitchFamily="34" charset="0"/>
              </a:rPr>
              <a:t>next simulation</a:t>
            </a:r>
          </a:p>
        </p:txBody>
      </p:sp>
      <p:sp>
        <p:nvSpPr>
          <p:cNvPr id="11" name="Rectangle 1"/>
          <p:cNvSpPr txBox="1">
            <a:spLocks noChangeArrowheads="1"/>
          </p:cNvSpPr>
          <p:nvPr/>
        </p:nvSpPr>
        <p:spPr bwMode="auto">
          <a:xfrm>
            <a:off x="354291" y="1190536"/>
            <a:ext cx="11497740" cy="5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Assign a </a:t>
            </a:r>
            <a:r>
              <a:rPr lang="fi-FI" altLang="fi-FI" b="1" kern="0" dirty="0" smtClean="0">
                <a:latin typeface="Arial Narrow" panose="020B0606020202030204" pitchFamily="34" charset="0"/>
                <a:cs typeface="Arial" panose="020B0604020202020204" pitchFamily="34" charset="0"/>
              </a:rPr>
              <a:t>conclusivity score</a:t>
            </a:r>
            <a:r>
              <a:rPr lang="fi-FI" altLang="fi-FI" kern="0" dirty="0" smtClean="0">
                <a:latin typeface="Arial Narrow" panose="020B0606020202030204" pitchFamily="34" charset="0"/>
                <a:cs typeface="Arial" panose="020B0604020202020204" pitchFamily="34" charset="0"/>
              </a:rPr>
              <a:t> to each simulation</a:t>
            </a:r>
          </a:p>
        </p:txBody>
      </p:sp>
      <p:sp>
        <p:nvSpPr>
          <p:cNvPr id="12" name="Rectangle 1"/>
          <p:cNvSpPr txBox="1">
            <a:spLocks noChangeArrowheads="1"/>
          </p:cNvSpPr>
          <p:nvPr/>
        </p:nvSpPr>
        <p:spPr bwMode="auto">
          <a:xfrm>
            <a:off x="354291" y="1699274"/>
            <a:ext cx="11497740" cy="57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Run the simulation with the highest score</a:t>
            </a:r>
          </a:p>
        </p:txBody>
      </p:sp>
      <p:pic>
        <p:nvPicPr>
          <p:cNvPr id="14" name="Picture 13"/>
          <p:cNvPicPr>
            <a:picLocks noChangeAspect="1"/>
          </p:cNvPicPr>
          <p:nvPr/>
        </p:nvPicPr>
        <p:blipFill>
          <a:blip r:embed="rId5"/>
          <a:stretch>
            <a:fillRect/>
          </a:stretch>
        </p:blipFill>
        <p:spPr>
          <a:xfrm>
            <a:off x="8967429" y="693510"/>
            <a:ext cx="2884602" cy="2482950"/>
          </a:xfrm>
          <a:prstGeom prst="rect">
            <a:avLst/>
          </a:prstGeom>
          <a:ln>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a:stretch>
            <a:fillRect/>
          </a:stretch>
        </p:blipFill>
        <p:spPr>
          <a:xfrm>
            <a:off x="8967429" y="3328860"/>
            <a:ext cx="2884602" cy="2484000"/>
          </a:xfrm>
          <a:prstGeom prst="rect">
            <a:avLst/>
          </a:prstGeom>
          <a:ln>
            <a:solidFill>
              <a:schemeClr val="tx1"/>
            </a:solidFill>
          </a:ln>
          <a:effectLst>
            <a:outerShdw blurRad="292100" dist="139700" dir="2700000" algn="tl" rotWithShape="0">
              <a:srgbClr val="333333">
                <a:alpha val="65000"/>
              </a:srgbClr>
            </a:outerShdw>
          </a:effectLst>
        </p:spPr>
      </p:pic>
      <p:sp>
        <p:nvSpPr>
          <p:cNvPr id="16" name="TextBox 15"/>
          <p:cNvSpPr txBox="1"/>
          <p:nvPr/>
        </p:nvSpPr>
        <p:spPr>
          <a:xfrm>
            <a:off x="9311465" y="2380612"/>
            <a:ext cx="444500" cy="3539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9" name="Straight Arrow Connector 18"/>
          <p:cNvCxnSpPr/>
          <p:nvPr/>
        </p:nvCxnSpPr>
        <p:spPr>
          <a:xfrm rot="16200000" flipV="1">
            <a:off x="9641200" y="2508100"/>
            <a:ext cx="0" cy="64800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0922000" y="4813218"/>
            <a:ext cx="0" cy="57600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10145200" y="4015918"/>
            <a:ext cx="0" cy="162000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329585" y="4393888"/>
            <a:ext cx="635615" cy="3539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0.31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TextBox 23"/>
          <p:cNvSpPr txBox="1"/>
          <p:nvPr/>
        </p:nvSpPr>
        <p:spPr>
          <a:xfrm>
            <a:off x="7920817" y="5426455"/>
            <a:ext cx="762922" cy="3539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0.155</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TextBox 31"/>
          <p:cNvSpPr txBox="1"/>
          <p:nvPr/>
        </p:nvSpPr>
        <p:spPr>
          <a:xfrm>
            <a:off x="8315244" y="6206806"/>
            <a:ext cx="812268"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0.78</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Isosceles Triangle 32"/>
          <p:cNvSpPr/>
          <p:nvPr/>
        </p:nvSpPr>
        <p:spPr>
          <a:xfrm rot="10800000">
            <a:off x="8122278" y="5897834"/>
            <a:ext cx="360000" cy="252000"/>
          </a:xfrm>
          <a:prstGeom prst="triangle">
            <a:avLst/>
          </a:prstGeom>
          <a:solidFill>
            <a:srgbClr val="FFC000"/>
          </a:solidFill>
          <a:ln w="28575">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920817" y="5013594"/>
            <a:ext cx="635615" cy="3539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5" name="TextBox 34"/>
          <p:cNvSpPr txBox="1"/>
          <p:nvPr/>
        </p:nvSpPr>
        <p:spPr>
          <a:xfrm>
            <a:off x="7920817" y="4587186"/>
            <a:ext cx="635615" cy="3539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7"/>
          <a:stretch>
            <a:fillRect/>
          </a:stretch>
        </p:blipFill>
        <p:spPr>
          <a:xfrm>
            <a:off x="341898" y="5017813"/>
            <a:ext cx="2909301" cy="383610"/>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a:off x="3378200" y="5209618"/>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378200" y="4815810"/>
            <a:ext cx="431800" cy="2071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378200" y="5396296"/>
            <a:ext cx="431800" cy="2071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8"/>
          <a:stretch>
            <a:fillRect/>
          </a:stretch>
        </p:blipFill>
        <p:spPr>
          <a:xfrm>
            <a:off x="3945666" y="4652891"/>
            <a:ext cx="900000" cy="299502"/>
          </a:xfrm>
          <a:prstGeom prst="rect">
            <a:avLst/>
          </a:prstGeom>
        </p:spPr>
      </p:pic>
      <p:pic>
        <p:nvPicPr>
          <p:cNvPr id="27" name="Picture 26"/>
          <p:cNvPicPr>
            <a:picLocks noChangeAspect="1"/>
          </p:cNvPicPr>
          <p:nvPr/>
        </p:nvPicPr>
        <p:blipFill>
          <a:blip r:embed="rId9"/>
          <a:stretch>
            <a:fillRect/>
          </a:stretch>
        </p:blipFill>
        <p:spPr>
          <a:xfrm>
            <a:off x="3941300" y="5059867"/>
            <a:ext cx="900000" cy="299502"/>
          </a:xfrm>
          <a:prstGeom prst="rect">
            <a:avLst/>
          </a:prstGeom>
        </p:spPr>
      </p:pic>
      <p:pic>
        <p:nvPicPr>
          <p:cNvPr id="30" name="Picture 29"/>
          <p:cNvPicPr>
            <a:picLocks/>
          </p:cNvPicPr>
          <p:nvPr/>
        </p:nvPicPr>
        <p:blipFill>
          <a:blip r:embed="rId10"/>
          <a:stretch>
            <a:fillRect/>
          </a:stretch>
        </p:blipFill>
        <p:spPr>
          <a:xfrm>
            <a:off x="3943340" y="5485633"/>
            <a:ext cx="900000" cy="360000"/>
          </a:xfrm>
          <a:prstGeom prst="rect">
            <a:avLst/>
          </a:prstGeom>
        </p:spPr>
      </p:pic>
      <p:cxnSp>
        <p:nvCxnSpPr>
          <p:cNvPr id="39" name="Straight Arrow Connector 38"/>
          <p:cNvCxnSpPr/>
          <p:nvPr/>
        </p:nvCxnSpPr>
        <p:spPr>
          <a:xfrm>
            <a:off x="4946649" y="480264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336289974"/>
              </p:ext>
            </p:extLst>
          </p:nvPr>
        </p:nvGraphicFramePr>
        <p:xfrm>
          <a:off x="5416550" y="4570860"/>
          <a:ext cx="1351932" cy="416882"/>
        </p:xfrm>
        <a:graphic>
          <a:graphicData uri="http://schemas.openxmlformats.org/presentationml/2006/ole">
            <mc:AlternateContent xmlns:mc="http://schemas.openxmlformats.org/markup-compatibility/2006">
              <mc:Choice xmlns:v="urn:schemas-microsoft-com:vml" Requires="v">
                <p:oleObj spid="_x0000_s21863" name="Equation" r:id="rId11" imgW="736560" imgH="228600" progId="Equation.3">
                  <p:embed/>
                </p:oleObj>
              </mc:Choice>
              <mc:Fallback>
                <p:oleObj name="Equation" r:id="rId11" imgW="736560" imgH="228600" progId="Equation.3">
                  <p:embed/>
                  <p:pic>
                    <p:nvPicPr>
                      <p:cNvPr id="0" name=""/>
                      <p:cNvPicPr>
                        <a:picLocks noChangeAspect="1" noChangeArrowheads="1"/>
                      </p:cNvPicPr>
                      <p:nvPr/>
                    </p:nvPicPr>
                    <p:blipFill>
                      <a:blip r:embed="rId12"/>
                      <a:srcRect/>
                      <a:stretch>
                        <a:fillRect/>
                      </a:stretch>
                    </p:blipFill>
                    <p:spPr bwMode="auto">
                      <a:xfrm>
                        <a:off x="5416550" y="4570860"/>
                        <a:ext cx="1351932" cy="416882"/>
                      </a:xfrm>
                      <a:prstGeom prst="rect">
                        <a:avLst/>
                      </a:prstGeom>
                      <a:noFill/>
                      <a:extLst/>
                    </p:spPr>
                  </p:pic>
                </p:oleObj>
              </mc:Fallback>
            </mc:AlternateContent>
          </a:graphicData>
        </a:graphic>
      </p:graphicFrame>
      <p:cxnSp>
        <p:nvCxnSpPr>
          <p:cNvPr id="41" name="Straight Arrow Connector 40"/>
          <p:cNvCxnSpPr/>
          <p:nvPr/>
        </p:nvCxnSpPr>
        <p:spPr>
          <a:xfrm>
            <a:off x="4960578" y="5211196"/>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3729445117"/>
              </p:ext>
            </p:extLst>
          </p:nvPr>
        </p:nvGraphicFramePr>
        <p:xfrm>
          <a:off x="5430479" y="4979414"/>
          <a:ext cx="1351932" cy="416882"/>
        </p:xfrm>
        <a:graphic>
          <a:graphicData uri="http://schemas.openxmlformats.org/presentationml/2006/ole">
            <mc:AlternateContent xmlns:mc="http://schemas.openxmlformats.org/markup-compatibility/2006">
              <mc:Choice xmlns:v="urn:schemas-microsoft-com:vml" Requires="v">
                <p:oleObj spid="_x0000_s21864" name="Equation" r:id="rId13" imgW="736560" imgH="228600" progId="Equation.3">
                  <p:embed/>
                </p:oleObj>
              </mc:Choice>
              <mc:Fallback>
                <p:oleObj name="Equation" r:id="rId13" imgW="736560" imgH="228600" progId="Equation.3">
                  <p:embed/>
                  <p:pic>
                    <p:nvPicPr>
                      <p:cNvPr id="0" name=""/>
                      <p:cNvPicPr>
                        <a:picLocks noChangeAspect="1" noChangeArrowheads="1"/>
                      </p:cNvPicPr>
                      <p:nvPr/>
                    </p:nvPicPr>
                    <p:blipFill>
                      <a:blip r:embed="rId12"/>
                      <a:srcRect/>
                      <a:stretch>
                        <a:fillRect/>
                      </a:stretch>
                    </p:blipFill>
                    <p:spPr bwMode="auto">
                      <a:xfrm>
                        <a:off x="5430479" y="4979414"/>
                        <a:ext cx="1351932" cy="416882"/>
                      </a:xfrm>
                      <a:prstGeom prst="rect">
                        <a:avLst/>
                      </a:prstGeom>
                      <a:noFill/>
                      <a:extLst/>
                    </p:spPr>
                  </p:pic>
                </p:oleObj>
              </mc:Fallback>
            </mc:AlternateContent>
          </a:graphicData>
        </a:graphic>
      </p:graphicFrame>
      <p:cxnSp>
        <p:nvCxnSpPr>
          <p:cNvPr id="43" name="Straight Arrow Connector 42"/>
          <p:cNvCxnSpPr/>
          <p:nvPr/>
        </p:nvCxnSpPr>
        <p:spPr>
          <a:xfrm>
            <a:off x="4946649" y="563986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1503401536"/>
              </p:ext>
            </p:extLst>
          </p:nvPr>
        </p:nvGraphicFramePr>
        <p:xfrm>
          <a:off x="5424980" y="5408981"/>
          <a:ext cx="2425700" cy="415925"/>
        </p:xfrm>
        <a:graphic>
          <a:graphicData uri="http://schemas.openxmlformats.org/presentationml/2006/ole">
            <mc:AlternateContent xmlns:mc="http://schemas.openxmlformats.org/markup-compatibility/2006">
              <mc:Choice xmlns:v="urn:schemas-microsoft-com:vml" Requires="v">
                <p:oleObj spid="_x0000_s21865" name="Equation" r:id="rId14" imgW="1320480" imgH="228600" progId="Equation.3">
                  <p:embed/>
                </p:oleObj>
              </mc:Choice>
              <mc:Fallback>
                <p:oleObj name="Equation" r:id="rId14" imgW="1320480" imgH="228600" progId="Equation.3">
                  <p:embed/>
                  <p:pic>
                    <p:nvPicPr>
                      <p:cNvPr id="0" name=""/>
                      <p:cNvPicPr>
                        <a:picLocks noChangeAspect="1" noChangeArrowheads="1"/>
                      </p:cNvPicPr>
                      <p:nvPr/>
                    </p:nvPicPr>
                    <p:blipFill>
                      <a:blip r:embed="rId15"/>
                      <a:srcRect/>
                      <a:stretch>
                        <a:fillRect/>
                      </a:stretch>
                    </p:blipFill>
                    <p:spPr bwMode="auto">
                      <a:xfrm>
                        <a:off x="5424980" y="5408981"/>
                        <a:ext cx="2425700" cy="415925"/>
                      </a:xfrm>
                      <a:prstGeom prst="rect">
                        <a:avLst/>
                      </a:prstGeom>
                      <a:noFill/>
                      <a:extLst/>
                    </p:spPr>
                  </p:pic>
                </p:oleObj>
              </mc:Fallback>
            </mc:AlternateContent>
          </a:graphicData>
        </a:graphic>
      </p:graphicFrame>
      <p:sp>
        <p:nvSpPr>
          <p:cNvPr id="45" name="Rectangle 44"/>
          <p:cNvSpPr/>
          <p:nvPr/>
        </p:nvSpPr>
        <p:spPr>
          <a:xfrm>
            <a:off x="6172200" y="5396297"/>
            <a:ext cx="1678480" cy="458446"/>
          </a:xfrm>
          <a:prstGeom prst="rect">
            <a:avLst/>
          </a:prstGeom>
          <a:noFill/>
          <a:ln w="5715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5511800" y="6237583"/>
            <a:ext cx="2625112" cy="40071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r"/>
            <a:r>
              <a:rPr lang="fi-FI"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Simulation’s score:</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Rectangle 54"/>
          <p:cNvSpPr/>
          <p:nvPr/>
        </p:nvSpPr>
        <p:spPr>
          <a:xfrm>
            <a:off x="351692" y="4194445"/>
            <a:ext cx="2645507" cy="199443"/>
          </a:xfrm>
          <a:prstGeom prst="rect">
            <a:avLst/>
          </a:prstGeom>
          <a:noFill/>
          <a:ln w="5715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539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500"/>
                                        <p:tgtEl>
                                          <p:spTgt spid="54"/>
                                        </p:tgtEl>
                                      </p:cBhvr>
                                    </p:animEffect>
                                  </p:childTnLst>
                                </p:cTn>
                              </p:par>
                            </p:childTnLst>
                          </p:cTn>
                        </p:par>
                        <p:par>
                          <p:cTn id="123" fill="hold">
                            <p:stCondLst>
                              <p:cond delay="1000"/>
                            </p:stCondLst>
                            <p:childTnLst>
                              <p:par>
                                <p:cTn id="124" presetID="10" presetClass="entr" presetSubtype="0"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500"/>
                                        <p:tgtEl>
                                          <p:spTgt spid="3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fade">
                                      <p:cBhvr>
                                        <p:cTn id="1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animBg="1"/>
      <p:bldP spid="22" grpId="0" animBg="1"/>
      <p:bldP spid="24" grpId="0" animBg="1"/>
      <p:bldP spid="32" grpId="0" animBg="1"/>
      <p:bldP spid="33" grpId="0" animBg="1"/>
      <p:bldP spid="34" grpId="0" animBg="1"/>
      <p:bldP spid="35" grpId="0" animBg="1"/>
      <p:bldP spid="45"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18052" y="1279084"/>
            <a:ext cx="5185185" cy="3943263"/>
          </a:xfrm>
          <a:prstGeom prst="rect">
            <a:avLst/>
          </a:prstGeom>
          <a:ln>
            <a:noFill/>
          </a:ln>
          <a:effectLst>
            <a:outerShdw blurRad="292100" dist="139700" dir="2700000" algn="tl" rotWithShape="0">
              <a:srgbClr val="333333">
                <a:alpha val="65000"/>
              </a:srgbClr>
            </a:outerShdw>
          </a:effectLst>
        </p:spPr>
      </p:pic>
      <p:sp>
        <p:nvSpPr>
          <p:cNvPr id="45" name="Rectangle 44"/>
          <p:cNvSpPr/>
          <p:nvPr/>
        </p:nvSpPr>
        <p:spPr>
          <a:xfrm>
            <a:off x="231526" y="4881068"/>
            <a:ext cx="5148000" cy="324000"/>
          </a:xfrm>
          <a:prstGeom prst="rect">
            <a:avLst/>
          </a:prstGeom>
          <a:solidFill>
            <a:srgbClr val="FFC000">
              <a:alpha val="25882"/>
            </a:srgbClr>
          </a:solidFill>
          <a:ln>
            <a:solidFill>
              <a:srgbClr val="41719C">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lum contrast="40000"/>
          </a:blip>
          <a:srcRect l="5760" t="5819" r="8955" b="4503"/>
          <a:stretch/>
        </p:blipFill>
        <p:spPr>
          <a:xfrm>
            <a:off x="5557802" y="396333"/>
            <a:ext cx="6511358" cy="5478007"/>
          </a:xfrm>
          <a:prstGeom prst="rect">
            <a:avLst/>
          </a:prstGeom>
        </p:spPr>
      </p:pic>
      <p:sp>
        <p:nvSpPr>
          <p:cNvPr id="2" name="Otsikko 1"/>
          <p:cNvSpPr txBox="1">
            <a:spLocks/>
          </p:cNvSpPr>
          <p:nvPr/>
        </p:nvSpPr>
        <p:spPr>
          <a:xfrm>
            <a:off x="351693" y="133962"/>
            <a:ext cx="11500338"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fi-FI" kern="0" smtClean="0">
                <a:solidFill>
                  <a:srgbClr val="C00000"/>
                </a:solidFill>
                <a:latin typeface="Arial" panose="020B0604020202020204" pitchFamily="34" charset="0"/>
                <a:cs typeface="Arial" panose="020B0604020202020204" pitchFamily="34" charset="0"/>
              </a:rPr>
              <a:t>Selected </a:t>
            </a:r>
            <a:r>
              <a:rPr lang="fi-FI" kern="0" dirty="0" smtClean="0">
                <a:solidFill>
                  <a:srgbClr val="C00000"/>
                </a:solidFill>
                <a:latin typeface="Arial" panose="020B0604020202020204" pitchFamily="34" charset="0"/>
                <a:cs typeface="Arial" panose="020B0604020202020204" pitchFamily="34" charset="0"/>
              </a:rPr>
              <a:t>simulations</a:t>
            </a:r>
            <a:endParaRPr lang="fi-FI" kern="0" dirty="0">
              <a:solidFill>
                <a:srgbClr val="C00000"/>
              </a:solidFill>
              <a:latin typeface="Arial" panose="020B0604020202020204" pitchFamily="34" charset="0"/>
              <a:cs typeface="Arial" panose="020B0604020202020204" pitchFamily="34" charset="0"/>
            </a:endParaRPr>
          </a:p>
        </p:txBody>
      </p:sp>
      <p:cxnSp>
        <p:nvCxnSpPr>
          <p:cNvPr id="7" name="Straight Connector 6"/>
          <p:cNvCxnSpPr/>
          <p:nvPr/>
        </p:nvCxnSpPr>
        <p:spPr>
          <a:xfrm>
            <a:off x="6093388" y="1939090"/>
            <a:ext cx="0" cy="3528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075780" y="1939089"/>
            <a:ext cx="0" cy="345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9046903" y="4995576"/>
            <a:ext cx="587" cy="324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0033874" y="5071089"/>
            <a:ext cx="1174" cy="252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6200000">
            <a:off x="5669939" y="2431972"/>
            <a:ext cx="1355097" cy="369332"/>
          </a:xfrm>
          <a:prstGeom prst="rect">
            <a:avLst/>
          </a:prstGeom>
          <a:solidFill>
            <a:srgbClr val="FF6D6D"/>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[ 0 - 0.709]</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TextBox 31"/>
          <p:cNvSpPr txBox="1"/>
          <p:nvPr/>
        </p:nvSpPr>
        <p:spPr>
          <a:xfrm>
            <a:off x="2805526" y="4839295"/>
            <a:ext cx="977900" cy="353943"/>
          </a:xfrm>
          <a:prstGeom prst="rect">
            <a:avLst/>
          </a:prstGeom>
          <a:noFill/>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TextBox 32"/>
          <p:cNvSpPr txBox="1"/>
          <p:nvPr/>
        </p:nvSpPr>
        <p:spPr>
          <a:xfrm>
            <a:off x="3615431" y="4839295"/>
            <a:ext cx="977900"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TextBox 33"/>
          <p:cNvSpPr txBox="1"/>
          <p:nvPr/>
        </p:nvSpPr>
        <p:spPr>
          <a:xfrm>
            <a:off x="4440638" y="4839295"/>
            <a:ext cx="962598"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9" name="TextBox 48"/>
          <p:cNvSpPr txBox="1"/>
          <p:nvPr/>
        </p:nvSpPr>
        <p:spPr>
          <a:xfrm rot="16200000">
            <a:off x="6411329" y="3568397"/>
            <a:ext cx="1837099" cy="369332"/>
          </a:xfrm>
          <a:prstGeom prst="rect">
            <a:avLst/>
          </a:prstGeom>
          <a:solidFill>
            <a:srgbClr val="FF6D6D"/>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[ 0.016 - 0.709]</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0" name="Straight Connector 49"/>
          <p:cNvCxnSpPr/>
          <p:nvPr/>
        </p:nvCxnSpPr>
        <p:spPr>
          <a:xfrm flipV="1">
            <a:off x="8060518" y="1939089"/>
            <a:ext cx="0" cy="3384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6200000">
            <a:off x="7413070" y="3568398"/>
            <a:ext cx="1837099" cy="369332"/>
          </a:xfrm>
          <a:prstGeom prst="rect">
            <a:avLst/>
          </a:prstGeom>
          <a:solidFill>
            <a:srgbClr val="FF6D6D"/>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[ 0.035 - 0.709]</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2" name="TextBox 51"/>
          <p:cNvSpPr txBox="1"/>
          <p:nvPr/>
        </p:nvSpPr>
        <p:spPr>
          <a:xfrm rot="16200000">
            <a:off x="8401132" y="4009147"/>
            <a:ext cx="1837099" cy="369332"/>
          </a:xfrm>
          <a:prstGeom prst="rect">
            <a:avLst/>
          </a:prstGeom>
          <a:solidFill>
            <a:srgbClr val="FF6D6D"/>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[ 0.035 - 0.090]</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3" name="TextBox 52"/>
          <p:cNvSpPr txBox="1"/>
          <p:nvPr/>
        </p:nvSpPr>
        <p:spPr>
          <a:xfrm rot="16200000">
            <a:off x="9386425" y="4009147"/>
            <a:ext cx="1837099" cy="369332"/>
          </a:xfrm>
          <a:prstGeom prst="rect">
            <a:avLst/>
          </a:prstGeom>
          <a:solidFill>
            <a:srgbClr val="FF6D6D"/>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[ 0.035 - 0.077]</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4" name="Straight Connector 53"/>
          <p:cNvCxnSpPr/>
          <p:nvPr/>
        </p:nvCxnSpPr>
        <p:spPr>
          <a:xfrm flipH="1" flipV="1">
            <a:off x="11020845" y="5140388"/>
            <a:ext cx="1174" cy="180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10360851" y="4009147"/>
            <a:ext cx="1837099" cy="369332"/>
          </a:xfrm>
          <a:prstGeom prst="rect">
            <a:avLst/>
          </a:prstGeom>
          <a:solidFill>
            <a:srgbClr val="FF6D6D"/>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[ 0.035 - 0.060]</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6" name="Straight Connector 55"/>
          <p:cNvCxnSpPr/>
          <p:nvPr/>
        </p:nvCxnSpPr>
        <p:spPr>
          <a:xfrm flipH="1" flipV="1">
            <a:off x="12006642" y="5204468"/>
            <a:ext cx="1174" cy="108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16200000">
            <a:off x="11045589" y="4009147"/>
            <a:ext cx="1837099" cy="369332"/>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[ 0.035 - 0.046]</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9" name="Straight Connector 8"/>
          <p:cNvCxnSpPr/>
          <p:nvPr/>
        </p:nvCxnSpPr>
        <p:spPr>
          <a:xfrm>
            <a:off x="6101862" y="5164210"/>
            <a:ext cx="5913254" cy="33299"/>
          </a:xfrm>
          <a:prstGeom prst="line">
            <a:avLst/>
          </a:prstGeom>
          <a:ln w="28575">
            <a:solidFill>
              <a:srgbClr val="FFFF0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9" name="Object 58"/>
          <p:cNvGraphicFramePr>
            <a:graphicFrameLocks noChangeAspect="1"/>
          </p:cNvGraphicFramePr>
          <p:nvPr>
            <p:extLst>
              <p:ext uri="{D42A27DB-BD31-4B8C-83A1-F6EECF244321}">
                <p14:modId xmlns:p14="http://schemas.microsoft.com/office/powerpoint/2010/main" val="3672863847"/>
              </p:ext>
            </p:extLst>
          </p:nvPr>
        </p:nvGraphicFramePr>
        <p:xfrm>
          <a:off x="6247954" y="4797830"/>
          <a:ext cx="1169514" cy="314533"/>
        </p:xfrm>
        <a:graphic>
          <a:graphicData uri="http://schemas.openxmlformats.org/presentationml/2006/ole">
            <mc:AlternateContent xmlns:mc="http://schemas.openxmlformats.org/markup-compatibility/2006">
              <mc:Choice xmlns:v="urn:schemas-microsoft-com:vml" Requires="v">
                <p:oleObj spid="_x0000_s22637" name="Equation" r:id="rId6" imgW="749160" imgH="203040" progId="Equation.3">
                  <p:embed/>
                </p:oleObj>
              </mc:Choice>
              <mc:Fallback>
                <p:oleObj name="Equation" r:id="rId6" imgW="749160" imgH="203040" progId="Equation.3">
                  <p:embed/>
                  <p:pic>
                    <p:nvPicPr>
                      <p:cNvPr id="0" name=""/>
                      <p:cNvPicPr>
                        <a:picLocks noChangeAspect="1" noChangeArrowheads="1"/>
                      </p:cNvPicPr>
                      <p:nvPr/>
                    </p:nvPicPr>
                    <p:blipFill>
                      <a:blip r:embed="rId7"/>
                      <a:srcRect/>
                      <a:stretch>
                        <a:fillRect/>
                      </a:stretch>
                    </p:blipFill>
                    <p:spPr bwMode="auto">
                      <a:xfrm>
                        <a:off x="6247954" y="4797830"/>
                        <a:ext cx="1169514" cy="314533"/>
                      </a:xfrm>
                      <a:prstGeom prst="rect">
                        <a:avLst/>
                      </a:prstGeom>
                      <a:solidFill>
                        <a:srgbClr val="FFFF00"/>
                      </a:solidFill>
                      <a:ln>
                        <a:solidFill>
                          <a:schemeClr val="tx1"/>
                        </a:solidFill>
                      </a:ln>
                      <a:extLst/>
                    </p:spPr>
                  </p:pic>
                </p:oleObj>
              </mc:Fallback>
            </mc:AlternateContent>
          </a:graphicData>
        </a:graphic>
      </p:graphicFrame>
      <p:sp>
        <p:nvSpPr>
          <p:cNvPr id="60" name="Rectangle 59"/>
          <p:cNvSpPr/>
          <p:nvPr/>
        </p:nvSpPr>
        <p:spPr>
          <a:xfrm>
            <a:off x="239117" y="4539789"/>
            <a:ext cx="5148000" cy="324000"/>
          </a:xfrm>
          <a:prstGeom prst="rect">
            <a:avLst/>
          </a:prstGeom>
          <a:solidFill>
            <a:srgbClr val="FFC000">
              <a:alpha val="25882"/>
            </a:srgbClr>
          </a:solidFill>
          <a:ln>
            <a:solidFill>
              <a:srgbClr val="41719C">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813075" y="4545514"/>
            <a:ext cx="977900" cy="353943"/>
          </a:xfrm>
          <a:prstGeom prst="rect">
            <a:avLst/>
          </a:prstGeom>
          <a:noFill/>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2" name="TextBox 61"/>
          <p:cNvSpPr txBox="1"/>
          <p:nvPr/>
        </p:nvSpPr>
        <p:spPr>
          <a:xfrm>
            <a:off x="3622980" y="4545514"/>
            <a:ext cx="977900"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3" name="TextBox 62"/>
          <p:cNvSpPr txBox="1"/>
          <p:nvPr/>
        </p:nvSpPr>
        <p:spPr>
          <a:xfrm>
            <a:off x="4448187" y="4545514"/>
            <a:ext cx="962598"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4" name="Rectangle 63"/>
          <p:cNvSpPr/>
          <p:nvPr/>
        </p:nvSpPr>
        <p:spPr>
          <a:xfrm>
            <a:off x="218052" y="3541090"/>
            <a:ext cx="5148000" cy="324000"/>
          </a:xfrm>
          <a:prstGeom prst="rect">
            <a:avLst/>
          </a:prstGeom>
          <a:solidFill>
            <a:srgbClr val="FFC000">
              <a:alpha val="25882"/>
            </a:srgbClr>
          </a:solidFill>
          <a:ln>
            <a:solidFill>
              <a:srgbClr val="41719C">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806041" y="3541090"/>
            <a:ext cx="977900" cy="353943"/>
          </a:xfrm>
          <a:prstGeom prst="rect">
            <a:avLst/>
          </a:prstGeom>
          <a:noFill/>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6" name="TextBox 65"/>
          <p:cNvSpPr txBox="1"/>
          <p:nvPr/>
        </p:nvSpPr>
        <p:spPr>
          <a:xfrm>
            <a:off x="4432885" y="3526468"/>
            <a:ext cx="977900"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7" name="TextBox 66"/>
          <p:cNvSpPr txBox="1"/>
          <p:nvPr/>
        </p:nvSpPr>
        <p:spPr>
          <a:xfrm>
            <a:off x="3612813" y="3541090"/>
            <a:ext cx="962598"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8" name="Rectangle 67"/>
          <p:cNvSpPr/>
          <p:nvPr/>
        </p:nvSpPr>
        <p:spPr>
          <a:xfrm>
            <a:off x="231526" y="2169211"/>
            <a:ext cx="5148000" cy="324000"/>
          </a:xfrm>
          <a:prstGeom prst="rect">
            <a:avLst/>
          </a:prstGeom>
          <a:solidFill>
            <a:srgbClr val="FFC000">
              <a:alpha val="25882"/>
            </a:srgbClr>
          </a:solidFill>
          <a:ln>
            <a:solidFill>
              <a:srgbClr val="41719C">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813075" y="2183833"/>
            <a:ext cx="977900" cy="353943"/>
          </a:xfrm>
          <a:prstGeom prst="rect">
            <a:avLst/>
          </a:prstGeom>
          <a:noFill/>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0" name="TextBox 69"/>
          <p:cNvSpPr txBox="1"/>
          <p:nvPr/>
        </p:nvSpPr>
        <p:spPr>
          <a:xfrm>
            <a:off x="4439919" y="2169211"/>
            <a:ext cx="977900"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1" name="TextBox 70"/>
          <p:cNvSpPr txBox="1"/>
          <p:nvPr/>
        </p:nvSpPr>
        <p:spPr>
          <a:xfrm>
            <a:off x="3619847" y="2183833"/>
            <a:ext cx="962598"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2" name="Rectangle 71"/>
          <p:cNvSpPr/>
          <p:nvPr/>
        </p:nvSpPr>
        <p:spPr>
          <a:xfrm>
            <a:off x="240722" y="2873154"/>
            <a:ext cx="5148000" cy="324000"/>
          </a:xfrm>
          <a:prstGeom prst="rect">
            <a:avLst/>
          </a:prstGeom>
          <a:solidFill>
            <a:srgbClr val="FFC000">
              <a:alpha val="25882"/>
            </a:srgbClr>
          </a:solidFill>
          <a:ln>
            <a:solidFill>
              <a:srgbClr val="41719C">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604545" y="2873086"/>
            <a:ext cx="977900" cy="353943"/>
          </a:xfrm>
          <a:prstGeom prst="rect">
            <a:avLst/>
          </a:prstGeom>
          <a:noFill/>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4" name="TextBox 73"/>
          <p:cNvSpPr txBox="1"/>
          <p:nvPr/>
        </p:nvSpPr>
        <p:spPr>
          <a:xfrm>
            <a:off x="4440585" y="2858532"/>
            <a:ext cx="977900"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5" name="TextBox 74"/>
          <p:cNvSpPr txBox="1"/>
          <p:nvPr/>
        </p:nvSpPr>
        <p:spPr>
          <a:xfrm>
            <a:off x="2822852" y="2873154"/>
            <a:ext cx="962598"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6" name="Rectangle 75"/>
          <p:cNvSpPr/>
          <p:nvPr/>
        </p:nvSpPr>
        <p:spPr>
          <a:xfrm>
            <a:off x="225343" y="3860009"/>
            <a:ext cx="5148000" cy="324000"/>
          </a:xfrm>
          <a:prstGeom prst="rect">
            <a:avLst/>
          </a:prstGeom>
          <a:solidFill>
            <a:srgbClr val="FFC000">
              <a:alpha val="25882"/>
            </a:srgbClr>
          </a:solidFill>
          <a:ln>
            <a:solidFill>
              <a:srgbClr val="41719C">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2813298" y="3851631"/>
            <a:ext cx="977900" cy="353943"/>
          </a:xfrm>
          <a:prstGeom prst="rect">
            <a:avLst/>
          </a:prstGeom>
          <a:noFill/>
        </p:spPr>
        <p:txBody>
          <a:bodyPr wrap="square" rtlCol="0" anchor="ctr">
            <a:spAutoFit/>
          </a:bodyPr>
          <a:lstStyle/>
          <a:p>
            <a:pPr algn="ctr"/>
            <a:r>
              <a:rPr lang="fi-FI"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8" name="TextBox 77"/>
          <p:cNvSpPr txBox="1"/>
          <p:nvPr/>
        </p:nvSpPr>
        <p:spPr>
          <a:xfrm>
            <a:off x="4440142" y="3837009"/>
            <a:ext cx="977900"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9" name="TextBox 78"/>
          <p:cNvSpPr txBox="1"/>
          <p:nvPr/>
        </p:nvSpPr>
        <p:spPr>
          <a:xfrm>
            <a:off x="3620070" y="3851631"/>
            <a:ext cx="962598" cy="353943"/>
          </a:xfrm>
          <a:prstGeom prst="rect">
            <a:avLst/>
          </a:prstGeom>
          <a:noFill/>
        </p:spPr>
        <p:txBody>
          <a:bodyPr wrap="square" rtlCol="0" anchor="ctr">
            <a:spAutoFit/>
          </a:bodyPr>
          <a:lstStyle/>
          <a:p>
            <a:pPr algn="ctr"/>
            <a:r>
              <a:rPr lang="fi-FI"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9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500"/>
                                        <p:tgtEl>
                                          <p:spTgt spid="7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childTnLst>
                                </p:cTn>
                              </p:par>
                              <p:par>
                                <p:cTn id="115" presetID="10" presetClass="entr" presetSubtype="0"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6"/>
                                        </p:tgtEl>
                                        <p:attrNameLst>
                                          <p:attrName>style.visibility</p:attrName>
                                        </p:attrNameLst>
                                      </p:cBhvr>
                                      <p:to>
                                        <p:strVal val="visible"/>
                                      </p:to>
                                    </p:set>
                                    <p:animEffect transition="in" filter="fade">
                                      <p:cBhvr>
                                        <p:cTn id="122" dur="500"/>
                                        <p:tgtEl>
                                          <p:spTgt spid="7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500"/>
                                        <p:tgtEl>
                                          <p:spTgt spid="7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9"/>
                                        </p:tgtEl>
                                        <p:attrNameLst>
                                          <p:attrName>style.visibility</p:attrName>
                                        </p:attrNameLst>
                                      </p:cBhvr>
                                      <p:to>
                                        <p:strVal val="visible"/>
                                      </p:to>
                                    </p:set>
                                    <p:animEffect transition="in" filter="fade">
                                      <p:cBhvr>
                                        <p:cTn id="133" dur="500"/>
                                        <p:tgtEl>
                                          <p:spTgt spid="79"/>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500"/>
                                        <p:tgtEl>
                                          <p:spTgt spid="58"/>
                                        </p:tgtEl>
                                      </p:cBhvr>
                                    </p:animEffect>
                                  </p:childTnLst>
                                </p:cTn>
                              </p:par>
                              <p:par>
                                <p:cTn id="138" presetID="10" presetClass="entr" presetSubtype="0" fill="hold"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2" grpId="0"/>
      <p:bldP spid="33" grpId="0"/>
      <p:bldP spid="34" grpId="0"/>
      <p:bldP spid="49" grpId="0" animBg="1"/>
      <p:bldP spid="51" grpId="0" animBg="1"/>
      <p:bldP spid="52" grpId="0" animBg="1"/>
      <p:bldP spid="53" grpId="0" animBg="1"/>
      <p:bldP spid="55" grpId="0" animBg="1"/>
      <p:bldP spid="58" grpId="0" animBg="1"/>
      <p:bldP spid="60" grpId="0" animBg="1"/>
      <p:bldP spid="61" grpId="0"/>
      <p:bldP spid="62" grpId="0"/>
      <p:bldP spid="63" grpId="0"/>
      <p:bldP spid="64" grpId="0" animBg="1"/>
      <p:bldP spid="65" grpId="0"/>
      <p:bldP spid="66" grpId="0"/>
      <p:bldP spid="67" grpId="0"/>
      <p:bldP spid="68" grpId="0" animBg="1"/>
      <p:bldP spid="69" grpId="0"/>
      <p:bldP spid="70" grpId="0"/>
      <p:bldP spid="71" grpId="0"/>
      <p:bldP spid="72" grpId="0" animBg="1"/>
      <p:bldP spid="73" grpId="0"/>
      <p:bldP spid="74" grpId="0"/>
      <p:bldP spid="75" grpId="0"/>
      <p:bldP spid="76" grpId="0" animBg="1"/>
      <p:bldP spid="77" grpId="0"/>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351693" y="133962"/>
            <a:ext cx="11500338"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fi-FI" kern="0" dirty="0" smtClean="0">
                <a:solidFill>
                  <a:srgbClr val="C00000"/>
                </a:solidFill>
                <a:latin typeface="Arial" panose="020B0604020202020204" pitchFamily="34" charset="0"/>
                <a:cs typeface="Arial" panose="020B0604020202020204" pitchFamily="34" charset="0"/>
              </a:rPr>
              <a:t>Summary and next steps</a:t>
            </a:r>
            <a:endParaRPr lang="fi-FI" kern="0" dirty="0">
              <a:solidFill>
                <a:srgbClr val="C00000"/>
              </a:solidFill>
              <a:latin typeface="Arial" panose="020B0604020202020204" pitchFamily="34" charset="0"/>
              <a:cs typeface="Arial" panose="020B0604020202020204" pitchFamily="34" charset="0"/>
            </a:endParaRPr>
          </a:p>
        </p:txBody>
      </p:sp>
      <p:sp>
        <p:nvSpPr>
          <p:cNvPr id="3" name="Rectangle 1"/>
          <p:cNvSpPr txBox="1">
            <a:spLocks noChangeArrowheads="1"/>
          </p:cNvSpPr>
          <p:nvPr/>
        </p:nvSpPr>
        <p:spPr bwMode="auto">
          <a:xfrm>
            <a:off x="354291" y="628462"/>
            <a:ext cx="11486016" cy="57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Methodology to address challenges in Scenario Analysis of nuclear waste repository</a:t>
            </a:r>
          </a:p>
        </p:txBody>
      </p:sp>
      <p:pic>
        <p:nvPicPr>
          <p:cNvPr id="9" name="Picture 8"/>
          <p:cNvPicPr>
            <a:picLocks noChangeAspect="1"/>
          </p:cNvPicPr>
          <p:nvPr/>
        </p:nvPicPr>
        <p:blipFill>
          <a:blip r:embed="rId3"/>
          <a:stretch>
            <a:fillRect/>
          </a:stretch>
        </p:blipFill>
        <p:spPr>
          <a:xfrm>
            <a:off x="3161953" y="1322097"/>
            <a:ext cx="8724876" cy="429882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261261" y="2171698"/>
            <a:ext cx="2900692" cy="2514600"/>
          </a:xfrm>
          <a:prstGeom prst="rect">
            <a:avLst/>
          </a:prstGeom>
        </p:spPr>
      </p:pic>
    </p:spTree>
    <p:extLst>
      <p:ext uri="{BB962C8B-B14F-4D97-AF65-F5344CB8AC3E}">
        <p14:creationId xmlns:p14="http://schemas.microsoft.com/office/powerpoint/2010/main" val="3148047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54291" y="628462"/>
            <a:ext cx="64942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b="1" kern="0" dirty="0" smtClean="0">
                <a:latin typeface="Arial Narrow" panose="020B0606020202030204" pitchFamily="34" charset="0"/>
                <a:cs typeface="Arial" panose="020B0604020202020204" pitchFamily="34" charset="0"/>
              </a:rPr>
              <a:t>Deep geological disposal</a:t>
            </a:r>
            <a:r>
              <a:rPr lang="fi-FI" altLang="fi-FI" kern="0" dirty="0" smtClean="0">
                <a:latin typeface="Arial Narrow" panose="020B0606020202030204" pitchFamily="34" charset="0"/>
                <a:cs typeface="Arial" panose="020B0604020202020204" pitchFamily="34" charset="0"/>
              </a:rPr>
              <a:t> of nuclear waste</a:t>
            </a:r>
          </a:p>
        </p:txBody>
      </p:sp>
      <p:pic>
        <p:nvPicPr>
          <p:cNvPr id="5" name="Picture 2" descr="http://sanjindumisic.com/wp-content/uploads/2013/12/onkalo-spent-nuclear-fuel-repositor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21" r="20781" b="13359"/>
          <a:stretch/>
        </p:blipFill>
        <p:spPr bwMode="auto">
          <a:xfrm>
            <a:off x="6848549" y="899744"/>
            <a:ext cx="3640748" cy="323800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249508" y="3362420"/>
            <a:ext cx="2495558" cy="2479594"/>
          </a:xfrm>
          <a:prstGeom prst="ellipse">
            <a:avLst/>
          </a:prstGeom>
          <a:noFill/>
          <a:ln w="5715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pic>
      <p:sp>
        <p:nvSpPr>
          <p:cNvPr id="8" name="Oval 7"/>
          <p:cNvSpPr>
            <a:spLocks noChangeAspect="1"/>
          </p:cNvSpPr>
          <p:nvPr/>
        </p:nvSpPr>
        <p:spPr bwMode="auto">
          <a:xfrm>
            <a:off x="8358390" y="2860431"/>
            <a:ext cx="396482" cy="396482"/>
          </a:xfrm>
          <a:prstGeom prst="ellipse">
            <a:avLst/>
          </a:prstGeom>
          <a:noFill/>
          <a:ln w="5715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9" name="Straight Connector 8"/>
          <p:cNvCxnSpPr>
            <a:stCxn id="8" idx="5"/>
            <a:endCxn id="7" idx="1"/>
          </p:cNvCxnSpPr>
          <p:nvPr/>
        </p:nvCxnSpPr>
        <p:spPr bwMode="auto">
          <a:xfrm>
            <a:off x="8696809" y="3198850"/>
            <a:ext cx="918165" cy="526698"/>
          </a:xfrm>
          <a:prstGeom prst="line">
            <a:avLst/>
          </a:prstGeom>
          <a:noFill/>
          <a:ln w="5715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28" name="Otsikko 1"/>
          <p:cNvSpPr txBox="1">
            <a:spLocks/>
          </p:cNvSpPr>
          <p:nvPr/>
        </p:nvSpPr>
        <p:spPr>
          <a:xfrm>
            <a:off x="351692" y="133962"/>
            <a:ext cx="11734800"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r>
              <a:rPr lang="en-US" kern="0" dirty="0" smtClean="0">
                <a:solidFill>
                  <a:srgbClr val="C00000"/>
                </a:solidFill>
                <a:latin typeface="Arial" panose="020B0604020202020204" pitchFamily="34" charset="0"/>
                <a:cs typeface="Arial" panose="020B0604020202020204" pitchFamily="34" charset="0"/>
              </a:rPr>
              <a:t>Scenario </a:t>
            </a:r>
            <a:r>
              <a:rPr lang="en-US" kern="0" dirty="0">
                <a:solidFill>
                  <a:srgbClr val="C00000"/>
                </a:solidFill>
                <a:latin typeface="Arial" panose="020B0604020202020204" pitchFamily="34" charset="0"/>
                <a:cs typeface="Arial" panose="020B0604020202020204" pitchFamily="34" charset="0"/>
              </a:rPr>
              <a:t>analysis of nuclear waste repository</a:t>
            </a:r>
            <a:endParaRPr lang="fi-FI" kern="0" dirty="0">
              <a:solidFill>
                <a:srgbClr val="C00000"/>
              </a:solidFill>
              <a:latin typeface="Arial" panose="020B0604020202020204" pitchFamily="34" charset="0"/>
              <a:cs typeface="Arial" panose="020B0604020202020204" pitchFamily="34" charset="0"/>
            </a:endParaRPr>
          </a:p>
        </p:txBody>
      </p:sp>
      <p:sp>
        <p:nvSpPr>
          <p:cNvPr id="29" name="Rectangle 1"/>
          <p:cNvSpPr txBox="1">
            <a:spLocks noChangeArrowheads="1"/>
          </p:cNvSpPr>
          <p:nvPr/>
        </p:nvSpPr>
        <p:spPr bwMode="auto">
          <a:xfrm>
            <a:off x="351692" y="2863946"/>
            <a:ext cx="64942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Large </a:t>
            </a:r>
            <a:r>
              <a:rPr lang="fi-FI" altLang="fi-FI" b="1" kern="0" dirty="0" smtClean="0">
                <a:latin typeface="Arial Narrow" panose="020B0606020202030204" pitchFamily="34" charset="0"/>
                <a:cs typeface="Arial" panose="020B0604020202020204" pitchFamily="34" charset="0"/>
              </a:rPr>
              <a:t>aleatory uncertainty</a:t>
            </a:r>
            <a:r>
              <a:rPr lang="fi-FI" altLang="fi-FI" kern="0" dirty="0" smtClean="0">
                <a:latin typeface="Arial Narrow" panose="020B0606020202030204" pitchFamily="34" charset="0"/>
                <a:cs typeface="Arial" panose="020B0604020202020204" pitchFamily="34" charset="0"/>
              </a:rPr>
              <a:t> about the evolution of the disposal system</a:t>
            </a:r>
          </a:p>
        </p:txBody>
      </p:sp>
      <p:sp>
        <p:nvSpPr>
          <p:cNvPr id="27" name="Down Arrow 26"/>
          <p:cNvSpPr/>
          <p:nvPr/>
        </p:nvSpPr>
        <p:spPr>
          <a:xfrm rot="4103527">
            <a:off x="7178419" y="3804679"/>
            <a:ext cx="377571" cy="947023"/>
          </a:xfrm>
          <a:prstGeom prst="downArrow">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3403262">
            <a:off x="7477684" y="4164790"/>
            <a:ext cx="377571" cy="947023"/>
          </a:xfrm>
          <a:prstGeom prst="downArrow">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2455295">
            <a:off x="7901620" y="4510913"/>
            <a:ext cx="377571" cy="947023"/>
          </a:xfrm>
          <a:prstGeom prst="downArrow">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816489">
            <a:off x="8516275" y="4736707"/>
            <a:ext cx="377571" cy="947023"/>
          </a:xfrm>
          <a:prstGeom prst="downArrow">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389704" y="4356663"/>
            <a:ext cx="1430215" cy="369332"/>
          </a:xfrm>
          <a:prstGeom prst="rect">
            <a:avLst/>
          </a:prstGeom>
          <a:noFill/>
        </p:spPr>
        <p:txBody>
          <a:bodyPr wrap="square" rtlCol="0" anchor="ctr">
            <a:spAutoFit/>
          </a:bodyPr>
          <a:lstStyle/>
          <a:p>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a:t>
            </a:r>
            <a:r>
              <a:rPr lang="fi-FI"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 name="TextBox 35"/>
          <p:cNvSpPr txBox="1"/>
          <p:nvPr/>
        </p:nvSpPr>
        <p:spPr>
          <a:xfrm>
            <a:off x="5700265" y="4882133"/>
            <a:ext cx="1430215" cy="369332"/>
          </a:xfrm>
          <a:prstGeom prst="rect">
            <a:avLst/>
          </a:prstGeom>
          <a:noFill/>
        </p:spPr>
        <p:txBody>
          <a:bodyPr wrap="square" rtlCol="0" anchor="ctr">
            <a:spAutoFit/>
          </a:bodyPr>
          <a:lstStyle/>
          <a:p>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a:t>
            </a:r>
            <a:r>
              <a:rPr lang="fi-FI"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 name="TextBox 36"/>
          <p:cNvSpPr txBox="1"/>
          <p:nvPr/>
        </p:nvSpPr>
        <p:spPr>
          <a:xfrm>
            <a:off x="6339192" y="5378572"/>
            <a:ext cx="1430215" cy="369332"/>
          </a:xfrm>
          <a:prstGeom prst="rect">
            <a:avLst/>
          </a:prstGeom>
          <a:noFill/>
        </p:spPr>
        <p:txBody>
          <a:bodyPr wrap="square" rtlCol="0" anchor="ctr">
            <a:spAutoFit/>
          </a:bodyPr>
          <a:lstStyle/>
          <a:p>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 name="TextBox 37"/>
          <p:cNvSpPr txBox="1"/>
          <p:nvPr/>
        </p:nvSpPr>
        <p:spPr>
          <a:xfrm>
            <a:off x="7629929" y="5643753"/>
            <a:ext cx="1430215" cy="369332"/>
          </a:xfrm>
          <a:prstGeom prst="rect">
            <a:avLst/>
          </a:prstGeom>
          <a:noFill/>
        </p:spPr>
        <p:txBody>
          <a:bodyPr wrap="square" rtlCol="0" anchor="ctr">
            <a:spAutoFit/>
          </a:bodyPr>
          <a:lstStyle/>
          <a:p>
            <a:r>
              <a:rPr lang="fi-FI"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a:t>
            </a:r>
            <a:r>
              <a:rPr lang="fi-FI"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endPar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 name="Left Brace 38"/>
          <p:cNvSpPr/>
          <p:nvPr/>
        </p:nvSpPr>
        <p:spPr bwMode="auto">
          <a:xfrm>
            <a:off x="5146238" y="4263031"/>
            <a:ext cx="180000" cy="1656000"/>
          </a:xfrm>
          <a:prstGeom prst="leftBrace">
            <a:avLst>
              <a:gd name="adj1" fmla="val 8333"/>
              <a:gd name="adj2" fmla="val 50152"/>
            </a:avLst>
          </a:prstGeom>
          <a:no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491565" y="4819236"/>
            <a:ext cx="1430215" cy="523220"/>
          </a:xfrm>
          <a:prstGeom prst="rect">
            <a:avLst/>
          </a:prstGeom>
          <a:noFill/>
        </p:spPr>
        <p:txBody>
          <a:bodyPr wrap="square" rtlCol="0" anchor="ctr">
            <a:spAutoFit/>
          </a:bodyPr>
          <a:lstStyle/>
          <a:p>
            <a:r>
              <a:rPr lang="fi-FI"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a:t>
            </a:r>
            <a:endParaRPr lang="en-US" sz="2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1708515" y="4526848"/>
            <a:ext cx="431727" cy="1107996"/>
          </a:xfrm>
          <a:prstGeom prst="rect">
            <a:avLst/>
          </a:prstGeom>
          <a:noFill/>
        </p:spPr>
        <p:txBody>
          <a:bodyPr wrap="square" rtlCol="0" anchor="ctr">
            <a:spAutoFit/>
          </a:bodyPr>
          <a:lstStyle/>
          <a:p>
            <a:pPr algn="ctr"/>
            <a:r>
              <a:rPr lang="fi-FI" sz="6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6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2" name="TextBox 41"/>
          <p:cNvSpPr txBox="1"/>
          <p:nvPr/>
        </p:nvSpPr>
        <p:spPr>
          <a:xfrm>
            <a:off x="3093299" y="4613977"/>
            <a:ext cx="1804059" cy="954107"/>
          </a:xfrm>
          <a:prstGeom prst="rect">
            <a:avLst/>
          </a:prstGeom>
          <a:noFill/>
          <a:ln w="38100">
            <a:solidFill>
              <a:srgbClr val="002060"/>
            </a:solidFill>
          </a:ln>
          <a:effectLst>
            <a:outerShdw blurRad="50800" dist="38100" dir="2700000" algn="tl" rotWithShape="0">
              <a:prstClr val="black">
                <a:alpha val="40000"/>
              </a:prstClr>
            </a:outerShdw>
          </a:effectLst>
        </p:spPr>
        <p:txBody>
          <a:bodyPr wrap="square" rtlCol="0" anchor="ctr">
            <a:spAutoFit/>
          </a:bodyPr>
          <a:lstStyle/>
          <a:p>
            <a:pPr algn="ctr"/>
            <a:r>
              <a:rPr lang="fi-FI"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Analysis</a:t>
            </a:r>
            <a:endPar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Down Arrow 42"/>
          <p:cNvSpPr/>
          <p:nvPr/>
        </p:nvSpPr>
        <p:spPr>
          <a:xfrm rot="5400000" flipH="1">
            <a:off x="2497438" y="4803030"/>
            <a:ext cx="343924" cy="576000"/>
          </a:xfrm>
          <a:prstGeom prst="downArrow">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
          <p:cNvSpPr txBox="1">
            <a:spLocks noChangeArrowheads="1"/>
          </p:cNvSpPr>
          <p:nvPr/>
        </p:nvSpPr>
        <p:spPr bwMode="auto">
          <a:xfrm>
            <a:off x="351692" y="1290771"/>
            <a:ext cx="64942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b="1" kern="0" dirty="0" smtClean="0">
                <a:latin typeface="Arial Narrow" panose="020B0606020202030204" pitchFamily="34" charset="0"/>
                <a:cs typeface="Arial" panose="020B0604020202020204" pitchFamily="34" charset="0"/>
              </a:rPr>
              <a:t>Performance Assessment</a:t>
            </a:r>
            <a:r>
              <a:rPr lang="fi-FI" altLang="fi-FI" kern="0" dirty="0" smtClean="0">
                <a:latin typeface="Arial Narrow" panose="020B0606020202030204" pitchFamily="34" charset="0"/>
                <a:cs typeface="Arial" panose="020B0604020202020204" pitchFamily="34" charset="0"/>
              </a:rPr>
              <a:t>:</a:t>
            </a:r>
          </a:p>
          <a:p>
            <a:pPr lvl="1" eaLnBrk="0" hangingPunct="0">
              <a:lnSpc>
                <a:spcPct val="150000"/>
              </a:lnSpc>
              <a:spcBef>
                <a:spcPct val="0"/>
              </a:spcBef>
              <a:buSzPct val="80000"/>
              <a:buFont typeface="Arial" panose="020B0604020202020204" pitchFamily="34" charset="0"/>
              <a:buChar char="•"/>
            </a:pPr>
            <a:r>
              <a:rPr lang="fi-FI" altLang="fi-FI" kern="0" dirty="0" smtClean="0">
                <a:latin typeface="Arial Narrow" panose="020B0606020202030204" pitchFamily="34" charset="0"/>
                <a:cs typeface="Arial" panose="020B0604020202020204" pitchFamily="34" charset="0"/>
              </a:rPr>
              <a:t>Many physical and chemical phenomena interacting</a:t>
            </a:r>
          </a:p>
          <a:p>
            <a:pPr lvl="1" eaLnBrk="0" hangingPunct="0">
              <a:lnSpc>
                <a:spcPct val="150000"/>
              </a:lnSpc>
              <a:spcBef>
                <a:spcPct val="0"/>
              </a:spcBef>
              <a:buSzPct val="80000"/>
              <a:buFont typeface="Arial" panose="020B0604020202020204" pitchFamily="34" charset="0"/>
              <a:buChar char="•"/>
            </a:pPr>
            <a:r>
              <a:rPr lang="fi-FI" altLang="fi-FI" kern="0" dirty="0" smtClean="0">
                <a:latin typeface="Arial Narrow" panose="020B0606020202030204" pitchFamily="34" charset="0"/>
                <a:cs typeface="Arial" panose="020B0604020202020204" pitchFamily="34" charset="0"/>
              </a:rPr>
              <a:t>Long time horizon (10,000 – 1,000,000 years)</a:t>
            </a:r>
          </a:p>
        </p:txBody>
      </p:sp>
    </p:spTree>
    <p:extLst>
      <p:ext uri="{BB962C8B-B14F-4D97-AF65-F5344CB8AC3E}">
        <p14:creationId xmlns:p14="http://schemas.microsoft.com/office/powerpoint/2010/main" val="9619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p:bldP spid="27" grpId="0" animBg="1"/>
      <p:bldP spid="32" grpId="0" animBg="1"/>
      <p:bldP spid="33" grpId="0" animBg="1"/>
      <p:bldP spid="34" grpId="0" animBg="1"/>
      <p:bldP spid="31" grpId="0"/>
      <p:bldP spid="36" grpId="0"/>
      <p:bldP spid="37" grpId="0"/>
      <p:bldP spid="38" grpId="0"/>
      <p:bldP spid="39" grpId="0" animBg="1"/>
      <p:bldP spid="40" grpId="0"/>
      <p:bldP spid="41" grpId="0"/>
      <p:bldP spid="42" grpId="0" animBg="1"/>
      <p:bldP spid="43"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p:cNvSpPr txBox="1">
            <a:spLocks/>
          </p:cNvSpPr>
          <p:nvPr/>
        </p:nvSpPr>
        <p:spPr>
          <a:xfrm>
            <a:off x="351692" y="133962"/>
            <a:ext cx="11512061"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en-US" kern="0" dirty="0" smtClean="0">
                <a:solidFill>
                  <a:srgbClr val="C00000"/>
                </a:solidFill>
                <a:latin typeface="Arial" panose="020B0604020202020204" pitchFamily="34" charset="0"/>
                <a:cs typeface="Arial" panose="020B0604020202020204" pitchFamily="34" charset="0"/>
              </a:rPr>
              <a:t>Challenges </a:t>
            </a:r>
            <a:r>
              <a:rPr lang="en-US" kern="0" dirty="0">
                <a:solidFill>
                  <a:srgbClr val="C00000"/>
                </a:solidFill>
                <a:latin typeface="Arial" panose="020B0604020202020204" pitchFamily="34" charset="0"/>
                <a:cs typeface="Arial" panose="020B0604020202020204" pitchFamily="34" charset="0"/>
              </a:rPr>
              <a:t>in scenario analysis</a:t>
            </a:r>
            <a:endParaRPr lang="fi-FI" kern="0" dirty="0">
              <a:solidFill>
                <a:srgbClr val="C00000"/>
              </a:solidFill>
              <a:latin typeface="Arial" panose="020B0604020202020204" pitchFamily="34" charset="0"/>
              <a:cs typeface="Arial" panose="020B0604020202020204" pitchFamily="34" charset="0"/>
            </a:endParaRPr>
          </a:p>
        </p:txBody>
      </p:sp>
      <p:sp>
        <p:nvSpPr>
          <p:cNvPr id="4" name="Rectangle 1"/>
          <p:cNvSpPr txBox="1">
            <a:spLocks noChangeArrowheads="1"/>
          </p:cNvSpPr>
          <p:nvPr/>
        </p:nvSpPr>
        <p:spPr bwMode="auto">
          <a:xfrm>
            <a:off x="354291" y="628462"/>
            <a:ext cx="115094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b="1" kern="0" dirty="0">
                <a:latin typeface="Arial Narrow" panose="020B0606020202030204" pitchFamily="34" charset="0"/>
                <a:cs typeface="Arial" panose="020B0604020202020204" pitchFamily="34" charset="0"/>
              </a:rPr>
              <a:t>Review</a:t>
            </a:r>
            <a:r>
              <a:rPr lang="fi-FI" altLang="fi-FI" kern="0" dirty="0">
                <a:latin typeface="Arial Narrow" panose="020B0606020202030204" pitchFamily="34" charset="0"/>
                <a:cs typeface="Arial" panose="020B0604020202020204" pitchFamily="34" charset="0"/>
              </a:rPr>
              <a:t> of methodologies for Scenario Analysis of nuclear waste repositories</a:t>
            </a:r>
          </a:p>
          <a:p>
            <a:pPr eaLnBrk="0" hangingPunct="0">
              <a:lnSpc>
                <a:spcPct val="150000"/>
              </a:lnSpc>
              <a:spcBef>
                <a:spcPct val="0"/>
              </a:spcBef>
              <a:buSzPct val="80000"/>
              <a:buFont typeface="Wingdings" panose="05000000000000000000" pitchFamily="2" charset="2"/>
              <a:buChar char="§"/>
            </a:pPr>
            <a:r>
              <a:rPr lang="fi-FI" altLang="fi-FI" b="1" kern="0" dirty="0" smtClean="0">
                <a:latin typeface="Arial Narrow" panose="020B0606020202030204" pitchFamily="34" charset="0"/>
                <a:cs typeface="Arial" panose="020B0604020202020204" pitchFamily="34" charset="0"/>
              </a:rPr>
              <a:t>Very </a:t>
            </a:r>
            <a:r>
              <a:rPr lang="fi-FI" altLang="fi-FI" b="1" kern="0" dirty="0">
                <a:latin typeface="Arial Narrow" panose="020B0606020202030204" pitchFamily="34" charset="0"/>
                <a:cs typeface="Arial" panose="020B0604020202020204" pitchFamily="34" charset="0"/>
              </a:rPr>
              <a:t>few repositories</a:t>
            </a:r>
            <a:r>
              <a:rPr lang="fi-FI" altLang="fi-FI" kern="0" dirty="0">
                <a:latin typeface="Arial Narrow" panose="020B0606020202030204" pitchFamily="34" charset="0"/>
                <a:cs typeface="Arial" panose="020B0604020202020204" pitchFamily="34" charset="0"/>
              </a:rPr>
              <a:t> </a:t>
            </a:r>
            <a:r>
              <a:rPr lang="fi-FI" altLang="fi-FI" kern="0" dirty="0" smtClean="0">
                <a:latin typeface="Arial Narrow" panose="020B0606020202030204" pitchFamily="34" charset="0"/>
                <a:cs typeface="Arial" panose="020B0604020202020204" pitchFamily="34" charset="0"/>
              </a:rPr>
              <a:t>licensed to date</a:t>
            </a:r>
          </a:p>
        </p:txBody>
      </p:sp>
      <p:sp>
        <p:nvSpPr>
          <p:cNvPr id="5" name="Rectangle 1"/>
          <p:cNvSpPr txBox="1">
            <a:spLocks noChangeArrowheads="1"/>
          </p:cNvSpPr>
          <p:nvPr/>
        </p:nvSpPr>
        <p:spPr bwMode="auto">
          <a:xfrm>
            <a:off x="825496" y="2752823"/>
            <a:ext cx="6466895" cy="530915"/>
          </a:xfrm>
          <a:prstGeom prst="rect">
            <a:avLst/>
          </a:prstGeom>
          <a:noFill/>
          <a:ln w="38100">
            <a:solidFill>
              <a:schemeClr val="accent1">
                <a:lumMod val="60000"/>
                <a:lumOff val="4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eaLnBrk="0" hangingPunct="0">
              <a:lnSpc>
                <a:spcPct val="150000"/>
              </a:lnSpc>
              <a:spcBef>
                <a:spcPct val="0"/>
              </a:spcBef>
              <a:buSzPct val="80000"/>
              <a:buNone/>
            </a:pPr>
            <a:r>
              <a:rPr lang="fi-FI" altLang="fi-FI" sz="1900" kern="0" dirty="0" smtClean="0">
                <a:latin typeface="Arial" panose="020B0604020202020204" pitchFamily="34" charset="0"/>
                <a:cs typeface="Arial" panose="020B0604020202020204" pitchFamily="34" charset="0"/>
              </a:rPr>
              <a:t>Building a </a:t>
            </a:r>
            <a:r>
              <a:rPr lang="fi-FI" altLang="fi-FI" sz="1900" b="1" kern="0" dirty="0" smtClean="0">
                <a:latin typeface="Arial" panose="020B0604020202020204" pitchFamily="34" charset="0"/>
                <a:cs typeface="Arial" panose="020B0604020202020204" pitchFamily="34" charset="0"/>
              </a:rPr>
              <a:t>system model</a:t>
            </a:r>
            <a:r>
              <a:rPr lang="fi-FI" altLang="fi-FI" sz="1900" kern="0" dirty="0" smtClean="0">
                <a:latin typeface="Arial" panose="020B0604020202020204" pitchFamily="34" charset="0"/>
                <a:cs typeface="Arial" panose="020B0604020202020204" pitchFamily="34" charset="0"/>
              </a:rPr>
              <a:t> to guide scenario development</a:t>
            </a:r>
          </a:p>
        </p:txBody>
      </p:sp>
      <p:sp>
        <p:nvSpPr>
          <p:cNvPr id="6" name="Rectangle 1"/>
          <p:cNvSpPr txBox="1">
            <a:spLocks noChangeArrowheads="1"/>
          </p:cNvSpPr>
          <p:nvPr/>
        </p:nvSpPr>
        <p:spPr bwMode="auto">
          <a:xfrm>
            <a:off x="825496" y="3852306"/>
            <a:ext cx="3568703" cy="530915"/>
          </a:xfrm>
          <a:prstGeom prst="rect">
            <a:avLst/>
          </a:prstGeom>
          <a:noFill/>
          <a:ln w="38100">
            <a:solidFill>
              <a:srgbClr val="FFC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eaLnBrk="0" hangingPunct="0">
              <a:lnSpc>
                <a:spcPct val="150000"/>
              </a:lnSpc>
              <a:spcBef>
                <a:spcPct val="0"/>
              </a:spcBef>
              <a:buSzPct val="80000"/>
              <a:buNone/>
            </a:pPr>
            <a:r>
              <a:rPr lang="fi-FI" altLang="fi-FI" sz="1900" kern="0" dirty="0" smtClean="0">
                <a:latin typeface="Arial" panose="020B0604020202020204" pitchFamily="34" charset="0"/>
                <a:cs typeface="Arial" panose="020B0604020202020204" pitchFamily="34" charset="0"/>
              </a:rPr>
              <a:t>Ensuring </a:t>
            </a:r>
            <a:r>
              <a:rPr lang="fi-FI" altLang="fi-FI" sz="1900" b="1" kern="0" dirty="0" smtClean="0">
                <a:latin typeface="Arial" panose="020B0604020202020204" pitchFamily="34" charset="0"/>
                <a:cs typeface="Arial" panose="020B0604020202020204" pitchFamily="34" charset="0"/>
              </a:rPr>
              <a:t>comprehensiveness</a:t>
            </a:r>
          </a:p>
        </p:txBody>
      </p:sp>
      <p:sp>
        <p:nvSpPr>
          <p:cNvPr id="7" name="Rectangle 1"/>
          <p:cNvSpPr txBox="1">
            <a:spLocks noChangeArrowheads="1"/>
          </p:cNvSpPr>
          <p:nvPr/>
        </p:nvSpPr>
        <p:spPr bwMode="auto">
          <a:xfrm>
            <a:off x="825496" y="4989442"/>
            <a:ext cx="4279904" cy="530915"/>
          </a:xfrm>
          <a:prstGeom prst="rect">
            <a:avLst/>
          </a:prstGeom>
          <a:noFill/>
          <a:ln w="38100">
            <a:solidFill>
              <a:schemeClr val="bg2">
                <a:lumMod val="75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eaLnBrk="0" hangingPunct="0">
              <a:lnSpc>
                <a:spcPct val="150000"/>
              </a:lnSpc>
              <a:spcBef>
                <a:spcPct val="0"/>
              </a:spcBef>
              <a:buSzPct val="80000"/>
              <a:buNone/>
            </a:pPr>
            <a:r>
              <a:rPr lang="fi-FI" altLang="fi-FI" sz="1900" kern="0" dirty="0" smtClean="0">
                <a:latin typeface="Arial" panose="020B0604020202020204" pitchFamily="34" charset="0"/>
                <a:cs typeface="Arial" panose="020B0604020202020204" pitchFamily="34" charset="0"/>
              </a:rPr>
              <a:t>Treating the </a:t>
            </a:r>
            <a:r>
              <a:rPr lang="fi-FI" altLang="fi-FI" sz="1900" b="1" kern="0" dirty="0" smtClean="0">
                <a:latin typeface="Arial" panose="020B0604020202020204" pitchFamily="34" charset="0"/>
                <a:cs typeface="Arial" panose="020B0604020202020204" pitchFamily="34" charset="0"/>
              </a:rPr>
              <a:t>epistemic uncertainties</a:t>
            </a:r>
          </a:p>
        </p:txBody>
      </p:sp>
      <p:sp>
        <p:nvSpPr>
          <p:cNvPr id="9" name="Oval 8"/>
          <p:cNvSpPr/>
          <p:nvPr/>
        </p:nvSpPr>
        <p:spPr>
          <a:xfrm>
            <a:off x="110392" y="2764354"/>
            <a:ext cx="527539" cy="501796"/>
          </a:xfrm>
          <a:prstGeom prst="ellipse">
            <a:avLst/>
          </a:prstGeom>
          <a:solidFill>
            <a:schemeClr val="bg1"/>
          </a:solidFill>
          <a:ln w="571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700" b="1" dirty="0" smtClean="0">
                <a:solidFill>
                  <a:schemeClr val="tx1"/>
                </a:solidFill>
                <a:effectLst>
                  <a:outerShdw blurRad="38100" dist="38100" dir="2700000" algn="tl">
                    <a:srgbClr val="000000">
                      <a:alpha val="43137"/>
                    </a:srgbClr>
                  </a:outerShdw>
                </a:effectLst>
              </a:rPr>
              <a:t>1</a:t>
            </a:r>
            <a:endParaRPr lang="en-US" sz="2700" b="1" dirty="0">
              <a:solidFill>
                <a:schemeClr val="tx1"/>
              </a:solidFill>
              <a:effectLst>
                <a:outerShdw blurRad="38100" dist="38100" dir="2700000" algn="tl">
                  <a:srgbClr val="000000">
                    <a:alpha val="43137"/>
                  </a:srgbClr>
                </a:outerShdw>
              </a:effectLst>
            </a:endParaRPr>
          </a:p>
        </p:txBody>
      </p:sp>
      <p:sp>
        <p:nvSpPr>
          <p:cNvPr id="10" name="Oval 9"/>
          <p:cNvSpPr/>
          <p:nvPr/>
        </p:nvSpPr>
        <p:spPr>
          <a:xfrm>
            <a:off x="110391" y="3870103"/>
            <a:ext cx="527539" cy="501796"/>
          </a:xfrm>
          <a:prstGeom prst="ellipse">
            <a:avLst/>
          </a:prstGeom>
          <a:solidFill>
            <a:schemeClr val="bg1"/>
          </a:solidFill>
          <a:ln w="571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700" b="1" dirty="0">
                <a:solidFill>
                  <a:schemeClr val="tx1"/>
                </a:solidFill>
                <a:effectLst>
                  <a:outerShdw blurRad="38100" dist="38100" dir="2700000" algn="tl">
                    <a:srgbClr val="000000">
                      <a:alpha val="43137"/>
                    </a:srgbClr>
                  </a:outerShdw>
                </a:effectLst>
              </a:rPr>
              <a:t>2</a:t>
            </a:r>
            <a:endParaRPr lang="en-US" sz="2700" b="1" dirty="0">
              <a:solidFill>
                <a:schemeClr val="tx1"/>
              </a:solidFill>
              <a:effectLst>
                <a:outerShdw blurRad="38100" dist="38100" dir="2700000" algn="tl">
                  <a:srgbClr val="000000">
                    <a:alpha val="43137"/>
                  </a:srgbClr>
                </a:outerShdw>
              </a:effectLst>
            </a:endParaRPr>
          </a:p>
        </p:txBody>
      </p:sp>
      <p:sp>
        <p:nvSpPr>
          <p:cNvPr id="11" name="Oval 10"/>
          <p:cNvSpPr/>
          <p:nvPr/>
        </p:nvSpPr>
        <p:spPr>
          <a:xfrm>
            <a:off x="110390" y="5004001"/>
            <a:ext cx="527539" cy="501796"/>
          </a:xfrm>
          <a:prstGeom prst="ellipse">
            <a:avLst/>
          </a:prstGeom>
          <a:solidFill>
            <a:schemeClr val="bg1"/>
          </a:solidFill>
          <a:ln w="57150">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700" b="1" dirty="0">
                <a:solidFill>
                  <a:schemeClr val="tx1"/>
                </a:solidFill>
                <a:effectLst>
                  <a:outerShdw blurRad="38100" dist="38100" dir="2700000" algn="tl">
                    <a:srgbClr val="000000">
                      <a:alpha val="43137"/>
                    </a:srgbClr>
                  </a:outerShdw>
                </a:effectLst>
              </a:rPr>
              <a:t>3</a:t>
            </a:r>
            <a:endParaRPr lang="en-US" sz="2700" b="1" dirty="0">
              <a:solidFill>
                <a:schemeClr val="tx1"/>
              </a:solidFill>
              <a:effectLst>
                <a:outerShdw blurRad="38100" dist="38100" dir="2700000" algn="tl">
                  <a:srgbClr val="000000">
                    <a:alpha val="43137"/>
                  </a:srgbClr>
                </a:outerShdw>
              </a:effectLst>
            </a:endParaRPr>
          </a:p>
        </p:txBody>
      </p:sp>
      <p:sp>
        <p:nvSpPr>
          <p:cNvPr id="12" name="Down Arrow 11"/>
          <p:cNvSpPr/>
          <p:nvPr/>
        </p:nvSpPr>
        <p:spPr>
          <a:xfrm rot="16200000">
            <a:off x="7411507" y="2853251"/>
            <a:ext cx="377571" cy="324000"/>
          </a:xfrm>
          <a:prstGeom prst="downArrow">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7411508" y="3990387"/>
            <a:ext cx="377571" cy="324000"/>
          </a:xfrm>
          <a:prstGeom prst="downArrow">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200000">
            <a:off x="7411508" y="5092898"/>
            <a:ext cx="377571" cy="324000"/>
          </a:xfrm>
          <a:prstGeom prst="downArrow">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p:cNvSpPr txBox="1">
            <a:spLocks noChangeArrowheads="1"/>
          </p:cNvSpPr>
          <p:nvPr/>
        </p:nvSpPr>
        <p:spPr bwMode="auto">
          <a:xfrm>
            <a:off x="7736894" y="2658662"/>
            <a:ext cx="4330060" cy="707886"/>
          </a:xfrm>
          <a:prstGeom prst="rect">
            <a:avLst/>
          </a:prstGeom>
          <a:noFill/>
          <a:ln w="38100">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eaLnBrk="0" hangingPunct="0">
              <a:spcBef>
                <a:spcPct val="0"/>
              </a:spcBef>
              <a:buSzPct val="80000"/>
              <a:buNone/>
            </a:pPr>
            <a:r>
              <a:rPr lang="fi-FI" altLang="fi-FI" sz="2000" b="1" kern="0" dirty="0" smtClean="0">
                <a:latin typeface="Arial" panose="020B0604020202020204" pitchFamily="34" charset="0"/>
                <a:cs typeface="Arial" panose="020B0604020202020204" pitchFamily="34" charset="0"/>
              </a:rPr>
              <a:t>Bayesian network</a:t>
            </a:r>
            <a:r>
              <a:rPr lang="fi-FI" altLang="fi-FI" sz="2000" kern="0" dirty="0" smtClean="0">
                <a:latin typeface="Arial" panose="020B0604020202020204" pitchFamily="34" charset="0"/>
                <a:cs typeface="Arial" panose="020B0604020202020204" pitchFamily="34" charset="0"/>
              </a:rPr>
              <a:t> (BN) of the disposal system</a:t>
            </a:r>
          </a:p>
        </p:txBody>
      </p:sp>
      <p:sp>
        <p:nvSpPr>
          <p:cNvPr id="16" name="Rectangle 1"/>
          <p:cNvSpPr txBox="1">
            <a:spLocks noChangeArrowheads="1"/>
          </p:cNvSpPr>
          <p:nvPr/>
        </p:nvSpPr>
        <p:spPr bwMode="auto">
          <a:xfrm>
            <a:off x="7736894" y="3644556"/>
            <a:ext cx="4330060" cy="1015663"/>
          </a:xfrm>
          <a:prstGeom prst="rect">
            <a:avLst/>
          </a:prstGeom>
          <a:noFill/>
          <a:ln w="38100">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eaLnBrk="0" hangingPunct="0">
              <a:spcBef>
                <a:spcPct val="0"/>
              </a:spcBef>
              <a:buSzPct val="80000"/>
              <a:buNone/>
            </a:pPr>
            <a:r>
              <a:rPr lang="fi-FI" altLang="fi-FI" sz="2000" b="1" kern="0" dirty="0" smtClean="0">
                <a:latin typeface="Arial" panose="020B0604020202020204" pitchFamily="34" charset="0"/>
                <a:cs typeface="Arial" panose="020B0604020202020204" pitchFamily="34" charset="0"/>
              </a:rPr>
              <a:t>Algorithm</a:t>
            </a:r>
            <a:r>
              <a:rPr lang="fi-FI" altLang="fi-FI" sz="2000" kern="0" dirty="0" smtClean="0">
                <a:latin typeface="Arial" panose="020B0604020202020204" pitchFamily="34" charset="0"/>
                <a:cs typeface="Arial" panose="020B0604020202020204" pitchFamily="34" charset="0"/>
              </a:rPr>
              <a:t> to select which </a:t>
            </a:r>
            <a:r>
              <a:rPr lang="fi-FI" altLang="fi-FI" sz="2000" b="1" kern="0" dirty="0" smtClean="0">
                <a:latin typeface="Arial" panose="020B0604020202020204" pitchFamily="34" charset="0"/>
                <a:cs typeface="Arial" panose="020B0604020202020204" pitchFamily="34" charset="0"/>
              </a:rPr>
              <a:t>simulations</a:t>
            </a:r>
            <a:r>
              <a:rPr lang="fi-FI" altLang="fi-FI" sz="2000" kern="0" dirty="0" smtClean="0">
                <a:latin typeface="Arial" panose="020B0604020202020204" pitchFamily="34" charset="0"/>
                <a:cs typeface="Arial" panose="020B0604020202020204" pitchFamily="34" charset="0"/>
              </a:rPr>
              <a:t> to run for analyzing scenarios</a:t>
            </a:r>
          </a:p>
        </p:txBody>
      </p:sp>
      <p:sp>
        <p:nvSpPr>
          <p:cNvPr id="17" name="Rectangle 1"/>
          <p:cNvSpPr txBox="1">
            <a:spLocks noChangeArrowheads="1"/>
          </p:cNvSpPr>
          <p:nvPr/>
        </p:nvSpPr>
        <p:spPr bwMode="auto">
          <a:xfrm>
            <a:off x="7736894" y="4747066"/>
            <a:ext cx="4330060" cy="1015663"/>
          </a:xfrm>
          <a:prstGeom prst="rect">
            <a:avLst/>
          </a:prstGeom>
          <a:noFill/>
          <a:ln w="38100">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eaLnBrk="0" hangingPunct="0">
              <a:spcBef>
                <a:spcPct val="0"/>
              </a:spcBef>
              <a:buSzPct val="80000"/>
              <a:buNone/>
            </a:pPr>
            <a:r>
              <a:rPr lang="fi-FI" altLang="fi-FI" sz="2000" b="1" kern="0" dirty="0" smtClean="0">
                <a:latin typeface="Arial" panose="020B0604020202020204" pitchFamily="34" charset="0"/>
                <a:cs typeface="Arial" panose="020B0604020202020204" pitchFamily="34" charset="0"/>
              </a:rPr>
              <a:t>Conservative</a:t>
            </a:r>
            <a:r>
              <a:rPr lang="fi-FI" altLang="fi-FI" sz="2000" kern="0" dirty="0" smtClean="0">
                <a:latin typeface="Arial" panose="020B0604020202020204" pitchFamily="34" charset="0"/>
                <a:cs typeface="Arial" panose="020B0604020202020204" pitchFamily="34" charset="0"/>
              </a:rPr>
              <a:t> aggregation of multiple </a:t>
            </a:r>
            <a:r>
              <a:rPr lang="fi-FI" altLang="fi-FI" sz="2000" b="1" kern="0" dirty="0" smtClean="0">
                <a:latin typeface="Arial" panose="020B0604020202020204" pitchFamily="34" charset="0"/>
                <a:cs typeface="Arial" panose="020B0604020202020204" pitchFamily="34" charset="0"/>
              </a:rPr>
              <a:t>experts’ beliefs</a:t>
            </a:r>
            <a:r>
              <a:rPr lang="fi-FI" altLang="fi-FI" sz="2000" kern="0" dirty="0" smtClean="0">
                <a:latin typeface="Arial" panose="020B0604020202020204" pitchFamily="34" charset="0"/>
                <a:cs typeface="Arial" panose="020B0604020202020204" pitchFamily="34" charset="0"/>
              </a:rPr>
              <a:t> on probabilities in the BN</a:t>
            </a:r>
          </a:p>
        </p:txBody>
      </p:sp>
      <p:sp>
        <p:nvSpPr>
          <p:cNvPr id="18" name="Rectangle 1"/>
          <p:cNvSpPr txBox="1">
            <a:spLocks noChangeArrowheads="1"/>
          </p:cNvSpPr>
          <p:nvPr/>
        </p:nvSpPr>
        <p:spPr bwMode="auto">
          <a:xfrm>
            <a:off x="354291" y="1768767"/>
            <a:ext cx="115094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Challenges:</a:t>
            </a:r>
            <a:endParaRPr lang="fi-FI" altLang="fi-FI" kern="0" dirty="0" smtClean="0">
              <a:latin typeface="Arial Narrow" panose="020B0606020202030204" pitchFamily="34" charset="0"/>
              <a:cs typeface="Arial" panose="020B0604020202020204" pitchFamily="34" charset="0"/>
            </a:endParaRPr>
          </a:p>
        </p:txBody>
      </p:sp>
      <p:sp>
        <p:nvSpPr>
          <p:cNvPr id="19" name="Rectangle 18"/>
          <p:cNvSpPr/>
          <p:nvPr/>
        </p:nvSpPr>
        <p:spPr>
          <a:xfrm>
            <a:off x="7938308" y="2654902"/>
            <a:ext cx="3927231" cy="720000"/>
          </a:xfrm>
          <a:prstGeom prst="rect">
            <a:avLst/>
          </a:prstGeom>
          <a:noFill/>
          <a:ln w="38100">
            <a:solidFill>
              <a:schemeClr val="accent1">
                <a:lumMod val="60000"/>
                <a:lumOff val="4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pAutoFit/>
          </a:bodyPr>
          <a:lstStyle/>
          <a:p>
            <a:pPr eaLnBrk="0" fontAlgn="base" hangingPunct="0">
              <a:lnSpc>
                <a:spcPct val="150000"/>
              </a:lnSpc>
              <a:spcBef>
                <a:spcPct val="0"/>
              </a:spcBef>
              <a:spcAft>
                <a:spcPct val="0"/>
              </a:spcAft>
              <a:buSzPct val="80000"/>
            </a:pPr>
            <a:endParaRPr lang="en-US" sz="1900" kern="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7938308" y="4766557"/>
            <a:ext cx="3927231" cy="1008000"/>
          </a:xfrm>
          <a:prstGeom prst="rect">
            <a:avLst/>
          </a:prstGeom>
          <a:noFill/>
          <a:ln w="38100">
            <a:solidFill>
              <a:schemeClr val="bg2">
                <a:lumMod val="75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pAutoFit/>
          </a:bodyPr>
          <a:lstStyle/>
          <a:p>
            <a:pPr eaLnBrk="0" fontAlgn="base" hangingPunct="0">
              <a:lnSpc>
                <a:spcPct val="150000"/>
              </a:lnSpc>
              <a:spcBef>
                <a:spcPct val="0"/>
              </a:spcBef>
              <a:spcAft>
                <a:spcPct val="0"/>
              </a:spcAft>
              <a:buSzPct val="80000"/>
            </a:pPr>
            <a:endParaRPr lang="en-US" sz="1900" kern="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938307" y="3603601"/>
            <a:ext cx="3927231" cy="1008000"/>
          </a:xfrm>
          <a:prstGeom prst="rect">
            <a:avLst/>
          </a:prstGeom>
          <a:noFill/>
          <a:ln w="38100">
            <a:solidFill>
              <a:srgbClr val="FFC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pAutoFit/>
          </a:bodyPr>
          <a:lstStyle/>
          <a:p>
            <a:pPr eaLnBrk="0" fontAlgn="base" hangingPunct="0">
              <a:lnSpc>
                <a:spcPct val="150000"/>
              </a:lnSpc>
              <a:spcBef>
                <a:spcPct val="0"/>
              </a:spcBef>
              <a:spcAft>
                <a:spcPct val="0"/>
              </a:spcAft>
              <a:buSzPct val="80000"/>
            </a:pPr>
            <a:endParaRPr lang="en-US" sz="1900" ker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43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txBox="1">
            <a:spLocks/>
          </p:cNvSpPr>
          <p:nvPr/>
        </p:nvSpPr>
        <p:spPr>
          <a:xfrm>
            <a:off x="351693" y="133962"/>
            <a:ext cx="8229600"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fi-FI" kern="0" dirty="0" smtClean="0">
                <a:solidFill>
                  <a:srgbClr val="C00000"/>
                </a:solidFill>
                <a:latin typeface="Arial" panose="020B0604020202020204" pitchFamily="34" charset="0"/>
                <a:cs typeface="Arial" panose="020B0604020202020204" pitchFamily="34" charset="0"/>
              </a:rPr>
              <a:t>Definitions</a:t>
            </a:r>
            <a:endParaRPr lang="fi-FI" kern="0" dirty="0">
              <a:solidFill>
                <a:srgbClr val="C00000"/>
              </a:solidFill>
              <a:latin typeface="Arial" panose="020B0604020202020204" pitchFamily="34" charset="0"/>
              <a:cs typeface="Arial" panose="020B0604020202020204" pitchFamily="34" charset="0"/>
            </a:endParaRP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p:cNvPicPr>
            <a:picLocks noChangeAspect="1"/>
          </p:cNvPicPr>
          <p:nvPr/>
        </p:nvPicPr>
        <p:blipFill>
          <a:blip r:embed="rId4"/>
          <a:stretch>
            <a:fillRect/>
          </a:stretch>
        </p:blipFill>
        <p:spPr>
          <a:xfrm>
            <a:off x="7139353" y="558430"/>
            <a:ext cx="4958861" cy="5185878"/>
          </a:xfrm>
          <a:prstGeom prst="rect">
            <a:avLst/>
          </a:prstGeom>
        </p:spPr>
      </p:pic>
      <p:sp>
        <p:nvSpPr>
          <p:cNvPr id="15"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Freeform 16"/>
          <p:cNvSpPr/>
          <p:nvPr/>
        </p:nvSpPr>
        <p:spPr>
          <a:xfrm>
            <a:off x="7057292" y="398585"/>
            <a:ext cx="4806462" cy="5404338"/>
          </a:xfrm>
          <a:custGeom>
            <a:avLst/>
            <a:gdLst>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649416 w 4806462"/>
              <a:gd name="connsiteY4" fmla="*/ 5404338 h 5404338"/>
              <a:gd name="connsiteX5" fmla="*/ 2649416 w 4806462"/>
              <a:gd name="connsiteY5" fmla="*/ 3985846 h 5404338"/>
              <a:gd name="connsiteX6" fmla="*/ 4806462 w 4806462"/>
              <a:gd name="connsiteY6" fmla="*/ 3985846 h 5404338"/>
              <a:gd name="connsiteX7" fmla="*/ 4806462 w 4806462"/>
              <a:gd name="connsiteY7" fmla="*/ 11723 h 5404338"/>
              <a:gd name="connsiteX8" fmla="*/ 656493 w 4806462"/>
              <a:gd name="connsiteY8" fmla="*/ 0 h 5404338"/>
              <a:gd name="connsiteX9" fmla="*/ 656493 w 4806462"/>
              <a:gd name="connsiteY9" fmla="*/ 1348153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649416 w 4806462"/>
              <a:gd name="connsiteY4" fmla="*/ 5404338 h 5404338"/>
              <a:gd name="connsiteX5" fmla="*/ 2649416 w 4806462"/>
              <a:gd name="connsiteY5" fmla="*/ 3985846 h 5404338"/>
              <a:gd name="connsiteX6" fmla="*/ 4806462 w 4806462"/>
              <a:gd name="connsiteY6" fmla="*/ 398584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649416 w 4806462"/>
              <a:gd name="connsiteY5" fmla="*/ 3985846 h 5404338"/>
              <a:gd name="connsiteX6" fmla="*/ 4806462 w 4806462"/>
              <a:gd name="connsiteY6" fmla="*/ 398584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965939 w 4806462"/>
              <a:gd name="connsiteY5" fmla="*/ 3024553 h 5404338"/>
              <a:gd name="connsiteX6" fmla="*/ 4806462 w 4806462"/>
              <a:gd name="connsiteY6" fmla="*/ 398584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29908"/>
              <a:gd name="connsiteY0" fmla="*/ 1324707 h 5404338"/>
              <a:gd name="connsiteX1" fmla="*/ 0 w 4829908"/>
              <a:gd name="connsiteY1" fmla="*/ 2696307 h 5404338"/>
              <a:gd name="connsiteX2" fmla="*/ 879231 w 4829908"/>
              <a:gd name="connsiteY2" fmla="*/ 2696307 h 5404338"/>
              <a:gd name="connsiteX3" fmla="*/ 890954 w 4829908"/>
              <a:gd name="connsiteY3" fmla="*/ 5404338 h 5404338"/>
              <a:gd name="connsiteX4" fmla="*/ 2977662 w 4829908"/>
              <a:gd name="connsiteY4" fmla="*/ 5404338 h 5404338"/>
              <a:gd name="connsiteX5" fmla="*/ 2965939 w 4829908"/>
              <a:gd name="connsiteY5" fmla="*/ 3024553 h 5404338"/>
              <a:gd name="connsiteX6" fmla="*/ 4829908 w 4829908"/>
              <a:gd name="connsiteY6" fmla="*/ 3036276 h 5404338"/>
              <a:gd name="connsiteX7" fmla="*/ 4806462 w 4829908"/>
              <a:gd name="connsiteY7" fmla="*/ 11723 h 5404338"/>
              <a:gd name="connsiteX8" fmla="*/ 656493 w 4829908"/>
              <a:gd name="connsiteY8" fmla="*/ 0 h 5404338"/>
              <a:gd name="connsiteX9" fmla="*/ 656493 w 4829908"/>
              <a:gd name="connsiteY9" fmla="*/ 1324706 h 5404338"/>
              <a:gd name="connsiteX10" fmla="*/ 0 w 4829908"/>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965939 w 4806462"/>
              <a:gd name="connsiteY5" fmla="*/ 3024553 h 5404338"/>
              <a:gd name="connsiteX6" fmla="*/ 4806462 w 4806462"/>
              <a:gd name="connsiteY6" fmla="*/ 303627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965939 w 4806462"/>
              <a:gd name="connsiteY5" fmla="*/ 2895600 h 5404338"/>
              <a:gd name="connsiteX6" fmla="*/ 4806462 w 4806462"/>
              <a:gd name="connsiteY6" fmla="*/ 303627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965939 w 4806462"/>
              <a:gd name="connsiteY5" fmla="*/ 2895600 h 5404338"/>
              <a:gd name="connsiteX6" fmla="*/ 4794739 w 4806462"/>
              <a:gd name="connsiteY6" fmla="*/ 2907323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6462" h="5404338">
                <a:moveTo>
                  <a:pt x="0" y="1324707"/>
                </a:moveTo>
                <a:lnTo>
                  <a:pt x="0" y="2696307"/>
                </a:lnTo>
                <a:lnTo>
                  <a:pt x="879231" y="2696307"/>
                </a:lnTo>
                <a:cubicBezTo>
                  <a:pt x="883139" y="3598984"/>
                  <a:pt x="887046" y="4501661"/>
                  <a:pt x="890954" y="5404338"/>
                </a:cubicBezTo>
                <a:lnTo>
                  <a:pt x="2977662" y="5404338"/>
                </a:lnTo>
                <a:cubicBezTo>
                  <a:pt x="2973754" y="4611076"/>
                  <a:pt x="2969847" y="3688862"/>
                  <a:pt x="2965939" y="2895600"/>
                </a:cubicBezTo>
                <a:lnTo>
                  <a:pt x="4794739" y="2907323"/>
                </a:lnTo>
                <a:cubicBezTo>
                  <a:pt x="4798647" y="1942123"/>
                  <a:pt x="4802554" y="976923"/>
                  <a:pt x="4806462" y="11723"/>
                </a:cubicBezTo>
                <a:lnTo>
                  <a:pt x="656493" y="0"/>
                </a:lnTo>
                <a:lnTo>
                  <a:pt x="656493" y="1324706"/>
                </a:lnTo>
                <a:lnTo>
                  <a:pt x="0" y="1324707"/>
                </a:lnTo>
                <a:close/>
              </a:path>
            </a:pathLst>
          </a:custGeom>
          <a:noFill/>
          <a:ln w="38100">
            <a:solidFill>
              <a:srgbClr val="00206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0199076" y="4513385"/>
            <a:ext cx="1910860" cy="1289538"/>
          </a:xfrm>
          <a:prstGeom prst="rect">
            <a:avLst/>
          </a:prstGeom>
          <a:noFill/>
          <a:ln w="57150">
            <a:solidFill>
              <a:srgbClr val="FFC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139353" y="1871031"/>
            <a:ext cx="1260000" cy="1044000"/>
          </a:xfrm>
          <a:prstGeom prst="rect">
            <a:avLst/>
          </a:prstGeom>
          <a:noFill/>
          <a:ln w="38100">
            <a:solidFill>
              <a:schemeClr val="accent4">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831016" y="572620"/>
            <a:ext cx="1080000" cy="916211"/>
          </a:xfrm>
          <a:prstGeom prst="rect">
            <a:avLst/>
          </a:prstGeom>
          <a:noFill/>
          <a:ln w="38100">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flipH="1">
            <a:off x="7978608" y="1503021"/>
            <a:ext cx="198714" cy="433618"/>
          </a:xfrm>
          <a:prstGeom prst="straightConnector1">
            <a:avLst/>
          </a:prstGeom>
          <a:noFill/>
          <a:ln w="57150">
            <a:solidFill>
              <a:srgbClr val="00B050"/>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1" name="Rectangle 1"/>
          <p:cNvSpPr txBox="1">
            <a:spLocks noChangeArrowheads="1"/>
          </p:cNvSpPr>
          <p:nvPr/>
        </p:nvSpPr>
        <p:spPr bwMode="auto">
          <a:xfrm>
            <a:off x="354291" y="628462"/>
            <a:ext cx="64553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Set of </a:t>
            </a:r>
            <a:r>
              <a:rPr lang="fi-FI" altLang="fi-FI" b="1" kern="0" dirty="0" smtClean="0">
                <a:latin typeface="Arial Narrow" panose="020B0606020202030204" pitchFamily="34" charset="0"/>
                <a:cs typeface="Arial" panose="020B0604020202020204" pitchFamily="34" charset="0"/>
              </a:rPr>
              <a:t>nodes     </a:t>
            </a:r>
            <a:r>
              <a:rPr lang="fi-FI" altLang="fi-FI" kern="0" dirty="0" smtClean="0">
                <a:latin typeface="Arial Narrow" panose="020B0606020202030204" pitchFamily="34" charset="0"/>
                <a:cs typeface="Arial" panose="020B0604020202020204" pitchFamily="34" charset="0"/>
              </a:rPr>
              <a:t>and of </a:t>
            </a:r>
            <a:r>
              <a:rPr lang="fi-FI" altLang="fi-FI" b="1" kern="0" dirty="0" smtClean="0">
                <a:latin typeface="Arial Narrow" panose="020B0606020202030204" pitchFamily="34" charset="0"/>
                <a:cs typeface="Arial" panose="020B0604020202020204" pitchFamily="34" charset="0"/>
              </a:rPr>
              <a:t>directed arcs</a:t>
            </a:r>
          </a:p>
        </p:txBody>
      </p:sp>
      <p:sp>
        <p:nvSpPr>
          <p:cNvPr id="23" name="TextBox 22"/>
          <p:cNvSpPr txBox="1"/>
          <p:nvPr/>
        </p:nvSpPr>
        <p:spPr>
          <a:xfrm rot="16200000">
            <a:off x="6786392" y="779500"/>
            <a:ext cx="1082589" cy="523220"/>
          </a:xfrm>
          <a:prstGeom prst="rect">
            <a:avLst/>
          </a:prstGeom>
          <a:noFill/>
        </p:spPr>
        <p:txBody>
          <a:bodyPr wrap="square" rtlCol="0">
            <a:spAutoFit/>
          </a:bodyPr>
          <a:lstStyle/>
          <a:p>
            <a:r>
              <a:rPr lang="fi-FI" sz="2800" b="1" dirty="0" smtClean="0">
                <a:effectLst>
                  <a:outerShdw blurRad="38100" dist="38100" dir="2700000" algn="tl">
                    <a:srgbClr val="000000">
                      <a:alpha val="43137"/>
                    </a:srgbClr>
                  </a:outerShdw>
                </a:effectLst>
              </a:rPr>
              <a:t>FEPs</a:t>
            </a:r>
            <a:endParaRPr lang="en-US" sz="2800" b="1" dirty="0">
              <a:effectLst>
                <a:outerShdw blurRad="38100" dist="38100" dir="2700000" algn="tl">
                  <a:srgbClr val="000000">
                    <a:alpha val="43137"/>
                  </a:srgbClr>
                </a:outerShdw>
              </a:effectLst>
            </a:endParaRPr>
          </a:p>
        </p:txBody>
      </p:sp>
      <p:sp>
        <p:nvSpPr>
          <p:cNvPr id="25" name="TextBox 24"/>
          <p:cNvSpPr txBox="1"/>
          <p:nvPr/>
        </p:nvSpPr>
        <p:spPr>
          <a:xfrm>
            <a:off x="10656277" y="3848687"/>
            <a:ext cx="1453659" cy="646331"/>
          </a:xfrm>
          <a:prstGeom prst="rect">
            <a:avLst/>
          </a:prstGeom>
          <a:noFill/>
        </p:spPr>
        <p:txBody>
          <a:bodyPr wrap="square" rtlCol="0">
            <a:spAutoFit/>
          </a:bodyPr>
          <a:lstStyle/>
          <a:p>
            <a:pPr algn="r"/>
            <a:r>
              <a:rPr lang="fi-FI" b="1" dirty="0" smtClean="0">
                <a:effectLst>
                  <a:outerShdw blurRad="38100" dist="38100" dir="2700000" algn="tl">
                    <a:srgbClr val="000000">
                      <a:alpha val="43137"/>
                    </a:srgbClr>
                  </a:outerShdw>
                </a:effectLst>
              </a:rPr>
              <a:t>Radiological consequence</a:t>
            </a:r>
            <a:endParaRPr lang="en-US" b="1" dirty="0">
              <a:effectLst>
                <a:outerShdw blurRad="38100" dist="38100" dir="2700000" algn="tl">
                  <a:srgbClr val="000000">
                    <a:alpha val="43137"/>
                  </a:srgbClr>
                </a:outerShdw>
              </a:effectLst>
            </a:endParaRPr>
          </a:p>
        </p:txBody>
      </p:sp>
      <p:sp>
        <p:nvSpPr>
          <p:cNvPr id="26" name="Rectangle 1"/>
          <p:cNvSpPr txBox="1">
            <a:spLocks noChangeArrowheads="1"/>
          </p:cNvSpPr>
          <p:nvPr/>
        </p:nvSpPr>
        <p:spPr bwMode="auto">
          <a:xfrm>
            <a:off x="354291" y="1204774"/>
            <a:ext cx="6455339"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Stochastic variables with </a:t>
            </a:r>
            <a:r>
              <a:rPr lang="fi-FI" altLang="fi-FI" b="1" kern="0" dirty="0" smtClean="0">
                <a:latin typeface="Arial Narrow" panose="020B0606020202030204" pitchFamily="34" charset="0"/>
                <a:cs typeface="Arial" panose="020B0604020202020204" pitchFamily="34" charset="0"/>
              </a:rPr>
              <a:t>discrete states</a:t>
            </a:r>
          </a:p>
          <a:p>
            <a:pPr marL="620713" lvl="1" eaLnBrk="0" hangingPunct="0">
              <a:lnSpc>
                <a:spcPct val="150000"/>
              </a:lnSpc>
              <a:spcBef>
                <a:spcPct val="0"/>
              </a:spcBef>
              <a:buSzPct val="80000"/>
              <a:buFont typeface="Arial" panose="020B0604020202020204" pitchFamily="34" charset="0"/>
              <a:buChar char="•"/>
            </a:pPr>
            <a:r>
              <a:rPr lang="fi-FI" altLang="fi-FI" sz="2200" kern="0" dirty="0" smtClean="0">
                <a:latin typeface="Arial Narrow" panose="020B0606020202030204" pitchFamily="34" charset="0"/>
                <a:cs typeface="Arial" panose="020B0604020202020204" pitchFamily="34" charset="0"/>
              </a:rPr>
              <a:t>e.g. </a:t>
            </a:r>
          </a:p>
        </p:txBody>
      </p:sp>
      <p:graphicFrame>
        <p:nvGraphicFramePr>
          <p:cNvPr id="27" name="Object 26"/>
          <p:cNvGraphicFramePr>
            <a:graphicFrameLocks noChangeAspect="1"/>
          </p:cNvGraphicFramePr>
          <p:nvPr>
            <p:extLst>
              <p:ext uri="{D42A27DB-BD31-4B8C-83A1-F6EECF244321}">
                <p14:modId xmlns:p14="http://schemas.microsoft.com/office/powerpoint/2010/main" val="2308812039"/>
              </p:ext>
            </p:extLst>
          </p:nvPr>
        </p:nvGraphicFramePr>
        <p:xfrm>
          <a:off x="1639130" y="1824139"/>
          <a:ext cx="3482338" cy="504000"/>
        </p:xfrm>
        <a:graphic>
          <a:graphicData uri="http://schemas.openxmlformats.org/presentationml/2006/ole">
            <mc:AlternateContent xmlns:mc="http://schemas.openxmlformats.org/markup-compatibility/2006">
              <mc:Choice xmlns:v="urn:schemas-microsoft-com:vml" Requires="v">
                <p:oleObj spid="_x0000_s19342" name="Equation" r:id="rId5" imgW="1549080" imgH="228600" progId="Equation.3">
                  <p:embed/>
                </p:oleObj>
              </mc:Choice>
              <mc:Fallback>
                <p:oleObj name="Equation" r:id="rId5" imgW="1549080" imgH="228600" progId="Equation.3">
                  <p:embed/>
                  <p:pic>
                    <p:nvPicPr>
                      <p:cNvPr id="0" name=""/>
                      <p:cNvPicPr>
                        <a:picLocks noChangeAspect="1" noChangeArrowheads="1"/>
                      </p:cNvPicPr>
                      <p:nvPr/>
                    </p:nvPicPr>
                    <p:blipFill>
                      <a:blip r:embed="rId6"/>
                      <a:srcRect/>
                      <a:stretch>
                        <a:fillRect/>
                      </a:stretch>
                    </p:blipFill>
                    <p:spPr bwMode="auto">
                      <a:xfrm>
                        <a:off x="1639130" y="1824139"/>
                        <a:ext cx="3482338" cy="504000"/>
                      </a:xfrm>
                      <a:prstGeom prst="rect">
                        <a:avLst/>
                      </a:prstGeom>
                      <a:noFill/>
                    </p:spPr>
                  </p:pic>
                </p:oleObj>
              </mc:Fallback>
            </mc:AlternateContent>
          </a:graphicData>
        </a:graphic>
      </p:graphicFrame>
      <p:sp>
        <p:nvSpPr>
          <p:cNvPr id="28" name="Rectangle 1"/>
          <p:cNvSpPr txBox="1">
            <a:spLocks noChangeArrowheads="1"/>
          </p:cNvSpPr>
          <p:nvPr/>
        </p:nvSpPr>
        <p:spPr bwMode="auto">
          <a:xfrm>
            <a:off x="351693" y="2328139"/>
            <a:ext cx="645533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Probabilities</a:t>
            </a:r>
          </a:p>
          <a:p>
            <a:pPr marL="620713" lvl="1" eaLnBrk="0" hangingPunct="0">
              <a:lnSpc>
                <a:spcPct val="150000"/>
              </a:lnSpc>
              <a:spcBef>
                <a:spcPct val="0"/>
              </a:spcBef>
              <a:buSzPct val="80000"/>
              <a:buFont typeface="Arial" panose="020B0604020202020204" pitchFamily="34" charset="0"/>
              <a:buChar char="•"/>
            </a:pPr>
            <a:r>
              <a:rPr lang="fi-FI" altLang="fi-FI" sz="2200" kern="0" dirty="0" smtClean="0">
                <a:latin typeface="Arial Narrow" panose="020B0606020202030204" pitchFamily="34" charset="0"/>
                <a:cs typeface="Arial" panose="020B0604020202020204" pitchFamily="34" charset="0"/>
              </a:rPr>
              <a:t>Independent nodes	→ </a:t>
            </a:r>
            <a:r>
              <a:rPr lang="fi-FI" altLang="fi-FI" sz="2200" b="1" kern="0" dirty="0" smtClean="0">
                <a:latin typeface="Arial Narrow" panose="020B0606020202030204" pitchFamily="34" charset="0"/>
                <a:cs typeface="Arial" panose="020B0604020202020204" pitchFamily="34" charset="0"/>
              </a:rPr>
              <a:t>Unconditional</a:t>
            </a:r>
          </a:p>
          <a:p>
            <a:pPr marL="620713" lvl="1" eaLnBrk="0" hangingPunct="0">
              <a:lnSpc>
                <a:spcPct val="150000"/>
              </a:lnSpc>
              <a:spcBef>
                <a:spcPct val="0"/>
              </a:spcBef>
              <a:buSzPct val="80000"/>
              <a:buFont typeface="Arial" panose="020B0604020202020204" pitchFamily="34" charset="0"/>
              <a:buChar char="•"/>
            </a:pPr>
            <a:r>
              <a:rPr lang="fi-FI" altLang="fi-FI" sz="2200" kern="0" dirty="0">
                <a:latin typeface="Arial Narrow" panose="020B0606020202030204" pitchFamily="34" charset="0"/>
                <a:cs typeface="Arial" panose="020B0604020202020204" pitchFamily="34" charset="0"/>
              </a:rPr>
              <a:t>Dependent </a:t>
            </a:r>
            <a:r>
              <a:rPr lang="fi-FI" altLang="fi-FI" sz="2200" kern="0" dirty="0" smtClean="0">
                <a:latin typeface="Arial Narrow" panose="020B0606020202030204" pitchFamily="34" charset="0"/>
                <a:cs typeface="Arial" panose="020B0604020202020204" pitchFamily="34" charset="0"/>
              </a:rPr>
              <a:t>nodes	→ </a:t>
            </a:r>
            <a:r>
              <a:rPr lang="fi-FI" altLang="fi-FI" sz="2200" b="1" kern="0" dirty="0" smtClean="0">
                <a:latin typeface="Arial Narrow" panose="020B0606020202030204" pitchFamily="34" charset="0"/>
                <a:cs typeface="Arial" panose="020B0604020202020204" pitchFamily="34" charset="0"/>
              </a:rPr>
              <a:t>Conditional</a:t>
            </a:r>
          </a:p>
        </p:txBody>
      </p:sp>
      <p:pic>
        <p:nvPicPr>
          <p:cNvPr id="29" name="Picture 28"/>
          <p:cNvPicPr>
            <a:picLocks noChangeAspect="1"/>
          </p:cNvPicPr>
          <p:nvPr/>
        </p:nvPicPr>
        <p:blipFill>
          <a:blip r:embed="rId7"/>
          <a:stretch>
            <a:fillRect/>
          </a:stretch>
        </p:blipFill>
        <p:spPr>
          <a:xfrm>
            <a:off x="5196685" y="3023252"/>
            <a:ext cx="2443974" cy="1052707"/>
          </a:xfrm>
          <a:prstGeom prst="rect">
            <a:avLst/>
          </a:prstGeom>
          <a:noFill/>
          <a:ln w="38100">
            <a:solidFill>
              <a:schemeClr val="accent1">
                <a:lumMod val="75000"/>
              </a:schemeClr>
            </a:solidFill>
            <a:prstDash val="solid"/>
          </a:ln>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8"/>
          <a:stretch>
            <a:fillRect/>
          </a:stretch>
        </p:blipFill>
        <p:spPr>
          <a:xfrm>
            <a:off x="5287574" y="3317968"/>
            <a:ext cx="3185467" cy="1384436"/>
          </a:xfrm>
          <a:prstGeom prst="rect">
            <a:avLst/>
          </a:prstGeom>
          <a:noFill/>
          <a:ln w="38100">
            <a:solidFill>
              <a:schemeClr val="accent4">
                <a:lumMod val="50000"/>
              </a:schemeClr>
            </a:solidFill>
            <a:prstDash val="solid"/>
          </a:ln>
          <a:effectLst>
            <a:outerShdw blurRad="50800" dist="38100" dir="2700000" algn="tl" rotWithShape="0">
              <a:prstClr val="black">
                <a:alpha val="40000"/>
              </a:prstClr>
            </a:outerShdw>
          </a:effectLst>
        </p:spPr>
      </p:pic>
      <p:sp>
        <p:nvSpPr>
          <p:cNvPr id="31" name="Rectangle 1"/>
          <p:cNvSpPr txBox="1">
            <a:spLocks noChangeArrowheads="1"/>
          </p:cNvSpPr>
          <p:nvPr/>
        </p:nvSpPr>
        <p:spPr bwMode="auto">
          <a:xfrm>
            <a:off x="351692" y="3990132"/>
            <a:ext cx="6455339" cy="57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Scenarios?</a:t>
            </a:r>
          </a:p>
        </p:txBody>
      </p:sp>
      <p:graphicFrame>
        <p:nvGraphicFramePr>
          <p:cNvPr id="33" name="Object 32"/>
          <p:cNvGraphicFramePr>
            <a:graphicFrameLocks noChangeAspect="1"/>
          </p:cNvGraphicFramePr>
          <p:nvPr>
            <p:extLst>
              <p:ext uri="{D42A27DB-BD31-4B8C-83A1-F6EECF244321}">
                <p14:modId xmlns:p14="http://schemas.microsoft.com/office/powerpoint/2010/main" val="986483044"/>
              </p:ext>
            </p:extLst>
          </p:nvPr>
        </p:nvGraphicFramePr>
        <p:xfrm>
          <a:off x="1169988" y="5160963"/>
          <a:ext cx="2503487" cy="627062"/>
        </p:xfrm>
        <a:graphic>
          <a:graphicData uri="http://schemas.openxmlformats.org/presentationml/2006/ole">
            <mc:AlternateContent xmlns:mc="http://schemas.openxmlformats.org/markup-compatibility/2006">
              <mc:Choice xmlns:v="urn:schemas-microsoft-com:vml" Requires="v">
                <p:oleObj spid="_x0000_s19343" name="Equation" r:id="rId9" imgW="1041120" imgH="266400" progId="Equation.3">
                  <p:embed/>
                </p:oleObj>
              </mc:Choice>
              <mc:Fallback>
                <p:oleObj name="Equation" r:id="rId9" imgW="1041120" imgH="266400" progId="Equation.3">
                  <p:embed/>
                  <p:pic>
                    <p:nvPicPr>
                      <p:cNvPr id="0" name=""/>
                      <p:cNvPicPr>
                        <a:picLocks noChangeAspect="1" noChangeArrowheads="1"/>
                      </p:cNvPicPr>
                      <p:nvPr/>
                    </p:nvPicPr>
                    <p:blipFill>
                      <a:blip r:embed="rId10"/>
                      <a:srcRect/>
                      <a:stretch>
                        <a:fillRect/>
                      </a:stretch>
                    </p:blipFill>
                    <p:spPr bwMode="auto">
                      <a:xfrm>
                        <a:off x="1169988" y="5160963"/>
                        <a:ext cx="2503487" cy="627062"/>
                      </a:xfrm>
                      <a:prstGeom prst="rect">
                        <a:avLst/>
                      </a:prstGeom>
                      <a:noFill/>
                    </p:spPr>
                  </p:pic>
                </p:oleObj>
              </mc:Fallback>
            </mc:AlternateContent>
          </a:graphicData>
        </a:graphic>
      </p:graphicFrame>
      <p:sp>
        <p:nvSpPr>
          <p:cNvPr id="34" name="TextBox 33"/>
          <p:cNvSpPr txBox="1"/>
          <p:nvPr/>
        </p:nvSpPr>
        <p:spPr>
          <a:xfrm>
            <a:off x="4579133" y="4912328"/>
            <a:ext cx="2878942" cy="1015663"/>
          </a:xfrm>
          <a:prstGeom prst="rect">
            <a:avLst/>
          </a:prstGeom>
          <a:noFill/>
        </p:spPr>
        <p:txBody>
          <a:bodyPr wrap="square" rtlCol="0">
            <a:spAutoFit/>
          </a:bodyPr>
          <a:lstStyle/>
          <a:p>
            <a:pPr marL="176213" indent="-176213">
              <a:buFont typeface="Calibri" panose="020F0502020204030204" pitchFamily="34" charset="0"/>
              <a:buChar char="−"/>
            </a:pPr>
            <a:r>
              <a:rPr lang="fi-FI" sz="2000" b="1" dirty="0" smtClean="0">
                <a:effectLst>
                  <a:outerShdw blurRad="38100" dist="38100" dir="2700000" algn="tl">
                    <a:srgbClr val="000000">
                      <a:alpha val="43137"/>
                    </a:srgbClr>
                  </a:outerShdw>
                </a:effectLst>
              </a:rPr>
              <a:t>7 FEPs</a:t>
            </a:r>
          </a:p>
          <a:p>
            <a:pPr marL="176213" indent="-176213">
              <a:buFont typeface="Calibri" panose="020F0502020204030204" pitchFamily="34" charset="0"/>
              <a:buChar char="−"/>
            </a:pPr>
            <a:r>
              <a:rPr lang="fi-FI" sz="2000" b="1" dirty="0" smtClean="0">
                <a:effectLst>
                  <a:outerShdw blurRad="38100" dist="38100" dir="2700000" algn="tl">
                    <a:srgbClr val="000000">
                      <a:alpha val="43137"/>
                    </a:srgbClr>
                  </a:outerShdw>
                </a:effectLst>
              </a:rPr>
              <a:t>3 states per FEP</a:t>
            </a:r>
          </a:p>
          <a:p>
            <a:pPr marL="176213" indent="-176213">
              <a:buFont typeface="Calibri" panose="020F0502020204030204" pitchFamily="34" charset="0"/>
              <a:buChar char="−"/>
            </a:pPr>
            <a:r>
              <a:rPr lang="fi-FI" sz="2000" b="1" dirty="0" smtClean="0">
                <a:effectLst>
                  <a:outerShdw blurRad="38100" dist="38100" dir="2700000" algn="tl">
                    <a:srgbClr val="000000">
                      <a:alpha val="43137"/>
                    </a:srgbClr>
                  </a:outerShdw>
                </a:effectLst>
              </a:rPr>
              <a:t>3</a:t>
            </a:r>
            <a:r>
              <a:rPr lang="fi-FI" sz="2000" b="1" baseline="30000" dirty="0" smtClean="0">
                <a:effectLst>
                  <a:outerShdw blurRad="38100" dist="38100" dir="2700000" algn="tl">
                    <a:srgbClr val="000000">
                      <a:alpha val="43137"/>
                    </a:srgbClr>
                  </a:outerShdw>
                </a:effectLst>
              </a:rPr>
              <a:t>7</a:t>
            </a:r>
            <a:r>
              <a:rPr lang="fi-FI" sz="2000" b="1" dirty="0" smtClean="0">
                <a:effectLst>
                  <a:outerShdw blurRad="38100" dist="38100" dir="2700000" algn="tl">
                    <a:srgbClr val="000000">
                      <a:alpha val="43137"/>
                    </a:srgbClr>
                  </a:outerShdw>
                </a:effectLst>
              </a:rPr>
              <a:t> = 2,187 scenarios</a:t>
            </a:r>
            <a:endParaRPr lang="en-US" sz="2000" b="1" dirty="0">
              <a:effectLst>
                <a:outerShdw blurRad="38100" dist="38100" dir="2700000" algn="tl">
                  <a:srgbClr val="000000">
                    <a:alpha val="43137"/>
                  </a:srgbClr>
                </a:outerShdw>
              </a:effectLst>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4944451"/>
              </p:ext>
            </p:extLst>
          </p:nvPr>
        </p:nvGraphicFramePr>
        <p:xfrm>
          <a:off x="5485654" y="1312995"/>
          <a:ext cx="933450" cy="431165"/>
        </p:xfrm>
        <a:graphic>
          <a:graphicData uri="http://schemas.openxmlformats.org/presentationml/2006/ole">
            <mc:AlternateContent xmlns:mc="http://schemas.openxmlformats.org/markup-compatibility/2006">
              <mc:Choice xmlns:v="urn:schemas-microsoft-com:vml" Requires="v">
                <p:oleObj spid="_x0000_s19344" name="Equation" r:id="rId11" imgW="431640" imgH="203040" progId="Equation.3">
                  <p:embed/>
                </p:oleObj>
              </mc:Choice>
              <mc:Fallback>
                <p:oleObj name="Equation" r:id="rId11" imgW="431640" imgH="203040" progId="Equation.3">
                  <p:embed/>
                  <p:pic>
                    <p:nvPicPr>
                      <p:cNvPr id="0" name=""/>
                      <p:cNvPicPr>
                        <a:picLocks noChangeAspect="1" noChangeArrowheads="1"/>
                      </p:cNvPicPr>
                      <p:nvPr/>
                    </p:nvPicPr>
                    <p:blipFill>
                      <a:blip r:embed="rId12"/>
                      <a:srcRect/>
                      <a:stretch>
                        <a:fillRect/>
                      </a:stretch>
                    </p:blipFill>
                    <p:spPr bwMode="auto">
                      <a:xfrm>
                        <a:off x="5485654" y="1312995"/>
                        <a:ext cx="933450" cy="431165"/>
                      </a:xfrm>
                      <a:prstGeom prst="rect">
                        <a:avLst/>
                      </a:prstGeom>
                      <a:noFill/>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660555264"/>
              </p:ext>
            </p:extLst>
          </p:nvPr>
        </p:nvGraphicFramePr>
        <p:xfrm>
          <a:off x="2246679" y="824747"/>
          <a:ext cx="341312" cy="346075"/>
        </p:xfrm>
        <a:graphic>
          <a:graphicData uri="http://schemas.openxmlformats.org/presentationml/2006/ole">
            <mc:AlternateContent xmlns:mc="http://schemas.openxmlformats.org/markup-compatibility/2006">
              <mc:Choice xmlns:v="urn:schemas-microsoft-com:vml" Requires="v">
                <p:oleObj spid="_x0000_s19345" name="Equation" r:id="rId13" imgW="177480" imgH="177480" progId="Equation.3">
                  <p:embed/>
                </p:oleObj>
              </mc:Choice>
              <mc:Fallback>
                <p:oleObj name="Equation" r:id="rId13" imgW="177480" imgH="177480" progId="Equation.3">
                  <p:embed/>
                  <p:pic>
                    <p:nvPicPr>
                      <p:cNvPr id="0" name=""/>
                      <p:cNvPicPr>
                        <a:picLocks noChangeAspect="1" noChangeArrowheads="1"/>
                      </p:cNvPicPr>
                      <p:nvPr/>
                    </p:nvPicPr>
                    <p:blipFill>
                      <a:blip r:embed="rId14"/>
                      <a:srcRect/>
                      <a:stretch>
                        <a:fillRect/>
                      </a:stretch>
                    </p:blipFill>
                    <p:spPr bwMode="auto">
                      <a:xfrm>
                        <a:off x="2246679" y="824747"/>
                        <a:ext cx="341312" cy="346075"/>
                      </a:xfrm>
                      <a:prstGeom prst="rect">
                        <a:avLst/>
                      </a:prstGeom>
                      <a:noFill/>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622618504"/>
              </p:ext>
            </p:extLst>
          </p:nvPr>
        </p:nvGraphicFramePr>
        <p:xfrm>
          <a:off x="4985981" y="824930"/>
          <a:ext cx="341312" cy="322262"/>
        </p:xfrm>
        <a:graphic>
          <a:graphicData uri="http://schemas.openxmlformats.org/presentationml/2006/ole">
            <mc:AlternateContent xmlns:mc="http://schemas.openxmlformats.org/markup-compatibility/2006">
              <mc:Choice xmlns:v="urn:schemas-microsoft-com:vml" Requires="v">
                <p:oleObj spid="_x0000_s19346" name="Equation" r:id="rId15" imgW="177480" imgH="164880" progId="Equation.3">
                  <p:embed/>
                </p:oleObj>
              </mc:Choice>
              <mc:Fallback>
                <p:oleObj name="Equation" r:id="rId15" imgW="177480" imgH="164880" progId="Equation.3">
                  <p:embed/>
                  <p:pic>
                    <p:nvPicPr>
                      <p:cNvPr id="0" name=""/>
                      <p:cNvPicPr>
                        <a:picLocks noChangeAspect="1" noChangeArrowheads="1"/>
                      </p:cNvPicPr>
                      <p:nvPr/>
                    </p:nvPicPr>
                    <p:blipFill>
                      <a:blip r:embed="rId16"/>
                      <a:srcRect/>
                      <a:stretch>
                        <a:fillRect/>
                      </a:stretch>
                    </p:blipFill>
                    <p:spPr bwMode="auto">
                      <a:xfrm>
                        <a:off x="4985981" y="824930"/>
                        <a:ext cx="341312" cy="322262"/>
                      </a:xfrm>
                      <a:prstGeom prst="rect">
                        <a:avLst/>
                      </a:prstGeom>
                      <a:noFill/>
                    </p:spPr>
                  </p:pic>
                </p:oleObj>
              </mc:Fallback>
            </mc:AlternateContent>
          </a:graphicData>
        </a:graphic>
      </p:graphicFrame>
      <p:sp>
        <p:nvSpPr>
          <p:cNvPr id="37" name="TextBox 36"/>
          <p:cNvSpPr txBox="1"/>
          <p:nvPr/>
        </p:nvSpPr>
        <p:spPr>
          <a:xfrm>
            <a:off x="723610" y="4573030"/>
            <a:ext cx="3193464" cy="400110"/>
          </a:xfrm>
          <a:prstGeom prst="rect">
            <a:avLst/>
          </a:prstGeom>
          <a:noFill/>
        </p:spPr>
        <p:txBody>
          <a:bodyPr wrap="square" rtlCol="0">
            <a:spAutoFit/>
          </a:bodyPr>
          <a:lstStyle/>
          <a:p>
            <a:r>
              <a:rPr lang="fi-FI" sz="2000" b="1" i="1" u="sng" dirty="0" smtClean="0">
                <a:solidFill>
                  <a:srgbClr val="C00000"/>
                </a:solidFill>
                <a:effectLst>
                  <a:outerShdw blurRad="38100" dist="38100" dir="2700000" algn="tl">
                    <a:srgbClr val="000000">
                      <a:alpha val="43137"/>
                    </a:srgbClr>
                  </a:outerShdw>
                </a:effectLst>
              </a:rPr>
              <a:t>Combination </a:t>
            </a:r>
            <a:r>
              <a:rPr lang="fi-FI" sz="2000" b="1" i="1" u="sng" dirty="0">
                <a:solidFill>
                  <a:srgbClr val="C00000"/>
                </a:solidFill>
                <a:effectLst>
                  <a:outerShdw blurRad="38100" dist="38100" dir="2700000" algn="tl">
                    <a:srgbClr val="000000">
                      <a:alpha val="43137"/>
                    </a:srgbClr>
                  </a:outerShdw>
                </a:effectLst>
              </a:rPr>
              <a:t>of FEPs states</a:t>
            </a:r>
            <a:endParaRPr lang="en-US" sz="2000" b="1" i="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31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xit" presetSubtype="0" fill="hold" nodeType="withEffect">
                                  <p:stCondLst>
                                    <p:cond delay="0"/>
                                  </p:stCondLst>
                                  <p:childTnLst>
                                    <p:animEffect transition="out" filter="fade">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p:bldP spid="25" grpId="0"/>
      <p:bldP spid="26" grpId="0"/>
      <p:bldP spid="28" grpId="0"/>
      <p:bldP spid="31" grpId="0"/>
      <p:bldP spid="34"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351693" y="133962"/>
            <a:ext cx="8229600"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fi-FI" kern="0" dirty="0" smtClean="0">
                <a:solidFill>
                  <a:srgbClr val="C00000"/>
                </a:solidFill>
                <a:latin typeface="Arial" panose="020B0604020202020204" pitchFamily="34" charset="0"/>
                <a:cs typeface="Arial" panose="020B0604020202020204" pitchFamily="34" charset="0"/>
              </a:rPr>
              <a:t>Bayesian network - safety</a:t>
            </a:r>
            <a:endParaRPr lang="fi-FI" kern="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7139353" y="558430"/>
            <a:ext cx="4958861" cy="5185878"/>
          </a:xfrm>
          <a:prstGeom prst="rect">
            <a:avLst/>
          </a:prstGeom>
        </p:spPr>
      </p:pic>
      <p:sp>
        <p:nvSpPr>
          <p:cNvPr id="5" name="Rectangle 1"/>
          <p:cNvSpPr txBox="1">
            <a:spLocks noChangeArrowheads="1"/>
          </p:cNvSpPr>
          <p:nvPr/>
        </p:nvSpPr>
        <p:spPr bwMode="auto">
          <a:xfrm>
            <a:off x="354291" y="628462"/>
            <a:ext cx="64553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State of unacceptable consequences</a:t>
            </a:r>
          </a:p>
        </p:txBody>
      </p:sp>
      <p:sp>
        <p:nvSpPr>
          <p:cNvPr id="6" name="Rectangle 5"/>
          <p:cNvSpPr/>
          <p:nvPr/>
        </p:nvSpPr>
        <p:spPr>
          <a:xfrm>
            <a:off x="10199076" y="4513385"/>
            <a:ext cx="1910860" cy="1289538"/>
          </a:xfrm>
          <a:prstGeom prst="rect">
            <a:avLst/>
          </a:prstGeom>
          <a:noFill/>
          <a:ln w="57150">
            <a:solidFill>
              <a:srgbClr val="FFC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081846" y="5474677"/>
            <a:ext cx="1289539" cy="269631"/>
          </a:xfrm>
          <a:prstGeom prst="rect">
            <a:avLst/>
          </a:prstGeom>
          <a:solidFill>
            <a:srgbClr val="FFFF00">
              <a:alpha val="30196"/>
            </a:srgbClr>
          </a:solid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273376698"/>
              </p:ext>
            </p:extLst>
          </p:nvPr>
        </p:nvGraphicFramePr>
        <p:xfrm>
          <a:off x="4967825" y="728087"/>
          <a:ext cx="1262062" cy="512763"/>
        </p:xfrm>
        <a:graphic>
          <a:graphicData uri="http://schemas.openxmlformats.org/presentationml/2006/ole">
            <mc:AlternateContent xmlns:mc="http://schemas.openxmlformats.org/markup-compatibility/2006">
              <mc:Choice xmlns:v="urn:schemas-microsoft-com:vml" Requires="v">
                <p:oleObj spid="_x0000_s20294" name="Equation" r:id="rId5" imgW="583920" imgH="241200" progId="Equation.3">
                  <p:embed/>
                </p:oleObj>
              </mc:Choice>
              <mc:Fallback>
                <p:oleObj name="Equation" r:id="rId5" imgW="583920" imgH="241200" progId="Equation.3">
                  <p:embed/>
                  <p:pic>
                    <p:nvPicPr>
                      <p:cNvPr id="0" name=""/>
                      <p:cNvPicPr>
                        <a:picLocks noChangeAspect="1" noChangeArrowheads="1"/>
                      </p:cNvPicPr>
                      <p:nvPr/>
                    </p:nvPicPr>
                    <p:blipFill>
                      <a:blip r:embed="rId6"/>
                      <a:srcRect/>
                      <a:stretch>
                        <a:fillRect/>
                      </a:stretch>
                    </p:blipFill>
                    <p:spPr bwMode="auto">
                      <a:xfrm>
                        <a:off x="4967825" y="728087"/>
                        <a:ext cx="1262062" cy="512763"/>
                      </a:xfrm>
                      <a:prstGeom prst="rect">
                        <a:avLst/>
                      </a:prstGeom>
                      <a:noFill/>
                    </p:spPr>
                  </p:pic>
                </p:oleObj>
              </mc:Fallback>
            </mc:AlternateContent>
          </a:graphicData>
        </a:graphic>
      </p:graphicFrame>
      <p:sp>
        <p:nvSpPr>
          <p:cNvPr id="9" name="Rectangle 1"/>
          <p:cNvSpPr txBox="1">
            <a:spLocks noChangeArrowheads="1"/>
          </p:cNvSpPr>
          <p:nvPr/>
        </p:nvSpPr>
        <p:spPr bwMode="auto">
          <a:xfrm>
            <a:off x="351693" y="1275113"/>
            <a:ext cx="6455339" cy="230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Each </a:t>
            </a:r>
            <a:r>
              <a:rPr lang="fi-FI" altLang="fi-FI" b="1" kern="0" dirty="0" smtClean="0">
                <a:latin typeface="Arial Narrow" panose="020B0606020202030204" pitchFamily="34" charset="0"/>
                <a:cs typeface="Arial" panose="020B0604020202020204" pitchFamily="34" charset="0"/>
              </a:rPr>
              <a:t>scenario</a:t>
            </a:r>
            <a:r>
              <a:rPr lang="fi-FI" altLang="fi-FI" kern="0" dirty="0" smtClean="0">
                <a:latin typeface="Arial Narrow" panose="020B0606020202030204" pitchFamily="34" charset="0"/>
                <a:cs typeface="Arial" panose="020B0604020202020204" pitchFamily="34" charset="0"/>
              </a:rPr>
              <a:t> </a:t>
            </a:r>
            <a:r>
              <a:rPr lang="fi-FI" altLang="fi-FI" b="1" i="1" kern="0" dirty="0" smtClean="0">
                <a:latin typeface="Times New Roman" panose="02020603050405020304" pitchFamily="18" charset="0"/>
                <a:cs typeface="Times New Roman" panose="02020603050405020304" pitchFamily="18" charset="0"/>
              </a:rPr>
              <a:t>z</a:t>
            </a:r>
            <a:r>
              <a:rPr lang="fi-FI" altLang="fi-FI" kern="0" dirty="0" smtClean="0">
                <a:latin typeface="Arial Narrow" panose="020B0606020202030204" pitchFamily="34" charset="0"/>
                <a:cs typeface="Arial" panose="020B0604020202020204" pitchFamily="34" charset="0"/>
              </a:rPr>
              <a:t>:</a:t>
            </a:r>
          </a:p>
          <a:p>
            <a:pPr marL="620713" lvl="1" eaLnBrk="0" hangingPunct="0">
              <a:lnSpc>
                <a:spcPct val="170000"/>
              </a:lnSpc>
              <a:spcBef>
                <a:spcPct val="0"/>
              </a:spcBef>
              <a:buSzPct val="80000"/>
              <a:buFont typeface="Arial" panose="020B0604020202020204" pitchFamily="34" charset="0"/>
              <a:buChar char="•"/>
            </a:pPr>
            <a:r>
              <a:rPr lang="fi-FI" altLang="fi-FI" sz="2200" kern="0" dirty="0" smtClean="0">
                <a:latin typeface="Arial Narrow" panose="020B0606020202030204" pitchFamily="34" charset="0"/>
                <a:cs typeface="Arial" panose="020B0604020202020204" pitchFamily="34" charset="0"/>
              </a:rPr>
              <a:t>Occurs with probability</a:t>
            </a:r>
          </a:p>
          <a:p>
            <a:pPr marL="620713" lvl="1" eaLnBrk="0" hangingPunct="0">
              <a:lnSpc>
                <a:spcPct val="170000"/>
              </a:lnSpc>
              <a:spcBef>
                <a:spcPct val="0"/>
              </a:spcBef>
              <a:buSzPct val="80000"/>
              <a:buFont typeface="Arial" panose="020B0604020202020204" pitchFamily="34" charset="0"/>
              <a:buChar char="•"/>
            </a:pPr>
            <a:r>
              <a:rPr lang="fi-FI" altLang="fi-FI" sz="2200" kern="0" dirty="0" smtClean="0">
                <a:latin typeface="Arial Narrow" panose="020B0606020202030204" pitchFamily="34" charset="0"/>
                <a:cs typeface="Arial" panose="020B0604020202020204" pitchFamily="34" charset="0"/>
              </a:rPr>
              <a:t>Causes failure with probability</a:t>
            </a:r>
          </a:p>
          <a:p>
            <a:pPr marL="620713" lvl="1" eaLnBrk="0" hangingPunct="0">
              <a:lnSpc>
                <a:spcPct val="150000"/>
              </a:lnSpc>
              <a:spcBef>
                <a:spcPct val="0"/>
              </a:spcBef>
              <a:buSzPct val="80000"/>
              <a:buFont typeface="Arial" panose="020B0604020202020204" pitchFamily="34" charset="0"/>
              <a:buChar char="•"/>
            </a:pPr>
            <a:endParaRPr lang="fi-FI" altLang="fi-FI" sz="2200" kern="0" dirty="0" smtClean="0">
              <a:latin typeface="Arial Narrow" panose="020B0606020202030204" pitchFamily="34" charset="0"/>
              <a:cs typeface="Arial" panose="020B0604020202020204" pitchFamily="34" charset="0"/>
            </a:endParaRPr>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095300900"/>
              </p:ext>
            </p:extLst>
          </p:nvPr>
        </p:nvGraphicFramePr>
        <p:xfrm>
          <a:off x="3584575" y="1870075"/>
          <a:ext cx="3076575" cy="720725"/>
        </p:xfrm>
        <a:graphic>
          <a:graphicData uri="http://schemas.openxmlformats.org/presentationml/2006/ole">
            <mc:AlternateContent xmlns:mc="http://schemas.openxmlformats.org/markup-compatibility/2006">
              <mc:Choice xmlns:v="urn:schemas-microsoft-com:vml" Requires="v">
                <p:oleObj spid="_x0000_s20295" name="Equation" r:id="rId7" imgW="1828800" imgH="431640" progId="Equation.3">
                  <p:embed/>
                </p:oleObj>
              </mc:Choice>
              <mc:Fallback>
                <p:oleObj name="Equation" r:id="rId7" imgW="1828800" imgH="431640" progId="Equation.3">
                  <p:embed/>
                  <p:pic>
                    <p:nvPicPr>
                      <p:cNvPr id="0" name="Object 5"/>
                      <p:cNvPicPr>
                        <a:picLocks noChangeAspect="1" noChangeArrowheads="1"/>
                      </p:cNvPicPr>
                      <p:nvPr/>
                    </p:nvPicPr>
                    <p:blipFill>
                      <a:blip r:embed="rId8"/>
                      <a:srcRect/>
                      <a:stretch>
                        <a:fillRect/>
                      </a:stretch>
                    </p:blipFill>
                    <p:spPr bwMode="auto">
                      <a:xfrm>
                        <a:off x="3584575" y="1870075"/>
                        <a:ext cx="3076575" cy="720725"/>
                      </a:xfrm>
                      <a:prstGeom prst="rect">
                        <a:avLst/>
                      </a:prstGeom>
                      <a:noFill/>
                    </p:spPr>
                  </p:pic>
                </p:oleObj>
              </mc:Fallback>
            </mc:AlternateContent>
          </a:graphicData>
        </a:graphic>
      </p:graphicFrame>
      <p:sp>
        <p:nvSpPr>
          <p:cNvPr id="12"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310209878"/>
              </p:ext>
            </p:extLst>
          </p:nvPr>
        </p:nvGraphicFramePr>
        <p:xfrm>
          <a:off x="4162425" y="2520950"/>
          <a:ext cx="1852613" cy="720725"/>
        </p:xfrm>
        <a:graphic>
          <a:graphicData uri="http://schemas.openxmlformats.org/presentationml/2006/ole">
            <mc:AlternateContent xmlns:mc="http://schemas.openxmlformats.org/markup-compatibility/2006">
              <mc:Choice xmlns:v="urn:schemas-microsoft-com:vml" Requires="v">
                <p:oleObj spid="_x0000_s20296" name="Equation" r:id="rId9" imgW="1015920" imgH="419040" progId="Equation.3">
                  <p:embed/>
                </p:oleObj>
              </mc:Choice>
              <mc:Fallback>
                <p:oleObj name="Equation" r:id="rId9" imgW="1015920" imgH="419040" progId="Equation.3">
                  <p:embed/>
                  <p:pic>
                    <p:nvPicPr>
                      <p:cNvPr id="0" name="Object 7"/>
                      <p:cNvPicPr>
                        <a:picLocks noChangeAspect="1" noChangeArrowheads="1"/>
                      </p:cNvPicPr>
                      <p:nvPr/>
                    </p:nvPicPr>
                    <p:blipFill>
                      <a:blip r:embed="rId10"/>
                      <a:srcRect/>
                      <a:stretch>
                        <a:fillRect/>
                      </a:stretch>
                    </p:blipFill>
                    <p:spPr bwMode="auto">
                      <a:xfrm>
                        <a:off x="4162425" y="2520950"/>
                        <a:ext cx="1852613" cy="720725"/>
                      </a:xfrm>
                      <a:prstGeom prst="rect">
                        <a:avLst/>
                      </a:prstGeom>
                      <a:noFill/>
                    </p:spPr>
                  </p:pic>
                </p:oleObj>
              </mc:Fallback>
            </mc:AlternateContent>
          </a:graphicData>
        </a:graphic>
      </p:graphicFrame>
      <p:sp>
        <p:nvSpPr>
          <p:cNvPr id="15" name="TextBox 14"/>
          <p:cNvSpPr txBox="1"/>
          <p:nvPr/>
        </p:nvSpPr>
        <p:spPr>
          <a:xfrm>
            <a:off x="10830090" y="3949915"/>
            <a:ext cx="1082589" cy="400110"/>
          </a:xfrm>
          <a:prstGeom prst="rect">
            <a:avLst/>
          </a:prstGeom>
          <a:noFill/>
        </p:spPr>
        <p:txBody>
          <a:bodyPr wrap="square" rtlCol="0">
            <a:spAutoFit/>
          </a:bodyPr>
          <a:lstStyle/>
          <a:p>
            <a:r>
              <a:rPr lang="fi-FI" sz="2000" b="1" u="sng" dirty="0" smtClean="0">
                <a:effectLst>
                  <a:outerShdw blurRad="38100" dist="38100" dir="2700000" algn="tl">
                    <a:srgbClr val="000000">
                      <a:alpha val="43137"/>
                    </a:srgbClr>
                  </a:outerShdw>
                </a:effectLst>
              </a:rPr>
              <a:t>Failure!</a:t>
            </a:r>
            <a:endParaRPr lang="en-US" sz="2000" b="1" u="sng" dirty="0">
              <a:effectLst>
                <a:outerShdw blurRad="38100" dist="38100" dir="2700000" algn="tl">
                  <a:srgbClr val="000000">
                    <a:alpha val="43137"/>
                  </a:srgbClr>
                </a:outerShdw>
              </a:effectLst>
            </a:endParaRPr>
          </a:p>
        </p:txBody>
      </p:sp>
      <p:cxnSp>
        <p:nvCxnSpPr>
          <p:cNvPr id="16" name="Straight Arrow Connector 15"/>
          <p:cNvCxnSpPr>
            <a:stCxn id="7" idx="0"/>
            <a:endCxn id="15" idx="2"/>
          </p:cNvCxnSpPr>
          <p:nvPr/>
        </p:nvCxnSpPr>
        <p:spPr>
          <a:xfrm flipV="1">
            <a:off x="10726616" y="4350025"/>
            <a:ext cx="644769" cy="11246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
          <p:cNvSpPr txBox="1">
            <a:spLocks noChangeArrowheads="1"/>
          </p:cNvSpPr>
          <p:nvPr/>
        </p:nvSpPr>
        <p:spPr bwMode="auto">
          <a:xfrm>
            <a:off x="354291" y="3131182"/>
            <a:ext cx="64553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Overall </a:t>
            </a:r>
            <a:r>
              <a:rPr lang="fi-FI" altLang="fi-FI" b="1" kern="0" dirty="0" smtClean="0">
                <a:latin typeface="Arial Narrow" panose="020B0606020202030204" pitchFamily="34" charset="0"/>
                <a:cs typeface="Arial" panose="020B0604020202020204" pitchFamily="34" charset="0"/>
              </a:rPr>
              <a:t>failure probability</a:t>
            </a:r>
            <a:r>
              <a:rPr lang="fi-FI" altLang="fi-FI" kern="0" dirty="0" smtClean="0">
                <a:latin typeface="Arial Narrow" panose="020B0606020202030204" pitchFamily="34" charset="0"/>
                <a:cs typeface="Arial" panose="020B0604020202020204" pitchFamily="34" charset="0"/>
              </a:rPr>
              <a:t> of the disposal system</a:t>
            </a:r>
          </a:p>
        </p:txBody>
      </p:sp>
      <p:sp>
        <p:nvSpPr>
          <p:cNvPr id="22" name="Rectangle 2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3281312554"/>
              </p:ext>
            </p:extLst>
          </p:nvPr>
        </p:nvGraphicFramePr>
        <p:xfrm>
          <a:off x="1055688" y="3754438"/>
          <a:ext cx="4792662" cy="792162"/>
        </p:xfrm>
        <a:graphic>
          <a:graphicData uri="http://schemas.openxmlformats.org/presentationml/2006/ole">
            <mc:AlternateContent xmlns:mc="http://schemas.openxmlformats.org/markup-compatibility/2006">
              <mc:Choice xmlns:v="urn:schemas-microsoft-com:vml" Requires="v">
                <p:oleObj spid="_x0000_s20297" name="Equation" r:id="rId11" imgW="2819160" imgH="469800" progId="Equation.3">
                  <p:embed/>
                </p:oleObj>
              </mc:Choice>
              <mc:Fallback>
                <p:oleObj name="Equation" r:id="rId11" imgW="2819160" imgH="469800" progId="Equation.3">
                  <p:embed/>
                  <p:pic>
                    <p:nvPicPr>
                      <p:cNvPr id="0" name="Object 27"/>
                      <p:cNvPicPr>
                        <a:picLocks noChangeAspect="1" noChangeArrowheads="1"/>
                      </p:cNvPicPr>
                      <p:nvPr/>
                    </p:nvPicPr>
                    <p:blipFill>
                      <a:blip r:embed="rId12"/>
                      <a:srcRect/>
                      <a:stretch>
                        <a:fillRect/>
                      </a:stretch>
                    </p:blipFill>
                    <p:spPr bwMode="auto">
                      <a:xfrm>
                        <a:off x="1055688" y="3754438"/>
                        <a:ext cx="4792662"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Bracket 23"/>
          <p:cNvSpPr/>
          <p:nvPr/>
        </p:nvSpPr>
        <p:spPr>
          <a:xfrm rot="5400000">
            <a:off x="5499816" y="4073466"/>
            <a:ext cx="149012" cy="1043353"/>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ight Bracket 24"/>
          <p:cNvSpPr/>
          <p:nvPr/>
        </p:nvSpPr>
        <p:spPr>
          <a:xfrm rot="5400000">
            <a:off x="3522298" y="3278637"/>
            <a:ext cx="144000" cy="2628000"/>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p:cNvSpPr/>
          <p:nvPr/>
        </p:nvSpPr>
        <p:spPr>
          <a:xfrm rot="5400000">
            <a:off x="1842293" y="4343142"/>
            <a:ext cx="149012" cy="504000"/>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TextBox 26"/>
          <p:cNvSpPr txBox="1"/>
          <p:nvPr/>
        </p:nvSpPr>
        <p:spPr>
          <a:xfrm>
            <a:off x="4980473" y="4644820"/>
            <a:ext cx="1780593" cy="523220"/>
          </a:xfrm>
          <a:prstGeom prst="rect">
            <a:avLst/>
          </a:prstGeom>
          <a:noFill/>
        </p:spPr>
        <p:txBody>
          <a:bodyPr wrap="square" rtlCol="0">
            <a:spAutoFit/>
          </a:bodyPr>
          <a:lstStyle/>
          <a:p>
            <a:r>
              <a:rPr lang="fi-FI" sz="1400" b="1" dirty="0" smtClean="0">
                <a:effectLst>
                  <a:outerShdw blurRad="38100" dist="38100" dir="2700000" algn="tl">
                    <a:srgbClr val="000000">
                      <a:alpha val="43137"/>
                    </a:srgbClr>
                  </a:outerShdw>
                </a:effectLst>
              </a:rPr>
              <a:t>Failure probability in the scenario </a:t>
            </a:r>
            <a:r>
              <a:rPr lang="fi-FI" sz="1400" b="1" dirty="0" smtClean="0">
                <a:effectLst>
                  <a:outerShdw blurRad="38100" dist="38100" dir="2700000" algn="tl">
                    <a:srgbClr val="000000">
                      <a:alpha val="43137"/>
                    </a:srgbClr>
                  </a:outerShdw>
                </a:effectLst>
              </a:rPr>
              <a:t>z</a:t>
            </a:r>
            <a:endParaRPr lang="en-US" sz="1400" b="1" dirty="0">
              <a:effectLst>
                <a:outerShdw blurRad="38100" dist="38100" dir="2700000" algn="tl">
                  <a:srgbClr val="000000">
                    <a:alpha val="43137"/>
                  </a:srgbClr>
                </a:outerShdw>
              </a:effectLst>
            </a:endParaRPr>
          </a:p>
        </p:txBody>
      </p:sp>
      <p:sp>
        <p:nvSpPr>
          <p:cNvPr id="28" name="TextBox 27"/>
          <p:cNvSpPr txBox="1"/>
          <p:nvPr/>
        </p:nvSpPr>
        <p:spPr>
          <a:xfrm>
            <a:off x="2232870" y="4644820"/>
            <a:ext cx="1780593" cy="523220"/>
          </a:xfrm>
          <a:prstGeom prst="rect">
            <a:avLst/>
          </a:prstGeom>
          <a:noFill/>
        </p:spPr>
        <p:txBody>
          <a:bodyPr wrap="square" rtlCol="0">
            <a:spAutoFit/>
          </a:bodyPr>
          <a:lstStyle/>
          <a:p>
            <a:r>
              <a:rPr lang="fi-FI" sz="1400" b="1" dirty="0" smtClean="0">
                <a:effectLst>
                  <a:outerShdw blurRad="38100" dist="38100" dir="2700000" algn="tl">
                    <a:srgbClr val="000000">
                      <a:alpha val="43137"/>
                    </a:srgbClr>
                  </a:outerShdw>
                </a:effectLst>
              </a:rPr>
              <a:t>Probability of the scenario </a:t>
            </a:r>
            <a:r>
              <a:rPr lang="fi-FI" sz="1400" b="1" dirty="0" smtClean="0">
                <a:effectLst>
                  <a:outerShdw blurRad="38100" dist="38100" dir="2700000" algn="tl">
                    <a:srgbClr val="000000">
                      <a:alpha val="43137"/>
                    </a:srgbClr>
                  </a:outerShdw>
                </a:effectLst>
              </a:rPr>
              <a:t>z</a:t>
            </a:r>
            <a:endParaRPr lang="en-US" sz="1400" b="1" dirty="0">
              <a:effectLst>
                <a:outerShdw blurRad="38100" dist="38100" dir="2700000" algn="tl">
                  <a:srgbClr val="000000">
                    <a:alpha val="43137"/>
                  </a:srgbClr>
                </a:outerShdw>
              </a:effectLst>
            </a:endParaRPr>
          </a:p>
        </p:txBody>
      </p:sp>
      <p:sp>
        <p:nvSpPr>
          <p:cNvPr id="29" name="TextBox 28"/>
          <p:cNvSpPr txBox="1"/>
          <p:nvPr/>
        </p:nvSpPr>
        <p:spPr>
          <a:xfrm>
            <a:off x="1032568" y="4644820"/>
            <a:ext cx="1174817" cy="523220"/>
          </a:xfrm>
          <a:prstGeom prst="rect">
            <a:avLst/>
          </a:prstGeom>
          <a:noFill/>
        </p:spPr>
        <p:txBody>
          <a:bodyPr wrap="square" rtlCol="0">
            <a:spAutoFit/>
          </a:bodyPr>
          <a:lstStyle/>
          <a:p>
            <a:pPr algn="r"/>
            <a:r>
              <a:rPr lang="fi-FI" sz="1400" b="1" dirty="0" smtClean="0">
                <a:effectLst>
                  <a:outerShdw blurRad="38100" dist="38100" dir="2700000" algn="tl">
                    <a:srgbClr val="000000">
                      <a:alpha val="43137"/>
                    </a:srgbClr>
                  </a:outerShdw>
                </a:effectLst>
              </a:rPr>
              <a:t>Sum over all scenarios</a:t>
            </a:r>
            <a:endParaRPr lang="en-US" sz="1400" b="1" dirty="0">
              <a:effectLst>
                <a:outerShdw blurRad="38100" dist="38100" dir="2700000" algn="tl">
                  <a:srgbClr val="000000">
                    <a:alpha val="43137"/>
                  </a:srgbClr>
                </a:outerShdw>
              </a:effectLst>
            </a:endParaRPr>
          </a:p>
        </p:txBody>
      </p:sp>
      <p:sp>
        <p:nvSpPr>
          <p:cNvPr id="30" name="Rectangle 1"/>
          <p:cNvSpPr txBox="1">
            <a:spLocks noChangeArrowheads="1"/>
          </p:cNvSpPr>
          <p:nvPr/>
        </p:nvSpPr>
        <p:spPr bwMode="auto">
          <a:xfrm>
            <a:off x="340223" y="5142696"/>
            <a:ext cx="6455339" cy="5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b="1" kern="0" dirty="0" smtClean="0">
                <a:latin typeface="Arial Narrow" panose="020B0606020202030204" pitchFamily="34" charset="0"/>
                <a:cs typeface="Arial" panose="020B0604020202020204" pitchFamily="34" charset="0"/>
              </a:rPr>
              <a:t>Safety</a:t>
            </a:r>
            <a:r>
              <a:rPr lang="fi-FI" altLang="fi-FI" kern="0" dirty="0" smtClean="0">
                <a:latin typeface="Arial Narrow" panose="020B0606020202030204" pitchFamily="34" charset="0"/>
                <a:cs typeface="Arial" panose="020B0604020202020204" pitchFamily="34" charset="0"/>
              </a:rPr>
              <a:t>:</a:t>
            </a:r>
          </a:p>
        </p:txBody>
      </p:sp>
      <p:graphicFrame>
        <p:nvGraphicFramePr>
          <p:cNvPr id="31" name="Object 30"/>
          <p:cNvGraphicFramePr>
            <a:graphicFrameLocks noChangeAspect="1"/>
          </p:cNvGraphicFramePr>
          <p:nvPr>
            <p:extLst>
              <p:ext uri="{D42A27DB-BD31-4B8C-83A1-F6EECF244321}">
                <p14:modId xmlns:p14="http://schemas.microsoft.com/office/powerpoint/2010/main" val="2946244637"/>
              </p:ext>
            </p:extLst>
          </p:nvPr>
        </p:nvGraphicFramePr>
        <p:xfrm>
          <a:off x="1681232" y="5248640"/>
          <a:ext cx="1552000" cy="540000"/>
        </p:xfrm>
        <a:graphic>
          <a:graphicData uri="http://schemas.openxmlformats.org/presentationml/2006/ole">
            <mc:AlternateContent xmlns:mc="http://schemas.openxmlformats.org/markup-compatibility/2006">
              <mc:Choice xmlns:v="urn:schemas-microsoft-com:vml" Requires="v">
                <p:oleObj spid="_x0000_s20298" name="Equation" r:id="rId13" imgW="723600" imgH="253800" progId="Equation.3">
                  <p:embed/>
                </p:oleObj>
              </mc:Choice>
              <mc:Fallback>
                <p:oleObj name="Equation" r:id="rId13" imgW="723600" imgH="253800" progId="Equation.3">
                  <p:embed/>
                  <p:pic>
                    <p:nvPicPr>
                      <p:cNvPr id="0" name=""/>
                      <p:cNvPicPr>
                        <a:picLocks noChangeAspect="1" noChangeArrowheads="1"/>
                      </p:cNvPicPr>
                      <p:nvPr/>
                    </p:nvPicPr>
                    <p:blipFill>
                      <a:blip r:embed="rId14"/>
                      <a:srcRect/>
                      <a:stretch>
                        <a:fillRect/>
                      </a:stretch>
                    </p:blipFill>
                    <p:spPr bwMode="auto">
                      <a:xfrm>
                        <a:off x="1681232" y="5248640"/>
                        <a:ext cx="1552000" cy="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Freeform 37"/>
          <p:cNvSpPr/>
          <p:nvPr/>
        </p:nvSpPr>
        <p:spPr>
          <a:xfrm>
            <a:off x="7057292" y="398585"/>
            <a:ext cx="4806462" cy="5404338"/>
          </a:xfrm>
          <a:custGeom>
            <a:avLst/>
            <a:gdLst>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649416 w 4806462"/>
              <a:gd name="connsiteY4" fmla="*/ 5404338 h 5404338"/>
              <a:gd name="connsiteX5" fmla="*/ 2649416 w 4806462"/>
              <a:gd name="connsiteY5" fmla="*/ 3985846 h 5404338"/>
              <a:gd name="connsiteX6" fmla="*/ 4806462 w 4806462"/>
              <a:gd name="connsiteY6" fmla="*/ 3985846 h 5404338"/>
              <a:gd name="connsiteX7" fmla="*/ 4806462 w 4806462"/>
              <a:gd name="connsiteY7" fmla="*/ 11723 h 5404338"/>
              <a:gd name="connsiteX8" fmla="*/ 656493 w 4806462"/>
              <a:gd name="connsiteY8" fmla="*/ 0 h 5404338"/>
              <a:gd name="connsiteX9" fmla="*/ 656493 w 4806462"/>
              <a:gd name="connsiteY9" fmla="*/ 1348153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649416 w 4806462"/>
              <a:gd name="connsiteY4" fmla="*/ 5404338 h 5404338"/>
              <a:gd name="connsiteX5" fmla="*/ 2649416 w 4806462"/>
              <a:gd name="connsiteY5" fmla="*/ 3985846 h 5404338"/>
              <a:gd name="connsiteX6" fmla="*/ 4806462 w 4806462"/>
              <a:gd name="connsiteY6" fmla="*/ 398584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649416 w 4806462"/>
              <a:gd name="connsiteY5" fmla="*/ 3985846 h 5404338"/>
              <a:gd name="connsiteX6" fmla="*/ 4806462 w 4806462"/>
              <a:gd name="connsiteY6" fmla="*/ 398584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965939 w 4806462"/>
              <a:gd name="connsiteY5" fmla="*/ 3024553 h 5404338"/>
              <a:gd name="connsiteX6" fmla="*/ 4806462 w 4806462"/>
              <a:gd name="connsiteY6" fmla="*/ 398584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29908"/>
              <a:gd name="connsiteY0" fmla="*/ 1324707 h 5404338"/>
              <a:gd name="connsiteX1" fmla="*/ 0 w 4829908"/>
              <a:gd name="connsiteY1" fmla="*/ 2696307 h 5404338"/>
              <a:gd name="connsiteX2" fmla="*/ 879231 w 4829908"/>
              <a:gd name="connsiteY2" fmla="*/ 2696307 h 5404338"/>
              <a:gd name="connsiteX3" fmla="*/ 890954 w 4829908"/>
              <a:gd name="connsiteY3" fmla="*/ 5404338 h 5404338"/>
              <a:gd name="connsiteX4" fmla="*/ 2977662 w 4829908"/>
              <a:gd name="connsiteY4" fmla="*/ 5404338 h 5404338"/>
              <a:gd name="connsiteX5" fmla="*/ 2965939 w 4829908"/>
              <a:gd name="connsiteY5" fmla="*/ 3024553 h 5404338"/>
              <a:gd name="connsiteX6" fmla="*/ 4829908 w 4829908"/>
              <a:gd name="connsiteY6" fmla="*/ 3036276 h 5404338"/>
              <a:gd name="connsiteX7" fmla="*/ 4806462 w 4829908"/>
              <a:gd name="connsiteY7" fmla="*/ 11723 h 5404338"/>
              <a:gd name="connsiteX8" fmla="*/ 656493 w 4829908"/>
              <a:gd name="connsiteY8" fmla="*/ 0 h 5404338"/>
              <a:gd name="connsiteX9" fmla="*/ 656493 w 4829908"/>
              <a:gd name="connsiteY9" fmla="*/ 1324706 h 5404338"/>
              <a:gd name="connsiteX10" fmla="*/ 0 w 4829908"/>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965939 w 4806462"/>
              <a:gd name="connsiteY5" fmla="*/ 3024553 h 5404338"/>
              <a:gd name="connsiteX6" fmla="*/ 4806462 w 4806462"/>
              <a:gd name="connsiteY6" fmla="*/ 303627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965939 w 4806462"/>
              <a:gd name="connsiteY5" fmla="*/ 2895600 h 5404338"/>
              <a:gd name="connsiteX6" fmla="*/ 4806462 w 4806462"/>
              <a:gd name="connsiteY6" fmla="*/ 3036276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 name="connsiteX0" fmla="*/ 0 w 4806462"/>
              <a:gd name="connsiteY0" fmla="*/ 1324707 h 5404338"/>
              <a:gd name="connsiteX1" fmla="*/ 0 w 4806462"/>
              <a:gd name="connsiteY1" fmla="*/ 2696307 h 5404338"/>
              <a:gd name="connsiteX2" fmla="*/ 879231 w 4806462"/>
              <a:gd name="connsiteY2" fmla="*/ 2696307 h 5404338"/>
              <a:gd name="connsiteX3" fmla="*/ 890954 w 4806462"/>
              <a:gd name="connsiteY3" fmla="*/ 5404338 h 5404338"/>
              <a:gd name="connsiteX4" fmla="*/ 2977662 w 4806462"/>
              <a:gd name="connsiteY4" fmla="*/ 5404338 h 5404338"/>
              <a:gd name="connsiteX5" fmla="*/ 2965939 w 4806462"/>
              <a:gd name="connsiteY5" fmla="*/ 2895600 h 5404338"/>
              <a:gd name="connsiteX6" fmla="*/ 4794739 w 4806462"/>
              <a:gd name="connsiteY6" fmla="*/ 2907323 h 5404338"/>
              <a:gd name="connsiteX7" fmla="*/ 4806462 w 4806462"/>
              <a:gd name="connsiteY7" fmla="*/ 11723 h 5404338"/>
              <a:gd name="connsiteX8" fmla="*/ 656493 w 4806462"/>
              <a:gd name="connsiteY8" fmla="*/ 0 h 5404338"/>
              <a:gd name="connsiteX9" fmla="*/ 656493 w 4806462"/>
              <a:gd name="connsiteY9" fmla="*/ 1324706 h 5404338"/>
              <a:gd name="connsiteX10" fmla="*/ 0 w 4806462"/>
              <a:gd name="connsiteY10" fmla="*/ 1324707 h 540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6462" h="5404338">
                <a:moveTo>
                  <a:pt x="0" y="1324707"/>
                </a:moveTo>
                <a:lnTo>
                  <a:pt x="0" y="2696307"/>
                </a:lnTo>
                <a:lnTo>
                  <a:pt x="879231" y="2696307"/>
                </a:lnTo>
                <a:cubicBezTo>
                  <a:pt x="883139" y="3598984"/>
                  <a:pt x="887046" y="4501661"/>
                  <a:pt x="890954" y="5404338"/>
                </a:cubicBezTo>
                <a:lnTo>
                  <a:pt x="2977662" y="5404338"/>
                </a:lnTo>
                <a:cubicBezTo>
                  <a:pt x="2973754" y="4611076"/>
                  <a:pt x="2969847" y="3688862"/>
                  <a:pt x="2965939" y="2895600"/>
                </a:cubicBezTo>
                <a:lnTo>
                  <a:pt x="4794739" y="2907323"/>
                </a:lnTo>
                <a:cubicBezTo>
                  <a:pt x="4798647" y="1942123"/>
                  <a:pt x="4802554" y="976923"/>
                  <a:pt x="4806462" y="11723"/>
                </a:cubicBezTo>
                <a:lnTo>
                  <a:pt x="656493" y="0"/>
                </a:lnTo>
                <a:lnTo>
                  <a:pt x="656493" y="1324706"/>
                </a:lnTo>
                <a:lnTo>
                  <a:pt x="0" y="1324707"/>
                </a:lnTo>
                <a:close/>
              </a:path>
            </a:pathLst>
          </a:custGeom>
          <a:noFill/>
          <a:ln w="38100">
            <a:solidFill>
              <a:srgbClr val="00206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629138" y="1875162"/>
            <a:ext cx="1224000" cy="1080000"/>
          </a:xfrm>
          <a:prstGeom prst="rect">
            <a:avLst/>
          </a:prstGeom>
          <a:noFill/>
          <a:ln w="38100">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8445981" y="3196756"/>
            <a:ext cx="1260000" cy="936000"/>
          </a:xfrm>
          <a:prstGeom prst="rect">
            <a:avLst/>
          </a:prstGeom>
          <a:noFill/>
          <a:ln w="38100">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8260039" y="4621213"/>
            <a:ext cx="1224000" cy="1080000"/>
          </a:xfrm>
          <a:prstGeom prst="rect">
            <a:avLst/>
          </a:prstGeom>
          <a:noFill/>
          <a:ln w="38100">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p:cNvCxnSpPr/>
          <p:nvPr/>
        </p:nvCxnSpPr>
        <p:spPr>
          <a:xfrm>
            <a:off x="9601200" y="2955162"/>
            <a:ext cx="1228890" cy="1709475"/>
          </a:xfrm>
          <a:prstGeom prst="straightConnector1">
            <a:avLst/>
          </a:prstGeom>
          <a:noFill/>
          <a:ln w="57150">
            <a:solidFill>
              <a:srgbClr val="00B050"/>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Arrow Connector 47"/>
          <p:cNvCxnSpPr/>
          <p:nvPr/>
        </p:nvCxnSpPr>
        <p:spPr>
          <a:xfrm>
            <a:off x="9705981" y="4132756"/>
            <a:ext cx="781044" cy="531881"/>
          </a:xfrm>
          <a:prstGeom prst="straightConnector1">
            <a:avLst/>
          </a:prstGeom>
          <a:noFill/>
          <a:ln w="57150">
            <a:solidFill>
              <a:srgbClr val="00B050"/>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a:stCxn id="41" idx="3"/>
          </p:cNvCxnSpPr>
          <p:nvPr/>
        </p:nvCxnSpPr>
        <p:spPr>
          <a:xfrm>
            <a:off x="9484039" y="5161213"/>
            <a:ext cx="845824" cy="6827"/>
          </a:xfrm>
          <a:prstGeom prst="straightConnector1">
            <a:avLst/>
          </a:prstGeom>
          <a:noFill/>
          <a:ln w="57150">
            <a:solidFill>
              <a:srgbClr val="00B050"/>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3" name="Oval 32"/>
          <p:cNvSpPr/>
          <p:nvPr/>
        </p:nvSpPr>
        <p:spPr>
          <a:xfrm>
            <a:off x="2508738" y="3872949"/>
            <a:ext cx="547856" cy="542398"/>
          </a:xfrm>
          <a:prstGeom prst="ellipse">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20803" y="3872949"/>
            <a:ext cx="547856" cy="542398"/>
          </a:xfrm>
          <a:prstGeom prst="ellipse">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20354" y="3872949"/>
            <a:ext cx="547856" cy="542398"/>
          </a:xfrm>
          <a:prstGeom prst="ellipse">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3" idx="5"/>
            <a:endCxn id="36" idx="1"/>
          </p:cNvCxnSpPr>
          <p:nvPr/>
        </p:nvCxnSpPr>
        <p:spPr>
          <a:xfrm>
            <a:off x="2976362" y="4335915"/>
            <a:ext cx="1562008" cy="1192775"/>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5"/>
            <a:endCxn id="36" idx="0"/>
          </p:cNvCxnSpPr>
          <p:nvPr/>
        </p:nvCxnSpPr>
        <p:spPr>
          <a:xfrm>
            <a:off x="4488427" y="4335915"/>
            <a:ext cx="1255075" cy="838832"/>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5" idx="5"/>
            <a:endCxn id="36" idx="3"/>
          </p:cNvCxnSpPr>
          <p:nvPr/>
        </p:nvCxnSpPr>
        <p:spPr>
          <a:xfrm>
            <a:off x="5387978" y="4335915"/>
            <a:ext cx="1560656" cy="1192775"/>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38370" y="5174747"/>
            <a:ext cx="2410264"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fi-FI" sz="2000" b="1" dirty="0" smtClean="0">
                <a:effectLst>
                  <a:outerShdw blurRad="38100" dist="38100" dir="2700000" algn="tl">
                    <a:srgbClr val="000000">
                      <a:alpha val="43137"/>
                    </a:srgbClr>
                  </a:outerShdw>
                </a:effectLst>
              </a:rPr>
              <a:t>How to obtain these probabilities?</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52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par>
                          <p:cTn id="100" fill="hold">
                            <p:stCondLst>
                              <p:cond delay="1500"/>
                            </p:stCondLst>
                            <p:childTnLst>
                              <p:par>
                                <p:cTn id="101" presetID="10" presetClass="entr" presetSubtype="0" fill="hold"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childTnLst>
                          </p:cTn>
                        </p:par>
                        <p:par>
                          <p:cTn id="104" fill="hold">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childTnLst>
                          </p:cTn>
                        </p:par>
                        <p:par>
                          <p:cTn id="108" fill="hold">
                            <p:stCondLst>
                              <p:cond delay="2500"/>
                            </p:stCondLst>
                            <p:childTnLst>
                              <p:par>
                                <p:cTn id="109" presetID="10" presetClass="entr" presetSubtype="0" fill="hold"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childTnLst>
                          </p:cTn>
                        </p:par>
                        <p:par>
                          <p:cTn id="112" fill="hold">
                            <p:stCondLst>
                              <p:cond delay="3000"/>
                            </p:stCondLst>
                            <p:childTnLst>
                              <p:par>
                                <p:cTn id="113" presetID="10" presetClass="entr" presetSubtype="0"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p:bldP spid="21" grpId="0"/>
      <p:bldP spid="24" grpId="0" animBg="1"/>
      <p:bldP spid="25" grpId="0" animBg="1"/>
      <p:bldP spid="26" grpId="0" animBg="1"/>
      <p:bldP spid="27" grpId="0"/>
      <p:bldP spid="28" grpId="0"/>
      <p:bldP spid="29" grpId="0"/>
      <p:bldP spid="30" grpId="0"/>
      <p:bldP spid="38" grpId="0" animBg="1"/>
      <p:bldP spid="39" grpId="0" animBg="1"/>
      <p:bldP spid="40" grpId="0" animBg="1"/>
      <p:bldP spid="41"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
          <p:cNvSpPr txBox="1">
            <a:spLocks noChangeArrowheads="1"/>
          </p:cNvSpPr>
          <p:nvPr/>
        </p:nvSpPr>
        <p:spPr bwMode="auto">
          <a:xfrm>
            <a:off x="354291" y="2975845"/>
            <a:ext cx="64553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b="1" kern="0" dirty="0" smtClean="0">
                <a:latin typeface="Arial Narrow" panose="020B0606020202030204" pitchFamily="34" charset="0"/>
                <a:cs typeface="Arial" panose="020B0604020202020204" pitchFamily="34" charset="0"/>
              </a:rPr>
              <a:t>Weight</a:t>
            </a:r>
            <a:r>
              <a:rPr lang="fi-FI" altLang="fi-FI" kern="0" dirty="0" smtClean="0">
                <a:latin typeface="Arial Narrow" panose="020B0606020202030204" pitchFamily="34" charset="0"/>
                <a:cs typeface="Arial" panose="020B0604020202020204" pitchFamily="34" charset="0"/>
              </a:rPr>
              <a:t> to expert </a:t>
            </a:r>
            <a:r>
              <a:rPr lang="fi-FI" altLang="fi-FI" i="1" kern="0" dirty="0">
                <a:latin typeface="Times New Roman" panose="02020603050405020304" pitchFamily="18" charset="0"/>
                <a:cs typeface="Times New Roman" panose="02020603050405020304" pitchFamily="18" charset="0"/>
              </a:rPr>
              <a:t>e</a:t>
            </a:r>
            <a:r>
              <a:rPr lang="fi-FI" altLang="fi-FI" kern="0" dirty="0" smtClean="0">
                <a:latin typeface="Arial Narrow" panose="020B0606020202030204" pitchFamily="34" charset="0"/>
                <a:cs typeface="Arial" panose="020B0604020202020204" pitchFamily="34" charset="0"/>
              </a:rPr>
              <a:t> at node </a:t>
            </a:r>
            <a:r>
              <a:rPr lang="fi-FI" altLang="fi-FI" i="1" kern="0" dirty="0" smtClean="0">
                <a:latin typeface="Times New Roman" panose="02020603050405020304" pitchFamily="18" charset="0"/>
                <a:cs typeface="Times New Roman" panose="02020603050405020304" pitchFamily="18" charset="0"/>
              </a:rPr>
              <a:t>i</a:t>
            </a:r>
          </a:p>
        </p:txBody>
      </p:sp>
      <p:sp>
        <p:nvSpPr>
          <p:cNvPr id="2" name="Otsikko 1"/>
          <p:cNvSpPr txBox="1">
            <a:spLocks/>
          </p:cNvSpPr>
          <p:nvPr/>
        </p:nvSpPr>
        <p:spPr>
          <a:xfrm>
            <a:off x="351692" y="133962"/>
            <a:ext cx="11488615"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fi-FI" kern="0" dirty="0" smtClean="0">
                <a:solidFill>
                  <a:srgbClr val="C00000"/>
                </a:solidFill>
                <a:latin typeface="Arial" panose="020B0604020202020204" pitchFamily="34" charset="0"/>
                <a:cs typeface="Arial" panose="020B0604020202020204" pitchFamily="34" charset="0"/>
              </a:rPr>
              <a:t>Expert judgments</a:t>
            </a:r>
            <a:endParaRPr lang="fi-FI" kern="0" dirty="0">
              <a:solidFill>
                <a:srgbClr val="C00000"/>
              </a:solidFill>
              <a:latin typeface="Arial" panose="020B0604020202020204" pitchFamily="34" charset="0"/>
              <a:cs typeface="Arial" panose="020B0604020202020204" pitchFamily="34" charset="0"/>
            </a:endParaRPr>
          </a:p>
        </p:txBody>
      </p:sp>
      <p:pic>
        <p:nvPicPr>
          <p:cNvPr id="7" name="Picture 4" descr="http://www.sib-science.info/news/pictures/mee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994" t="8683" r="2556" b="3651"/>
          <a:stretch/>
        </p:blipFill>
        <p:spPr bwMode="auto">
          <a:xfrm>
            <a:off x="8742995" y="1577646"/>
            <a:ext cx="2399905" cy="180418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1"/>
          <p:cNvSpPr txBox="1">
            <a:spLocks noChangeArrowheads="1"/>
          </p:cNvSpPr>
          <p:nvPr/>
        </p:nvSpPr>
        <p:spPr bwMode="auto">
          <a:xfrm>
            <a:off x="354291" y="628462"/>
            <a:ext cx="64553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Set of </a:t>
            </a:r>
            <a:r>
              <a:rPr lang="fi-FI" altLang="fi-FI" b="1" kern="0" dirty="0" smtClean="0">
                <a:latin typeface="Arial Narrow" panose="020B0606020202030204" pitchFamily="34" charset="0"/>
                <a:cs typeface="Arial" panose="020B0604020202020204" pitchFamily="34" charset="0"/>
              </a:rPr>
              <a:t>experts</a:t>
            </a:r>
            <a:r>
              <a:rPr lang="fi-FI" altLang="fi-FI" kern="0" dirty="0" smtClean="0">
                <a:latin typeface="Arial Narrow" panose="020B0606020202030204" pitchFamily="34" charset="0"/>
                <a:cs typeface="Arial" panose="020B0604020202020204" pitchFamily="34" charset="0"/>
              </a:rPr>
              <a:t> at each node</a:t>
            </a:r>
          </a:p>
        </p:txBody>
      </p:sp>
      <p:sp>
        <p:nvSpPr>
          <p:cNvPr id="2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3055332633"/>
              </p:ext>
            </p:extLst>
          </p:nvPr>
        </p:nvGraphicFramePr>
        <p:xfrm>
          <a:off x="3904457" y="763593"/>
          <a:ext cx="1171636" cy="421395"/>
        </p:xfrm>
        <a:graphic>
          <a:graphicData uri="http://schemas.openxmlformats.org/presentationml/2006/ole">
            <mc:AlternateContent xmlns:mc="http://schemas.openxmlformats.org/markup-compatibility/2006">
              <mc:Choice xmlns:v="urn:schemas-microsoft-com:vml" Requires="v">
                <p:oleObj spid="_x0000_s24218" name="Equation" r:id="rId4" imgW="609480" imgH="215640" progId="Equation.3">
                  <p:embed/>
                </p:oleObj>
              </mc:Choice>
              <mc:Fallback>
                <p:oleObj name="Equation" r:id="rId4" imgW="609480" imgH="215640" progId="Equation.3">
                  <p:embed/>
                  <p:pic>
                    <p:nvPicPr>
                      <p:cNvPr id="0" name="Object 3"/>
                      <p:cNvPicPr>
                        <a:picLocks noChangeAspect="1" noChangeArrowheads="1"/>
                      </p:cNvPicPr>
                      <p:nvPr/>
                    </p:nvPicPr>
                    <p:blipFill>
                      <a:blip r:embed="rId5"/>
                      <a:srcRect/>
                      <a:stretch>
                        <a:fillRect/>
                      </a:stretch>
                    </p:blipFill>
                    <p:spPr bwMode="auto">
                      <a:xfrm>
                        <a:off x="3904457" y="763593"/>
                        <a:ext cx="1171636" cy="421395"/>
                      </a:xfrm>
                      <a:prstGeom prst="rect">
                        <a:avLst/>
                      </a:prstGeom>
                      <a:noFill/>
                    </p:spPr>
                  </p:pic>
                </p:oleObj>
              </mc:Fallback>
            </mc:AlternateContent>
          </a:graphicData>
        </a:graphic>
      </p:graphicFrame>
      <p:sp>
        <p:nvSpPr>
          <p:cNvPr id="30" name="Rectangle 1"/>
          <p:cNvSpPr txBox="1">
            <a:spLocks noChangeArrowheads="1"/>
          </p:cNvSpPr>
          <p:nvPr/>
        </p:nvSpPr>
        <p:spPr bwMode="auto">
          <a:xfrm>
            <a:off x="354291" y="1204774"/>
            <a:ext cx="64553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Experts’ </a:t>
            </a:r>
            <a:r>
              <a:rPr lang="fi-FI" altLang="fi-FI" b="1" kern="0" dirty="0" smtClean="0">
                <a:latin typeface="Arial Narrow" panose="020B0606020202030204" pitchFamily="34" charset="0"/>
                <a:cs typeface="Arial" panose="020B0604020202020204" pitchFamily="34" charset="0"/>
              </a:rPr>
              <a:t>beliefs</a:t>
            </a:r>
            <a:r>
              <a:rPr lang="fi-FI" altLang="fi-FI" kern="0" dirty="0" smtClean="0">
                <a:latin typeface="Arial Narrow" panose="020B0606020202030204" pitchFamily="34" charset="0"/>
                <a:cs typeface="Arial" panose="020B0604020202020204" pitchFamily="34" charset="0"/>
              </a:rPr>
              <a:t> on the probabilities</a:t>
            </a:r>
          </a:p>
        </p:txBody>
      </p:sp>
      <p:pic>
        <p:nvPicPr>
          <p:cNvPr id="32" name="Picture 31"/>
          <p:cNvPicPr>
            <a:picLocks noChangeAspect="1"/>
          </p:cNvPicPr>
          <p:nvPr/>
        </p:nvPicPr>
        <p:blipFill>
          <a:blip r:embed="rId6"/>
          <a:stretch>
            <a:fillRect/>
          </a:stretch>
        </p:blipFill>
        <p:spPr>
          <a:xfrm>
            <a:off x="6571856" y="619358"/>
            <a:ext cx="2643840" cy="1363549"/>
          </a:xfrm>
          <a:prstGeom prst="rect">
            <a:avLst/>
          </a:prstGeom>
        </p:spPr>
      </p:pic>
      <p:pic>
        <p:nvPicPr>
          <p:cNvPr id="33" name="Picture 32"/>
          <p:cNvPicPr>
            <a:picLocks noChangeAspect="1"/>
          </p:cNvPicPr>
          <p:nvPr/>
        </p:nvPicPr>
        <p:blipFill>
          <a:blip r:embed="rId7"/>
          <a:stretch>
            <a:fillRect/>
          </a:stretch>
        </p:blipFill>
        <p:spPr>
          <a:xfrm>
            <a:off x="9566076" y="202728"/>
            <a:ext cx="2332800" cy="1543124"/>
          </a:xfrm>
          <a:prstGeom prst="rect">
            <a:avLst/>
          </a:prstGeom>
        </p:spPr>
      </p:pic>
      <p:pic>
        <p:nvPicPr>
          <p:cNvPr id="34" name="Picture 33"/>
          <p:cNvPicPr>
            <a:picLocks noChangeAspect="1"/>
          </p:cNvPicPr>
          <p:nvPr/>
        </p:nvPicPr>
        <p:blipFill>
          <a:blip r:embed="rId8"/>
          <a:stretch>
            <a:fillRect/>
          </a:stretch>
        </p:blipFill>
        <p:spPr>
          <a:xfrm>
            <a:off x="9771231" y="3023639"/>
            <a:ext cx="2332800" cy="1748569"/>
          </a:xfrm>
          <a:prstGeom prst="rect">
            <a:avLst/>
          </a:prstGeom>
        </p:spPr>
      </p:pic>
      <p:sp>
        <p:nvSpPr>
          <p:cNvPr id="36" name="Rectangle 1"/>
          <p:cNvSpPr txBox="1">
            <a:spLocks noChangeArrowheads="1"/>
          </p:cNvSpPr>
          <p:nvPr/>
        </p:nvSpPr>
        <p:spPr bwMode="auto">
          <a:xfrm>
            <a:off x="354291" y="1781086"/>
            <a:ext cx="6455339"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For each probablity multiple values</a:t>
            </a:r>
          </a:p>
          <a:p>
            <a:pPr marL="620713" lvl="1" eaLnBrk="0" hangingPunct="0">
              <a:lnSpc>
                <a:spcPct val="150000"/>
              </a:lnSpc>
              <a:spcBef>
                <a:spcPct val="0"/>
              </a:spcBef>
              <a:buSzPct val="80000"/>
              <a:buFont typeface="Arial" panose="020B0604020202020204" pitchFamily="34" charset="0"/>
              <a:buChar char="•"/>
            </a:pPr>
            <a:r>
              <a:rPr lang="fi-FI" altLang="fi-FI" sz="2200" kern="0" dirty="0" smtClean="0">
                <a:latin typeface="Arial Narrow" panose="020B0606020202030204" pitchFamily="34" charset="0"/>
                <a:cs typeface="Arial" panose="020B0604020202020204" pitchFamily="34" charset="0"/>
              </a:rPr>
              <a:t>e.g.</a:t>
            </a:r>
          </a:p>
        </p:txBody>
      </p:sp>
      <p:graphicFrame>
        <p:nvGraphicFramePr>
          <p:cNvPr id="40" name="Object 39"/>
          <p:cNvGraphicFramePr>
            <a:graphicFrameLocks noChangeAspect="1"/>
          </p:cNvGraphicFramePr>
          <p:nvPr>
            <p:extLst>
              <p:ext uri="{D42A27DB-BD31-4B8C-83A1-F6EECF244321}">
                <p14:modId xmlns:p14="http://schemas.microsoft.com/office/powerpoint/2010/main" val="3822766238"/>
              </p:ext>
            </p:extLst>
          </p:nvPr>
        </p:nvGraphicFramePr>
        <p:xfrm>
          <a:off x="1582809" y="2362527"/>
          <a:ext cx="1424328" cy="691189"/>
        </p:xfrm>
        <a:graphic>
          <a:graphicData uri="http://schemas.openxmlformats.org/presentationml/2006/ole">
            <mc:AlternateContent xmlns:mc="http://schemas.openxmlformats.org/markup-compatibility/2006">
              <mc:Choice xmlns:v="urn:schemas-microsoft-com:vml" Requires="v">
                <p:oleObj spid="_x0000_s24219" name="Equation" r:id="rId9" imgW="672840" imgH="330120" progId="Equation.3">
                  <p:embed/>
                </p:oleObj>
              </mc:Choice>
              <mc:Fallback>
                <p:oleObj name="Equation" r:id="rId9" imgW="672840" imgH="330120" progId="Equation.3">
                  <p:embed/>
                  <p:pic>
                    <p:nvPicPr>
                      <p:cNvPr id="0" name=""/>
                      <p:cNvPicPr>
                        <a:picLocks noChangeAspect="1" noChangeArrowheads="1"/>
                      </p:cNvPicPr>
                      <p:nvPr/>
                    </p:nvPicPr>
                    <p:blipFill>
                      <a:blip r:embed="rId10"/>
                      <a:srcRect/>
                      <a:stretch>
                        <a:fillRect/>
                      </a:stretch>
                    </p:blipFill>
                    <p:spPr bwMode="auto">
                      <a:xfrm>
                        <a:off x="1582809" y="2362527"/>
                        <a:ext cx="1424328" cy="691189"/>
                      </a:xfrm>
                      <a:prstGeom prst="rect">
                        <a:avLst/>
                      </a:prstGeom>
                      <a:noFill/>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20350229"/>
              </p:ext>
            </p:extLst>
          </p:nvPr>
        </p:nvGraphicFramePr>
        <p:xfrm>
          <a:off x="5109938" y="2362527"/>
          <a:ext cx="1346200" cy="549275"/>
        </p:xfrm>
        <a:graphic>
          <a:graphicData uri="http://schemas.openxmlformats.org/presentationml/2006/ole">
            <mc:AlternateContent xmlns:mc="http://schemas.openxmlformats.org/markup-compatibility/2006">
              <mc:Choice xmlns:v="urn:schemas-microsoft-com:vml" Requires="v">
                <p:oleObj spid="_x0000_s24220" name="Equation" r:id="rId11" imgW="799920" imgH="330120" progId="Equation.3">
                  <p:embed/>
                </p:oleObj>
              </mc:Choice>
              <mc:Fallback>
                <p:oleObj name="Equation" r:id="rId11" imgW="799920" imgH="330120" progId="Equation.3">
                  <p:embed/>
                  <p:pic>
                    <p:nvPicPr>
                      <p:cNvPr id="0" name=""/>
                      <p:cNvPicPr>
                        <a:picLocks noChangeAspect="1" noChangeArrowheads="1"/>
                      </p:cNvPicPr>
                      <p:nvPr/>
                    </p:nvPicPr>
                    <p:blipFill>
                      <a:blip r:embed="rId12"/>
                      <a:srcRect/>
                      <a:stretch>
                        <a:fillRect/>
                      </a:stretch>
                    </p:blipFill>
                    <p:spPr bwMode="auto">
                      <a:xfrm>
                        <a:off x="5109938" y="2362527"/>
                        <a:ext cx="1346200" cy="549275"/>
                      </a:xfrm>
                      <a:prstGeom prst="rect">
                        <a:avLst/>
                      </a:prstGeom>
                      <a:noFill/>
                      <a:ln w="38100">
                        <a:solidFill>
                          <a:schemeClr val="accent4">
                            <a:lumMod val="60000"/>
                            <a:lumOff val="40000"/>
                          </a:schemeClr>
                        </a:solid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697540998"/>
              </p:ext>
            </p:extLst>
          </p:nvPr>
        </p:nvGraphicFramePr>
        <p:xfrm>
          <a:off x="7798511" y="2674331"/>
          <a:ext cx="1366838" cy="549275"/>
        </p:xfrm>
        <a:graphic>
          <a:graphicData uri="http://schemas.openxmlformats.org/presentationml/2006/ole">
            <mc:AlternateContent xmlns:mc="http://schemas.openxmlformats.org/markup-compatibility/2006">
              <mc:Choice xmlns:v="urn:schemas-microsoft-com:vml" Requires="v">
                <p:oleObj spid="_x0000_s24221" name="Equation" r:id="rId13" imgW="812520" imgH="330120" progId="Equation.3">
                  <p:embed/>
                </p:oleObj>
              </mc:Choice>
              <mc:Fallback>
                <p:oleObj name="Equation" r:id="rId13" imgW="812520" imgH="330120" progId="Equation.3">
                  <p:embed/>
                  <p:pic>
                    <p:nvPicPr>
                      <p:cNvPr id="0" name=""/>
                      <p:cNvPicPr>
                        <a:picLocks noChangeAspect="1" noChangeArrowheads="1"/>
                      </p:cNvPicPr>
                      <p:nvPr/>
                    </p:nvPicPr>
                    <p:blipFill>
                      <a:blip r:embed="rId14"/>
                      <a:srcRect/>
                      <a:stretch>
                        <a:fillRect/>
                      </a:stretch>
                    </p:blipFill>
                    <p:spPr bwMode="auto">
                      <a:xfrm>
                        <a:off x="7798511" y="2674331"/>
                        <a:ext cx="1366838" cy="549275"/>
                      </a:xfrm>
                      <a:prstGeom prst="rect">
                        <a:avLst/>
                      </a:prstGeom>
                      <a:solidFill>
                        <a:schemeClr val="bg1"/>
                      </a:solidFill>
                      <a:ln w="38100">
                        <a:solidFill>
                          <a:schemeClr val="accent4">
                            <a:lumMod val="50000"/>
                          </a:schemeClr>
                        </a:solidFill>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889956721"/>
              </p:ext>
            </p:extLst>
          </p:nvPr>
        </p:nvGraphicFramePr>
        <p:xfrm>
          <a:off x="6628415" y="4049940"/>
          <a:ext cx="1346200" cy="549275"/>
        </p:xfrm>
        <a:graphic>
          <a:graphicData uri="http://schemas.openxmlformats.org/presentationml/2006/ole">
            <mc:AlternateContent xmlns:mc="http://schemas.openxmlformats.org/markup-compatibility/2006">
              <mc:Choice xmlns:v="urn:schemas-microsoft-com:vml" Requires="v">
                <p:oleObj spid="_x0000_s24222" name="Equation" r:id="rId15" imgW="799920" imgH="330120" progId="Equation.3">
                  <p:embed/>
                </p:oleObj>
              </mc:Choice>
              <mc:Fallback>
                <p:oleObj name="Equation" r:id="rId15" imgW="799920" imgH="330120" progId="Equation.3">
                  <p:embed/>
                  <p:pic>
                    <p:nvPicPr>
                      <p:cNvPr id="0" name=""/>
                      <p:cNvPicPr>
                        <a:picLocks noChangeAspect="1" noChangeArrowheads="1"/>
                      </p:cNvPicPr>
                      <p:nvPr/>
                    </p:nvPicPr>
                    <p:blipFill>
                      <a:blip r:embed="rId16"/>
                      <a:srcRect/>
                      <a:stretch>
                        <a:fillRect/>
                      </a:stretch>
                    </p:blipFill>
                    <p:spPr bwMode="auto">
                      <a:xfrm>
                        <a:off x="6628415" y="4049940"/>
                        <a:ext cx="1346200" cy="549275"/>
                      </a:xfrm>
                      <a:prstGeom prst="rect">
                        <a:avLst/>
                      </a:prstGeom>
                      <a:noFill/>
                      <a:ln w="38100">
                        <a:solidFill>
                          <a:schemeClr val="accent6">
                            <a:lumMod val="60000"/>
                            <a:lumOff val="40000"/>
                          </a:schemeClr>
                        </a:solidFill>
                      </a:ln>
                    </p:spPr>
                  </p:pic>
                </p:oleObj>
              </mc:Fallback>
            </mc:AlternateContent>
          </a:graphicData>
        </a:graphic>
      </p:graphicFrame>
      <p:cxnSp>
        <p:nvCxnSpPr>
          <p:cNvPr id="44" name="Straight Arrow Connector 43"/>
          <p:cNvCxnSpPr>
            <a:endCxn id="41" idx="3"/>
          </p:cNvCxnSpPr>
          <p:nvPr/>
        </p:nvCxnSpPr>
        <p:spPr>
          <a:xfrm flipH="1">
            <a:off x="6456138" y="1663307"/>
            <a:ext cx="1796040" cy="973857"/>
          </a:xfrm>
          <a:prstGeom prst="straightConnector1">
            <a:avLst/>
          </a:prstGeom>
          <a:noFill/>
          <a:ln w="38100">
            <a:solidFill>
              <a:schemeClr val="accent4">
                <a:lumMod val="60000"/>
                <a:lumOff val="40000"/>
              </a:schemeClr>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Arrow Connector 48"/>
          <p:cNvCxnSpPr>
            <a:endCxn id="42" idx="0"/>
          </p:cNvCxnSpPr>
          <p:nvPr/>
        </p:nvCxnSpPr>
        <p:spPr>
          <a:xfrm flipH="1">
            <a:off x="8481930" y="1268842"/>
            <a:ext cx="2765583" cy="1405489"/>
          </a:xfrm>
          <a:prstGeom prst="straightConnector1">
            <a:avLst/>
          </a:prstGeom>
          <a:noFill/>
          <a:ln w="38100">
            <a:solidFill>
              <a:schemeClr val="accent4">
                <a:lumMod val="50000"/>
              </a:schemeClr>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2" name="Straight Arrow Connector 51"/>
          <p:cNvCxnSpPr>
            <a:endCxn id="43" idx="3"/>
          </p:cNvCxnSpPr>
          <p:nvPr/>
        </p:nvCxnSpPr>
        <p:spPr>
          <a:xfrm flipH="1" flipV="1">
            <a:off x="7974615" y="4324577"/>
            <a:ext cx="3478831" cy="130494"/>
          </a:xfrm>
          <a:prstGeom prst="straightConnector1">
            <a:avLst/>
          </a:prstGeom>
          <a:noFill/>
          <a:ln w="38100">
            <a:solidFill>
              <a:schemeClr val="accent6">
                <a:lumMod val="60000"/>
                <a:lumOff val="40000"/>
              </a:schemeClr>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6" name="Rectangle 2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 name="Object 57"/>
          <p:cNvGraphicFramePr>
            <a:graphicFrameLocks noChangeAspect="1"/>
          </p:cNvGraphicFramePr>
          <p:nvPr>
            <p:extLst>
              <p:ext uri="{D42A27DB-BD31-4B8C-83A1-F6EECF244321}">
                <p14:modId xmlns:p14="http://schemas.microsoft.com/office/powerpoint/2010/main" val="4006186010"/>
              </p:ext>
            </p:extLst>
          </p:nvPr>
        </p:nvGraphicFramePr>
        <p:xfrm>
          <a:off x="1014413" y="4689475"/>
          <a:ext cx="8685212" cy="1079500"/>
        </p:xfrm>
        <a:graphic>
          <a:graphicData uri="http://schemas.openxmlformats.org/presentationml/2006/ole">
            <mc:AlternateContent xmlns:mc="http://schemas.openxmlformats.org/markup-compatibility/2006">
              <mc:Choice xmlns:v="urn:schemas-microsoft-com:vml" Requires="v">
                <p:oleObj spid="_x0000_s24223" name="Equation" r:id="rId17" imgW="4470120" imgH="558720" progId="Equation.3">
                  <p:embed/>
                </p:oleObj>
              </mc:Choice>
              <mc:Fallback>
                <p:oleObj name="Equation" r:id="rId17" imgW="4470120" imgH="558720" progId="Equation.3">
                  <p:embed/>
                  <p:pic>
                    <p:nvPicPr>
                      <p:cNvPr id="0" name="Object 20"/>
                      <p:cNvPicPr>
                        <a:picLocks noChangeAspect="1" noChangeArrowheads="1"/>
                      </p:cNvPicPr>
                      <p:nvPr/>
                    </p:nvPicPr>
                    <p:blipFill>
                      <a:blip r:embed="rId18"/>
                      <a:srcRect/>
                      <a:stretch>
                        <a:fillRect/>
                      </a:stretch>
                    </p:blipFill>
                    <p:spPr bwMode="auto">
                      <a:xfrm>
                        <a:off x="1014413" y="4689475"/>
                        <a:ext cx="8685212" cy="1079500"/>
                      </a:xfrm>
                      <a:prstGeom prst="rect">
                        <a:avLst/>
                      </a:prstGeom>
                      <a:noFill/>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3007543751"/>
              </p:ext>
            </p:extLst>
          </p:nvPr>
        </p:nvGraphicFramePr>
        <p:xfrm>
          <a:off x="4028972" y="3092506"/>
          <a:ext cx="412750" cy="512762"/>
        </p:xfrm>
        <a:graphic>
          <a:graphicData uri="http://schemas.openxmlformats.org/presentationml/2006/ole">
            <mc:AlternateContent xmlns:mc="http://schemas.openxmlformats.org/markup-compatibility/2006">
              <mc:Choice xmlns:v="urn:schemas-microsoft-com:vml" Requires="v">
                <p:oleObj spid="_x0000_s24224" name="Equation" r:id="rId19" imgW="190440" imgH="241200" progId="Equation.3">
                  <p:embed/>
                </p:oleObj>
              </mc:Choice>
              <mc:Fallback>
                <p:oleObj name="Equation" r:id="rId19" imgW="190440" imgH="241200" progId="Equation.3">
                  <p:embed/>
                  <p:pic>
                    <p:nvPicPr>
                      <p:cNvPr id="0" name=""/>
                      <p:cNvPicPr>
                        <a:picLocks noChangeAspect="1" noChangeArrowheads="1"/>
                      </p:cNvPicPr>
                      <p:nvPr/>
                    </p:nvPicPr>
                    <p:blipFill>
                      <a:blip r:embed="rId20"/>
                      <a:srcRect/>
                      <a:stretch>
                        <a:fillRect/>
                      </a:stretch>
                    </p:blipFill>
                    <p:spPr bwMode="auto">
                      <a:xfrm>
                        <a:off x="4028972" y="3092506"/>
                        <a:ext cx="412750" cy="512762"/>
                      </a:xfrm>
                      <a:prstGeom prst="rect">
                        <a:avLst/>
                      </a:prstGeom>
                      <a:noFill/>
                    </p:spPr>
                  </p:pic>
                </p:oleObj>
              </mc:Fallback>
            </mc:AlternateContent>
          </a:graphicData>
        </a:graphic>
      </p:graphicFrame>
      <p:sp>
        <p:nvSpPr>
          <p:cNvPr id="8193" name="Isosceles Triangle 8192"/>
          <p:cNvSpPr/>
          <p:nvPr/>
        </p:nvSpPr>
        <p:spPr>
          <a:xfrm>
            <a:off x="6454356" y="2853186"/>
            <a:ext cx="1333679" cy="1060844"/>
          </a:xfrm>
          <a:custGeom>
            <a:avLst/>
            <a:gdLst>
              <a:gd name="connsiteX0" fmla="*/ 0 w 923371"/>
              <a:gd name="connsiteY0" fmla="*/ 978782 h 978782"/>
              <a:gd name="connsiteX1" fmla="*/ 461686 w 923371"/>
              <a:gd name="connsiteY1" fmla="*/ 0 h 978782"/>
              <a:gd name="connsiteX2" fmla="*/ 923371 w 923371"/>
              <a:gd name="connsiteY2" fmla="*/ 978782 h 978782"/>
              <a:gd name="connsiteX3" fmla="*/ 0 w 923371"/>
              <a:gd name="connsiteY3" fmla="*/ 978782 h 978782"/>
              <a:gd name="connsiteX0" fmla="*/ 0 w 1228171"/>
              <a:gd name="connsiteY0" fmla="*/ 1013952 h 1013952"/>
              <a:gd name="connsiteX1" fmla="*/ 766486 w 1228171"/>
              <a:gd name="connsiteY1" fmla="*/ 0 h 1013952"/>
              <a:gd name="connsiteX2" fmla="*/ 1228171 w 1228171"/>
              <a:gd name="connsiteY2" fmla="*/ 978782 h 1013952"/>
              <a:gd name="connsiteX3" fmla="*/ 0 w 1228171"/>
              <a:gd name="connsiteY3" fmla="*/ 1013952 h 1013952"/>
              <a:gd name="connsiteX0" fmla="*/ 0 w 1228171"/>
              <a:gd name="connsiteY0" fmla="*/ 1002229 h 1002229"/>
              <a:gd name="connsiteX1" fmla="*/ 332733 w 1228171"/>
              <a:gd name="connsiteY1" fmla="*/ 0 h 1002229"/>
              <a:gd name="connsiteX2" fmla="*/ 1228171 w 1228171"/>
              <a:gd name="connsiteY2" fmla="*/ 967059 h 1002229"/>
              <a:gd name="connsiteX3" fmla="*/ 0 w 1228171"/>
              <a:gd name="connsiteY3" fmla="*/ 1002229 h 1002229"/>
              <a:gd name="connsiteX0" fmla="*/ 0 w 1357125"/>
              <a:gd name="connsiteY0" fmla="*/ 1002229 h 1002229"/>
              <a:gd name="connsiteX1" fmla="*/ 332733 w 1357125"/>
              <a:gd name="connsiteY1" fmla="*/ 0 h 1002229"/>
              <a:gd name="connsiteX2" fmla="*/ 1357125 w 1357125"/>
              <a:gd name="connsiteY2" fmla="*/ 732597 h 1002229"/>
              <a:gd name="connsiteX3" fmla="*/ 0 w 1357125"/>
              <a:gd name="connsiteY3" fmla="*/ 1002229 h 1002229"/>
              <a:gd name="connsiteX0" fmla="*/ 0 w 1357125"/>
              <a:gd name="connsiteY0" fmla="*/ 990506 h 990506"/>
              <a:gd name="connsiteX1" fmla="*/ 309287 w 1357125"/>
              <a:gd name="connsiteY1" fmla="*/ 0 h 990506"/>
              <a:gd name="connsiteX2" fmla="*/ 1357125 w 1357125"/>
              <a:gd name="connsiteY2" fmla="*/ 720874 h 990506"/>
              <a:gd name="connsiteX3" fmla="*/ 0 w 1357125"/>
              <a:gd name="connsiteY3" fmla="*/ 990506 h 990506"/>
              <a:gd name="connsiteX0" fmla="*/ 0 w 1333679"/>
              <a:gd name="connsiteY0" fmla="*/ 990506 h 990506"/>
              <a:gd name="connsiteX1" fmla="*/ 309287 w 1333679"/>
              <a:gd name="connsiteY1" fmla="*/ 0 h 990506"/>
              <a:gd name="connsiteX2" fmla="*/ 1333679 w 1333679"/>
              <a:gd name="connsiteY2" fmla="*/ 720874 h 990506"/>
              <a:gd name="connsiteX3" fmla="*/ 0 w 1333679"/>
              <a:gd name="connsiteY3" fmla="*/ 990506 h 990506"/>
              <a:gd name="connsiteX0" fmla="*/ 0 w 1333679"/>
              <a:gd name="connsiteY0" fmla="*/ 978783 h 978783"/>
              <a:gd name="connsiteX1" fmla="*/ 309287 w 1333679"/>
              <a:gd name="connsiteY1" fmla="*/ 0 h 978783"/>
              <a:gd name="connsiteX2" fmla="*/ 1333679 w 1333679"/>
              <a:gd name="connsiteY2" fmla="*/ 720874 h 978783"/>
              <a:gd name="connsiteX3" fmla="*/ 0 w 1333679"/>
              <a:gd name="connsiteY3" fmla="*/ 978783 h 978783"/>
              <a:gd name="connsiteX0" fmla="*/ 0 w 1333679"/>
              <a:gd name="connsiteY0" fmla="*/ 1060844 h 1060844"/>
              <a:gd name="connsiteX1" fmla="*/ 485134 w 1333679"/>
              <a:gd name="connsiteY1" fmla="*/ 0 h 1060844"/>
              <a:gd name="connsiteX2" fmla="*/ 1333679 w 1333679"/>
              <a:gd name="connsiteY2" fmla="*/ 802935 h 1060844"/>
              <a:gd name="connsiteX3" fmla="*/ 0 w 1333679"/>
              <a:gd name="connsiteY3" fmla="*/ 1060844 h 1060844"/>
            </a:gdLst>
            <a:ahLst/>
            <a:cxnLst>
              <a:cxn ang="0">
                <a:pos x="connsiteX0" y="connsiteY0"/>
              </a:cxn>
              <a:cxn ang="0">
                <a:pos x="connsiteX1" y="connsiteY1"/>
              </a:cxn>
              <a:cxn ang="0">
                <a:pos x="connsiteX2" y="connsiteY2"/>
              </a:cxn>
              <a:cxn ang="0">
                <a:pos x="connsiteX3" y="connsiteY3"/>
              </a:cxn>
            </a:cxnLst>
            <a:rect l="l" t="t" r="r" b="b"/>
            <a:pathLst>
              <a:path w="1333679" h="1060844">
                <a:moveTo>
                  <a:pt x="0" y="1060844"/>
                </a:moveTo>
                <a:lnTo>
                  <a:pt x="485134" y="0"/>
                </a:lnTo>
                <a:lnTo>
                  <a:pt x="1333679" y="802935"/>
                </a:lnTo>
                <a:lnTo>
                  <a:pt x="0" y="1060844"/>
                </a:lnTo>
                <a:close/>
              </a:path>
            </a:pathLst>
          </a:custGeom>
          <a:solidFill>
            <a:srgbClr val="A6A6A6">
              <a:alpha val="3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841461" y="2767646"/>
            <a:ext cx="187570" cy="1992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62353" y="3800418"/>
            <a:ext cx="187570" cy="1992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682527" y="3534556"/>
            <a:ext cx="187570" cy="1992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Object 66"/>
          <p:cNvGraphicFramePr>
            <a:graphicFrameLocks noChangeAspect="1"/>
          </p:cNvGraphicFramePr>
          <p:nvPr>
            <p:extLst>
              <p:ext uri="{D42A27DB-BD31-4B8C-83A1-F6EECF244321}">
                <p14:modId xmlns:p14="http://schemas.microsoft.com/office/powerpoint/2010/main" val="2009953908"/>
              </p:ext>
            </p:extLst>
          </p:nvPr>
        </p:nvGraphicFramePr>
        <p:xfrm>
          <a:off x="1500904" y="3790244"/>
          <a:ext cx="4316412" cy="809625"/>
        </p:xfrm>
        <a:graphic>
          <a:graphicData uri="http://schemas.openxmlformats.org/presentationml/2006/ole">
            <mc:AlternateContent xmlns:mc="http://schemas.openxmlformats.org/markup-compatibility/2006">
              <mc:Choice xmlns:v="urn:schemas-microsoft-com:vml" Requires="v">
                <p:oleObj spid="_x0000_s24225" name="Equation" r:id="rId21" imgW="2222280" imgH="419040" progId="Equation.3">
                  <p:embed/>
                </p:oleObj>
              </mc:Choice>
              <mc:Fallback>
                <p:oleObj name="Equation" r:id="rId21" imgW="2222280" imgH="419040" progId="Equation.3">
                  <p:embed/>
                  <p:pic>
                    <p:nvPicPr>
                      <p:cNvPr id="0" name=""/>
                      <p:cNvPicPr>
                        <a:picLocks noChangeAspect="1" noChangeArrowheads="1"/>
                      </p:cNvPicPr>
                      <p:nvPr/>
                    </p:nvPicPr>
                    <p:blipFill>
                      <a:blip r:embed="rId22"/>
                      <a:srcRect/>
                      <a:stretch>
                        <a:fillRect/>
                      </a:stretch>
                    </p:blipFill>
                    <p:spPr bwMode="auto">
                      <a:xfrm>
                        <a:off x="1500904" y="3790244"/>
                        <a:ext cx="4316412" cy="809625"/>
                      </a:xfrm>
                      <a:prstGeom prst="rect">
                        <a:avLst/>
                      </a:prstGeom>
                      <a:noFill/>
                    </p:spPr>
                  </p:pic>
                </p:oleObj>
              </mc:Fallback>
            </mc:AlternateContent>
          </a:graphicData>
        </a:graphic>
      </p:graphicFrame>
      <p:cxnSp>
        <p:nvCxnSpPr>
          <p:cNvPr id="8205" name="Straight Connector 8204"/>
          <p:cNvCxnSpPr>
            <a:endCxn id="67" idx="0"/>
          </p:cNvCxnSpPr>
          <p:nvPr/>
        </p:nvCxnSpPr>
        <p:spPr>
          <a:xfrm flipH="1">
            <a:off x="3659110" y="3381832"/>
            <a:ext cx="3193831" cy="408412"/>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827379" y="1236523"/>
            <a:ext cx="1409081" cy="688328"/>
          </a:xfrm>
          <a:prstGeom prst="rect">
            <a:avLst/>
          </a:prstGeom>
          <a:noFill/>
          <a:ln w="57150">
            <a:solidFill>
              <a:schemeClr val="bg2">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i-FI" sz="1600" b="1" u="sng" dirty="0" smtClean="0">
                <a:solidFill>
                  <a:schemeClr val="bg1">
                    <a:lumMod val="50000"/>
                  </a:schemeClr>
                </a:solidFill>
              </a:rPr>
              <a:t>EPISTEMIC UNCERTAINTY</a:t>
            </a:r>
            <a:endParaRPr lang="en-US" sz="1600" b="1" u="sng" dirty="0">
              <a:solidFill>
                <a:schemeClr val="bg1">
                  <a:lumMod val="50000"/>
                </a:schemeClr>
              </a:solidFill>
            </a:endParaRPr>
          </a:p>
        </p:txBody>
      </p:sp>
      <p:sp>
        <p:nvSpPr>
          <p:cNvPr id="3" name="Rectangle 2"/>
          <p:cNvSpPr/>
          <p:nvPr/>
        </p:nvSpPr>
        <p:spPr>
          <a:xfrm>
            <a:off x="3007137" y="4966447"/>
            <a:ext cx="1021835" cy="645459"/>
          </a:xfrm>
          <a:prstGeom prst="rect">
            <a:avLst/>
          </a:prstGeom>
          <a:solidFill>
            <a:srgbClr val="AFABAB">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725542" y="4966249"/>
            <a:ext cx="1021835" cy="645459"/>
          </a:xfrm>
          <a:prstGeom prst="rect">
            <a:avLst/>
          </a:prstGeom>
          <a:solidFill>
            <a:srgbClr val="AFABAB">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974615" y="4966248"/>
            <a:ext cx="1021835" cy="645459"/>
          </a:xfrm>
          <a:prstGeom prst="rect">
            <a:avLst/>
          </a:prstGeom>
          <a:solidFill>
            <a:srgbClr val="AFABAB">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6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8193"/>
                                        </p:tgtEl>
                                        <p:attrNameLst>
                                          <p:attrName>style.visibility</p:attrName>
                                        </p:attrNameLst>
                                      </p:cBhvr>
                                      <p:to>
                                        <p:strVal val="visible"/>
                                      </p:to>
                                    </p:set>
                                    <p:animEffect transition="in" filter="fade">
                                      <p:cBhvr>
                                        <p:cTn id="77" dur="500"/>
                                        <p:tgtEl>
                                          <p:spTgt spid="8193"/>
                                        </p:tgtEl>
                                      </p:cBhvr>
                                    </p:animEffect>
                                  </p:childTnLst>
                                </p:cTn>
                              </p:par>
                              <p:par>
                                <p:cTn id="78" presetID="10" presetClass="entr" presetSubtype="0" fill="hold" nodeType="withEffect">
                                  <p:stCondLst>
                                    <p:cond delay="0"/>
                                  </p:stCondLst>
                                  <p:childTnLst>
                                    <p:set>
                                      <p:cBhvr>
                                        <p:cTn id="79" dur="1" fill="hold">
                                          <p:stCondLst>
                                            <p:cond delay="0"/>
                                          </p:stCondLst>
                                        </p:cTn>
                                        <p:tgtEl>
                                          <p:spTgt spid="8205"/>
                                        </p:tgtEl>
                                        <p:attrNameLst>
                                          <p:attrName>style.visibility</p:attrName>
                                        </p:attrNameLst>
                                      </p:cBhvr>
                                      <p:to>
                                        <p:strVal val="visible"/>
                                      </p:to>
                                    </p:set>
                                    <p:animEffect transition="in" filter="fade">
                                      <p:cBhvr>
                                        <p:cTn id="80" dur="500"/>
                                        <p:tgtEl>
                                          <p:spTgt spid="8205"/>
                                        </p:tgtEl>
                                      </p:cBhvr>
                                    </p:animEffect>
                                  </p:childTnLst>
                                </p:cTn>
                              </p:par>
                              <p:par>
                                <p:cTn id="81" presetID="10" presetClass="entr" presetSubtype="0" fill="hold"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0" grpId="0"/>
      <p:bldP spid="36" grpId="0"/>
      <p:bldP spid="8193" grpId="0" animBg="1"/>
      <p:bldP spid="35" grpId="0" animBg="1"/>
      <p:bldP spid="38" grpId="0" animBg="1"/>
      <p:bldP spid="39" grpId="0" animBg="1"/>
      <p:bldP spid="79" grpId="0" animBg="1"/>
      <p:bldP spid="3" grpId="0" animBg="1"/>
      <p:bldP spid="31"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351692" y="133962"/>
            <a:ext cx="11488615"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fi-FI" kern="0" dirty="0" smtClean="0">
                <a:solidFill>
                  <a:srgbClr val="C00000"/>
                </a:solidFill>
                <a:latin typeface="Arial" panose="020B0604020202020204" pitchFamily="34" charset="0"/>
                <a:cs typeface="Arial" panose="020B0604020202020204" pitchFamily="34" charset="0"/>
              </a:rPr>
              <a:t>Optimization</a:t>
            </a:r>
            <a:endParaRPr lang="fi-FI" kern="0" dirty="0">
              <a:solidFill>
                <a:srgbClr val="C00000"/>
              </a:solidFill>
              <a:latin typeface="Arial" panose="020B0604020202020204" pitchFamily="34" charset="0"/>
              <a:cs typeface="Arial" panose="020B0604020202020204" pitchFamily="34" charset="0"/>
            </a:endParaRPr>
          </a:p>
        </p:txBody>
      </p:sp>
      <p:sp>
        <p:nvSpPr>
          <p:cNvPr id="4" name="Rectangle 1"/>
          <p:cNvSpPr txBox="1">
            <a:spLocks noChangeArrowheads="1"/>
          </p:cNvSpPr>
          <p:nvPr/>
        </p:nvSpPr>
        <p:spPr bwMode="auto">
          <a:xfrm>
            <a:off x="354291" y="628462"/>
            <a:ext cx="114860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What values of the weights?</a:t>
            </a:r>
          </a:p>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Assign values to obtain </a:t>
            </a:r>
            <a:r>
              <a:rPr lang="fi-FI" altLang="fi-FI" b="1" kern="0" dirty="0" smtClean="0">
                <a:latin typeface="Arial Narrow" panose="020B0606020202030204" pitchFamily="34" charset="0"/>
                <a:cs typeface="Arial" panose="020B0604020202020204" pitchFamily="34" charset="0"/>
              </a:rPr>
              <a:t>the most conservative estimate of the failure probability</a:t>
            </a:r>
            <a:r>
              <a:rPr lang="fi-FI" altLang="fi-FI" kern="0" dirty="0" smtClean="0">
                <a:latin typeface="Arial Narrow" panose="020B0606020202030204" pitchFamily="34" charset="0"/>
                <a:cs typeface="Arial" panose="020B0604020202020204" pitchFamily="34" charset="0"/>
              </a:rPr>
              <a:t>, given the elicited beliefs</a:t>
            </a:r>
          </a:p>
        </p:txBody>
      </p:sp>
      <p:graphicFrame>
        <p:nvGraphicFramePr>
          <p:cNvPr id="5" name="Object 4"/>
          <p:cNvGraphicFramePr>
            <a:graphicFrameLocks noChangeAspect="1"/>
          </p:cNvGraphicFramePr>
          <p:nvPr>
            <p:extLst>
              <p:ext uri="{D42A27DB-BD31-4B8C-83A1-F6EECF244321}">
                <p14:modId xmlns:p14="http://schemas.microsoft.com/office/powerpoint/2010/main" val="1359385893"/>
              </p:ext>
            </p:extLst>
          </p:nvPr>
        </p:nvGraphicFramePr>
        <p:xfrm>
          <a:off x="931495" y="3078039"/>
          <a:ext cx="2536825" cy="906463"/>
        </p:xfrm>
        <a:graphic>
          <a:graphicData uri="http://schemas.openxmlformats.org/presentationml/2006/ole">
            <mc:AlternateContent xmlns:mc="http://schemas.openxmlformats.org/markup-compatibility/2006">
              <mc:Choice xmlns:v="urn:schemas-microsoft-com:vml" Requires="v">
                <p:oleObj spid="_x0000_s10181" name="Equation" r:id="rId3" imgW="888840" imgH="317160" progId="Equation.3">
                  <p:embed/>
                </p:oleObj>
              </mc:Choice>
              <mc:Fallback>
                <p:oleObj name="Equation" r:id="rId3" imgW="888840" imgH="317160" progId="Equation.3">
                  <p:embed/>
                  <p:pic>
                    <p:nvPicPr>
                      <p:cNvPr id="0" name=""/>
                      <p:cNvPicPr/>
                      <p:nvPr/>
                    </p:nvPicPr>
                    <p:blipFill>
                      <a:blip r:embed="rId4"/>
                      <a:stretch>
                        <a:fillRect/>
                      </a:stretch>
                    </p:blipFill>
                    <p:spPr>
                      <a:xfrm>
                        <a:off x="931495" y="3078039"/>
                        <a:ext cx="2536825" cy="9064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36231431"/>
              </p:ext>
            </p:extLst>
          </p:nvPr>
        </p:nvGraphicFramePr>
        <p:xfrm>
          <a:off x="1459030" y="4137683"/>
          <a:ext cx="1227137" cy="1257300"/>
        </p:xfrm>
        <a:graphic>
          <a:graphicData uri="http://schemas.openxmlformats.org/presentationml/2006/ole">
            <mc:AlternateContent xmlns:mc="http://schemas.openxmlformats.org/markup-compatibility/2006">
              <mc:Choice xmlns:v="urn:schemas-microsoft-com:vml" Requires="v">
                <p:oleObj spid="_x0000_s10182" name="Equation" r:id="rId5" imgW="596880" imgH="609480" progId="Equation.3">
                  <p:embed/>
                </p:oleObj>
              </mc:Choice>
              <mc:Fallback>
                <p:oleObj name="Equation" r:id="rId5" imgW="596880" imgH="609480" progId="Equation.3">
                  <p:embed/>
                  <p:pic>
                    <p:nvPicPr>
                      <p:cNvPr id="0" name=""/>
                      <p:cNvPicPr/>
                      <p:nvPr/>
                    </p:nvPicPr>
                    <p:blipFill>
                      <a:blip r:embed="rId6"/>
                      <a:stretch>
                        <a:fillRect/>
                      </a:stretch>
                    </p:blipFill>
                    <p:spPr>
                      <a:xfrm>
                        <a:off x="1459030" y="4137683"/>
                        <a:ext cx="1227137" cy="1257300"/>
                      </a:xfrm>
                      <a:prstGeom prst="rect">
                        <a:avLst/>
                      </a:prstGeom>
                    </p:spPr>
                  </p:pic>
                </p:oleObj>
              </mc:Fallback>
            </mc:AlternateContent>
          </a:graphicData>
        </a:graphic>
      </p:graphicFrame>
      <p:sp>
        <p:nvSpPr>
          <p:cNvPr id="7" name="Left Brace 6"/>
          <p:cNvSpPr/>
          <p:nvPr/>
        </p:nvSpPr>
        <p:spPr bwMode="auto">
          <a:xfrm>
            <a:off x="750276" y="3308645"/>
            <a:ext cx="181219" cy="2052000"/>
          </a:xfrm>
          <a:prstGeom prst="leftBrace">
            <a:avLst>
              <a:gd name="adj1" fmla="val 8333"/>
              <a:gd name="adj2" fmla="val 48873"/>
            </a:avLst>
          </a:prstGeom>
          <a:no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8" name="Rectangle 1"/>
          <p:cNvSpPr txBox="1">
            <a:spLocks noChangeArrowheads="1"/>
          </p:cNvSpPr>
          <p:nvPr/>
        </p:nvSpPr>
        <p:spPr bwMode="auto">
          <a:xfrm>
            <a:off x="354291" y="2382788"/>
            <a:ext cx="11486016" cy="57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Optimization model:</a:t>
            </a:r>
          </a:p>
        </p:txBody>
      </p:sp>
      <p:pic>
        <p:nvPicPr>
          <p:cNvPr id="9" name="Picture 8"/>
          <p:cNvPicPr>
            <a:picLocks noChangeAspect="1"/>
          </p:cNvPicPr>
          <p:nvPr/>
        </p:nvPicPr>
        <p:blipFill>
          <a:blip r:embed="rId7"/>
          <a:stretch>
            <a:fillRect/>
          </a:stretch>
        </p:blipFill>
        <p:spPr>
          <a:xfrm>
            <a:off x="4947139" y="1919389"/>
            <a:ext cx="5041193" cy="3823500"/>
          </a:xfrm>
          <a:prstGeom prst="rect">
            <a:avLst/>
          </a:prstGeom>
          <a:ln>
            <a:noFill/>
          </a:ln>
          <a:effectLst>
            <a:outerShdw blurRad="292100" dist="139700" dir="2700000" algn="tl" rotWithShape="0">
              <a:srgbClr val="333333">
                <a:alpha val="65000"/>
              </a:srgbClr>
            </a:outerShdw>
          </a:effectLst>
        </p:spPr>
      </p:pic>
      <p:sp>
        <p:nvSpPr>
          <p:cNvPr id="10" name="Isosceles Triangle 9"/>
          <p:cNvSpPr/>
          <p:nvPr/>
        </p:nvSpPr>
        <p:spPr>
          <a:xfrm rot="5400000">
            <a:off x="10099158" y="3808944"/>
            <a:ext cx="360000" cy="252000"/>
          </a:xfrm>
          <a:prstGeom prst="triangle">
            <a:avLst/>
          </a:prstGeom>
          <a:solidFill>
            <a:srgbClr val="FFC000"/>
          </a:solidFill>
          <a:ln w="28575">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615800611"/>
              </p:ext>
            </p:extLst>
          </p:nvPr>
        </p:nvGraphicFramePr>
        <p:xfrm>
          <a:off x="10428288" y="3681413"/>
          <a:ext cx="1693862" cy="506412"/>
        </p:xfrm>
        <a:graphic>
          <a:graphicData uri="http://schemas.openxmlformats.org/presentationml/2006/ole">
            <mc:AlternateContent xmlns:mc="http://schemas.openxmlformats.org/markup-compatibility/2006">
              <mc:Choice xmlns:v="urn:schemas-microsoft-com:vml" Requires="v">
                <p:oleObj spid="_x0000_s10183" name="Equation" r:id="rId8" imgW="850680" imgH="253800" progId="Equation.3">
                  <p:embed/>
                </p:oleObj>
              </mc:Choice>
              <mc:Fallback>
                <p:oleObj name="Equation" r:id="rId8" imgW="850680" imgH="253800" progId="Equation.3">
                  <p:embed/>
                  <p:pic>
                    <p:nvPicPr>
                      <p:cNvPr id="0" name=""/>
                      <p:cNvPicPr/>
                      <p:nvPr/>
                    </p:nvPicPr>
                    <p:blipFill>
                      <a:blip r:embed="rId9"/>
                      <a:stretch>
                        <a:fillRect/>
                      </a:stretch>
                    </p:blipFill>
                    <p:spPr>
                      <a:xfrm>
                        <a:off x="10428288" y="3681413"/>
                        <a:ext cx="1693862" cy="506412"/>
                      </a:xfrm>
                      <a:prstGeom prst="rect">
                        <a:avLst/>
                      </a:prstGeom>
                    </p:spPr>
                  </p:pic>
                </p:oleObj>
              </mc:Fallback>
            </mc:AlternateContent>
          </a:graphicData>
        </a:graphic>
      </p:graphicFrame>
    </p:spTree>
    <p:extLst>
      <p:ext uri="{BB962C8B-B14F-4D97-AF65-F5344CB8AC3E}">
        <p14:creationId xmlns:p14="http://schemas.microsoft.com/office/powerpoint/2010/main" val="17158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351693" y="133962"/>
            <a:ext cx="11500338"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fi-FI" kern="0" dirty="0" smtClean="0">
                <a:solidFill>
                  <a:srgbClr val="C00000"/>
                </a:solidFill>
                <a:latin typeface="Arial" panose="020B0604020202020204" pitchFamily="34" charset="0"/>
                <a:cs typeface="Arial" panose="020B0604020202020204" pitchFamily="34" charset="0"/>
              </a:rPr>
              <a:t>Deterministic tools in the BN (1/2)</a:t>
            </a:r>
            <a:endParaRPr lang="fi-FI" kern="0" dirty="0">
              <a:solidFill>
                <a:srgbClr val="C00000"/>
              </a:solidFill>
              <a:latin typeface="Arial" panose="020B0604020202020204" pitchFamily="34" charset="0"/>
              <a:cs typeface="Arial" panose="020B0604020202020204" pitchFamily="34" charset="0"/>
            </a:endParaRPr>
          </a:p>
        </p:txBody>
      </p:sp>
      <p:sp>
        <p:nvSpPr>
          <p:cNvPr id="3" name="Rectangle 1"/>
          <p:cNvSpPr txBox="1">
            <a:spLocks noChangeArrowheads="1"/>
          </p:cNvSpPr>
          <p:nvPr/>
        </p:nvSpPr>
        <p:spPr bwMode="auto">
          <a:xfrm>
            <a:off x="354291" y="628462"/>
            <a:ext cx="67850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Some </a:t>
            </a:r>
            <a:r>
              <a:rPr lang="fi-FI" altLang="fi-FI" kern="0" smtClean="0">
                <a:latin typeface="Arial Narrow" panose="020B0606020202030204" pitchFamily="34" charset="0"/>
                <a:cs typeface="Arial" panose="020B0604020202020204" pitchFamily="34" charset="0"/>
              </a:rPr>
              <a:t>dependences modeled </a:t>
            </a:r>
            <a:r>
              <a:rPr lang="fi-FI" altLang="fi-FI" kern="0" dirty="0" smtClean="0">
                <a:latin typeface="Arial Narrow" panose="020B0606020202030204" pitchFamily="34" charset="0"/>
                <a:cs typeface="Arial" panose="020B0604020202020204" pitchFamily="34" charset="0"/>
              </a:rPr>
              <a:t>by deterministic tools (</a:t>
            </a:r>
            <a:r>
              <a:rPr lang="fi-FI" altLang="fi-FI" kern="0" dirty="0">
                <a:latin typeface="Arial Narrow" panose="020B0606020202030204" pitchFamily="34" charset="0"/>
                <a:cs typeface="Arial" panose="020B0604020202020204" pitchFamily="34" charset="0"/>
              </a:rPr>
              <a:t>computer </a:t>
            </a:r>
            <a:r>
              <a:rPr lang="fi-FI" altLang="fi-FI" kern="0" dirty="0" smtClean="0">
                <a:latin typeface="Arial Narrow" panose="020B0606020202030204" pitchFamily="34" charset="0"/>
                <a:cs typeface="Arial" panose="020B0604020202020204" pitchFamily="34" charset="0"/>
              </a:rPr>
              <a:t>codes, laboratory experiments)</a:t>
            </a:r>
          </a:p>
        </p:txBody>
      </p:sp>
      <p:pic>
        <p:nvPicPr>
          <p:cNvPr id="4" name="Picture 3"/>
          <p:cNvPicPr>
            <a:picLocks noChangeAspect="1"/>
          </p:cNvPicPr>
          <p:nvPr/>
        </p:nvPicPr>
        <p:blipFill>
          <a:blip r:embed="rId3"/>
          <a:stretch>
            <a:fillRect/>
          </a:stretch>
        </p:blipFill>
        <p:spPr>
          <a:xfrm>
            <a:off x="7139353" y="617045"/>
            <a:ext cx="4958861" cy="5185878"/>
          </a:xfrm>
          <a:prstGeom prst="rect">
            <a:avLst/>
          </a:prstGeom>
        </p:spPr>
      </p:pic>
      <p:sp>
        <p:nvSpPr>
          <p:cNvPr id="5" name="Rectangle 4"/>
          <p:cNvSpPr/>
          <p:nvPr/>
        </p:nvSpPr>
        <p:spPr>
          <a:xfrm>
            <a:off x="8629138" y="1933777"/>
            <a:ext cx="1224000" cy="1080000"/>
          </a:xfrm>
          <a:prstGeom prst="rect">
            <a:avLst/>
          </a:prstGeom>
          <a:noFill/>
          <a:ln w="57150">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445981" y="3255371"/>
            <a:ext cx="1260000" cy="936000"/>
          </a:xfrm>
          <a:prstGeom prst="rect">
            <a:avLst/>
          </a:prstGeom>
          <a:noFill/>
          <a:ln w="57150">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260039" y="4679828"/>
            <a:ext cx="1224000" cy="1080000"/>
          </a:xfrm>
          <a:prstGeom prst="rect">
            <a:avLst/>
          </a:prstGeom>
          <a:noFill/>
          <a:ln w="57150">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9601200" y="3013777"/>
            <a:ext cx="1228890" cy="1709475"/>
          </a:xfrm>
          <a:prstGeom prst="straightConnector1">
            <a:avLst/>
          </a:prstGeom>
          <a:noFill/>
          <a:ln w="57150">
            <a:solidFill>
              <a:srgbClr val="002060"/>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p:nvPr/>
        </p:nvCxnSpPr>
        <p:spPr>
          <a:xfrm>
            <a:off x="9705981" y="4191371"/>
            <a:ext cx="781044" cy="531881"/>
          </a:xfrm>
          <a:prstGeom prst="straightConnector1">
            <a:avLst/>
          </a:prstGeom>
          <a:noFill/>
          <a:ln w="57150">
            <a:solidFill>
              <a:srgbClr val="002060"/>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 name="Straight Arrow Connector 9"/>
          <p:cNvCxnSpPr>
            <a:stCxn id="7" idx="3"/>
          </p:cNvCxnSpPr>
          <p:nvPr/>
        </p:nvCxnSpPr>
        <p:spPr>
          <a:xfrm>
            <a:off x="9484039" y="5219828"/>
            <a:ext cx="845824" cy="6827"/>
          </a:xfrm>
          <a:prstGeom prst="straightConnector1">
            <a:avLst/>
          </a:prstGeom>
          <a:noFill/>
          <a:ln w="57150">
            <a:solidFill>
              <a:srgbClr val="002060"/>
            </a:solidFill>
            <a:prstDash val="solid"/>
            <a:headEnd type="oval"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1" name="Rectangle 10"/>
          <p:cNvSpPr/>
          <p:nvPr/>
        </p:nvSpPr>
        <p:spPr>
          <a:xfrm>
            <a:off x="10282140" y="4751828"/>
            <a:ext cx="1800000" cy="1044000"/>
          </a:xfrm>
          <a:prstGeom prst="rect">
            <a:avLst/>
          </a:prstGeom>
          <a:noFill/>
          <a:ln w="5715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
          <p:cNvSpPr txBox="1">
            <a:spLocks noChangeArrowheads="1"/>
          </p:cNvSpPr>
          <p:nvPr/>
        </p:nvSpPr>
        <p:spPr bwMode="auto">
          <a:xfrm>
            <a:off x="351693" y="1758900"/>
            <a:ext cx="67850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Better capure the physical phenomena</a:t>
            </a:r>
          </a:p>
        </p:txBody>
      </p:sp>
      <p:sp>
        <p:nvSpPr>
          <p:cNvPr id="23" name="Rectangle 1"/>
          <p:cNvSpPr txBox="1">
            <a:spLocks noChangeArrowheads="1"/>
          </p:cNvSpPr>
          <p:nvPr/>
        </p:nvSpPr>
        <p:spPr bwMode="auto">
          <a:xfrm>
            <a:off x="351693" y="2335340"/>
            <a:ext cx="6785062" cy="57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Resource-intensive simulations (time, cost...)</a:t>
            </a:r>
          </a:p>
        </p:txBody>
      </p:sp>
      <p:sp>
        <p:nvSpPr>
          <p:cNvPr id="32" name="TextBox 31"/>
          <p:cNvSpPr txBox="1"/>
          <p:nvPr/>
        </p:nvSpPr>
        <p:spPr>
          <a:xfrm>
            <a:off x="8965214" y="5273828"/>
            <a:ext cx="400568" cy="369332"/>
          </a:xfrm>
          <a:prstGeom prst="rect">
            <a:avLst/>
          </a:prstGeom>
          <a:solidFill>
            <a:schemeClr val="bg1"/>
          </a:solidFill>
          <a:ln w="38100">
            <a:solidFill>
              <a:schemeClr val="accent1">
                <a:lumMod val="75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fi-FI"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endPar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TextBox 32"/>
          <p:cNvSpPr txBox="1"/>
          <p:nvPr/>
        </p:nvSpPr>
        <p:spPr>
          <a:xfrm>
            <a:off x="9120555" y="3672902"/>
            <a:ext cx="504000" cy="369332"/>
          </a:xfrm>
          <a:prstGeom prst="rect">
            <a:avLst/>
          </a:prstGeom>
          <a:solidFill>
            <a:schemeClr val="bg1"/>
          </a:solidFill>
          <a:ln w="38100">
            <a:solidFill>
              <a:schemeClr val="accent1">
                <a:lumMod val="75000"/>
              </a:schemeClr>
            </a:solidFill>
          </a:ln>
          <a:effectLst>
            <a:outerShdw blurRad="50800" dist="38100" dir="2700000" algn="tl" rotWithShape="0">
              <a:prstClr val="black">
                <a:alpha val="40000"/>
              </a:prstClr>
            </a:outerShdw>
          </a:effectLst>
        </p:spPr>
        <p:txBody>
          <a:bodyPr wrap="square" rtlCol="0" anchor="ctr">
            <a:spAutoFit/>
          </a:bodyPr>
          <a:lstStyle>
            <a:defPPr>
              <a:defRPr lang="en-US"/>
            </a:defPPr>
            <a:lvl1pPr algn="ctr">
              <a:defRPr b="1" i="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fi-FI" dirty="0"/>
              <a:t>q</a:t>
            </a:r>
            <a:r>
              <a:rPr lang="fi-FI" baseline="-25000" dirty="0"/>
              <a:t>B</a:t>
            </a:r>
            <a:endParaRPr lang="en-US" baseline="-25000" dirty="0"/>
          </a:p>
        </p:txBody>
      </p:sp>
      <p:sp>
        <p:nvSpPr>
          <p:cNvPr id="34" name="TextBox 33"/>
          <p:cNvSpPr txBox="1"/>
          <p:nvPr/>
        </p:nvSpPr>
        <p:spPr>
          <a:xfrm>
            <a:off x="9247809" y="2465920"/>
            <a:ext cx="540000" cy="369332"/>
          </a:xfrm>
          <a:prstGeom prst="rect">
            <a:avLst/>
          </a:prstGeom>
          <a:solidFill>
            <a:schemeClr val="bg1"/>
          </a:solidFill>
          <a:ln w="38100">
            <a:solidFill>
              <a:schemeClr val="accent1">
                <a:lumMod val="75000"/>
              </a:schemeClr>
            </a:solidFill>
          </a:ln>
          <a:effectLst>
            <a:outerShdw blurRad="50800" dist="38100" dir="2700000" algn="tl" rotWithShape="0">
              <a:prstClr val="black">
                <a:alpha val="40000"/>
              </a:prstClr>
            </a:outerShdw>
          </a:effectLst>
        </p:spPr>
        <p:txBody>
          <a:bodyPr wrap="square" rtlCol="0" anchor="ctr">
            <a:spAutoFit/>
          </a:bodyPr>
          <a:lstStyle>
            <a:defPPr>
              <a:defRPr lang="en-US"/>
            </a:defPPr>
            <a:lvl1pPr algn="ctr">
              <a:defRPr b="1" i="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fi-FI" dirty="0"/>
              <a:t>q</a:t>
            </a:r>
            <a:r>
              <a:rPr lang="fi-FI" baseline="-25000" dirty="0"/>
              <a:t>NF</a:t>
            </a:r>
            <a:endParaRPr lang="en-US" baseline="-25000" dirty="0"/>
          </a:p>
        </p:txBody>
      </p:sp>
      <p:sp>
        <p:nvSpPr>
          <p:cNvPr id="36" name="TextBox 35"/>
          <p:cNvSpPr txBox="1"/>
          <p:nvPr/>
        </p:nvSpPr>
        <p:spPr>
          <a:xfrm>
            <a:off x="11297516" y="5218096"/>
            <a:ext cx="612000" cy="468000"/>
          </a:xfrm>
          <a:prstGeom prst="rect">
            <a:avLst/>
          </a:prstGeom>
          <a:solidFill>
            <a:srgbClr val="FF6D6D"/>
          </a:solidFill>
          <a:ln w="38100">
            <a:solidFill>
              <a:srgbClr val="C00000"/>
            </a:solidFill>
          </a:ln>
          <a:effectLst>
            <a:outerShdw blurRad="50800" dist="38100" dir="2700000" algn="tl" rotWithShape="0">
              <a:prstClr val="black">
                <a:alpha val="40000"/>
              </a:prstClr>
            </a:outerShdw>
          </a:effectLst>
        </p:spPr>
        <p:txBody>
          <a:bodyPr wrap="square" rtlCol="0" anchor="ctr">
            <a:spAutoFit/>
          </a:bodyPr>
          <a:lstStyle>
            <a:defPPr>
              <a:defRPr lang="en-US"/>
            </a:defPPr>
            <a:lvl1pPr algn="ctr">
              <a:defRPr b="1" i="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fi-FI" dirty="0" smtClean="0"/>
              <a:t>r</a:t>
            </a:r>
            <a:endParaRPr lang="en-US" baseline="-25000" dirty="0"/>
          </a:p>
        </p:txBody>
      </p:sp>
      <p:pic>
        <p:nvPicPr>
          <p:cNvPr id="38" name="Picture 37"/>
          <p:cNvPicPr>
            <a:picLocks noChangeAspect="1"/>
          </p:cNvPicPr>
          <p:nvPr/>
        </p:nvPicPr>
        <p:blipFill>
          <a:blip r:embed="rId4">
            <a:lum contrast="20000"/>
          </a:blip>
          <a:stretch>
            <a:fillRect/>
          </a:stretch>
        </p:blipFill>
        <p:spPr>
          <a:xfrm>
            <a:off x="4145506" y="3023600"/>
            <a:ext cx="3722031" cy="2801534"/>
          </a:xfrm>
          <a:prstGeom prst="rect">
            <a:avLst/>
          </a:prstGeom>
          <a:ln>
            <a:noFill/>
          </a:ln>
          <a:effectLst>
            <a:outerShdw blurRad="292100" dist="139700" dir="2700000" algn="tl" rotWithShape="0">
              <a:srgbClr val="333333">
                <a:alpha val="65000"/>
              </a:srgbClr>
            </a:outerShdw>
          </a:effectLst>
        </p:spPr>
      </p:pic>
      <p:pic>
        <p:nvPicPr>
          <p:cNvPr id="40" name="Picture 39"/>
          <p:cNvPicPr>
            <a:picLocks noChangeAspect="1"/>
          </p:cNvPicPr>
          <p:nvPr/>
        </p:nvPicPr>
        <p:blipFill>
          <a:blip r:embed="rId5"/>
          <a:stretch>
            <a:fillRect/>
          </a:stretch>
        </p:blipFill>
        <p:spPr>
          <a:xfrm>
            <a:off x="1065620" y="3004596"/>
            <a:ext cx="5108506" cy="2820538"/>
          </a:xfrm>
          <a:prstGeom prst="rect">
            <a:avLst/>
          </a:prstGeom>
          <a:ln>
            <a:noFill/>
          </a:ln>
          <a:effectLst>
            <a:outerShdw blurRad="292100" dist="139700" dir="2700000" algn="tl" rotWithShape="0">
              <a:srgbClr val="333333">
                <a:alpha val="65000"/>
              </a:srgbClr>
            </a:outerShdw>
          </a:effectLst>
        </p:spPr>
      </p:pic>
      <p:sp>
        <p:nvSpPr>
          <p:cNvPr id="41" name="TextBox 40"/>
          <p:cNvSpPr txBox="1"/>
          <p:nvPr/>
        </p:nvSpPr>
        <p:spPr>
          <a:xfrm>
            <a:off x="6384132" y="3983619"/>
            <a:ext cx="1653965" cy="954107"/>
          </a:xfrm>
          <a:prstGeom prst="rect">
            <a:avLst/>
          </a:prstGeom>
          <a:noFill/>
          <a:ln w="5715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i-FI" b="1" u="sng" dirty="0">
                <a:solidFill>
                  <a:srgbClr val="C00000"/>
                </a:solidFill>
              </a:rPr>
              <a:t>Very strong assumption!</a:t>
            </a:r>
          </a:p>
          <a:p>
            <a:r>
              <a:rPr lang="fi-FI" b="1" u="sng" dirty="0">
                <a:solidFill>
                  <a:srgbClr val="C00000"/>
                </a:solidFill>
              </a:rPr>
              <a:t>Soon removed</a:t>
            </a:r>
            <a:endParaRPr lang="en-US" b="1" u="sng" dirty="0">
              <a:solidFill>
                <a:srgbClr val="C00000"/>
              </a:solidFill>
            </a:endParaRPr>
          </a:p>
        </p:txBody>
      </p:sp>
      <p:sp>
        <p:nvSpPr>
          <p:cNvPr id="42" name="Rectangle 41"/>
          <p:cNvSpPr/>
          <p:nvPr/>
        </p:nvSpPr>
        <p:spPr>
          <a:xfrm>
            <a:off x="3892062" y="3614287"/>
            <a:ext cx="668216" cy="518469"/>
          </a:xfrm>
          <a:prstGeom prst="rect">
            <a:avLst/>
          </a:prstGeom>
          <a:solidFill>
            <a:srgbClr val="FFFF00">
              <a:alpha val="30196"/>
            </a:srgbClr>
          </a:solid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3891123" y="4419257"/>
            <a:ext cx="668216" cy="288000"/>
          </a:xfrm>
          <a:prstGeom prst="rect">
            <a:avLst/>
          </a:prstGeom>
          <a:solidFill>
            <a:srgbClr val="FFFF00">
              <a:alpha val="30196"/>
            </a:srgbClr>
          </a:solid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357440" y="5493182"/>
            <a:ext cx="792000" cy="288000"/>
          </a:xfrm>
          <a:prstGeom prst="rect">
            <a:avLst/>
          </a:prstGeom>
          <a:solidFill>
            <a:srgbClr val="FFFF00">
              <a:alpha val="30196"/>
            </a:srgbClr>
          </a:solid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902916" y="5259417"/>
            <a:ext cx="668216" cy="288000"/>
          </a:xfrm>
          <a:prstGeom prst="rect">
            <a:avLst/>
          </a:prstGeom>
          <a:solidFill>
            <a:srgbClr val="FFFF00">
              <a:alpha val="30196"/>
            </a:srgbClr>
          </a:solid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357440" y="4677125"/>
            <a:ext cx="792000" cy="288000"/>
          </a:xfrm>
          <a:prstGeom prst="rect">
            <a:avLst/>
          </a:prstGeom>
          <a:solidFill>
            <a:srgbClr val="FFFF00">
              <a:alpha val="30196"/>
            </a:srgbClr>
          </a:solid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2"/>
          <p:cNvPicPr>
            <a:picLocks/>
          </p:cNvPicPr>
          <p:nvPr/>
        </p:nvPicPr>
        <p:blipFill>
          <a:blip r:embed="rId6"/>
          <a:stretch>
            <a:fillRect/>
          </a:stretch>
        </p:blipFill>
        <p:spPr>
          <a:xfrm>
            <a:off x="1057075" y="3003665"/>
            <a:ext cx="5148000" cy="2822400"/>
          </a:xfrm>
          <a:prstGeom prst="rect">
            <a:avLst/>
          </a:prstGeom>
        </p:spPr>
      </p:pic>
    </p:spTree>
    <p:extLst>
      <p:ext uri="{BB962C8B-B14F-4D97-AF65-F5344CB8AC3E}">
        <p14:creationId xmlns:p14="http://schemas.microsoft.com/office/powerpoint/2010/main" val="29712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xit" presetSubtype="0" fill="hold" nodeType="with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xit" presetSubtype="0" fill="hold" grpId="1" nodeType="withEffect">
                                  <p:stCondLst>
                                    <p:cond delay="0"/>
                                  </p:stCondLst>
                                  <p:childTnLst>
                                    <p:animEffect transition="out" filter="fade">
                                      <p:cBhvr>
                                        <p:cTn id="84" dur="500"/>
                                        <p:tgtEl>
                                          <p:spTgt spid="41"/>
                                        </p:tgtEl>
                                      </p:cBhvr>
                                    </p:animEffect>
                                    <p:set>
                                      <p:cBhvr>
                                        <p:cTn id="85" dur="1" fill="hold">
                                          <p:stCondLst>
                                            <p:cond delay="499"/>
                                          </p:stCondLst>
                                        </p:cTn>
                                        <p:tgtEl>
                                          <p:spTgt spid="4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22" grpId="0"/>
      <p:bldP spid="23" grpId="0"/>
      <p:bldP spid="32" grpId="0" animBg="1"/>
      <p:bldP spid="33" grpId="0" animBg="1"/>
      <p:bldP spid="34" grpId="0" animBg="1"/>
      <p:bldP spid="36" grpId="0" animBg="1"/>
      <p:bldP spid="41" grpId="0" animBg="1"/>
      <p:bldP spid="41" grpId="1" animBg="1"/>
      <p:bldP spid="42" grpId="0" animBg="1"/>
      <p:bldP spid="43" grpId="0" animBg="1"/>
      <p:bldP spid="45" grpId="0" animBg="1"/>
      <p:bldP spid="46"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351693" y="133962"/>
            <a:ext cx="11500338" cy="562074"/>
          </a:xfrm>
          <a:prstGeom prst="rect">
            <a:avLst/>
          </a:prstGeom>
        </p:spPr>
        <p:txBody>
          <a:bodyPr>
            <a:noAutofit/>
          </a:bodyPr>
          <a:lstStyle>
            <a:lvl1pPr algn="l" rtl="0" eaLnBrk="1" fontAlgn="base" hangingPunct="1">
              <a:spcBef>
                <a:spcPct val="0"/>
              </a:spcBef>
              <a:spcAft>
                <a:spcPct val="0"/>
              </a:spcAft>
              <a:defRPr sz="3200" b="1">
                <a:solidFill>
                  <a:srgbClr val="ED2939"/>
                </a:solidFill>
                <a:latin typeface="+mj-lt"/>
                <a:ea typeface="+mj-ea"/>
                <a:cs typeface="+mj-cs"/>
              </a:defRPr>
            </a:lvl1pPr>
            <a:lvl2pPr algn="l" rtl="0" eaLnBrk="1" fontAlgn="base" hangingPunct="1">
              <a:spcBef>
                <a:spcPct val="0"/>
              </a:spcBef>
              <a:spcAft>
                <a:spcPct val="0"/>
              </a:spcAft>
              <a:defRPr sz="3200" b="1">
                <a:solidFill>
                  <a:srgbClr val="ED2939"/>
                </a:solidFill>
                <a:latin typeface="Arial" charset="0"/>
              </a:defRPr>
            </a:lvl2pPr>
            <a:lvl3pPr algn="l" rtl="0" eaLnBrk="1" fontAlgn="base" hangingPunct="1">
              <a:spcBef>
                <a:spcPct val="0"/>
              </a:spcBef>
              <a:spcAft>
                <a:spcPct val="0"/>
              </a:spcAft>
              <a:defRPr sz="3200" b="1">
                <a:solidFill>
                  <a:srgbClr val="ED2939"/>
                </a:solidFill>
                <a:latin typeface="Arial" charset="0"/>
              </a:defRPr>
            </a:lvl3pPr>
            <a:lvl4pPr algn="l" rtl="0" eaLnBrk="1" fontAlgn="base" hangingPunct="1">
              <a:spcBef>
                <a:spcPct val="0"/>
              </a:spcBef>
              <a:spcAft>
                <a:spcPct val="0"/>
              </a:spcAft>
              <a:defRPr sz="3200" b="1">
                <a:solidFill>
                  <a:srgbClr val="ED2939"/>
                </a:solidFill>
                <a:latin typeface="Arial" charset="0"/>
              </a:defRPr>
            </a:lvl4pPr>
            <a:lvl5pPr algn="l" rtl="0" eaLnBrk="1" fontAlgn="base" hangingPunct="1">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lnSpc>
                <a:spcPct val="110000"/>
              </a:lnSpc>
            </a:pPr>
            <a:r>
              <a:rPr lang="en-US" kern="0" dirty="0" smtClean="0">
                <a:solidFill>
                  <a:srgbClr val="C00000"/>
                </a:solidFill>
                <a:latin typeface="Arial" panose="020B0604020202020204" pitchFamily="34" charset="0"/>
                <a:cs typeface="Arial" panose="020B0604020202020204" pitchFamily="34" charset="0"/>
              </a:rPr>
              <a:t>Deterministic </a:t>
            </a:r>
            <a:r>
              <a:rPr lang="en-US" kern="0" dirty="0">
                <a:solidFill>
                  <a:srgbClr val="C00000"/>
                </a:solidFill>
                <a:latin typeface="Arial" panose="020B0604020202020204" pitchFamily="34" charset="0"/>
                <a:cs typeface="Arial" panose="020B0604020202020204" pitchFamily="34" charset="0"/>
              </a:rPr>
              <a:t>tools in the BN </a:t>
            </a:r>
            <a:r>
              <a:rPr lang="en-US" kern="0" dirty="0" smtClean="0">
                <a:solidFill>
                  <a:srgbClr val="C00000"/>
                </a:solidFill>
                <a:latin typeface="Arial" panose="020B0604020202020204" pitchFamily="34" charset="0"/>
                <a:cs typeface="Arial" panose="020B0604020202020204" pitchFamily="34" charset="0"/>
              </a:rPr>
              <a:t>(2/2</a:t>
            </a:r>
            <a:r>
              <a:rPr lang="en-US" kern="0" dirty="0">
                <a:solidFill>
                  <a:srgbClr val="C00000"/>
                </a:solidFill>
                <a:latin typeface="Arial" panose="020B0604020202020204" pitchFamily="34" charset="0"/>
                <a:cs typeface="Arial" panose="020B0604020202020204" pitchFamily="34" charset="0"/>
              </a:rPr>
              <a:t>)</a:t>
            </a:r>
            <a:endParaRPr lang="fi-FI" kern="0" dirty="0">
              <a:solidFill>
                <a:srgbClr val="C00000"/>
              </a:solidFill>
              <a:latin typeface="Arial" panose="020B0604020202020204" pitchFamily="34" charset="0"/>
              <a:cs typeface="Arial" panose="020B0604020202020204" pitchFamily="34" charset="0"/>
            </a:endParaRPr>
          </a:p>
        </p:txBody>
      </p:sp>
      <p:sp>
        <p:nvSpPr>
          <p:cNvPr id="3" name="Rectangle 1"/>
          <p:cNvSpPr txBox="1">
            <a:spLocks noChangeArrowheads="1"/>
          </p:cNvSpPr>
          <p:nvPr/>
        </p:nvSpPr>
        <p:spPr bwMode="auto">
          <a:xfrm>
            <a:off x="354291" y="628462"/>
            <a:ext cx="114977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i="1" kern="0" dirty="0" smtClean="0">
                <a:latin typeface="Times New Roman" panose="02020603050405020304" pitchFamily="18" charset="0"/>
                <a:cs typeface="Times New Roman" panose="02020603050405020304" pitchFamily="18" charset="0"/>
              </a:rPr>
              <a:t>P</a:t>
            </a:r>
            <a:r>
              <a:rPr lang="fi-FI" altLang="fi-FI" i="1" kern="0" baseline="30000" dirty="0" smtClean="0">
                <a:latin typeface="Times New Roman" panose="02020603050405020304" pitchFamily="18" charset="0"/>
                <a:cs typeface="Times New Roman" panose="02020603050405020304" pitchFamily="18" charset="0"/>
              </a:rPr>
              <a:t>Fail</a:t>
            </a:r>
            <a:r>
              <a:rPr lang="fi-FI" altLang="fi-FI" kern="0" dirty="0" smtClean="0">
                <a:latin typeface="Arial Narrow" panose="020B0606020202030204" pitchFamily="34" charset="0"/>
                <a:cs typeface="Arial" panose="020B0604020202020204" pitchFamily="34" charset="0"/>
              </a:rPr>
              <a:t> depends on the realization of the table</a:t>
            </a:r>
          </a:p>
        </p:txBody>
      </p:sp>
      <p:graphicFrame>
        <p:nvGraphicFramePr>
          <p:cNvPr id="4" name="Object 3"/>
          <p:cNvGraphicFramePr>
            <a:graphicFrameLocks noChangeAspect="1"/>
          </p:cNvGraphicFramePr>
          <p:nvPr>
            <p:extLst>
              <p:ext uri="{D42A27DB-BD31-4B8C-83A1-F6EECF244321}">
                <p14:modId xmlns:p14="http://schemas.microsoft.com/office/powerpoint/2010/main" val="3133462997"/>
              </p:ext>
            </p:extLst>
          </p:nvPr>
        </p:nvGraphicFramePr>
        <p:xfrm>
          <a:off x="6180138" y="601663"/>
          <a:ext cx="5595937" cy="925512"/>
        </p:xfrm>
        <a:graphic>
          <a:graphicData uri="http://schemas.openxmlformats.org/presentationml/2006/ole">
            <mc:AlternateContent xmlns:mc="http://schemas.openxmlformats.org/markup-compatibility/2006">
              <mc:Choice xmlns:v="urn:schemas-microsoft-com:vml" Requires="v">
                <p:oleObj spid="_x0000_s24639" name="Equation" r:id="rId4" imgW="2819160" imgH="469800" progId="Equation.3">
                  <p:embed/>
                </p:oleObj>
              </mc:Choice>
              <mc:Fallback>
                <p:oleObj name="Equation" r:id="rId4" imgW="2819160" imgH="469800" progId="Equation.3">
                  <p:embed/>
                  <p:pic>
                    <p:nvPicPr>
                      <p:cNvPr id="0" name=""/>
                      <p:cNvPicPr>
                        <a:picLocks noChangeAspect="1" noChangeArrowheads="1"/>
                      </p:cNvPicPr>
                      <p:nvPr/>
                    </p:nvPicPr>
                    <p:blipFill>
                      <a:blip r:embed="rId5"/>
                      <a:srcRect/>
                      <a:stretch>
                        <a:fillRect/>
                      </a:stretch>
                    </p:blipFill>
                    <p:spPr bwMode="auto">
                      <a:xfrm>
                        <a:off x="6180138" y="601663"/>
                        <a:ext cx="5595937" cy="925512"/>
                      </a:xfrm>
                      <a:prstGeom prst="rect">
                        <a:avLst/>
                      </a:prstGeom>
                      <a:noFill/>
                      <a:extLst/>
                    </p:spPr>
                  </p:pic>
                </p:oleObj>
              </mc:Fallback>
            </mc:AlternateContent>
          </a:graphicData>
        </a:graphic>
      </p:graphicFrame>
      <p:sp>
        <p:nvSpPr>
          <p:cNvPr id="5" name="Oval 4"/>
          <p:cNvSpPr/>
          <p:nvPr/>
        </p:nvSpPr>
        <p:spPr>
          <a:xfrm>
            <a:off x="10726615" y="590528"/>
            <a:ext cx="1080000" cy="1080000"/>
          </a:xfrm>
          <a:prstGeom prst="ellipse">
            <a:avLst/>
          </a:prstGeom>
          <a:solidFill>
            <a:srgbClr val="FFC0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txBox="1">
            <a:spLocks noChangeArrowheads="1"/>
          </p:cNvSpPr>
          <p:nvPr/>
        </p:nvSpPr>
        <p:spPr bwMode="auto">
          <a:xfrm>
            <a:off x="354291" y="1204902"/>
            <a:ext cx="6456817" cy="5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Finite discrete set of </a:t>
            </a:r>
            <a:r>
              <a:rPr lang="fi-FI" altLang="fi-FI" b="1" kern="0" dirty="0" smtClean="0">
                <a:latin typeface="Arial Narrow" panose="020B0606020202030204" pitchFamily="34" charset="0"/>
                <a:cs typeface="Arial" panose="020B0604020202020204" pitchFamily="34" charset="0"/>
              </a:rPr>
              <a:t>table realizations</a:t>
            </a:r>
          </a:p>
        </p:txBody>
      </p:sp>
      <p:pic>
        <p:nvPicPr>
          <p:cNvPr id="10" name="Picture 9"/>
          <p:cNvPicPr>
            <a:picLocks noChangeAspect="1"/>
          </p:cNvPicPr>
          <p:nvPr/>
        </p:nvPicPr>
        <p:blipFill>
          <a:blip r:embed="rId6"/>
          <a:stretch>
            <a:fillRect/>
          </a:stretch>
        </p:blipFill>
        <p:spPr>
          <a:xfrm>
            <a:off x="800690" y="1851233"/>
            <a:ext cx="4488768" cy="234000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7"/>
          <a:stretch>
            <a:fillRect/>
          </a:stretch>
        </p:blipFill>
        <p:spPr>
          <a:xfrm>
            <a:off x="800690" y="1851233"/>
            <a:ext cx="4488768" cy="2340000"/>
          </a:xfrm>
          <a:prstGeom prst="rect">
            <a:avLst/>
          </a:prstGeom>
        </p:spPr>
      </p:pic>
      <p:pic>
        <p:nvPicPr>
          <p:cNvPr id="19" name="Picture 18"/>
          <p:cNvPicPr>
            <a:picLocks noChangeAspect="1"/>
          </p:cNvPicPr>
          <p:nvPr/>
        </p:nvPicPr>
        <p:blipFill>
          <a:blip r:embed="rId8"/>
          <a:stretch>
            <a:fillRect/>
          </a:stretch>
        </p:blipFill>
        <p:spPr>
          <a:xfrm>
            <a:off x="800690" y="1851233"/>
            <a:ext cx="4488768" cy="2340000"/>
          </a:xfrm>
          <a:prstGeom prst="rect">
            <a:avLst/>
          </a:prstGeom>
        </p:spPr>
      </p:pic>
      <p:pic>
        <p:nvPicPr>
          <p:cNvPr id="20" name="Picture 19"/>
          <p:cNvPicPr>
            <a:picLocks noChangeAspect="1"/>
          </p:cNvPicPr>
          <p:nvPr/>
        </p:nvPicPr>
        <p:blipFill>
          <a:blip r:embed="rId9"/>
          <a:stretch>
            <a:fillRect/>
          </a:stretch>
        </p:blipFill>
        <p:spPr>
          <a:xfrm>
            <a:off x="800690" y="1851233"/>
            <a:ext cx="4488768" cy="2340000"/>
          </a:xfrm>
          <a:prstGeom prst="rect">
            <a:avLst/>
          </a:prstGeom>
        </p:spPr>
      </p:pic>
      <p:sp>
        <p:nvSpPr>
          <p:cNvPr id="21" name="TextBox 20"/>
          <p:cNvSpPr txBox="1"/>
          <p:nvPr/>
        </p:nvSpPr>
        <p:spPr>
          <a:xfrm>
            <a:off x="5411261" y="3615543"/>
            <a:ext cx="1669958" cy="577916"/>
          </a:xfrm>
          <a:prstGeom prst="rect">
            <a:avLst/>
          </a:prstGeom>
          <a:noFill/>
          <a:ln w="57150">
            <a:solidFill>
              <a:schemeClr val="accent1">
                <a:lumMod val="60000"/>
                <a:lumOff val="4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i-FI" sz="1600" b="1" u="sng" dirty="0" smtClean="0">
                <a:solidFill>
                  <a:srgbClr val="002060"/>
                </a:solidFill>
              </a:rPr>
              <a:t>MONOTONICITY!</a:t>
            </a:r>
            <a:endParaRPr lang="en-US" sz="1600" b="1" u="sng" dirty="0">
              <a:solidFill>
                <a:srgbClr val="002060"/>
              </a:solidFill>
            </a:endParaRPr>
          </a:p>
        </p:txBody>
      </p:sp>
      <p:sp>
        <p:nvSpPr>
          <p:cNvPr id="22" name="Rectangle 21"/>
          <p:cNvSpPr/>
          <p:nvPr/>
        </p:nvSpPr>
        <p:spPr>
          <a:xfrm>
            <a:off x="4557252" y="3657600"/>
            <a:ext cx="732206" cy="353961"/>
          </a:xfrm>
          <a:prstGeom prst="rect">
            <a:avLst/>
          </a:prstGeom>
          <a:noFill/>
          <a:ln w="5715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825046" y="3885613"/>
            <a:ext cx="732206" cy="353961"/>
          </a:xfrm>
          <a:prstGeom prst="rect">
            <a:avLst/>
          </a:prstGeom>
          <a:noFill/>
          <a:ln w="5715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848456" y="3734032"/>
            <a:ext cx="732206" cy="457201"/>
          </a:xfrm>
          <a:prstGeom prst="rect">
            <a:avLst/>
          </a:prstGeom>
          <a:noFill/>
          <a:ln w="5715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Multiply 24"/>
          <p:cNvSpPr/>
          <p:nvPr/>
        </p:nvSpPr>
        <p:spPr>
          <a:xfrm>
            <a:off x="3225130" y="2052715"/>
            <a:ext cx="1932039" cy="2035278"/>
          </a:xfrm>
          <a:prstGeom prst="mathMultiply">
            <a:avLst>
              <a:gd name="adj1" fmla="val 18940"/>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0"/>
          <a:stretch>
            <a:fillRect/>
          </a:stretch>
        </p:blipFill>
        <p:spPr>
          <a:xfrm>
            <a:off x="6445775" y="1714923"/>
            <a:ext cx="1267864" cy="1080000"/>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11"/>
          <a:stretch>
            <a:fillRect/>
          </a:stretch>
        </p:blipFill>
        <p:spPr>
          <a:xfrm>
            <a:off x="6914462" y="2065415"/>
            <a:ext cx="1267864" cy="1080000"/>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2"/>
          <a:stretch>
            <a:fillRect/>
          </a:stretch>
        </p:blipFill>
        <p:spPr>
          <a:xfrm>
            <a:off x="7135246" y="2493933"/>
            <a:ext cx="1267864" cy="1080000"/>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3"/>
          <a:stretch>
            <a:fillRect/>
          </a:stretch>
        </p:blipFill>
        <p:spPr>
          <a:xfrm>
            <a:off x="7289801" y="3045110"/>
            <a:ext cx="1267864" cy="1080000"/>
          </a:xfrm>
          <a:prstGeom prst="rect">
            <a:avLst/>
          </a:prstGeom>
          <a:ln>
            <a:noFill/>
          </a:ln>
          <a:effectLst>
            <a:outerShdw blurRad="292100" dist="139700" dir="2700000" algn="tl" rotWithShape="0">
              <a:srgbClr val="333333">
                <a:alpha val="65000"/>
              </a:srgbClr>
            </a:outerShdw>
          </a:effectLst>
        </p:spPr>
      </p:pic>
      <p:graphicFrame>
        <p:nvGraphicFramePr>
          <p:cNvPr id="30" name="Object 29"/>
          <p:cNvGraphicFramePr>
            <a:graphicFrameLocks noChangeAspect="1"/>
          </p:cNvGraphicFramePr>
          <p:nvPr>
            <p:extLst>
              <p:ext uri="{D42A27DB-BD31-4B8C-83A1-F6EECF244321}">
                <p14:modId xmlns:p14="http://schemas.microsoft.com/office/powerpoint/2010/main" val="1136813397"/>
              </p:ext>
            </p:extLst>
          </p:nvPr>
        </p:nvGraphicFramePr>
        <p:xfrm>
          <a:off x="9066360" y="1624767"/>
          <a:ext cx="630237" cy="450850"/>
        </p:xfrm>
        <a:graphic>
          <a:graphicData uri="http://schemas.openxmlformats.org/presentationml/2006/ole">
            <mc:AlternateContent xmlns:mc="http://schemas.openxmlformats.org/markup-compatibility/2006">
              <mc:Choice xmlns:v="urn:schemas-microsoft-com:vml" Requires="v">
                <p:oleObj spid="_x0000_s24640" name="Equation" r:id="rId14" imgW="317160" imgH="228600" progId="Equation.3">
                  <p:embed/>
                </p:oleObj>
              </mc:Choice>
              <mc:Fallback>
                <p:oleObj name="Equation" r:id="rId14" imgW="317160" imgH="228600" progId="Equation.3">
                  <p:embed/>
                  <p:pic>
                    <p:nvPicPr>
                      <p:cNvPr id="0" name=""/>
                      <p:cNvPicPr>
                        <a:picLocks noChangeAspect="1" noChangeArrowheads="1"/>
                      </p:cNvPicPr>
                      <p:nvPr/>
                    </p:nvPicPr>
                    <p:blipFill>
                      <a:blip r:embed="rId15"/>
                      <a:srcRect/>
                      <a:stretch>
                        <a:fillRect/>
                      </a:stretch>
                    </p:blipFill>
                    <p:spPr bwMode="auto">
                      <a:xfrm>
                        <a:off x="9066360" y="1624767"/>
                        <a:ext cx="630237" cy="450850"/>
                      </a:xfrm>
                      <a:prstGeom prst="rect">
                        <a:avLst/>
                      </a:prstGeom>
                      <a:noFill/>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978068636"/>
              </p:ext>
            </p:extLst>
          </p:nvPr>
        </p:nvGraphicFramePr>
        <p:xfrm>
          <a:off x="9078419" y="2208856"/>
          <a:ext cx="630237" cy="450850"/>
        </p:xfrm>
        <a:graphic>
          <a:graphicData uri="http://schemas.openxmlformats.org/presentationml/2006/ole">
            <mc:AlternateContent xmlns:mc="http://schemas.openxmlformats.org/markup-compatibility/2006">
              <mc:Choice xmlns:v="urn:schemas-microsoft-com:vml" Requires="v">
                <p:oleObj spid="_x0000_s24641" name="Equation" r:id="rId16" imgW="317160" imgH="228600" progId="Equation.3">
                  <p:embed/>
                </p:oleObj>
              </mc:Choice>
              <mc:Fallback>
                <p:oleObj name="Equation" r:id="rId16" imgW="317160" imgH="228600" progId="Equation.3">
                  <p:embed/>
                  <p:pic>
                    <p:nvPicPr>
                      <p:cNvPr id="0" name=""/>
                      <p:cNvPicPr>
                        <a:picLocks noChangeAspect="1" noChangeArrowheads="1"/>
                      </p:cNvPicPr>
                      <p:nvPr/>
                    </p:nvPicPr>
                    <p:blipFill>
                      <a:blip r:embed="rId17"/>
                      <a:srcRect/>
                      <a:stretch>
                        <a:fillRect/>
                      </a:stretch>
                    </p:blipFill>
                    <p:spPr bwMode="auto">
                      <a:xfrm>
                        <a:off x="9078419" y="2208856"/>
                        <a:ext cx="630237" cy="450850"/>
                      </a:xfrm>
                      <a:prstGeom prst="rect">
                        <a:avLst/>
                      </a:prstGeom>
                      <a:noFill/>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671505718"/>
              </p:ext>
            </p:extLst>
          </p:nvPr>
        </p:nvGraphicFramePr>
        <p:xfrm>
          <a:off x="9239250" y="2857500"/>
          <a:ext cx="301625" cy="174625"/>
        </p:xfrm>
        <a:graphic>
          <a:graphicData uri="http://schemas.openxmlformats.org/presentationml/2006/ole">
            <mc:AlternateContent xmlns:mc="http://schemas.openxmlformats.org/markup-compatibility/2006">
              <mc:Choice xmlns:v="urn:schemas-microsoft-com:vml" Requires="v">
                <p:oleObj spid="_x0000_s24642" name="Equation" r:id="rId18" imgW="152280" imgH="88560" progId="Equation.3">
                  <p:embed/>
                </p:oleObj>
              </mc:Choice>
              <mc:Fallback>
                <p:oleObj name="Equation" r:id="rId18" imgW="152280" imgH="88560" progId="Equation.3">
                  <p:embed/>
                  <p:pic>
                    <p:nvPicPr>
                      <p:cNvPr id="0" name=""/>
                      <p:cNvPicPr>
                        <a:picLocks noChangeAspect="1" noChangeArrowheads="1"/>
                      </p:cNvPicPr>
                      <p:nvPr/>
                    </p:nvPicPr>
                    <p:blipFill>
                      <a:blip r:embed="rId19"/>
                      <a:srcRect/>
                      <a:stretch>
                        <a:fillRect/>
                      </a:stretch>
                    </p:blipFill>
                    <p:spPr bwMode="auto">
                      <a:xfrm>
                        <a:off x="9239250" y="2857500"/>
                        <a:ext cx="301625" cy="174625"/>
                      </a:xfrm>
                      <a:prstGeom prst="rect">
                        <a:avLst/>
                      </a:prstGeom>
                      <a:noFill/>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262582205"/>
              </p:ext>
            </p:extLst>
          </p:nvPr>
        </p:nvGraphicFramePr>
        <p:xfrm>
          <a:off x="9066360" y="3246669"/>
          <a:ext cx="655637" cy="500063"/>
        </p:xfrm>
        <a:graphic>
          <a:graphicData uri="http://schemas.openxmlformats.org/presentationml/2006/ole">
            <mc:AlternateContent xmlns:mc="http://schemas.openxmlformats.org/markup-compatibility/2006">
              <mc:Choice xmlns:v="urn:schemas-microsoft-com:vml" Requires="v">
                <p:oleObj spid="_x0000_s24643" name="Equation" r:id="rId20" imgW="330120" imgH="253800" progId="Equation.3">
                  <p:embed/>
                </p:oleObj>
              </mc:Choice>
              <mc:Fallback>
                <p:oleObj name="Equation" r:id="rId20" imgW="330120" imgH="253800" progId="Equation.3">
                  <p:embed/>
                  <p:pic>
                    <p:nvPicPr>
                      <p:cNvPr id="0" name=""/>
                      <p:cNvPicPr>
                        <a:picLocks noChangeAspect="1" noChangeArrowheads="1"/>
                      </p:cNvPicPr>
                      <p:nvPr/>
                    </p:nvPicPr>
                    <p:blipFill>
                      <a:blip r:embed="rId21"/>
                      <a:srcRect/>
                      <a:stretch>
                        <a:fillRect/>
                      </a:stretch>
                    </p:blipFill>
                    <p:spPr bwMode="auto">
                      <a:xfrm>
                        <a:off x="9066360" y="3246669"/>
                        <a:ext cx="655637" cy="500063"/>
                      </a:xfrm>
                      <a:prstGeom prst="rect">
                        <a:avLst/>
                      </a:prstGeom>
                      <a:noFill/>
                      <a:extLst/>
                    </p:spPr>
                  </p:pic>
                </p:oleObj>
              </mc:Fallback>
            </mc:AlternateContent>
          </a:graphicData>
        </a:graphic>
      </p:graphicFrame>
      <p:cxnSp>
        <p:nvCxnSpPr>
          <p:cNvPr id="35" name="Straight Arrow Connector 34"/>
          <p:cNvCxnSpPr/>
          <p:nvPr/>
        </p:nvCxnSpPr>
        <p:spPr>
          <a:xfrm>
            <a:off x="8608465" y="1827676"/>
            <a:ext cx="432000" cy="2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608465" y="2431314"/>
            <a:ext cx="432000" cy="2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625308" y="2941845"/>
            <a:ext cx="432000" cy="2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608465" y="3496700"/>
            <a:ext cx="432000" cy="2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Left Brace 41"/>
          <p:cNvSpPr/>
          <p:nvPr/>
        </p:nvSpPr>
        <p:spPr bwMode="auto">
          <a:xfrm flipH="1">
            <a:off x="9739464" y="1656864"/>
            <a:ext cx="181219" cy="2052000"/>
          </a:xfrm>
          <a:prstGeom prst="leftBrace">
            <a:avLst>
              <a:gd name="adj1" fmla="val 8333"/>
              <a:gd name="adj2" fmla="val 48873"/>
            </a:avLst>
          </a:prstGeom>
          <a:no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2075" tIns="46038" rIns="92075" bIns="46038"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706765907"/>
              </p:ext>
            </p:extLst>
          </p:nvPr>
        </p:nvGraphicFramePr>
        <p:xfrm>
          <a:off x="9974262" y="2442538"/>
          <a:ext cx="2116138" cy="500062"/>
        </p:xfrm>
        <a:graphic>
          <a:graphicData uri="http://schemas.openxmlformats.org/presentationml/2006/ole">
            <mc:AlternateContent xmlns:mc="http://schemas.openxmlformats.org/markup-compatibility/2006">
              <mc:Choice xmlns:v="urn:schemas-microsoft-com:vml" Requires="v">
                <p:oleObj spid="_x0000_s24644" name="Equation" r:id="rId22" imgW="1066680" imgH="253800" progId="Equation.3">
                  <p:embed/>
                </p:oleObj>
              </mc:Choice>
              <mc:Fallback>
                <p:oleObj name="Equation" r:id="rId22" imgW="1066680" imgH="253800" progId="Equation.3">
                  <p:embed/>
                  <p:pic>
                    <p:nvPicPr>
                      <p:cNvPr id="0" name=""/>
                      <p:cNvPicPr>
                        <a:picLocks noChangeAspect="1" noChangeArrowheads="1"/>
                      </p:cNvPicPr>
                      <p:nvPr/>
                    </p:nvPicPr>
                    <p:blipFill>
                      <a:blip r:embed="rId23"/>
                      <a:srcRect/>
                      <a:stretch>
                        <a:fillRect/>
                      </a:stretch>
                    </p:blipFill>
                    <p:spPr bwMode="auto">
                      <a:xfrm>
                        <a:off x="9974262" y="2442538"/>
                        <a:ext cx="2116138" cy="500062"/>
                      </a:xfrm>
                      <a:prstGeom prst="rect">
                        <a:avLst/>
                      </a:prstGeom>
                      <a:noFill/>
                      <a:extLst/>
                    </p:spPr>
                  </p:pic>
                </p:oleObj>
              </mc:Fallback>
            </mc:AlternateContent>
          </a:graphicData>
        </a:graphic>
      </p:graphicFrame>
      <p:cxnSp>
        <p:nvCxnSpPr>
          <p:cNvPr id="47" name="Straight Connector 46"/>
          <p:cNvCxnSpPr/>
          <p:nvPr/>
        </p:nvCxnSpPr>
        <p:spPr>
          <a:xfrm>
            <a:off x="10018712" y="3021233"/>
            <a:ext cx="2027238" cy="0"/>
          </a:xfrm>
          <a:prstGeom prst="line">
            <a:avLst/>
          </a:prstGeom>
          <a:ln w="571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1"/>
          <p:cNvSpPr txBox="1">
            <a:spLocks noChangeArrowheads="1"/>
          </p:cNvSpPr>
          <p:nvPr/>
        </p:nvSpPr>
        <p:spPr bwMode="auto">
          <a:xfrm>
            <a:off x="355645" y="4423726"/>
            <a:ext cx="11450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The interval may not be </a:t>
            </a:r>
            <a:r>
              <a:rPr lang="fi-FI" altLang="fi-FI" b="1" kern="0" dirty="0" smtClean="0">
                <a:latin typeface="Arial Narrow" panose="020B0606020202030204" pitchFamily="34" charset="0"/>
                <a:cs typeface="Arial" panose="020B0604020202020204" pitchFamily="34" charset="0"/>
              </a:rPr>
              <a:t>conclusive</a:t>
            </a:r>
            <a:r>
              <a:rPr lang="fi-FI" altLang="fi-FI" kern="0" dirty="0" smtClean="0">
                <a:latin typeface="Arial Narrow" panose="020B0606020202030204" pitchFamily="34" charset="0"/>
                <a:cs typeface="Arial" panose="020B0604020202020204" pitchFamily="34" charset="0"/>
              </a:rPr>
              <a:t> for assessing safety, if</a:t>
            </a:r>
          </a:p>
        </p:txBody>
      </p:sp>
      <p:graphicFrame>
        <p:nvGraphicFramePr>
          <p:cNvPr id="49" name="Object 48"/>
          <p:cNvGraphicFramePr>
            <a:graphicFrameLocks noChangeAspect="1"/>
          </p:cNvGraphicFramePr>
          <p:nvPr>
            <p:extLst>
              <p:ext uri="{D42A27DB-BD31-4B8C-83A1-F6EECF244321}">
                <p14:modId xmlns:p14="http://schemas.microsoft.com/office/powerpoint/2010/main" val="689996055"/>
              </p:ext>
            </p:extLst>
          </p:nvPr>
        </p:nvGraphicFramePr>
        <p:xfrm>
          <a:off x="7378522" y="4547036"/>
          <a:ext cx="2065338" cy="500063"/>
        </p:xfrm>
        <a:graphic>
          <a:graphicData uri="http://schemas.openxmlformats.org/presentationml/2006/ole">
            <mc:AlternateContent xmlns:mc="http://schemas.openxmlformats.org/markup-compatibility/2006">
              <mc:Choice xmlns:v="urn:schemas-microsoft-com:vml" Requires="v">
                <p:oleObj spid="_x0000_s24645" name="Equation" r:id="rId24" imgW="1041120" imgH="253800" progId="Equation.3">
                  <p:embed/>
                </p:oleObj>
              </mc:Choice>
              <mc:Fallback>
                <p:oleObj name="Equation" r:id="rId24" imgW="1041120" imgH="253800" progId="Equation.3">
                  <p:embed/>
                  <p:pic>
                    <p:nvPicPr>
                      <p:cNvPr id="0" name=""/>
                      <p:cNvPicPr>
                        <a:picLocks noChangeAspect="1" noChangeArrowheads="1"/>
                      </p:cNvPicPr>
                      <p:nvPr/>
                    </p:nvPicPr>
                    <p:blipFill>
                      <a:blip r:embed="rId25"/>
                      <a:srcRect/>
                      <a:stretch>
                        <a:fillRect/>
                      </a:stretch>
                    </p:blipFill>
                    <p:spPr bwMode="auto">
                      <a:xfrm>
                        <a:off x="7378522" y="4547036"/>
                        <a:ext cx="2065338" cy="500063"/>
                      </a:xfrm>
                      <a:prstGeom prst="rect">
                        <a:avLst/>
                      </a:prstGeom>
                      <a:noFill/>
                      <a:extLst/>
                    </p:spPr>
                  </p:pic>
                </p:oleObj>
              </mc:Fallback>
            </mc:AlternateContent>
          </a:graphicData>
        </a:graphic>
      </p:graphicFrame>
      <p:sp>
        <p:nvSpPr>
          <p:cNvPr id="50" name="Rectangle 1"/>
          <p:cNvSpPr txBox="1">
            <a:spLocks noChangeArrowheads="1"/>
          </p:cNvSpPr>
          <p:nvPr/>
        </p:nvSpPr>
        <p:spPr bwMode="auto">
          <a:xfrm>
            <a:off x="351693" y="5071577"/>
            <a:ext cx="11450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0" hangingPunct="0">
              <a:lnSpc>
                <a:spcPct val="150000"/>
              </a:lnSpc>
              <a:spcBef>
                <a:spcPct val="0"/>
              </a:spcBef>
              <a:buSzPct val="80000"/>
              <a:buFont typeface="Wingdings" panose="05000000000000000000" pitchFamily="2" charset="2"/>
              <a:buChar char="§"/>
            </a:pPr>
            <a:r>
              <a:rPr lang="fi-FI" altLang="fi-FI" kern="0" dirty="0" smtClean="0">
                <a:latin typeface="Arial Narrow" panose="020B0606020202030204" pitchFamily="34" charset="0"/>
                <a:cs typeface="Arial" panose="020B0604020202020204" pitchFamily="34" charset="0"/>
              </a:rPr>
              <a:t>Run simulation → Fill in the corresponding row → Discard realizations </a:t>
            </a:r>
            <a:r>
              <a:rPr lang="fi-FI" altLang="fi-FI" kern="0" dirty="0">
                <a:latin typeface="Arial Narrow" panose="020B0606020202030204" pitchFamily="34" charset="0"/>
                <a:cs typeface="Arial" panose="020B0604020202020204" pitchFamily="34" charset="0"/>
              </a:rPr>
              <a:t>→</a:t>
            </a:r>
            <a:r>
              <a:rPr lang="fi-FI" altLang="fi-FI" kern="0" dirty="0" smtClean="0">
                <a:latin typeface="Arial Narrow" panose="020B0606020202030204" pitchFamily="34" charset="0"/>
                <a:cs typeface="Arial" panose="020B0604020202020204" pitchFamily="34" charset="0"/>
              </a:rPr>
              <a:t> Update interval</a:t>
            </a:r>
          </a:p>
        </p:txBody>
      </p:sp>
      <p:graphicFrame>
        <p:nvGraphicFramePr>
          <p:cNvPr id="51" name="Object 50"/>
          <p:cNvGraphicFramePr>
            <a:graphicFrameLocks noChangeAspect="1"/>
          </p:cNvGraphicFramePr>
          <p:nvPr>
            <p:extLst>
              <p:ext uri="{D42A27DB-BD31-4B8C-83A1-F6EECF244321}">
                <p14:modId xmlns:p14="http://schemas.microsoft.com/office/powerpoint/2010/main" val="278067017"/>
              </p:ext>
            </p:extLst>
          </p:nvPr>
        </p:nvGraphicFramePr>
        <p:xfrm>
          <a:off x="9566275" y="4295775"/>
          <a:ext cx="2041525" cy="901700"/>
        </p:xfrm>
        <a:graphic>
          <a:graphicData uri="http://schemas.openxmlformats.org/presentationml/2006/ole">
            <mc:AlternateContent xmlns:mc="http://schemas.openxmlformats.org/markup-compatibility/2006">
              <mc:Choice xmlns:v="urn:schemas-microsoft-com:vml" Requires="v">
                <p:oleObj spid="_x0000_s24646" name="Equation" r:id="rId26" imgW="1028520" imgH="457200" progId="Equation.3">
                  <p:embed/>
                </p:oleObj>
              </mc:Choice>
              <mc:Fallback>
                <p:oleObj name="Equation" r:id="rId26" imgW="1028520" imgH="457200" progId="Equation.3">
                  <p:embed/>
                  <p:pic>
                    <p:nvPicPr>
                      <p:cNvPr id="0" name=""/>
                      <p:cNvPicPr>
                        <a:picLocks noChangeAspect="1" noChangeArrowheads="1"/>
                      </p:cNvPicPr>
                      <p:nvPr/>
                    </p:nvPicPr>
                    <p:blipFill>
                      <a:blip r:embed="rId27"/>
                      <a:srcRect/>
                      <a:stretch>
                        <a:fillRect/>
                      </a:stretch>
                    </p:blipFill>
                    <p:spPr bwMode="auto">
                      <a:xfrm>
                        <a:off x="9566275" y="4295775"/>
                        <a:ext cx="2041525" cy="901700"/>
                      </a:xfrm>
                      <a:prstGeom prst="rect">
                        <a:avLst/>
                      </a:prstGeom>
                      <a:noFill/>
                      <a:extLst/>
                    </p:spPr>
                  </p:pic>
                </p:oleObj>
              </mc:Fallback>
            </mc:AlternateContent>
          </a:graphicData>
        </a:graphic>
      </p:graphicFrame>
      <p:sp>
        <p:nvSpPr>
          <p:cNvPr id="52" name="TextBox 51"/>
          <p:cNvSpPr txBox="1"/>
          <p:nvPr/>
        </p:nvSpPr>
        <p:spPr>
          <a:xfrm>
            <a:off x="9537025" y="3871858"/>
            <a:ext cx="2708950" cy="400110"/>
          </a:xfrm>
          <a:prstGeom prst="rect">
            <a:avLst/>
          </a:prstGeom>
          <a:noFill/>
        </p:spPr>
        <p:txBody>
          <a:bodyPr wrap="square" rtlCol="0">
            <a:spAutoFit/>
          </a:bodyPr>
          <a:lstStyle/>
          <a:p>
            <a:pPr algn="ctr"/>
            <a:r>
              <a:rPr lang="fi-FI" sz="2000" b="1" dirty="0" smtClean="0">
                <a:effectLst>
                  <a:outerShdw blurRad="38100" dist="38100" dir="2700000" algn="tl">
                    <a:srgbClr val="000000">
                      <a:alpha val="43137"/>
                    </a:srgbClr>
                  </a:outerShdw>
                </a:effectLst>
              </a:rPr>
              <a:t>Here, at the beginning:</a:t>
            </a:r>
            <a:endParaRPr lang="en-US" sz="2000" b="1" dirty="0">
              <a:effectLst>
                <a:outerShdw blurRad="38100" dist="38100" dir="2700000" algn="tl">
                  <a:srgbClr val="000000">
                    <a:alpha val="43137"/>
                  </a:srgbClr>
                </a:outerShdw>
              </a:effectLst>
            </a:endParaRPr>
          </a:p>
        </p:txBody>
      </p:sp>
      <p:sp>
        <p:nvSpPr>
          <p:cNvPr id="53" name="TextBox 52"/>
          <p:cNvSpPr txBox="1"/>
          <p:nvPr/>
        </p:nvSpPr>
        <p:spPr>
          <a:xfrm>
            <a:off x="7693625" y="5741122"/>
            <a:ext cx="2261679" cy="688328"/>
          </a:xfrm>
          <a:prstGeom prst="rect">
            <a:avLst/>
          </a:prstGeom>
          <a:solidFill>
            <a:schemeClr val="bg1"/>
          </a:solidFill>
          <a:ln w="57150">
            <a:solidFill>
              <a:schemeClr val="accent4">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i-FI" sz="1600" b="1" u="sng" dirty="0" smtClean="0">
                <a:solidFill>
                  <a:schemeClr val="accent4">
                    <a:lumMod val="75000"/>
                  </a:schemeClr>
                </a:solidFill>
              </a:rPr>
              <a:t>COMPREHENSIVENESS</a:t>
            </a:r>
            <a:endParaRPr lang="en-US" sz="1600" b="1" u="sng" dirty="0">
              <a:solidFill>
                <a:schemeClr val="accent4">
                  <a:lumMod val="75000"/>
                </a:schemeClr>
              </a:solidFill>
            </a:endParaRPr>
          </a:p>
        </p:txBody>
      </p:sp>
    </p:spTree>
    <p:extLst>
      <p:ext uri="{BB962C8B-B14F-4D97-AF65-F5344CB8AC3E}">
        <p14:creationId xmlns:p14="http://schemas.microsoft.com/office/powerpoint/2010/main" val="69496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1500"/>
                            </p:stCondLst>
                            <p:childTnLst>
                              <p:par>
                                <p:cTn id="69" presetID="10" presetClass="entr" presetSubtype="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par>
                          <p:cTn id="87" fill="hold">
                            <p:stCondLst>
                              <p:cond delay="1000"/>
                            </p:stCondLst>
                            <p:childTnLst>
                              <p:par>
                                <p:cTn id="88" presetID="10" presetClass="entr" presetSubtype="0"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par>
                                <p:cTn id="91" presetID="10"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par>
                          <p:cTn id="94" fill="hold">
                            <p:stCondLst>
                              <p:cond delay="1500"/>
                            </p:stCondLst>
                            <p:childTnLst>
                              <p:par>
                                <p:cTn id="95" presetID="10" presetClass="entr" presetSubtype="0"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500"/>
                                        <p:tgtEl>
                                          <p:spTgt spid="45"/>
                                        </p:tgtEl>
                                      </p:cBhvr>
                                    </p:animEffect>
                                  </p:childTnLst>
                                </p:cTn>
                              </p:par>
                              <p:par>
                                <p:cTn id="109" presetID="10" presetClass="entr" presetSubtype="0"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par>
                                <p:cTn id="117" presetID="10" presetClass="entr" presetSubtype="0"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500"/>
                                        <p:tgtEl>
                                          <p:spTgt spid="49"/>
                                        </p:tgtEl>
                                      </p:cBhvr>
                                    </p:animEffect>
                                  </p:childTnLst>
                                </p:cTn>
                              </p:par>
                            </p:childTnLst>
                          </p:cTn>
                        </p:par>
                        <p:par>
                          <p:cTn id="120" fill="hold">
                            <p:stCondLst>
                              <p:cond delay="500"/>
                            </p:stCondLst>
                            <p:childTnLst>
                              <p:par>
                                <p:cTn id="121" presetID="10" presetClass="entr" presetSubtype="0" fill="hold" nodeType="after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fade">
                                      <p:cBhvr>
                                        <p:cTn id="131" dur="500"/>
                                        <p:tgtEl>
                                          <p:spTgt spid="5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fade">
                                      <p:cBhvr>
                                        <p:cTn id="13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P spid="22" grpId="0" animBg="1"/>
      <p:bldP spid="23" grpId="0" animBg="1"/>
      <p:bldP spid="24" grpId="0" animBg="1"/>
      <p:bldP spid="25" grpId="0" animBg="1"/>
      <p:bldP spid="42" grpId="0" animBg="1"/>
      <p:bldP spid="48" grpId="0"/>
      <p:bldP spid="50" grpId="0"/>
      <p:bldP spid="52"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7438</TotalTime>
  <Words>1613</Words>
  <Application>Microsoft Office PowerPoint</Application>
  <PresentationFormat>Widescreen</PresentationFormat>
  <Paragraphs>153</Paragraphs>
  <Slides>12</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Arial Narrow</vt:lpstr>
      <vt:lpstr>Calibri</vt:lpstr>
      <vt:lpstr>Calibri Light</vt:lpstr>
      <vt:lpstr>Monotype Sorts</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Edoardo</dc:creator>
  <cp:lastModifiedBy>Edoardo</cp:lastModifiedBy>
  <cp:revision>493</cp:revision>
  <dcterms:created xsi:type="dcterms:W3CDTF">2017-05-24T07:22:55Z</dcterms:created>
  <dcterms:modified xsi:type="dcterms:W3CDTF">2017-08-31T09:00:54Z</dcterms:modified>
</cp:coreProperties>
</file>