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999" r:id="rId3"/>
    <p:sldId id="977" r:id="rId4"/>
    <p:sldId id="976" r:id="rId5"/>
    <p:sldId id="1011" r:id="rId6"/>
    <p:sldId id="1002" r:id="rId7"/>
    <p:sldId id="1008" r:id="rId8"/>
    <p:sldId id="1003" r:id="rId9"/>
    <p:sldId id="1004" r:id="rId10"/>
    <p:sldId id="1005" r:id="rId11"/>
    <p:sldId id="1009" r:id="rId12"/>
    <p:sldId id="1010" r:id="rId13"/>
    <p:sldId id="1007" r:id="rId14"/>
  </p:sldIdLst>
  <p:sldSz cx="9906000" cy="6858000" type="A4"/>
  <p:notesSz cx="6742113" cy="987266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F6FED2"/>
    <a:srgbClr val="F9FECE"/>
    <a:srgbClr val="FBFFE9"/>
    <a:srgbClr val="FFCCFF"/>
    <a:srgbClr val="CCFFFF"/>
    <a:srgbClr val="FFFFC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5699" autoAdjust="0"/>
  </p:normalViewPr>
  <p:slideViewPr>
    <p:cSldViewPr snapToGrid="0">
      <p:cViewPr varScale="1">
        <p:scale>
          <a:sx n="82" d="100"/>
          <a:sy n="82" d="100"/>
        </p:scale>
        <p:origin x="1306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152"/>
    </p:cViewPr>
  </p:sorterViewPr>
  <p:notesViewPr>
    <p:cSldViewPr snapToGrid="0">
      <p:cViewPr>
        <p:scale>
          <a:sx n="100" d="100"/>
          <a:sy n="100" d="100"/>
        </p:scale>
        <p:origin x="-2868" y="-6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5144" cy="53207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323" tIns="45161" rIns="90323" bIns="45161" numCol="1" anchor="t" anchorCtr="0" compatLnSpc="1">
            <a:prstTxWarp prst="textNoShape">
              <a:avLst/>
            </a:prstTxWarp>
          </a:bodyPr>
          <a:lstStyle>
            <a:lvl1pPr defTabSz="903905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899" y="1"/>
            <a:ext cx="2893557" cy="53207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323" tIns="45161" rIns="90323" bIns="45161" numCol="1" anchor="t" anchorCtr="0" compatLnSpc="1">
            <a:prstTxWarp prst="textNoShape">
              <a:avLst/>
            </a:prstTxWarp>
          </a:bodyPr>
          <a:lstStyle>
            <a:lvl1pPr algn="r" defTabSz="903905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40595"/>
            <a:ext cx="2895144" cy="5320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323" tIns="45161" rIns="90323" bIns="45161" numCol="1" anchor="b" anchorCtr="0" compatLnSpc="1">
            <a:prstTxWarp prst="textNoShape">
              <a:avLst/>
            </a:prstTxWarp>
          </a:bodyPr>
          <a:lstStyle>
            <a:lvl1pPr defTabSz="903905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899" y="9340595"/>
            <a:ext cx="2893557" cy="5320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323" tIns="45161" rIns="90323" bIns="45161" numCol="1" anchor="b" anchorCtr="0" compatLnSpc="1">
            <a:prstTxWarp prst="textNoShape">
              <a:avLst/>
            </a:prstTxWarp>
          </a:bodyPr>
          <a:lstStyle>
            <a:lvl1pPr algn="r" defTabSz="903905">
              <a:defRPr sz="1200">
                <a:latin typeface="Times New Roman" pitchFamily="18" charset="0"/>
              </a:defRPr>
            </a:lvl1pPr>
          </a:lstStyle>
          <a:p>
            <a:fld id="{C48CB8D9-7C6D-45BE-84E0-C3A424DA5D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359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438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6438" y="771525"/>
            <a:ext cx="5332412" cy="36925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892" y="4696505"/>
            <a:ext cx="4946332" cy="446302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1600" tIns="45801" rIns="91600" bIns="45801" anchor="b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1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5200" y="1233488"/>
            <a:ext cx="48117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051" y="4751389"/>
            <a:ext cx="5394011" cy="388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2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77850" y="1752600"/>
            <a:ext cx="8420100" cy="1143000"/>
          </a:xfrm>
        </p:spPr>
        <p:txBody>
          <a:bodyPr/>
          <a:lstStyle>
            <a:lvl1pPr algn="ctr">
              <a:defRPr sz="4000">
                <a:latin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352800"/>
            <a:ext cx="69342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 sz="2500">
                <a:latin typeface="Calibri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908050" y="685800"/>
            <a:ext cx="83375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36" y="74926"/>
            <a:ext cx="791570" cy="569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765" y="148917"/>
            <a:ext cx="1795462" cy="44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838200"/>
            <a:ext cx="9007475" cy="650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4050" y="1612900"/>
            <a:ext cx="442277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12900"/>
            <a:ext cx="442277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38175" y="838200"/>
            <a:ext cx="9007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908050" y="667106"/>
            <a:ext cx="8807450" cy="18694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730250" y="6356350"/>
            <a:ext cx="88963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9067800" y="6627813"/>
            <a:ext cx="3841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fld id="{0B51BBAA-0564-4977-AFA5-CF90AA41F24C}" type="slidenum">
              <a:rPr lang="en-GB" sz="1300">
                <a:solidFill>
                  <a:srgbClr val="4D4D4D"/>
                </a:solidFill>
              </a:rPr>
              <a:pPr defTabSz="762000"/>
              <a:t>‹#›</a:t>
            </a:fld>
            <a:endParaRPr lang="en-GB" sz="1300" dirty="0">
              <a:solidFill>
                <a:srgbClr val="4D4D4D"/>
              </a:solidFill>
            </a:endParaRP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1612900"/>
            <a:ext cx="8997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0"/>
            <a:r>
              <a:rPr lang="en-GB" dirty="0" err="1" smtClean="0"/>
              <a:t>kjk</a:t>
            </a:r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480" y="136480"/>
            <a:ext cx="736980" cy="530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7413" y="176213"/>
            <a:ext cx="1795462" cy="44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0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hyperlink" Target="http://kyt2018.vtt.fi/en/" TargetMode="External"/><Relationship Id="rId7" Type="http://schemas.openxmlformats.org/officeDocument/2006/relationships/hyperlink" Target="http://www.vtt.fi/sites/turmet/turmet-in-a-nutshel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user/SKBplay/videos?sort=dd&amp;view=0&amp;shelf_id=0" TargetMode="External"/><Relationship Id="rId5" Type="http://schemas.openxmlformats.org/officeDocument/2006/relationships/hyperlink" Target="https://www.youtube.com/user/andrafr/videos" TargetMode="External"/><Relationship Id="rId4" Type="http://schemas.openxmlformats.org/officeDocument/2006/relationships/hyperlink" Target="https://www.youtube.com/channel/UCjheFhzJ5MUDExjVN9X2lPw/videos?sort=dd&amp;shelf_id=0&amp;view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3833" y="1276146"/>
            <a:ext cx="7246961" cy="1689514"/>
          </a:xfrm>
        </p:spPr>
        <p:txBody>
          <a:bodyPr/>
          <a:lstStyle/>
          <a:p>
            <a:r>
              <a:rPr lang="en-US" sz="3600" b="1" dirty="0"/>
              <a:t>A Prospective Review of Scenario Analysis of Nuclear Waste Repositories</a:t>
            </a:r>
            <a:endParaRPr lang="fi-FI" sz="3600" b="1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0812" y="5443686"/>
            <a:ext cx="5813946" cy="1144272"/>
          </a:xfrm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en-US" sz="2400" dirty="0" smtClean="0"/>
              <a:t>June 22, 2016</a:t>
            </a:r>
            <a:endParaRPr lang="fi-FI" sz="2400" dirty="0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046027" y="2937249"/>
            <a:ext cx="5813946" cy="114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None/>
              <a:defRPr sz="25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400" dirty="0" smtClean="0"/>
              <a:t>Edoardo </a:t>
            </a:r>
            <a:r>
              <a:rPr lang="en-US" sz="2400" dirty="0" err="1" smtClean="0"/>
              <a:t>Tosoni</a:t>
            </a:r>
            <a:r>
              <a:rPr lang="en-US" sz="2400" baseline="30000" dirty="0" err="1" smtClean="0"/>
              <a:t>a,b</a:t>
            </a:r>
            <a:r>
              <a:rPr lang="en-US" sz="2400" dirty="0" smtClean="0"/>
              <a:t>, Ahti </a:t>
            </a:r>
            <a:r>
              <a:rPr lang="en-US" sz="2400" dirty="0" err="1" smtClean="0"/>
              <a:t>Salo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 Enrico </a:t>
            </a:r>
            <a:r>
              <a:rPr lang="en-US" sz="2400" dirty="0" err="1" smtClean="0"/>
              <a:t>Zio</a:t>
            </a:r>
            <a:r>
              <a:rPr lang="en-US" sz="2400" baseline="30000" dirty="0" err="1" smtClean="0"/>
              <a:t>b,c</a:t>
            </a:r>
            <a:endParaRPr lang="en-US" sz="1600" dirty="0" smtClean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40936" y="4164815"/>
            <a:ext cx="7126440" cy="114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None/>
              <a:defRPr sz="25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Clr>
                <a:schemeClr val="tx1"/>
              </a:buClr>
              <a:buFont typeface="+mj-lt"/>
              <a:buAutoNum type="alphaLcPeriod"/>
            </a:pPr>
            <a:r>
              <a:rPr lang="en-US" sz="1400" dirty="0" smtClean="0"/>
              <a:t>Systems Analysis Laboratory, </a:t>
            </a:r>
            <a:r>
              <a:rPr lang="en-US" sz="1400" dirty="0" err="1" smtClean="0"/>
              <a:t>Dept</a:t>
            </a:r>
            <a:r>
              <a:rPr lang="en-US" sz="1400" dirty="0" smtClean="0"/>
              <a:t> of Mathematics and Systems Analysis - Aalto University</a:t>
            </a:r>
            <a:endParaRPr lang="en-US" sz="1400" dirty="0"/>
          </a:p>
          <a:p>
            <a:pPr marL="342900" indent="-342900" algn="l">
              <a:buClr>
                <a:schemeClr val="tx1"/>
              </a:buClr>
              <a:buFont typeface="+mj-lt"/>
              <a:buAutoNum type="alphaLcPeriod"/>
            </a:pPr>
            <a:r>
              <a:rPr lang="en-US" sz="1400" dirty="0" smtClean="0"/>
              <a:t>Laboratory </a:t>
            </a:r>
            <a:r>
              <a:rPr lang="en-US" sz="1400" dirty="0"/>
              <a:t>of signal and risk </a:t>
            </a:r>
            <a:r>
              <a:rPr lang="en-US" sz="1400" dirty="0" smtClean="0"/>
              <a:t>analysis, </a:t>
            </a:r>
            <a:r>
              <a:rPr lang="it-IT" sz="1400" dirty="0" smtClean="0"/>
              <a:t>Dipartimento </a:t>
            </a:r>
            <a:r>
              <a:rPr lang="it-IT" sz="1400" dirty="0"/>
              <a:t>di </a:t>
            </a:r>
            <a:r>
              <a:rPr lang="it-IT" sz="1400" dirty="0" smtClean="0"/>
              <a:t>Energia - Politecnico </a:t>
            </a:r>
            <a:r>
              <a:rPr lang="it-IT" sz="1400" dirty="0"/>
              <a:t>di </a:t>
            </a:r>
            <a:r>
              <a:rPr lang="it-IT" sz="1400" dirty="0" smtClean="0"/>
              <a:t>Milano</a:t>
            </a:r>
          </a:p>
          <a:p>
            <a:pPr marL="342900" indent="-342900" algn="l">
              <a:buClr>
                <a:schemeClr val="tx1"/>
              </a:buClr>
              <a:buFont typeface="+mj-lt"/>
              <a:buAutoNum type="alphaLcPeriod"/>
            </a:pPr>
            <a:r>
              <a:rPr lang="en-US" sz="1400" dirty="0" smtClean="0"/>
              <a:t>Chair </a:t>
            </a:r>
            <a:r>
              <a:rPr lang="en-US" sz="1400" dirty="0"/>
              <a:t>on Systems Science and the Energetic </a:t>
            </a:r>
            <a:r>
              <a:rPr lang="en-US" sz="1400" dirty="0" smtClean="0"/>
              <a:t>Challenge - </a:t>
            </a:r>
            <a:r>
              <a:rPr lang="en-US" sz="1400" dirty="0" err="1" smtClean="0"/>
              <a:t>École</a:t>
            </a:r>
            <a:r>
              <a:rPr lang="en-US" sz="1400" dirty="0" smtClean="0"/>
              <a:t> </a:t>
            </a:r>
            <a:r>
              <a:rPr lang="en-US" sz="1400" dirty="0"/>
              <a:t>Centrale Paris and </a:t>
            </a:r>
            <a:r>
              <a:rPr lang="en-US" sz="1400" dirty="0" err="1" smtClean="0"/>
              <a:t>Supelec</a:t>
            </a:r>
            <a:endParaRPr lang="en-US" sz="1400" dirty="0" smtClean="0"/>
          </a:p>
          <a:p>
            <a:pPr algn="l">
              <a:buClr>
                <a:schemeClr val="tx1"/>
              </a:buClr>
            </a:pPr>
            <a:endParaRPr lang="fi-FI" sz="1400" dirty="0"/>
          </a:p>
          <a:p>
            <a:pPr algn="l">
              <a:buClr>
                <a:schemeClr val="tx1"/>
              </a:buClr>
            </a:pPr>
            <a:r>
              <a:rPr lang="fi-FI" sz="1400" dirty="0" smtClean="0"/>
              <a:t>edoardo.tosoni@aalto.fi</a:t>
            </a:r>
            <a:endParaRPr lang="en-US" sz="1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417" y="-2992"/>
            <a:ext cx="2158984" cy="64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7020" y="716720"/>
            <a:ext cx="8860234" cy="42088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i-FI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Challenges in Scenario Analysis (3/3)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43097" y="1273588"/>
            <a:ext cx="4082352" cy="47244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75000"/>
              </a:spcBef>
              <a:buSzPct val="75000"/>
              <a:buFont typeface="+mj-lt"/>
              <a:buAutoNum type="arabicPeriod" startAt="3"/>
              <a:defRPr/>
            </a:pPr>
            <a:r>
              <a:rPr lang="en-US" sz="3200" kern="0" dirty="0" smtClean="0">
                <a:latin typeface="+mn-lt"/>
              </a:rPr>
              <a:t> </a:t>
            </a:r>
            <a:r>
              <a:rPr lang="en-US" sz="2400" kern="0" dirty="0" smtClean="0">
                <a:latin typeface="+mn-lt"/>
              </a:rPr>
              <a:t>Trade-off </a:t>
            </a:r>
            <a:r>
              <a:rPr lang="en-US" sz="2400" kern="0" dirty="0">
                <a:latin typeface="+mn-lt"/>
              </a:rPr>
              <a:t>between </a:t>
            </a:r>
            <a:r>
              <a:rPr lang="en-US" sz="2400" kern="0" dirty="0" smtClean="0">
                <a:latin typeface="+mn-lt"/>
              </a:rPr>
              <a:t>:</a:t>
            </a:r>
            <a:endParaRPr lang="en-US" sz="2400" kern="0" dirty="0">
              <a:latin typeface="+mn-lt"/>
            </a:endParaRPr>
          </a:p>
          <a:p>
            <a:pPr marL="971550" lvl="1" indent="-514350">
              <a:spcBef>
                <a:spcPct val="75000"/>
              </a:spcBef>
              <a:buSzPct val="75000"/>
              <a:buFont typeface="+mj-lt"/>
              <a:buAutoNum type="romanLcPeriod"/>
              <a:defRPr/>
            </a:pPr>
            <a:r>
              <a:rPr lang="en-US" sz="2200" kern="0" dirty="0" smtClean="0">
                <a:latin typeface="+mn-lt"/>
              </a:rPr>
              <a:t>Systematic identification </a:t>
            </a:r>
            <a:r>
              <a:rPr lang="en-US" sz="2200" kern="0" dirty="0">
                <a:latin typeface="+mn-lt"/>
              </a:rPr>
              <a:t>of the </a:t>
            </a:r>
            <a:r>
              <a:rPr lang="en-US" sz="2200" kern="0" dirty="0" smtClean="0">
                <a:latin typeface="+mn-lt"/>
              </a:rPr>
              <a:t>interactions</a:t>
            </a:r>
            <a:endParaRPr lang="en-US" sz="2200" kern="0" dirty="0">
              <a:latin typeface="+mn-lt"/>
            </a:endParaRPr>
          </a:p>
          <a:p>
            <a:pPr marL="971550" lvl="1" indent="-514350">
              <a:spcBef>
                <a:spcPct val="75000"/>
              </a:spcBef>
              <a:buSzPct val="75000"/>
              <a:buFont typeface="+mj-lt"/>
              <a:buAutoNum type="romanLcPeriod"/>
              <a:defRPr/>
            </a:pPr>
            <a:r>
              <a:rPr lang="en-US" sz="2200" kern="0" dirty="0" smtClean="0">
                <a:latin typeface="+mn-lt"/>
              </a:rPr>
              <a:t>Systematic generation of scenarios</a:t>
            </a:r>
            <a:endParaRPr lang="en-US" sz="2200" kern="0" dirty="0">
              <a:latin typeface="+mn-lt"/>
            </a:endParaRPr>
          </a:p>
          <a:p>
            <a:pPr marL="514350" lvl="0" indent="-51435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sz="1600" kern="0" dirty="0" smtClean="0">
                <a:latin typeface="+mn-lt"/>
              </a:rPr>
              <a:t>Pluralistic approach:</a:t>
            </a:r>
          </a:p>
          <a:p>
            <a:pPr marL="971550" lvl="1" indent="-514350">
              <a:spcBef>
                <a:spcPct val="75000"/>
              </a:spcBef>
              <a:buSzPct val="75000"/>
              <a:buFontTx/>
              <a:buChar char="→"/>
              <a:defRPr/>
            </a:pPr>
            <a:r>
              <a:rPr lang="en-US" sz="1200" kern="0" dirty="0">
                <a:latin typeface="+mn-lt"/>
              </a:rPr>
              <a:t>Interactions are </a:t>
            </a:r>
            <a:r>
              <a:rPr lang="en-US" sz="1200" kern="0" dirty="0" smtClean="0">
                <a:latin typeface="+mn-lt"/>
              </a:rPr>
              <a:t>identified systematically, but </a:t>
            </a:r>
            <a:r>
              <a:rPr lang="en-US" sz="1200" kern="0" dirty="0">
                <a:latin typeface="+mn-lt"/>
              </a:rPr>
              <a:t>scenarios are </a:t>
            </a:r>
            <a:r>
              <a:rPr lang="en-US" sz="1200" kern="0" dirty="0" smtClean="0">
                <a:latin typeface="+mn-lt"/>
              </a:rPr>
              <a:t>postulated</a:t>
            </a:r>
          </a:p>
          <a:p>
            <a:pPr marL="514350" indent="-51435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sz="1600" kern="0" dirty="0" smtClean="0">
                <a:latin typeface="+mn-lt"/>
              </a:rPr>
              <a:t>Probabilistic approach:</a:t>
            </a:r>
          </a:p>
          <a:p>
            <a:pPr marL="971550" lvl="1" indent="-514350">
              <a:spcBef>
                <a:spcPct val="75000"/>
              </a:spcBef>
              <a:buSzPct val="75000"/>
              <a:buFontTx/>
              <a:buChar char="→"/>
              <a:defRPr/>
            </a:pPr>
            <a:r>
              <a:rPr lang="en-US" sz="1200" kern="0" dirty="0">
                <a:latin typeface="+mn-lt"/>
              </a:rPr>
              <a:t>Scenarios are sampled </a:t>
            </a:r>
            <a:r>
              <a:rPr lang="en-US" sz="1200" kern="0" dirty="0" smtClean="0">
                <a:latin typeface="+mn-lt"/>
              </a:rPr>
              <a:t>systematically</a:t>
            </a:r>
            <a:r>
              <a:rPr lang="en-US" sz="1200" kern="0" dirty="0">
                <a:latin typeface="+mn-lt"/>
              </a:rPr>
              <a:t>, but FEPs </a:t>
            </a:r>
            <a:r>
              <a:rPr lang="en-US" sz="1200" kern="0" dirty="0" smtClean="0">
                <a:latin typeface="+mn-lt"/>
              </a:rPr>
              <a:t>are usually taken to be </a:t>
            </a:r>
            <a:r>
              <a:rPr lang="en-US" sz="1200" kern="0" dirty="0">
                <a:latin typeface="+mn-lt"/>
              </a:rPr>
              <a:t>independent</a:t>
            </a:r>
            <a:endParaRPr lang="fi-FI" sz="1200" kern="0" dirty="0" smtClean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449" y="2210632"/>
            <a:ext cx="5131606" cy="3721577"/>
          </a:xfrm>
          <a:prstGeom prst="rect">
            <a:avLst/>
          </a:prstGeom>
        </p:spPr>
      </p:pic>
      <p:sp>
        <p:nvSpPr>
          <p:cNvPr id="9" name="Rettangolo 1"/>
          <p:cNvSpPr/>
          <p:nvPr/>
        </p:nvSpPr>
        <p:spPr>
          <a:xfrm>
            <a:off x="5144973" y="1223644"/>
            <a:ext cx="4360767" cy="4983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Recall:</a:t>
            </a:r>
          </a:p>
          <a:p>
            <a:pPr algn="ctr"/>
            <a:r>
              <a:rPr lang="fi-FI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Conceptual representation of the system </a:t>
            </a:r>
          </a:p>
          <a:p>
            <a:pPr algn="ctr"/>
            <a:r>
              <a:rPr lang="fi-FI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fi-FI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interactions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5400000">
            <a:off x="7181356" y="1963036"/>
            <a:ext cx="288000" cy="195873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417" y="-2992"/>
            <a:ext cx="2158984" cy="6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643095" y="1273588"/>
            <a:ext cx="9113854" cy="5026728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75000"/>
              </a:spcBef>
              <a:buSzPct val="75000"/>
              <a:buFont typeface="+mj-lt"/>
              <a:buAutoNum type="arabicPeriod"/>
              <a:defRPr/>
            </a:pPr>
            <a:r>
              <a:rPr lang="fi-FI" sz="2800" kern="0" dirty="0" smtClean="0">
                <a:latin typeface="+mn-lt"/>
              </a:rPr>
              <a:t> </a:t>
            </a:r>
            <a:r>
              <a:rPr lang="fi-FI" kern="0" dirty="0" smtClean="0">
                <a:latin typeface="+mn-lt"/>
              </a:rPr>
              <a:t>Approach-dependent interpretations of </a:t>
            </a:r>
            <a:r>
              <a:rPr lang="fi-FI" kern="0" dirty="0" smtClean="0"/>
              <a:t>comprehensiveness, rather than a        universal one</a:t>
            </a:r>
          </a:p>
          <a:p>
            <a:pPr marL="342900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→"/>
              <a:defRPr/>
            </a:pPr>
            <a:r>
              <a:rPr lang="fi-FI" kern="0" dirty="0" smtClean="0"/>
              <a:t>Comprehensiveness: focus on the subset of scenarios with violations of the 			 </a:t>
            </a:r>
            <a:r>
              <a:rPr lang="fi-FI" b="1" i="1" kern="0" dirty="0" smtClean="0"/>
              <a:t>Performance Targets</a:t>
            </a:r>
            <a:r>
              <a:rPr lang="fi-FI" kern="0" dirty="0" smtClean="0"/>
              <a:t> </a:t>
            </a:r>
            <a:r>
              <a:rPr lang="fi-FI" sz="1400" kern="0" dirty="0" smtClean="0"/>
              <a:t>(</a:t>
            </a:r>
            <a:r>
              <a:rPr lang="fi-FI" sz="1200" kern="0" dirty="0" smtClean="0"/>
              <a:t>STUK 2011, SKB 2011,  POSIVA 2012)</a:t>
            </a:r>
            <a:endParaRPr lang="fi-FI" b="1" i="1" kern="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96" y="3119571"/>
            <a:ext cx="4029460" cy="2684070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7020" y="716720"/>
            <a:ext cx="8860234" cy="42088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i-FI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Research directions (1/2)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417" y="-2992"/>
            <a:ext cx="2158984" cy="6482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475446" y="3509091"/>
            <a:ext cx="671804" cy="391106"/>
          </a:xfrm>
          <a:prstGeom prst="rect">
            <a:avLst/>
          </a:prstGeom>
          <a:solidFill>
            <a:srgbClr val="FFC000">
              <a:alpha val="43137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75445" y="4889242"/>
            <a:ext cx="671805" cy="391886"/>
          </a:xfrm>
          <a:prstGeom prst="rect">
            <a:avLst/>
          </a:prstGeom>
          <a:solidFill>
            <a:srgbClr val="FFC000">
              <a:alpha val="43137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68162"/>
              </p:ext>
            </p:extLst>
          </p:nvPr>
        </p:nvGraphicFramePr>
        <p:xfrm>
          <a:off x="391886" y="3620276"/>
          <a:ext cx="4183811" cy="186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730"/>
                <a:gridCol w="1934081"/>
              </a:tblGrid>
              <a:tr h="636327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FEP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 Target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0606">
                <a:tc>
                  <a:txBody>
                    <a:bodyPr/>
                    <a:lstStyle/>
                    <a:p>
                      <a:pPr algn="l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Chloride concentration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 g/l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606">
                <a:tc>
                  <a:txBody>
                    <a:bodyPr/>
                    <a:lstStyle/>
                    <a:p>
                      <a:pPr algn="l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Fracture</a:t>
                      </a:r>
                      <a:r>
                        <a:rPr lang="fi-FI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displacement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 cm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606">
                <a:tc gridSpan="2">
                  <a:txBody>
                    <a:bodyPr/>
                    <a:lstStyle/>
                    <a:p>
                      <a:pPr algn="r"/>
                      <a:r>
                        <a:rPr lang="fi-FI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SKB</a:t>
                      </a:r>
                      <a:r>
                        <a:rPr lang="fi-FI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2011, POSIVA 2012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2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7020" y="716720"/>
            <a:ext cx="8860234" cy="42088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i-FI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Research </a:t>
            </a:r>
            <a:r>
              <a:rPr lang="fi-FI" sz="28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directions (2/2</a:t>
            </a:r>
            <a:r>
              <a:rPr lang="fi-FI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43095" y="1273588"/>
            <a:ext cx="9113854" cy="5026728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75000"/>
              </a:spcBef>
              <a:buSzPct val="75000"/>
              <a:buFont typeface="+mj-lt"/>
              <a:buAutoNum type="arabicPeriod" startAt="2"/>
              <a:defRPr/>
            </a:pPr>
            <a:r>
              <a:rPr lang="fi-FI" sz="2800" kern="0" dirty="0" smtClean="0">
                <a:latin typeface="+mn-lt"/>
              </a:rPr>
              <a:t> </a:t>
            </a:r>
            <a:r>
              <a:rPr lang="fi-FI" sz="1800" kern="0" dirty="0" smtClean="0">
                <a:latin typeface="+mn-lt"/>
              </a:rPr>
              <a:t>The link between FEP identification and scenario generation is not very strong</a:t>
            </a:r>
          </a:p>
          <a:p>
            <a:pPr marL="514350" lvl="0" indent="-514350">
              <a:spcBef>
                <a:spcPct val="75000"/>
              </a:spcBef>
              <a:buSzPct val="75000"/>
              <a:buFont typeface="+mj-lt"/>
              <a:buAutoNum type="arabicPeriod" startAt="2"/>
              <a:defRPr/>
            </a:pPr>
            <a:r>
              <a:rPr lang="fi-FI" sz="2800" kern="0" dirty="0" smtClean="0">
                <a:latin typeface="+mn-lt"/>
              </a:rPr>
              <a:t> </a:t>
            </a:r>
            <a:r>
              <a:rPr lang="fi-FI" sz="1800" kern="0" dirty="0" smtClean="0">
                <a:latin typeface="+mn-lt"/>
              </a:rPr>
              <a:t>Trade-off between (i) s</a:t>
            </a:r>
            <a:r>
              <a:rPr lang="en-US" sz="1800" kern="0" dirty="0" err="1" smtClean="0">
                <a:latin typeface="+mn-lt"/>
              </a:rPr>
              <a:t>ystematic</a:t>
            </a:r>
            <a:r>
              <a:rPr lang="en-US" sz="1800" kern="0" dirty="0" smtClean="0">
                <a:latin typeface="+mn-lt"/>
              </a:rPr>
              <a:t> </a:t>
            </a:r>
            <a:r>
              <a:rPr lang="en-US" sz="1800" kern="0" dirty="0">
                <a:latin typeface="+mn-lt"/>
              </a:rPr>
              <a:t>identification of the </a:t>
            </a:r>
            <a:r>
              <a:rPr lang="en-US" sz="1800" kern="0" dirty="0" smtClean="0">
                <a:latin typeface="+mn-lt"/>
              </a:rPr>
              <a:t>interactions and (ii) systematic generation of scenarios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417" y="-2992"/>
            <a:ext cx="2158984" cy="648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68" y="2942749"/>
            <a:ext cx="4082645" cy="2719497"/>
          </a:xfrm>
          <a:prstGeom prst="rect">
            <a:avLst/>
          </a:prstGeom>
          <a:noFill/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43094" y="3148882"/>
            <a:ext cx="4642339" cy="3060999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ct val="75000"/>
              </a:spcBef>
              <a:buSzPct val="75000"/>
              <a:buFont typeface="Arial" panose="020B0604020202020204" pitchFamily="34" charset="0"/>
              <a:buChar char="→"/>
              <a:defRPr/>
            </a:pPr>
            <a:r>
              <a:rPr lang="fi-FI" kern="0" dirty="0" smtClean="0"/>
              <a:t>Improve</a:t>
            </a:r>
            <a:r>
              <a:rPr lang="fi-FI" b="1" i="1" kern="0" dirty="0" smtClean="0"/>
              <a:t> system </a:t>
            </a:r>
            <a:r>
              <a:rPr lang="fi-FI" kern="0" dirty="0" smtClean="0"/>
              <a:t>view </a:t>
            </a:r>
            <a:r>
              <a:rPr lang="fi-FI" kern="0" smtClean="0"/>
              <a:t>in Scenario Analysis</a:t>
            </a:r>
            <a:endParaRPr lang="fi-FI" kern="0" dirty="0" smtClean="0"/>
          </a:p>
          <a:p>
            <a:pPr marL="514350" indent="-514350">
              <a:spcBef>
                <a:spcPct val="75000"/>
              </a:spcBef>
              <a:buSzPct val="75000"/>
              <a:buFont typeface="Arial" panose="020B0604020202020204" pitchFamily="34" charset="0"/>
              <a:buChar char="→"/>
              <a:defRPr/>
            </a:pPr>
            <a:r>
              <a:rPr lang="fi-FI" b="1" i="1" kern="0" dirty="0" smtClean="0"/>
              <a:t>Integrate</a:t>
            </a:r>
            <a:r>
              <a:rPr lang="fi-FI" kern="0" dirty="0" smtClean="0"/>
              <a:t> </a:t>
            </a:r>
            <a:r>
              <a:rPr lang="fi-FI" kern="0" dirty="0"/>
              <a:t>scenario generation </a:t>
            </a:r>
            <a:r>
              <a:rPr lang="fi-FI" kern="0" dirty="0" smtClean="0"/>
              <a:t>to </a:t>
            </a:r>
            <a:r>
              <a:rPr lang="fi-FI" kern="0" dirty="0"/>
              <a:t>the conceptual representation of the </a:t>
            </a:r>
            <a:r>
              <a:rPr lang="fi-FI" kern="0" dirty="0" smtClean="0"/>
              <a:t>system</a:t>
            </a:r>
            <a:endParaRPr lang="fi-FI" kern="0" dirty="0"/>
          </a:p>
          <a:p>
            <a:pPr lvl="1">
              <a:spcBef>
                <a:spcPct val="75000"/>
              </a:spcBef>
              <a:buSzPct val="75000"/>
              <a:defRPr/>
            </a:pPr>
            <a:r>
              <a:rPr lang="fi-FI" sz="1400" kern="0" dirty="0" smtClean="0"/>
              <a:t>(Bayesian </a:t>
            </a:r>
            <a:r>
              <a:rPr lang="fi-FI" sz="1400" kern="0" dirty="0"/>
              <a:t>Beliefs Networks, IDPSA techniques</a:t>
            </a:r>
            <a:r>
              <a:rPr lang="fi-FI" sz="1400" kern="0" dirty="0" smtClean="0"/>
              <a:t>)</a:t>
            </a:r>
            <a:endParaRPr lang="fi-FI" sz="1400" kern="0" dirty="0"/>
          </a:p>
        </p:txBody>
      </p:sp>
    </p:spTree>
    <p:extLst>
      <p:ext uri="{BB962C8B-B14F-4D97-AF65-F5344CB8AC3E}">
        <p14:creationId xmlns:p14="http://schemas.microsoft.com/office/powerpoint/2010/main" val="12175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7607" r="2722"/>
          <a:stretch/>
        </p:blipFill>
        <p:spPr>
          <a:xfrm>
            <a:off x="753626" y="1355858"/>
            <a:ext cx="8882743" cy="4718631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7020" y="716720"/>
            <a:ext cx="8860234" cy="42088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i-FI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Thank you for attending</a:t>
            </a:r>
          </a:p>
        </p:txBody>
      </p:sp>
      <p:sp>
        <p:nvSpPr>
          <p:cNvPr id="6" name="Rettangolo 1"/>
          <p:cNvSpPr/>
          <p:nvPr/>
        </p:nvSpPr>
        <p:spPr>
          <a:xfrm>
            <a:off x="8812403" y="2178606"/>
            <a:ext cx="783551" cy="3438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LINKS: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1"/>
          <p:cNvSpPr/>
          <p:nvPr/>
        </p:nvSpPr>
        <p:spPr>
          <a:xfrm>
            <a:off x="8541099" y="2739061"/>
            <a:ext cx="1067045" cy="345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r"/>
            <a:r>
              <a:rPr lang="fi-FI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KYT 2018</a:t>
            </a:r>
            <a:endParaRPr lang="fi-FI" sz="14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1"/>
          <p:cNvSpPr/>
          <p:nvPr/>
        </p:nvSpPr>
        <p:spPr>
          <a:xfrm>
            <a:off x="8179358" y="3863373"/>
            <a:ext cx="1416596" cy="345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r"/>
            <a:r>
              <a:rPr lang="fi-FI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POSIVA videos</a:t>
            </a:r>
            <a:endParaRPr lang="fi-FI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1"/>
          <p:cNvSpPr/>
          <p:nvPr/>
        </p:nvSpPr>
        <p:spPr>
          <a:xfrm>
            <a:off x="8269793" y="4987685"/>
            <a:ext cx="1326161" cy="345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r"/>
            <a:r>
              <a:rPr lang="fi-FI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ANDRA videos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1"/>
          <p:cNvSpPr/>
          <p:nvPr/>
        </p:nvSpPr>
        <p:spPr>
          <a:xfrm>
            <a:off x="8458570" y="4425529"/>
            <a:ext cx="1137384" cy="345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r"/>
            <a:r>
              <a:rPr lang="fi-FI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/>
              </a:rPr>
              <a:t>SKB videos</a:t>
            </a:r>
            <a:endParaRPr lang="fi-FI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tangolo 1"/>
          <p:cNvSpPr/>
          <p:nvPr/>
        </p:nvSpPr>
        <p:spPr>
          <a:xfrm>
            <a:off x="8528909" y="3301217"/>
            <a:ext cx="1067045" cy="345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r"/>
            <a:r>
              <a:rPr lang="fi-FI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/>
              </a:rPr>
              <a:t>TURMET</a:t>
            </a:r>
            <a:endParaRPr lang="fi-FI" sz="14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8417" y="-2992"/>
            <a:ext cx="2158984" cy="6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7020" y="716720"/>
            <a:ext cx="8860234" cy="42088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i-FI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Safety Assessment of nuclear waste repositories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" b="28947"/>
          <a:stretch/>
        </p:blipFill>
        <p:spPr>
          <a:xfrm>
            <a:off x="515341" y="3769981"/>
            <a:ext cx="2666861" cy="19173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" name="Picture 2" descr="http://sanjindumisic.com/wp-content/uploads/2013/12/onkalo-spent-nuclear-fuel-reposito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r="20781" b="13359"/>
          <a:stretch/>
        </p:blipFill>
        <p:spPr bwMode="auto">
          <a:xfrm>
            <a:off x="1008279" y="1356527"/>
            <a:ext cx="2499282" cy="222281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higerutakato.de/xe/files/attach/images/6513/616/006/cd977031568c7b129985b79dbf2547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3" b="12732"/>
          <a:stretch/>
        </p:blipFill>
        <p:spPr bwMode="auto">
          <a:xfrm>
            <a:off x="2383086" y="4457324"/>
            <a:ext cx="2275660" cy="16476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tomic-energy.ru/files/styles/center/public/images/2015/04/rao-shahta.jpg?itok=vo0UoCb_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r="19698"/>
          <a:stretch/>
        </p:blipFill>
        <p:spPr bwMode="auto">
          <a:xfrm>
            <a:off x="2948987" y="2311196"/>
            <a:ext cx="2379757" cy="174620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5615848" y="1273588"/>
            <a:ext cx="4080811" cy="472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sz="1800" kern="0" dirty="0" smtClean="0">
                <a:latin typeface="+mn-lt"/>
              </a:rPr>
              <a:t>Geological disposal of nuclear waste (</a:t>
            </a:r>
            <a:r>
              <a:rPr lang="fi-FI" sz="1800" i="1" kern="0" dirty="0" smtClean="0">
                <a:latin typeface="+mn-lt"/>
              </a:rPr>
              <a:t>repository + environment = disposal system</a:t>
            </a:r>
            <a:r>
              <a:rPr lang="fi-FI" sz="1800" kern="0" dirty="0" smtClean="0">
                <a:latin typeface="+mn-lt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sz="1800" kern="0" dirty="0" smtClean="0">
                <a:latin typeface="+mn-lt"/>
              </a:rPr>
              <a:t>Safety Assessment:</a:t>
            </a:r>
          </a:p>
          <a:p>
            <a:pPr marL="800100" lvl="1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→"/>
              <a:defRPr/>
            </a:pPr>
            <a:r>
              <a:rPr lang="fi-FI" sz="1800" kern="0" dirty="0" smtClean="0">
                <a:latin typeface="+mn-lt"/>
              </a:rPr>
              <a:t>To demonstrate repository’s compliance with regulatory limits</a:t>
            </a:r>
          </a:p>
          <a:p>
            <a:pPr marL="1257300" lvl="2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sz="1400" kern="0" dirty="0" smtClean="0">
                <a:latin typeface="+mn-lt"/>
              </a:rPr>
              <a:t>Radionuclide release</a:t>
            </a:r>
          </a:p>
          <a:p>
            <a:pPr marL="1257300" lvl="2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sz="1400" kern="0" dirty="0" smtClean="0">
                <a:latin typeface="+mn-lt"/>
              </a:rPr>
              <a:t>Dose to humans</a:t>
            </a:r>
          </a:p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sz="1800" kern="0" dirty="0" smtClean="0">
                <a:latin typeface="+mn-lt"/>
              </a:rPr>
              <a:t>Large uncertainty about the evolution of the disposal system:</a:t>
            </a:r>
          </a:p>
          <a:p>
            <a:pPr marL="800100" marR="0" lvl="1" indent="-342900" defTabSz="914400" latinLnBrk="0">
              <a:spcBef>
                <a:spcPct val="75000"/>
              </a:spcBef>
              <a:buSzPct val="75000"/>
              <a:buFont typeface="Arial" panose="020B0604020202020204" pitchFamily="34" charset="0"/>
              <a:buChar char="→"/>
              <a:tabLst/>
              <a:defRPr/>
            </a:pPr>
            <a:r>
              <a:rPr lang="fi-FI" kern="0" dirty="0">
                <a:latin typeface="+mn-lt"/>
              </a:rPr>
              <a:t>Scenario Analysis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417" y="-2992"/>
            <a:ext cx="2158984" cy="6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7020" y="716720"/>
            <a:ext cx="8860234" cy="42088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i-FI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Research </a:t>
            </a:r>
            <a:r>
              <a:rPr lang="fi-FI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objectives</a:t>
            </a:r>
            <a:endParaRPr lang="fi-FI" sz="28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43095" y="1273588"/>
            <a:ext cx="8631534" cy="4724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sz="2200" kern="0" dirty="0" smtClean="0">
                <a:latin typeface="+mn-lt"/>
              </a:rPr>
              <a:t>Systematize the </a:t>
            </a:r>
            <a:r>
              <a:rPr lang="fi-FI" sz="2200" kern="0" dirty="0"/>
              <a:t>process </a:t>
            </a:r>
            <a:r>
              <a:rPr lang="fi-FI" sz="2200" kern="0" dirty="0" smtClean="0"/>
              <a:t>of </a:t>
            </a:r>
            <a:r>
              <a:rPr lang="fi-FI" sz="2200" kern="0" dirty="0" smtClean="0">
                <a:latin typeface="+mn-lt"/>
              </a:rPr>
              <a:t>Scenario Analysis</a:t>
            </a:r>
          </a:p>
          <a:p>
            <a:pPr marL="34290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sz="2200" kern="0" dirty="0">
                <a:latin typeface="+mn-lt"/>
              </a:rPr>
              <a:t>E</a:t>
            </a:r>
            <a:r>
              <a:rPr lang="fi-FI" sz="2200" kern="0" dirty="0" smtClean="0">
                <a:latin typeface="+mn-lt"/>
              </a:rPr>
              <a:t>nsure </a:t>
            </a:r>
            <a:r>
              <a:rPr lang="fi-FI" sz="2200" b="1" i="1" kern="0" dirty="0" smtClean="0">
                <a:latin typeface="+mn-lt"/>
              </a:rPr>
              <a:t>comprehensiveness</a:t>
            </a:r>
            <a:r>
              <a:rPr lang="fi-FI" sz="2200" kern="0" dirty="0" smtClean="0">
                <a:latin typeface="+mn-lt"/>
              </a:rPr>
              <a:t> of Scenario Analysis:</a:t>
            </a:r>
          </a:p>
          <a:p>
            <a:pPr marL="1257300" lvl="2" indent="-342900">
              <a:spcBef>
                <a:spcPct val="75000"/>
              </a:spcBef>
              <a:buSzPct val="75000"/>
              <a:buFontTx/>
              <a:buChar char="→"/>
              <a:defRPr/>
            </a:pPr>
            <a:r>
              <a:rPr lang="fi-FI" kern="0" dirty="0" smtClean="0"/>
              <a:t>What </a:t>
            </a:r>
            <a:r>
              <a:rPr lang="fi-FI" kern="0" dirty="0"/>
              <a:t>scenarios </a:t>
            </a:r>
            <a:r>
              <a:rPr lang="fi-FI" kern="0" dirty="0" smtClean="0"/>
              <a:t>do we have to simulate for </a:t>
            </a:r>
            <a:r>
              <a:rPr lang="fi-FI" kern="0" dirty="0" smtClean="0"/>
              <a:t>demonstrating the compliance of the repository?</a:t>
            </a:r>
            <a:endParaRPr lang="fi-FI" kern="0" dirty="0"/>
          </a:p>
          <a:p>
            <a:pPr marL="1257300" lvl="2" indent="-342900">
              <a:spcBef>
                <a:spcPct val="75000"/>
              </a:spcBef>
              <a:buSzPct val="75000"/>
              <a:buFontTx/>
              <a:buChar char="→"/>
              <a:defRPr/>
            </a:pPr>
            <a:r>
              <a:rPr lang="fi-FI" kern="0" dirty="0" smtClean="0">
                <a:latin typeface="+mn-lt"/>
              </a:rPr>
              <a:t>How to make sure that we are taking </a:t>
            </a:r>
            <a:r>
              <a:rPr lang="fi-FI" i="1" kern="0" dirty="0" smtClean="0">
                <a:latin typeface="+mn-lt"/>
              </a:rPr>
              <a:t>everything</a:t>
            </a:r>
            <a:r>
              <a:rPr lang="fi-FI" kern="0" dirty="0" smtClean="0">
                <a:latin typeface="+mn-lt"/>
              </a:rPr>
              <a:t> into account?</a:t>
            </a:r>
          </a:p>
          <a:p>
            <a:pPr marL="34290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sz="2200" kern="0" dirty="0" smtClean="0">
                <a:latin typeface="+mn-lt"/>
              </a:rPr>
              <a:t>Questions addressed since the 80’s</a:t>
            </a:r>
          </a:p>
          <a:p>
            <a:pPr marL="34290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sz="2200" kern="0" dirty="0" smtClean="0">
                <a:latin typeface="+mn-lt"/>
              </a:rPr>
              <a:t>Is it still possible to advance Safety Assessment methodologies?</a:t>
            </a:r>
          </a:p>
          <a:p>
            <a:pPr marL="342900" lvl="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endParaRPr lang="fi-FI" kern="0" dirty="0" smtClean="0">
              <a:latin typeface="+mn-lt"/>
            </a:endParaRPr>
          </a:p>
          <a:p>
            <a:pPr marL="342900" lvl="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endParaRPr lang="fi-FI" kern="0" dirty="0" smtClean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417" y="-2992"/>
            <a:ext cx="2158984" cy="6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internetblog.org.uk/files/world_map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25" y="1316094"/>
            <a:ext cx="5386725" cy="3580244"/>
          </a:xfrm>
          <a:prstGeom prst="rect">
            <a:avLst/>
          </a:prstGeom>
          <a:noFill/>
          <a:ln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71232" y="1668948"/>
            <a:ext cx="137417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Olkiluoto - FIN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 bwMode="auto">
          <a:xfrm flipH="1">
            <a:off x="6844541" y="1930558"/>
            <a:ext cx="1813777" cy="738673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375363" y="1195453"/>
            <a:ext cx="1144172" cy="2555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SITE94 - SWE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2" name="Straight Connector 11"/>
          <p:cNvCxnSpPr>
            <a:stCxn id="10" idx="2"/>
          </p:cNvCxnSpPr>
          <p:nvPr/>
        </p:nvCxnSpPr>
        <p:spPr bwMode="auto">
          <a:xfrm flipH="1">
            <a:off x="6732077" y="1451002"/>
            <a:ext cx="215372" cy="1235091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417902" y="1668948"/>
            <a:ext cx="134187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1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SR SITE - SWE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>
            <a:off x="6088841" y="1930558"/>
            <a:ext cx="615003" cy="814847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307175" y="1729446"/>
            <a:ext cx="1453639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5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CNFWNP - CAN</a:t>
            </a:r>
            <a:endParaRPr lang="en-US" sz="105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26" name="Straight Connector 25"/>
          <p:cNvCxnSpPr>
            <a:stCxn id="25" idx="2"/>
          </p:cNvCxnSpPr>
          <p:nvPr/>
        </p:nvCxnSpPr>
        <p:spPr bwMode="auto">
          <a:xfrm>
            <a:off x="4033995" y="1983362"/>
            <a:ext cx="811581" cy="685869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061550" y="3541818"/>
            <a:ext cx="190901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5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Yucca Mountain </a:t>
            </a:r>
            <a:r>
              <a:rPr lang="fi-FI" sz="11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- USA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93820" y="2698240"/>
            <a:ext cx="772685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Drigg - UK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83570" y="2762267"/>
            <a:ext cx="1075255" cy="219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Kristallin-I - SWI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36" name="Straight Connector 35"/>
          <p:cNvCxnSpPr>
            <a:stCxn id="35" idx="1"/>
          </p:cNvCxnSpPr>
          <p:nvPr/>
        </p:nvCxnSpPr>
        <p:spPr bwMode="auto">
          <a:xfrm flipH="1">
            <a:off x="6638582" y="2872148"/>
            <a:ext cx="244988" cy="169643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endCxn id="34" idx="3"/>
          </p:cNvCxnSpPr>
          <p:nvPr/>
        </p:nvCxnSpPr>
        <p:spPr bwMode="auto">
          <a:xfrm flipH="1" flipV="1">
            <a:off x="6266505" y="2805962"/>
            <a:ext cx="167225" cy="167034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8774784" y="2378174"/>
            <a:ext cx="1046819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KRDC – S.KOR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43" name="Straight Connector 42"/>
          <p:cNvCxnSpPr>
            <a:endCxn id="42" idx="2"/>
          </p:cNvCxnSpPr>
          <p:nvPr/>
        </p:nvCxnSpPr>
        <p:spPr bwMode="auto">
          <a:xfrm flipV="1">
            <a:off x="8420229" y="2593618"/>
            <a:ext cx="877965" cy="668484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9" idx="0"/>
          </p:cNvCxnSpPr>
          <p:nvPr/>
        </p:nvCxnSpPr>
        <p:spPr bwMode="auto">
          <a:xfrm flipV="1">
            <a:off x="4016057" y="3227024"/>
            <a:ext cx="841953" cy="314794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918793" y="2724357"/>
            <a:ext cx="101393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5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WIPP</a:t>
            </a:r>
            <a:r>
              <a:rPr lang="fi-FI" sz="11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- USA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31" name="Straight Connector 30"/>
          <p:cNvCxnSpPr>
            <a:stCxn id="28" idx="3"/>
          </p:cNvCxnSpPr>
          <p:nvPr/>
        </p:nvCxnSpPr>
        <p:spPr bwMode="auto">
          <a:xfrm>
            <a:off x="3932727" y="2855162"/>
            <a:ext cx="912849" cy="185931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6029010" y="3369629"/>
            <a:ext cx="93903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ANDRA - FRA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38" name="Straight Connector 37"/>
          <p:cNvCxnSpPr>
            <a:stCxn id="37" idx="0"/>
          </p:cNvCxnSpPr>
          <p:nvPr/>
        </p:nvCxnSpPr>
        <p:spPr bwMode="auto">
          <a:xfrm flipV="1">
            <a:off x="6498526" y="2982031"/>
            <a:ext cx="85195" cy="387598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024936" y="2177706"/>
            <a:ext cx="84780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DGR - CAN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53" name="Straight Connector 52"/>
          <p:cNvCxnSpPr>
            <a:stCxn id="45" idx="3"/>
          </p:cNvCxnSpPr>
          <p:nvPr/>
        </p:nvCxnSpPr>
        <p:spPr bwMode="auto">
          <a:xfrm>
            <a:off x="3872743" y="2285428"/>
            <a:ext cx="755899" cy="383803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9088549" y="3271127"/>
            <a:ext cx="76107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H12 – JAP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55" name="Straight Connector 54"/>
          <p:cNvCxnSpPr>
            <a:endCxn id="54" idx="1"/>
          </p:cNvCxnSpPr>
          <p:nvPr/>
        </p:nvCxnSpPr>
        <p:spPr bwMode="auto">
          <a:xfrm>
            <a:off x="8581292" y="3262102"/>
            <a:ext cx="507257" cy="116747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812627" y="1208372"/>
            <a:ext cx="892435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Tila-99 - FIN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57" name="Straight Connector 56"/>
          <p:cNvCxnSpPr>
            <a:stCxn id="56" idx="1"/>
          </p:cNvCxnSpPr>
          <p:nvPr/>
        </p:nvCxnSpPr>
        <p:spPr bwMode="auto">
          <a:xfrm flipH="1">
            <a:off x="6890682" y="1316094"/>
            <a:ext cx="921945" cy="1276963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319877" y="2344005"/>
            <a:ext cx="963203" cy="2206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DryRun3 - UK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1" name="Straight Connector 70"/>
          <p:cNvCxnSpPr>
            <a:endCxn id="70" idx="3"/>
          </p:cNvCxnSpPr>
          <p:nvPr/>
        </p:nvCxnSpPr>
        <p:spPr bwMode="auto">
          <a:xfrm flipH="1" flipV="1">
            <a:off x="6283080" y="2454311"/>
            <a:ext cx="197583" cy="460520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517020" y="716720"/>
            <a:ext cx="8860234" cy="42088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i-FI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Literature review</a:t>
            </a:r>
          </a:p>
        </p:txBody>
      </p:sp>
      <p:sp>
        <p:nvSpPr>
          <p:cNvPr id="93" name="Content Placeholder 1"/>
          <p:cNvSpPr txBox="1">
            <a:spLocks/>
          </p:cNvSpPr>
          <p:nvPr/>
        </p:nvSpPr>
        <p:spPr>
          <a:xfrm>
            <a:off x="641895" y="1273588"/>
            <a:ext cx="2219918" cy="287638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kern="0" dirty="0" smtClean="0">
                <a:latin typeface="+mn-lt"/>
              </a:rPr>
              <a:t>14 projects worldwide</a:t>
            </a:r>
          </a:p>
          <a:p>
            <a:pPr marL="452438" lvl="1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fi-FI" sz="1600" kern="0" dirty="0" smtClean="0">
                <a:latin typeface="+mn-lt"/>
              </a:rPr>
              <a:t>Technical reports</a:t>
            </a:r>
          </a:p>
          <a:p>
            <a:pPr marL="452438" lvl="1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fi-FI" sz="1600" kern="0" dirty="0" smtClean="0">
                <a:latin typeface="+mn-lt"/>
              </a:rPr>
              <a:t>Scientific papers</a:t>
            </a:r>
          </a:p>
          <a:p>
            <a:pPr marL="452438" lvl="1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fi-FI" sz="1600" kern="0" dirty="0" smtClean="0">
                <a:latin typeface="+mn-lt"/>
              </a:rPr>
              <a:t>Regulations &amp; Guidelines</a:t>
            </a:r>
          </a:p>
          <a:p>
            <a:pPr marL="452438" lvl="1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fi-FI" sz="1600" kern="0" dirty="0" smtClean="0">
                <a:latin typeface="+mn-lt"/>
              </a:rPr>
              <a:t>Books</a:t>
            </a:r>
            <a:endParaRPr lang="fi-FI" sz="1600" kern="0" dirty="0">
              <a:latin typeface="+mn-lt"/>
            </a:endParaRPr>
          </a:p>
        </p:txBody>
      </p:sp>
      <p:sp>
        <p:nvSpPr>
          <p:cNvPr id="94" name="Content Placeholder 1"/>
          <p:cNvSpPr txBox="1">
            <a:spLocks/>
          </p:cNvSpPr>
          <p:nvPr/>
        </p:nvSpPr>
        <p:spPr>
          <a:xfrm>
            <a:off x="641894" y="4619683"/>
            <a:ext cx="8646251" cy="239952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kern="0" dirty="0" smtClean="0">
                <a:latin typeface="+mn-lt"/>
              </a:rPr>
              <a:t>Two-stage review process:</a:t>
            </a:r>
          </a:p>
          <a:p>
            <a:pPr marL="800100" lvl="1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→"/>
              <a:defRPr/>
            </a:pPr>
            <a:r>
              <a:rPr lang="fi-FI" kern="0" dirty="0" smtClean="0">
                <a:latin typeface="+mn-lt"/>
              </a:rPr>
              <a:t>Analysis of current Safety Assessment methodologies</a:t>
            </a:r>
          </a:p>
          <a:p>
            <a:pPr marL="800100" lvl="1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→"/>
              <a:defRPr/>
            </a:pPr>
            <a:r>
              <a:rPr lang="fi-FI" kern="0" dirty="0" smtClean="0">
                <a:latin typeface="+mn-lt"/>
              </a:rPr>
              <a:t>Identification of challenges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417" y="-2992"/>
            <a:ext cx="2158984" cy="6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1"/>
          <p:cNvSpPr txBox="1">
            <a:spLocks/>
          </p:cNvSpPr>
          <p:nvPr/>
        </p:nvSpPr>
        <p:spPr>
          <a:xfrm>
            <a:off x="7442549" y="5168827"/>
            <a:ext cx="2335934" cy="1118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sz="2400" b="1" i="1" kern="0" dirty="0" smtClean="0">
                <a:latin typeface="+mn-lt"/>
              </a:rPr>
              <a:t>Pluralistic</a:t>
            </a:r>
          </a:p>
          <a:p>
            <a:pPr marL="285750" marR="0" lvl="0" indent="-28575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sz="2400" b="1" i="1" kern="0" dirty="0" smtClean="0">
                <a:latin typeface="+mn-lt"/>
              </a:rPr>
              <a:t>Probabilistic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7020" y="716720"/>
            <a:ext cx="9079156" cy="42088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i-FI" sz="28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Scenario Analysis </a:t>
            </a:r>
            <a:r>
              <a:rPr lang="fi-FI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as a process</a:t>
            </a: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>
            <a:off x="5256412" y="2154554"/>
            <a:ext cx="3411455" cy="44203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75000"/>
              </a:spcBef>
              <a:buSzPct val="75000"/>
              <a:defRPr/>
            </a:pPr>
            <a:r>
              <a:rPr lang="fi-FI" sz="1800" b="1" u="sng" kern="0" dirty="0" smtClean="0">
                <a:latin typeface="+mn-lt"/>
              </a:rPr>
              <a:t>Conceptual representation:</a:t>
            </a:r>
          </a:p>
          <a:p>
            <a:pPr marL="34290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endParaRPr lang="fi-FI" b="1" u="sng" kern="0" dirty="0">
              <a:latin typeface="+mn-lt"/>
            </a:endParaRPr>
          </a:p>
          <a:p>
            <a:pPr marL="34290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endParaRPr lang="fi-FI" b="1" u="sng" kern="0" dirty="0" smtClean="0">
              <a:latin typeface="+mn-lt"/>
            </a:endParaRPr>
          </a:p>
          <a:p>
            <a:pPr>
              <a:spcBef>
                <a:spcPct val="75000"/>
              </a:spcBef>
              <a:buSzPct val="75000"/>
              <a:defRPr/>
            </a:pPr>
            <a:endParaRPr lang="fi-FI" b="1" u="sng" kern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tabLst/>
              <a:defRPr/>
            </a:pPr>
            <a:endParaRPr lang="fi-FI" b="1" u="sng" kern="0" dirty="0" smtClean="0">
              <a:latin typeface="+mn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20" y="1483513"/>
            <a:ext cx="3054935" cy="4329463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 bwMode="auto">
          <a:xfrm rot="20001190">
            <a:off x="3541065" y="1828397"/>
            <a:ext cx="1762349" cy="14400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 rot="2452701">
            <a:off x="3569309" y="4455762"/>
            <a:ext cx="1224000" cy="14400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7334549" y="4946522"/>
            <a:ext cx="216000" cy="153037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 rot="19818656">
            <a:off x="3552146" y="2738171"/>
            <a:ext cx="1785494" cy="145232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Content Placeholder 1"/>
          <p:cNvSpPr txBox="1">
            <a:spLocks/>
          </p:cNvSpPr>
          <p:nvPr/>
        </p:nvSpPr>
        <p:spPr>
          <a:xfrm>
            <a:off x="4248493" y="5267903"/>
            <a:ext cx="2349534" cy="89370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fi-FI" sz="1400" kern="0" dirty="0" smtClean="0">
                <a:latin typeface="+mn-lt"/>
              </a:rPr>
              <a:t>Scenario 1</a:t>
            </a:r>
          </a:p>
          <a:p>
            <a:pPr marL="342900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fi-FI" sz="1400" kern="0" dirty="0" smtClean="0">
                <a:latin typeface="+mn-lt"/>
              </a:rPr>
              <a:t>Scenario 2</a:t>
            </a:r>
          </a:p>
          <a:p>
            <a:pPr marL="342900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fi-FI" sz="1400" kern="0" dirty="0" smtClean="0">
                <a:latin typeface="+mn-lt"/>
              </a:rPr>
              <a:t>Scenario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417" y="-2992"/>
            <a:ext cx="2158984" cy="648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39" y="2544220"/>
            <a:ext cx="3214426" cy="2140842"/>
          </a:xfrm>
          <a:prstGeom prst="rect">
            <a:avLst/>
          </a:prstGeom>
          <a:noFill/>
        </p:spPr>
      </p:pic>
      <p:sp>
        <p:nvSpPr>
          <p:cNvPr id="50" name="Rettangolo 1"/>
          <p:cNvSpPr/>
          <p:nvPr/>
        </p:nvSpPr>
        <p:spPr>
          <a:xfrm>
            <a:off x="8448471" y="2520647"/>
            <a:ext cx="1461745" cy="39414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i-FI" sz="16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nteractions!</a:t>
            </a:r>
            <a:endParaRPr lang="en-US" sz="1600" b="1" i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324815" y="3037761"/>
            <a:ext cx="256233" cy="2628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/>
          <p:cNvCxnSpPr>
            <a:stCxn id="15" idx="7"/>
            <a:endCxn id="50" idx="2"/>
          </p:cNvCxnSpPr>
          <p:nvPr/>
        </p:nvCxnSpPr>
        <p:spPr bwMode="auto">
          <a:xfrm flipV="1">
            <a:off x="8543524" y="2914787"/>
            <a:ext cx="635820" cy="161464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Content Placeholder 1"/>
          <p:cNvSpPr txBox="1">
            <a:spLocks/>
          </p:cNvSpPr>
          <p:nvPr/>
        </p:nvSpPr>
        <p:spPr>
          <a:xfrm>
            <a:off x="5256412" y="983145"/>
            <a:ext cx="964716" cy="321861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tabLst/>
              <a:defRPr/>
            </a:pPr>
            <a:r>
              <a:rPr lang="fi-FI" sz="1800" b="1" u="sng" kern="0" dirty="0" smtClean="0">
                <a:latin typeface="+mn-lt"/>
              </a:rPr>
              <a:t>FEPs:</a:t>
            </a:r>
            <a:endParaRPr lang="fi-FI" b="1" u="sng" kern="0" dirty="0">
              <a:latin typeface="+mn-lt"/>
            </a:endParaRPr>
          </a:p>
          <a:p>
            <a:pPr marL="34290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endParaRPr lang="fi-FI" b="1" u="sng" kern="0" dirty="0" smtClean="0">
              <a:latin typeface="+mn-lt"/>
            </a:endParaRPr>
          </a:p>
          <a:p>
            <a:pPr>
              <a:spcBef>
                <a:spcPct val="75000"/>
              </a:spcBef>
              <a:buSzPct val="75000"/>
              <a:defRPr/>
            </a:pPr>
            <a:endParaRPr lang="fi-FI" b="1" u="sng" kern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tabLst/>
              <a:defRPr/>
            </a:pPr>
            <a:endParaRPr lang="fi-FI" b="1" u="sng" kern="0" dirty="0" smtClean="0">
              <a:latin typeface="+mn-lt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5849514" y="963962"/>
            <a:ext cx="2117643" cy="806551"/>
          </a:xfrm>
          <a:prstGeom prst="rect">
            <a:avLst/>
          </a:prstGeom>
        </p:spPr>
        <p:txBody>
          <a:bodyPr/>
          <a:lstStyle/>
          <a:p>
            <a:pPr marL="536575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fi-FI" sz="1500" kern="0" dirty="0" smtClean="0">
                <a:latin typeface="+mn-lt"/>
              </a:rPr>
              <a:t>Climate</a:t>
            </a:r>
          </a:p>
          <a:p>
            <a:pPr marL="536575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fi-FI" sz="1500" kern="0" dirty="0" smtClean="0">
                <a:latin typeface="+mn-lt"/>
              </a:rPr>
              <a:t>Water flow rates</a:t>
            </a:r>
          </a:p>
          <a:p>
            <a:pPr marR="0" lvl="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tabLst/>
              <a:defRPr/>
            </a:pPr>
            <a:endParaRPr lang="fi-FI" sz="1500" kern="0" dirty="0" smtClean="0">
              <a:latin typeface="+mn-lt"/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7759798" y="967877"/>
            <a:ext cx="2217000" cy="1129985"/>
          </a:xfrm>
          <a:prstGeom prst="rect">
            <a:avLst/>
          </a:prstGeom>
        </p:spPr>
        <p:txBody>
          <a:bodyPr/>
          <a:lstStyle/>
          <a:p>
            <a:pPr marL="536575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fi-FI" sz="1500" kern="0" dirty="0" smtClean="0">
                <a:latin typeface="+mn-lt"/>
              </a:rPr>
              <a:t>Cl</a:t>
            </a:r>
            <a:r>
              <a:rPr lang="fi-FI" sz="1500" kern="0" baseline="30000" dirty="0" smtClean="0">
                <a:latin typeface="+mn-lt"/>
              </a:rPr>
              <a:t>-</a:t>
            </a:r>
            <a:r>
              <a:rPr lang="fi-FI" sz="1500" kern="0" dirty="0" smtClean="0">
                <a:latin typeface="+mn-lt"/>
              </a:rPr>
              <a:t> concentration</a:t>
            </a:r>
          </a:p>
          <a:p>
            <a:pPr marL="536575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fi-FI" sz="1500" kern="0" dirty="0" smtClean="0">
                <a:latin typeface="+mn-lt"/>
              </a:rPr>
              <a:t>Seismic events</a:t>
            </a:r>
            <a:endParaRPr lang="fi-FI" sz="1500" kern="0" dirty="0">
              <a:latin typeface="+mn-lt"/>
            </a:endParaRPr>
          </a:p>
          <a:p>
            <a:pPr marL="536575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fi-FI" sz="1500" kern="0" dirty="0" smtClean="0">
                <a:latin typeface="+mn-lt"/>
              </a:rPr>
              <a:t>...</a:t>
            </a: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5802249" y="5267903"/>
            <a:ext cx="2349534" cy="102916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fi-FI" sz="1400" kern="0" dirty="0" smtClean="0">
                <a:latin typeface="+mn-lt"/>
              </a:rPr>
              <a:t>Scenario 4</a:t>
            </a:r>
          </a:p>
          <a:p>
            <a:pPr marL="342900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fi-FI" sz="1400" kern="0" dirty="0" smtClean="0">
                <a:latin typeface="+mn-lt"/>
              </a:rPr>
              <a:t>...</a:t>
            </a:r>
          </a:p>
          <a:p>
            <a:pPr marL="342900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fi-FI" sz="1400" kern="0" dirty="0" smtClean="0">
                <a:latin typeface="+mn-lt"/>
              </a:rPr>
              <a:t>Scenario N</a:t>
            </a:r>
            <a:endParaRPr lang="fi-FI" sz="1600" kern="0" dirty="0" smtClean="0">
              <a:latin typeface="+mn-lt"/>
            </a:endParaRP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>
            <a:off x="4887401" y="4823597"/>
            <a:ext cx="3411455" cy="44203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75000"/>
              </a:spcBef>
              <a:buSzPct val="75000"/>
              <a:defRPr/>
            </a:pPr>
            <a:r>
              <a:rPr lang="fi-FI" sz="1800" b="1" u="sng" kern="0" dirty="0" smtClean="0">
                <a:latin typeface="+mn-lt"/>
              </a:rPr>
              <a:t>Scenario Generation</a:t>
            </a:r>
            <a:endParaRPr lang="fi-FI" b="1" u="sng" kern="0" dirty="0" smtClean="0">
              <a:latin typeface="+mn-lt"/>
            </a:endParaRPr>
          </a:p>
          <a:p>
            <a:pPr>
              <a:spcBef>
                <a:spcPct val="75000"/>
              </a:spcBef>
              <a:buSzPct val="75000"/>
              <a:defRPr/>
            </a:pPr>
            <a:endParaRPr lang="fi-FI" b="1" u="sng" kern="0" dirty="0" smtClean="0">
              <a:latin typeface="+mn-lt"/>
            </a:endParaRPr>
          </a:p>
        </p:txBody>
      </p:sp>
      <p:sp>
        <p:nvSpPr>
          <p:cNvPr id="39" name="Content Placeholder 1"/>
          <p:cNvSpPr txBox="1">
            <a:spLocks/>
          </p:cNvSpPr>
          <p:nvPr/>
        </p:nvSpPr>
        <p:spPr>
          <a:xfrm>
            <a:off x="7505990" y="4784303"/>
            <a:ext cx="2117643" cy="365862"/>
          </a:xfrm>
          <a:prstGeom prst="rect">
            <a:avLst/>
          </a:prstGeom>
        </p:spPr>
        <p:txBody>
          <a:bodyPr/>
          <a:lstStyle/>
          <a:p>
            <a:pPr marL="193675">
              <a:spcBef>
                <a:spcPct val="75000"/>
              </a:spcBef>
              <a:buSzPct val="75000"/>
              <a:defRPr/>
            </a:pPr>
            <a:r>
              <a:rPr lang="fi-FI" sz="1800" kern="0" dirty="0" smtClean="0">
                <a:latin typeface="+mn-lt"/>
              </a:rPr>
              <a:t>approaches:</a:t>
            </a:r>
          </a:p>
          <a:p>
            <a:pPr marR="0" lvl="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tabLst/>
              <a:defRPr/>
            </a:pPr>
            <a:endParaRPr lang="fi-FI" sz="18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8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ib-science.info/news/pictures/meet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8683" r="2556" b="3651"/>
          <a:stretch/>
        </p:blipFill>
        <p:spPr bwMode="auto">
          <a:xfrm>
            <a:off x="6207281" y="1353422"/>
            <a:ext cx="3035974" cy="22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643095" y="1273588"/>
            <a:ext cx="8631534" cy="47244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sz="1800" kern="0" dirty="0" smtClean="0">
                <a:latin typeface="+mn-lt"/>
              </a:rPr>
              <a:t>Scenarios are postulated by </a:t>
            </a:r>
            <a:r>
              <a:rPr lang="fi-FI" sz="1800" b="1" kern="0" dirty="0" smtClean="0">
                <a:latin typeface="+mn-lt"/>
              </a:rPr>
              <a:t>expert judgment</a:t>
            </a:r>
          </a:p>
          <a:p>
            <a:pPr marL="342900" lvl="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sz="1800" kern="0" dirty="0" smtClean="0">
                <a:latin typeface="+mn-lt"/>
              </a:rPr>
              <a:t>Interpretation of a scenario:</a:t>
            </a:r>
          </a:p>
          <a:p>
            <a:pPr marL="800100" lvl="1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→"/>
              <a:defRPr/>
            </a:pPr>
            <a:r>
              <a:rPr lang="fi-FI" sz="1600" b="1" i="1" kern="0" dirty="0" smtClean="0">
                <a:latin typeface="+mn-lt"/>
              </a:rPr>
              <a:t>Set of assumptions about (some of) the FEPs</a:t>
            </a:r>
          </a:p>
          <a:p>
            <a:pPr marL="342900" lvl="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sz="1800" kern="0" dirty="0" smtClean="0">
                <a:latin typeface="+mn-lt"/>
              </a:rPr>
              <a:t>Interpretation of comprehensiveness:</a:t>
            </a:r>
          </a:p>
          <a:p>
            <a:pPr marL="800100" lvl="1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→"/>
              <a:defRPr/>
            </a:pPr>
            <a:r>
              <a:rPr lang="fi-FI" sz="1600" b="1" i="1" kern="0" dirty="0">
                <a:latin typeface="+mn-lt"/>
              </a:rPr>
              <a:t>Representativeness</a:t>
            </a:r>
          </a:p>
          <a:p>
            <a:pPr marL="342900" lvl="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endParaRPr lang="fi-FI" sz="1800" kern="0" dirty="0" smtClean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95" y="4079639"/>
            <a:ext cx="3201918" cy="2153697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835999" y="4268955"/>
            <a:ext cx="1824547" cy="19342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sz="1500" kern="0" dirty="0" smtClean="0">
                <a:latin typeface="+mn-lt"/>
              </a:rPr>
              <a:t>Scenario </a:t>
            </a:r>
            <a:r>
              <a:rPr lang="fi-FI" sz="1500" b="1" kern="0" dirty="0" smtClean="0">
                <a:solidFill>
                  <a:srgbClr val="FF0000"/>
                </a:solidFill>
                <a:latin typeface="+mn-lt"/>
              </a:rPr>
              <a:t>1</a:t>
            </a:r>
          </a:p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sz="1500" kern="0" dirty="0" smtClean="0">
                <a:latin typeface="+mn-lt"/>
              </a:rPr>
              <a:t>Scenario </a:t>
            </a:r>
            <a:r>
              <a:rPr lang="fi-FI" sz="1500" b="1" kern="0" dirty="0" smtClean="0">
                <a:solidFill>
                  <a:srgbClr val="FF0000"/>
                </a:solidFill>
                <a:latin typeface="+mn-lt"/>
              </a:rPr>
              <a:t>2</a:t>
            </a:r>
          </a:p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sz="1500" kern="0" dirty="0" smtClean="0">
                <a:latin typeface="+mn-lt"/>
              </a:rPr>
              <a:t>Scenario </a:t>
            </a:r>
            <a:r>
              <a:rPr lang="fi-FI" sz="1500" b="1" kern="0" dirty="0" smtClean="0">
                <a:solidFill>
                  <a:srgbClr val="FF0000"/>
                </a:solidFill>
                <a:latin typeface="+mn-lt"/>
              </a:rPr>
              <a:t>3</a:t>
            </a:r>
          </a:p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sz="1500" kern="0" dirty="0" smtClean="0">
                <a:latin typeface="+mn-lt"/>
              </a:rPr>
              <a:t>Scenario </a:t>
            </a:r>
            <a:r>
              <a:rPr lang="fi-FI" sz="1500" b="1" kern="0" dirty="0" smtClean="0">
                <a:solidFill>
                  <a:srgbClr val="FF0000"/>
                </a:solidFill>
                <a:latin typeface="+mn-lt"/>
              </a:rPr>
              <a:t>4</a:t>
            </a:r>
          </a:p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sz="1500" kern="0" dirty="0" smtClean="0">
                <a:latin typeface="+mn-lt"/>
              </a:rPr>
              <a:t>Scenario </a:t>
            </a:r>
            <a:r>
              <a:rPr lang="fi-FI" sz="1500" b="1" kern="0" dirty="0" smtClean="0">
                <a:solidFill>
                  <a:srgbClr val="FF0000"/>
                </a:solidFill>
                <a:latin typeface="+mn-lt"/>
              </a:rPr>
              <a:t>5</a:t>
            </a:r>
          </a:p>
          <a:p>
            <a:pPr marR="0" lvl="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tabLst/>
              <a:defRPr/>
            </a:pPr>
            <a:endParaRPr lang="fi-FI" sz="1500" kern="0" dirty="0" smtClean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7936"/>
          <a:stretch/>
        </p:blipFill>
        <p:spPr>
          <a:xfrm>
            <a:off x="5866278" y="3795042"/>
            <a:ext cx="3717980" cy="2536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7981" t="91091" r="34792" b="705"/>
          <a:stretch/>
        </p:blipFill>
        <p:spPr>
          <a:xfrm>
            <a:off x="9303924" y="6112476"/>
            <a:ext cx="560668" cy="19788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5412216" y="4344490"/>
            <a:ext cx="288000" cy="195873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414506" y="4739728"/>
            <a:ext cx="288000" cy="195873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412216" y="5134966"/>
            <a:ext cx="288000" cy="195873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5415529" y="5533908"/>
            <a:ext cx="288000" cy="195873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412216" y="5932850"/>
            <a:ext cx="288000" cy="195873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51155" y="4217427"/>
            <a:ext cx="2520000" cy="46370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348193" y="4729109"/>
            <a:ext cx="2520000" cy="29449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52259" y="5071581"/>
            <a:ext cx="2520000" cy="29449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51768" y="5414053"/>
            <a:ext cx="2520000" cy="3257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351768" y="5773718"/>
            <a:ext cx="2520000" cy="45961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ttangolo 1"/>
          <p:cNvSpPr/>
          <p:nvPr/>
        </p:nvSpPr>
        <p:spPr>
          <a:xfrm rot="16200000">
            <a:off x="-332660" y="5196452"/>
            <a:ext cx="1622704" cy="3941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POSIVA, 2012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tangolo 1"/>
          <p:cNvSpPr/>
          <p:nvPr/>
        </p:nvSpPr>
        <p:spPr>
          <a:xfrm rot="16200000">
            <a:off x="8825994" y="4422412"/>
            <a:ext cx="1622704" cy="3941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POSIVA, 2012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17020" y="716720"/>
            <a:ext cx="9079156" cy="42088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i-FI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Pluralistic approach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8417" y="-2992"/>
            <a:ext cx="2158984" cy="6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643095" y="1273588"/>
            <a:ext cx="8631534" cy="47244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sz="1800" kern="0" dirty="0" smtClean="0">
                <a:latin typeface="+mn-lt"/>
              </a:rPr>
              <a:t>Scenarios are sampled from </a:t>
            </a:r>
            <a:r>
              <a:rPr lang="fi-FI" sz="1800" b="1" kern="0" dirty="0" smtClean="0">
                <a:latin typeface="+mn-lt"/>
              </a:rPr>
              <a:t>probability distributions </a:t>
            </a:r>
            <a:r>
              <a:rPr lang="fi-FI" sz="1800" kern="0" dirty="0" smtClean="0">
                <a:latin typeface="+mn-lt"/>
              </a:rPr>
              <a:t>of (some of) the FEPs</a:t>
            </a:r>
          </a:p>
          <a:p>
            <a:pPr marL="342900" lvl="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sz="1800" kern="0" dirty="0" smtClean="0">
                <a:latin typeface="+mn-lt"/>
              </a:rPr>
              <a:t>Interpretation of a scenario:</a:t>
            </a:r>
          </a:p>
          <a:p>
            <a:pPr marL="800100" lvl="1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→"/>
              <a:defRPr/>
            </a:pPr>
            <a:r>
              <a:rPr lang="fi-FI" sz="1600" b="1" i="1" kern="0" dirty="0" smtClean="0">
                <a:latin typeface="+mn-lt"/>
              </a:rPr>
              <a:t>Realization in a probability space</a:t>
            </a:r>
          </a:p>
          <a:p>
            <a:pPr marL="342900" lvl="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sz="1800" kern="0" dirty="0" smtClean="0">
                <a:latin typeface="+mn-lt"/>
              </a:rPr>
              <a:t>Interpretation of comprehensiveness:</a:t>
            </a:r>
          </a:p>
          <a:p>
            <a:pPr marL="800100" lvl="1" indent="-342900">
              <a:spcBef>
                <a:spcPct val="75000"/>
              </a:spcBef>
              <a:buSzPct val="75000"/>
              <a:buFont typeface="Arial" panose="020B0604020202020204" pitchFamily="34" charset="0"/>
              <a:buChar char="→"/>
              <a:defRPr/>
            </a:pPr>
            <a:r>
              <a:rPr lang="fi-FI" sz="1600" b="1" i="1" kern="0" dirty="0" smtClean="0">
                <a:latin typeface="+mn-lt"/>
              </a:rPr>
              <a:t>Very large sample of scenarios</a:t>
            </a:r>
            <a:endParaRPr lang="fi-FI" sz="1600" b="1" i="1" kern="0" dirty="0">
              <a:latin typeface="+mn-lt"/>
            </a:endParaRPr>
          </a:p>
          <a:p>
            <a:pPr marL="342900" lvl="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endParaRPr lang="fi-FI" sz="1800" kern="0" dirty="0" smtClean="0">
              <a:latin typeface="+mn-lt"/>
            </a:endParaRPr>
          </a:p>
        </p:txBody>
      </p:sp>
      <p:sp>
        <p:nvSpPr>
          <p:cNvPr id="14" name="Rettangolo 1"/>
          <p:cNvSpPr>
            <a:spLocks noChangeAspect="1"/>
          </p:cNvSpPr>
          <p:nvPr/>
        </p:nvSpPr>
        <p:spPr>
          <a:xfrm>
            <a:off x="845411" y="4272188"/>
            <a:ext cx="789603" cy="7937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Early </a:t>
            </a: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waste </a:t>
            </a:r>
            <a:r>
              <a:rPr lang="en-US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package </a:t>
            </a: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failure</a:t>
            </a:r>
            <a:endParaRPr lang="en-US" sz="11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tangolo 1"/>
          <p:cNvSpPr>
            <a:spLocks noChangeAspect="1"/>
          </p:cNvSpPr>
          <p:nvPr/>
        </p:nvSpPr>
        <p:spPr>
          <a:xfrm>
            <a:off x="1632543" y="4275769"/>
            <a:ext cx="863533" cy="79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Eruptive </a:t>
            </a:r>
            <a:r>
              <a:rPr lang="fi-FI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events</a:t>
            </a:r>
            <a:endParaRPr lang="en-US" sz="12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tangolo 1"/>
          <p:cNvSpPr>
            <a:spLocks/>
          </p:cNvSpPr>
          <p:nvPr/>
        </p:nvSpPr>
        <p:spPr>
          <a:xfrm>
            <a:off x="2496076" y="4273895"/>
            <a:ext cx="1085461" cy="79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Earthquake</a:t>
            </a:r>
            <a:endParaRPr lang="en-US" sz="12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www.itl.nist.gov/div898/handbook/eda/section3/gif/expsurv.gif"/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65" t="7814" r="12292" b="13066"/>
          <a:stretch/>
        </p:blipFill>
        <p:spPr bwMode="auto">
          <a:xfrm>
            <a:off x="209527" y="5194196"/>
            <a:ext cx="614985" cy="4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itl.nist.gov/div898/handbook/eda/section3/gif/expsurv.gif"/>
          <p:cNvPicPr>
            <a:picLocks noChangeAspect="1" noChangeArrowheads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7814" r="12292" b="13066"/>
          <a:stretch/>
        </p:blipFill>
        <p:spPr bwMode="auto">
          <a:xfrm>
            <a:off x="1004179" y="5194196"/>
            <a:ext cx="614985" cy="4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itl.nist.gov/div898/handbook/eda/section3/gif/expsurv.gif"/>
          <p:cNvPicPr>
            <a:picLocks noChangeAspect="1" noChangeArrowheads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7814" r="12292" b="13066"/>
          <a:stretch/>
        </p:blipFill>
        <p:spPr bwMode="auto">
          <a:xfrm>
            <a:off x="1793781" y="5194425"/>
            <a:ext cx="614985" cy="4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itl.nist.gov/div898/handbook/eda/section3/gif/expsurv.gif"/>
          <p:cNvPicPr>
            <a:picLocks noChangeAspect="1" noChangeArrowheads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7814" r="12292" b="13066"/>
          <a:stretch/>
        </p:blipFill>
        <p:spPr bwMode="auto">
          <a:xfrm>
            <a:off x="2583383" y="5194104"/>
            <a:ext cx="614985" cy="4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itl.nist.gov/div898/handbook/eda/section3/gif/expsurv.gif"/>
          <p:cNvPicPr>
            <a:picLocks noChangeAspect="1" noChangeArrowheads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7814" r="12292" b="13066"/>
          <a:stretch/>
        </p:blipFill>
        <p:spPr bwMode="auto">
          <a:xfrm>
            <a:off x="3372986" y="5194103"/>
            <a:ext cx="614985" cy="4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095" y="3637512"/>
            <a:ext cx="3303335" cy="2327908"/>
          </a:xfrm>
          <a:prstGeom prst="rect">
            <a:avLst/>
          </a:prstGeom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162587" y="3851530"/>
            <a:ext cx="1824547" cy="19342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sz="1500" kern="0" dirty="0" smtClean="0">
                <a:latin typeface="+mn-lt"/>
              </a:rPr>
              <a:t>Scenario </a:t>
            </a:r>
            <a:r>
              <a:rPr lang="fi-FI" sz="1500" b="1" kern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1</a:t>
            </a:r>
          </a:p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sz="1500" kern="0" dirty="0" smtClean="0">
                <a:latin typeface="+mn-lt"/>
              </a:rPr>
              <a:t>Scenario </a:t>
            </a:r>
            <a:r>
              <a:rPr lang="fi-FI" sz="1500" b="1" kern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2</a:t>
            </a:r>
          </a:p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sz="1500" kern="0" dirty="0" smtClean="0">
                <a:latin typeface="+mn-lt"/>
              </a:rPr>
              <a:t>Scenario </a:t>
            </a:r>
            <a:r>
              <a:rPr lang="fi-FI" sz="1500" b="1" kern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3</a:t>
            </a:r>
          </a:p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sz="1500" kern="0" dirty="0" smtClean="0">
                <a:latin typeface="+mn-lt"/>
              </a:rPr>
              <a:t>...</a:t>
            </a:r>
            <a:endParaRPr lang="fi-FI" sz="1500" b="1" kern="0" dirty="0" smtClean="0">
              <a:solidFill>
                <a:srgbClr val="FF0000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fi-FI" sz="1500" kern="0" dirty="0" smtClean="0">
                <a:latin typeface="+mn-lt"/>
              </a:rPr>
              <a:t>Scenario </a:t>
            </a:r>
            <a:r>
              <a:rPr lang="fi-FI" sz="1500" b="1" i="1" kern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nS</a:t>
            </a:r>
          </a:p>
          <a:p>
            <a:pPr marR="0" lvl="0" algn="l" defTabSz="914400" rtl="0" eaLnBrk="0" fontAlgn="base" latinLnBrk="0" hangingPunct="0">
              <a:spcBef>
                <a:spcPct val="75000"/>
              </a:spcBef>
              <a:spcAft>
                <a:spcPct val="0"/>
              </a:spcAft>
              <a:buSzPct val="75000"/>
              <a:tabLst/>
              <a:defRPr/>
            </a:pPr>
            <a:endParaRPr lang="fi-FI" sz="1500" kern="0" dirty="0" smtClean="0">
              <a:latin typeface="+mn-lt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5827294" y="3917673"/>
            <a:ext cx="288000" cy="195873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5829584" y="4312911"/>
            <a:ext cx="288000" cy="195873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5827294" y="4708149"/>
            <a:ext cx="288000" cy="195873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5830607" y="5107091"/>
            <a:ext cx="288000" cy="195873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5827294" y="5506033"/>
            <a:ext cx="288000" cy="195873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ttangolo 1"/>
          <p:cNvSpPr/>
          <p:nvPr/>
        </p:nvSpPr>
        <p:spPr>
          <a:xfrm>
            <a:off x="7940949" y="3374791"/>
            <a:ext cx="1642305" cy="3941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Helton&amp;Sallaberry, 2009</a:t>
            </a: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44" y="5573243"/>
            <a:ext cx="615600" cy="39008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011" y="5573243"/>
            <a:ext cx="615600" cy="39008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752" y="5603969"/>
            <a:ext cx="615600" cy="39008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3076" y="5603969"/>
            <a:ext cx="615600" cy="39008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163" y="5603969"/>
            <a:ext cx="615600" cy="390084"/>
          </a:xfrm>
          <a:prstGeom prst="rect">
            <a:avLst/>
          </a:prstGeom>
        </p:spPr>
      </p:pic>
      <p:sp>
        <p:nvSpPr>
          <p:cNvPr id="63" name="Rettangolo 1"/>
          <p:cNvSpPr/>
          <p:nvPr/>
        </p:nvSpPr>
        <p:spPr>
          <a:xfrm>
            <a:off x="9047707" y="4121739"/>
            <a:ext cx="528927" cy="1600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Mean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ttangolo 1"/>
          <p:cNvSpPr/>
          <p:nvPr/>
        </p:nvSpPr>
        <p:spPr>
          <a:xfrm>
            <a:off x="9030761" y="4386379"/>
            <a:ext cx="692985" cy="1787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Median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ttangolo 1"/>
          <p:cNvSpPr/>
          <p:nvPr/>
        </p:nvSpPr>
        <p:spPr>
          <a:xfrm>
            <a:off x="9047707" y="3859868"/>
            <a:ext cx="805613" cy="1557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90th perc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ttangolo 1"/>
          <p:cNvSpPr/>
          <p:nvPr/>
        </p:nvSpPr>
        <p:spPr>
          <a:xfrm>
            <a:off x="9046438" y="4836567"/>
            <a:ext cx="805613" cy="1557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i-FI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0th perc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U-Turn Arrow 4"/>
          <p:cNvSpPr/>
          <p:nvPr/>
        </p:nvSpPr>
        <p:spPr bwMode="auto">
          <a:xfrm flipV="1">
            <a:off x="2140299" y="6058388"/>
            <a:ext cx="3004457" cy="205421"/>
          </a:xfrm>
          <a:prstGeom prst="uturnArrow">
            <a:avLst>
              <a:gd name="adj1" fmla="val 13679"/>
              <a:gd name="adj2" fmla="val 17796"/>
              <a:gd name="adj3" fmla="val 25000"/>
              <a:gd name="adj4" fmla="val 43750"/>
              <a:gd name="adj5" fmla="val 100000"/>
            </a:avLst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517020" y="716720"/>
            <a:ext cx="9079156" cy="42088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i-FI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Probabilistic approach</a:t>
            </a:r>
          </a:p>
        </p:txBody>
      </p:sp>
      <p:pic>
        <p:nvPicPr>
          <p:cNvPr id="1028" name="Picture 4" descr="http://i0.wp.com/isoconsultantpune.com/wp-content/uploads/2015/06/standard-normal-PDF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3953" r="22406" b="25056"/>
          <a:stretch/>
        </p:blipFill>
        <p:spPr bwMode="auto">
          <a:xfrm>
            <a:off x="6199077" y="1885284"/>
            <a:ext cx="1638561" cy="122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7141641" y="1848902"/>
            <a:ext cx="615680" cy="1235947"/>
          </a:xfrm>
          <a:custGeom>
            <a:avLst/>
            <a:gdLst>
              <a:gd name="connsiteX0" fmla="*/ 615680 w 615680"/>
              <a:gd name="connsiteY0" fmla="*/ 0 h 1235947"/>
              <a:gd name="connsiteX1" fmla="*/ 93166 w 615680"/>
              <a:gd name="connsiteY1" fmla="*/ 361741 h 1235947"/>
              <a:gd name="connsiteX2" fmla="*/ 2731 w 615680"/>
              <a:gd name="connsiteY2" fmla="*/ 1235947 h 123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680" h="1235947">
                <a:moveTo>
                  <a:pt x="615680" y="0"/>
                </a:moveTo>
                <a:cubicBezTo>
                  <a:pt x="405502" y="77875"/>
                  <a:pt x="195324" y="155750"/>
                  <a:pt x="93166" y="361741"/>
                </a:cubicBezTo>
                <a:cubicBezTo>
                  <a:pt x="-8992" y="567732"/>
                  <a:pt x="-3131" y="901839"/>
                  <a:pt x="2731" y="1235947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8417" y="-2992"/>
            <a:ext cx="2158984" cy="6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7020" y="716720"/>
            <a:ext cx="8860234" cy="42088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i-FI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Challenges in Scenario Analysis (1/3)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43095" y="1273588"/>
            <a:ext cx="8631534" cy="47244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75000"/>
              </a:spcBef>
              <a:buSzPct val="75000"/>
              <a:buFont typeface="+mj-lt"/>
              <a:buAutoNum type="arabicPeriod"/>
              <a:defRPr/>
            </a:pPr>
            <a:r>
              <a:rPr lang="fi-FI" sz="2400" kern="0" dirty="0" smtClean="0">
                <a:latin typeface="+mn-lt"/>
              </a:rPr>
              <a:t>Approach-dependent interpretations of </a:t>
            </a:r>
            <a:r>
              <a:rPr lang="fi-FI" sz="2400" kern="0" dirty="0" smtClean="0"/>
              <a:t>comprehensiveness, rather than a universal one</a:t>
            </a:r>
          </a:p>
          <a:p>
            <a:pPr marL="514350" lvl="0" indent="-514350">
              <a:spcBef>
                <a:spcPct val="75000"/>
              </a:spcBef>
              <a:buSzPct val="75000"/>
              <a:buFont typeface="+mj-lt"/>
              <a:buAutoNum type="arabicPeriod"/>
              <a:defRPr/>
            </a:pPr>
            <a:r>
              <a:rPr lang="fi-FI" sz="2400" kern="0" dirty="0" smtClean="0">
                <a:latin typeface="+mn-lt"/>
              </a:rPr>
              <a:t>The link between FEP identification and scenario generation is not very strong</a:t>
            </a:r>
          </a:p>
          <a:p>
            <a:pPr marL="514350" lvl="0" indent="-514350">
              <a:spcBef>
                <a:spcPct val="75000"/>
              </a:spcBef>
              <a:buSzPct val="75000"/>
              <a:buFont typeface="+mj-lt"/>
              <a:buAutoNum type="arabicPeriod"/>
              <a:defRPr/>
            </a:pPr>
            <a:r>
              <a:rPr lang="fi-FI" sz="2400" kern="0" dirty="0" smtClean="0">
                <a:latin typeface="+mn-lt"/>
              </a:rPr>
              <a:t>Trade-off between:</a:t>
            </a:r>
          </a:p>
          <a:p>
            <a:pPr marL="1428750" lvl="2" indent="-514350">
              <a:spcBef>
                <a:spcPct val="75000"/>
              </a:spcBef>
              <a:buSzPct val="75000"/>
              <a:buFont typeface="+mj-lt"/>
              <a:buAutoNum type="romanLcPeriod"/>
              <a:defRPr/>
            </a:pPr>
            <a:r>
              <a:rPr lang="en-US" kern="0" dirty="0">
                <a:latin typeface="+mn-lt"/>
              </a:rPr>
              <a:t>Systematic identification of the interactions</a:t>
            </a:r>
          </a:p>
          <a:p>
            <a:pPr marL="1428750" lvl="2" indent="-514350">
              <a:spcBef>
                <a:spcPct val="75000"/>
              </a:spcBef>
              <a:buSzPct val="75000"/>
              <a:buFont typeface="+mj-lt"/>
              <a:buAutoNum type="romanLcPeriod"/>
              <a:defRPr/>
            </a:pPr>
            <a:r>
              <a:rPr lang="en-US" kern="0" dirty="0"/>
              <a:t>Systematic generation of scenarios</a:t>
            </a:r>
            <a:endParaRPr lang="fi-FI" kern="0" dirty="0" smtClean="0">
              <a:latin typeface="+mn-lt"/>
            </a:endParaRPr>
          </a:p>
          <a:p>
            <a:pPr marL="514350" lvl="0" indent="-514350">
              <a:spcBef>
                <a:spcPct val="75000"/>
              </a:spcBef>
              <a:buSzPct val="75000"/>
              <a:buFont typeface="+mj-lt"/>
              <a:buAutoNum type="arabicPeriod"/>
              <a:defRPr/>
            </a:pPr>
            <a:r>
              <a:rPr lang="fi-FI" sz="2400" kern="0" dirty="0" smtClean="0">
                <a:latin typeface="+mn-lt"/>
              </a:rPr>
              <a:t>Characterization of the epistemic uncertainties</a:t>
            </a:r>
          </a:p>
          <a:p>
            <a:pPr marL="342900" lvl="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endParaRPr lang="fi-FI" sz="2400" kern="0" dirty="0" smtClean="0">
              <a:latin typeface="+mn-lt"/>
            </a:endParaRPr>
          </a:p>
          <a:p>
            <a:pPr marL="342900" lvl="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endParaRPr lang="fi-FI" sz="2400" kern="0" dirty="0" smtClean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417" y="-2992"/>
            <a:ext cx="2158984" cy="6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7020" y="716720"/>
            <a:ext cx="8860234" cy="42088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fi-FI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Challenges in Scenario Analysis (2/3)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43096" y="1273588"/>
            <a:ext cx="4783014" cy="47244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75000"/>
              </a:spcBef>
              <a:buSzPct val="75000"/>
              <a:buFont typeface="+mj-lt"/>
              <a:buAutoNum type="arabicPeriod" startAt="2"/>
              <a:defRPr/>
            </a:pPr>
            <a:r>
              <a:rPr lang="fi-FI" sz="3200" kern="0" dirty="0" smtClean="0">
                <a:latin typeface="+mn-lt"/>
              </a:rPr>
              <a:t> </a:t>
            </a:r>
            <a:r>
              <a:rPr lang="fi-FI" sz="2400" kern="0" dirty="0" smtClean="0">
                <a:latin typeface="+mn-lt"/>
              </a:rPr>
              <a:t>The link between FEP identification and scenario generation is not very strong</a:t>
            </a:r>
          </a:p>
          <a:p>
            <a:pPr marL="514350" lvl="0" indent="-51435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kern="0" dirty="0" smtClean="0">
                <a:latin typeface="+mn-lt"/>
              </a:rPr>
              <a:t>Pluralistic approach:</a:t>
            </a:r>
          </a:p>
          <a:p>
            <a:pPr marL="971550" lvl="1" indent="-514350">
              <a:spcBef>
                <a:spcPct val="75000"/>
              </a:spcBef>
              <a:buSzPct val="75000"/>
              <a:buFontTx/>
              <a:buChar char="→"/>
              <a:defRPr/>
            </a:pPr>
            <a:r>
              <a:rPr lang="fi-FI" sz="1800" kern="0" dirty="0" smtClean="0">
                <a:latin typeface="+mn-lt"/>
              </a:rPr>
              <a:t>Scenarios are postulated through assumptions on </a:t>
            </a:r>
            <a:r>
              <a:rPr lang="fi-FI" sz="1800" kern="0" dirty="0"/>
              <a:t>a </a:t>
            </a:r>
            <a:r>
              <a:rPr lang="fi-FI" b="1" kern="0" dirty="0"/>
              <a:t>restricted set of</a:t>
            </a:r>
            <a:r>
              <a:rPr lang="fi-FI" b="1" kern="0" dirty="0" smtClean="0">
                <a:latin typeface="+mn-lt"/>
              </a:rPr>
              <a:t> FEPs</a:t>
            </a:r>
            <a:endParaRPr lang="fi-FI" sz="1800" b="1" kern="0" dirty="0" smtClean="0">
              <a:latin typeface="+mn-lt"/>
            </a:endParaRPr>
          </a:p>
          <a:p>
            <a:pPr marL="514350" lvl="0" indent="-51435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r>
              <a:rPr lang="fi-FI" kern="0" dirty="0" smtClean="0">
                <a:latin typeface="+mn-lt"/>
              </a:rPr>
              <a:t>Probabilistic approach:</a:t>
            </a:r>
          </a:p>
          <a:p>
            <a:pPr marL="971550" lvl="1" indent="-514350">
              <a:spcBef>
                <a:spcPct val="75000"/>
              </a:spcBef>
              <a:buSzPct val="75000"/>
              <a:buFontTx/>
              <a:buChar char="→"/>
              <a:defRPr/>
            </a:pPr>
            <a:r>
              <a:rPr lang="fi-FI" sz="1800" kern="0" dirty="0" smtClean="0">
                <a:latin typeface="+mn-lt"/>
              </a:rPr>
              <a:t>Scenarios are sampled from distributions of a </a:t>
            </a:r>
            <a:r>
              <a:rPr lang="fi-FI" b="1" kern="0" dirty="0" smtClean="0">
                <a:latin typeface="+mn-lt"/>
              </a:rPr>
              <a:t>restricted set of FEPs</a:t>
            </a:r>
            <a:endParaRPr lang="fi-FI" sz="2400" b="1" kern="0" dirty="0" smtClean="0">
              <a:latin typeface="+mn-lt"/>
            </a:endParaRPr>
          </a:p>
          <a:p>
            <a:pPr marL="342900" lvl="0" indent="-342900">
              <a:spcBef>
                <a:spcPct val="75000"/>
              </a:spcBef>
              <a:buSzPct val="75000"/>
              <a:buFont typeface="Wingdings" panose="05000000000000000000" pitchFamily="2" charset="2"/>
              <a:buChar char="§"/>
              <a:defRPr/>
            </a:pPr>
            <a:endParaRPr lang="fi-FI" sz="2400" kern="0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792" y="1273057"/>
            <a:ext cx="2957837" cy="40617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958673" y="1728316"/>
            <a:ext cx="3657600" cy="2311121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417" y="-2992"/>
            <a:ext cx="2158984" cy="6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bossed.pot">
  <a:themeElements>
    <a:clrScheme name="">
      <a:dk1>
        <a:srgbClr val="000000"/>
      </a:dk1>
      <a:lt1>
        <a:srgbClr val="FFFFFF"/>
      </a:lt1>
      <a:dk2>
        <a:srgbClr val="990033"/>
      </a:dk2>
      <a:lt2>
        <a:srgbClr val="0000FF"/>
      </a:lt2>
      <a:accent1>
        <a:srgbClr val="FFCC66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5C"/>
      </a:accent6>
      <a:hlink>
        <a:srgbClr val="FFCC00"/>
      </a:hlink>
      <a:folHlink>
        <a:srgbClr val="00FFFF"/>
      </a:folHlink>
    </a:clrScheme>
    <a:fontScheme name="Embossed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mbossed.pot 1">
        <a:dk1>
          <a:srgbClr val="009999"/>
        </a:dk1>
        <a:lt1>
          <a:srgbClr val="FFFFFF"/>
        </a:lt1>
        <a:dk2>
          <a:srgbClr val="00CCCC"/>
        </a:dk2>
        <a:lt2>
          <a:srgbClr val="FFFF00"/>
        </a:lt2>
        <a:accent1>
          <a:srgbClr val="9999FF"/>
        </a:accent1>
        <a:accent2>
          <a:srgbClr val="FF9933"/>
        </a:accent2>
        <a:accent3>
          <a:srgbClr val="AAE2E2"/>
        </a:accent3>
        <a:accent4>
          <a:srgbClr val="DADADA"/>
        </a:accent4>
        <a:accent5>
          <a:srgbClr val="CACAFF"/>
        </a:accent5>
        <a:accent6>
          <a:srgbClr val="E78A2D"/>
        </a:accent6>
        <a:hlink>
          <a:srgbClr val="FFCC00"/>
        </a:hlink>
        <a:folHlink>
          <a:srgbClr val="00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bossed.pot 2">
        <a:dk1>
          <a:srgbClr val="000000"/>
        </a:dk1>
        <a:lt1>
          <a:srgbClr val="79D1C4"/>
        </a:lt1>
        <a:dk2>
          <a:srgbClr val="000000"/>
        </a:dk2>
        <a:lt2>
          <a:srgbClr val="FFFFFF"/>
        </a:lt2>
        <a:accent1>
          <a:srgbClr val="33CCFF"/>
        </a:accent1>
        <a:accent2>
          <a:srgbClr val="0099CC"/>
        </a:accent2>
        <a:accent3>
          <a:srgbClr val="BEE5DE"/>
        </a:accent3>
        <a:accent4>
          <a:srgbClr val="000000"/>
        </a:accent4>
        <a:accent5>
          <a:srgbClr val="ADE2FF"/>
        </a:accent5>
        <a:accent6>
          <a:srgbClr val="008AB9"/>
        </a:accent6>
        <a:hlink>
          <a:srgbClr val="FF99CC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ed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C:\ohjelmat\MSOffice\Templates\Presentation Designs\Embossed.pot</Template>
  <TotalTime>6101</TotalTime>
  <Words>650</Words>
  <Application>Microsoft Office PowerPoint</Application>
  <PresentationFormat>A4 Paper (210x297 mm)</PresentationFormat>
  <Paragraphs>147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Monotype Sorts</vt:lpstr>
      <vt:lpstr>Times New Roman</vt:lpstr>
      <vt:lpstr>Wingdings</vt:lpstr>
      <vt:lpstr>Embossed.pot</vt:lpstr>
      <vt:lpstr>A Prospective Review of Scenario Analysis of Nuclear Waste Repositories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Coimbra - plenary session</dc:title>
  <dc:creator>Ahti Salo</dc:creator>
  <cp:lastModifiedBy>Edoardo</cp:lastModifiedBy>
  <cp:revision>1505</cp:revision>
  <cp:lastPrinted>2016-06-15T11:26:45Z</cp:lastPrinted>
  <dcterms:created xsi:type="dcterms:W3CDTF">1995-05-28T16:14:30Z</dcterms:created>
  <dcterms:modified xsi:type="dcterms:W3CDTF">2016-06-21T22:16:17Z</dcterms:modified>
</cp:coreProperties>
</file>