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316" r:id="rId2"/>
    <p:sldId id="328" r:id="rId3"/>
    <p:sldId id="363" r:id="rId4"/>
    <p:sldId id="365" r:id="rId5"/>
    <p:sldId id="371" r:id="rId6"/>
    <p:sldId id="364" r:id="rId7"/>
    <p:sldId id="366" r:id="rId8"/>
    <p:sldId id="368" r:id="rId9"/>
    <p:sldId id="369" r:id="rId10"/>
    <p:sldId id="367" r:id="rId11"/>
    <p:sldId id="370" r:id="rId12"/>
    <p:sldId id="335" r:id="rId13"/>
    <p:sldId id="327" r:id="rId14"/>
    <p:sldId id="341" r:id="rId15"/>
    <p:sldId id="338" r:id="rId16"/>
    <p:sldId id="339" r:id="rId17"/>
    <p:sldId id="340" r:id="rId18"/>
  </p:sldIdLst>
  <p:sldSz cx="9144000" cy="5715000" type="screen16x1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D32DD51F-D626-5845-90C7-6EB5E4F35087}">
          <p14:sldIdLst>
            <p14:sldId id="316"/>
            <p14:sldId id="328"/>
            <p14:sldId id="363"/>
            <p14:sldId id="365"/>
            <p14:sldId id="371"/>
            <p14:sldId id="364"/>
            <p14:sldId id="366"/>
            <p14:sldId id="368"/>
            <p14:sldId id="369"/>
            <p14:sldId id="367"/>
            <p14:sldId id="370"/>
            <p14:sldId id="335"/>
          </p14:sldIdLst>
        </p14:section>
        <p14:section name="Extras" id="{7FF02B1B-790A-5D42-A522-A8C0AB24AC2A}">
          <p14:sldIdLst>
            <p14:sldId id="327"/>
            <p14:sldId id="341"/>
            <p14:sldId id="338"/>
            <p14:sldId id="339"/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7">
          <p15:clr>
            <a:srgbClr val="A4A3A4"/>
          </p15:clr>
        </p15:guide>
        <p15:guide id="2" orient="horz" pos="3070">
          <p15:clr>
            <a:srgbClr val="A4A3A4"/>
          </p15:clr>
        </p15:guide>
        <p15:guide id="3" pos="295">
          <p15:clr>
            <a:srgbClr val="A4A3A4"/>
          </p15:clr>
        </p15:guide>
        <p15:guide id="4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B4"/>
    <a:srgbClr val="EF3340"/>
    <a:srgbClr val="FFCD00"/>
    <a:srgbClr val="005EB8"/>
    <a:srgbClr val="FFCDB8"/>
    <a:srgbClr val="FFCF06"/>
    <a:srgbClr val="F8C704"/>
    <a:srgbClr val="EFC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27" autoAdjust="0"/>
    <p:restoredTop sz="80971"/>
  </p:normalViewPr>
  <p:slideViewPr>
    <p:cSldViewPr snapToObjects="1">
      <p:cViewPr varScale="1">
        <p:scale>
          <a:sx n="136" d="100"/>
          <a:sy n="136" d="100"/>
        </p:scale>
        <p:origin x="612" y="114"/>
      </p:cViewPr>
      <p:guideLst>
        <p:guide orient="horz" pos="167"/>
        <p:guide orient="horz" pos="3070"/>
        <p:guide pos="295"/>
        <p:guide pos="5465"/>
      </p:guideLst>
    </p:cSldViewPr>
  </p:slid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184" d="100"/>
        <a:sy n="18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12D368-906D-9340-A1AD-F85C5D3F27E5}" type="doc">
      <dgm:prSet loTypeId="urn:microsoft.com/office/officeart/2005/8/layout/cycle6" loCatId="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GB"/>
        </a:p>
      </dgm:t>
    </dgm:pt>
    <dgm:pt modelId="{A68F4864-1770-BA45-92D0-852CB888C4B3}">
      <dgm:prSet phldrT="[Text]"/>
      <dgm:spPr/>
      <dgm:t>
        <a:bodyPr/>
        <a:lstStyle/>
        <a:p>
          <a:r>
            <a:rPr lang="en-GB" dirty="0"/>
            <a:t>Personal Mastery</a:t>
          </a:r>
        </a:p>
      </dgm:t>
    </dgm:pt>
    <dgm:pt modelId="{EB176AF1-D4C8-CD40-B63A-DD02A73D8ADB}" type="parTrans" cxnId="{857FD316-CB11-064C-91D7-FEED45B6533F}">
      <dgm:prSet/>
      <dgm:spPr/>
      <dgm:t>
        <a:bodyPr/>
        <a:lstStyle/>
        <a:p>
          <a:endParaRPr lang="en-GB"/>
        </a:p>
      </dgm:t>
    </dgm:pt>
    <dgm:pt modelId="{4393A0F1-4033-ED41-BAE4-05FDDF7ABAD0}" type="sibTrans" cxnId="{857FD316-CB11-064C-91D7-FEED45B6533F}">
      <dgm:prSet/>
      <dgm:spPr/>
      <dgm:t>
        <a:bodyPr/>
        <a:lstStyle/>
        <a:p>
          <a:endParaRPr lang="en-GB"/>
        </a:p>
      </dgm:t>
    </dgm:pt>
    <dgm:pt modelId="{92F344A6-5A1E-264A-91CA-8EA1274D3045}">
      <dgm:prSet phldrT="[Text]"/>
      <dgm:spPr/>
      <dgm:t>
        <a:bodyPr/>
        <a:lstStyle/>
        <a:p>
          <a:r>
            <a:rPr lang="en-GB" dirty="0"/>
            <a:t>Mental Models</a:t>
          </a:r>
        </a:p>
      </dgm:t>
    </dgm:pt>
    <dgm:pt modelId="{D594EE8A-59B4-5A43-918F-9BF3B7CF004E}" type="parTrans" cxnId="{542C4BE3-3D7E-C64C-98F0-86844952198E}">
      <dgm:prSet/>
      <dgm:spPr/>
      <dgm:t>
        <a:bodyPr/>
        <a:lstStyle/>
        <a:p>
          <a:endParaRPr lang="en-GB"/>
        </a:p>
      </dgm:t>
    </dgm:pt>
    <dgm:pt modelId="{F5DD1F9D-F839-A941-A7B6-B8710F15DA17}" type="sibTrans" cxnId="{542C4BE3-3D7E-C64C-98F0-86844952198E}">
      <dgm:prSet/>
      <dgm:spPr/>
      <dgm:t>
        <a:bodyPr/>
        <a:lstStyle/>
        <a:p>
          <a:endParaRPr lang="en-GB"/>
        </a:p>
      </dgm:t>
    </dgm:pt>
    <dgm:pt modelId="{516A3268-9AF2-D146-B233-31FE05182420}">
      <dgm:prSet phldrT="[Text]"/>
      <dgm:spPr/>
      <dgm:t>
        <a:bodyPr/>
        <a:lstStyle/>
        <a:p>
          <a:r>
            <a:rPr lang="en-GB" dirty="0"/>
            <a:t>Shared Vision</a:t>
          </a:r>
        </a:p>
      </dgm:t>
    </dgm:pt>
    <dgm:pt modelId="{94FA3AD0-4766-A041-AA10-D45E07D836F1}" type="parTrans" cxnId="{EEC0AC49-E68B-1845-B569-5CE86F799064}">
      <dgm:prSet/>
      <dgm:spPr/>
      <dgm:t>
        <a:bodyPr/>
        <a:lstStyle/>
        <a:p>
          <a:endParaRPr lang="en-GB"/>
        </a:p>
      </dgm:t>
    </dgm:pt>
    <dgm:pt modelId="{05B92C81-53EF-DA47-912B-8A1641FDD2B8}" type="sibTrans" cxnId="{EEC0AC49-E68B-1845-B569-5CE86F799064}">
      <dgm:prSet/>
      <dgm:spPr/>
      <dgm:t>
        <a:bodyPr/>
        <a:lstStyle/>
        <a:p>
          <a:endParaRPr lang="en-GB"/>
        </a:p>
      </dgm:t>
    </dgm:pt>
    <dgm:pt modelId="{B4EC62C8-2A25-4746-8FF4-CD4B9A69D22D}">
      <dgm:prSet phldrT="[Text]"/>
      <dgm:spPr/>
      <dgm:t>
        <a:bodyPr/>
        <a:lstStyle/>
        <a:p>
          <a:r>
            <a:rPr lang="en-GB" dirty="0"/>
            <a:t>Team Learning</a:t>
          </a:r>
        </a:p>
      </dgm:t>
    </dgm:pt>
    <dgm:pt modelId="{8A64659F-9912-1043-B61C-8755E71522FE}" type="parTrans" cxnId="{9B8DFA37-649D-2944-9E52-7D088A2848FB}">
      <dgm:prSet/>
      <dgm:spPr/>
      <dgm:t>
        <a:bodyPr/>
        <a:lstStyle/>
        <a:p>
          <a:endParaRPr lang="en-GB"/>
        </a:p>
      </dgm:t>
    </dgm:pt>
    <dgm:pt modelId="{7C62B429-84DA-C645-AC92-2426E500BEE0}" type="sibTrans" cxnId="{9B8DFA37-649D-2944-9E52-7D088A2848FB}">
      <dgm:prSet/>
      <dgm:spPr/>
      <dgm:t>
        <a:bodyPr/>
        <a:lstStyle/>
        <a:p>
          <a:endParaRPr lang="en-GB"/>
        </a:p>
      </dgm:t>
    </dgm:pt>
    <dgm:pt modelId="{6CE4E100-000E-074D-B3BF-F25145804230}">
      <dgm:prSet phldrT="[Text]"/>
      <dgm:spPr/>
      <dgm:t>
        <a:bodyPr/>
        <a:lstStyle/>
        <a:p>
          <a:r>
            <a:rPr lang="en-GB" dirty="0"/>
            <a:t>Systems Thinking</a:t>
          </a:r>
        </a:p>
      </dgm:t>
    </dgm:pt>
    <dgm:pt modelId="{B5268829-6F0C-3F4E-B1F8-06FBE142861A}" type="parTrans" cxnId="{2DF521A1-3DA1-5247-8882-2994C256169E}">
      <dgm:prSet/>
      <dgm:spPr/>
      <dgm:t>
        <a:bodyPr/>
        <a:lstStyle/>
        <a:p>
          <a:endParaRPr lang="en-GB"/>
        </a:p>
      </dgm:t>
    </dgm:pt>
    <dgm:pt modelId="{9A9C4444-6209-F34F-8A40-028084906DC7}" type="sibTrans" cxnId="{2DF521A1-3DA1-5247-8882-2994C256169E}">
      <dgm:prSet/>
      <dgm:spPr/>
      <dgm:t>
        <a:bodyPr/>
        <a:lstStyle/>
        <a:p>
          <a:endParaRPr lang="en-GB"/>
        </a:p>
      </dgm:t>
    </dgm:pt>
    <dgm:pt modelId="{63F3C50D-65CD-9440-9679-24DF3625CF6C}" type="pres">
      <dgm:prSet presAssocID="{0D12D368-906D-9340-A1AD-F85C5D3F27E5}" presName="cycle" presStyleCnt="0">
        <dgm:presLayoutVars>
          <dgm:dir/>
          <dgm:resizeHandles val="exact"/>
        </dgm:presLayoutVars>
      </dgm:prSet>
      <dgm:spPr/>
    </dgm:pt>
    <dgm:pt modelId="{A2FE7391-1181-624B-B07D-6038A118996E}" type="pres">
      <dgm:prSet presAssocID="{A68F4864-1770-BA45-92D0-852CB888C4B3}" presName="node" presStyleLbl="node1" presStyleIdx="0" presStyleCnt="5">
        <dgm:presLayoutVars>
          <dgm:bulletEnabled val="1"/>
        </dgm:presLayoutVars>
      </dgm:prSet>
      <dgm:spPr/>
    </dgm:pt>
    <dgm:pt modelId="{208EDFAB-3FD5-D341-A3E6-C287E17DCDEC}" type="pres">
      <dgm:prSet presAssocID="{A68F4864-1770-BA45-92D0-852CB888C4B3}" presName="spNode" presStyleCnt="0"/>
      <dgm:spPr/>
    </dgm:pt>
    <dgm:pt modelId="{4CDE1087-0D22-7F43-A5FF-B0B6883152F8}" type="pres">
      <dgm:prSet presAssocID="{4393A0F1-4033-ED41-BAE4-05FDDF7ABAD0}" presName="sibTrans" presStyleLbl="sibTrans1D1" presStyleIdx="0" presStyleCnt="5"/>
      <dgm:spPr/>
    </dgm:pt>
    <dgm:pt modelId="{DD88FF45-D4B6-FF42-9D27-5F3EC9F4EB25}" type="pres">
      <dgm:prSet presAssocID="{92F344A6-5A1E-264A-91CA-8EA1274D3045}" presName="node" presStyleLbl="node1" presStyleIdx="1" presStyleCnt="5">
        <dgm:presLayoutVars>
          <dgm:bulletEnabled val="1"/>
        </dgm:presLayoutVars>
      </dgm:prSet>
      <dgm:spPr/>
    </dgm:pt>
    <dgm:pt modelId="{648D0C0E-DA5F-4440-B5D8-F961B8411CD1}" type="pres">
      <dgm:prSet presAssocID="{92F344A6-5A1E-264A-91CA-8EA1274D3045}" presName="spNode" presStyleCnt="0"/>
      <dgm:spPr/>
    </dgm:pt>
    <dgm:pt modelId="{A631C966-A290-2848-B7FE-3F22BBA79861}" type="pres">
      <dgm:prSet presAssocID="{F5DD1F9D-F839-A941-A7B6-B8710F15DA17}" presName="sibTrans" presStyleLbl="sibTrans1D1" presStyleIdx="1" presStyleCnt="5"/>
      <dgm:spPr/>
    </dgm:pt>
    <dgm:pt modelId="{036B0345-2CFB-5341-8CA7-5819F5A7F979}" type="pres">
      <dgm:prSet presAssocID="{516A3268-9AF2-D146-B233-31FE05182420}" presName="node" presStyleLbl="node1" presStyleIdx="2" presStyleCnt="5">
        <dgm:presLayoutVars>
          <dgm:bulletEnabled val="1"/>
        </dgm:presLayoutVars>
      </dgm:prSet>
      <dgm:spPr/>
    </dgm:pt>
    <dgm:pt modelId="{9558B6D7-8E6C-754D-8D55-38FA1F990558}" type="pres">
      <dgm:prSet presAssocID="{516A3268-9AF2-D146-B233-31FE05182420}" presName="spNode" presStyleCnt="0"/>
      <dgm:spPr/>
    </dgm:pt>
    <dgm:pt modelId="{5134E7D5-E0CA-7E40-AE7B-48C4849D9621}" type="pres">
      <dgm:prSet presAssocID="{05B92C81-53EF-DA47-912B-8A1641FDD2B8}" presName="sibTrans" presStyleLbl="sibTrans1D1" presStyleIdx="2" presStyleCnt="5"/>
      <dgm:spPr/>
    </dgm:pt>
    <dgm:pt modelId="{1BA005B2-7283-B241-8FCE-E02D8E98369D}" type="pres">
      <dgm:prSet presAssocID="{B4EC62C8-2A25-4746-8FF4-CD4B9A69D22D}" presName="node" presStyleLbl="node1" presStyleIdx="3" presStyleCnt="5">
        <dgm:presLayoutVars>
          <dgm:bulletEnabled val="1"/>
        </dgm:presLayoutVars>
      </dgm:prSet>
      <dgm:spPr/>
    </dgm:pt>
    <dgm:pt modelId="{F86D6643-69E4-584E-86F7-5FF5994824CF}" type="pres">
      <dgm:prSet presAssocID="{B4EC62C8-2A25-4746-8FF4-CD4B9A69D22D}" presName="spNode" presStyleCnt="0"/>
      <dgm:spPr/>
    </dgm:pt>
    <dgm:pt modelId="{70C8A654-DACA-1F4D-A40D-CF06DA52F62E}" type="pres">
      <dgm:prSet presAssocID="{7C62B429-84DA-C645-AC92-2426E500BEE0}" presName="sibTrans" presStyleLbl="sibTrans1D1" presStyleIdx="3" presStyleCnt="5"/>
      <dgm:spPr/>
    </dgm:pt>
    <dgm:pt modelId="{69EB7F37-0E0E-024C-A300-C245C278BD6A}" type="pres">
      <dgm:prSet presAssocID="{6CE4E100-000E-074D-B3BF-F25145804230}" presName="node" presStyleLbl="node1" presStyleIdx="4" presStyleCnt="5">
        <dgm:presLayoutVars>
          <dgm:bulletEnabled val="1"/>
        </dgm:presLayoutVars>
      </dgm:prSet>
      <dgm:spPr/>
    </dgm:pt>
    <dgm:pt modelId="{6E1E36FC-1B4C-6C42-8977-B49DB66D6E6E}" type="pres">
      <dgm:prSet presAssocID="{6CE4E100-000E-074D-B3BF-F25145804230}" presName="spNode" presStyleCnt="0"/>
      <dgm:spPr/>
    </dgm:pt>
    <dgm:pt modelId="{E60909D7-6C5A-064B-BF07-4EECFAE4B695}" type="pres">
      <dgm:prSet presAssocID="{9A9C4444-6209-F34F-8A40-028084906DC7}" presName="sibTrans" presStyleLbl="sibTrans1D1" presStyleIdx="4" presStyleCnt="5"/>
      <dgm:spPr/>
    </dgm:pt>
  </dgm:ptLst>
  <dgm:cxnLst>
    <dgm:cxn modelId="{597B0909-54DD-5F4C-9058-26E0ED28F739}" type="presOf" srcId="{6CE4E100-000E-074D-B3BF-F25145804230}" destId="{69EB7F37-0E0E-024C-A300-C245C278BD6A}" srcOrd="0" destOrd="0" presId="urn:microsoft.com/office/officeart/2005/8/layout/cycle6"/>
    <dgm:cxn modelId="{32763609-3300-7442-9952-8992C94412D1}" type="presOf" srcId="{9A9C4444-6209-F34F-8A40-028084906DC7}" destId="{E60909D7-6C5A-064B-BF07-4EECFAE4B695}" srcOrd="0" destOrd="0" presId="urn:microsoft.com/office/officeart/2005/8/layout/cycle6"/>
    <dgm:cxn modelId="{857FD316-CB11-064C-91D7-FEED45B6533F}" srcId="{0D12D368-906D-9340-A1AD-F85C5D3F27E5}" destId="{A68F4864-1770-BA45-92D0-852CB888C4B3}" srcOrd="0" destOrd="0" parTransId="{EB176AF1-D4C8-CD40-B63A-DD02A73D8ADB}" sibTransId="{4393A0F1-4033-ED41-BAE4-05FDDF7ABAD0}"/>
    <dgm:cxn modelId="{D512A518-3880-3943-BDB7-1DF27B9A94E1}" type="presOf" srcId="{516A3268-9AF2-D146-B233-31FE05182420}" destId="{036B0345-2CFB-5341-8CA7-5819F5A7F979}" srcOrd="0" destOrd="0" presId="urn:microsoft.com/office/officeart/2005/8/layout/cycle6"/>
    <dgm:cxn modelId="{25E46D24-83D9-1C43-ACFE-89A357C5FDF1}" type="presOf" srcId="{A68F4864-1770-BA45-92D0-852CB888C4B3}" destId="{A2FE7391-1181-624B-B07D-6038A118996E}" srcOrd="0" destOrd="0" presId="urn:microsoft.com/office/officeart/2005/8/layout/cycle6"/>
    <dgm:cxn modelId="{C6EF102C-F2F3-A844-857E-DC485A9361CD}" type="presOf" srcId="{4393A0F1-4033-ED41-BAE4-05FDDF7ABAD0}" destId="{4CDE1087-0D22-7F43-A5FF-B0B6883152F8}" srcOrd="0" destOrd="0" presId="urn:microsoft.com/office/officeart/2005/8/layout/cycle6"/>
    <dgm:cxn modelId="{9B8DFA37-649D-2944-9E52-7D088A2848FB}" srcId="{0D12D368-906D-9340-A1AD-F85C5D3F27E5}" destId="{B4EC62C8-2A25-4746-8FF4-CD4B9A69D22D}" srcOrd="3" destOrd="0" parTransId="{8A64659F-9912-1043-B61C-8755E71522FE}" sibTransId="{7C62B429-84DA-C645-AC92-2426E500BEE0}"/>
    <dgm:cxn modelId="{21146E48-117D-954E-9FD5-7336B7037312}" type="presOf" srcId="{7C62B429-84DA-C645-AC92-2426E500BEE0}" destId="{70C8A654-DACA-1F4D-A40D-CF06DA52F62E}" srcOrd="0" destOrd="0" presId="urn:microsoft.com/office/officeart/2005/8/layout/cycle6"/>
    <dgm:cxn modelId="{EEC0AC49-E68B-1845-B569-5CE86F799064}" srcId="{0D12D368-906D-9340-A1AD-F85C5D3F27E5}" destId="{516A3268-9AF2-D146-B233-31FE05182420}" srcOrd="2" destOrd="0" parTransId="{94FA3AD0-4766-A041-AA10-D45E07D836F1}" sibTransId="{05B92C81-53EF-DA47-912B-8A1641FDD2B8}"/>
    <dgm:cxn modelId="{814E0572-0BA7-CC4C-B4C0-AFE051A682C5}" type="presOf" srcId="{B4EC62C8-2A25-4746-8FF4-CD4B9A69D22D}" destId="{1BA005B2-7283-B241-8FCE-E02D8E98369D}" srcOrd="0" destOrd="0" presId="urn:microsoft.com/office/officeart/2005/8/layout/cycle6"/>
    <dgm:cxn modelId="{9AF72F72-121D-D944-AC34-6F37E644C6CD}" type="presOf" srcId="{0D12D368-906D-9340-A1AD-F85C5D3F27E5}" destId="{63F3C50D-65CD-9440-9679-24DF3625CF6C}" srcOrd="0" destOrd="0" presId="urn:microsoft.com/office/officeart/2005/8/layout/cycle6"/>
    <dgm:cxn modelId="{1710BB7A-79BA-1640-B356-19A5416CE18D}" type="presOf" srcId="{05B92C81-53EF-DA47-912B-8A1641FDD2B8}" destId="{5134E7D5-E0CA-7E40-AE7B-48C4849D9621}" srcOrd="0" destOrd="0" presId="urn:microsoft.com/office/officeart/2005/8/layout/cycle6"/>
    <dgm:cxn modelId="{2DF521A1-3DA1-5247-8882-2994C256169E}" srcId="{0D12D368-906D-9340-A1AD-F85C5D3F27E5}" destId="{6CE4E100-000E-074D-B3BF-F25145804230}" srcOrd="4" destOrd="0" parTransId="{B5268829-6F0C-3F4E-B1F8-06FBE142861A}" sibTransId="{9A9C4444-6209-F34F-8A40-028084906DC7}"/>
    <dgm:cxn modelId="{C69E3BA1-DC93-6E4D-B073-DD422DCBB9F0}" type="presOf" srcId="{F5DD1F9D-F839-A941-A7B6-B8710F15DA17}" destId="{A631C966-A290-2848-B7FE-3F22BBA79861}" srcOrd="0" destOrd="0" presId="urn:microsoft.com/office/officeart/2005/8/layout/cycle6"/>
    <dgm:cxn modelId="{542C4BE3-3D7E-C64C-98F0-86844952198E}" srcId="{0D12D368-906D-9340-A1AD-F85C5D3F27E5}" destId="{92F344A6-5A1E-264A-91CA-8EA1274D3045}" srcOrd="1" destOrd="0" parTransId="{D594EE8A-59B4-5A43-918F-9BF3B7CF004E}" sibTransId="{F5DD1F9D-F839-A941-A7B6-B8710F15DA17}"/>
    <dgm:cxn modelId="{9C69B4EE-7F76-0A4D-A748-C535D44FD3D5}" type="presOf" srcId="{92F344A6-5A1E-264A-91CA-8EA1274D3045}" destId="{DD88FF45-D4B6-FF42-9D27-5F3EC9F4EB25}" srcOrd="0" destOrd="0" presId="urn:microsoft.com/office/officeart/2005/8/layout/cycle6"/>
    <dgm:cxn modelId="{1CDCC8F8-81AD-B04A-8465-9C89F7620FA2}" type="presParOf" srcId="{63F3C50D-65CD-9440-9679-24DF3625CF6C}" destId="{A2FE7391-1181-624B-B07D-6038A118996E}" srcOrd="0" destOrd="0" presId="urn:microsoft.com/office/officeart/2005/8/layout/cycle6"/>
    <dgm:cxn modelId="{4D09DA0E-B617-B941-9A85-FA65E75CC786}" type="presParOf" srcId="{63F3C50D-65CD-9440-9679-24DF3625CF6C}" destId="{208EDFAB-3FD5-D341-A3E6-C287E17DCDEC}" srcOrd="1" destOrd="0" presId="urn:microsoft.com/office/officeart/2005/8/layout/cycle6"/>
    <dgm:cxn modelId="{895822F0-20D3-1C48-BCB6-6BE46CA41D4A}" type="presParOf" srcId="{63F3C50D-65CD-9440-9679-24DF3625CF6C}" destId="{4CDE1087-0D22-7F43-A5FF-B0B6883152F8}" srcOrd="2" destOrd="0" presId="urn:microsoft.com/office/officeart/2005/8/layout/cycle6"/>
    <dgm:cxn modelId="{3C26FBE6-7EDB-4E4D-ADAF-3F347263AD22}" type="presParOf" srcId="{63F3C50D-65CD-9440-9679-24DF3625CF6C}" destId="{DD88FF45-D4B6-FF42-9D27-5F3EC9F4EB25}" srcOrd="3" destOrd="0" presId="urn:microsoft.com/office/officeart/2005/8/layout/cycle6"/>
    <dgm:cxn modelId="{4A5B68BE-363D-5247-9DDD-36D2CCAA3427}" type="presParOf" srcId="{63F3C50D-65CD-9440-9679-24DF3625CF6C}" destId="{648D0C0E-DA5F-4440-B5D8-F961B8411CD1}" srcOrd="4" destOrd="0" presId="urn:microsoft.com/office/officeart/2005/8/layout/cycle6"/>
    <dgm:cxn modelId="{4CB8062E-E98D-E444-8937-0D216F81ACDA}" type="presParOf" srcId="{63F3C50D-65CD-9440-9679-24DF3625CF6C}" destId="{A631C966-A290-2848-B7FE-3F22BBA79861}" srcOrd="5" destOrd="0" presId="urn:microsoft.com/office/officeart/2005/8/layout/cycle6"/>
    <dgm:cxn modelId="{3F310F1A-100B-C34C-B333-B9B9B9B270BF}" type="presParOf" srcId="{63F3C50D-65CD-9440-9679-24DF3625CF6C}" destId="{036B0345-2CFB-5341-8CA7-5819F5A7F979}" srcOrd="6" destOrd="0" presId="urn:microsoft.com/office/officeart/2005/8/layout/cycle6"/>
    <dgm:cxn modelId="{9537AE65-DC31-EC48-8F2A-746A5D3F1850}" type="presParOf" srcId="{63F3C50D-65CD-9440-9679-24DF3625CF6C}" destId="{9558B6D7-8E6C-754D-8D55-38FA1F990558}" srcOrd="7" destOrd="0" presId="urn:microsoft.com/office/officeart/2005/8/layout/cycle6"/>
    <dgm:cxn modelId="{7B852127-30A3-EF48-A551-9A8FB16CBE6F}" type="presParOf" srcId="{63F3C50D-65CD-9440-9679-24DF3625CF6C}" destId="{5134E7D5-E0CA-7E40-AE7B-48C4849D9621}" srcOrd="8" destOrd="0" presId="urn:microsoft.com/office/officeart/2005/8/layout/cycle6"/>
    <dgm:cxn modelId="{CCFAA6AF-4551-BA42-9890-3AFDAABAAE4F}" type="presParOf" srcId="{63F3C50D-65CD-9440-9679-24DF3625CF6C}" destId="{1BA005B2-7283-B241-8FCE-E02D8E98369D}" srcOrd="9" destOrd="0" presId="urn:microsoft.com/office/officeart/2005/8/layout/cycle6"/>
    <dgm:cxn modelId="{54FFC1B5-6DFD-0949-B4B0-6A419D9DD015}" type="presParOf" srcId="{63F3C50D-65CD-9440-9679-24DF3625CF6C}" destId="{F86D6643-69E4-584E-86F7-5FF5994824CF}" srcOrd="10" destOrd="0" presId="urn:microsoft.com/office/officeart/2005/8/layout/cycle6"/>
    <dgm:cxn modelId="{C99F4191-2E23-4F49-9DC2-02C6B550D650}" type="presParOf" srcId="{63F3C50D-65CD-9440-9679-24DF3625CF6C}" destId="{70C8A654-DACA-1F4D-A40D-CF06DA52F62E}" srcOrd="11" destOrd="0" presId="urn:microsoft.com/office/officeart/2005/8/layout/cycle6"/>
    <dgm:cxn modelId="{BD7092C7-208C-3749-BCF1-120079F2C715}" type="presParOf" srcId="{63F3C50D-65CD-9440-9679-24DF3625CF6C}" destId="{69EB7F37-0E0E-024C-A300-C245C278BD6A}" srcOrd="12" destOrd="0" presId="urn:microsoft.com/office/officeart/2005/8/layout/cycle6"/>
    <dgm:cxn modelId="{0137BB99-0206-1B4E-9BAC-56C4FCCC8557}" type="presParOf" srcId="{63F3C50D-65CD-9440-9679-24DF3625CF6C}" destId="{6E1E36FC-1B4C-6C42-8977-B49DB66D6E6E}" srcOrd="13" destOrd="0" presId="urn:microsoft.com/office/officeart/2005/8/layout/cycle6"/>
    <dgm:cxn modelId="{59CE9F0A-05C5-444A-BAD5-406494FF8360}" type="presParOf" srcId="{63F3C50D-65CD-9440-9679-24DF3625CF6C}" destId="{E60909D7-6C5A-064B-BF07-4EECFAE4B695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12D368-906D-9340-A1AD-F85C5D3F27E5}" type="doc">
      <dgm:prSet loTypeId="urn:microsoft.com/office/officeart/2005/8/layout/cycle6" loCatId="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GB"/>
        </a:p>
      </dgm:t>
    </dgm:pt>
    <dgm:pt modelId="{A68F4864-1770-BA45-92D0-852CB888C4B3}">
      <dgm:prSet phldrT="[Text]"/>
      <dgm:spPr/>
      <dgm:t>
        <a:bodyPr/>
        <a:lstStyle/>
        <a:p>
          <a:r>
            <a:rPr lang="en-GB" dirty="0"/>
            <a:t>Personal Mastery</a:t>
          </a:r>
        </a:p>
      </dgm:t>
    </dgm:pt>
    <dgm:pt modelId="{EB176AF1-D4C8-CD40-B63A-DD02A73D8ADB}" type="parTrans" cxnId="{857FD316-CB11-064C-91D7-FEED45B6533F}">
      <dgm:prSet/>
      <dgm:spPr/>
      <dgm:t>
        <a:bodyPr/>
        <a:lstStyle/>
        <a:p>
          <a:endParaRPr lang="en-GB"/>
        </a:p>
      </dgm:t>
    </dgm:pt>
    <dgm:pt modelId="{4393A0F1-4033-ED41-BAE4-05FDDF7ABAD0}" type="sibTrans" cxnId="{857FD316-CB11-064C-91D7-FEED45B6533F}">
      <dgm:prSet/>
      <dgm:spPr/>
      <dgm:t>
        <a:bodyPr/>
        <a:lstStyle/>
        <a:p>
          <a:endParaRPr lang="en-GB"/>
        </a:p>
      </dgm:t>
    </dgm:pt>
    <dgm:pt modelId="{92F344A6-5A1E-264A-91CA-8EA1274D3045}">
      <dgm:prSet phldrT="[Text]"/>
      <dgm:spPr/>
      <dgm:t>
        <a:bodyPr/>
        <a:lstStyle/>
        <a:p>
          <a:r>
            <a:rPr lang="en-GB" dirty="0"/>
            <a:t>Mental Models</a:t>
          </a:r>
        </a:p>
      </dgm:t>
    </dgm:pt>
    <dgm:pt modelId="{D594EE8A-59B4-5A43-918F-9BF3B7CF004E}" type="parTrans" cxnId="{542C4BE3-3D7E-C64C-98F0-86844952198E}">
      <dgm:prSet/>
      <dgm:spPr/>
      <dgm:t>
        <a:bodyPr/>
        <a:lstStyle/>
        <a:p>
          <a:endParaRPr lang="en-GB"/>
        </a:p>
      </dgm:t>
    </dgm:pt>
    <dgm:pt modelId="{F5DD1F9D-F839-A941-A7B6-B8710F15DA17}" type="sibTrans" cxnId="{542C4BE3-3D7E-C64C-98F0-86844952198E}">
      <dgm:prSet/>
      <dgm:spPr/>
      <dgm:t>
        <a:bodyPr/>
        <a:lstStyle/>
        <a:p>
          <a:endParaRPr lang="en-GB"/>
        </a:p>
      </dgm:t>
    </dgm:pt>
    <dgm:pt modelId="{516A3268-9AF2-D146-B233-31FE05182420}">
      <dgm:prSet phldrT="[Text]"/>
      <dgm:spPr/>
      <dgm:t>
        <a:bodyPr/>
        <a:lstStyle/>
        <a:p>
          <a:r>
            <a:rPr lang="en-GB" dirty="0"/>
            <a:t>Shared Vision</a:t>
          </a:r>
        </a:p>
      </dgm:t>
    </dgm:pt>
    <dgm:pt modelId="{94FA3AD0-4766-A041-AA10-D45E07D836F1}" type="parTrans" cxnId="{EEC0AC49-E68B-1845-B569-5CE86F799064}">
      <dgm:prSet/>
      <dgm:spPr/>
      <dgm:t>
        <a:bodyPr/>
        <a:lstStyle/>
        <a:p>
          <a:endParaRPr lang="en-GB"/>
        </a:p>
      </dgm:t>
    </dgm:pt>
    <dgm:pt modelId="{05B92C81-53EF-DA47-912B-8A1641FDD2B8}" type="sibTrans" cxnId="{EEC0AC49-E68B-1845-B569-5CE86F799064}">
      <dgm:prSet/>
      <dgm:spPr/>
      <dgm:t>
        <a:bodyPr/>
        <a:lstStyle/>
        <a:p>
          <a:endParaRPr lang="en-GB"/>
        </a:p>
      </dgm:t>
    </dgm:pt>
    <dgm:pt modelId="{B4EC62C8-2A25-4746-8FF4-CD4B9A69D22D}">
      <dgm:prSet phldrT="[Text]"/>
      <dgm:spPr/>
      <dgm:t>
        <a:bodyPr/>
        <a:lstStyle/>
        <a:p>
          <a:r>
            <a:rPr lang="en-GB" dirty="0"/>
            <a:t>Team Learning</a:t>
          </a:r>
        </a:p>
      </dgm:t>
    </dgm:pt>
    <dgm:pt modelId="{8A64659F-9912-1043-B61C-8755E71522FE}" type="parTrans" cxnId="{9B8DFA37-649D-2944-9E52-7D088A2848FB}">
      <dgm:prSet/>
      <dgm:spPr/>
      <dgm:t>
        <a:bodyPr/>
        <a:lstStyle/>
        <a:p>
          <a:endParaRPr lang="en-GB"/>
        </a:p>
      </dgm:t>
    </dgm:pt>
    <dgm:pt modelId="{7C62B429-84DA-C645-AC92-2426E500BEE0}" type="sibTrans" cxnId="{9B8DFA37-649D-2944-9E52-7D088A2848FB}">
      <dgm:prSet/>
      <dgm:spPr/>
      <dgm:t>
        <a:bodyPr/>
        <a:lstStyle/>
        <a:p>
          <a:endParaRPr lang="en-GB"/>
        </a:p>
      </dgm:t>
    </dgm:pt>
    <dgm:pt modelId="{6CE4E100-000E-074D-B3BF-F25145804230}">
      <dgm:prSet phldrT="[Text]"/>
      <dgm:spPr/>
      <dgm:t>
        <a:bodyPr/>
        <a:lstStyle/>
        <a:p>
          <a:r>
            <a:rPr lang="en-GB" dirty="0"/>
            <a:t>Systems Thinking</a:t>
          </a:r>
        </a:p>
      </dgm:t>
    </dgm:pt>
    <dgm:pt modelId="{B5268829-6F0C-3F4E-B1F8-06FBE142861A}" type="parTrans" cxnId="{2DF521A1-3DA1-5247-8882-2994C256169E}">
      <dgm:prSet/>
      <dgm:spPr/>
      <dgm:t>
        <a:bodyPr/>
        <a:lstStyle/>
        <a:p>
          <a:endParaRPr lang="en-GB"/>
        </a:p>
      </dgm:t>
    </dgm:pt>
    <dgm:pt modelId="{9A9C4444-6209-F34F-8A40-028084906DC7}" type="sibTrans" cxnId="{2DF521A1-3DA1-5247-8882-2994C256169E}">
      <dgm:prSet/>
      <dgm:spPr/>
      <dgm:t>
        <a:bodyPr/>
        <a:lstStyle/>
        <a:p>
          <a:endParaRPr lang="en-GB"/>
        </a:p>
      </dgm:t>
    </dgm:pt>
    <dgm:pt modelId="{63F3C50D-65CD-9440-9679-24DF3625CF6C}" type="pres">
      <dgm:prSet presAssocID="{0D12D368-906D-9340-A1AD-F85C5D3F27E5}" presName="cycle" presStyleCnt="0">
        <dgm:presLayoutVars>
          <dgm:dir/>
          <dgm:resizeHandles val="exact"/>
        </dgm:presLayoutVars>
      </dgm:prSet>
      <dgm:spPr/>
    </dgm:pt>
    <dgm:pt modelId="{A2FE7391-1181-624B-B07D-6038A118996E}" type="pres">
      <dgm:prSet presAssocID="{A68F4864-1770-BA45-92D0-852CB888C4B3}" presName="node" presStyleLbl="node1" presStyleIdx="0" presStyleCnt="5">
        <dgm:presLayoutVars>
          <dgm:bulletEnabled val="1"/>
        </dgm:presLayoutVars>
      </dgm:prSet>
      <dgm:spPr/>
    </dgm:pt>
    <dgm:pt modelId="{208EDFAB-3FD5-D341-A3E6-C287E17DCDEC}" type="pres">
      <dgm:prSet presAssocID="{A68F4864-1770-BA45-92D0-852CB888C4B3}" presName="spNode" presStyleCnt="0"/>
      <dgm:spPr/>
    </dgm:pt>
    <dgm:pt modelId="{4CDE1087-0D22-7F43-A5FF-B0B6883152F8}" type="pres">
      <dgm:prSet presAssocID="{4393A0F1-4033-ED41-BAE4-05FDDF7ABAD0}" presName="sibTrans" presStyleLbl="sibTrans1D1" presStyleIdx="0" presStyleCnt="5"/>
      <dgm:spPr/>
    </dgm:pt>
    <dgm:pt modelId="{DD88FF45-D4B6-FF42-9D27-5F3EC9F4EB25}" type="pres">
      <dgm:prSet presAssocID="{92F344A6-5A1E-264A-91CA-8EA1274D3045}" presName="node" presStyleLbl="node1" presStyleIdx="1" presStyleCnt="5">
        <dgm:presLayoutVars>
          <dgm:bulletEnabled val="1"/>
        </dgm:presLayoutVars>
      </dgm:prSet>
      <dgm:spPr/>
    </dgm:pt>
    <dgm:pt modelId="{648D0C0E-DA5F-4440-B5D8-F961B8411CD1}" type="pres">
      <dgm:prSet presAssocID="{92F344A6-5A1E-264A-91CA-8EA1274D3045}" presName="spNode" presStyleCnt="0"/>
      <dgm:spPr/>
    </dgm:pt>
    <dgm:pt modelId="{A631C966-A290-2848-B7FE-3F22BBA79861}" type="pres">
      <dgm:prSet presAssocID="{F5DD1F9D-F839-A941-A7B6-B8710F15DA17}" presName="sibTrans" presStyleLbl="sibTrans1D1" presStyleIdx="1" presStyleCnt="5"/>
      <dgm:spPr/>
    </dgm:pt>
    <dgm:pt modelId="{036B0345-2CFB-5341-8CA7-5819F5A7F979}" type="pres">
      <dgm:prSet presAssocID="{516A3268-9AF2-D146-B233-31FE05182420}" presName="node" presStyleLbl="node1" presStyleIdx="2" presStyleCnt="5">
        <dgm:presLayoutVars>
          <dgm:bulletEnabled val="1"/>
        </dgm:presLayoutVars>
      </dgm:prSet>
      <dgm:spPr/>
    </dgm:pt>
    <dgm:pt modelId="{9558B6D7-8E6C-754D-8D55-38FA1F990558}" type="pres">
      <dgm:prSet presAssocID="{516A3268-9AF2-D146-B233-31FE05182420}" presName="spNode" presStyleCnt="0"/>
      <dgm:spPr/>
    </dgm:pt>
    <dgm:pt modelId="{5134E7D5-E0CA-7E40-AE7B-48C4849D9621}" type="pres">
      <dgm:prSet presAssocID="{05B92C81-53EF-DA47-912B-8A1641FDD2B8}" presName="sibTrans" presStyleLbl="sibTrans1D1" presStyleIdx="2" presStyleCnt="5"/>
      <dgm:spPr/>
    </dgm:pt>
    <dgm:pt modelId="{1BA005B2-7283-B241-8FCE-E02D8E98369D}" type="pres">
      <dgm:prSet presAssocID="{B4EC62C8-2A25-4746-8FF4-CD4B9A69D22D}" presName="node" presStyleLbl="node1" presStyleIdx="3" presStyleCnt="5">
        <dgm:presLayoutVars>
          <dgm:bulletEnabled val="1"/>
        </dgm:presLayoutVars>
      </dgm:prSet>
      <dgm:spPr/>
    </dgm:pt>
    <dgm:pt modelId="{F86D6643-69E4-584E-86F7-5FF5994824CF}" type="pres">
      <dgm:prSet presAssocID="{B4EC62C8-2A25-4746-8FF4-CD4B9A69D22D}" presName="spNode" presStyleCnt="0"/>
      <dgm:spPr/>
    </dgm:pt>
    <dgm:pt modelId="{70C8A654-DACA-1F4D-A40D-CF06DA52F62E}" type="pres">
      <dgm:prSet presAssocID="{7C62B429-84DA-C645-AC92-2426E500BEE0}" presName="sibTrans" presStyleLbl="sibTrans1D1" presStyleIdx="3" presStyleCnt="5"/>
      <dgm:spPr/>
    </dgm:pt>
    <dgm:pt modelId="{69EB7F37-0E0E-024C-A300-C245C278BD6A}" type="pres">
      <dgm:prSet presAssocID="{6CE4E100-000E-074D-B3BF-F25145804230}" presName="node" presStyleLbl="node1" presStyleIdx="4" presStyleCnt="5">
        <dgm:presLayoutVars>
          <dgm:bulletEnabled val="1"/>
        </dgm:presLayoutVars>
      </dgm:prSet>
      <dgm:spPr/>
    </dgm:pt>
    <dgm:pt modelId="{6E1E36FC-1B4C-6C42-8977-B49DB66D6E6E}" type="pres">
      <dgm:prSet presAssocID="{6CE4E100-000E-074D-B3BF-F25145804230}" presName="spNode" presStyleCnt="0"/>
      <dgm:spPr/>
    </dgm:pt>
    <dgm:pt modelId="{E60909D7-6C5A-064B-BF07-4EECFAE4B695}" type="pres">
      <dgm:prSet presAssocID="{9A9C4444-6209-F34F-8A40-028084906DC7}" presName="sibTrans" presStyleLbl="sibTrans1D1" presStyleIdx="4" presStyleCnt="5"/>
      <dgm:spPr/>
    </dgm:pt>
  </dgm:ptLst>
  <dgm:cxnLst>
    <dgm:cxn modelId="{597B0909-54DD-5F4C-9058-26E0ED28F739}" type="presOf" srcId="{6CE4E100-000E-074D-B3BF-F25145804230}" destId="{69EB7F37-0E0E-024C-A300-C245C278BD6A}" srcOrd="0" destOrd="0" presId="urn:microsoft.com/office/officeart/2005/8/layout/cycle6"/>
    <dgm:cxn modelId="{32763609-3300-7442-9952-8992C94412D1}" type="presOf" srcId="{9A9C4444-6209-F34F-8A40-028084906DC7}" destId="{E60909D7-6C5A-064B-BF07-4EECFAE4B695}" srcOrd="0" destOrd="0" presId="urn:microsoft.com/office/officeart/2005/8/layout/cycle6"/>
    <dgm:cxn modelId="{857FD316-CB11-064C-91D7-FEED45B6533F}" srcId="{0D12D368-906D-9340-A1AD-F85C5D3F27E5}" destId="{A68F4864-1770-BA45-92D0-852CB888C4B3}" srcOrd="0" destOrd="0" parTransId="{EB176AF1-D4C8-CD40-B63A-DD02A73D8ADB}" sibTransId="{4393A0F1-4033-ED41-BAE4-05FDDF7ABAD0}"/>
    <dgm:cxn modelId="{D512A518-3880-3943-BDB7-1DF27B9A94E1}" type="presOf" srcId="{516A3268-9AF2-D146-B233-31FE05182420}" destId="{036B0345-2CFB-5341-8CA7-5819F5A7F979}" srcOrd="0" destOrd="0" presId="urn:microsoft.com/office/officeart/2005/8/layout/cycle6"/>
    <dgm:cxn modelId="{25E46D24-83D9-1C43-ACFE-89A357C5FDF1}" type="presOf" srcId="{A68F4864-1770-BA45-92D0-852CB888C4B3}" destId="{A2FE7391-1181-624B-B07D-6038A118996E}" srcOrd="0" destOrd="0" presId="urn:microsoft.com/office/officeart/2005/8/layout/cycle6"/>
    <dgm:cxn modelId="{C6EF102C-F2F3-A844-857E-DC485A9361CD}" type="presOf" srcId="{4393A0F1-4033-ED41-BAE4-05FDDF7ABAD0}" destId="{4CDE1087-0D22-7F43-A5FF-B0B6883152F8}" srcOrd="0" destOrd="0" presId="urn:microsoft.com/office/officeart/2005/8/layout/cycle6"/>
    <dgm:cxn modelId="{9B8DFA37-649D-2944-9E52-7D088A2848FB}" srcId="{0D12D368-906D-9340-A1AD-F85C5D3F27E5}" destId="{B4EC62C8-2A25-4746-8FF4-CD4B9A69D22D}" srcOrd="3" destOrd="0" parTransId="{8A64659F-9912-1043-B61C-8755E71522FE}" sibTransId="{7C62B429-84DA-C645-AC92-2426E500BEE0}"/>
    <dgm:cxn modelId="{21146E48-117D-954E-9FD5-7336B7037312}" type="presOf" srcId="{7C62B429-84DA-C645-AC92-2426E500BEE0}" destId="{70C8A654-DACA-1F4D-A40D-CF06DA52F62E}" srcOrd="0" destOrd="0" presId="urn:microsoft.com/office/officeart/2005/8/layout/cycle6"/>
    <dgm:cxn modelId="{EEC0AC49-E68B-1845-B569-5CE86F799064}" srcId="{0D12D368-906D-9340-A1AD-F85C5D3F27E5}" destId="{516A3268-9AF2-D146-B233-31FE05182420}" srcOrd="2" destOrd="0" parTransId="{94FA3AD0-4766-A041-AA10-D45E07D836F1}" sibTransId="{05B92C81-53EF-DA47-912B-8A1641FDD2B8}"/>
    <dgm:cxn modelId="{814E0572-0BA7-CC4C-B4C0-AFE051A682C5}" type="presOf" srcId="{B4EC62C8-2A25-4746-8FF4-CD4B9A69D22D}" destId="{1BA005B2-7283-B241-8FCE-E02D8E98369D}" srcOrd="0" destOrd="0" presId="urn:microsoft.com/office/officeart/2005/8/layout/cycle6"/>
    <dgm:cxn modelId="{9AF72F72-121D-D944-AC34-6F37E644C6CD}" type="presOf" srcId="{0D12D368-906D-9340-A1AD-F85C5D3F27E5}" destId="{63F3C50D-65CD-9440-9679-24DF3625CF6C}" srcOrd="0" destOrd="0" presId="urn:microsoft.com/office/officeart/2005/8/layout/cycle6"/>
    <dgm:cxn modelId="{1710BB7A-79BA-1640-B356-19A5416CE18D}" type="presOf" srcId="{05B92C81-53EF-DA47-912B-8A1641FDD2B8}" destId="{5134E7D5-E0CA-7E40-AE7B-48C4849D9621}" srcOrd="0" destOrd="0" presId="urn:microsoft.com/office/officeart/2005/8/layout/cycle6"/>
    <dgm:cxn modelId="{2DF521A1-3DA1-5247-8882-2994C256169E}" srcId="{0D12D368-906D-9340-A1AD-F85C5D3F27E5}" destId="{6CE4E100-000E-074D-B3BF-F25145804230}" srcOrd="4" destOrd="0" parTransId="{B5268829-6F0C-3F4E-B1F8-06FBE142861A}" sibTransId="{9A9C4444-6209-F34F-8A40-028084906DC7}"/>
    <dgm:cxn modelId="{C69E3BA1-DC93-6E4D-B073-DD422DCBB9F0}" type="presOf" srcId="{F5DD1F9D-F839-A941-A7B6-B8710F15DA17}" destId="{A631C966-A290-2848-B7FE-3F22BBA79861}" srcOrd="0" destOrd="0" presId="urn:microsoft.com/office/officeart/2005/8/layout/cycle6"/>
    <dgm:cxn modelId="{542C4BE3-3D7E-C64C-98F0-86844952198E}" srcId="{0D12D368-906D-9340-A1AD-F85C5D3F27E5}" destId="{92F344A6-5A1E-264A-91CA-8EA1274D3045}" srcOrd="1" destOrd="0" parTransId="{D594EE8A-59B4-5A43-918F-9BF3B7CF004E}" sibTransId="{F5DD1F9D-F839-A941-A7B6-B8710F15DA17}"/>
    <dgm:cxn modelId="{9C69B4EE-7F76-0A4D-A748-C535D44FD3D5}" type="presOf" srcId="{92F344A6-5A1E-264A-91CA-8EA1274D3045}" destId="{DD88FF45-D4B6-FF42-9D27-5F3EC9F4EB25}" srcOrd="0" destOrd="0" presId="urn:microsoft.com/office/officeart/2005/8/layout/cycle6"/>
    <dgm:cxn modelId="{1CDCC8F8-81AD-B04A-8465-9C89F7620FA2}" type="presParOf" srcId="{63F3C50D-65CD-9440-9679-24DF3625CF6C}" destId="{A2FE7391-1181-624B-B07D-6038A118996E}" srcOrd="0" destOrd="0" presId="urn:microsoft.com/office/officeart/2005/8/layout/cycle6"/>
    <dgm:cxn modelId="{4D09DA0E-B617-B941-9A85-FA65E75CC786}" type="presParOf" srcId="{63F3C50D-65CD-9440-9679-24DF3625CF6C}" destId="{208EDFAB-3FD5-D341-A3E6-C287E17DCDEC}" srcOrd="1" destOrd="0" presId="urn:microsoft.com/office/officeart/2005/8/layout/cycle6"/>
    <dgm:cxn modelId="{895822F0-20D3-1C48-BCB6-6BE46CA41D4A}" type="presParOf" srcId="{63F3C50D-65CD-9440-9679-24DF3625CF6C}" destId="{4CDE1087-0D22-7F43-A5FF-B0B6883152F8}" srcOrd="2" destOrd="0" presId="urn:microsoft.com/office/officeart/2005/8/layout/cycle6"/>
    <dgm:cxn modelId="{3C26FBE6-7EDB-4E4D-ADAF-3F347263AD22}" type="presParOf" srcId="{63F3C50D-65CD-9440-9679-24DF3625CF6C}" destId="{DD88FF45-D4B6-FF42-9D27-5F3EC9F4EB25}" srcOrd="3" destOrd="0" presId="urn:microsoft.com/office/officeart/2005/8/layout/cycle6"/>
    <dgm:cxn modelId="{4A5B68BE-363D-5247-9DDD-36D2CCAA3427}" type="presParOf" srcId="{63F3C50D-65CD-9440-9679-24DF3625CF6C}" destId="{648D0C0E-DA5F-4440-B5D8-F961B8411CD1}" srcOrd="4" destOrd="0" presId="urn:microsoft.com/office/officeart/2005/8/layout/cycle6"/>
    <dgm:cxn modelId="{4CB8062E-E98D-E444-8937-0D216F81ACDA}" type="presParOf" srcId="{63F3C50D-65CD-9440-9679-24DF3625CF6C}" destId="{A631C966-A290-2848-B7FE-3F22BBA79861}" srcOrd="5" destOrd="0" presId="urn:microsoft.com/office/officeart/2005/8/layout/cycle6"/>
    <dgm:cxn modelId="{3F310F1A-100B-C34C-B333-B9B9B9B270BF}" type="presParOf" srcId="{63F3C50D-65CD-9440-9679-24DF3625CF6C}" destId="{036B0345-2CFB-5341-8CA7-5819F5A7F979}" srcOrd="6" destOrd="0" presId="urn:microsoft.com/office/officeart/2005/8/layout/cycle6"/>
    <dgm:cxn modelId="{9537AE65-DC31-EC48-8F2A-746A5D3F1850}" type="presParOf" srcId="{63F3C50D-65CD-9440-9679-24DF3625CF6C}" destId="{9558B6D7-8E6C-754D-8D55-38FA1F990558}" srcOrd="7" destOrd="0" presId="urn:microsoft.com/office/officeart/2005/8/layout/cycle6"/>
    <dgm:cxn modelId="{7B852127-30A3-EF48-A551-9A8FB16CBE6F}" type="presParOf" srcId="{63F3C50D-65CD-9440-9679-24DF3625CF6C}" destId="{5134E7D5-E0CA-7E40-AE7B-48C4849D9621}" srcOrd="8" destOrd="0" presId="urn:microsoft.com/office/officeart/2005/8/layout/cycle6"/>
    <dgm:cxn modelId="{CCFAA6AF-4551-BA42-9890-3AFDAABAAE4F}" type="presParOf" srcId="{63F3C50D-65CD-9440-9679-24DF3625CF6C}" destId="{1BA005B2-7283-B241-8FCE-E02D8E98369D}" srcOrd="9" destOrd="0" presId="urn:microsoft.com/office/officeart/2005/8/layout/cycle6"/>
    <dgm:cxn modelId="{54FFC1B5-6DFD-0949-B4B0-6A419D9DD015}" type="presParOf" srcId="{63F3C50D-65CD-9440-9679-24DF3625CF6C}" destId="{F86D6643-69E4-584E-86F7-5FF5994824CF}" srcOrd="10" destOrd="0" presId="urn:microsoft.com/office/officeart/2005/8/layout/cycle6"/>
    <dgm:cxn modelId="{C99F4191-2E23-4F49-9DC2-02C6B550D650}" type="presParOf" srcId="{63F3C50D-65CD-9440-9679-24DF3625CF6C}" destId="{70C8A654-DACA-1F4D-A40D-CF06DA52F62E}" srcOrd="11" destOrd="0" presId="urn:microsoft.com/office/officeart/2005/8/layout/cycle6"/>
    <dgm:cxn modelId="{BD7092C7-208C-3749-BCF1-120079F2C715}" type="presParOf" srcId="{63F3C50D-65CD-9440-9679-24DF3625CF6C}" destId="{69EB7F37-0E0E-024C-A300-C245C278BD6A}" srcOrd="12" destOrd="0" presId="urn:microsoft.com/office/officeart/2005/8/layout/cycle6"/>
    <dgm:cxn modelId="{0137BB99-0206-1B4E-9BAC-56C4FCCC8557}" type="presParOf" srcId="{63F3C50D-65CD-9440-9679-24DF3625CF6C}" destId="{6E1E36FC-1B4C-6C42-8977-B49DB66D6E6E}" srcOrd="13" destOrd="0" presId="urn:microsoft.com/office/officeart/2005/8/layout/cycle6"/>
    <dgm:cxn modelId="{59CE9F0A-05C5-444A-BAD5-406494FF8360}" type="presParOf" srcId="{63F3C50D-65CD-9440-9679-24DF3625CF6C}" destId="{E60909D7-6C5A-064B-BF07-4EECFAE4B695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FE7391-1181-624B-B07D-6038A118996E}">
      <dsp:nvSpPr>
        <dsp:cNvPr id="0" name=""/>
        <dsp:cNvSpPr/>
      </dsp:nvSpPr>
      <dsp:spPr>
        <a:xfrm>
          <a:off x="3556662" y="1638"/>
          <a:ext cx="1094049" cy="71113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Personal Mastery</a:t>
          </a:r>
        </a:p>
      </dsp:txBody>
      <dsp:txXfrm>
        <a:off x="3591377" y="36353"/>
        <a:ext cx="1024619" cy="641702"/>
      </dsp:txXfrm>
    </dsp:sp>
    <dsp:sp modelId="{4CDE1087-0D22-7F43-A5FF-B0B6883152F8}">
      <dsp:nvSpPr>
        <dsp:cNvPr id="0" name=""/>
        <dsp:cNvSpPr/>
      </dsp:nvSpPr>
      <dsp:spPr>
        <a:xfrm>
          <a:off x="2681083" y="357204"/>
          <a:ext cx="2845208" cy="2845208"/>
        </a:xfrm>
        <a:custGeom>
          <a:avLst/>
          <a:gdLst/>
          <a:ahLst/>
          <a:cxnLst/>
          <a:rect l="0" t="0" r="0" b="0"/>
          <a:pathLst>
            <a:path>
              <a:moveTo>
                <a:pt x="1977167" y="112542"/>
              </a:moveTo>
              <a:arcTo wR="1422604" hR="1422604" stAng="17576608" swAng="1964610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88FF45-D4B6-FF42-9D27-5F3EC9F4EB25}">
      <dsp:nvSpPr>
        <dsp:cNvPr id="0" name=""/>
        <dsp:cNvSpPr/>
      </dsp:nvSpPr>
      <dsp:spPr>
        <a:xfrm>
          <a:off x="4909639" y="984633"/>
          <a:ext cx="1094049" cy="71113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Mental Models</a:t>
          </a:r>
        </a:p>
      </dsp:txBody>
      <dsp:txXfrm>
        <a:off x="4944354" y="1019348"/>
        <a:ext cx="1024619" cy="641702"/>
      </dsp:txXfrm>
    </dsp:sp>
    <dsp:sp modelId="{A631C966-A290-2848-B7FE-3F22BBA79861}">
      <dsp:nvSpPr>
        <dsp:cNvPr id="0" name=""/>
        <dsp:cNvSpPr/>
      </dsp:nvSpPr>
      <dsp:spPr>
        <a:xfrm>
          <a:off x="2681083" y="357204"/>
          <a:ext cx="2845208" cy="2845208"/>
        </a:xfrm>
        <a:custGeom>
          <a:avLst/>
          <a:gdLst/>
          <a:ahLst/>
          <a:cxnLst/>
          <a:rect l="0" t="0" r="0" b="0"/>
          <a:pathLst>
            <a:path>
              <a:moveTo>
                <a:pt x="2843233" y="1347664"/>
              </a:moveTo>
              <a:arcTo wR="1422604" hR="1422604" stAng="21418822" swAng="2198664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B0345-2CFB-5341-8CA7-5819F5A7F979}">
      <dsp:nvSpPr>
        <dsp:cNvPr id="0" name=""/>
        <dsp:cNvSpPr/>
      </dsp:nvSpPr>
      <dsp:spPr>
        <a:xfrm>
          <a:off x="4392848" y="2575153"/>
          <a:ext cx="1094049" cy="71113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Shared Vision</a:t>
          </a:r>
        </a:p>
      </dsp:txBody>
      <dsp:txXfrm>
        <a:off x="4427563" y="2609868"/>
        <a:ext cx="1024619" cy="641702"/>
      </dsp:txXfrm>
    </dsp:sp>
    <dsp:sp modelId="{5134E7D5-E0CA-7E40-AE7B-48C4849D9621}">
      <dsp:nvSpPr>
        <dsp:cNvPr id="0" name=""/>
        <dsp:cNvSpPr/>
      </dsp:nvSpPr>
      <dsp:spPr>
        <a:xfrm>
          <a:off x="2681083" y="357204"/>
          <a:ext cx="2845208" cy="2845208"/>
        </a:xfrm>
        <a:custGeom>
          <a:avLst/>
          <a:gdLst/>
          <a:ahLst/>
          <a:cxnLst/>
          <a:rect l="0" t="0" r="0" b="0"/>
          <a:pathLst>
            <a:path>
              <a:moveTo>
                <a:pt x="1706100" y="2816675"/>
              </a:moveTo>
              <a:arcTo wR="1422604" hR="1422604" stAng="4710309" swAng="1379381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A005B2-7283-B241-8FCE-E02D8E98369D}">
      <dsp:nvSpPr>
        <dsp:cNvPr id="0" name=""/>
        <dsp:cNvSpPr/>
      </dsp:nvSpPr>
      <dsp:spPr>
        <a:xfrm>
          <a:off x="2720476" y="2575153"/>
          <a:ext cx="1094049" cy="71113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Team Learning</a:t>
          </a:r>
        </a:p>
      </dsp:txBody>
      <dsp:txXfrm>
        <a:off x="2755191" y="2609868"/>
        <a:ext cx="1024619" cy="641702"/>
      </dsp:txXfrm>
    </dsp:sp>
    <dsp:sp modelId="{70C8A654-DACA-1F4D-A40D-CF06DA52F62E}">
      <dsp:nvSpPr>
        <dsp:cNvPr id="0" name=""/>
        <dsp:cNvSpPr/>
      </dsp:nvSpPr>
      <dsp:spPr>
        <a:xfrm>
          <a:off x="2681083" y="357204"/>
          <a:ext cx="2845208" cy="2845208"/>
        </a:xfrm>
        <a:custGeom>
          <a:avLst/>
          <a:gdLst/>
          <a:ahLst/>
          <a:cxnLst/>
          <a:rect l="0" t="0" r="0" b="0"/>
          <a:pathLst>
            <a:path>
              <a:moveTo>
                <a:pt x="238027" y="2210374"/>
              </a:moveTo>
              <a:arcTo wR="1422604" hR="1422604" stAng="8782513" swAng="2198664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B7F37-0E0E-024C-A300-C245C278BD6A}">
      <dsp:nvSpPr>
        <dsp:cNvPr id="0" name=""/>
        <dsp:cNvSpPr/>
      </dsp:nvSpPr>
      <dsp:spPr>
        <a:xfrm>
          <a:off x="2203685" y="984633"/>
          <a:ext cx="1094049" cy="71113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Systems Thinking</a:t>
          </a:r>
        </a:p>
      </dsp:txBody>
      <dsp:txXfrm>
        <a:off x="2238400" y="1019348"/>
        <a:ext cx="1024619" cy="641702"/>
      </dsp:txXfrm>
    </dsp:sp>
    <dsp:sp modelId="{E60909D7-6C5A-064B-BF07-4EECFAE4B695}">
      <dsp:nvSpPr>
        <dsp:cNvPr id="0" name=""/>
        <dsp:cNvSpPr/>
      </dsp:nvSpPr>
      <dsp:spPr>
        <a:xfrm>
          <a:off x="2681083" y="357204"/>
          <a:ext cx="2845208" cy="2845208"/>
        </a:xfrm>
        <a:custGeom>
          <a:avLst/>
          <a:gdLst/>
          <a:ahLst/>
          <a:cxnLst/>
          <a:rect l="0" t="0" r="0" b="0"/>
          <a:pathLst>
            <a:path>
              <a:moveTo>
                <a:pt x="247575" y="620662"/>
              </a:moveTo>
              <a:arcTo wR="1422604" hR="1422604" stAng="12858782" swAng="1964610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FE7391-1181-624B-B07D-6038A118996E}">
      <dsp:nvSpPr>
        <dsp:cNvPr id="0" name=""/>
        <dsp:cNvSpPr/>
      </dsp:nvSpPr>
      <dsp:spPr>
        <a:xfrm>
          <a:off x="3556662" y="1638"/>
          <a:ext cx="1094049" cy="71113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Personal Mastery</a:t>
          </a:r>
        </a:p>
      </dsp:txBody>
      <dsp:txXfrm>
        <a:off x="3591377" y="36353"/>
        <a:ext cx="1024619" cy="641702"/>
      </dsp:txXfrm>
    </dsp:sp>
    <dsp:sp modelId="{4CDE1087-0D22-7F43-A5FF-B0B6883152F8}">
      <dsp:nvSpPr>
        <dsp:cNvPr id="0" name=""/>
        <dsp:cNvSpPr/>
      </dsp:nvSpPr>
      <dsp:spPr>
        <a:xfrm>
          <a:off x="2681083" y="357204"/>
          <a:ext cx="2845208" cy="2845208"/>
        </a:xfrm>
        <a:custGeom>
          <a:avLst/>
          <a:gdLst/>
          <a:ahLst/>
          <a:cxnLst/>
          <a:rect l="0" t="0" r="0" b="0"/>
          <a:pathLst>
            <a:path>
              <a:moveTo>
                <a:pt x="1977167" y="112542"/>
              </a:moveTo>
              <a:arcTo wR="1422604" hR="1422604" stAng="17576608" swAng="1964610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88FF45-D4B6-FF42-9D27-5F3EC9F4EB25}">
      <dsp:nvSpPr>
        <dsp:cNvPr id="0" name=""/>
        <dsp:cNvSpPr/>
      </dsp:nvSpPr>
      <dsp:spPr>
        <a:xfrm>
          <a:off x="4909639" y="984633"/>
          <a:ext cx="1094049" cy="71113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Mental Models</a:t>
          </a:r>
        </a:p>
      </dsp:txBody>
      <dsp:txXfrm>
        <a:off x="4944354" y="1019348"/>
        <a:ext cx="1024619" cy="641702"/>
      </dsp:txXfrm>
    </dsp:sp>
    <dsp:sp modelId="{A631C966-A290-2848-B7FE-3F22BBA79861}">
      <dsp:nvSpPr>
        <dsp:cNvPr id="0" name=""/>
        <dsp:cNvSpPr/>
      </dsp:nvSpPr>
      <dsp:spPr>
        <a:xfrm>
          <a:off x="2681083" y="357204"/>
          <a:ext cx="2845208" cy="2845208"/>
        </a:xfrm>
        <a:custGeom>
          <a:avLst/>
          <a:gdLst/>
          <a:ahLst/>
          <a:cxnLst/>
          <a:rect l="0" t="0" r="0" b="0"/>
          <a:pathLst>
            <a:path>
              <a:moveTo>
                <a:pt x="2843233" y="1347664"/>
              </a:moveTo>
              <a:arcTo wR="1422604" hR="1422604" stAng="21418822" swAng="2198664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B0345-2CFB-5341-8CA7-5819F5A7F979}">
      <dsp:nvSpPr>
        <dsp:cNvPr id="0" name=""/>
        <dsp:cNvSpPr/>
      </dsp:nvSpPr>
      <dsp:spPr>
        <a:xfrm>
          <a:off x="4392848" y="2575153"/>
          <a:ext cx="1094049" cy="71113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Shared Vision</a:t>
          </a:r>
        </a:p>
      </dsp:txBody>
      <dsp:txXfrm>
        <a:off x="4427563" y="2609868"/>
        <a:ext cx="1024619" cy="641702"/>
      </dsp:txXfrm>
    </dsp:sp>
    <dsp:sp modelId="{5134E7D5-E0CA-7E40-AE7B-48C4849D9621}">
      <dsp:nvSpPr>
        <dsp:cNvPr id="0" name=""/>
        <dsp:cNvSpPr/>
      </dsp:nvSpPr>
      <dsp:spPr>
        <a:xfrm>
          <a:off x="2681083" y="357204"/>
          <a:ext cx="2845208" cy="2845208"/>
        </a:xfrm>
        <a:custGeom>
          <a:avLst/>
          <a:gdLst/>
          <a:ahLst/>
          <a:cxnLst/>
          <a:rect l="0" t="0" r="0" b="0"/>
          <a:pathLst>
            <a:path>
              <a:moveTo>
                <a:pt x="1706100" y="2816675"/>
              </a:moveTo>
              <a:arcTo wR="1422604" hR="1422604" stAng="4710309" swAng="1379381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A005B2-7283-B241-8FCE-E02D8E98369D}">
      <dsp:nvSpPr>
        <dsp:cNvPr id="0" name=""/>
        <dsp:cNvSpPr/>
      </dsp:nvSpPr>
      <dsp:spPr>
        <a:xfrm>
          <a:off x="2720476" y="2575153"/>
          <a:ext cx="1094049" cy="71113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Team Learning</a:t>
          </a:r>
        </a:p>
      </dsp:txBody>
      <dsp:txXfrm>
        <a:off x="2755191" y="2609868"/>
        <a:ext cx="1024619" cy="641702"/>
      </dsp:txXfrm>
    </dsp:sp>
    <dsp:sp modelId="{70C8A654-DACA-1F4D-A40D-CF06DA52F62E}">
      <dsp:nvSpPr>
        <dsp:cNvPr id="0" name=""/>
        <dsp:cNvSpPr/>
      </dsp:nvSpPr>
      <dsp:spPr>
        <a:xfrm>
          <a:off x="2681083" y="357204"/>
          <a:ext cx="2845208" cy="2845208"/>
        </a:xfrm>
        <a:custGeom>
          <a:avLst/>
          <a:gdLst/>
          <a:ahLst/>
          <a:cxnLst/>
          <a:rect l="0" t="0" r="0" b="0"/>
          <a:pathLst>
            <a:path>
              <a:moveTo>
                <a:pt x="238027" y="2210374"/>
              </a:moveTo>
              <a:arcTo wR="1422604" hR="1422604" stAng="8782513" swAng="2198664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B7F37-0E0E-024C-A300-C245C278BD6A}">
      <dsp:nvSpPr>
        <dsp:cNvPr id="0" name=""/>
        <dsp:cNvSpPr/>
      </dsp:nvSpPr>
      <dsp:spPr>
        <a:xfrm>
          <a:off x="2203685" y="984633"/>
          <a:ext cx="1094049" cy="71113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Systems Thinking</a:t>
          </a:r>
        </a:p>
      </dsp:txBody>
      <dsp:txXfrm>
        <a:off x="2238400" y="1019348"/>
        <a:ext cx="1024619" cy="641702"/>
      </dsp:txXfrm>
    </dsp:sp>
    <dsp:sp modelId="{E60909D7-6C5A-064B-BF07-4EECFAE4B695}">
      <dsp:nvSpPr>
        <dsp:cNvPr id="0" name=""/>
        <dsp:cNvSpPr/>
      </dsp:nvSpPr>
      <dsp:spPr>
        <a:xfrm>
          <a:off x="2681083" y="357204"/>
          <a:ext cx="2845208" cy="2845208"/>
        </a:xfrm>
        <a:custGeom>
          <a:avLst/>
          <a:gdLst/>
          <a:ahLst/>
          <a:cxnLst/>
          <a:rect l="0" t="0" r="0" b="0"/>
          <a:pathLst>
            <a:path>
              <a:moveTo>
                <a:pt x="247575" y="620662"/>
              </a:moveTo>
              <a:arcTo wR="1422604" hR="1422604" stAng="12858782" swAng="1964610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11/11/2020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81337A6-C487-9645-B543-6BBD05A1D1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5393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FE7B0BA-8FA8-3A4A-9820-CF1299A8B616}" type="datetime1">
              <a:rPr lang="fi-FI"/>
              <a:pPr>
                <a:defRPr/>
              </a:pPr>
              <a:t>11.11.2020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66A5FF2-0573-2649-A39A-26FA52E053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72913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Systemic Perception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: Seeing, identifying and recognizing systems, patterns, and interconnections, having situational awareness</a:t>
            </a:r>
            <a:endParaRPr lang="fi-FI" sz="1200" kern="1200" dirty="0">
              <a:solidFill>
                <a:schemeClr val="tx1"/>
              </a:solidFill>
              <a:effectLst/>
              <a:latin typeface="+mn-lt"/>
              <a:ea typeface="ＭＳ Ｐゴシック" charset="-128"/>
              <a:cs typeface="ＭＳ Ｐゴシック" charset="-128"/>
            </a:endParaRPr>
          </a:p>
          <a:p>
            <a:pPr lvl="0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Attunement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: Engaging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intersubjectively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, being present, mindful, situationally sensitive and open.</a:t>
            </a:r>
            <a:endParaRPr lang="fi-FI" sz="1200" kern="1200" dirty="0">
              <a:solidFill>
                <a:schemeClr val="tx1"/>
              </a:solidFill>
              <a:effectLst/>
              <a:latin typeface="+mn-lt"/>
              <a:ea typeface="ＭＳ Ｐゴシック" charset="-128"/>
              <a:cs typeface="ＭＳ Ｐゴシック" charset="-128"/>
            </a:endParaRPr>
          </a:p>
          <a:p>
            <a:pPr lvl="0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Positive Attitude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: Keeping a positive outlook, not getting stuck on negative impressions and effects </a:t>
            </a:r>
            <a:endParaRPr lang="fi-FI" sz="1200" kern="1200" dirty="0">
              <a:solidFill>
                <a:schemeClr val="tx1"/>
              </a:solidFill>
              <a:effectLst/>
              <a:latin typeface="+mn-lt"/>
              <a:ea typeface="ＭＳ Ｐゴシック" charset="-128"/>
              <a:cs typeface="ＭＳ Ｐゴシック" charset="-128"/>
            </a:endParaRPr>
          </a:p>
          <a:p>
            <a:pPr lvl="0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Spirited Discovery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: Engaging with new ideas, embracing change</a:t>
            </a:r>
            <a:endParaRPr lang="fi-FI" sz="1200" kern="1200" dirty="0">
              <a:solidFill>
                <a:schemeClr val="tx1"/>
              </a:solidFill>
              <a:effectLst/>
              <a:latin typeface="+mn-lt"/>
              <a:ea typeface="ＭＳ Ｐゴシック" charset="-128"/>
              <a:cs typeface="ＭＳ Ｐゴシック" charset="-128"/>
            </a:endParaRPr>
          </a:p>
          <a:p>
            <a:pPr lvl="0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Reflection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: Reflecting upon one’s thinking and actions, challenging one’s own behavior</a:t>
            </a:r>
            <a:endParaRPr lang="fi-FI" sz="1200" kern="1200" dirty="0">
              <a:solidFill>
                <a:schemeClr val="tx1"/>
              </a:solidFill>
              <a:effectLst/>
              <a:latin typeface="+mn-lt"/>
              <a:ea typeface="ＭＳ Ｐゴシック" charset="-128"/>
              <a:cs typeface="ＭＳ Ｐゴシック" charset="-128"/>
            </a:endParaRPr>
          </a:p>
          <a:p>
            <a:pPr lvl="0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Wise Action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: Exercising long-term thinking and realizing its implications, understanding that consequences may take time to develop</a:t>
            </a:r>
            <a:endParaRPr lang="fi-FI" sz="1200" kern="1200" dirty="0">
              <a:solidFill>
                <a:schemeClr val="tx1"/>
              </a:solidFill>
              <a:effectLst/>
              <a:latin typeface="+mn-lt"/>
              <a:ea typeface="ＭＳ Ｐゴシック" charset="-128"/>
              <a:cs typeface="ＭＳ Ｐゴシック" charset="-128"/>
            </a:endParaRPr>
          </a:p>
          <a:p>
            <a:pPr lvl="0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Positive Engagement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: Taking systemic leverage points and means successfully into action with people</a:t>
            </a:r>
            <a:endParaRPr lang="fi-FI" sz="1200" kern="1200" dirty="0">
              <a:solidFill>
                <a:schemeClr val="tx1"/>
              </a:solidFill>
              <a:effectLst/>
              <a:latin typeface="+mn-lt"/>
              <a:ea typeface="ＭＳ Ｐゴシック" charset="-128"/>
              <a:cs typeface="ＭＳ Ｐゴシック" charset="-128"/>
            </a:endParaRPr>
          </a:p>
          <a:p>
            <a:pPr lvl="0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Effective Responsiveness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: Taking systemic leverage points and means successfully into action with the environment, being able to dance with systems</a:t>
            </a:r>
            <a:endParaRPr lang="fi-FI" sz="1200" kern="1200" dirty="0">
              <a:solidFill>
                <a:schemeClr val="tx1"/>
              </a:solidFill>
              <a:effectLst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6A5FF2-0573-2649-A39A-26FA52E05379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348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Vrt</a:t>
            </a:r>
            <a:r>
              <a:rPr lang="en-GB" dirty="0"/>
              <a:t>: </a:t>
            </a:r>
            <a:r>
              <a:rPr lang="fi-FI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In my </a:t>
            </a:r>
            <a:r>
              <a:rPr lang="fi-FI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organization</a:t>
            </a:r>
            <a:r>
              <a:rPr lang="fi-FI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, </a:t>
            </a:r>
            <a:r>
              <a:rPr lang="fi-FI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people</a:t>
            </a:r>
            <a:r>
              <a:rPr lang="fi-FI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</a:t>
            </a:r>
            <a:r>
              <a:rPr lang="fi-FI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keep</a:t>
            </a:r>
            <a:r>
              <a:rPr lang="fi-FI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</a:t>
            </a:r>
            <a:r>
              <a:rPr lang="fi-FI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their</a:t>
            </a:r>
            <a:r>
              <a:rPr lang="fi-FI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</a:t>
            </a:r>
            <a:r>
              <a:rPr lang="fi-FI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cool</a:t>
            </a:r>
            <a:r>
              <a:rPr lang="fi-FI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</a:t>
            </a:r>
            <a:r>
              <a:rPr lang="fi-FI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even</a:t>
            </a:r>
            <a:r>
              <a:rPr lang="fi-FI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</a:t>
            </a:r>
            <a:r>
              <a:rPr lang="fi-FI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when</a:t>
            </a:r>
            <a:r>
              <a:rPr lang="fi-FI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</a:t>
            </a:r>
            <a:r>
              <a:rPr lang="fi-FI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situations</a:t>
            </a:r>
            <a:r>
              <a:rPr lang="fi-FI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</a:t>
            </a:r>
            <a:r>
              <a:rPr lang="fi-FI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are</a:t>
            </a:r>
            <a:r>
              <a:rPr lang="fi-FI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</a:t>
            </a:r>
            <a:r>
              <a:rPr lang="fi-FI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not</a:t>
            </a:r>
            <a:r>
              <a:rPr lang="fi-FI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</a:t>
            </a:r>
            <a:r>
              <a:rPr lang="fi-FI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under</a:t>
            </a:r>
            <a:r>
              <a:rPr lang="fi-FI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</a:t>
            </a:r>
            <a:r>
              <a:rPr lang="fi-FI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control</a:t>
            </a:r>
            <a:r>
              <a:rPr lang="fi-FI" dirty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6A5FF2-0573-2649-A39A-26FA52E05379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2833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313" y="1417341"/>
            <a:ext cx="8207375" cy="295232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2341"/>
            <a:ext cx="1600200" cy="171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10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1417636"/>
            <a:ext cx="8207375" cy="295203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2341"/>
            <a:ext cx="1600200" cy="171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22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2" y="1418400"/>
            <a:ext cx="8208000" cy="2952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388448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1261"/>
            <a:ext cx="1600200" cy="171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2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3" y="1657740"/>
            <a:ext cx="3319477" cy="2694083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3" y="4531740"/>
            <a:ext cx="3319477" cy="486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50000"/>
            <a:ext cx="4629692" cy="5415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/>
              <a:t>Drag picture to placeholder or click icon to add</a:t>
            </a:r>
            <a:endParaRPr lang="fi-FI" noProof="0"/>
          </a:p>
        </p:txBody>
      </p:sp>
      <p:pic>
        <p:nvPicPr>
          <p:cNvPr id="6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1261"/>
            <a:ext cx="1600200" cy="171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0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8313" y="1593555"/>
            <a:ext cx="8207375" cy="219666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4"/>
          <p:cNvCxnSpPr/>
          <p:nvPr userDrawn="1"/>
        </p:nvCxnSpPr>
        <p:spPr>
          <a:xfrm>
            <a:off x="468313" y="4873625"/>
            <a:ext cx="8207375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94" y="4711762"/>
            <a:ext cx="2060291" cy="9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87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265113"/>
            <a:ext cx="8207375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468314" y="1261611"/>
            <a:ext cx="8207374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D4B7-1CC6-864B-A72A-C978B70BBA9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2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07" y="4729394"/>
            <a:ext cx="2060290" cy="9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708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07" y="4729394"/>
            <a:ext cx="2060290" cy="9576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63308" y="265113"/>
            <a:ext cx="8212380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3308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0" name="Content Placeholder 10"/>
          <p:cNvSpPr>
            <a:spLocks noGrp="1"/>
          </p:cNvSpPr>
          <p:nvPr>
            <p:ph sz="quarter" idx="18"/>
          </p:nvPr>
        </p:nvSpPr>
        <p:spPr>
          <a:xfrm>
            <a:off x="4687609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F12C3-4421-43A0-8844-8188FCFDF52F}" type="datetime1">
              <a:rPr lang="fi-FI" smtClean="0"/>
              <a:t>11.11.2020</a:t>
            </a:fld>
            <a:endParaRPr lang="fi-FI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9A8AE-7274-0C4A-AB42-92022833E6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3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08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056956" y="5017740"/>
            <a:ext cx="3619500" cy="13229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056956" y="5150032"/>
            <a:ext cx="3619500" cy="15478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520173-7D7F-4FBC-A781-33E654CAA422}" type="datetime1">
              <a:rPr lang="fi-FI" smtClean="0"/>
              <a:t>11.11.2020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5056956" y="5304814"/>
            <a:ext cx="3619500" cy="1349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7" r:id="rId1"/>
    <p:sldLayoutId id="2147484751" r:id="rId2"/>
    <p:sldLayoutId id="2147484753" r:id="rId3"/>
    <p:sldLayoutId id="2147484756" r:id="rId4"/>
    <p:sldLayoutId id="2147484759" r:id="rId5"/>
    <p:sldLayoutId id="2147484762" r:id="rId6"/>
    <p:sldLayoutId id="2147484765" r:id="rId7"/>
  </p:sldLayoutIdLst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sz="4800" dirty="0" err="1"/>
              <a:t>Systeemiäly</a:t>
            </a:r>
            <a:r>
              <a:rPr lang="en" sz="4800" dirty="0"/>
              <a:t> ja </a:t>
            </a:r>
            <a:r>
              <a:rPr lang="en" sz="4800" dirty="0" err="1"/>
              <a:t>oppiva</a:t>
            </a:r>
            <a:r>
              <a:rPr lang="en" sz="4800" dirty="0"/>
              <a:t> </a:t>
            </a:r>
            <a:r>
              <a:rPr lang="en" sz="4800" dirty="0" err="1"/>
              <a:t>organisaatio</a:t>
            </a:r>
            <a:endParaRPr lang="fi-FI" sz="48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Juha Törmänen , Raimo P. Hämäläinen ja Esa Saarinen</a:t>
            </a:r>
            <a:endParaRPr lang="fi-FI" dirty="0"/>
          </a:p>
          <a:p>
            <a:r>
              <a:rPr lang="fi-FI" dirty="0"/>
              <a:t>10.11.2020</a:t>
            </a:r>
          </a:p>
        </p:txBody>
      </p:sp>
    </p:spTree>
    <p:extLst>
      <p:ext uri="{BB962C8B-B14F-4D97-AF65-F5344CB8AC3E}">
        <p14:creationId xmlns:p14="http://schemas.microsoft.com/office/powerpoint/2010/main" val="1994780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F1A7E-4004-9444-A56B-20AF3EF019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FI" dirty="0"/>
              <a:t>Organisaation menestyminen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3B72822-2F4E-7843-9872-A5AE41E16E4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3308" y="1261611"/>
            <a:ext cx="3680797" cy="3336083"/>
          </a:xfrm>
        </p:spPr>
        <p:txBody>
          <a:bodyPr/>
          <a:lstStyle/>
          <a:p>
            <a:r>
              <a:rPr lang="en-FI" sz="1800" b="0" dirty="0"/>
              <a:t>Paljastuu, että OSI ja DLOQ näyttävät olevan jokseenkin yhtä hyviä mittaamaan havaittua organisaation menestystä.</a:t>
            </a:r>
          </a:p>
          <a:p>
            <a:endParaRPr lang="en-FI" sz="1800" b="0" dirty="0"/>
          </a:p>
          <a:p>
            <a:r>
              <a:rPr lang="en-FI" sz="1800" b="0" dirty="0">
                <a:sym typeface="Wingdings" pitchFamily="2" charset="2"/>
              </a:rPr>
              <a:t> OSI ruohonjuuritason mittarina on arvokas lisä oppivan organisaation työkalupakkiin!</a:t>
            </a:r>
            <a:endParaRPr lang="en-FI" sz="1800" b="0" dirty="0"/>
          </a:p>
          <a:p>
            <a:endParaRPr lang="en-FI" sz="1800" b="0" dirty="0"/>
          </a:p>
          <a:p>
            <a:endParaRPr lang="en-FI" sz="1800" b="0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84CD63EE-C3F3-1143-B297-7F8DD42050B3}"/>
              </a:ext>
            </a:extLst>
          </p:cNvPr>
          <p:cNvGraphicFramePr>
            <a:graphicFrameLocks noGrp="1"/>
          </p:cNvGraphicFramePr>
          <p:nvPr>
            <p:ph sz="quarter" idx="18"/>
            <p:extLst>
              <p:ext uri="{D42A27DB-BD31-4B8C-83A1-F6EECF244321}">
                <p14:modId xmlns:p14="http://schemas.microsoft.com/office/powerpoint/2010/main" val="1873859330"/>
              </p:ext>
            </p:extLst>
          </p:nvPr>
        </p:nvGraphicFramePr>
        <p:xfrm>
          <a:off x="4451387" y="1261610"/>
          <a:ext cx="3917019" cy="23159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3689">
                  <a:extLst>
                    <a:ext uri="{9D8B030D-6E8A-4147-A177-3AD203B41FA5}">
                      <a16:colId xmlns:a16="http://schemas.microsoft.com/office/drawing/2014/main" val="258113589"/>
                    </a:ext>
                  </a:extLst>
                </a:gridCol>
                <a:gridCol w="691383">
                  <a:extLst>
                    <a:ext uri="{9D8B030D-6E8A-4147-A177-3AD203B41FA5}">
                      <a16:colId xmlns:a16="http://schemas.microsoft.com/office/drawing/2014/main" val="1725318688"/>
                    </a:ext>
                  </a:extLst>
                </a:gridCol>
                <a:gridCol w="691383">
                  <a:extLst>
                    <a:ext uri="{9D8B030D-6E8A-4147-A177-3AD203B41FA5}">
                      <a16:colId xmlns:a16="http://schemas.microsoft.com/office/drawing/2014/main" val="3936276728"/>
                    </a:ext>
                  </a:extLst>
                </a:gridCol>
                <a:gridCol w="690564">
                  <a:extLst>
                    <a:ext uri="{9D8B030D-6E8A-4147-A177-3AD203B41FA5}">
                      <a16:colId xmlns:a16="http://schemas.microsoft.com/office/drawing/2014/main" val="620169427"/>
                    </a:ext>
                  </a:extLst>
                </a:gridCol>
              </a:tblGrid>
              <a:tr h="459055"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R</a:t>
                      </a:r>
                      <a:r>
                        <a:rPr lang="en-US" sz="1050" baseline="30000" dirty="0">
                          <a:effectLst/>
                        </a:rPr>
                        <a:t>2</a:t>
                      </a:r>
                      <a:r>
                        <a:rPr lang="en-US" sz="1050" dirty="0">
                          <a:effectLst/>
                        </a:rPr>
                        <a:t> for perceived organizational success  </a:t>
                      </a:r>
                      <a:endParaRPr lang="en-F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effectLst/>
                        </a:rPr>
                        <a:t>DLOQ</a:t>
                      </a:r>
                      <a:endParaRPr lang="en-F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effectLst/>
                        </a:rPr>
                        <a:t>OSI</a:t>
                      </a:r>
                      <a:endParaRPr lang="en-F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effectLst/>
                        </a:rPr>
                        <a:t>Both</a:t>
                      </a:r>
                      <a:endParaRPr lang="en-F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extLst>
                  <a:ext uri="{0D108BD9-81ED-4DB2-BD59-A6C34878D82A}">
                    <a16:rowId xmlns:a16="http://schemas.microsoft.com/office/drawing/2014/main" val="3815223400"/>
                  </a:ext>
                </a:extLst>
              </a:tr>
              <a:tr h="309486">
                <a:tc>
                  <a:txBody>
                    <a:bodyPr/>
                    <a:lstStyle/>
                    <a:p>
                      <a:r>
                        <a:rPr lang="en-US" sz="1000" dirty="0">
                          <a:effectLst/>
                        </a:rPr>
                        <a:t>All</a:t>
                      </a:r>
                      <a:endParaRPr lang="en-F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effectLst/>
                        </a:rPr>
                        <a:t>0.35</a:t>
                      </a:r>
                      <a:endParaRPr lang="en-FI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0.32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0.36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extLst>
                  <a:ext uri="{0D108BD9-81ED-4DB2-BD59-A6C34878D82A}">
                    <a16:rowId xmlns:a16="http://schemas.microsoft.com/office/drawing/2014/main" val="2893907244"/>
                  </a:ext>
                </a:extLst>
              </a:tr>
              <a:tr h="309486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Mid or senior managers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effectLst/>
                        </a:rPr>
                        <a:t>0.21</a:t>
                      </a:r>
                      <a:endParaRPr lang="en-FI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0.19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0.23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extLst>
                  <a:ext uri="{0D108BD9-81ED-4DB2-BD59-A6C34878D82A}">
                    <a16:rowId xmlns:a16="http://schemas.microsoft.com/office/drawing/2014/main" val="2561520987"/>
                  </a:ext>
                </a:extLst>
              </a:tr>
              <a:tr h="309486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Supervisors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effectLst/>
                        </a:rPr>
                        <a:t>0.43</a:t>
                      </a:r>
                      <a:endParaRPr lang="en-F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effectLst/>
                        </a:rPr>
                        <a:t>0.44</a:t>
                      </a:r>
                      <a:endParaRPr lang="en-FI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0.53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extLst>
                  <a:ext uri="{0D108BD9-81ED-4DB2-BD59-A6C34878D82A}">
                    <a16:rowId xmlns:a16="http://schemas.microsoft.com/office/drawing/2014/main" val="187052695"/>
                  </a:ext>
                </a:extLst>
              </a:tr>
              <a:tr h="309486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Non-managers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effectLst/>
                        </a:rPr>
                        <a:t>0.40</a:t>
                      </a:r>
                      <a:endParaRPr lang="en-FI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effectLst/>
                        </a:rPr>
                        <a:t>0.36</a:t>
                      </a:r>
                      <a:endParaRPr lang="en-F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0.42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extLst>
                  <a:ext uri="{0D108BD9-81ED-4DB2-BD59-A6C34878D82A}">
                    <a16:rowId xmlns:a16="http://schemas.microsoft.com/office/drawing/2014/main" val="973020521"/>
                  </a:ext>
                </a:extLst>
              </a:tr>
              <a:tr h="309486">
                <a:tc>
                  <a:txBody>
                    <a:bodyPr/>
                    <a:lstStyle/>
                    <a:p>
                      <a:r>
                        <a:rPr lang="en-US" sz="1000" dirty="0">
                          <a:effectLst/>
                        </a:rPr>
                        <a:t>UK residents</a:t>
                      </a:r>
                      <a:endParaRPr lang="en-F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effectLst/>
                        </a:rPr>
                        <a:t>0.35</a:t>
                      </a:r>
                      <a:endParaRPr lang="en-FI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0.32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0.38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extLst>
                  <a:ext uri="{0D108BD9-81ED-4DB2-BD59-A6C34878D82A}">
                    <a16:rowId xmlns:a16="http://schemas.microsoft.com/office/drawing/2014/main" val="2865166050"/>
                  </a:ext>
                </a:extLst>
              </a:tr>
              <a:tr h="309486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USA residents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effectLst/>
                        </a:rPr>
                        <a:t>0.37</a:t>
                      </a:r>
                      <a:endParaRPr lang="en-FI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0.32</a:t>
                      </a:r>
                      <a:endParaRPr lang="en-FI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effectLst/>
                        </a:rPr>
                        <a:t>0.39</a:t>
                      </a:r>
                      <a:endParaRPr lang="en-FI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4677" marR="34677" marT="0" marB="0" anchor="b"/>
                </a:tc>
                <a:extLst>
                  <a:ext uri="{0D108BD9-81ED-4DB2-BD59-A6C34878D82A}">
                    <a16:rowId xmlns:a16="http://schemas.microsoft.com/office/drawing/2014/main" val="3242879443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B86E0-A282-E644-AB98-198FFDA9301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C4AFF-422B-4F41-B783-C931B05DF96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60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E7C40-B448-524D-82CE-68DE8E830B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FI" dirty="0"/>
              <a:t>Tulevia kysymyksiä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D1189-A762-B34E-9AFD-3E5EB21121A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FI" sz="2000" b="0" dirty="0"/>
              <a:t>Miltä näyttäisi OSI-mittaus yhden tai muutaman organisaation sisällä? Kuinka samankaltaisia eri ihmisten näkemykset olisivat, ja missä olisi varianssia?</a:t>
            </a:r>
          </a:p>
          <a:p>
            <a:endParaRPr lang="en-FI" sz="2000" b="0" dirty="0"/>
          </a:p>
          <a:p>
            <a:r>
              <a:rPr lang="en-FI" sz="2000" b="0" dirty="0"/>
              <a:t>Kuinka OSI linkittyy muihin metriikoihin, kuten taloudelliseen menestykseen tai työhyvinvointiin?</a:t>
            </a:r>
          </a:p>
          <a:p>
            <a:endParaRPr lang="en-FI" sz="2000" b="0" dirty="0"/>
          </a:p>
          <a:p>
            <a:r>
              <a:rPr lang="en-FI" sz="2000" b="0" dirty="0"/>
              <a:t>Kuinka OSI:tä voisi käyttää osana interventioita, yksin tai yhdessä DLOQ:n kanssa?</a:t>
            </a:r>
          </a:p>
          <a:p>
            <a:endParaRPr lang="en-FI" sz="2000" b="0" dirty="0"/>
          </a:p>
          <a:p>
            <a:endParaRPr lang="en-FI" sz="2000" b="0" dirty="0"/>
          </a:p>
          <a:p>
            <a:endParaRPr lang="en-FI" sz="2000" b="0" dirty="0"/>
          </a:p>
          <a:p>
            <a:endParaRPr lang="en-FI" sz="2000" b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97DCC-51BE-1C4D-B14D-79B50F08982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AE97F0-C7BE-3044-9ACD-9698C73809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2958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Viitteitä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dirty="0" err="1"/>
              <a:t>Hämäläinen</a:t>
            </a:r>
            <a:r>
              <a:rPr lang="en-US" sz="1400" b="0" dirty="0"/>
              <a:t>, R. P., Jones, R., &amp; Saarinen, E. (2014). </a:t>
            </a:r>
            <a:r>
              <a:rPr lang="en-US" sz="1400" dirty="0"/>
              <a:t>Being better better: living with systems intelligence</a:t>
            </a:r>
            <a:r>
              <a:rPr lang="en-US" sz="1400" b="0" dirty="0"/>
              <a:t>. Aalto University.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dirty="0" err="1"/>
              <a:t>Marsick</a:t>
            </a:r>
            <a:r>
              <a:rPr lang="en-US" sz="1400" b="0" dirty="0"/>
              <a:t>, V. J., &amp; Watkins, K. E. (2003).</a:t>
            </a:r>
            <a:r>
              <a:rPr lang="en-US" sz="1400" dirty="0"/>
              <a:t> Demonstrating the value of an organization's learning culture: the dimensions of the learning organization questionnaire</a:t>
            </a:r>
            <a:r>
              <a:rPr lang="en-US" sz="1400" b="0" dirty="0"/>
              <a:t>. Advances in developing human resources, 5(2), 132-151.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dirty="0"/>
              <a:t>Saarinen, E., &amp; </a:t>
            </a:r>
            <a:r>
              <a:rPr lang="en-US" sz="1400" b="0" dirty="0" err="1"/>
              <a:t>Hämäläinen</a:t>
            </a:r>
            <a:r>
              <a:rPr lang="en-US" sz="1400" b="0" dirty="0"/>
              <a:t>, R. P. (2004). </a:t>
            </a:r>
            <a:r>
              <a:rPr lang="en-US" sz="1400" dirty="0"/>
              <a:t>Systems intelligence: Connecting engineering thinking with human sensitivity</a:t>
            </a:r>
            <a:r>
              <a:rPr lang="en-US" sz="1400" b="0" dirty="0"/>
              <a:t>. Systems intelligence in leadership and everyday life, 51-78.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dirty="0"/>
              <a:t>Senge, P. (1990). </a:t>
            </a:r>
            <a:r>
              <a:rPr lang="en-US" sz="1400" dirty="0"/>
              <a:t>The fifth discipline: The art and science of the learning organization</a:t>
            </a:r>
            <a:r>
              <a:rPr lang="en-US" sz="1400" b="0" dirty="0"/>
              <a:t>. New York: Currency Doubleday.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dirty="0"/>
              <a:t>Törmänen, J, </a:t>
            </a:r>
            <a:r>
              <a:rPr lang="en-US" sz="1400" b="0" dirty="0" err="1"/>
              <a:t>Hämäläinen</a:t>
            </a:r>
            <a:r>
              <a:rPr lang="en-US" sz="1400" b="0" dirty="0"/>
              <a:t>, R. P., &amp; Saarinen, E. (2016). </a:t>
            </a:r>
            <a:r>
              <a:rPr lang="en-US" sz="1400" dirty="0"/>
              <a:t>Systems intelligence inventory</a:t>
            </a:r>
            <a:r>
              <a:rPr lang="en-US" sz="1400" b="0" dirty="0"/>
              <a:t>. The Learning Organization, 23(4), 218-231.</a:t>
            </a:r>
            <a:endParaRPr lang="en-GB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7971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9BD77-6572-694C-930E-B1C5C02953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Organizational SI dimensions (1)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A736224-14CD-454E-BF38-0C9558EF35BB}"/>
              </a:ext>
            </a:extLst>
          </p:cNvPr>
          <p:cNvGraphicFramePr>
            <a:graphicFrameLocks noGrp="1"/>
          </p:cNvGraphicFramePr>
          <p:nvPr>
            <p:ph sz="quarter" idx="14"/>
          </p:nvPr>
        </p:nvGraphicFramePr>
        <p:xfrm>
          <a:off x="468313" y="1262063"/>
          <a:ext cx="8207376" cy="347472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1845220227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1256013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Systemic Perception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200" dirty="0"/>
                        <a:t>In my organization, people form a rich overall picture of situations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200" dirty="0"/>
                        <a:t>In my organization, people easily grasp what is going 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200" dirty="0"/>
                        <a:t>In my organization, people see what is essential in a given situation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200" dirty="0"/>
                        <a:t>In my organization, people keep both the details and the big picture in mind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Attunement</a:t>
                      </a:r>
                      <a:endParaRPr lang="en-GB" dirty="0"/>
                    </a:p>
                    <a:p>
                      <a:pPr marL="342900" indent="-342900">
                        <a:buFont typeface="+mj-lt"/>
                        <a:buAutoNum type="arabicPeriod" startAt="5"/>
                      </a:pPr>
                      <a:r>
                        <a:rPr lang="en-GB" sz="1200" dirty="0"/>
                        <a:t>In my organization, people approach each other with warmth and acceptance</a:t>
                      </a:r>
                    </a:p>
                    <a:p>
                      <a:pPr marL="342900" indent="-342900">
                        <a:buFont typeface="+mj-lt"/>
                        <a:buAutoNum type="arabicPeriod" startAt="5"/>
                      </a:pPr>
                      <a:r>
                        <a:rPr lang="en-GB" sz="1200" dirty="0"/>
                        <a:t>In my organization, people take into account what others think of the situation</a:t>
                      </a:r>
                    </a:p>
                    <a:p>
                      <a:pPr marL="342900" indent="-342900">
                        <a:buFont typeface="+mj-lt"/>
                        <a:buAutoNum type="arabicPeriod" startAt="5"/>
                      </a:pPr>
                      <a:r>
                        <a:rPr lang="en-GB" sz="1200" dirty="0"/>
                        <a:t>In my organization, people are fair and generous with people from all walks of life</a:t>
                      </a:r>
                    </a:p>
                    <a:p>
                      <a:pPr marL="342900" indent="-342900">
                        <a:buFont typeface="+mj-lt"/>
                        <a:buAutoNum type="arabicPeriod" startAt="5"/>
                      </a:pPr>
                      <a:r>
                        <a:rPr lang="en-GB" sz="1200" dirty="0"/>
                        <a:t>In my organization, people let others have a 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60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Positive Attitude</a:t>
                      </a:r>
                    </a:p>
                    <a:p>
                      <a:pPr marL="228600" indent="-228600">
                        <a:buFont typeface="+mj-lt"/>
                        <a:buAutoNum type="arabicPeriod" startAt="9"/>
                      </a:pPr>
                      <a:r>
                        <a:rPr lang="en-GB" sz="1200" dirty="0"/>
                        <a:t>In my organization, people explain away their mistakes</a:t>
                      </a:r>
                    </a:p>
                    <a:p>
                      <a:pPr marL="228600" indent="-228600">
                        <a:buFont typeface="+mj-lt"/>
                        <a:buAutoNum type="arabicPeriod" startAt="9"/>
                      </a:pPr>
                      <a:r>
                        <a:rPr lang="en-GB" sz="1200" dirty="0"/>
                        <a:t>In my organization, people have a positive outlook on the future</a:t>
                      </a:r>
                    </a:p>
                    <a:p>
                      <a:pPr marL="228600" indent="-228600">
                        <a:buFont typeface="+mj-lt"/>
                        <a:buAutoNum type="arabicPeriod" startAt="9"/>
                      </a:pPr>
                      <a:r>
                        <a:rPr lang="en-GB" sz="1200" dirty="0"/>
                        <a:t>In my organization, people easily complain about things</a:t>
                      </a:r>
                    </a:p>
                    <a:p>
                      <a:pPr marL="228600" indent="-228600">
                        <a:buFont typeface="+mj-lt"/>
                        <a:buAutoNum type="arabicPeriod" startAt="9"/>
                      </a:pPr>
                      <a:r>
                        <a:rPr lang="en-GB" sz="1200" dirty="0"/>
                        <a:t>In my organization, people let problems in their surroundings get them 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Spirited Discovery</a:t>
                      </a:r>
                    </a:p>
                    <a:p>
                      <a:pPr marL="342900" indent="-342900">
                        <a:buFont typeface="+mj-lt"/>
                        <a:buAutoNum type="arabicPeriod" startAt="13"/>
                      </a:pPr>
                      <a:r>
                        <a:rPr lang="en-GB" sz="1200" dirty="0"/>
                        <a:t>In my organization, people like to play with new ideas</a:t>
                      </a:r>
                    </a:p>
                    <a:p>
                      <a:pPr marL="342900" indent="-342900">
                        <a:buFont typeface="+mj-lt"/>
                        <a:buAutoNum type="arabicPeriod" startAt="13"/>
                      </a:pPr>
                      <a:r>
                        <a:rPr lang="en-GB" sz="1200" dirty="0"/>
                        <a:t>In my organization, people look for new approaches</a:t>
                      </a:r>
                    </a:p>
                    <a:p>
                      <a:pPr marL="342900" indent="-342900">
                        <a:buFont typeface="+mj-lt"/>
                        <a:buAutoNum type="arabicPeriod" startAt="13"/>
                      </a:pPr>
                      <a:r>
                        <a:rPr lang="en-GB" sz="1200" dirty="0"/>
                        <a:t>In my organization, people like to try out new things</a:t>
                      </a:r>
                    </a:p>
                    <a:p>
                      <a:pPr marL="342900" indent="-342900">
                        <a:buFont typeface="+mj-lt"/>
                        <a:buAutoNum type="arabicPeriod" startAt="13"/>
                      </a:pPr>
                      <a:r>
                        <a:rPr lang="en-GB" sz="1200" dirty="0"/>
                        <a:t>In my organization, people act creatively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828016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1175C-2FBB-934A-B492-73CEF1D6B2D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F3D810-53F4-CA48-BF39-EFC99F89019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3151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9BD77-6572-694C-930E-B1C5C02953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Organizational SI dimensions (1)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A736224-14CD-454E-BF38-0C9558EF35BB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2053062104"/>
              </p:ext>
            </p:extLst>
          </p:nvPr>
        </p:nvGraphicFramePr>
        <p:xfrm>
          <a:off x="468313" y="1262063"/>
          <a:ext cx="8207376" cy="365760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1845220227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1256013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Reflection</a:t>
                      </a:r>
                    </a:p>
                    <a:p>
                      <a:pPr marL="342900" indent="-342900">
                        <a:buFont typeface="+mj-lt"/>
                        <a:buAutoNum type="arabicPeriod" startAt="17"/>
                      </a:pPr>
                      <a:r>
                        <a:rPr lang="en-GB" sz="1200" dirty="0"/>
                        <a:t>In my organization, people view things from many different perspectives</a:t>
                      </a:r>
                    </a:p>
                    <a:p>
                      <a:pPr marL="342900" indent="-342900">
                        <a:buFont typeface="+mj-lt"/>
                        <a:buAutoNum type="arabicPeriod" startAt="17"/>
                      </a:pPr>
                      <a:r>
                        <a:rPr lang="en-GB" sz="1200" dirty="0"/>
                        <a:t>In my organization, people pay attention to what drives their behaviour</a:t>
                      </a:r>
                    </a:p>
                    <a:p>
                      <a:pPr marL="342900" indent="-342900">
                        <a:buFont typeface="+mj-lt"/>
                        <a:buAutoNum type="arabicPeriod" startAt="17"/>
                      </a:pPr>
                      <a:r>
                        <a:rPr lang="en-GB" sz="1200" dirty="0"/>
                        <a:t>In my organization, people think about the consequences of their actions</a:t>
                      </a:r>
                    </a:p>
                    <a:p>
                      <a:pPr marL="342900" indent="-342900">
                        <a:buFont typeface="+mj-lt"/>
                        <a:buAutoNum type="arabicPeriod" startAt="17"/>
                      </a:pPr>
                      <a:r>
                        <a:rPr lang="en-GB" sz="1200" dirty="0"/>
                        <a:t>In my organization, people make strong efforts to grow as a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Wise Action</a:t>
                      </a:r>
                    </a:p>
                    <a:p>
                      <a:pPr marL="342900" indent="-342900">
                        <a:buFont typeface="+mj-lt"/>
                        <a:buAutoNum type="arabicPeriod" startAt="21"/>
                      </a:pPr>
                      <a:r>
                        <a:rPr lang="en-GB" sz="1200" dirty="0"/>
                        <a:t>In my organization, people are willing to take advice</a:t>
                      </a:r>
                    </a:p>
                    <a:p>
                      <a:pPr marL="342900" indent="-342900">
                        <a:buFont typeface="+mj-lt"/>
                        <a:buAutoNum type="arabicPeriod" startAt="21"/>
                      </a:pPr>
                      <a:r>
                        <a:rPr lang="en-GB" sz="1200" dirty="0"/>
                        <a:t>In my organization, people take into account that achieving good results can take time</a:t>
                      </a:r>
                    </a:p>
                    <a:p>
                      <a:pPr marL="342900" indent="-342900">
                        <a:buFont typeface="+mj-lt"/>
                        <a:buAutoNum type="arabicPeriod" startAt="21"/>
                      </a:pPr>
                      <a:r>
                        <a:rPr lang="en-GB" sz="1200" dirty="0"/>
                        <a:t>In my organization, people are wise in their judgements</a:t>
                      </a:r>
                    </a:p>
                    <a:p>
                      <a:pPr marL="342900" indent="-342900">
                        <a:buFont typeface="+mj-lt"/>
                        <a:buAutoNum type="arabicPeriod" startAt="21"/>
                      </a:pPr>
                      <a:r>
                        <a:rPr lang="en-GB" sz="1200" b="0" dirty="0"/>
                        <a:t>In my organization, people keep their cool even under pressure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60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Positive Engagement</a:t>
                      </a:r>
                    </a:p>
                    <a:p>
                      <a:pPr marL="228600" indent="-228600">
                        <a:buFont typeface="+mj-lt"/>
                        <a:buAutoNum type="arabicPeriod" startAt="25"/>
                      </a:pPr>
                      <a:r>
                        <a:rPr lang="en-GB" sz="1200" dirty="0"/>
                        <a:t>In my organization, people contribute to the shared atmosphere</a:t>
                      </a:r>
                    </a:p>
                    <a:p>
                      <a:pPr marL="228600" indent="-228600">
                        <a:buFont typeface="+mj-lt"/>
                        <a:buAutoNum type="arabicPeriod" startAt="25"/>
                      </a:pPr>
                      <a:r>
                        <a:rPr lang="en-GB" sz="1200" dirty="0"/>
                        <a:t>In my organization, people praise others for their achievements</a:t>
                      </a:r>
                    </a:p>
                    <a:p>
                      <a:pPr marL="228600" indent="-228600">
                        <a:buFont typeface="+mj-lt"/>
                        <a:buAutoNum type="arabicPeriod" startAt="25"/>
                      </a:pPr>
                      <a:r>
                        <a:rPr lang="en-GB" sz="1200" dirty="0"/>
                        <a:t>In my organization, people are good at alleviating tension in difficult situations</a:t>
                      </a:r>
                    </a:p>
                    <a:p>
                      <a:pPr marL="228600" indent="-228600">
                        <a:buFont typeface="+mj-lt"/>
                        <a:buAutoNum type="arabicPeriod" startAt="25"/>
                      </a:pPr>
                      <a:r>
                        <a:rPr lang="en-GB" sz="1200" dirty="0"/>
                        <a:t>In my organization, people bring out the best in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Effective Responsiveness</a:t>
                      </a:r>
                    </a:p>
                    <a:p>
                      <a:pPr marL="342900" indent="-342900">
                        <a:buFont typeface="+mj-lt"/>
                        <a:buAutoNum type="arabicPeriod" startAt="29"/>
                      </a:pPr>
                      <a:r>
                        <a:rPr lang="en-GB" sz="1200" dirty="0"/>
                        <a:t>In my organization, people prepare themselves for situations to make things work</a:t>
                      </a:r>
                    </a:p>
                    <a:p>
                      <a:pPr marL="342900" indent="-342900">
                        <a:buFont typeface="+mj-lt"/>
                        <a:buAutoNum type="arabicPeriod" startAt="29"/>
                      </a:pPr>
                      <a:r>
                        <a:rPr lang="en-GB" sz="1200" dirty="0"/>
                        <a:t>In my organization, people easily give up when facing difficult problems</a:t>
                      </a:r>
                    </a:p>
                    <a:p>
                      <a:pPr marL="342900" indent="-342900">
                        <a:buFont typeface="+mj-lt"/>
                        <a:buAutoNum type="arabicPeriod" startAt="29"/>
                      </a:pPr>
                      <a:r>
                        <a:rPr lang="en-GB" sz="1200" dirty="0"/>
                        <a:t>In my organization, people are able to put the first things first</a:t>
                      </a:r>
                    </a:p>
                    <a:p>
                      <a:pPr marL="342900" indent="-342900">
                        <a:buFont typeface="+mj-lt"/>
                        <a:buAutoNum type="arabicPeriod" startAt="29"/>
                      </a:pPr>
                      <a:r>
                        <a:rPr lang="en-GB" sz="1200" dirty="0"/>
                        <a:t>In my organization, when things don’t work, people take action to fix them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828016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1175C-2FBB-934A-B492-73CEF1D6B2D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F3D810-53F4-CA48-BF39-EFC99F89019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9498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703A-FB78-FE46-8A08-79DD048756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DLOQ dimensions (1)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F9693-1C92-4643-BE48-1277BC5A4E0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AEC716-1FDF-3943-9A01-5D93974D2AA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CD6C8E-6D1F-9C41-B51F-79E068329F6E}"/>
              </a:ext>
            </a:extLst>
          </p:cNvPr>
          <p:cNvGraphicFramePr>
            <a:graphicFrameLocks noGrp="1"/>
          </p:cNvGraphicFramePr>
          <p:nvPr>
            <p:ph sz="quarter" idx="14"/>
          </p:nvPr>
        </p:nvGraphicFramePr>
        <p:xfrm>
          <a:off x="468313" y="1262063"/>
          <a:ext cx="8207376" cy="4297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735792">
                  <a:extLst>
                    <a:ext uri="{9D8B030D-6E8A-4147-A177-3AD203B41FA5}">
                      <a16:colId xmlns:a16="http://schemas.microsoft.com/office/drawing/2014/main" val="3017416082"/>
                    </a:ext>
                  </a:extLst>
                </a:gridCol>
                <a:gridCol w="2735792">
                  <a:extLst>
                    <a:ext uri="{9D8B030D-6E8A-4147-A177-3AD203B41FA5}">
                      <a16:colId xmlns:a16="http://schemas.microsoft.com/office/drawing/2014/main" val="4132823160"/>
                    </a:ext>
                  </a:extLst>
                </a:gridCol>
                <a:gridCol w="2735792">
                  <a:extLst>
                    <a:ext uri="{9D8B030D-6E8A-4147-A177-3AD203B41FA5}">
                      <a16:colId xmlns:a16="http://schemas.microsoft.com/office/drawing/2014/main" val="42226992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 Continuous Learning</a:t>
                      </a:r>
                    </a:p>
                    <a:p>
                      <a:pPr marL="285750" indent="-285750">
                        <a:buFont typeface="+mj-lt"/>
                        <a:buAutoNum type="arabicPeriod"/>
                      </a:pPr>
                      <a:r>
                        <a:rPr lang="en-GB" sz="1200" dirty="0"/>
                        <a:t>In my organization, people openly discuss mistakes in order to learn from them.</a:t>
                      </a:r>
                    </a:p>
                    <a:p>
                      <a:pPr marL="285750" indent="-285750">
                        <a:buFont typeface="+mj-lt"/>
                        <a:buAutoNum type="arabicPeriod"/>
                      </a:pPr>
                      <a:r>
                        <a:rPr lang="en-GB" sz="1200" dirty="0"/>
                        <a:t>In my organization, people identify skills they need for future work tasks.</a:t>
                      </a:r>
                    </a:p>
                    <a:p>
                      <a:pPr marL="285750" indent="-285750">
                        <a:buFont typeface="+mj-lt"/>
                        <a:buAutoNum type="arabicPeriod"/>
                      </a:pPr>
                      <a:r>
                        <a:rPr lang="en-GB" sz="1200" dirty="0"/>
                        <a:t>In my organization, people help each other learn.</a:t>
                      </a:r>
                    </a:p>
                    <a:p>
                      <a:pPr marL="285750" indent="-285750">
                        <a:buFont typeface="+mj-lt"/>
                        <a:buAutoNum type="arabicPeriod"/>
                      </a:pPr>
                      <a:r>
                        <a:rPr lang="en-GB" sz="1200" dirty="0"/>
                        <a:t>In my organization, people can get money and other resources to support their learning.</a:t>
                      </a:r>
                    </a:p>
                    <a:p>
                      <a:pPr marL="285750" indent="-285750">
                        <a:buFont typeface="+mj-lt"/>
                        <a:buAutoNum type="arabicPeriod"/>
                      </a:pPr>
                      <a:r>
                        <a:rPr lang="en-GB" sz="1200" dirty="0"/>
                        <a:t>In my organization, people are given time to support learning.</a:t>
                      </a:r>
                    </a:p>
                    <a:p>
                      <a:pPr marL="285750" indent="-285750">
                        <a:buFont typeface="+mj-lt"/>
                        <a:buAutoNum type="arabicPeriod"/>
                      </a:pPr>
                      <a:r>
                        <a:rPr lang="en-GB" sz="1200" dirty="0"/>
                        <a:t>In my organization, people view problems in their work as an opportunity to learn.</a:t>
                      </a:r>
                    </a:p>
                    <a:p>
                      <a:pPr marL="285750" indent="-285750">
                        <a:buFont typeface="+mj-lt"/>
                        <a:buAutoNum type="arabicPeriod"/>
                      </a:pPr>
                      <a:r>
                        <a:rPr lang="en-GB" sz="1200" dirty="0"/>
                        <a:t>In my organization, people are rewarded for learning.</a:t>
                      </a:r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 Inquiry and Dialogue</a:t>
                      </a:r>
                    </a:p>
                    <a:p>
                      <a:pPr marL="228600" indent="-228600">
                        <a:buFont typeface="+mj-lt"/>
                        <a:buAutoNum type="arabicPeriod" startAt="8"/>
                      </a:pPr>
                      <a:r>
                        <a:rPr lang="en-GB" sz="1200" dirty="0"/>
                        <a:t>In my organization, people give open and honest feedback to each other.</a:t>
                      </a:r>
                    </a:p>
                    <a:p>
                      <a:pPr marL="228600" indent="-228600">
                        <a:buFont typeface="+mj-lt"/>
                        <a:buAutoNum type="arabicPeriod" startAt="8"/>
                      </a:pPr>
                      <a:r>
                        <a:rPr lang="en-GB" sz="1200" dirty="0"/>
                        <a:t>In my organization, people listen to others’ views before speaking.</a:t>
                      </a:r>
                    </a:p>
                    <a:p>
                      <a:pPr marL="228600" indent="-228600">
                        <a:buFont typeface="+mj-lt"/>
                        <a:buAutoNum type="arabicPeriod" startAt="8"/>
                      </a:pPr>
                      <a:r>
                        <a:rPr lang="en-GB" sz="1200" dirty="0"/>
                        <a:t>In my organization, people are encouraged to ask “why” regardless of rank</a:t>
                      </a:r>
                    </a:p>
                    <a:p>
                      <a:pPr marL="228600" indent="-228600">
                        <a:buFont typeface="+mj-lt"/>
                        <a:buAutoNum type="arabicPeriod" startAt="8"/>
                      </a:pPr>
                      <a:r>
                        <a:rPr lang="en-GB" sz="1200" dirty="0"/>
                        <a:t>In my organization, whenever people state their view, they also ask what others think.</a:t>
                      </a:r>
                    </a:p>
                    <a:p>
                      <a:pPr marL="228600" indent="-228600">
                        <a:buFont typeface="+mj-lt"/>
                        <a:buAutoNum type="arabicPeriod" startAt="8"/>
                      </a:pPr>
                      <a:r>
                        <a:rPr lang="en-GB" sz="1200" dirty="0"/>
                        <a:t>In my organization, people treat each other with respect.</a:t>
                      </a:r>
                    </a:p>
                    <a:p>
                      <a:pPr marL="228600" indent="-228600">
                        <a:buFont typeface="+mj-lt"/>
                        <a:buAutoNum type="arabicPeriod" startAt="8"/>
                      </a:pPr>
                      <a:r>
                        <a:rPr lang="en-GB" sz="1200" dirty="0"/>
                        <a:t>In my organization, people spend time building trust with each other.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 Collaboration and Team Learning</a:t>
                      </a:r>
                    </a:p>
                    <a:p>
                      <a:pPr marL="228600" indent="-228600">
                        <a:buFont typeface="+mj-lt"/>
                        <a:buAutoNum type="arabicPeriod" startAt="14"/>
                      </a:pPr>
                      <a:r>
                        <a:rPr lang="en-GB" sz="1200" dirty="0"/>
                        <a:t>In my organization, teams/groups have the freedom to adapt their goals as needed.</a:t>
                      </a:r>
                    </a:p>
                    <a:p>
                      <a:pPr marL="228600" indent="-228600">
                        <a:buFont typeface="+mj-lt"/>
                        <a:buAutoNum type="arabicPeriod" startAt="14"/>
                      </a:pPr>
                      <a:r>
                        <a:rPr lang="en-GB" sz="1200" dirty="0"/>
                        <a:t>In my organization, teams/groups treat members as equals, regardless of rank, culture, or other differences.</a:t>
                      </a:r>
                    </a:p>
                    <a:p>
                      <a:pPr marL="228600" indent="-228600">
                        <a:buFont typeface="+mj-lt"/>
                        <a:buAutoNum type="arabicPeriod" startAt="14"/>
                      </a:pPr>
                      <a:r>
                        <a:rPr lang="en-GB" sz="1200" dirty="0"/>
                        <a:t>In my organization, teams/groups focus both on the group’s task and on how well the group is working.</a:t>
                      </a:r>
                    </a:p>
                    <a:p>
                      <a:pPr marL="228600" indent="-228600">
                        <a:buFont typeface="+mj-lt"/>
                        <a:buAutoNum type="arabicPeriod" startAt="14"/>
                      </a:pPr>
                      <a:r>
                        <a:rPr lang="en-GB" sz="1200" dirty="0"/>
                        <a:t>In my organization, teams/groups revise their thinking as a result of group discussions or information collected.</a:t>
                      </a:r>
                    </a:p>
                    <a:p>
                      <a:pPr marL="228600" indent="-228600">
                        <a:buFont typeface="+mj-lt"/>
                        <a:buAutoNum type="arabicPeriod" startAt="14"/>
                      </a:pPr>
                      <a:r>
                        <a:rPr lang="en-GB" sz="1200" dirty="0"/>
                        <a:t>In my organization, teams/groups are rewarded for their achievements as a team/group.</a:t>
                      </a:r>
                    </a:p>
                    <a:p>
                      <a:pPr marL="228600" indent="-228600">
                        <a:buFont typeface="+mj-lt"/>
                        <a:buAutoNum type="arabicPeriod" startAt="14"/>
                      </a:pPr>
                      <a:r>
                        <a:rPr lang="en-GB" sz="1200" dirty="0"/>
                        <a:t>In my organization, teams/groups are confident that the organization will act on their recommendations.</a:t>
                      </a:r>
                      <a:endParaRPr lang="en-GB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54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3196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5163-8089-5240-9636-CD18738D26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DLOQ dimensions (2)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EA198BB-D302-6B41-8211-72D89379AB59}"/>
              </a:ext>
            </a:extLst>
          </p:cNvPr>
          <p:cNvGraphicFramePr>
            <a:graphicFrameLocks noGrp="1"/>
          </p:cNvGraphicFramePr>
          <p:nvPr>
            <p:ph sz="quarter" idx="14"/>
          </p:nvPr>
        </p:nvGraphicFramePr>
        <p:xfrm>
          <a:off x="468313" y="1262063"/>
          <a:ext cx="8207376" cy="274320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1180707654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13468935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 Systems to Capture Learning</a:t>
                      </a:r>
                    </a:p>
                    <a:p>
                      <a:pPr marL="228600" indent="-228600">
                        <a:buFont typeface="+mj-lt"/>
                        <a:buAutoNum type="arabicPeriod" startAt="20"/>
                      </a:pPr>
                      <a:r>
                        <a:rPr lang="en-GB" sz="1200" dirty="0"/>
                        <a:t>My organization uses two-way communication on a regular basis, such as suggestion systems, electronic bulletin boards, or town hall/open meetings.</a:t>
                      </a:r>
                    </a:p>
                    <a:p>
                      <a:pPr marL="228600" indent="-228600">
                        <a:buFont typeface="+mj-lt"/>
                        <a:buAutoNum type="arabicPeriod" startAt="20"/>
                      </a:pPr>
                      <a:r>
                        <a:rPr lang="en-GB" sz="1200" dirty="0"/>
                        <a:t>My organization enables people to get needed information at any time quickly and easily.</a:t>
                      </a:r>
                    </a:p>
                    <a:p>
                      <a:pPr marL="228600" indent="-228600">
                        <a:buFont typeface="+mj-lt"/>
                        <a:buAutoNum type="arabicPeriod" startAt="20"/>
                      </a:pPr>
                      <a:r>
                        <a:rPr lang="en-GB" sz="1200" dirty="0"/>
                        <a:t>My organization maintains an up-to-date database of employee skills.</a:t>
                      </a:r>
                    </a:p>
                    <a:p>
                      <a:pPr marL="228600" indent="-228600">
                        <a:buFont typeface="+mj-lt"/>
                        <a:buAutoNum type="arabicPeriod" startAt="20"/>
                      </a:pPr>
                      <a:r>
                        <a:rPr lang="en-GB" sz="1200" dirty="0"/>
                        <a:t>My organization creates systems to measure gaps between current and expected performance.</a:t>
                      </a:r>
                    </a:p>
                    <a:p>
                      <a:pPr marL="228600" indent="-228600">
                        <a:buFont typeface="+mj-lt"/>
                        <a:buAutoNum type="arabicPeriod" startAt="20"/>
                      </a:pPr>
                      <a:r>
                        <a:rPr lang="en-GB" sz="1200" dirty="0"/>
                        <a:t>My organization makes its lessons learned available to all employees.</a:t>
                      </a:r>
                    </a:p>
                    <a:p>
                      <a:pPr marL="228600" indent="-228600">
                        <a:buFont typeface="+mj-lt"/>
                        <a:buAutoNum type="arabicPeriod" startAt="20"/>
                      </a:pPr>
                      <a:r>
                        <a:rPr lang="en-GB" sz="1200" dirty="0"/>
                        <a:t>My organization measures the results of the time and resources spent on training.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 Empower People</a:t>
                      </a:r>
                    </a:p>
                    <a:p>
                      <a:pPr marL="228600" indent="-228600">
                        <a:buFont typeface="+mj-lt"/>
                        <a:buAutoNum type="arabicPeriod" startAt="26"/>
                      </a:pPr>
                      <a:r>
                        <a:rPr lang="en-GB" sz="1200" dirty="0"/>
                        <a:t>My organization recognizes people for taking initiative.</a:t>
                      </a:r>
                    </a:p>
                    <a:p>
                      <a:pPr marL="228600" indent="-228600">
                        <a:buFont typeface="+mj-lt"/>
                        <a:buAutoNum type="arabicPeriod" startAt="26"/>
                      </a:pPr>
                      <a:r>
                        <a:rPr lang="en-GB" sz="1200" dirty="0"/>
                        <a:t>My organization gives people choices in their work assignments.</a:t>
                      </a:r>
                    </a:p>
                    <a:p>
                      <a:pPr marL="228600" indent="-228600">
                        <a:buFont typeface="+mj-lt"/>
                        <a:buAutoNum type="arabicPeriod" startAt="26"/>
                      </a:pPr>
                      <a:r>
                        <a:rPr lang="en-GB" sz="1200" dirty="0"/>
                        <a:t>My organization invites people to contribute to the organization’s vision.</a:t>
                      </a:r>
                    </a:p>
                    <a:p>
                      <a:pPr marL="228600" indent="-228600">
                        <a:buFont typeface="+mj-lt"/>
                        <a:buAutoNum type="arabicPeriod" startAt="26"/>
                      </a:pPr>
                      <a:r>
                        <a:rPr lang="en-GB" sz="1200" dirty="0"/>
                        <a:t>My organization gives people control over the resources they need to accomplish their work.</a:t>
                      </a:r>
                    </a:p>
                    <a:p>
                      <a:pPr marL="228600" indent="-228600">
                        <a:buFont typeface="+mj-lt"/>
                        <a:buAutoNum type="arabicPeriod" startAt="26"/>
                      </a:pPr>
                      <a:r>
                        <a:rPr lang="en-GB" sz="1200" dirty="0"/>
                        <a:t>My organization supports employees who take calculated risks.</a:t>
                      </a:r>
                    </a:p>
                    <a:p>
                      <a:pPr marL="228600" indent="-228600">
                        <a:buFont typeface="+mj-lt"/>
                        <a:buAutoNum type="arabicPeriod" startAt="26"/>
                      </a:pPr>
                      <a:r>
                        <a:rPr lang="en-GB" sz="1200" dirty="0"/>
                        <a:t>My organization builds alignment of visions across different levels and work groups.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212899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FA377-9CFD-484A-BA2B-961E2B6E186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85FB38-49BC-3C45-91BC-D95A147820D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5684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5163-8089-5240-9636-CD18738D26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DLOQ dimensions (3)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EA198BB-D302-6B41-8211-72D89379AB59}"/>
              </a:ext>
            </a:extLst>
          </p:cNvPr>
          <p:cNvGraphicFramePr>
            <a:graphicFrameLocks noGrp="1"/>
          </p:cNvGraphicFramePr>
          <p:nvPr>
            <p:ph sz="quarter" idx="14"/>
          </p:nvPr>
        </p:nvGraphicFramePr>
        <p:xfrm>
          <a:off x="468313" y="1262063"/>
          <a:ext cx="8207376" cy="301752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1180707654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13468935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 Connect the Organization</a:t>
                      </a:r>
                    </a:p>
                    <a:p>
                      <a:pPr marL="228600" indent="-228600">
                        <a:buFont typeface="+mj-lt"/>
                        <a:buAutoNum type="arabicPeriod" startAt="32"/>
                      </a:pPr>
                      <a:r>
                        <a:rPr lang="en-GB" sz="1200" dirty="0"/>
                        <a:t>My organization helps employees balance work and family.</a:t>
                      </a:r>
                    </a:p>
                    <a:p>
                      <a:pPr marL="228600" indent="-228600">
                        <a:buFont typeface="+mj-lt"/>
                        <a:buAutoNum type="arabicPeriod" startAt="32"/>
                      </a:pPr>
                      <a:r>
                        <a:rPr lang="en-GB" sz="1200" dirty="0"/>
                        <a:t>My organization encourages people to think from a global perspective.</a:t>
                      </a:r>
                    </a:p>
                    <a:p>
                      <a:pPr marL="228600" indent="-228600">
                        <a:buFont typeface="+mj-lt"/>
                        <a:buAutoNum type="arabicPeriod" startAt="32"/>
                      </a:pPr>
                      <a:r>
                        <a:rPr lang="en-GB" sz="1200" dirty="0"/>
                        <a:t>My organization encourages everyone to bring the customers’ views into the decision making process.</a:t>
                      </a:r>
                    </a:p>
                    <a:p>
                      <a:pPr marL="228600" indent="-228600">
                        <a:buFont typeface="+mj-lt"/>
                        <a:buAutoNum type="arabicPeriod" startAt="32"/>
                      </a:pPr>
                      <a:r>
                        <a:rPr lang="en-GB" sz="1200" dirty="0"/>
                        <a:t>My organization considers the impact of decisions on employee morale.</a:t>
                      </a:r>
                    </a:p>
                    <a:p>
                      <a:pPr marL="228600" indent="-228600">
                        <a:buFont typeface="+mj-lt"/>
                        <a:buAutoNum type="arabicPeriod" startAt="32"/>
                      </a:pPr>
                      <a:r>
                        <a:rPr lang="en-GB" sz="1200" dirty="0"/>
                        <a:t>My organization works together with the outside community to meet mutual needs.</a:t>
                      </a:r>
                    </a:p>
                    <a:p>
                      <a:pPr marL="228600" indent="-228600">
                        <a:buFont typeface="+mj-lt"/>
                        <a:buAutoNum type="arabicPeriod" startAt="32"/>
                      </a:pPr>
                      <a:r>
                        <a:rPr lang="en-GB" sz="1200" dirty="0"/>
                        <a:t>My organization encourages people to get answers from across the organization when solving problems.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 Provide Strategic Leadership for Learning</a:t>
                      </a:r>
                    </a:p>
                    <a:p>
                      <a:pPr marL="228600" indent="-228600">
                        <a:buFont typeface="+mj-lt"/>
                        <a:buAutoNum type="arabicPeriod" startAt="38"/>
                      </a:pPr>
                      <a:r>
                        <a:rPr lang="en-GB" sz="1200" dirty="0"/>
                        <a:t>In my organization, leaders generally support requests for learning opportunities and training.</a:t>
                      </a:r>
                    </a:p>
                    <a:p>
                      <a:pPr marL="228600" indent="-228600">
                        <a:buFont typeface="+mj-lt"/>
                        <a:buAutoNum type="arabicPeriod" startAt="38"/>
                      </a:pPr>
                      <a:r>
                        <a:rPr lang="en-GB" sz="1200" dirty="0"/>
                        <a:t>In my organization, leaders share up-to-date information with employees about competitors, industry trends, and organizational directions.</a:t>
                      </a:r>
                    </a:p>
                    <a:p>
                      <a:pPr marL="228600" indent="-228600">
                        <a:buFont typeface="+mj-lt"/>
                        <a:buAutoNum type="arabicPeriod" startAt="38"/>
                      </a:pPr>
                      <a:r>
                        <a:rPr lang="en-GB" sz="1200" dirty="0"/>
                        <a:t>In my organization, leaders empower others to help carry out the organization’s vision.</a:t>
                      </a:r>
                    </a:p>
                    <a:p>
                      <a:pPr marL="228600" indent="-228600">
                        <a:buFont typeface="+mj-lt"/>
                        <a:buAutoNum type="arabicPeriod" startAt="38"/>
                      </a:pPr>
                      <a:r>
                        <a:rPr lang="en-GB" sz="1200" dirty="0"/>
                        <a:t>In my organization, leaders mentor and coach those they lead.</a:t>
                      </a:r>
                    </a:p>
                    <a:p>
                      <a:pPr marL="228600" indent="-228600">
                        <a:buFont typeface="+mj-lt"/>
                        <a:buAutoNum type="arabicPeriod" startAt="38"/>
                      </a:pPr>
                      <a:r>
                        <a:rPr lang="en-GB" sz="1200" dirty="0"/>
                        <a:t>In my organization, leaders continually look for opportunities to learn.</a:t>
                      </a:r>
                    </a:p>
                    <a:p>
                      <a:pPr marL="228600" indent="-228600">
                        <a:buFont typeface="+mj-lt"/>
                        <a:buAutoNum type="arabicPeriod" startAt="38"/>
                      </a:pPr>
                      <a:r>
                        <a:rPr lang="en-GB" sz="1200" dirty="0"/>
                        <a:t>In my organization, leaders ensure that the organization’s actions are consistent with its values.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212899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FA377-9CFD-484A-BA2B-961E2B6E186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85FB38-49BC-3C45-91BC-D95A147820D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5066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Systeemiälyn ulottuvuudet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6F12C3-4421-43A0-8844-8188FCFDF52F}" type="datetime1">
              <a:rPr lang="fi-FI" smtClean="0"/>
              <a:t>11.11.2020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7D79A8AE-7274-0C4A-AB42-92022833E6E2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4"/>
          </p:nvPr>
        </p:nvSpPr>
        <p:spPr>
          <a:xfrm>
            <a:off x="463308" y="1186928"/>
            <a:ext cx="3988079" cy="598810"/>
          </a:xfrm>
        </p:spPr>
        <p:txBody>
          <a:bodyPr/>
          <a:lstStyle/>
          <a:p>
            <a:r>
              <a:rPr lang="fi-FI" sz="1800" b="0" dirty="0"/>
              <a:t>Systeeminen havaintokyky</a:t>
            </a:r>
            <a:br>
              <a:rPr lang="fi-FI" dirty="0"/>
            </a:br>
            <a:r>
              <a:rPr lang="fi-FI" dirty="0" err="1"/>
              <a:t>Systemic</a:t>
            </a:r>
            <a:r>
              <a:rPr lang="fi-FI" dirty="0"/>
              <a:t> </a:t>
            </a:r>
            <a:r>
              <a:rPr lang="fi-FI" dirty="0" err="1"/>
              <a:t>Perception</a:t>
            </a:r>
            <a:endParaRPr lang="fi-FI" dirty="0"/>
          </a:p>
          <a:p>
            <a:endParaRPr lang="fi-FI" b="0" dirty="0"/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4687609" y="1186929"/>
            <a:ext cx="3988079" cy="59881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MS PGothic" pitchFamily="34" charset="-128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ヒラギノ角ゴ Pro W3" charset="-128"/>
                <a:cs typeface="ヒラギノ角ゴ Pro W3" charset="-128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charset="-128"/>
                <a:cs typeface="ヒラギノ角ゴ Pro W3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MS PGothic" pitchFamily="34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800" dirty="0">
                <a:latin typeface="+mj-lt"/>
              </a:rPr>
              <a:t>Sanaton yhteys</a:t>
            </a:r>
            <a:br>
              <a:rPr lang="fi-FI" sz="1800" dirty="0">
                <a:latin typeface="+mj-lt"/>
              </a:rPr>
            </a:br>
            <a:r>
              <a:rPr lang="fi-FI" sz="2100" b="1" dirty="0" err="1">
                <a:latin typeface="+mj-lt"/>
              </a:rPr>
              <a:t>Attunement</a:t>
            </a:r>
            <a:endParaRPr lang="fi-FI" sz="2100" b="1" dirty="0">
              <a:latin typeface="+mj-lt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63308" y="2867575"/>
            <a:ext cx="3988079" cy="637719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100" b="1" kern="1200">
                <a:solidFill>
                  <a:schemeClr val="tx1"/>
                </a:solidFill>
                <a:latin typeface="+mj-lt"/>
                <a:ea typeface="ＭＳ Ｐゴシック" charset="0"/>
                <a:cs typeface="MS PGothic" pitchFamily="34" charset="-128"/>
              </a:defRPr>
            </a:lvl1pPr>
            <a:lvl2pPr marL="237600" indent="-2124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Georgia"/>
                <a:ea typeface="MS PGothic" pitchFamily="34" charset="-128"/>
                <a:cs typeface="MS PGothic" charset="0"/>
              </a:defRPr>
            </a:lvl2pPr>
            <a:lvl3pPr marL="460800" indent="-2304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Lucida Grande"/>
              <a:buChar char="-"/>
              <a:defRPr sz="1600" i="1" kern="1200">
                <a:solidFill>
                  <a:schemeClr val="tx1"/>
                </a:solidFill>
                <a:latin typeface="Georgia"/>
                <a:ea typeface="ヒラギノ角ゴ Pro W3" charset="-128"/>
                <a:cs typeface="Georgia"/>
              </a:defRPr>
            </a:lvl3pPr>
            <a:lvl4pPr marL="792000" indent="-1944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/>
              <a:buChar char="•"/>
              <a:defRPr sz="1400" kern="1200" baseline="0">
                <a:solidFill>
                  <a:schemeClr val="tx1"/>
                </a:solidFill>
                <a:latin typeface="Georgia"/>
                <a:ea typeface="ヒラギノ角ゴ Pro W3" charset="-128"/>
                <a:cs typeface="ヒラギノ角ゴ Pro W3" charset="0"/>
              </a:defRPr>
            </a:lvl4pPr>
            <a:lvl5pPr marL="1087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/>
              <a:buChar char="o"/>
              <a:defRPr sz="1300" kern="1200" baseline="0">
                <a:solidFill>
                  <a:schemeClr val="tx1"/>
                </a:solidFill>
                <a:latin typeface="+mn-lt"/>
                <a:ea typeface="ＭＳ Ｐゴシック" charset="0"/>
                <a:cs typeface="MS PGothic" pitchFamily="34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800" b="0" dirty="0"/>
              <a:t>Ajattelevaisuus</a:t>
            </a:r>
            <a:br>
              <a:rPr lang="fi-FI" sz="1800" b="0" dirty="0"/>
            </a:br>
            <a:r>
              <a:rPr lang="fi-FI" dirty="0" err="1"/>
              <a:t>Reflection</a:t>
            </a:r>
            <a:endParaRPr lang="fi-FI" dirty="0"/>
          </a:p>
        </p:txBody>
      </p:sp>
      <p:sp>
        <p:nvSpPr>
          <p:cNvPr id="15" name="Content Placeholder 3"/>
          <p:cNvSpPr txBox="1">
            <a:spLocks/>
          </p:cNvSpPr>
          <p:nvPr/>
        </p:nvSpPr>
        <p:spPr>
          <a:xfrm>
            <a:off x="4687609" y="2867576"/>
            <a:ext cx="3988079" cy="63771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MS PGothic" pitchFamily="34" charset="-128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ヒラギノ角ゴ Pro W3" charset="-128"/>
                <a:cs typeface="ヒラギノ角ゴ Pro W3" charset="-128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charset="-128"/>
                <a:cs typeface="ヒラギノ角ゴ Pro W3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MS PGothic" pitchFamily="34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800" dirty="0">
                <a:latin typeface="+mj-lt"/>
              </a:rPr>
              <a:t>Viisas toiminta</a:t>
            </a:r>
            <a:br>
              <a:rPr lang="fi-FI" sz="1800" dirty="0">
                <a:latin typeface="+mj-lt"/>
              </a:rPr>
            </a:br>
            <a:r>
              <a:rPr lang="fi-FI" sz="2100" b="1" dirty="0" err="1">
                <a:latin typeface="+mj-lt"/>
              </a:rPr>
              <a:t>Wise</a:t>
            </a:r>
            <a:r>
              <a:rPr lang="fi-FI" sz="2100" b="1" dirty="0">
                <a:latin typeface="+mj-lt"/>
              </a:rPr>
              <a:t> Action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44195" y="2016428"/>
            <a:ext cx="3988079" cy="637719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100" b="1" kern="1200">
                <a:solidFill>
                  <a:schemeClr val="tx1"/>
                </a:solidFill>
                <a:latin typeface="+mj-lt"/>
                <a:ea typeface="ＭＳ Ｐゴシック" charset="0"/>
                <a:cs typeface="MS PGothic" pitchFamily="34" charset="-128"/>
              </a:defRPr>
            </a:lvl1pPr>
            <a:lvl2pPr marL="237600" indent="-2124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Georgia"/>
                <a:ea typeface="MS PGothic" pitchFamily="34" charset="-128"/>
                <a:cs typeface="MS PGothic" charset="0"/>
              </a:defRPr>
            </a:lvl2pPr>
            <a:lvl3pPr marL="460800" indent="-2304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Lucida Grande"/>
              <a:buChar char="-"/>
              <a:defRPr sz="1600" i="1" kern="1200">
                <a:solidFill>
                  <a:schemeClr val="tx1"/>
                </a:solidFill>
                <a:latin typeface="Georgia"/>
                <a:ea typeface="ヒラギノ角ゴ Pro W3" charset="-128"/>
                <a:cs typeface="Georgia"/>
              </a:defRPr>
            </a:lvl3pPr>
            <a:lvl4pPr marL="792000" indent="-1944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/>
              <a:buChar char="•"/>
              <a:defRPr sz="1400" kern="1200" baseline="0">
                <a:solidFill>
                  <a:schemeClr val="tx1"/>
                </a:solidFill>
                <a:latin typeface="Georgia"/>
                <a:ea typeface="ヒラギノ角ゴ Pro W3" charset="-128"/>
                <a:cs typeface="ヒラギノ角ゴ Pro W3" charset="0"/>
              </a:defRPr>
            </a:lvl4pPr>
            <a:lvl5pPr marL="1087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/>
              <a:buChar char="o"/>
              <a:defRPr sz="1300" kern="1200" baseline="0">
                <a:solidFill>
                  <a:schemeClr val="tx1"/>
                </a:solidFill>
                <a:latin typeface="+mn-lt"/>
                <a:ea typeface="ＭＳ Ｐゴシック" charset="0"/>
                <a:cs typeface="MS PGothic" pitchFamily="34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800" b="0" dirty="0"/>
              <a:t>Positiivinen asenne</a:t>
            </a:r>
            <a:br>
              <a:rPr lang="fi-FI" sz="1800" b="0" dirty="0"/>
            </a:br>
            <a:r>
              <a:rPr lang="fi-FI" dirty="0" err="1"/>
              <a:t>Positive</a:t>
            </a:r>
            <a:r>
              <a:rPr lang="fi-FI" dirty="0"/>
              <a:t> </a:t>
            </a:r>
            <a:r>
              <a:rPr lang="fi-FI" dirty="0" err="1"/>
              <a:t>Attitude</a:t>
            </a:r>
            <a:endParaRPr lang="fi-FI" dirty="0"/>
          </a:p>
        </p:txBody>
      </p:sp>
      <p:sp>
        <p:nvSpPr>
          <p:cNvPr id="17" name="Content Placeholder 3"/>
          <p:cNvSpPr txBox="1">
            <a:spLocks/>
          </p:cNvSpPr>
          <p:nvPr/>
        </p:nvSpPr>
        <p:spPr>
          <a:xfrm>
            <a:off x="4668496" y="2016428"/>
            <a:ext cx="3988079" cy="63771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MS PGothic" pitchFamily="34" charset="-128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ヒラギノ角ゴ Pro W3" charset="-128"/>
                <a:cs typeface="ヒラギノ角ゴ Pro W3" charset="-128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charset="-128"/>
                <a:cs typeface="ヒラギノ角ゴ Pro W3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MS PGothic" pitchFamily="34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800" dirty="0">
                <a:latin typeface="+mj-lt"/>
              </a:rPr>
              <a:t>Innostuva mieli</a:t>
            </a:r>
            <a:br>
              <a:rPr lang="fi-FI" sz="2100" b="1" dirty="0">
                <a:latin typeface="+mj-lt"/>
              </a:rPr>
            </a:br>
            <a:r>
              <a:rPr lang="fi-FI" sz="2100" b="1" dirty="0" err="1">
                <a:latin typeface="+mj-lt"/>
              </a:rPr>
              <a:t>Spirited</a:t>
            </a:r>
            <a:r>
              <a:rPr lang="fi-FI" sz="2100" b="1" dirty="0">
                <a:latin typeface="+mj-lt"/>
              </a:rPr>
              <a:t> </a:t>
            </a:r>
            <a:r>
              <a:rPr lang="fi-FI" sz="2100" b="1" dirty="0" err="1">
                <a:latin typeface="+mj-lt"/>
              </a:rPr>
              <a:t>Discovery</a:t>
            </a:r>
            <a:endParaRPr lang="fi-FI" sz="2100" b="1" dirty="0">
              <a:latin typeface="+mj-lt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44195" y="3721596"/>
            <a:ext cx="3988079" cy="515769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100" b="1" kern="1200">
                <a:solidFill>
                  <a:schemeClr val="tx1"/>
                </a:solidFill>
                <a:latin typeface="+mj-lt"/>
                <a:ea typeface="ＭＳ Ｐゴシック" charset="0"/>
                <a:cs typeface="MS PGothic" pitchFamily="34" charset="-128"/>
              </a:defRPr>
            </a:lvl1pPr>
            <a:lvl2pPr marL="237600" indent="-2124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Georgia"/>
                <a:ea typeface="MS PGothic" pitchFamily="34" charset="-128"/>
                <a:cs typeface="MS PGothic" charset="0"/>
              </a:defRPr>
            </a:lvl2pPr>
            <a:lvl3pPr marL="460800" indent="-2304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Lucida Grande"/>
              <a:buChar char="-"/>
              <a:defRPr sz="1600" i="1" kern="1200">
                <a:solidFill>
                  <a:schemeClr val="tx1"/>
                </a:solidFill>
                <a:latin typeface="Georgia"/>
                <a:ea typeface="ヒラギノ角ゴ Pro W3" charset="-128"/>
                <a:cs typeface="Georgia"/>
              </a:defRPr>
            </a:lvl3pPr>
            <a:lvl4pPr marL="792000" indent="-1944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/>
              <a:buChar char="•"/>
              <a:defRPr sz="1400" kern="1200" baseline="0">
                <a:solidFill>
                  <a:schemeClr val="tx1"/>
                </a:solidFill>
                <a:latin typeface="Georgia"/>
                <a:ea typeface="ヒラギノ角ゴ Pro W3" charset="-128"/>
                <a:cs typeface="ヒラギノ角ゴ Pro W3" charset="0"/>
              </a:defRPr>
            </a:lvl4pPr>
            <a:lvl5pPr marL="1087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/>
              <a:buChar char="o"/>
              <a:defRPr sz="1300" kern="1200" baseline="0">
                <a:solidFill>
                  <a:schemeClr val="tx1"/>
                </a:solidFill>
                <a:latin typeface="+mn-lt"/>
                <a:ea typeface="ＭＳ Ｐゴシック" charset="0"/>
                <a:cs typeface="MS PGothic" pitchFamily="34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800" b="0" dirty="0"/>
              <a:t>Rakentava toiminta</a:t>
            </a:r>
            <a:br>
              <a:rPr lang="fi-FI" sz="1800" b="0" dirty="0"/>
            </a:br>
            <a:r>
              <a:rPr lang="fi-FI" dirty="0" err="1"/>
              <a:t>Positive</a:t>
            </a:r>
            <a:r>
              <a:rPr lang="fi-FI" dirty="0"/>
              <a:t> </a:t>
            </a:r>
            <a:r>
              <a:rPr lang="fi-FI" dirty="0" err="1"/>
              <a:t>Engagement</a:t>
            </a:r>
            <a:endParaRPr lang="fi-FI" dirty="0"/>
          </a:p>
        </p:txBody>
      </p:sp>
      <p:sp>
        <p:nvSpPr>
          <p:cNvPr id="19" name="Content Placeholder 3"/>
          <p:cNvSpPr txBox="1">
            <a:spLocks/>
          </p:cNvSpPr>
          <p:nvPr/>
        </p:nvSpPr>
        <p:spPr>
          <a:xfrm>
            <a:off x="4668496" y="3721596"/>
            <a:ext cx="3988079" cy="51576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MS PGothic" pitchFamily="34" charset="-128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ヒラギノ角ゴ Pro W3" charset="-128"/>
                <a:cs typeface="ヒラギノ角ゴ Pro W3" charset="-128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charset="-128"/>
                <a:cs typeface="ヒラギノ角ゴ Pro W3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MS PGothic" pitchFamily="34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800" dirty="0">
                <a:latin typeface="+mj-lt"/>
              </a:rPr>
              <a:t>Aikaansaavuus</a:t>
            </a:r>
            <a:br>
              <a:rPr lang="fi-FI" sz="2100" b="1" dirty="0">
                <a:latin typeface="+mj-lt"/>
              </a:rPr>
            </a:br>
            <a:r>
              <a:rPr lang="fi-FI" sz="2100" b="1" dirty="0" err="1">
                <a:latin typeface="+mj-lt"/>
              </a:rPr>
              <a:t>Effective</a:t>
            </a:r>
            <a:r>
              <a:rPr lang="fi-FI" sz="2100" b="1" dirty="0">
                <a:latin typeface="+mj-lt"/>
              </a:rPr>
              <a:t> </a:t>
            </a:r>
            <a:r>
              <a:rPr lang="fi-FI" sz="2100" b="1" dirty="0" err="1">
                <a:latin typeface="+mj-lt"/>
              </a:rPr>
              <a:t>Responsiveness</a:t>
            </a:r>
            <a:endParaRPr lang="fi-FI" sz="21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97026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5BE3F-7087-6741-AD60-1B6C30C89F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FI" dirty="0"/>
              <a:t>Systeemiälyn kyselyt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1AFA1-28B0-2A49-95A9-5B4C05D0BC5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FI" dirty="0"/>
              <a:t>Itsearviointi:</a:t>
            </a:r>
          </a:p>
          <a:p>
            <a:r>
              <a:rPr lang="en-GB" b="0" dirty="0"/>
              <a:t>“I am willing to take advice”</a:t>
            </a:r>
          </a:p>
          <a:p>
            <a:endParaRPr lang="en-FI" dirty="0"/>
          </a:p>
          <a:p>
            <a:r>
              <a:rPr lang="en-FI" dirty="0"/>
              <a:t>Vertaisarviointi:</a:t>
            </a:r>
          </a:p>
          <a:p>
            <a:r>
              <a:rPr lang="en-GB" b="0" dirty="0"/>
              <a:t>“My colleague is willing to take advice”</a:t>
            </a:r>
          </a:p>
          <a:p>
            <a:endParaRPr lang="en-FI" dirty="0"/>
          </a:p>
          <a:p>
            <a:r>
              <a:rPr lang="en-FI" dirty="0"/>
              <a:t>Organisaatio:</a:t>
            </a:r>
          </a:p>
          <a:p>
            <a:r>
              <a:rPr lang="en-GB" b="0" dirty="0"/>
              <a:t>“In my organization, people are willing to take advice”</a:t>
            </a:r>
          </a:p>
          <a:p>
            <a:endParaRPr lang="en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5C506-F05A-8B4F-9CE6-3E0A0EB46CD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60CE25-4A01-5D4C-A239-E79D99AB799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373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C717B-CBA3-024D-AF45-9674441B81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FI" dirty="0"/>
              <a:t>Oppiva organisaatio – Senge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7C539EB-8E83-9241-995F-9C401910EA68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954477714"/>
              </p:ext>
            </p:extLst>
          </p:nvPr>
        </p:nvGraphicFramePr>
        <p:xfrm>
          <a:off x="468313" y="1262063"/>
          <a:ext cx="8207375" cy="3335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977A8-0B9D-1D42-BB80-284000E8254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9B983C-C20D-1C4F-B0AD-F00958A9A13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2730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C717B-CBA3-024D-AF45-9674441B81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FI" dirty="0"/>
              <a:t>Oppiva organisaatio – Senge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7C539EB-8E83-9241-995F-9C401910EA68}"/>
              </a:ext>
            </a:extLst>
          </p:cNvPr>
          <p:cNvGraphicFramePr>
            <a:graphicFrameLocks noGrp="1"/>
          </p:cNvGraphicFramePr>
          <p:nvPr>
            <p:ph sz="quarter" idx="14"/>
          </p:nvPr>
        </p:nvGraphicFramePr>
        <p:xfrm>
          <a:off x="468313" y="1262063"/>
          <a:ext cx="8207375" cy="3335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977A8-0B9D-1D42-BB80-284000E8254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9B983C-C20D-1C4F-B0AD-F00958A9A13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A9EEEA8A-EBED-2F49-90F7-7D337E8937D6}"/>
              </a:ext>
            </a:extLst>
          </p:cNvPr>
          <p:cNvSpPr/>
          <p:nvPr/>
        </p:nvSpPr>
        <p:spPr>
          <a:xfrm>
            <a:off x="2680692" y="3145532"/>
            <a:ext cx="3763516" cy="1584176"/>
          </a:xfrm>
          <a:prstGeom prst="roundRect">
            <a:avLst/>
          </a:prstGeom>
          <a:noFill/>
          <a:ln w="38100">
            <a:solidFill>
              <a:schemeClr val="accent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916E92-2FC9-9A4B-8736-2E71C12D8D77}"/>
              </a:ext>
            </a:extLst>
          </p:cNvPr>
          <p:cNvSpPr txBox="1"/>
          <p:nvPr/>
        </p:nvSpPr>
        <p:spPr>
          <a:xfrm>
            <a:off x="625525" y="3614454"/>
            <a:ext cx="1897955" cy="64633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FI" sz="1400" b="1" dirty="0">
                <a:solidFill>
                  <a:schemeClr val="tx2"/>
                </a:solidFill>
              </a:rPr>
              <a:t>Dimensions of the</a:t>
            </a:r>
            <a:br>
              <a:rPr lang="en-FI" sz="1400" b="1" dirty="0">
                <a:solidFill>
                  <a:schemeClr val="tx2"/>
                </a:solidFill>
              </a:rPr>
            </a:br>
            <a:r>
              <a:rPr lang="en-FI" sz="1400" b="1" dirty="0">
                <a:solidFill>
                  <a:schemeClr val="tx2"/>
                </a:solidFill>
              </a:rPr>
              <a:t>Learning Organization</a:t>
            </a:r>
            <a:br>
              <a:rPr lang="en-FI" sz="1400" b="1" dirty="0">
                <a:solidFill>
                  <a:schemeClr val="tx2"/>
                </a:solidFill>
              </a:rPr>
            </a:br>
            <a:r>
              <a:rPr lang="en-FI" sz="1400" b="1" dirty="0">
                <a:solidFill>
                  <a:schemeClr val="tx2"/>
                </a:solidFill>
              </a:rPr>
              <a:t>Questionnaire</a:t>
            </a:r>
          </a:p>
        </p:txBody>
      </p:sp>
    </p:spTree>
    <p:extLst>
      <p:ext uri="{BB962C8B-B14F-4D97-AF65-F5344CB8AC3E}">
        <p14:creationId xmlns:p14="http://schemas.microsoft.com/office/powerpoint/2010/main" val="1689703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B5F4E-A2A6-ED4C-910B-E3F41DE79B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FI" dirty="0"/>
              <a:t>Systeemiäly ja oppiva organisaatio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D1ED1-C336-D94E-9621-BA1F6D23C05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FI" sz="2000" b="0" dirty="0"/>
              <a:t>DLOQ keskittyy vahvasti oppimiseen, ja organisaation rakenteidenja käytäntöjen kuvaamiseen (esim. </a:t>
            </a:r>
            <a:r>
              <a:rPr lang="en-FI" sz="2000" b="0" i="1" dirty="0"/>
              <a:t>“</a:t>
            </a:r>
            <a:r>
              <a:rPr lang="en-GB" sz="2000" b="0" i="1" dirty="0"/>
              <a:t>In my organization, people are rewarded for learning</a:t>
            </a:r>
            <a:r>
              <a:rPr lang="en-FI" sz="2000" b="0" i="1" dirty="0"/>
              <a:t>”</a:t>
            </a:r>
            <a:r>
              <a:rPr lang="en-FI" sz="2000" b="0" dirty="0"/>
              <a:t>).</a:t>
            </a:r>
          </a:p>
          <a:p>
            <a:endParaRPr lang="en-FI" sz="2000" b="0" dirty="0"/>
          </a:p>
          <a:p>
            <a:r>
              <a:rPr lang="en-FI" sz="2000" b="0" dirty="0"/>
              <a:t>Moni Sengen keskeisenä pitämä tekijä jää vähemmälle huomiolle – oppivaa organisaatiota ei tällä hetkellä mitata kovin ihmiskeskeisesti!</a:t>
            </a:r>
          </a:p>
          <a:p>
            <a:endParaRPr lang="en-FI" sz="2000" b="0" dirty="0"/>
          </a:p>
          <a:p>
            <a:r>
              <a:rPr lang="en-FI" sz="2000" b="0" dirty="0">
                <a:sym typeface="Wingdings" pitchFamily="2" charset="2"/>
              </a:rPr>
              <a:t> Esittelemme käsitteen </a:t>
            </a:r>
            <a:r>
              <a:rPr lang="en-FI" sz="2000" b="0" dirty="0"/>
              <a:t>OSI – Organizational Systems Intelligence</a:t>
            </a:r>
          </a:p>
          <a:p>
            <a:endParaRPr lang="en-FI" sz="2000" b="0" dirty="0"/>
          </a:p>
          <a:p>
            <a:endParaRPr lang="en-FI" sz="2000" b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953DA-C867-3343-B636-EA02ADE1566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5267EA-F6F9-7747-88E3-15E9C80A4F9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543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2219E-5085-6148-B03A-FB3A117E1E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On the Systems Intelligence of a Learning Organization: Introducing a New Measure</a:t>
            </a:r>
            <a:br>
              <a:rPr lang="en-FI" dirty="0"/>
            </a:b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9EBF5-919D-954E-85C3-DBA24641AAE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8314" y="1993404"/>
            <a:ext cx="5975894" cy="2604290"/>
          </a:xfrm>
        </p:spPr>
        <p:txBody>
          <a:bodyPr/>
          <a:lstStyle/>
          <a:p>
            <a:r>
              <a:rPr lang="en-FI" sz="1800" b="0" dirty="0"/>
              <a:t>Tarjottiin vuoden alussa Human Resource Development Quarterly –lehteen (Impact Factor 3.688).</a:t>
            </a:r>
          </a:p>
          <a:p>
            <a:endParaRPr lang="en-FI" sz="1800" b="0" dirty="0"/>
          </a:p>
          <a:p>
            <a:r>
              <a:rPr lang="en-FI" sz="1800" b="0" dirty="0"/>
              <a:t>Vasta nyt syksyllä saimme kuulumisia – hyvin positiivinen revisiopyyntö. Aihepiiri ja lähestymisemme selkeästi kiinnostaa.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87FAF-B4AF-0B49-BF42-97FCBE77A34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054915-9AAA-5C42-8095-B06C688905D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pic>
        <p:nvPicPr>
          <p:cNvPr id="2050" name="Picture 2" descr="Investigating the influences of core self‐evaluations, job autonomy, and  intrinsic motivation on in‐role job performance - Joo - 2010 - Human  Resource Development Quarterly - Wiley Online Library">
            <a:extLst>
              <a:ext uri="{FF2B5EF4-FFF2-40B4-BE49-F238E27FC236}">
                <a16:creationId xmlns:a16="http://schemas.microsoft.com/office/drawing/2014/main" id="{FAD50DAB-FDD7-694A-9FB0-85165E960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272367"/>
            <a:ext cx="2321357" cy="3336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578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31CE50-239F-6B4D-9756-F34B7E3748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FI" dirty="0"/>
              <a:t>Huippuorganisaatiot erottuvat kaikissa OSI-faktoreissa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BDDC4-9B52-7C4D-89F9-D4A5EB83E71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686F12C3-4421-43A0-8844-8188FCFDF52F}" type="datetime1">
              <a:rPr lang="fi-FI" smtClean="0"/>
              <a:t>11.11.2020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FD711-826C-B94E-87B3-E736D732068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7D79A8AE-7274-0C4A-AB42-92022833E6E2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494D75D-73BB-0E49-A4E8-B56ADB2EF6EE}"/>
              </a:ext>
            </a:extLst>
          </p:cNvPr>
          <p:cNvPicPr>
            <a:picLocks noGrp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95" y="1262063"/>
            <a:ext cx="7330410" cy="333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984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7EF00-6544-EA44-BBD6-0E22558B16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FI" dirty="0"/>
              <a:t>Huippuorganisaatiot erottuvat myös DLOQ-faktoreissa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452EB-6324-504F-9BAC-2DE639B02DE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11.11.2020</a:t>
            </a:fld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0E738C-825D-994C-B532-065CA407B6F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6974A5E-A96D-164E-8BB8-608512AAB977}"/>
              </a:ext>
            </a:extLst>
          </p:cNvPr>
          <p:cNvPicPr>
            <a:picLocks noGrp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95" y="1262063"/>
            <a:ext cx="7330410" cy="333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009820"/>
      </p:ext>
    </p:extLst>
  </p:cSld>
  <p:clrMapOvr>
    <a:masterClrMapping/>
  </p:clrMapOvr>
</p:sld>
</file>

<file path=ppt/theme/theme1.xml><?xml version="1.0" encoding="utf-8"?>
<a:theme xmlns:a="http://schemas.openxmlformats.org/drawingml/2006/main" name="Aalto University">
  <a:themeElements>
    <a:clrScheme name="Aalto-perus">
      <a:dk1>
        <a:sysClr val="windowText" lastClr="000000"/>
      </a:dk1>
      <a:lt1>
        <a:sysClr val="window" lastClr="FFFFFF"/>
      </a:lt1>
      <a:dk2>
        <a:srgbClr val="FF671F"/>
      </a:dk2>
      <a:lt2>
        <a:srgbClr val="8C857B"/>
      </a:lt2>
      <a:accent1>
        <a:srgbClr val="FF671F"/>
      </a:accent1>
      <a:accent2>
        <a:srgbClr val="FFCD00"/>
      </a:accent2>
      <a:accent3>
        <a:srgbClr val="EF3340"/>
      </a:accent3>
      <a:accent4>
        <a:srgbClr val="005EB8"/>
      </a:accent4>
      <a:accent5>
        <a:srgbClr val="8C857B"/>
      </a:accent5>
      <a:accent6>
        <a:srgbClr val="00965E"/>
      </a:accent6>
      <a:hlink>
        <a:srgbClr val="000000"/>
      </a:hlink>
      <a:folHlink>
        <a:srgbClr val="928B81"/>
      </a:folHlink>
    </a:clrScheme>
    <a:fontScheme name="Aalto-yliopis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Aalto_SCI_FI_MASTER_080114_empty</Template>
  <TotalTime>1973</TotalTime>
  <Words>1750</Words>
  <Application>Microsoft Office PowerPoint</Application>
  <PresentationFormat>On-screen Show (16:10)</PresentationFormat>
  <Paragraphs>230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Courier New</vt:lpstr>
      <vt:lpstr>Georgia</vt:lpstr>
      <vt:lpstr>Lucida Grande</vt:lpstr>
      <vt:lpstr>Times New Roman</vt:lpstr>
      <vt:lpstr>Aalto University</vt:lpstr>
      <vt:lpstr>Systeemiäly ja oppiva organisaatio</vt:lpstr>
      <vt:lpstr>Systeemiälyn ulottuvuudet</vt:lpstr>
      <vt:lpstr>Systeemiälyn kyselyt</vt:lpstr>
      <vt:lpstr>Oppiva organisaatio – Senge</vt:lpstr>
      <vt:lpstr>Oppiva organisaatio – Senge</vt:lpstr>
      <vt:lpstr>Systeemiäly ja oppiva organisaatio</vt:lpstr>
      <vt:lpstr>On the Systems Intelligence of a Learning Organization: Introducing a New Measure </vt:lpstr>
      <vt:lpstr>Huippuorganisaatiot erottuvat kaikissa OSI-faktoreissa</vt:lpstr>
      <vt:lpstr>Huippuorganisaatiot erottuvat myös DLOQ-faktoreissa</vt:lpstr>
      <vt:lpstr>Organisaation menestyminen</vt:lpstr>
      <vt:lpstr>Tulevia kysymyksiä</vt:lpstr>
      <vt:lpstr>Viitteitä</vt:lpstr>
      <vt:lpstr>Organizational SI dimensions (1)</vt:lpstr>
      <vt:lpstr>Organizational SI dimensions (1)</vt:lpstr>
      <vt:lpstr>DLOQ dimensions (1)</vt:lpstr>
      <vt:lpstr>DLOQ dimensions (2)</vt:lpstr>
      <vt:lpstr>DLOQ dimensions (3)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Juha Törmänen</dc:creator>
  <cp:lastModifiedBy>Hämäläinen Raimo</cp:lastModifiedBy>
  <cp:revision>614</cp:revision>
  <cp:lastPrinted>2012-10-17T07:14:15Z</cp:lastPrinted>
  <dcterms:created xsi:type="dcterms:W3CDTF">2016-10-02T07:00:04Z</dcterms:created>
  <dcterms:modified xsi:type="dcterms:W3CDTF">2020-11-11T08:12:44Z</dcterms:modified>
</cp:coreProperties>
</file>