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8"/>
  </p:notesMasterIdLst>
  <p:handoutMasterIdLst>
    <p:handoutMasterId r:id="rId39"/>
  </p:handoutMasterIdLst>
  <p:sldIdLst>
    <p:sldId id="424" r:id="rId3"/>
    <p:sldId id="466" r:id="rId4"/>
    <p:sldId id="465" r:id="rId5"/>
    <p:sldId id="464" r:id="rId6"/>
    <p:sldId id="425" r:id="rId7"/>
    <p:sldId id="445" r:id="rId8"/>
    <p:sldId id="442" r:id="rId9"/>
    <p:sldId id="317" r:id="rId10"/>
    <p:sldId id="340" r:id="rId11"/>
    <p:sldId id="355" r:id="rId12"/>
    <p:sldId id="443" r:id="rId13"/>
    <p:sldId id="296" r:id="rId14"/>
    <p:sldId id="341" r:id="rId15"/>
    <p:sldId id="458" r:id="rId16"/>
    <p:sldId id="441" r:id="rId17"/>
    <p:sldId id="381" r:id="rId18"/>
    <p:sldId id="461" r:id="rId19"/>
    <p:sldId id="394" r:id="rId20"/>
    <p:sldId id="449" r:id="rId21"/>
    <p:sldId id="460" r:id="rId22"/>
    <p:sldId id="448" r:id="rId23"/>
    <p:sldId id="456" r:id="rId24"/>
    <p:sldId id="455" r:id="rId25"/>
    <p:sldId id="459" r:id="rId26"/>
    <p:sldId id="380" r:id="rId27"/>
    <p:sldId id="447" r:id="rId28"/>
    <p:sldId id="452" r:id="rId29"/>
    <p:sldId id="402" r:id="rId30"/>
    <p:sldId id="409" r:id="rId31"/>
    <p:sldId id="434" r:id="rId32"/>
    <p:sldId id="428" r:id="rId33"/>
    <p:sldId id="432" r:id="rId34"/>
    <p:sldId id="322" r:id="rId35"/>
    <p:sldId id="462" r:id="rId36"/>
    <p:sldId id="463" r:id="rId37"/>
  </p:sldIdLst>
  <p:sldSz cx="9144000" cy="6858000" type="screen4x3"/>
  <p:notesSz cx="6669088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270C2"/>
    <a:srgbClr val="FF99FF"/>
    <a:srgbClr val="0058DA"/>
    <a:srgbClr val="FFCCFF"/>
    <a:srgbClr val="99CCFF"/>
    <a:srgbClr val="0066FF"/>
    <a:srgbClr val="0065BD"/>
    <a:srgbClr val="003399"/>
    <a:srgbClr val="0049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372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89250" cy="496888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1" y="1"/>
            <a:ext cx="2889250" cy="496888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r">
              <a:defRPr sz="1200"/>
            </a:lvl1pPr>
          </a:lstStyle>
          <a:p>
            <a:fld id="{98A8110E-E6A9-4FA2-88FC-736F0202623B}" type="datetimeFigureOut">
              <a:rPr lang="fi-FI" smtClean="0"/>
              <a:t>9.6.2021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6"/>
            <a:ext cx="2889250" cy="496887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1" y="9428166"/>
            <a:ext cx="2889250" cy="496887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r">
              <a:defRPr sz="1200"/>
            </a:lvl1pPr>
          </a:lstStyle>
          <a:p>
            <a:fld id="{20E7B210-2F80-4984-9FDE-3F70FF32C40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5462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96332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8" y="0"/>
            <a:ext cx="2889938" cy="496332"/>
          </a:xfrm>
          <a:prstGeom prst="rect">
            <a:avLst/>
          </a:prstGeom>
        </p:spPr>
        <p:txBody>
          <a:bodyPr vert="horz" lIns="92147" tIns="46075" rIns="92147" bIns="46075" rtlCol="0"/>
          <a:lstStyle>
            <a:lvl1pPr algn="r">
              <a:defRPr sz="1200"/>
            </a:lvl1pPr>
          </a:lstStyle>
          <a:p>
            <a:fld id="{A6D4011A-2B33-480E-92F8-2E704D95E59C}" type="datetimeFigureOut">
              <a:rPr lang="fi-FI" smtClean="0"/>
              <a:t>9.6.2021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5663" y="744538"/>
            <a:ext cx="4957762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7" tIns="46075" rIns="92147" bIns="46075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2147" tIns="46075" rIns="92147" bIns="460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889938" cy="496332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8" y="9428585"/>
            <a:ext cx="2889938" cy="496332"/>
          </a:xfrm>
          <a:prstGeom prst="rect">
            <a:avLst/>
          </a:prstGeom>
        </p:spPr>
        <p:txBody>
          <a:bodyPr vert="horz" lIns="92147" tIns="46075" rIns="92147" bIns="46075" rtlCol="0" anchor="b"/>
          <a:lstStyle>
            <a:lvl1pPr algn="r">
              <a:defRPr sz="1200"/>
            </a:lvl1pPr>
          </a:lstStyle>
          <a:p>
            <a:fld id="{8B76E17F-36F6-4C88-8664-98E57F99DDA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991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76E17F-36F6-4C88-8664-98E57F99DDA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83850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1420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761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64BCB78-B134-43C4-B041-1137FADBCF6B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829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08EE52-BE90-4102-B145-2099AEDCC755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7903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696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979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461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833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289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8322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A6E50CD5-CA73-46F4-B7D1-6306DE67592E}" type="datetime1">
              <a:rPr lang="en-US"/>
              <a:pPr>
                <a:defRPr/>
              </a:pPr>
              <a:t>6/9/2021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0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4946-6483-4404-ACBD-475213A005F1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EA57-EF2B-46EA-A80B-FC0FB604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20D0-D8B1-4C9F-B4B9-672313F1382F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C723-024D-49AB-874B-E0431BFC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5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2" y="318135"/>
            <a:ext cx="8207375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527989"/>
            <a:ext cx="8207374" cy="39892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2" y="5847608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725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B375FC8C-D744-45EB-B4C2-BA9D20DA2E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1712913"/>
            <a:ext cx="8324850" cy="391953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fi-FI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0" y="1770063"/>
            <a:ext cx="7769225" cy="1331912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3141663"/>
            <a:ext cx="6283325" cy="233997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54499-3A82-40B7-8DE2-3AEFD95D97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5959475"/>
            <a:ext cx="2025650" cy="176213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882638E2-EFC7-4D86-9AD9-C793D9411985}" type="datetime1">
              <a:rPr lang="en-US"/>
              <a:pPr>
                <a:defRPr/>
              </a:pPr>
              <a:t>6/9/2021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138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9B1FBB-823C-4EEC-B34F-BFB246BA0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04387-0BC1-4F3E-97A1-2FC47D73C7AB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0D5325-BC8F-431C-94DA-A7378E03A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5DBDB9-4E9C-4C4A-82A0-861E0B7CFE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2F015-7633-4067-8575-B7A6214B16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271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AA019A-903F-43D8-9F42-2F1B875568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47F4A-392B-4A36-90D9-6DC262106E4E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2E30A2-AB78-4741-98BF-249BBBC1A2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325381-AD66-478E-92E8-87D1BCE624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3E3D8-610B-4C44-9866-C0F1B57600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665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DEA44A-706B-43A6-86B0-7B93DCDB6B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8DAC-7FCD-48E4-AB2E-CE75C654E146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0434D-A573-4B90-A9DA-69D6100A74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5E743B-0B34-42ED-B42E-715C54909F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F6195-C1A8-46F4-9C53-3F72791FD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0373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32AB4B0-5FF2-4E0F-AA9E-AFFE436A13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F900C-534E-453A-8846-A8E0DA93E8E7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2F6AFB-B298-4609-BE63-1B4A67CC6A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5AD4B8A-AE1E-4B1D-9C60-207832720F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4C9BFE-8007-4129-A663-655C8EF84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2636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1742106-8248-4499-A3DE-ADD631354A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5DF73-A5B8-4AFF-94B9-0E330D8597C9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4CCB1F-D02E-45AC-B74D-E3EAE0FB64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330C6B1-F705-48DD-BBED-FF6A660672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CC32E9-6111-4262-8240-EEAFA5CD6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66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C73E47B-4FA3-4227-B7AD-DD15919B6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273B9-301E-45E1-BE26-8F6BF828EDC8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641946-A58E-4F12-B68F-2A88561CEE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FFF0FE3-6A32-44C8-804C-EA65A7E4C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D5AF3F-3B71-4922-B299-7916A2A54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1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6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052F3-452B-4EFD-9799-6ECABD462E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92BB0-43BD-4EEB-A488-A0D2A9D3DB0F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E7A3F6-49A6-46BC-B724-39D92D80F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F5D97-FB8A-41F8-A365-8ECF7F592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21BE1-42EA-4376-B666-1E58A5DC31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2979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FD15A4-2A54-4095-AFE9-9AAB2B345B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7E1FB-924C-4E88-9CDF-EC4042693552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23811D-D867-4AC1-B298-EB8245FEDE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BEB62F-822F-4D6D-9A14-EC09B71CEB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90C50C-F73D-4C77-87BA-28607A50A8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7605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BF46AC9-C9CD-46F8-8108-C58C3551D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B4B03-27AE-4B56-80C7-93F35C807B7E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92D829-F26B-407D-A12C-0BC0010D68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1F9B57E-A0E2-4CCE-AA9B-0FD8852436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CAA79-2048-40AF-91CE-6DA6725575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037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8" y="488950"/>
            <a:ext cx="1995487" cy="52292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88950"/>
            <a:ext cx="5837238" cy="522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A297EB-17E5-473E-85FA-4CBAFB827D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E5BF14-223F-48C4-9AD6-D93EBF0C1FF8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E70548-128D-4103-93C4-E494950A7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A09522-FF4B-4B97-A8DA-085787D2E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3A7511-4F23-4BC7-8826-9DCEF07B7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514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684C-5F6F-4ADE-9578-DCC842DF4790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B027-AA8C-4F75-8233-17D847FA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582738"/>
            <a:ext cx="3916363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582738"/>
            <a:ext cx="3916362" cy="4135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EB35-48D4-4E1E-AF05-267189D9B465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7BD8-032D-4E26-84E6-860FDD386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8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1C47-5BB9-449D-B75C-5E224E971C51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645F-F679-4BBA-AE08-61867F2D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01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AB1B-FB95-4E0A-B977-A006B76AB8B9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CC9B-01FA-4A88-9365-7DF91582C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7310-A47C-4BFF-88F9-4935DF7C8BC4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44EC-EE20-4DA7-8329-54507235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FAD4-61D9-40CE-BFEF-485B3CE21F6F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A618-CCDA-4EB8-B679-4DB0E41F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7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CF35-6572-4315-BC3F-615FE7ED71E4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32E-6882-48FC-8183-32AB2EC8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8D144C-C411-4FF0-AACD-465CD6721A4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6/9/2021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EAF0ED-9ADB-4280-8BA5-AB0451C2CC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4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CE6A54B-3A9B-4AD0-94B5-182D0F0DB1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488950"/>
            <a:ext cx="79851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0485CD-E940-451D-A45C-BB8FD81540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484313"/>
            <a:ext cx="7985125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C30615A7-C87A-4A37-91FA-6547C813FAB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6272213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C0FD6AE-57E5-4DB3-BDFC-660B579AE50F}" type="datetime1">
              <a:rPr lang="en-US"/>
              <a:pPr>
                <a:defRPr/>
              </a:pPr>
              <a:t>6/9/2021</a:t>
            </a:fld>
            <a:endParaRPr 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415686-480D-4F79-B8D0-9BC2206C7EF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142038"/>
            <a:ext cx="1544638" cy="12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BF35FF-DB84-4E38-81B2-B218750FDAD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397625"/>
            <a:ext cx="154463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b="1">
                <a:solidFill>
                  <a:srgbClr val="898989"/>
                </a:solidFill>
              </a:defRPr>
            </a:lvl1pPr>
          </a:lstStyle>
          <a:p>
            <a:fld id="{B4E40EC2-A026-49DE-A649-4CA4160CAB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127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4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6"/>
          <p:cNvSpPr txBox="1">
            <a:spLocks/>
          </p:cNvSpPr>
          <p:nvPr/>
        </p:nvSpPr>
        <p:spPr bwMode="auto">
          <a:xfrm>
            <a:off x="829089" y="5445224"/>
            <a:ext cx="6479215" cy="97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defRPr/>
            </a:pPr>
            <a:endParaRPr lang="fi-FI" sz="2000" kern="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45364D-55CF-4386-B6D9-AD63DEC0BB78}"/>
              </a:ext>
            </a:extLst>
          </p:cNvPr>
          <p:cNvSpPr/>
          <p:nvPr/>
        </p:nvSpPr>
        <p:spPr>
          <a:xfrm>
            <a:off x="709976" y="345680"/>
            <a:ext cx="7724047" cy="579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We Have the Tools but </a:t>
            </a:r>
          </a:p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How to Engage the People? </a:t>
            </a:r>
          </a:p>
          <a:p>
            <a:pPr algn="ctr">
              <a:lnSpc>
                <a:spcPct val="107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Competences, Systems Intelligence and Leadership in Group Problem Solving</a:t>
            </a:r>
          </a:p>
          <a:p>
            <a:pPr algn="ctr">
              <a:spcBef>
                <a:spcPts val="2400"/>
              </a:spcBef>
              <a:spcAft>
                <a:spcPts val="600"/>
              </a:spcAft>
            </a:pPr>
            <a:r>
              <a:rPr lang="en-US" sz="20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Section Award Talk, GDN Conference Toronto, June 2021                             Group Decision and Negotiation Section of the Institute for Operations Research and the Management Sciences, USA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i-FI" sz="240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Raimo P. Hämäläinen</a:t>
            </a:r>
            <a:endParaRPr lang="en-US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 Systems Analysis Laboratory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Aalto University, Finland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7516AF-2209-499A-9F85-79CB46FB0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823" y="5555797"/>
            <a:ext cx="1030313" cy="9599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EB30C9-51E9-4C61-9E51-E64A1C11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29" y="5266098"/>
            <a:ext cx="1646259" cy="170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10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2845" y="193161"/>
            <a:ext cx="8878310" cy="10795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i-FI" sz="36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Decision</a:t>
            </a:r>
            <a:r>
              <a:rPr lang="fi-FI" sz="36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Support Software </a:t>
            </a:r>
          </a:p>
          <a:p>
            <a:pPr algn="ctr" eaLnBrk="1" hangingPunct="1">
              <a:defRPr/>
            </a:pPr>
            <a:r>
              <a:rPr lang="fi-FI" sz="36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 Collaboration over the Internet </a:t>
            </a:r>
            <a:endParaRPr 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490" y="1973280"/>
            <a:ext cx="4132521" cy="8658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6725" y="1651173"/>
            <a:ext cx="42484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Web-HIPRE (</a:t>
            </a:r>
            <a:r>
              <a:rPr lang="en-US" sz="2000">
                <a:solidFill>
                  <a:schemeClr val="bg1"/>
                </a:solidFill>
              </a:rPr>
              <a:t>1998), Winpre,  Opinions-Online, Joint-Gains, Smart-Swaps  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0384" y="2528372"/>
            <a:ext cx="4400300" cy="3738978"/>
            <a:chOff x="323281" y="162943"/>
            <a:chExt cx="5848246" cy="4582814"/>
          </a:xfrm>
        </p:grpSpPr>
        <p:graphicFrame>
          <p:nvGraphicFramePr>
            <p:cNvPr id="9" name="Object 5"/>
            <p:cNvGraphicFramePr>
              <a:graphicFrameLocks noChangeAspect="1"/>
            </p:cNvGraphicFramePr>
            <p:nvPr/>
          </p:nvGraphicFramePr>
          <p:xfrm>
            <a:off x="323281" y="332657"/>
            <a:ext cx="3245724" cy="2376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7" name="Document" r:id="rId4" imgW="3934440" imgH="2881440" progId="Word.Document.8">
                    <p:embed/>
                  </p:oleObj>
                </mc:Choice>
                <mc:Fallback>
                  <p:oleObj name="Document" r:id="rId4" imgW="3934440" imgH="2881440" progId="Word.Document.8">
                    <p:embed/>
                    <p:pic>
                      <p:nvPicPr>
                        <p:cNvPr id="9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281" y="332657"/>
                          <a:ext cx="3245724" cy="2376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62943"/>
              <a:ext cx="3039687" cy="2376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2060848"/>
              <a:ext cx="3417157" cy="2684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 descr="WINPR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30" y="4526709"/>
            <a:ext cx="2610931" cy="233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12160" y="4122184"/>
            <a:ext cx="3032148" cy="2405443"/>
          </a:xfrm>
          <a:prstGeom prst="rect">
            <a:avLst/>
          </a:prstGeom>
        </p:spPr>
      </p:pic>
      <p:pic>
        <p:nvPicPr>
          <p:cNvPr id="5226" name="Picture 10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90" y="3337070"/>
            <a:ext cx="3464468" cy="76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DDC115-BC5C-444F-9AEE-EA5F19BE81DA}"/>
              </a:ext>
            </a:extLst>
          </p:cNvPr>
          <p:cNvSpPr txBox="1"/>
          <p:nvPr/>
        </p:nvSpPr>
        <p:spPr>
          <a:xfrm>
            <a:off x="5148064" y="2839083"/>
            <a:ext cx="4450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R.P. Hämäläinen,  JMCDA 2003 </a:t>
            </a:r>
          </a:p>
        </p:txBody>
      </p:sp>
    </p:spTree>
    <p:extLst>
      <p:ext uri="{BB962C8B-B14F-4D97-AF65-F5344CB8AC3E}">
        <p14:creationId xmlns:p14="http://schemas.microsoft.com/office/powerpoint/2010/main" val="1899237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406BB8C-D76F-44CF-A2C3-778F2ACAC2D0}"/>
              </a:ext>
            </a:extLst>
          </p:cNvPr>
          <p:cNvSpPr txBox="1"/>
          <p:nvPr/>
        </p:nvSpPr>
        <p:spPr>
          <a:xfrm>
            <a:off x="1907704" y="2708920"/>
            <a:ext cx="5760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Tools were also taken to real life group decisions</a:t>
            </a:r>
          </a:p>
        </p:txBody>
      </p:sp>
    </p:spTree>
    <p:extLst>
      <p:ext uri="{BB962C8B-B14F-4D97-AF65-F5344CB8AC3E}">
        <p14:creationId xmlns:p14="http://schemas.microsoft.com/office/powerpoint/2010/main" val="126795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67543" y="257136"/>
            <a:ext cx="7985125" cy="10795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i-FI" sz="39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Energy</a:t>
            </a:r>
            <a:r>
              <a:rPr lang="fi-FI" sz="37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Policy Decision in the Parliament </a:t>
            </a:r>
            <a:r>
              <a:rPr lang="fi-FI" sz="37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Finland</a:t>
            </a:r>
            <a:endParaRPr lang="fi-FI" sz="22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5301" y="1662694"/>
            <a:ext cx="77361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Debate </a:t>
            </a:r>
            <a:r>
              <a:rPr lang="en-US" sz="2400" dirty="0">
                <a:solidFill>
                  <a:schemeClr val="bg1"/>
                </a:solidFill>
              </a:rPr>
              <a:t>based on individual  MCDA evaluations</a:t>
            </a:r>
          </a:p>
          <a:p>
            <a:r>
              <a:rPr lang="fi-FI" sz="2400" dirty="0">
                <a:solidFill>
                  <a:schemeClr val="bg1"/>
                </a:solidFill>
              </a:rPr>
              <a:t>Separating </a:t>
            </a:r>
            <a:r>
              <a:rPr lang="fi-FI" sz="2400">
                <a:solidFill>
                  <a:schemeClr val="bg1"/>
                </a:solidFill>
              </a:rPr>
              <a:t>facts from values</a:t>
            </a:r>
            <a:endParaRPr lang="fi-FI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Extensive </a:t>
            </a:r>
            <a:r>
              <a:rPr lang="en-US" sz="2400">
                <a:solidFill>
                  <a:schemeClr val="bg1"/>
                </a:solidFill>
              </a:rPr>
              <a:t>coverage on </a:t>
            </a:r>
            <a:r>
              <a:rPr lang="en-US" sz="2400" dirty="0">
                <a:solidFill>
                  <a:schemeClr val="bg1"/>
                </a:solidFill>
              </a:rPr>
              <a:t>TV </a:t>
            </a:r>
            <a:r>
              <a:rPr lang="en-US" sz="2400">
                <a:solidFill>
                  <a:schemeClr val="bg1"/>
                </a:solidFill>
              </a:rPr>
              <a:t>and the press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709" y="5946618"/>
            <a:ext cx="450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600" dirty="0">
                <a:solidFill>
                  <a:schemeClr val="bg1"/>
                </a:solidFill>
              </a:rPr>
              <a:t>Minister  Pekka Vennamo working with  our HIPRE DOS- </a:t>
            </a:r>
            <a:r>
              <a:rPr lang="fi-FI" sz="1600">
                <a:solidFill>
                  <a:schemeClr val="bg1"/>
                </a:solidFill>
              </a:rPr>
              <a:t>software for AHP in 1984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668" y="3169768"/>
            <a:ext cx="4213222" cy="273630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140968"/>
            <a:ext cx="3816424" cy="309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EA072A-94EA-4BD4-92AA-50A907DFDD4B}"/>
              </a:ext>
            </a:extLst>
          </p:cNvPr>
          <p:cNvSpPr txBox="1"/>
          <p:nvPr/>
        </p:nvSpPr>
        <p:spPr>
          <a:xfrm>
            <a:off x="3036029" y="1230860"/>
            <a:ext cx="28481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R.P. Hämäläinen, Interfaces </a:t>
            </a:r>
            <a:r>
              <a:rPr lang="en-US" sz="1400" dirty="0">
                <a:solidFill>
                  <a:schemeClr val="bg1"/>
                </a:solidFill>
              </a:rPr>
              <a:t>1988</a:t>
            </a:r>
            <a:endParaRPr lang="LID4096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64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1346" y="405071"/>
            <a:ext cx="7985125" cy="10795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3600" kern="0">
                <a:solidFill>
                  <a:schemeClr val="bg1"/>
                </a:solidFill>
              </a:rPr>
              <a:t> </a:t>
            </a:r>
            <a:r>
              <a:rPr lang="en-US" sz="36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Emergency Response in Nuclear Accidents</a:t>
            </a:r>
            <a:endParaRPr 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5323" y="1484571"/>
            <a:ext cx="479683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>
                <a:solidFill>
                  <a:schemeClr val="bg1"/>
                </a:solidFill>
              </a:rPr>
              <a:t>Wake-up after Chernobyl (1986)</a:t>
            </a:r>
          </a:p>
          <a:p>
            <a:endParaRPr lang="fi-FI" sz="2000">
              <a:solidFill>
                <a:schemeClr val="bg1"/>
              </a:solidFill>
            </a:endParaRPr>
          </a:p>
          <a:p>
            <a:r>
              <a:rPr lang="fi-FI" sz="2000">
                <a:solidFill>
                  <a:srgbClr val="FFFF00"/>
                </a:solidFill>
              </a:rPr>
              <a:t>Emergency decisions are multi-criteria problems: </a:t>
            </a:r>
          </a:p>
          <a:p>
            <a:r>
              <a:rPr lang="fi-FI" sz="2000">
                <a:solidFill>
                  <a:srgbClr val="FFFF00"/>
                </a:solidFill>
              </a:rPr>
              <a:t>Not only safety but also social, organizational and resource criteria</a:t>
            </a:r>
          </a:p>
          <a:p>
            <a:endParaRPr lang="fi-FI" sz="2000">
              <a:solidFill>
                <a:schemeClr val="bg1"/>
              </a:solidFill>
            </a:endParaRPr>
          </a:p>
          <a:p>
            <a:r>
              <a:rPr lang="fi-FI" sz="2000">
                <a:solidFill>
                  <a:schemeClr val="bg1"/>
                </a:solidFill>
              </a:rPr>
              <a:t>Decision conferences in European countries 1992-2004</a:t>
            </a:r>
            <a:endParaRPr lang="fi-FI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fi-FI" sz="2000">
                <a:solidFill>
                  <a:schemeClr val="bg1"/>
                </a:solidFill>
              </a:rPr>
              <a:t>Web-HIPRE included </a:t>
            </a:r>
            <a:r>
              <a:rPr lang="fi-FI" sz="2000" dirty="0">
                <a:solidFill>
                  <a:schemeClr val="bg1"/>
                </a:solidFill>
              </a:rPr>
              <a:t>in </a:t>
            </a:r>
            <a:r>
              <a:rPr lang="fi-FI" sz="2000">
                <a:solidFill>
                  <a:schemeClr val="bg1"/>
                </a:solidFill>
              </a:rPr>
              <a:t>the RODOS </a:t>
            </a:r>
            <a:r>
              <a:rPr lang="fi-FI" sz="2000" dirty="0">
                <a:solidFill>
                  <a:schemeClr val="bg1"/>
                </a:solidFill>
              </a:rPr>
              <a:t>system </a:t>
            </a:r>
            <a:r>
              <a:rPr lang="en-US" sz="2000" dirty="0">
                <a:solidFill>
                  <a:schemeClr val="bg1"/>
                </a:solidFill>
              </a:rPr>
              <a:t>( Real time Online </a:t>
            </a:r>
            <a:r>
              <a:rPr lang="en-US" sz="2000" dirty="0" err="1">
                <a:solidFill>
                  <a:schemeClr val="bg1"/>
                </a:solidFill>
              </a:rPr>
              <a:t>DecisiOn</a:t>
            </a:r>
            <a:r>
              <a:rPr lang="en-US" sz="2000" dirty="0">
                <a:solidFill>
                  <a:schemeClr val="bg1"/>
                </a:solidFill>
              </a:rPr>
              <a:t> Support ) for radiation accidents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rgbClr val="FFFF00"/>
                </a:solidFill>
              </a:rPr>
              <a:t>Installed in emergency response centers in more than 20 countries in Europe and </a:t>
            </a:r>
            <a:r>
              <a:rPr lang="en-US" sz="2000">
                <a:solidFill>
                  <a:srgbClr val="FFFF00"/>
                </a:solidFill>
              </a:rPr>
              <a:t>the world</a:t>
            </a:r>
            <a:endParaRPr lang="fi-FI" sz="2000" dirty="0">
              <a:solidFill>
                <a:srgbClr val="FFFF00"/>
              </a:solidFill>
            </a:endParaRPr>
          </a:p>
        </p:txBody>
      </p:sp>
      <p:sp>
        <p:nvSpPr>
          <p:cNvPr id="6" name="AutoShape 2" descr="Kuvahaun tulos haulle rodos tkk stuk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7871" y="2375642"/>
            <a:ext cx="3038380" cy="29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931C66A-A74B-4EE6-8F06-DDC911125E8C}"/>
              </a:ext>
            </a:extLst>
          </p:cNvPr>
          <p:cNvSpPr/>
          <p:nvPr/>
        </p:nvSpPr>
        <p:spPr>
          <a:xfrm>
            <a:off x="6138060" y="4552057"/>
            <a:ext cx="28264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1400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491B07C-88FC-45F3-B2EA-202A96BAEE23}"/>
              </a:ext>
            </a:extLst>
          </p:cNvPr>
          <p:cNvSpPr/>
          <p:nvPr/>
        </p:nvSpPr>
        <p:spPr>
          <a:xfrm>
            <a:off x="5508104" y="5519591"/>
            <a:ext cx="35283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Multiattribute risk analysis in nuclear emergency management, Hämäläinen, Lindstedt and Sinkko,  Risk Analysis, 2000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4356F2-49F1-40C5-AA90-4901CA7F5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110" y="1737158"/>
            <a:ext cx="1156004" cy="15022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066BE8-45D6-4807-91CA-3BD167E05C46}"/>
              </a:ext>
            </a:extLst>
          </p:cNvPr>
          <p:cNvSpPr txBox="1"/>
          <p:nvPr/>
        </p:nvSpPr>
        <p:spPr>
          <a:xfrm>
            <a:off x="6028662" y="2062161"/>
            <a:ext cx="177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Prof. Simon  French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B571A8-92E2-49BF-BD52-BA3066C407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9292" y="3072287"/>
            <a:ext cx="2138575" cy="178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28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79437" y="459524"/>
            <a:ext cx="7985125" cy="10795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536" y="1416350"/>
            <a:ext cx="56499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400" dirty="0">
              <a:solidFill>
                <a:schemeClr val="bg1"/>
              </a:solidFill>
            </a:endParaRPr>
          </a:p>
          <a:p>
            <a:r>
              <a:rPr lang="fi-FI" sz="2400">
                <a:solidFill>
                  <a:schemeClr val="bg1"/>
                </a:solidFill>
              </a:rPr>
              <a:t> </a:t>
            </a:r>
          </a:p>
          <a:p>
            <a:r>
              <a:rPr lang="fi-FI" sz="2400">
                <a:solidFill>
                  <a:schemeClr val="bg1"/>
                </a:solidFill>
              </a:rPr>
              <a:t> </a:t>
            </a:r>
          </a:p>
          <a:p>
            <a:endParaRPr lang="fi-FI" sz="2400" kern="0">
              <a:solidFill>
                <a:schemeClr val="bg1"/>
              </a:solidFill>
            </a:endParaRPr>
          </a:p>
          <a:p>
            <a:endParaRPr lang="en-US" sz="2400" kern="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16272E-3E54-4B50-99E7-D7C5E3F6C1F9}"/>
              </a:ext>
            </a:extLst>
          </p:cNvPr>
          <p:cNvSpPr txBox="1"/>
          <p:nvPr/>
        </p:nvSpPr>
        <p:spPr>
          <a:xfrm>
            <a:off x="365382" y="5517232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kern="0">
                <a:solidFill>
                  <a:schemeClr val="bg1"/>
                </a:solidFill>
              </a:rPr>
              <a:t>Evaluating a framework for multi-stakeholder decision support in water resources management, Hämäläinen, Kettunen, Marttunen and Ehtamo, GDN, 2001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1BD41B-7CFD-4306-90C2-03DBC4BAB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326" y="1457514"/>
            <a:ext cx="2530437" cy="1897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0CB9DB-46BB-4232-86BA-0D82AEA71D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8464" y="3692313"/>
            <a:ext cx="4328739" cy="2809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9281D0-9434-4C60-AD67-A38599A9E147}"/>
              </a:ext>
            </a:extLst>
          </p:cNvPr>
          <p:cNvSpPr txBox="1"/>
          <p:nvPr/>
        </p:nvSpPr>
        <p:spPr>
          <a:xfrm>
            <a:off x="227724" y="1876432"/>
            <a:ext cx="4600940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A general framework :</a:t>
            </a:r>
          </a:p>
          <a:p>
            <a:r>
              <a:rPr lang="en-US" sz="1600">
                <a:solidFill>
                  <a:srgbClr val="FFFF00"/>
                </a:solidFill>
              </a:rPr>
              <a:t>1. Framing, structuring and learning the problem</a:t>
            </a:r>
          </a:p>
          <a:p>
            <a:r>
              <a:rPr lang="en-US" sz="1400">
                <a:solidFill>
                  <a:schemeClr val="bg1"/>
                </a:solidFill>
              </a:rPr>
              <a:t>– identification of interest groups</a:t>
            </a:r>
          </a:p>
          <a:p>
            <a:r>
              <a:rPr lang="en-US" sz="1400">
                <a:solidFill>
                  <a:schemeClr val="bg1"/>
                </a:solidFill>
              </a:rPr>
              <a:t>– screening of value dimensions</a:t>
            </a:r>
          </a:p>
          <a:p>
            <a:r>
              <a:rPr lang="en-US" sz="1400">
                <a:solidFill>
                  <a:schemeClr val="bg1"/>
                </a:solidFill>
              </a:rPr>
              <a:t>– selection of decision criteria</a:t>
            </a:r>
          </a:p>
          <a:p>
            <a:r>
              <a:rPr lang="en-US" sz="1400">
                <a:solidFill>
                  <a:schemeClr val="bg1"/>
                </a:solidFill>
              </a:rPr>
              <a:t>– defining operational, measurable attributes</a:t>
            </a:r>
          </a:p>
          <a:p>
            <a:r>
              <a:rPr lang="en-US" sz="1400">
                <a:solidFill>
                  <a:schemeClr val="bg1"/>
                </a:solidFill>
              </a:rPr>
              <a:t>– testing alternative structures of value tree model</a:t>
            </a:r>
          </a:p>
          <a:p>
            <a:r>
              <a:rPr lang="en-US" sz="1400">
                <a:solidFill>
                  <a:schemeClr val="bg1"/>
                </a:solidFill>
              </a:rPr>
              <a:t>– testing the elicitation procedures to minimize biases</a:t>
            </a:r>
          </a:p>
          <a:p>
            <a:r>
              <a:rPr lang="en-US" sz="1600">
                <a:solidFill>
                  <a:srgbClr val="FFFF00"/>
                </a:solidFill>
              </a:rPr>
              <a:t>2. Identifying Pareto-optimal alternatives</a:t>
            </a:r>
          </a:p>
          <a:p>
            <a:r>
              <a:rPr lang="en-US" sz="1400">
                <a:solidFill>
                  <a:schemeClr val="bg1"/>
                </a:solidFill>
              </a:rPr>
              <a:t>– interactive search of Pareto-optimal alternatives</a:t>
            </a:r>
          </a:p>
          <a:p>
            <a:r>
              <a:rPr lang="en-US" sz="1600">
                <a:solidFill>
                  <a:srgbClr val="FFFF00"/>
                </a:solidFill>
              </a:rPr>
              <a:t>3. Seeking group consensus</a:t>
            </a:r>
          </a:p>
          <a:p>
            <a:r>
              <a:rPr lang="en-US" sz="1400">
                <a:solidFill>
                  <a:schemeClr val="bg1"/>
                </a:solidFill>
              </a:rPr>
              <a:t>– value tree prioritizations of Pareto-optimal alternatives</a:t>
            </a:r>
          </a:p>
          <a:p>
            <a:r>
              <a:rPr lang="en-US" sz="1400">
                <a:solidFill>
                  <a:schemeClr val="bg1"/>
                </a:solidFill>
              </a:rPr>
              <a:t>– consensus seeking by joint prioritizations</a:t>
            </a:r>
          </a:p>
          <a:p>
            <a:r>
              <a:rPr lang="en-US" sz="1600">
                <a:solidFill>
                  <a:srgbClr val="FFFF00"/>
                </a:solidFill>
              </a:rPr>
              <a:t>4. Seeking public acceptance</a:t>
            </a:r>
          </a:p>
          <a:p>
            <a:r>
              <a:rPr lang="en-US" sz="1400">
                <a:solidFill>
                  <a:schemeClr val="bg1"/>
                </a:solidFill>
              </a:rPr>
              <a:t>– public evaluation of value tree prioritizations</a:t>
            </a:r>
          </a:p>
          <a:p>
            <a:r>
              <a:rPr lang="en-US" sz="1400">
                <a:solidFill>
                  <a:schemeClr val="bg1"/>
                </a:solidFill>
              </a:rPr>
              <a:t>– voting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575111F-7C69-4B25-94E4-4153B1B42129}"/>
              </a:ext>
            </a:extLst>
          </p:cNvPr>
          <p:cNvSpPr/>
          <p:nvPr/>
        </p:nvSpPr>
        <p:spPr>
          <a:xfrm>
            <a:off x="369423" y="292613"/>
            <a:ext cx="84051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Participatory Decision Making in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Water Course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0D0F7-BE89-42C6-B2D0-635FE88C9D83}"/>
              </a:ext>
            </a:extLst>
          </p:cNvPr>
          <p:cNvSpPr txBox="1"/>
          <p:nvPr/>
        </p:nvSpPr>
        <p:spPr>
          <a:xfrm>
            <a:off x="5220072" y="3338454"/>
            <a:ext cx="39068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Projects with the Finnish Environment Institute </a:t>
            </a:r>
          </a:p>
        </p:txBody>
      </p:sp>
    </p:spTree>
    <p:extLst>
      <p:ext uri="{BB962C8B-B14F-4D97-AF65-F5344CB8AC3E}">
        <p14:creationId xmlns:p14="http://schemas.microsoft.com/office/powerpoint/2010/main" val="2751144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9C1E04-475A-4F00-BDAF-A31B9D9D337E}"/>
              </a:ext>
            </a:extLst>
          </p:cNvPr>
          <p:cNvSpPr/>
          <p:nvPr/>
        </p:nvSpPr>
        <p:spPr>
          <a:xfrm>
            <a:off x="1259632" y="620688"/>
            <a:ext cx="6120680" cy="611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Modelling is a great tool but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 also need to pay attention to the whole process: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60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Behavioral perspective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Actors and their roles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Systems Intelligence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60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</a:t>
            </a:r>
            <a:endParaRPr lang="en-US" sz="360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483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09290" y="620688"/>
            <a:ext cx="8640960" cy="1079500"/>
          </a:xfrm>
        </p:spPr>
        <p:txBody>
          <a:bodyPr>
            <a:noAutofit/>
          </a:bodyPr>
          <a:lstStyle/>
          <a:p>
            <a:pPr marL="0" lvl="2" algn="ctr">
              <a:spcBef>
                <a:spcPct val="20000"/>
              </a:spcBef>
              <a:tabLst>
                <a:tab pos="712788" algn="l"/>
              </a:tabLst>
              <a:defRPr/>
            </a:pPr>
            <a:r>
              <a:rPr lang="en-U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Behavioral 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Operational Research (BOR)</a:t>
            </a:r>
            <a:br>
              <a:rPr lang="en-US" sz="37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R.P. H</a:t>
            </a:r>
            <a:r>
              <a:rPr lang="en-US" sz="1600" b="0">
                <a:solidFill>
                  <a:schemeClr val="bg1"/>
                </a:solidFill>
              </a:rPr>
              <a:t>ämäläinen, J.Luoma and E.Saarinen, EJOR 2013</a:t>
            </a:r>
            <a:br>
              <a:rPr lang="en-US" sz="3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i-FI" sz="3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TextBox 7"/>
          <p:cNvSpPr txBox="1">
            <a:spLocks noChangeArrowheads="1"/>
          </p:cNvSpPr>
          <p:nvPr/>
        </p:nvSpPr>
        <p:spPr bwMode="auto">
          <a:xfrm>
            <a:off x="275047" y="3402452"/>
            <a:ext cx="3600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/>
            <a:endParaRPr lang="en-US" altLang="fi-FI" sz="2400" dirty="0">
              <a:solidFill>
                <a:schemeClr val="bg1"/>
              </a:solidFill>
            </a:endParaRPr>
          </a:p>
          <a:p>
            <a:pPr marL="0" lvl="1"/>
            <a:r>
              <a:rPr lang="en-US" altLang="fi-FI" sz="2400" dirty="0">
                <a:solidFill>
                  <a:srgbClr val="FFFF00"/>
                </a:solidFill>
              </a:rPr>
              <a:t>What is the impact of  the OR </a:t>
            </a:r>
            <a:r>
              <a:rPr lang="en-US" altLang="fi-FI" sz="2400" dirty="0" err="1">
                <a:solidFill>
                  <a:srgbClr val="FFFF00"/>
                </a:solidFill>
              </a:rPr>
              <a:t>modeller</a:t>
            </a:r>
            <a:r>
              <a:rPr lang="en-US" altLang="fi-FI" sz="2400" dirty="0">
                <a:solidFill>
                  <a:srgbClr val="FFFF00"/>
                </a:solidFill>
              </a:rPr>
              <a:t> and facilitator on the </a:t>
            </a:r>
            <a:r>
              <a:rPr lang="en-US" altLang="fi-FI" sz="2400">
                <a:solidFill>
                  <a:srgbClr val="FFFF00"/>
                </a:solidFill>
              </a:rPr>
              <a:t>outcome?</a:t>
            </a:r>
          </a:p>
          <a:p>
            <a:pPr marL="0" lvl="1"/>
            <a:endParaRPr lang="en-US" altLang="fi-FI" sz="2400">
              <a:solidFill>
                <a:srgbClr val="FFFF00"/>
              </a:solidFill>
            </a:endParaRPr>
          </a:p>
          <a:p>
            <a:pPr marL="0" lvl="1"/>
            <a:endParaRPr lang="en-US" altLang="fi-FI" sz="2400" dirty="0">
              <a:solidFill>
                <a:srgbClr val="FFFF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005" y="3742032"/>
            <a:ext cx="5432948" cy="249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7E5FEA-47F7-4E17-8CEF-162A510A9C91}"/>
              </a:ext>
            </a:extLst>
          </p:cNvPr>
          <p:cNvSpPr txBox="1"/>
          <p:nvPr/>
        </p:nvSpPr>
        <p:spPr>
          <a:xfrm>
            <a:off x="539552" y="2066662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fi-FI" sz="2400">
                <a:solidFill>
                  <a:schemeClr val="bg1"/>
                </a:solidFill>
              </a:rPr>
              <a:t>´´ </a:t>
            </a:r>
            <a:r>
              <a:rPr lang="en-US" altLang="fi-FI" sz="2400">
                <a:solidFill>
                  <a:srgbClr val="FFFF00"/>
                </a:solidFill>
              </a:rPr>
              <a:t>The study of behavioral aspects </a:t>
            </a:r>
            <a:r>
              <a:rPr lang="en-US" altLang="fi-FI" sz="2400">
                <a:solidFill>
                  <a:schemeClr val="bg1"/>
                </a:solidFill>
              </a:rPr>
              <a:t>related to the use of operations research methods in modeling, problem solving and decision support´´</a:t>
            </a:r>
            <a:endParaRPr lang="en-US" altLang="fi-FI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21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36A75-560B-467C-B0CA-CBCF80D1B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chemeClr val="bg1"/>
                </a:solidFill>
              </a:rPr>
              <a:t> </a:t>
            </a:r>
            <a:r>
              <a:rPr lang="en-US" sz="3600">
                <a:solidFill>
                  <a:schemeClr val="bg1"/>
                </a:solidFill>
                <a:latin typeface="+mn-lt"/>
              </a:rPr>
              <a:t>BOR – A </a:t>
            </a:r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New Active Research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C049B-E013-498F-99E0-C0C72536E6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6451" y="4085975"/>
            <a:ext cx="4585254" cy="25910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EBE54C-1569-4B6F-90BE-57EE987ACAF2}"/>
              </a:ext>
            </a:extLst>
          </p:cNvPr>
          <p:cNvSpPr txBox="1"/>
          <p:nvPr/>
        </p:nvSpPr>
        <p:spPr>
          <a:xfrm>
            <a:off x="277661" y="1638525"/>
            <a:ext cx="556434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</a:rPr>
              <a:t>-   EURO Working Group </a:t>
            </a:r>
          </a:p>
          <a:p>
            <a:pPr marL="342900" indent="-342900">
              <a:buFontTx/>
              <a:buChar char="-"/>
            </a:pPr>
            <a:r>
              <a:rPr lang="en-US" sz="2400">
                <a:solidFill>
                  <a:schemeClr val="bg1"/>
                </a:solidFill>
              </a:rPr>
              <a:t>Special issue and edited volumes</a:t>
            </a:r>
          </a:p>
          <a:p>
            <a:pPr marL="342900" indent="-342900">
              <a:buFontTx/>
              <a:buChar char="-"/>
            </a:pPr>
            <a:r>
              <a:rPr lang="en-US" sz="2400">
                <a:solidFill>
                  <a:schemeClr val="bg1"/>
                </a:solidFill>
              </a:rPr>
              <a:t>Conference streams and workshops</a:t>
            </a:r>
          </a:p>
          <a:p>
            <a:pPr marL="342900" indent="-342900">
              <a:buFontTx/>
              <a:buChar char="-"/>
            </a:pPr>
            <a:r>
              <a:rPr lang="en-US" sz="2400">
                <a:solidFill>
                  <a:schemeClr val="bg1"/>
                </a:solidFill>
              </a:rPr>
              <a:t>Summer Schools</a:t>
            </a:r>
          </a:p>
          <a:p>
            <a:r>
              <a:rPr lang="en-US" sz="24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0AE0A2-FC80-4A94-B78D-821D2624DED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9850" y="1723152"/>
            <a:ext cx="3358235" cy="22390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546B6D-C84C-4C95-8D71-5BD86A5B3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614" y="3504206"/>
            <a:ext cx="1557286" cy="2198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A523F5-A580-4F20-A9DB-B874C2601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4509121"/>
            <a:ext cx="1540843" cy="21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77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230858" y="1736737"/>
            <a:ext cx="4469353" cy="4248472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sz="1800" b="0" i="0" u="none" strike="noStrike" cap="none" normalizeH="0" baseline="0" dirty="0">
                <a:ln>
                  <a:noFill/>
                </a:ln>
                <a:solidFill>
                  <a:srgbClr val="99CCFF"/>
                </a:solidFill>
                <a:effectLst/>
                <a:latin typeface="Arial" charset="0"/>
              </a:rPr>
              <a:t>F</a:t>
            </a:r>
          </a:p>
        </p:txBody>
      </p:sp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19572" y="368821"/>
            <a:ext cx="7848872" cy="1079500"/>
          </a:xfrm>
        </p:spPr>
        <p:txBody>
          <a:bodyPr/>
          <a:lstStyle/>
          <a:p>
            <a:pPr algn="ctr">
              <a:defRPr/>
            </a:pPr>
            <a:r>
              <a:rPr lang="en-US" sz="3600">
                <a:solidFill>
                  <a:schemeClr val="bg1"/>
                </a:solidFill>
                <a:latin typeface="+mn-lt"/>
              </a:rPr>
              <a:t>Problem Solving Creates a </a:t>
            </a:r>
            <a:br>
              <a:rPr lang="en-US" sz="3600">
                <a:solidFill>
                  <a:schemeClr val="bg1"/>
                </a:solidFill>
                <a:latin typeface="+mn-lt"/>
              </a:rPr>
            </a:br>
            <a:r>
              <a:rPr lang="en-US" sz="3600">
                <a:solidFill>
                  <a:schemeClr val="bg1"/>
                </a:solidFill>
                <a:latin typeface="+mn-lt"/>
              </a:rPr>
              <a:t>Social 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sz="3600">
                <a:solidFill>
                  <a:schemeClr val="bg1"/>
                </a:solidFill>
                <a:latin typeface="+mn-lt"/>
              </a:rPr>
              <a:t>ystem</a:t>
            </a:r>
            <a:endParaRPr lang="fi-FI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66803" y="1797187"/>
            <a:ext cx="3960440" cy="4135438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Formed by the context and the interaction of </a:t>
            </a:r>
            <a:r>
              <a:rPr lang="en-US">
                <a:solidFill>
                  <a:schemeClr val="bg1"/>
                </a:solidFill>
              </a:rPr>
              <a:t>the clients </a:t>
            </a:r>
            <a:r>
              <a:rPr lang="en-US" dirty="0">
                <a:solidFill>
                  <a:schemeClr val="bg1"/>
                </a:solidFill>
              </a:rPr>
              <a:t>and the OR </a:t>
            </a:r>
            <a:r>
              <a:rPr lang="en-US">
                <a:solidFill>
                  <a:schemeClr val="bg1"/>
                </a:solidFill>
              </a:rPr>
              <a:t>analyst </a:t>
            </a:r>
          </a:p>
          <a:p>
            <a:pPr>
              <a:defRPr/>
            </a:pPr>
            <a:endParaRPr lang="en-US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actors are subject to </a:t>
            </a:r>
            <a:r>
              <a:rPr lang="en-US">
                <a:solidFill>
                  <a:srgbClr val="FFFF00"/>
                </a:solidFill>
              </a:rPr>
              <a:t>behavioral effects</a:t>
            </a:r>
          </a:p>
          <a:p>
            <a:pPr>
              <a:defRPr/>
            </a:pPr>
            <a:r>
              <a:rPr lang="en-US">
                <a:solidFill>
                  <a:srgbClr val="FFFF00"/>
                </a:solidFill>
              </a:rPr>
              <a:t>Structure creates behavior</a:t>
            </a:r>
          </a:p>
          <a:p>
            <a:pPr>
              <a:defRPr/>
            </a:pPr>
            <a:endParaRPr lang="en-US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The OR professional needs to observe and understand this </a:t>
            </a:r>
            <a:r>
              <a:rPr lang="en-US">
                <a:solidFill>
                  <a:schemeClr val="bg1"/>
                </a:solidFill>
              </a:rPr>
              <a:t>overall system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007899" cy="259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17144" y="5589240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Franco and </a:t>
            </a:r>
            <a:r>
              <a:rPr lang="fi-FI" sz="1400"/>
              <a:t>Hämäläinen, 2016</a:t>
            </a:r>
            <a:endParaRPr lang="fi-FI" sz="1400" dirty="0"/>
          </a:p>
        </p:txBody>
      </p:sp>
      <p:sp>
        <p:nvSpPr>
          <p:cNvPr id="4" name="Oval 3"/>
          <p:cNvSpPr/>
          <p:nvPr/>
        </p:nvSpPr>
        <p:spPr bwMode="auto">
          <a:xfrm>
            <a:off x="5239866" y="2636912"/>
            <a:ext cx="1154556" cy="1080120"/>
          </a:xfrm>
          <a:prstGeom prst="ellipse">
            <a:avLst/>
          </a:prstGeom>
          <a:solidFill>
            <a:srgbClr val="FFCCFF">
              <a:alpha val="54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9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48557" y="1886176"/>
            <a:ext cx="8280920" cy="3954598"/>
          </a:xfrm>
          <a:prstGeom prst="rect">
            <a:avLst/>
          </a:prstGeom>
          <a:solidFill>
            <a:srgbClr val="99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 bwMode="auto">
          <a:xfrm>
            <a:off x="429911" y="260648"/>
            <a:ext cx="79883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D2939"/>
                </a:solidFill>
                <a:latin typeface="Arial" charset="0"/>
              </a:defRPr>
            </a:lvl9pPr>
          </a:lstStyle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Systemic </a:t>
            </a:r>
            <a:r>
              <a:rPr lang="en-US"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Intrapersonal Emotional Effects </a:t>
            </a:r>
            <a:endParaRPr lang="fi-FI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3208886" y="3712285"/>
            <a:ext cx="2668014" cy="22593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 rot="16200000">
            <a:off x="-5817176" y="2417948"/>
            <a:ext cx="2455912" cy="1440160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0" name="TextBox 69"/>
          <p:cNvSpPr txBox="1"/>
          <p:nvPr/>
        </p:nvSpPr>
        <p:spPr>
          <a:xfrm>
            <a:off x="895211" y="2168903"/>
            <a:ext cx="161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A</a:t>
            </a:r>
            <a:endParaRPr lang="fi-FI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190752" y="4405618"/>
            <a:ext cx="161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Cgnition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450572" y="2172820"/>
            <a:ext cx="1618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 B</a:t>
            </a:r>
            <a:endParaRPr lang="fi-FI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20189" y="3238422"/>
            <a:ext cx="161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Cognition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Emotion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>
          <a:xfrm flipV="1">
            <a:off x="3177148" y="3396625"/>
            <a:ext cx="2698695" cy="19949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3256863" y="4476745"/>
            <a:ext cx="2613665" cy="1"/>
          </a:xfrm>
          <a:prstGeom prst="straightConnector1">
            <a:avLst/>
          </a:prstGeom>
          <a:ln w="158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3223123" y="4797363"/>
            <a:ext cx="2653777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26314" y="2816409"/>
            <a:ext cx="3000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Behavior (advocacy/enquiry)</a:t>
            </a:r>
            <a:endParaRPr lang="fi-FI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Raimo\AppData\Local\Microsoft\Windows\Temporary Internet Files\Content.IE5\O7XQ1G0F\3842703033_d80e1453c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3" y="2874489"/>
            <a:ext cx="2201014" cy="22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3017209" y="3984822"/>
            <a:ext cx="2990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expressions</a:t>
            </a:r>
            <a:endParaRPr lang="fi-FI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54435" y="301143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fi-FI" dirty="0"/>
          </a:p>
        </p:txBody>
      </p:sp>
      <p:sp>
        <p:nvSpPr>
          <p:cNvPr id="104" name="TextBox 103"/>
          <p:cNvSpPr txBox="1"/>
          <p:nvPr/>
        </p:nvSpPr>
        <p:spPr>
          <a:xfrm>
            <a:off x="1255012" y="3738382"/>
            <a:ext cx="109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</a:t>
            </a:r>
            <a:endParaRPr lang="fi-FI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 descr="C:\Users\Raimo\AppData\Local\Microsoft\Windows\Temporary Internet Files\Content.IE5\O7XQ1G0F\3842703033_d80e1453c8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968" y="2874489"/>
            <a:ext cx="2201014" cy="222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rc 17"/>
          <p:cNvSpPr/>
          <p:nvPr/>
        </p:nvSpPr>
        <p:spPr>
          <a:xfrm rot="11833121">
            <a:off x="1574575" y="3223772"/>
            <a:ext cx="1879008" cy="1689110"/>
          </a:xfrm>
          <a:prstGeom prst="arc">
            <a:avLst>
              <a:gd name="adj1" fmla="val 11360474"/>
              <a:gd name="adj2" fmla="val 21118995"/>
            </a:avLst>
          </a:prstGeom>
          <a:ln>
            <a:solidFill>
              <a:srgbClr val="FFFF00"/>
            </a:solidFill>
            <a:headEnd type="arrow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4" name="Arc 123"/>
          <p:cNvSpPr/>
          <p:nvPr/>
        </p:nvSpPr>
        <p:spPr>
          <a:xfrm rot="20677947">
            <a:off x="1711710" y="2575519"/>
            <a:ext cx="2153435" cy="1472639"/>
          </a:xfrm>
          <a:prstGeom prst="arc">
            <a:avLst>
              <a:gd name="adj1" fmla="val 11360474"/>
              <a:gd name="adj2" fmla="val 21252565"/>
            </a:avLst>
          </a:prstGeom>
          <a:ln>
            <a:solidFill>
              <a:srgbClr val="FFFF00"/>
            </a:solidFill>
            <a:headEnd type="arrow" w="lg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1190647" y="3347379"/>
            <a:ext cx="10486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Cognition</a:t>
            </a:r>
          </a:p>
          <a:p>
            <a:r>
              <a:rPr lang="fi-FI" sz="1600" dirty="0">
                <a:solidFill>
                  <a:srgbClr val="FFFF00"/>
                </a:solidFill>
              </a:rPr>
              <a:t>Emotion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07646" y="3314321"/>
            <a:ext cx="11063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Cognition </a:t>
            </a:r>
          </a:p>
          <a:p>
            <a:r>
              <a:rPr lang="fi-FI" sz="1600" dirty="0"/>
              <a:t>Emotion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53992" y="1322933"/>
            <a:ext cx="61005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</a:rPr>
              <a:t>I. Leppänen, R. P. Hämäläinen, E. Saarinen and M. Viinikainen</a:t>
            </a:r>
            <a:r>
              <a:rPr lang="fi-FI" sz="1400">
                <a:solidFill>
                  <a:schemeClr val="bg1"/>
                </a:solidFill>
              </a:rPr>
              <a:t>, GDN </a:t>
            </a:r>
            <a:r>
              <a:rPr lang="fi-FI" sz="1400" dirty="0">
                <a:solidFill>
                  <a:schemeClr val="bg1"/>
                </a:solidFill>
              </a:rPr>
              <a:t>2018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96422A-72D1-4C8F-AFCB-78A63530FC16}"/>
              </a:ext>
            </a:extLst>
          </p:cNvPr>
          <p:cNvSpPr txBox="1"/>
          <p:nvPr/>
        </p:nvSpPr>
        <p:spPr>
          <a:xfrm>
            <a:off x="242631" y="6053132"/>
            <a:ext cx="3993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Psycho-physiological  measurements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651A3-135C-4820-B62E-F7BD42E7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9017" y="5250907"/>
            <a:ext cx="1132233" cy="15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5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8215703" cy="1860227"/>
          </a:xfrm>
        </p:spPr>
        <p:txBody>
          <a:bodyPr/>
          <a:lstStyle/>
          <a:p>
            <a:pPr algn="ctr"/>
            <a:r>
              <a:rPr lang="fi-F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fi-F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</a:t>
            </a:r>
            <a:r>
              <a:rPr lang="fi-F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extremely </a:t>
            </a:r>
            <a:r>
              <a:rPr lang="fi-FI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  <a:r>
              <a:rPr lang="fi-F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onoured for the GDN Section Award</a:t>
            </a:r>
            <a:endParaRPr lang="fi-F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fi-FI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Thank 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You!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7A68EC-3A04-456F-BF80-774D1D63373C}"/>
              </a:ext>
            </a:extLst>
          </p:cNvPr>
          <p:cNvSpPr txBox="1"/>
          <p:nvPr/>
        </p:nvSpPr>
        <p:spPr>
          <a:xfrm>
            <a:off x="539552" y="2204864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GDN Section is a unique welcoming and open community</a:t>
            </a:r>
          </a:p>
          <a:p>
            <a:pPr algn="ctr"/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People in this community have given me great inspirations</a:t>
            </a:r>
          </a:p>
          <a:p>
            <a:pPr algn="ctr"/>
            <a:endParaRPr lang="en-US" sz="2400">
              <a:solidFill>
                <a:schemeClr val="bg1"/>
              </a:solidFill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Many of my publications are in the GDN Journal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0AA904-2E22-4DCC-8F29-AD2943A53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4191097"/>
            <a:ext cx="3000333" cy="2250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51C5E-B4E8-4044-AD3D-0176807C6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191097"/>
            <a:ext cx="2565020" cy="21966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D67713-1186-4094-A7B7-873CA5653AF6}"/>
              </a:ext>
            </a:extLst>
          </p:cNvPr>
          <p:cNvSpPr txBox="1"/>
          <p:nvPr/>
        </p:nvSpPr>
        <p:spPr>
          <a:xfrm>
            <a:off x="1713328" y="6423804"/>
            <a:ext cx="581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Prof. Melvin E. Shakun visiting Systems Analysis Laboratory 1990+/- ?</a:t>
            </a:r>
          </a:p>
        </p:txBody>
      </p:sp>
    </p:spTree>
    <p:extLst>
      <p:ext uri="{BB962C8B-B14F-4D97-AF65-F5344CB8AC3E}">
        <p14:creationId xmlns:p14="http://schemas.microsoft.com/office/powerpoint/2010/main" val="37986800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543" y="620688"/>
            <a:ext cx="8207375" cy="119579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Actors and Roles in </a:t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Model Based Group Problem Solving</a:t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1" y="5416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EB6DB-EC4F-4555-9024-338728E2CA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1560" y="1776171"/>
            <a:ext cx="8351391" cy="3989244"/>
          </a:xfrm>
        </p:spPr>
        <p:txBody>
          <a:bodyPr/>
          <a:lstStyle/>
          <a:p>
            <a:pPr lvl="0" algn="just"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rgbClr val="FFFF00"/>
                </a:solidFill>
                <a:latin typeface="Calibri" panose="020F0502020204030204" pitchFamily="34" charset="0"/>
              </a:rPr>
              <a:t>Commissioner, supervisors and sub-contractors</a:t>
            </a:r>
          </a:p>
          <a:p>
            <a:pPr lvl="0" algn="just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rgbClr val="FFFF00"/>
                </a:solidFill>
                <a:latin typeface="Calibri" panose="020F0502020204030204" pitchFamily="34" charset="0"/>
              </a:rPr>
              <a:t>Project leader </a:t>
            </a:r>
            <a:r>
              <a:rPr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designs and oversees the project’s progress</a:t>
            </a:r>
            <a:endParaRPr lang="en-US" sz="2400" b="0">
              <a:solidFill>
                <a:schemeClr val="bg1"/>
              </a:solidFill>
              <a:latin typeface="Noto Sans Symbol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rgbClr val="FFFF00"/>
                </a:solidFill>
                <a:latin typeface="Calibri" panose="020F0502020204030204" pitchFamily="34" charset="0"/>
              </a:rPr>
              <a:t>Project manager </a:t>
            </a:r>
            <a:r>
              <a:rPr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runs the process following the project plan</a:t>
            </a:r>
            <a:endParaRPr lang="en-US" sz="2400" b="0">
              <a:solidFill>
                <a:schemeClr val="bg1"/>
              </a:solidFill>
              <a:latin typeface="Noto Sans Symbol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rgbClr val="FFFF00"/>
                </a:solidFill>
                <a:latin typeface="Calibri" panose="020F0502020204030204" pitchFamily="34" charset="0"/>
              </a:rPr>
              <a:t>Facilitator</a:t>
            </a:r>
            <a:r>
              <a:rPr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facilitates the group’s interactions and  dynamics</a:t>
            </a:r>
            <a:endParaRPr lang="en-US" sz="2400" b="0">
              <a:solidFill>
                <a:schemeClr val="bg1"/>
              </a:solidFill>
              <a:latin typeface="Noto Sans Symbol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rgbClr val="FFFF00"/>
                </a:solidFill>
                <a:latin typeface="Calibri" panose="020F0502020204030204" pitchFamily="34" charset="0"/>
              </a:rPr>
              <a:t>Modeller</a:t>
            </a:r>
            <a:r>
              <a:rPr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develops the model and conducts the analysis</a:t>
            </a:r>
            <a:endParaRPr lang="en-US" sz="2400" b="0">
              <a:solidFill>
                <a:schemeClr val="bg1"/>
              </a:solidFill>
              <a:latin typeface="Noto Sans Symbols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rgbClr val="FFFF00"/>
                </a:solidFill>
                <a:latin typeface="Calibri" panose="020F0502020204030204" pitchFamily="34" charset="0"/>
              </a:rPr>
              <a:t>Negotiator</a:t>
            </a:r>
            <a:r>
              <a:rPr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400" b="0">
                <a:solidFill>
                  <a:srgbClr val="FFFF00"/>
                </a:solidFill>
                <a:latin typeface="Calibri" panose="020F0502020204030204" pitchFamily="34" charset="0"/>
              </a:rPr>
              <a:t>or mediator </a:t>
            </a:r>
            <a:r>
              <a:rPr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helps the group to negotiate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rgbClr val="FFFF00"/>
                </a:solidFill>
                <a:latin typeface="Calibri" panose="020F0502020204030204" pitchFamily="34" charset="0"/>
              </a:rPr>
              <a:t>Recorder</a:t>
            </a:r>
            <a:r>
              <a:rPr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 observes and documents the process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rgbClr val="FFFF00"/>
                </a:solidFill>
                <a:latin typeface="Calibri" panose="020F0502020204030204" pitchFamily="34" charset="0"/>
              </a:rPr>
              <a:t>Stakeholders and decision makers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400" b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400" b="0">
                <a:solidFill>
                  <a:schemeClr val="bg1"/>
                </a:solidFill>
                <a:latin typeface="Calibri" panose="020F0502020204030204" pitchFamily="34" charset="0"/>
              </a:rPr>
              <a:t>Different skills and behavioral challenges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80785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772" y="476672"/>
            <a:ext cx="8207375" cy="119579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A</a:t>
            </a:r>
            <a:r>
              <a:rPr lang="en-US">
                <a:solidFill>
                  <a:schemeClr val="bg1"/>
                </a:solidFill>
                <a:latin typeface="+mn-lt"/>
              </a:rPr>
              <a:t> Competency Framework</a:t>
            </a:r>
            <a:br>
              <a:rPr lang="en-US" b="0">
                <a:solidFill>
                  <a:schemeClr val="bg1"/>
                </a:solidFill>
              </a:rPr>
            </a:br>
            <a:r>
              <a:rPr lang="en-US" sz="1400" b="0">
                <a:solidFill>
                  <a:schemeClr val="bg1"/>
                </a:solidFill>
                <a:latin typeface="Arial" panose="020B0604020202020204" pitchFamily="34" charset="0"/>
              </a:rPr>
              <a:t>S. Elsawah, E. Bakhanova, R. P. Hämäläinen, A. Voinov, 2021</a:t>
            </a:r>
            <a:br>
              <a:rPr lang="en-US" b="0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A90F80-1EAE-492D-9338-B47D458306E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93820" y="1973184"/>
            <a:ext cx="9033087" cy="4385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321" y="5416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38321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772" y="476672"/>
            <a:ext cx="8207375" cy="119579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Importance of Competences</a:t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b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0">
                <a:solidFill>
                  <a:schemeClr val="bg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Survey Among Academics </a:t>
            </a:r>
            <a:b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1" y="5416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EB6DB-EC4F-4555-9024-338728E2CA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9592" y="1554653"/>
            <a:ext cx="8424165" cy="398924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000" b="0" i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r>
              <a:rPr lang="en-US" sz="2000" b="0">
                <a:solidFill>
                  <a:schemeClr val="bg1"/>
                </a:solidFill>
              </a:rPr>
              <a:t>E-mailing lists:</a:t>
            </a:r>
          </a:p>
          <a:p>
            <a:pPr lvl="1"/>
            <a:r>
              <a:rPr lang="en-US" sz="1900" b="0">
                <a:solidFill>
                  <a:schemeClr val="bg1"/>
                </a:solidFill>
                <a:latin typeface="+mj-lt"/>
              </a:rPr>
              <a:t>International MCDA Society</a:t>
            </a:r>
          </a:p>
          <a:p>
            <a:pPr lvl="1"/>
            <a:r>
              <a:rPr lang="en-US" sz="1900" b="0">
                <a:solidFill>
                  <a:schemeClr val="bg1"/>
                </a:solidFill>
                <a:latin typeface="+mj-lt"/>
              </a:rPr>
              <a:t>EURO Working Group on Behavioural OR </a:t>
            </a:r>
          </a:p>
          <a:p>
            <a:pPr lvl="1"/>
            <a:r>
              <a:rPr lang="en-US" sz="1900" b="0">
                <a:solidFill>
                  <a:schemeClr val="bg1"/>
                </a:solidFill>
                <a:latin typeface="+mj-lt"/>
              </a:rPr>
              <a:t>Modelling and Simulation Society of Australia and New Zealand</a:t>
            </a:r>
          </a:p>
          <a:p>
            <a:pPr lvl="1"/>
            <a:r>
              <a:rPr lang="en-US" sz="1900" b="0">
                <a:solidFill>
                  <a:schemeClr val="bg1"/>
                </a:solidFill>
                <a:latin typeface="+mj-lt"/>
              </a:rPr>
              <a:t>Participatory Modelling Community of Practice</a:t>
            </a:r>
          </a:p>
          <a:p>
            <a:pPr marL="25191" lvl="1" indent="0">
              <a:buNone/>
            </a:pPr>
            <a:r>
              <a:rPr lang="en-US" sz="1900">
                <a:solidFill>
                  <a:schemeClr val="bg1"/>
                </a:solidFill>
                <a:latin typeface="+mj-lt"/>
              </a:rPr>
              <a:t>O</a:t>
            </a:r>
            <a:r>
              <a:rPr lang="en-US" sz="1900" b="0">
                <a:solidFill>
                  <a:schemeClr val="bg1"/>
                </a:solidFill>
                <a:latin typeface="+mj-lt"/>
              </a:rPr>
              <a:t>ver </a:t>
            </a:r>
            <a:r>
              <a:rPr lang="en-US" sz="1900" b="0">
                <a:solidFill>
                  <a:srgbClr val="FFFF00"/>
                </a:solidFill>
                <a:latin typeface="+mj-lt"/>
              </a:rPr>
              <a:t>5500 e-mails </a:t>
            </a:r>
            <a:endParaRPr lang="en-US" sz="1900" b="0">
              <a:solidFill>
                <a:schemeClr val="bg1"/>
              </a:solidFill>
              <a:latin typeface="+mj-lt"/>
            </a:endParaRPr>
          </a:p>
          <a:p>
            <a:pPr lvl="1"/>
            <a:r>
              <a:rPr lang="en-US" sz="1900" b="0">
                <a:solidFill>
                  <a:schemeClr val="bg1"/>
                </a:solidFill>
                <a:latin typeface="+mj-lt"/>
              </a:rPr>
              <a:t>System Dynamics Society FB page </a:t>
            </a:r>
          </a:p>
          <a:p>
            <a:pPr marL="25191" lvl="1" indent="0">
              <a:buNone/>
            </a:pPr>
            <a:r>
              <a:rPr lang="en-US" sz="1900">
                <a:solidFill>
                  <a:schemeClr val="bg1"/>
                </a:solidFill>
                <a:latin typeface="+mj-lt"/>
              </a:rPr>
              <a:t>O</a:t>
            </a:r>
            <a:r>
              <a:rPr lang="en-US" sz="1900" b="0">
                <a:solidFill>
                  <a:schemeClr val="bg1"/>
                </a:solidFill>
                <a:latin typeface="+mj-lt"/>
              </a:rPr>
              <a:t>ver </a:t>
            </a:r>
            <a:r>
              <a:rPr lang="en-US" sz="1900" b="0">
                <a:solidFill>
                  <a:srgbClr val="FFFF00"/>
                </a:solidFill>
                <a:latin typeface="+mj-lt"/>
              </a:rPr>
              <a:t>5800 followers</a:t>
            </a:r>
          </a:p>
          <a:p>
            <a:r>
              <a:rPr lang="en-US" sz="2000" b="0">
                <a:solidFill>
                  <a:schemeClr val="bg1"/>
                </a:solidFill>
              </a:rPr>
              <a:t>Very low response rate: </a:t>
            </a:r>
            <a:r>
              <a:rPr lang="en-US" sz="2000" b="0">
                <a:solidFill>
                  <a:srgbClr val="FFFF00"/>
                </a:solidFill>
              </a:rPr>
              <a:t>Only 48 complete replies </a:t>
            </a:r>
          </a:p>
          <a:p>
            <a:r>
              <a:rPr lang="en-US" sz="2000" b="0">
                <a:solidFill>
                  <a:schemeClr val="bg1"/>
                </a:solidFill>
              </a:rPr>
              <a:t>Most of them were from very experienced practitioners </a:t>
            </a:r>
          </a:p>
          <a:p>
            <a:r>
              <a:rPr lang="en-US" sz="2000" b="0">
                <a:solidFill>
                  <a:srgbClr val="FFFF00"/>
                </a:solidFill>
              </a:rPr>
              <a:t>The academic community is not working on real life projects?</a:t>
            </a:r>
          </a:p>
          <a:p>
            <a:r>
              <a:rPr lang="en-US" sz="2000" b="0">
                <a:solidFill>
                  <a:schemeClr val="bg1"/>
                </a:solidFill>
              </a:rPr>
              <a:t>People do not like surveys?</a:t>
            </a:r>
          </a:p>
          <a:p>
            <a:endParaRPr lang="en-US" sz="2000" b="0">
              <a:solidFill>
                <a:srgbClr val="FFFF00"/>
              </a:solidFill>
            </a:endParaRPr>
          </a:p>
          <a:p>
            <a:endParaRPr lang="en-US" sz="2000" b="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845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BD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88009"/>
            <a:ext cx="8207375" cy="119579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Importance of Competences in Roles </a:t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1" y="5416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BEB6DB-EC4F-4555-9024-338728E2CA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9835" y="1268760"/>
            <a:ext cx="8424165" cy="3989244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2000" b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2000" b="0">
              <a:solidFill>
                <a:srgbClr val="FFFF00"/>
              </a:solidFill>
            </a:endParaRPr>
          </a:p>
          <a:p>
            <a:endParaRPr lang="en-US" sz="2000" b="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B7D9CC-8991-4A77-95E3-B65150FE8D2A}"/>
              </a:ext>
            </a:extLst>
          </p:cNvPr>
          <p:cNvSpPr/>
          <p:nvPr/>
        </p:nvSpPr>
        <p:spPr>
          <a:xfrm>
            <a:off x="705560" y="5209070"/>
            <a:ext cx="7416824" cy="1636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>
                <a:solidFill>
                  <a:schemeClr val="bg1"/>
                </a:solidFill>
              </a:rPr>
              <a:t>:</a:t>
            </a:r>
          </a:p>
          <a:p>
            <a:pPr>
              <a:spcAft>
                <a:spcPts val="1000"/>
              </a:spcAft>
            </a:pPr>
            <a:r>
              <a:rPr lang="en-US">
                <a:solidFill>
                  <a:srgbClr val="FFFF00"/>
                </a:solidFill>
              </a:rPr>
              <a:t>Strong call for better training :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``I think that facilitation training needs to be encouraged as well as modelling training. </a:t>
            </a:r>
            <a:r>
              <a:rPr lang="en-US">
                <a:solidFill>
                  <a:srgbClr val="FFFF00"/>
                </a:solidFill>
                <a:latin typeface="Calibri" panose="020F0502020204030204" pitchFamily="34" charset="0"/>
              </a:rPr>
              <a:t>These skills are almost diametrically opposed to that of a modeller, so it is almost crazy to think that modellers can have both sets of skills.``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16CE00A5-C8C7-442A-B18F-C2B2E6E2D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0275" y="14843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role is on the level of  4 or 5 on the scale 0-5 , where 5 is very important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AE1E0-0952-41CF-BBDA-30A2F70B57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5" y="1323774"/>
            <a:ext cx="9144000" cy="42104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32FBA3-328B-44ED-AF37-6E7379B6543F}"/>
              </a:ext>
            </a:extLst>
          </p:cNvPr>
          <p:cNvSpPr txBox="1"/>
          <p:nvPr/>
        </p:nvSpPr>
        <p:spPr>
          <a:xfrm>
            <a:off x="175346" y="1539756"/>
            <a:ext cx="259157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/>
              <a:t>Important</a:t>
            </a:r>
            <a:r>
              <a:rPr lang="en-US" sz="1600"/>
              <a:t> or very important</a:t>
            </a:r>
          </a:p>
        </p:txBody>
      </p:sp>
    </p:spTree>
    <p:extLst>
      <p:ext uri="{BB962C8B-B14F-4D97-AF65-F5344CB8AC3E}">
        <p14:creationId xmlns:p14="http://schemas.microsoft.com/office/powerpoint/2010/main" val="23042164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772" y="476672"/>
            <a:ext cx="8207375" cy="119579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</a:rPr>
              <a:t>Systems Thinking and Leadership Competences</a:t>
            </a:r>
            <a:br>
              <a:rPr lang="en-US" b="0">
                <a:solidFill>
                  <a:schemeClr val="bg1"/>
                </a:solidFill>
              </a:rPr>
            </a:br>
            <a:br>
              <a:rPr lang="en-US" b="0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9A90F80-1EAE-492D-9338-B47D458306E8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5456" y="1962443"/>
            <a:ext cx="9033087" cy="43853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321" y="5416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E925E70-D331-4BDE-B0A8-B7018988253D}"/>
              </a:ext>
            </a:extLst>
          </p:cNvPr>
          <p:cNvSpPr/>
          <p:nvPr/>
        </p:nvSpPr>
        <p:spPr bwMode="auto">
          <a:xfrm rot="19546501">
            <a:off x="5407502" y="3528992"/>
            <a:ext cx="3685919" cy="2313408"/>
          </a:xfrm>
          <a:prstGeom prst="ellipse">
            <a:avLst/>
          </a:prstGeom>
          <a:solidFill>
            <a:srgbClr val="FFFF00">
              <a:alpha val="25882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471150F-A5FD-423D-8F2B-F7F67D982513}"/>
              </a:ext>
            </a:extLst>
          </p:cNvPr>
          <p:cNvSpPr/>
          <p:nvPr/>
        </p:nvSpPr>
        <p:spPr bwMode="auto">
          <a:xfrm rot="1399906">
            <a:off x="17425" y="3491751"/>
            <a:ext cx="2979044" cy="1584176"/>
          </a:xfrm>
          <a:prstGeom prst="ellipse">
            <a:avLst/>
          </a:prstGeom>
          <a:solidFill>
            <a:srgbClr val="FFFF00">
              <a:alpha val="2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8376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755265"/>
            <a:ext cx="8207375" cy="1195798"/>
          </a:xfrm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Systems Intelligence (SI) </a:t>
            </a:r>
            <a:b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" panose="020B0604020202020204" pitchFamily="34" charset="0"/>
              </a:rPr>
              <a:t>E. S</a:t>
            </a:r>
            <a:r>
              <a:rPr lang="en-GB" sz="1400" b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aarinen and  R.P. Hämäläinen  2004</a:t>
            </a:r>
            <a:br>
              <a:rPr lang="en-GB" b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A2DC1-AAC9-A64F-AF6D-2E4365896B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49274" y="1988840"/>
            <a:ext cx="5409364" cy="3240361"/>
          </a:xfrm>
        </p:spPr>
        <p:txBody>
          <a:bodyPr>
            <a:noAutofit/>
          </a:bodyPr>
          <a:lstStyle/>
          <a:p>
            <a:pPr algn="ctr"/>
            <a:endParaRPr lang="en-US" sz="2400" b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2400" b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``</a:t>
            </a:r>
            <a:r>
              <a:rPr lang="en-US" sz="2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Intelligent </a:t>
            </a:r>
            <a:r>
              <a:rPr lang="en-US" sz="2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r>
              <a:rPr lang="en-US" sz="2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in the context of complex systems involving interaction and feedback</a:t>
            </a:r>
            <a:r>
              <a:rPr lang="en-US" sz="2400" b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`` </a:t>
            </a:r>
            <a:endParaRPr lang="en-GB" sz="2400" b="0" dirty="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400" b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``</a:t>
            </a:r>
            <a:r>
              <a:rPr lang="en-US" sz="2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Seeing oneself as being part of the overall system including  both the </a:t>
            </a:r>
            <a:r>
              <a:rPr lang="en-US" sz="2400" b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technical and human  elements``</a:t>
            </a:r>
          </a:p>
          <a:p>
            <a:pPr lvl="0"/>
            <a:r>
              <a:rPr lang="en-US" sz="2400" b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A core competence in group problem solving</a:t>
            </a:r>
          </a:p>
          <a:p>
            <a:pPr lvl="0"/>
            <a:endParaRPr lang="en-US" sz="2400" b="0">
              <a:solidFill>
                <a:schemeClr val="bg1"/>
              </a:solidFill>
              <a:latin typeface="Calibri"/>
              <a:cs typeface="Arial" panose="020B0604020202020204" pitchFamily="34" charset="0"/>
            </a:endParaRPr>
          </a:p>
          <a:p>
            <a:endParaRPr lang="en-US" sz="2400" b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endParaRPr lang="en-US" sz="24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10970"/>
            <a:ext cx="2515979" cy="40714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2321" y="5416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8" name="TextBox 7"/>
          <p:cNvSpPr txBox="1"/>
          <p:nvPr/>
        </p:nvSpPr>
        <p:spPr>
          <a:xfrm>
            <a:off x="5389399" y="6196662"/>
            <a:ext cx="3426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http://systemsintelligence.aalto.fi/</a:t>
            </a:r>
            <a:endParaRPr lang="en-GB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422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659014"/>
            <a:ext cx="8207375" cy="1195798"/>
          </a:xfrm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8 Factors of Systems Intelligence</a:t>
            </a:r>
            <a:b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J. T</a:t>
            </a:r>
            <a:r>
              <a:rPr lang="en-GB" sz="1400" b="0">
                <a:solidFill>
                  <a:schemeClr val="bg1"/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örmänen,  R.P. Hämäläinen and E. Saarinen, 2016    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A2DC1-AAC9-A64F-AF6D-2E4365896B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9030" y="2360726"/>
            <a:ext cx="8574970" cy="3240361"/>
          </a:xfrm>
        </p:spPr>
        <p:txBody>
          <a:bodyPr>
            <a:noAutofit/>
          </a:bodyPr>
          <a:lstStyle/>
          <a:p>
            <a:r>
              <a:rPr lang="en-US" sz="2000">
                <a:solidFill>
                  <a:srgbClr val="FFFF00"/>
                </a:solidFill>
                <a:latin typeface="+mn-lt"/>
              </a:rPr>
              <a:t>Systemic Perception:</a:t>
            </a:r>
            <a:r>
              <a:rPr lang="en-US" sz="2000" b="0">
                <a:solidFill>
                  <a:schemeClr val="bg1"/>
                </a:solidFill>
                <a:latin typeface="+mn-lt"/>
              </a:rPr>
              <a:t> Ability to see systems around us</a:t>
            </a:r>
          </a:p>
          <a:p>
            <a:r>
              <a:rPr lang="en-US" sz="2000">
                <a:solidFill>
                  <a:srgbClr val="FFFF00"/>
                </a:solidFill>
                <a:latin typeface="+mn-lt"/>
              </a:rPr>
              <a:t>Attunement:</a:t>
            </a:r>
            <a:r>
              <a:rPr lang="en-US" sz="2000" b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000" b="0">
                <a:solidFill>
                  <a:schemeClr val="bg1"/>
                </a:solidFill>
                <a:latin typeface="+mn-lt"/>
              </a:rPr>
              <a:t>Capability to feel and tune into people and systems</a:t>
            </a:r>
          </a:p>
          <a:p>
            <a:r>
              <a:rPr lang="en-US" sz="2000">
                <a:solidFill>
                  <a:srgbClr val="FFFF00"/>
                </a:solidFill>
                <a:latin typeface="+mn-lt"/>
              </a:rPr>
              <a:t>Positive Engagement: </a:t>
            </a:r>
            <a:r>
              <a:rPr lang="en-US" sz="2000" b="0">
                <a:solidFill>
                  <a:schemeClr val="bg1"/>
                </a:solidFill>
                <a:latin typeface="+mn-lt"/>
              </a:rPr>
              <a:t>The character of our communicative interactions </a:t>
            </a:r>
          </a:p>
          <a:p>
            <a:r>
              <a:rPr lang="en-US" sz="2000">
                <a:solidFill>
                  <a:srgbClr val="FFFF00"/>
                </a:solidFill>
                <a:latin typeface="+mn-lt"/>
              </a:rPr>
              <a:t>Reflection:</a:t>
            </a:r>
            <a:r>
              <a:rPr lang="en-US" sz="2000" b="0">
                <a:solidFill>
                  <a:srgbClr val="FFFF00"/>
                </a:solidFill>
                <a:latin typeface="+mn-lt"/>
              </a:rPr>
              <a:t> </a:t>
            </a:r>
            <a:r>
              <a:rPr lang="en-US" sz="2000" b="0">
                <a:solidFill>
                  <a:schemeClr val="bg1"/>
                </a:solidFill>
                <a:latin typeface="+mn-lt"/>
              </a:rPr>
              <a:t> Reflecting on our thoughts and thinking about our thinking</a:t>
            </a:r>
          </a:p>
          <a:p>
            <a:r>
              <a:rPr lang="en-US" sz="2000">
                <a:solidFill>
                  <a:srgbClr val="FFFF00"/>
                </a:solidFill>
                <a:latin typeface="+mn-lt"/>
              </a:rPr>
              <a:t>Spirited Discovery:</a:t>
            </a:r>
            <a:r>
              <a:rPr lang="en-US" sz="2000" b="0">
                <a:solidFill>
                  <a:schemeClr val="bg1"/>
                </a:solidFill>
                <a:latin typeface="+mn-lt"/>
              </a:rPr>
              <a:t> Passionate engagement with new ideas </a:t>
            </a:r>
          </a:p>
          <a:p>
            <a:r>
              <a:rPr lang="en-US" sz="2000">
                <a:solidFill>
                  <a:srgbClr val="FFFF00"/>
                </a:solidFill>
                <a:latin typeface="+mn-lt"/>
              </a:rPr>
              <a:t>Effective Responsiveness: </a:t>
            </a:r>
            <a:r>
              <a:rPr lang="en-US" sz="2000" b="0">
                <a:solidFill>
                  <a:schemeClr val="bg1"/>
                </a:solidFill>
                <a:latin typeface="+mn-lt"/>
              </a:rPr>
              <a:t>Taking timely, appropriate actions</a:t>
            </a:r>
          </a:p>
          <a:p>
            <a:r>
              <a:rPr lang="en-US" sz="2000">
                <a:solidFill>
                  <a:srgbClr val="FFFF00"/>
                </a:solidFill>
                <a:latin typeface="+mn-lt"/>
              </a:rPr>
              <a:t>Wise Action:</a:t>
            </a:r>
            <a:r>
              <a:rPr lang="en-US" sz="2000" b="0">
                <a:solidFill>
                  <a:schemeClr val="bg1"/>
                </a:solidFill>
                <a:latin typeface="+mn-lt"/>
              </a:rPr>
              <a:t> Acting wih consideration and a long time horizon </a:t>
            </a:r>
          </a:p>
          <a:p>
            <a:r>
              <a:rPr lang="en-US" sz="2000">
                <a:solidFill>
                  <a:srgbClr val="FFFF00"/>
                </a:solidFill>
                <a:latin typeface="+mn-lt"/>
              </a:rPr>
              <a:t>Positive Attitude: </a:t>
            </a:r>
            <a:r>
              <a:rPr lang="en-US" sz="2000" b="0">
                <a:solidFill>
                  <a:schemeClr val="bg1"/>
                </a:solidFill>
                <a:latin typeface="+mn-lt"/>
              </a:rPr>
              <a:t>Our overall approach to life in systems </a:t>
            </a:r>
          </a:p>
          <a:p>
            <a:endParaRPr lang="en-US" sz="2000" b="0">
              <a:solidFill>
                <a:schemeClr val="bg1"/>
              </a:solidFill>
              <a:latin typeface="+mn-lt"/>
            </a:endParaRPr>
          </a:p>
          <a:p>
            <a:endParaRPr lang="en-US" sz="20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1" y="5416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2527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474348"/>
            <a:ext cx="8640960" cy="1195798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800"/>
              </a:spcAft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SI Skills Have a Role in the </a:t>
            </a:r>
            <a:b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</a:b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anose="020F0502020204030204" pitchFamily="34" charset="0"/>
              </a:rPr>
              <a:t>4 Functions of Participatory Modelling </a:t>
            </a:r>
            <a:br>
              <a:rPr lang="en-US" sz="1800" b="0">
                <a:solidFill>
                  <a:schemeClr val="bg1"/>
                </a:solidFill>
              </a:rPr>
            </a:br>
            <a:r>
              <a:rPr lang="en-US" sz="1400" b="0">
                <a:solidFill>
                  <a:schemeClr val="bg1"/>
                </a:solidFill>
                <a:latin typeface="+mn-lt"/>
              </a:rPr>
              <a:t>D. </a:t>
            </a:r>
            <a:r>
              <a:rPr lang="en-US" sz="1400" b="0">
                <a:solidFill>
                  <a:schemeClr val="bg1"/>
                </a:solidFill>
              </a:rPr>
              <a:t>C. Kenny, E. Bakhanova, R.P. Hämäläinen and A.Voinov, 2021</a:t>
            </a:r>
            <a:br>
              <a:rPr lang="en-US" b="0">
                <a:solidFill>
                  <a:schemeClr val="bg1"/>
                </a:solidFill>
              </a:rPr>
            </a:br>
            <a:br>
              <a:rPr lang="en-US" b="0">
                <a:solidFill>
                  <a:schemeClr val="bg1"/>
                </a:solidFill>
              </a:rPr>
            </a:br>
            <a:br>
              <a:rPr lang="en-US">
                <a:solidFill>
                  <a:schemeClr val="bg1"/>
                </a:solidFill>
              </a:rPr>
            </a:br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</a:t>
            </a:r>
            <a:br>
              <a:rPr lang="en-GB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GB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en-GB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52321" y="5416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06D6DBD-9B6A-49E9-B80C-6F74FCE4DC5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899592" y="2044160"/>
            <a:ext cx="7235248" cy="3987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BD7410-81AD-402C-8B06-D7879A1227C0}"/>
              </a:ext>
            </a:extLst>
          </p:cNvPr>
          <p:cNvSpPr txBox="1"/>
          <p:nvPr/>
        </p:nvSpPr>
        <p:spPr>
          <a:xfrm>
            <a:off x="899592" y="6165304"/>
            <a:ext cx="4993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The four functions of PM by Lamere et al. 2020</a:t>
            </a:r>
          </a:p>
        </p:txBody>
      </p:sp>
    </p:spTree>
    <p:extLst>
      <p:ext uri="{BB962C8B-B14F-4D97-AF65-F5344CB8AC3E}">
        <p14:creationId xmlns:p14="http://schemas.microsoft.com/office/powerpoint/2010/main" val="29521912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952B0-D03E-DA41-A6DC-F3CFB5690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2" y="400578"/>
            <a:ext cx="8207375" cy="1195798"/>
          </a:xfrm>
        </p:spPr>
        <p:txBody>
          <a:bodyPr/>
          <a:lstStyle/>
          <a:p>
            <a:pPr algn="ctr"/>
            <a: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Learning  Systems Intelligence </a:t>
            </a:r>
            <a:br>
              <a:rPr lang="en-GB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</a:br>
            <a:r>
              <a:rPr lang="fi-FI" sz="14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 panose="020B0604020202020204" pitchFamily="34" charset="0"/>
              </a:rPr>
              <a:t>R.P. H</a:t>
            </a:r>
            <a:r>
              <a:rPr lang="fi-FI" sz="1400" b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ämäläinen, K. Kumpulainen, T. Harviainen and  E. Saarinen, 2020 </a:t>
            </a:r>
            <a:endParaRPr lang="en-GB" sz="14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BC6D4-E686-0045-9B70-0AECFFD12C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7256" y="1697732"/>
            <a:ext cx="4569986" cy="4392821"/>
          </a:xfrm>
        </p:spPr>
        <p:txBody>
          <a:bodyPr>
            <a:noAutofit/>
          </a:bodyPr>
          <a:lstStyle/>
          <a:p>
            <a:r>
              <a:rPr lang="en-GB" sz="2000" b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SI test: </a:t>
            </a:r>
            <a:r>
              <a:rPr lang="en-GB" sz="2000" b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Self and peer evaluation of individuals and organizations – strengths and growth challenges</a:t>
            </a:r>
          </a:p>
          <a:p>
            <a:endParaRPr lang="en-GB" sz="2000" b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GB" sz="2000" b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Gamification:</a:t>
            </a:r>
            <a:r>
              <a:rPr lang="en-GB" sz="20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GB" sz="20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serious SI c</a:t>
            </a:r>
            <a:r>
              <a:rPr lang="en-GB"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ard game. 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ngages </a:t>
            </a:r>
            <a:r>
              <a:rPr lang="en-US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en-US"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 dialogue. </a:t>
            </a:r>
            <a:endParaRPr lang="en-US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Teams start  </a:t>
            </a:r>
            <a: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improvement processes without a </a:t>
            </a:r>
            <a:r>
              <a:rPr lang="en-GB"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facilitator.</a:t>
            </a:r>
            <a:br>
              <a:rPr lang="en-GB" sz="20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Applicability </a:t>
            </a:r>
            <a:r>
              <a:rPr lang="en-GB" sz="2000" b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group problem solving ?</a:t>
            </a:r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5196859"/>
            <a:ext cx="2500257" cy="153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723C0-5FCF-496E-996A-54272697E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7242" y="3578344"/>
            <a:ext cx="3993922" cy="31576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7CDA43-FE52-4AC8-AC08-D94C00280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563" y="1587031"/>
            <a:ext cx="3732927" cy="188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97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E90AD-C2BB-4841-B0F4-DE8B7E6B2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7" y="503279"/>
            <a:ext cx="8385376" cy="1079500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+mn-lt"/>
              </a:rPr>
              <a:t>Leadership in Participatory Modelling </a:t>
            </a:r>
            <a:br>
              <a:rPr lang="en-US" sz="1400" b="0">
                <a:solidFill>
                  <a:schemeClr val="bg1"/>
                </a:solidFill>
                <a:effectLst/>
                <a:latin typeface="+mn-lt"/>
              </a:rPr>
            </a:br>
            <a:r>
              <a:rPr lang="en-US" sz="1400" b="0">
                <a:solidFill>
                  <a:schemeClr val="bg1"/>
                </a:solidFill>
                <a:effectLst/>
                <a:latin typeface="+mn-lt"/>
              </a:rPr>
              <a:t>R.P. Hämäläinen, I. Miliszewska and A.Voinov, 2020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EC51C35-2B51-42A9-986A-245A25F100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79438" y="2228546"/>
            <a:ext cx="4784650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4264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Leadership is the focus</a:t>
            </a:r>
          </a:p>
          <a:p>
            <a:pPr marL="0" lv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when the performance of </a:t>
            </a:r>
          </a:p>
          <a:p>
            <a:pPr marL="0" lv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any function is considered</a:t>
            </a:r>
          </a:p>
          <a:p>
            <a:pPr marL="0" lv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lvl="0" indent="0">
              <a:buNone/>
            </a:pPr>
            <a:r>
              <a:rPr lang="en-US" altLang="en-US">
                <a:solidFill>
                  <a:srgbClr val="FFFF00"/>
                </a:solidFill>
              </a:rPr>
              <a:t>Special concerns in model based group problem solving:</a:t>
            </a:r>
          </a:p>
          <a:p>
            <a:pPr marL="0" lvl="0" indent="0">
              <a:buNone/>
            </a:pPr>
            <a:r>
              <a:rPr lang="en-US" altLang="en-US">
                <a:solidFill>
                  <a:schemeClr val="bg1"/>
                </a:solidFill>
              </a:rPr>
              <a:t>Transparent, ethical and bias-aware modelling and people engagement</a:t>
            </a:r>
          </a:p>
          <a:p>
            <a:pPr marL="0" lv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>
              <a:solidFill>
                <a:schemeClr val="bg1"/>
              </a:solidFill>
            </a:endParaRPr>
          </a:p>
          <a:p>
            <a:pPr marL="0" lvl="0" indent="0">
              <a:buNone/>
            </a:pPr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2058" name="Picture 10" descr="Organisational Behaviour Clipart - Png Download (1024x663), Png Download">
            <a:extLst>
              <a:ext uri="{FF2B5EF4-FFF2-40B4-BE49-F238E27FC236}">
                <a16:creationId xmlns:a16="http://schemas.microsoft.com/office/drawing/2014/main" id="{35B1AAB5-8240-4AE0-928F-05B9B1FE78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20888"/>
            <a:ext cx="3600725" cy="23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54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16632"/>
            <a:ext cx="8215703" cy="1860227"/>
          </a:xfrm>
        </p:spPr>
        <p:txBody>
          <a:bodyPr/>
          <a:lstStyle/>
          <a:p>
            <a:pPr algn="ctr"/>
            <a:r>
              <a:rPr lang="fi-F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 </a:t>
            </a:r>
            <a:r>
              <a:rPr lang="fi-F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feel</a:t>
            </a:r>
            <a:r>
              <a:rPr lang="fi-F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extremely </a:t>
            </a:r>
            <a:r>
              <a:rPr lang="fi-FI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</a:t>
            </a:r>
            <a:r>
              <a:rPr lang="fi-FI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onoured for the GDN Section Award</a:t>
            </a:r>
            <a:endParaRPr lang="fi-F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fi-FI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It also makes me </a:t>
            </a:r>
            <a:r>
              <a:rPr lang="fi-FI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very</a:t>
            </a:r>
            <a:r>
              <a:rPr lang="fi-FI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i-FI" dirty="0" err="1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happy</a:t>
            </a:r>
            <a:r>
              <a:rPr lang="fi-FI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fi-FI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– Thank You!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70" y="2280086"/>
            <a:ext cx="75247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64" y="3156386"/>
            <a:ext cx="6028620" cy="3065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9554" y="2862689"/>
            <a:ext cx="1056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/>
              <a:t>Source: DW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48824F-2505-4AC6-ABB8-B53A43A64D14}"/>
              </a:ext>
            </a:extLst>
          </p:cNvPr>
          <p:cNvSpPr txBox="1"/>
          <p:nvPr/>
        </p:nvSpPr>
        <p:spPr>
          <a:xfrm>
            <a:off x="6133748" y="3571021"/>
            <a:ext cx="2808312" cy="923330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58DA"/>
                </a:solidFill>
              </a:rPr>
              <a:t>Number One in the World Happiness Reports :</a:t>
            </a:r>
          </a:p>
          <a:p>
            <a:r>
              <a:rPr lang="en-US">
                <a:solidFill>
                  <a:srgbClr val="0058DA"/>
                </a:solidFill>
              </a:rPr>
              <a:t>2021,2020 ,2019, 2018</a:t>
            </a:r>
          </a:p>
        </p:txBody>
      </p:sp>
    </p:spTree>
    <p:extLst>
      <p:ext uri="{BB962C8B-B14F-4D97-AF65-F5344CB8AC3E}">
        <p14:creationId xmlns:p14="http://schemas.microsoft.com/office/powerpoint/2010/main" val="1551157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C13C-191D-4F72-9905-5F418A01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+mn-lt"/>
              </a:rPr>
              <a:t>Leadership Theories and Styles</a:t>
            </a:r>
            <a:br>
              <a:rPr lang="en-US">
                <a:solidFill>
                  <a:schemeClr val="bg1"/>
                </a:solidFill>
                <a:effectLst/>
              </a:rPr>
            </a:br>
            <a:br>
              <a:rPr lang="en-US">
                <a:solidFill>
                  <a:schemeClr val="bg1"/>
                </a:solidFill>
                <a:effectLst/>
              </a:rPr>
            </a:b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025F8-72B2-456E-A16A-B085035F4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134" y="1333003"/>
            <a:ext cx="6768752" cy="4135437"/>
          </a:xfrm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Laissez-faire leadership - style in the academia</a:t>
            </a:r>
          </a:p>
          <a:p>
            <a:r>
              <a:rPr lang="en-US">
                <a:solidFill>
                  <a:schemeClr val="bg1"/>
                </a:solidFill>
              </a:rPr>
              <a:t>Shared and distributed leadership - no hierarchy </a:t>
            </a:r>
          </a:p>
          <a:p>
            <a:r>
              <a:rPr lang="en-US">
                <a:solidFill>
                  <a:schemeClr val="bg1"/>
                </a:solidFill>
              </a:rPr>
              <a:t>Transactional and transformational leadership – leader follower</a:t>
            </a:r>
          </a:p>
          <a:p>
            <a:r>
              <a:rPr lang="en-US">
                <a:solidFill>
                  <a:srgbClr val="FFFF00"/>
                </a:solidFill>
              </a:rPr>
              <a:t>Systems leadership – considers the big picture</a:t>
            </a:r>
          </a:p>
          <a:p>
            <a:r>
              <a:rPr lang="en-US">
                <a:solidFill>
                  <a:schemeClr val="bg1"/>
                </a:solidFill>
              </a:rPr>
              <a:t>Complexity leadership – a description only</a:t>
            </a:r>
          </a:p>
          <a:p>
            <a:r>
              <a:rPr lang="en-US">
                <a:solidFill>
                  <a:schemeClr val="bg1"/>
                </a:solidFill>
              </a:rPr>
              <a:t>Servant and spiritual leadership – non-neutral</a:t>
            </a:r>
          </a:p>
          <a:p>
            <a:pPr marL="0" indent="0">
              <a:buNone/>
            </a:pPr>
            <a:endParaRPr lang="en-US">
              <a:solidFill>
                <a:srgbClr val="FFFF00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3076" name="Picture 4" descr="Plan Panda Free Images - Plan Clipart - Png Download (615x570), Png Download">
            <a:extLst>
              <a:ext uri="{FF2B5EF4-FFF2-40B4-BE49-F238E27FC236}">
                <a16:creationId xmlns:a16="http://schemas.microsoft.com/office/drawing/2014/main" id="{3C0C9474-99DB-41B7-97F6-BF39AD380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038" y="1628800"/>
            <a:ext cx="581167" cy="53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Plan Panda Free Images - Plan Clipart - Png Download (615x570), Png Download">
            <a:extLst>
              <a:ext uri="{FF2B5EF4-FFF2-40B4-BE49-F238E27FC236}">
                <a16:creationId xmlns:a16="http://schemas.microsoft.com/office/drawing/2014/main" id="{8CE33791-690F-49BB-8090-3EA6428BB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2632" y="1800378"/>
            <a:ext cx="649842" cy="6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Plan Panda Free Images - Plan Clipart - Png Download (615x570), Png Download">
            <a:extLst>
              <a:ext uri="{FF2B5EF4-FFF2-40B4-BE49-F238E27FC236}">
                <a16:creationId xmlns:a16="http://schemas.microsoft.com/office/drawing/2014/main" id="{287F8A73-F520-4181-99B5-A88FBD212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444" y="1777043"/>
            <a:ext cx="649842" cy="60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The Committee – The Chain Gang Cycling Club">
            <a:extLst>
              <a:ext uri="{FF2B5EF4-FFF2-40B4-BE49-F238E27FC236}">
                <a16:creationId xmlns:a16="http://schemas.microsoft.com/office/drawing/2014/main" id="{24702421-A790-4FE2-B5C2-098B9F15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525" y="2667977"/>
            <a:ext cx="1547341" cy="110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0FEB6C-D476-494F-917E-2B43006F3E63}"/>
              </a:ext>
            </a:extLst>
          </p:cNvPr>
          <p:cNvSpPr txBox="1"/>
          <p:nvPr/>
        </p:nvSpPr>
        <p:spPr>
          <a:xfrm>
            <a:off x="371134" y="544620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00"/>
                </a:solidFill>
              </a:rPr>
              <a:t>Leadership and management are different but can overlap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53835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A563A32C-66ED-4F15-B7B8-9C262BF85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559272"/>
            <a:ext cx="8229600" cy="1143000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Thinking process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A2416A4-3621-4FC0-9E55-F43510AFE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600" y="2147850"/>
            <a:ext cx="4040188" cy="639762"/>
          </a:xfrm>
        </p:spPr>
        <p:txBody>
          <a:bodyPr/>
          <a:lstStyle/>
          <a:p>
            <a:r>
              <a:rPr lang="en-US" b="0">
                <a:solidFill>
                  <a:schemeClr val="bg1"/>
                </a:solidFill>
              </a:rPr>
              <a:t>Leadership</a:t>
            </a: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5722C44B-A45F-4913-AE49-5182A871CD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560" y="2952885"/>
            <a:ext cx="4040188" cy="395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00"/>
                </a:solidFill>
              </a:rPr>
              <a:t>Looks at the big picture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Designs the project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Considers alternative modelling approaches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FFFF00"/>
                </a:solidFill>
              </a:rPr>
              <a:t>Focuses on mental models, values, beliefs and biases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bg1"/>
                </a:solidFill>
              </a:rPr>
              <a:t>Sensitive to ethical issues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F3903F4-053A-47BF-82D0-413B50D11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220568" y="2147850"/>
            <a:ext cx="4041775" cy="639762"/>
          </a:xfrm>
        </p:spPr>
        <p:txBody>
          <a:bodyPr/>
          <a:lstStyle/>
          <a:p>
            <a:r>
              <a:rPr lang="en-US" b="0">
                <a:solidFill>
                  <a:schemeClr val="bg1"/>
                </a:solidFill>
              </a:rPr>
              <a:t>Management</a:t>
            </a:r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30B93398-961E-4581-A11A-1983E8A86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09748" y="2906712"/>
            <a:ext cx="4041775" cy="3951288"/>
          </a:xfrm>
        </p:spPr>
        <p:txBody>
          <a:bodyPr/>
          <a:lstStyle/>
          <a:p>
            <a:pPr lvl="0"/>
            <a:r>
              <a:rPr lang="en-US" sz="2000">
                <a:solidFill>
                  <a:schemeClr val="bg1"/>
                </a:solidFill>
              </a:rPr>
              <a:t>Looks inwards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Plans sessions</a:t>
            </a:r>
          </a:p>
          <a:p>
            <a:pPr lvl="0"/>
            <a:r>
              <a:rPr lang="en-US" sz="2000">
                <a:solidFill>
                  <a:srgbClr val="FFFF00"/>
                </a:solidFill>
              </a:rPr>
              <a:t>Focuses on details</a:t>
            </a:r>
          </a:p>
          <a:p>
            <a:pPr lvl="0"/>
            <a:r>
              <a:rPr lang="en-US" sz="2000">
                <a:solidFill>
                  <a:srgbClr val="FFFF00"/>
                </a:solidFill>
              </a:rPr>
              <a:t>Correct use of model, method and data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Efficient use of time</a:t>
            </a:r>
            <a:endParaRPr lang="en-US" sz="2000">
              <a:solidFill>
                <a:srgbClr val="FFFF00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Minimizes uncertainty</a:t>
            </a:r>
          </a:p>
        </p:txBody>
      </p:sp>
      <p:pic>
        <p:nvPicPr>
          <p:cNvPr id="4098" name="Picture 2" descr="Cc0 Creative Commons - Brain Gears Clipart - Png Download (639x760), Png Download">
            <a:extLst>
              <a:ext uri="{FF2B5EF4-FFF2-40B4-BE49-F238E27FC236}">
                <a16:creationId xmlns:a16="http://schemas.microsoft.com/office/drawing/2014/main" id="{4C761006-D9FD-4E02-9A28-7DAC8A368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456" y="764704"/>
            <a:ext cx="1370732" cy="1630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657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C13C-191D-4F72-9905-5F418A012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43" y="488950"/>
            <a:ext cx="8573395" cy="1079500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Modeller as the Leader </a:t>
            </a:r>
            <a:br>
              <a:rPr lang="en-US" sz="3600">
                <a:solidFill>
                  <a:schemeClr val="bg1"/>
                </a:solidFill>
              </a:rPr>
            </a:br>
            <a:br>
              <a:rPr lang="en-US"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786D5-D025-4899-A28C-70D66C714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105" y="2708920"/>
            <a:ext cx="3916363" cy="1717159"/>
          </a:xfrm>
        </p:spPr>
        <p:txBody>
          <a:bodyPr/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Pros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Understands the method  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Knows how to use the model</a:t>
            </a:r>
          </a:p>
          <a:p>
            <a:pPr marL="0" indent="0">
              <a:buNone/>
            </a:pPr>
            <a:r>
              <a:rPr lang="en-US" sz="2000">
                <a:solidFill>
                  <a:schemeClr val="bg1"/>
                </a:solidFill>
              </a:rPr>
              <a:t>Technical competency</a:t>
            </a: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28A31B-25AD-4375-8658-D58A2B5987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4469" y="2617498"/>
            <a:ext cx="4231426" cy="3157386"/>
          </a:xfrm>
        </p:spPr>
        <p:txBody>
          <a:bodyPr/>
          <a:lstStyle/>
          <a:p>
            <a:pPr marL="0" indent="0">
              <a:buNone/>
            </a:pPr>
            <a:r>
              <a:rPr lang="en-US" sz="2400">
                <a:solidFill>
                  <a:schemeClr val="bg1"/>
                </a:solidFill>
              </a:rPr>
              <a:t>Risks</a:t>
            </a:r>
          </a:p>
          <a:p>
            <a:r>
              <a:rPr lang="en-US" sz="2000">
                <a:solidFill>
                  <a:schemeClr val="bg1"/>
                </a:solidFill>
              </a:rPr>
              <a:t>Advocates the method rather than solves the problem</a:t>
            </a:r>
          </a:p>
          <a:p>
            <a:r>
              <a:rPr lang="en-US" sz="2000">
                <a:solidFill>
                  <a:schemeClr val="bg1"/>
                </a:solidFill>
              </a:rPr>
              <a:t>Is not willing to talk about the limitations of the method</a:t>
            </a:r>
          </a:p>
          <a:p>
            <a:r>
              <a:rPr lang="en-US" sz="2000">
                <a:solidFill>
                  <a:schemeClr val="bg1"/>
                </a:solidFill>
              </a:rPr>
              <a:t>Does not consider other methods</a:t>
            </a:r>
          </a:p>
          <a:p>
            <a:r>
              <a:rPr lang="en-US" sz="2000">
                <a:solidFill>
                  <a:srgbClr val="FFFF00"/>
                </a:solidFill>
              </a:rPr>
              <a:t>May solve the wrong problem right</a:t>
            </a:r>
          </a:p>
          <a:p>
            <a:r>
              <a:rPr lang="en-US" sz="2000">
                <a:solidFill>
                  <a:srgbClr val="FFFF00"/>
                </a:solidFill>
              </a:rPr>
              <a:t>Lacks people skills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67E35F-9FB1-4BFC-AD14-942EE8348312}"/>
              </a:ext>
            </a:extLst>
          </p:cNvPr>
          <p:cNvSpPr txBox="1"/>
          <p:nvPr/>
        </p:nvSpPr>
        <p:spPr>
          <a:xfrm>
            <a:off x="3563888" y="1772816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AF3C1-A800-497F-98DC-A9B48CCE0045}"/>
              </a:ext>
            </a:extLst>
          </p:cNvPr>
          <p:cNvSpPr txBox="1"/>
          <p:nvPr/>
        </p:nvSpPr>
        <p:spPr>
          <a:xfrm>
            <a:off x="498105" y="1112647"/>
            <a:ext cx="83647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400">
                <a:solidFill>
                  <a:schemeClr val="bg1"/>
                </a:solidFill>
              </a:rPr>
              <a:t>Modellers are eager to start projects with their new methods </a:t>
            </a:r>
          </a:p>
          <a:p>
            <a:pPr algn="ctr"/>
            <a:r>
              <a:rPr lang="en-US" sz="2400">
                <a:solidFill>
                  <a:schemeClr val="bg1"/>
                </a:solidFill>
              </a:rPr>
              <a:t>Modellers can become leaders implicitly - is this good?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D656F-8B3A-4F8D-8E40-8499063DEBE7}"/>
              </a:ext>
            </a:extLst>
          </p:cNvPr>
          <p:cNvSpPr txBox="1"/>
          <p:nvPr/>
        </p:nvSpPr>
        <p:spPr>
          <a:xfrm>
            <a:off x="696712" y="5538053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bg1"/>
                </a:solidFill>
              </a:rPr>
              <a:t>Main point: Assigning leadership in group problem solving is important</a:t>
            </a:r>
          </a:p>
        </p:txBody>
      </p:sp>
    </p:spTree>
    <p:extLst>
      <p:ext uri="{BB962C8B-B14F-4D97-AF65-F5344CB8AC3E}">
        <p14:creationId xmlns:p14="http://schemas.microsoft.com/office/powerpoint/2010/main" val="485625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79F9BE90-3B91-4662-BEEA-819CC41B0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476250"/>
            <a:ext cx="7985125" cy="1079500"/>
          </a:xfrm>
        </p:spPr>
        <p:txBody>
          <a:bodyPr/>
          <a:lstStyle/>
          <a:p>
            <a:pPr algn="ctr">
              <a:defRPr/>
            </a:pPr>
            <a:r>
              <a:rPr lang="en-US" sz="3700">
                <a:solidFill>
                  <a:schemeClr val="bg1"/>
                </a:solidFill>
              </a:rPr>
              <a:t>Summary</a:t>
            </a:r>
            <a:br>
              <a:rPr lang="fi-FI" sz="3700" dirty="0">
                <a:solidFill>
                  <a:schemeClr val="bg1"/>
                </a:solidFill>
              </a:rPr>
            </a:br>
            <a:endParaRPr lang="fi-FI" sz="3700" dirty="0">
              <a:solidFill>
                <a:schemeClr val="bg1"/>
              </a:solidFill>
            </a:endParaRP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10CC5607-B73E-427C-B055-F002C517B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361281"/>
            <a:ext cx="8568951" cy="4135437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is invaluable but not enough in group problem solving</a:t>
            </a:r>
          </a:p>
          <a:p>
            <a:pPr marL="0" indent="0" algn="ctr">
              <a:buFontTx/>
              <a:buNone/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engage the people?</a:t>
            </a:r>
          </a:p>
          <a:p>
            <a:pPr marL="0" indent="0" algn="ctr">
              <a:buNone/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the big picture </a:t>
            </a:r>
          </a:p>
          <a:p>
            <a:pPr marL="0" indent="0" algn="ctr">
              <a:buNone/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 attention to behavioural factors</a:t>
            </a:r>
          </a:p>
          <a:p>
            <a:pPr marL="0" indent="0" algn="ctr">
              <a:buFontTx/>
              <a:buNone/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requires systems thinking and leadership</a:t>
            </a:r>
          </a:p>
          <a:p>
            <a:pPr marL="0" indent="0" algn="ctr">
              <a:buFontTx/>
              <a:buNone/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mature professional has both modelling and people skills</a:t>
            </a:r>
          </a:p>
          <a:p>
            <a:pPr marL="0" indent="0" algn="ctr">
              <a:buFontTx/>
              <a:buNone/>
              <a:defRPr/>
            </a:pPr>
            <a:endParaRPr 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FontTx/>
              <a:buNone/>
              <a:defRPr/>
            </a:pP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field of group decision making  is very rich and full of exciting challenges</a:t>
            </a:r>
          </a:p>
          <a:p>
            <a:pPr marL="0" indent="0" algn="ctr">
              <a:buFontTx/>
              <a:buNone/>
              <a:defRPr/>
            </a:pPr>
            <a:r>
              <a:rPr lang="en-US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Thanks to you, the  GDN community, for providing an inspiring environment for working on these ideas!</a:t>
            </a:r>
          </a:p>
          <a:p>
            <a:pPr marL="0" indent="0" algn="ctr">
              <a:buFontTx/>
              <a:buNone/>
              <a:defRPr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E13B4-F5DB-4722-B1E4-95771B1C1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437" y="116632"/>
            <a:ext cx="7985125" cy="1079500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+mn-lt"/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6CF35-3674-432F-988A-EDD5D94D8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764704"/>
            <a:ext cx="7985125" cy="413543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R.P. Hämäläinen: Computer assisted energy policy analysis in the parliament of Finland, Interfaces, Vol. 18, No. 4, 1988, pp. 12-23.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R.P. Hämäläinen, A.A. Salo and K. Pöysti: Observations about consensus seeking in a multiple criteria environment, in: Proceedings of the 25th HICSS, Vol. IV, 1991, IEEE Computer Society Press, pp. 190-198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M. Verkama, R.P. Hämäläinen and H. Ehtamo: Multi-agent interaction processes: From oligopoly theory to decentralized artificial intelligence, Group Decision and Negotiation, Vol. 1, No. 2, 1992, pp. 137-159.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A. Salo and R.P. Hämäläinen: Preference assessment by imprecise ratio statements Operations Research, Vol. 40, No. 6, November-December 1992, pp. 1053-1061.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R.P. Hämäläinen and M. Pöyhönen: On-line group decision support by preference programming in traffic planning, Group Decision and Negotiation, Vol. 5, 1996, pp.485-500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R.P. Hämäläinen, M. Lindstedt and K. Sinkko: Multi-attribute risk analysis in nuclear emergency management, Risk Analysis, Vol. 20, No 4, 2000, pp. 455-467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H. Ehtamo and R.P. Hämäläinen: Interactive multiple-criteria methods for reaching Pareto optimal agreements in negotiations, Group Decision and Negotiation, Vol. 10, No. 6, 2001, pp. 475-491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R.P. Hämäläinen, E. Kettunen, M. Marttunen and H. Ehtamo:  Evaluating a framework for multi-stakeholder decision support in water resources management , Group Decision and Negotiation, Vol. 10, No. 4, pp. 331-353, 2001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R.P. Hämäläinen: Decisionarium - Aiding decisions, negotiating and collecting opinions on the Web. Journal of Multi-Criteria Decision Analysis, Vol. 12, 2003, 101-110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E. Saarinen and R. P. Hamäläinen: Systems Intelligence: connecting engineering thinking with human sensitivity. In: Hämäläinen, R.P., Saarinen, E. (Eds.), Systems Intelligence – Discovering a Hidden Competence in Human Action and Organizational Life, A88. Helsinki University of Technology: Systems Analysis Laboratory Research Reports, pp. 1–29, 2004</a:t>
            </a:r>
          </a:p>
          <a:p>
            <a:pPr marL="0" indent="0">
              <a:buNone/>
            </a:pPr>
            <a:endParaRPr lang="en-US" sz="1400">
              <a:solidFill>
                <a:schemeClr val="bg1"/>
              </a:solidFill>
              <a:latin typeface="+mn-lt"/>
            </a:endParaRPr>
          </a:p>
          <a:p>
            <a:endParaRPr lang="en-US" sz="14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46470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64EF5-40F9-45BF-9628-8CCC07241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332656"/>
            <a:ext cx="7985125" cy="59046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J. Mustajoki, R.P. Hämäläinen and M. Marttunen:  Participatory multicriteria decision support with Web-HIPRE: A case of lake regulation policy Environmental Modelling &amp; Software, Vol. 19, No. 6, 2004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J. Mustajoki, R.P. Hämäläinen, A. Salo : Decision Support by Interval SMART/SWING - Incorporating Imprecision in the SMART and SWING Methods Decision Sciences, Vol. 36, No.2, 2005, pp. 317-339.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R.P. Hämäläinen, J. Luoma and E. Saarinen: On the Importance of Behavioral Operational Research: The Case of Understanding and Communicating about Dynamic Systems. European Journal of Operational Research 2013, Vol. 228, Issue 3, pp. 623-634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R.P. Hämäläinen, Rachel Jones, Esa Saarinen :Being Better Better - Living with Systems Intelligence Aalto University Publications, CROSSOVER 4/2014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J. Törmänen, R.P. Hämäläinen and E. Saarinen : Systems Intelligence Inventory,  Learning Organization, vol. 23(4), 2016, pp. 218-231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L.A. Franco and R.P. Hämäläinen: Engaging with Behavioural OR: On Methods, Actors and Praxis, In M. Kunc, J. Malpass, L. White (eds.), Behavioural Operational Research: Theory, Methodology and Practice, Palgrave, Macmillan, UK. 2016, pp. 3-25.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I. Leppänen, R.P. Hämäläinen, E. Saarinen and M. Viinikainen: Intrapersonal Emotional Responses to the Inquiry and Advocacy Modes of Interaction: A Psychophysiological Study, Group Decision and Negotiation,  6, July 2018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R.P. Hämäläinen, K. Kumpulainen, J.T. Harviainen and E. Saarinen: Design Gaming for Learning Systems Intelligence in Socio-Emotional Systems Syst Res Behav Sci. 2020;1–5.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R. P. Hämäläinen, I. Miliszewsk and A. Voinov: Leadership in participatory modelling – Is there a need for it? Environmental Modelling &amp; Software, Volume 133, November 2020, 104834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S. Elsawah, E. Bakhanova, R. P. Hämäläinen, A. Voinov :Towards a competency framework for participatory modelling: Identifying core competencies, Manuscript 2021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400">
                <a:solidFill>
                  <a:schemeClr val="bg1"/>
                </a:solidFill>
                <a:latin typeface="+mn-lt"/>
              </a:rPr>
              <a:t>D. C. Kenny, E. Bakhanova, R.P. Hämäläinen and A. Voinov: Participatory modelling and systems Intelligence: A systems-based and transdisciplinary partnership, Manuscript 2021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1400">
              <a:solidFill>
                <a:schemeClr val="bg1"/>
              </a:solidFill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en-US" sz="14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9354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3DDFBA-D821-43FD-B784-7632BD0F14BE}"/>
              </a:ext>
            </a:extLst>
          </p:cNvPr>
          <p:cNvSpPr txBox="1"/>
          <p:nvPr/>
        </p:nvSpPr>
        <p:spPr>
          <a:xfrm>
            <a:off x="827584" y="2924944"/>
            <a:ext cx="7904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My personal research journey in GDN</a:t>
            </a:r>
          </a:p>
        </p:txBody>
      </p:sp>
    </p:spTree>
    <p:extLst>
      <p:ext uri="{BB962C8B-B14F-4D97-AF65-F5344CB8AC3E}">
        <p14:creationId xmlns:p14="http://schemas.microsoft.com/office/powerpoint/2010/main" val="3030685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1C13C-191D-4F72-9905-5F418A012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+mn-lt"/>
              </a:rPr>
              <a:t>Participatory</a:t>
            </a:r>
            <a:r>
              <a:rPr lang="en-US">
                <a:solidFill>
                  <a:schemeClr val="bg1"/>
                </a:solidFill>
              </a:rPr>
              <a:t> Modelling (PM)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025F8-72B2-456E-A16A-B085035F4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43" y="1591460"/>
            <a:ext cx="8581045" cy="468052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Any interactive model based group decision support project </a:t>
            </a:r>
          </a:p>
          <a:p>
            <a:pPr>
              <a:buFont typeface="Arial" panose="020B0604020202020204" pitchFamily="34" charset="0"/>
              <a:buChar char="•"/>
            </a:pPr>
            <a:endParaRPr lang="en-US">
              <a:solidFill>
                <a:schemeClr val="bg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OR studies often focus on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	- the model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	- one stage only (structuring, modelling, decision 	making, negotiation 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rgbClr val="FFFF00"/>
                </a:solidFill>
              </a:rPr>
              <a:t>Real life problem solving is a process with multiple actors and stages : </a:t>
            </a:r>
          </a:p>
          <a:p>
            <a:pPr marL="0" indent="0">
              <a:buNone/>
            </a:pPr>
            <a:r>
              <a:rPr lang="en-US">
                <a:solidFill>
                  <a:schemeClr val="bg1"/>
                </a:solidFill>
              </a:rPr>
              <a:t>	- problem owner, modeller, facilitator, … setting up the 	project, identification of stakeholders, modelling…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bg1"/>
                </a:solidFill>
              </a:rPr>
              <a:t>Need to consider the whole process</a:t>
            </a:r>
          </a:p>
        </p:txBody>
      </p:sp>
    </p:spTree>
    <p:extLst>
      <p:ext uri="{BB962C8B-B14F-4D97-AF65-F5344CB8AC3E}">
        <p14:creationId xmlns:p14="http://schemas.microsoft.com/office/powerpoint/2010/main" val="2677083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AD9A4-CC25-4484-83A8-F50A045A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4991"/>
            <a:ext cx="8856984" cy="1362075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fi-FI" sz="3700" cap="none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Model Based Group Problem Solving</a:t>
            </a:r>
            <a:br>
              <a:rPr lang="en-US" altLang="fi-FI" sz="3700" cap="none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fi-FI" sz="2400" b="0" cap="none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Stages and Research Communities  </a:t>
            </a:r>
            <a:endParaRPr lang="en-US" sz="2400" b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2292B3-AA2E-427D-81B3-5E2F10EB3787}"/>
              </a:ext>
            </a:extLst>
          </p:cNvPr>
          <p:cNvSpPr txBox="1"/>
          <p:nvPr/>
        </p:nvSpPr>
        <p:spPr>
          <a:xfrm>
            <a:off x="395536" y="2100701"/>
            <a:ext cx="439248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Problem definition</a:t>
            </a:r>
          </a:p>
          <a:p>
            <a:r>
              <a:rPr lang="en-US" sz="2000">
                <a:solidFill>
                  <a:schemeClr val="bg1"/>
                </a:solidFill>
              </a:rPr>
              <a:t>Setting up the project</a:t>
            </a:r>
          </a:p>
          <a:p>
            <a:r>
              <a:rPr lang="en-US" sz="2000">
                <a:solidFill>
                  <a:schemeClr val="bg1"/>
                </a:solidFill>
              </a:rPr>
              <a:t>Stakeholder identification</a:t>
            </a:r>
          </a:p>
          <a:p>
            <a:r>
              <a:rPr lang="en-US" sz="2000">
                <a:solidFill>
                  <a:schemeClr val="bg1"/>
                </a:solidFill>
              </a:rPr>
              <a:t>Modelling to understand the system</a:t>
            </a:r>
          </a:p>
          <a:p>
            <a:r>
              <a:rPr lang="en-US" sz="2000">
                <a:solidFill>
                  <a:schemeClr val="bg1"/>
                </a:solidFill>
              </a:rPr>
              <a:t>Generation of objectives and data</a:t>
            </a:r>
          </a:p>
          <a:p>
            <a:r>
              <a:rPr lang="en-US" sz="2000">
                <a:solidFill>
                  <a:schemeClr val="bg1"/>
                </a:solidFill>
              </a:rPr>
              <a:t>Design of the participatory process </a:t>
            </a:r>
          </a:p>
          <a:p>
            <a:r>
              <a:rPr lang="en-US" sz="2000">
                <a:solidFill>
                  <a:schemeClr val="bg1"/>
                </a:solidFill>
              </a:rPr>
              <a:t>Stakeholder engagement</a:t>
            </a:r>
          </a:p>
          <a:p>
            <a:r>
              <a:rPr lang="en-US" sz="2000">
                <a:solidFill>
                  <a:schemeClr val="bg1"/>
                </a:solidFill>
              </a:rPr>
              <a:t>Group interaction</a:t>
            </a:r>
          </a:p>
          <a:p>
            <a:r>
              <a:rPr lang="en-US" sz="2000">
                <a:solidFill>
                  <a:schemeClr val="bg1"/>
                </a:solidFill>
              </a:rPr>
              <a:t>Facilitation</a:t>
            </a:r>
          </a:p>
          <a:p>
            <a:r>
              <a:rPr lang="en-US" sz="2000">
                <a:solidFill>
                  <a:schemeClr val="bg1"/>
                </a:solidFill>
              </a:rPr>
              <a:t>Elicitation of preferences </a:t>
            </a:r>
          </a:p>
          <a:p>
            <a:r>
              <a:rPr lang="en-US" sz="2000">
                <a:solidFill>
                  <a:schemeClr val="bg1"/>
                </a:solidFill>
              </a:rPr>
              <a:t>Supporting decision making</a:t>
            </a:r>
          </a:p>
          <a:p>
            <a:r>
              <a:rPr lang="en-US" sz="2000">
                <a:solidFill>
                  <a:schemeClr val="bg1"/>
                </a:solidFill>
              </a:rPr>
              <a:t>and negotiations</a:t>
            </a:r>
          </a:p>
          <a:p>
            <a:endParaRPr lang="en-US" sz="2000">
              <a:solidFill>
                <a:schemeClr val="bg1"/>
              </a:solidFill>
            </a:endParaRPr>
          </a:p>
          <a:p>
            <a:endParaRPr lang="en-US" sz="1400">
              <a:solidFill>
                <a:schemeClr val="bg1"/>
              </a:solidFill>
            </a:endParaRPr>
          </a:p>
          <a:p>
            <a:endParaRPr lang="en-US" sz="1400">
              <a:solidFill>
                <a:schemeClr val="bg1"/>
              </a:solidFill>
            </a:endParaRPr>
          </a:p>
          <a:p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95BDD7-FCAF-4481-9BC7-A24C563CB71A}"/>
              </a:ext>
            </a:extLst>
          </p:cNvPr>
          <p:cNvSpPr txBox="1"/>
          <p:nvPr/>
        </p:nvSpPr>
        <p:spPr>
          <a:xfrm>
            <a:off x="5330727" y="1933544"/>
            <a:ext cx="352821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Participatory Modelling (PM)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Stakeholder engagement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Modelling the system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FFFF00"/>
                </a:solidFill>
              </a:rPr>
              <a:t>Focus on understanding the problem and the participatory process</a:t>
            </a:r>
          </a:p>
          <a:p>
            <a:endParaRPr lang="en-US">
              <a:solidFill>
                <a:srgbClr val="FFFF00"/>
              </a:solidFill>
            </a:endParaRPr>
          </a:p>
          <a:p>
            <a:r>
              <a:rPr lang="en-US">
                <a:solidFill>
                  <a:srgbClr val="FFFF00"/>
                </a:solidFill>
              </a:rPr>
              <a:t>Group Decision Making and Negotiation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Facilitation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Modelling  prefefences 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chemeClr val="bg1"/>
                </a:solidFill>
              </a:rPr>
              <a:t>Decision support</a:t>
            </a:r>
          </a:p>
          <a:p>
            <a:pPr marL="285750" indent="-285750">
              <a:buFontTx/>
              <a:buChar char="-"/>
            </a:pPr>
            <a:r>
              <a:rPr lang="en-US">
                <a:solidFill>
                  <a:srgbClr val="FFFF00"/>
                </a:solidFill>
              </a:rPr>
              <a:t>Focus on decision making      and negotiation </a:t>
            </a: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46AA8F57-880D-40E7-949B-FE52E7083599}"/>
              </a:ext>
            </a:extLst>
          </p:cNvPr>
          <p:cNvSpPr/>
          <p:nvPr/>
        </p:nvSpPr>
        <p:spPr bwMode="auto">
          <a:xfrm rot="5400000">
            <a:off x="3669394" y="3263650"/>
            <a:ext cx="2592290" cy="501594"/>
          </a:xfrm>
          <a:prstGeom prst="triangle">
            <a:avLst>
              <a:gd name="adj" fmla="val 50583"/>
            </a:avLst>
          </a:prstGeom>
          <a:solidFill>
            <a:srgbClr val="00B0F0">
              <a:alpha val="3000"/>
            </a:srgbClr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0275CEF-2A50-4227-A44D-62BDD4AF10FE}"/>
              </a:ext>
            </a:extLst>
          </p:cNvPr>
          <p:cNvSpPr/>
          <p:nvPr/>
        </p:nvSpPr>
        <p:spPr bwMode="auto">
          <a:xfrm rot="5400000">
            <a:off x="3669395" y="4258323"/>
            <a:ext cx="2592288" cy="501594"/>
          </a:xfrm>
          <a:prstGeom prst="triangle">
            <a:avLst>
              <a:gd name="adj" fmla="val 50583"/>
            </a:avLst>
          </a:prstGeom>
          <a:solidFill>
            <a:srgbClr val="00B0F0">
              <a:alpha val="0"/>
            </a:srgbClr>
          </a:solidFill>
          <a:ln w="317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47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6F40F-CE39-4B50-835E-D2573B90D5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420888"/>
            <a:ext cx="7772400" cy="1500187"/>
          </a:xfrm>
        </p:spPr>
        <p:txBody>
          <a:bodyPr/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My early interest was in developing models and tools</a:t>
            </a:r>
          </a:p>
        </p:txBody>
      </p:sp>
    </p:spTree>
    <p:extLst>
      <p:ext uri="{BB962C8B-B14F-4D97-AF65-F5344CB8AC3E}">
        <p14:creationId xmlns:p14="http://schemas.microsoft.com/office/powerpoint/2010/main" val="192021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02" y="1481589"/>
            <a:ext cx="2479898" cy="415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2699" y="5805264"/>
            <a:ext cx="2851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  <a:latin typeface="+mj-lt"/>
              </a:rPr>
              <a:t>Howard </a:t>
            </a:r>
            <a:r>
              <a:rPr lang="fi-FI" sz="1200">
                <a:solidFill>
                  <a:schemeClr val="bg1"/>
                </a:solidFill>
                <a:latin typeface="+mj-lt"/>
              </a:rPr>
              <a:t>Raiffa  at </a:t>
            </a:r>
            <a:r>
              <a:rPr lang="fi-FI" sz="1200" dirty="0">
                <a:solidFill>
                  <a:schemeClr val="bg1"/>
                </a:solidFill>
                <a:latin typeface="+mj-lt"/>
              </a:rPr>
              <a:t> </a:t>
            </a:r>
            <a:r>
              <a:rPr lang="fi-FI" sz="1200">
                <a:solidFill>
                  <a:schemeClr val="bg1"/>
                </a:solidFill>
                <a:latin typeface="+mj-lt"/>
              </a:rPr>
              <a:t>Alcazar </a:t>
            </a:r>
            <a:r>
              <a:rPr lang="fi-FI" sz="1200" dirty="0">
                <a:solidFill>
                  <a:schemeClr val="bg1"/>
                </a:solidFill>
                <a:latin typeface="+mj-lt"/>
              </a:rPr>
              <a:t>Castle </a:t>
            </a:r>
            <a:r>
              <a:rPr lang="fi-FI" sz="1200">
                <a:solidFill>
                  <a:schemeClr val="bg1"/>
                </a:solidFill>
                <a:latin typeface="+mj-lt"/>
              </a:rPr>
              <a:t>Segovia, Spain </a:t>
            </a:r>
            <a:r>
              <a:rPr lang="fi-FI" sz="1200" dirty="0">
                <a:solidFill>
                  <a:schemeClr val="bg1"/>
                </a:solidFill>
                <a:latin typeface="+mj-lt"/>
              </a:rPr>
              <a:t>1992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454" y="4724639"/>
            <a:ext cx="1348245" cy="2026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80" y="4284453"/>
            <a:ext cx="2392720" cy="231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8012" y="3946377"/>
            <a:ext cx="3242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kern="0">
                <a:solidFill>
                  <a:schemeClr val="bg1"/>
                </a:solidFill>
              </a:rPr>
              <a:t>Interactive multiple‐criteria method for reaching Pareto optimal agreements in negotiations, Ehtamo and Hämäläinen, GDN 2001</a:t>
            </a:r>
            <a:endParaRPr lang="fi-FI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B8C945-D44B-4777-AAAB-5EE32B6494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8200" y="4943478"/>
            <a:ext cx="2088969" cy="172597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85B5FA-C8F6-4C10-8A59-916461822AA5}"/>
              </a:ext>
            </a:extLst>
          </p:cNvPr>
          <p:cNvSpPr/>
          <p:nvPr/>
        </p:nvSpPr>
        <p:spPr>
          <a:xfrm>
            <a:off x="3922800" y="2089022"/>
            <a:ext cx="247989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Multi-agent interaction processes: From oligopoly theory to decentralized artificial intelligence, </a:t>
            </a:r>
            <a:r>
              <a:rPr lang="fi-FI" sz="1400">
                <a:solidFill>
                  <a:schemeClr val="bg1"/>
                </a:solidFill>
              </a:rPr>
              <a:t> Verkama, Hämäläinen and Ehtamo, </a:t>
            </a:r>
            <a:r>
              <a:rPr lang="en-US" sz="1400">
                <a:solidFill>
                  <a:srgbClr val="FFFF00"/>
                </a:solidFill>
              </a:rPr>
              <a:t>GDN, Vol. 1, No. 2, 1992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487CA6-C2BC-4AB5-BD53-D232043F21F2}"/>
              </a:ext>
            </a:extLst>
          </p:cNvPr>
          <p:cNvSpPr txBox="1"/>
          <p:nvPr/>
        </p:nvSpPr>
        <p:spPr>
          <a:xfrm>
            <a:off x="481262" y="262861"/>
            <a:ext cx="84433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Multi-Agent Interaction Processes </a:t>
            </a:r>
          </a:p>
          <a:p>
            <a:pPr algn="ctr"/>
            <a:r>
              <a:rPr lang="en-US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Negotiation Support with Joint Gains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F2B057-52EE-46DF-9421-26CD72AB8D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93" y="2089022"/>
            <a:ext cx="3777338" cy="18143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26D2DB3-FB9A-4E10-BA33-FA7B5F3C973F}"/>
              </a:ext>
            </a:extLst>
          </p:cNvPr>
          <p:cNvSpPr txBox="1"/>
          <p:nvPr/>
        </p:nvSpPr>
        <p:spPr>
          <a:xfrm>
            <a:off x="6291511" y="6410473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1982</a:t>
            </a:r>
          </a:p>
        </p:txBody>
      </p:sp>
    </p:spTree>
    <p:extLst>
      <p:ext uri="{BB962C8B-B14F-4D97-AF65-F5344CB8AC3E}">
        <p14:creationId xmlns:p14="http://schemas.microsoft.com/office/powerpoint/2010/main" val="863909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9552" y="476672"/>
            <a:ext cx="7985125" cy="10795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i-FI" sz="3600" ker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Preference Programming</a:t>
            </a:r>
          </a:p>
          <a:p>
            <a:pPr algn="ctr" eaLnBrk="1" hangingPunct="1">
              <a:defRPr/>
            </a:pPr>
            <a:r>
              <a:rPr lang="en-US" sz="1600" b="0" kern="0">
                <a:solidFill>
                  <a:schemeClr val="bg1"/>
                </a:solidFill>
              </a:rPr>
              <a:t>A. Salo and R.P. Hämäläinen, Operations Research, 1992 </a:t>
            </a:r>
          </a:p>
          <a:p>
            <a:pPr algn="ctr" eaLnBrk="1" hangingPunct="1">
              <a:defRPr/>
            </a:pPr>
            <a:endParaRPr lang="en-US" sz="3600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175" y="1916832"/>
            <a:ext cx="532690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Decision analysis with incomplete </a:t>
            </a:r>
            <a:r>
              <a:rPr lang="fi-FI" sz="2000">
                <a:solidFill>
                  <a:schemeClr val="bg1"/>
                </a:solidFill>
              </a:rPr>
              <a:t>information </a:t>
            </a:r>
            <a:endParaRPr lang="en-US" sz="2000">
              <a:solidFill>
                <a:schemeClr val="bg1"/>
              </a:solidFill>
            </a:endParaRPr>
          </a:p>
          <a:p>
            <a:r>
              <a:rPr lang="en-US" sz="2000">
                <a:solidFill>
                  <a:schemeClr val="bg1"/>
                </a:solidFill>
              </a:rPr>
              <a:t>New approaches:</a:t>
            </a:r>
          </a:p>
          <a:p>
            <a:r>
              <a:rPr lang="en-US" sz="2000">
                <a:solidFill>
                  <a:schemeClr val="bg1"/>
                </a:solidFill>
              </a:rPr>
              <a:t>Interval SMART/SWING and interval AHP</a:t>
            </a:r>
          </a:p>
          <a:p>
            <a:r>
              <a:rPr lang="en-US" sz="2000">
                <a:solidFill>
                  <a:schemeClr val="bg1"/>
                </a:solidFill>
              </a:rPr>
              <a:t>Preference </a:t>
            </a:r>
            <a:r>
              <a:rPr lang="en-US" sz="2000" dirty="0">
                <a:solidFill>
                  <a:schemeClr val="bg1"/>
                </a:solidFill>
              </a:rPr>
              <a:t>Ratios in </a:t>
            </a:r>
            <a:r>
              <a:rPr lang="en-US" sz="2000" err="1">
                <a:solidFill>
                  <a:schemeClr val="bg1"/>
                </a:solidFill>
              </a:rPr>
              <a:t>Multiattribute</a:t>
            </a:r>
            <a:r>
              <a:rPr lang="en-US" sz="2000">
                <a:solidFill>
                  <a:schemeClr val="bg1"/>
                </a:solidFill>
              </a:rPr>
              <a:t> Evaluation - PRIME</a:t>
            </a:r>
            <a:endParaRPr lang="en-US" sz="20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pPr lvl="0"/>
            <a:r>
              <a:rPr lang="fi-FI" sz="2000">
                <a:solidFill>
                  <a:srgbClr val="FFFF00"/>
                </a:solidFill>
              </a:rPr>
              <a:t>Group decisions: Embedd group members´ preferences into a group interval model and bargain on the ranges of weights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44008" y="5207894"/>
            <a:ext cx="23724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i-FI" sz="2000" i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249" y="1956284"/>
            <a:ext cx="3022426" cy="2584772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86779"/>
            <a:ext cx="4464496" cy="1415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4726FA-AE01-453E-A014-EFA98200D429}"/>
              </a:ext>
            </a:extLst>
          </p:cNvPr>
          <p:cNvSpPr/>
          <p:nvPr/>
        </p:nvSpPr>
        <p:spPr>
          <a:xfrm>
            <a:off x="5721473" y="4671432"/>
            <a:ext cx="31683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Observations about consensus seeking in a multiple criteria environment,</a:t>
            </a:r>
            <a:r>
              <a:rPr lang="fi-FI" sz="1400">
                <a:solidFill>
                  <a:schemeClr val="bg1"/>
                </a:solidFill>
              </a:rPr>
              <a:t> Hämäläinen, Salo and Pöysti, </a:t>
            </a:r>
            <a:r>
              <a:rPr lang="en-US" sz="1400">
                <a:solidFill>
                  <a:schemeClr val="bg1"/>
                </a:solidFill>
              </a:rPr>
              <a:t>HICSS 1991</a:t>
            </a:r>
          </a:p>
          <a:p>
            <a:endParaRPr lang="en-US" sz="1400">
              <a:solidFill>
                <a:schemeClr val="bg1"/>
              </a:solidFill>
            </a:endParaRPr>
          </a:p>
          <a:p>
            <a:r>
              <a:rPr lang="en-US" sz="1400">
                <a:solidFill>
                  <a:schemeClr val="bg1"/>
                </a:solidFill>
              </a:rPr>
              <a:t>On-line group decision support by preference programming in traffic planning, Hämäläinen and Pöyhönen </a:t>
            </a:r>
          </a:p>
          <a:p>
            <a:r>
              <a:rPr lang="en-US" sz="1400">
                <a:solidFill>
                  <a:schemeClr val="bg1"/>
                </a:solidFill>
              </a:rPr>
              <a:t>GDN, 1996</a:t>
            </a:r>
          </a:p>
        </p:txBody>
      </p:sp>
    </p:spTree>
    <p:extLst>
      <p:ext uri="{BB962C8B-B14F-4D97-AF65-F5344CB8AC3E}">
        <p14:creationId xmlns:p14="http://schemas.microsoft.com/office/powerpoint/2010/main" val="4245726708"/>
      </p:ext>
    </p:extLst>
  </p:cSld>
  <p:clrMapOvr>
    <a:masterClrMapping/>
  </p:clrMapOvr>
</p:sld>
</file>

<file path=ppt/theme/theme1.xml><?xml version="1.0" encoding="utf-8"?>
<a:theme xmlns:a="http://schemas.openxmlformats.org/drawingml/2006/main" name="aalto_gree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 w="101600"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alto_gree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 w="101600"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124411</TotalTime>
  <Words>2740</Words>
  <Application>Microsoft Office PowerPoint</Application>
  <PresentationFormat>On-screen Show (4:3)</PresentationFormat>
  <Paragraphs>324</Paragraphs>
  <Slides>35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Arial Unicode MS</vt:lpstr>
      <vt:lpstr>Calibri</vt:lpstr>
      <vt:lpstr>Courier New</vt:lpstr>
      <vt:lpstr>Georgia</vt:lpstr>
      <vt:lpstr>Lucida Grande</vt:lpstr>
      <vt:lpstr>Noto Sans Symbols</vt:lpstr>
      <vt:lpstr>Wingdings</vt:lpstr>
      <vt:lpstr>aalto_green</vt:lpstr>
      <vt:lpstr>1_aalto_green</vt:lpstr>
      <vt:lpstr>Document</vt:lpstr>
      <vt:lpstr>PowerPoint Presentation</vt:lpstr>
      <vt:lpstr>PowerPoint Presentation</vt:lpstr>
      <vt:lpstr>PowerPoint Presentation</vt:lpstr>
      <vt:lpstr>PowerPoint Presentation</vt:lpstr>
      <vt:lpstr>Participatory Modelling (PM)</vt:lpstr>
      <vt:lpstr>   Model Based Group Problem Solving Stages and Research Communities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Behavioral Operational Research (BOR) R.P. Hämäläinen, J.Luoma and E.Saarinen, EJOR 2013  </vt:lpstr>
      <vt:lpstr> BOR – A New Active Research Area</vt:lpstr>
      <vt:lpstr>Problem Solving Creates a  Social System</vt:lpstr>
      <vt:lpstr>PowerPoint Presentation</vt:lpstr>
      <vt:lpstr> Actors and Roles in  Model Based Group Problem Solving   </vt:lpstr>
      <vt:lpstr>A Competency Framework S. Elsawah, E. Bakhanova, R. P. Hämäläinen, A. Voinov, 2021         </vt:lpstr>
      <vt:lpstr>Importance of Competences  Survey Among Academics   </vt:lpstr>
      <vt:lpstr> Importance of Competences in Roles    </vt:lpstr>
      <vt:lpstr>Systems Thinking and Leadership Competences          </vt:lpstr>
      <vt:lpstr>Systems Intelligence (SI)  E. Saarinen and  R.P. Hämäläinen  2004     </vt:lpstr>
      <vt:lpstr>8 Factors of Systems Intelligence J. Törmänen,  R.P. Hämäläinen and E. Saarinen, 2016      </vt:lpstr>
      <vt:lpstr>SI Skills Have a Role in the  4 Functions of Participatory Modelling  D. C. Kenny, E. Bakhanova, R.P. Hämäläinen and A.Voinov, 2021          </vt:lpstr>
      <vt:lpstr>Learning  Systems Intelligence  R.P. Hämäläinen, K. Kumpulainen, T. Harviainen and  E. Saarinen, 2020 </vt:lpstr>
      <vt:lpstr>Leadership in Participatory Modelling  R.P. Hämäläinen, I. Miliszewska and A.Voinov, 2020</vt:lpstr>
      <vt:lpstr>Leadership Theories and Styles  </vt:lpstr>
      <vt:lpstr>Thinking process</vt:lpstr>
      <vt:lpstr>Modeller as the Leader   </vt:lpstr>
      <vt:lpstr>Summary 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MILESTONES  of SYSTEMS ANALYSIS</dc:title>
  <dc:creator>mwesterl</dc:creator>
  <cp:lastModifiedBy>Hämäläinen Raimo</cp:lastModifiedBy>
  <cp:revision>661</cp:revision>
  <cp:lastPrinted>2021-06-07T15:15:16Z</cp:lastPrinted>
  <dcterms:created xsi:type="dcterms:W3CDTF">2014-10-23T08:17:02Z</dcterms:created>
  <dcterms:modified xsi:type="dcterms:W3CDTF">2021-06-09T08:43:33Z</dcterms:modified>
</cp:coreProperties>
</file>