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7" r:id="rId6"/>
    <p:sldMasterId id="2147483699" r:id="rId7"/>
    <p:sldMasterId id="2147483711" r:id="rId8"/>
    <p:sldMasterId id="2147483753" r:id="rId9"/>
    <p:sldMasterId id="2147483765" r:id="rId10"/>
    <p:sldMasterId id="2147483777" r:id="rId11"/>
  </p:sldMasterIdLst>
  <p:notesMasterIdLst>
    <p:notesMasterId r:id="rId52"/>
  </p:notesMasterIdLst>
  <p:handoutMasterIdLst>
    <p:handoutMasterId r:id="rId53"/>
  </p:handoutMasterIdLst>
  <p:sldIdLst>
    <p:sldId id="408" r:id="rId12"/>
    <p:sldId id="406" r:id="rId13"/>
    <p:sldId id="410" r:id="rId14"/>
    <p:sldId id="423" r:id="rId15"/>
    <p:sldId id="283" r:id="rId16"/>
    <p:sldId id="325" r:id="rId17"/>
    <p:sldId id="311" r:id="rId18"/>
    <p:sldId id="319" r:id="rId19"/>
    <p:sldId id="314" r:id="rId20"/>
    <p:sldId id="324" r:id="rId21"/>
    <p:sldId id="312" r:id="rId22"/>
    <p:sldId id="326" r:id="rId23"/>
    <p:sldId id="327" r:id="rId24"/>
    <p:sldId id="307" r:id="rId25"/>
    <p:sldId id="387" r:id="rId26"/>
    <p:sldId id="341" r:id="rId27"/>
    <p:sldId id="333" r:id="rId28"/>
    <p:sldId id="385" r:id="rId29"/>
    <p:sldId id="367" r:id="rId30"/>
    <p:sldId id="368" r:id="rId31"/>
    <p:sldId id="299" r:id="rId32"/>
    <p:sldId id="370" r:id="rId33"/>
    <p:sldId id="372" r:id="rId34"/>
    <p:sldId id="377" r:id="rId35"/>
    <p:sldId id="382" r:id="rId36"/>
    <p:sldId id="328" r:id="rId37"/>
    <p:sldId id="345" r:id="rId38"/>
    <p:sldId id="349" r:id="rId39"/>
    <p:sldId id="352" r:id="rId40"/>
    <p:sldId id="353" r:id="rId41"/>
    <p:sldId id="354" r:id="rId42"/>
    <p:sldId id="355" r:id="rId43"/>
    <p:sldId id="356" r:id="rId44"/>
    <p:sldId id="357" r:id="rId45"/>
    <p:sldId id="358" r:id="rId46"/>
    <p:sldId id="302" r:id="rId47"/>
    <p:sldId id="409" r:id="rId48"/>
    <p:sldId id="360" r:id="rId49"/>
    <p:sldId id="339" r:id="rId50"/>
    <p:sldId id="317" r:id="rId5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C1FB"/>
    <a:srgbClr val="0070C0"/>
    <a:srgbClr val="47CFFF"/>
    <a:srgbClr val="FFD5FC"/>
    <a:srgbClr val="FFA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96357" autoAdjust="0"/>
  </p:normalViewPr>
  <p:slideViewPr>
    <p:cSldViewPr>
      <p:cViewPr varScale="1">
        <p:scale>
          <a:sx n="62" d="100"/>
          <a:sy n="62" d="100"/>
        </p:scale>
        <p:origin x="1496" y="28"/>
      </p:cViewPr>
      <p:guideLst>
        <p:guide orient="horz" pos="2160"/>
        <p:guide pos="385"/>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2"/>
            <a:ext cx="2889938" cy="498056"/>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sz="quarter" idx="1"/>
          </p:nvPr>
        </p:nvSpPr>
        <p:spPr>
          <a:xfrm>
            <a:off x="3777607" y="2"/>
            <a:ext cx="2889938" cy="498056"/>
          </a:xfrm>
          <a:prstGeom prst="rect">
            <a:avLst/>
          </a:prstGeom>
        </p:spPr>
        <p:txBody>
          <a:bodyPr vert="horz" lIns="91440" tIns="45720" rIns="91440" bIns="45720" rtlCol="0"/>
          <a:lstStyle>
            <a:lvl1pPr algn="r">
              <a:defRPr sz="1200"/>
            </a:lvl1pPr>
          </a:lstStyle>
          <a:p>
            <a:fld id="{44980DED-97FD-43D7-931B-973E6FDD6491}" type="datetimeFigureOut">
              <a:rPr lang="en-US" smtClean="0"/>
              <a:t>10/15/2020</a:t>
            </a:fld>
            <a:endParaRPr lang="en-US"/>
          </a:p>
        </p:txBody>
      </p:sp>
      <p:sp>
        <p:nvSpPr>
          <p:cNvPr id="4" name="Alatunnisteen paikkamerkki 3"/>
          <p:cNvSpPr>
            <a:spLocks noGrp="1"/>
          </p:cNvSpPr>
          <p:nvPr>
            <p:ph type="ftr" sz="quarter" idx="2"/>
          </p:nvPr>
        </p:nvSpPr>
        <p:spPr>
          <a:xfrm>
            <a:off x="0" y="9428589"/>
            <a:ext cx="2889938" cy="498055"/>
          </a:xfrm>
          <a:prstGeom prst="rect">
            <a:avLst/>
          </a:prstGeom>
        </p:spPr>
        <p:txBody>
          <a:bodyPr vert="horz" lIns="91440" tIns="45720" rIns="91440" bIns="45720" rtlCol="0" anchor="b"/>
          <a:lstStyle>
            <a:lvl1pPr algn="l">
              <a:defRPr sz="1200"/>
            </a:lvl1pPr>
          </a:lstStyle>
          <a:p>
            <a:endParaRPr lang="en-US"/>
          </a:p>
        </p:txBody>
      </p:sp>
      <p:sp>
        <p:nvSpPr>
          <p:cNvPr id="5" name="Dian numeron paikkamerkki 4"/>
          <p:cNvSpPr>
            <a:spLocks noGrp="1"/>
          </p:cNvSpPr>
          <p:nvPr>
            <p:ph type="sldNum" sz="quarter" idx="3"/>
          </p:nvPr>
        </p:nvSpPr>
        <p:spPr>
          <a:xfrm>
            <a:off x="3777607" y="9428589"/>
            <a:ext cx="2889938" cy="498055"/>
          </a:xfrm>
          <a:prstGeom prst="rect">
            <a:avLst/>
          </a:prstGeom>
        </p:spPr>
        <p:txBody>
          <a:bodyPr vert="horz" lIns="91440" tIns="45720" rIns="91440" bIns="45720" rtlCol="0" anchor="b"/>
          <a:lstStyle>
            <a:lvl1pPr algn="r">
              <a:defRPr sz="1200"/>
            </a:lvl1pPr>
          </a:lstStyle>
          <a:p>
            <a:fld id="{548D2D88-8B96-40A2-A1B5-1426FDB47B11}" type="slidenum">
              <a:rPr lang="en-US" smtClean="0"/>
              <a:t>‹#›</a:t>
            </a:fld>
            <a:endParaRPr lang="en-US"/>
          </a:p>
        </p:txBody>
      </p:sp>
    </p:spTree>
    <p:extLst>
      <p:ext uri="{BB962C8B-B14F-4D97-AF65-F5344CB8AC3E}">
        <p14:creationId xmlns:p14="http://schemas.microsoft.com/office/powerpoint/2010/main" val="930704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89938" cy="4963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3"/>
            <a:ext cx="2889938" cy="496331"/>
          </a:xfrm>
          <a:prstGeom prst="rect">
            <a:avLst/>
          </a:prstGeom>
        </p:spPr>
        <p:txBody>
          <a:bodyPr vert="horz" lIns="91440" tIns="45720" rIns="91440" bIns="45720" rtlCol="0"/>
          <a:lstStyle>
            <a:lvl1pPr algn="r">
              <a:defRPr sz="1200"/>
            </a:lvl1pPr>
          </a:lstStyle>
          <a:p>
            <a:fld id="{C7616A7C-B5B5-4B98-A5DB-ECB9B58048D4}" type="datetimeFigureOut">
              <a:rPr lang="en-US" smtClean="0"/>
              <a:t>10/15/2020</a:t>
            </a:fld>
            <a:endParaRPr lang="en-US"/>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62"/>
            <a:ext cx="5335270" cy="4466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889938" cy="4963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6"/>
            <a:ext cx="2889938" cy="496331"/>
          </a:xfrm>
          <a:prstGeom prst="rect">
            <a:avLst/>
          </a:prstGeom>
        </p:spPr>
        <p:txBody>
          <a:bodyPr vert="horz" lIns="91440" tIns="45720" rIns="91440" bIns="45720" rtlCol="0" anchor="b"/>
          <a:lstStyle>
            <a:lvl1pPr algn="r">
              <a:defRPr sz="1200"/>
            </a:lvl1pPr>
          </a:lstStyle>
          <a:p>
            <a:fld id="{0366F66F-9223-49BB-B323-4C1A4C37C670}" type="slidenum">
              <a:rPr lang="en-US" smtClean="0"/>
              <a:t>‹#›</a:t>
            </a:fld>
            <a:endParaRPr lang="en-US"/>
          </a:p>
        </p:txBody>
      </p:sp>
    </p:spTree>
    <p:extLst>
      <p:ext uri="{BB962C8B-B14F-4D97-AF65-F5344CB8AC3E}">
        <p14:creationId xmlns:p14="http://schemas.microsoft.com/office/powerpoint/2010/main" val="193213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1</a:t>
            </a:fld>
            <a:endParaRPr lang="en-US"/>
          </a:p>
        </p:txBody>
      </p:sp>
    </p:spTree>
    <p:extLst>
      <p:ext uri="{BB962C8B-B14F-4D97-AF65-F5344CB8AC3E}">
        <p14:creationId xmlns:p14="http://schemas.microsoft.com/office/powerpoint/2010/main" val="92461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sz="1200" kern="1200">
              <a:solidFill>
                <a:schemeClr val="tx1"/>
              </a:solidFill>
              <a:effectLst/>
              <a:latin typeface="+mn-lt"/>
              <a:ea typeface="+mn-ea"/>
              <a:cs typeface="+mn-cs"/>
            </a:endParaRPr>
          </a:p>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13</a:t>
            </a:fld>
            <a:endParaRPr lang="en-US"/>
          </a:p>
        </p:txBody>
      </p:sp>
    </p:spTree>
    <p:extLst>
      <p:ext uri="{BB962C8B-B14F-4D97-AF65-F5344CB8AC3E}">
        <p14:creationId xmlns:p14="http://schemas.microsoft.com/office/powerpoint/2010/main" val="239502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14</a:t>
            </a:fld>
            <a:endParaRPr lang="en-US"/>
          </a:p>
        </p:txBody>
      </p:sp>
    </p:spTree>
    <p:extLst>
      <p:ext uri="{BB962C8B-B14F-4D97-AF65-F5344CB8AC3E}">
        <p14:creationId xmlns:p14="http://schemas.microsoft.com/office/powerpoint/2010/main" val="68857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0366F66F-9223-49BB-B323-4C1A4C37C670}" type="slidenum">
              <a:rPr lang="en-US" smtClean="0"/>
              <a:t>18</a:t>
            </a:fld>
            <a:endParaRPr lang="en-US"/>
          </a:p>
        </p:txBody>
      </p:sp>
    </p:spTree>
    <p:extLst>
      <p:ext uri="{BB962C8B-B14F-4D97-AF65-F5344CB8AC3E}">
        <p14:creationId xmlns:p14="http://schemas.microsoft.com/office/powerpoint/2010/main" val="356224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a:p>
        </p:txBody>
      </p:sp>
      <p:sp>
        <p:nvSpPr>
          <p:cNvPr id="4" name="Dian numeron paikkamerkki 3"/>
          <p:cNvSpPr>
            <a:spLocks noGrp="1"/>
          </p:cNvSpPr>
          <p:nvPr>
            <p:ph type="sldNum" sz="quarter" idx="10"/>
          </p:nvPr>
        </p:nvSpPr>
        <p:spPr/>
        <p:txBody>
          <a:bodyPr/>
          <a:lstStyle/>
          <a:p>
            <a:fld id="{0366F66F-9223-49BB-B323-4C1A4C37C670}" type="slidenum">
              <a:rPr lang="en-US" smtClean="0"/>
              <a:t>21</a:t>
            </a:fld>
            <a:endParaRPr lang="en-US"/>
          </a:p>
        </p:txBody>
      </p:sp>
    </p:spTree>
    <p:extLst>
      <p:ext uri="{BB962C8B-B14F-4D97-AF65-F5344CB8AC3E}">
        <p14:creationId xmlns:p14="http://schemas.microsoft.com/office/powerpoint/2010/main" val="279951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26</a:t>
            </a:fld>
            <a:endParaRPr lang="en-US"/>
          </a:p>
        </p:txBody>
      </p:sp>
    </p:spTree>
    <p:extLst>
      <p:ext uri="{BB962C8B-B14F-4D97-AF65-F5344CB8AC3E}">
        <p14:creationId xmlns:p14="http://schemas.microsoft.com/office/powerpoint/2010/main" val="216937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36</a:t>
            </a:fld>
            <a:endParaRPr lang="en-US"/>
          </a:p>
        </p:txBody>
      </p:sp>
    </p:spTree>
    <p:extLst>
      <p:ext uri="{BB962C8B-B14F-4D97-AF65-F5344CB8AC3E}">
        <p14:creationId xmlns:p14="http://schemas.microsoft.com/office/powerpoint/2010/main" val="3364350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40</a:t>
            </a:fld>
            <a:endParaRPr lang="en-US"/>
          </a:p>
        </p:txBody>
      </p:sp>
    </p:spTree>
    <p:extLst>
      <p:ext uri="{BB962C8B-B14F-4D97-AF65-F5344CB8AC3E}">
        <p14:creationId xmlns:p14="http://schemas.microsoft.com/office/powerpoint/2010/main" val="205854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5</a:t>
            </a:fld>
            <a:endParaRPr lang="en-US"/>
          </a:p>
        </p:txBody>
      </p:sp>
    </p:spTree>
    <p:extLst>
      <p:ext uri="{BB962C8B-B14F-4D97-AF65-F5344CB8AC3E}">
        <p14:creationId xmlns:p14="http://schemas.microsoft.com/office/powerpoint/2010/main" val="359295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6</a:t>
            </a:fld>
            <a:endParaRPr lang="en-US"/>
          </a:p>
        </p:txBody>
      </p:sp>
    </p:spTree>
    <p:extLst>
      <p:ext uri="{BB962C8B-B14F-4D97-AF65-F5344CB8AC3E}">
        <p14:creationId xmlns:p14="http://schemas.microsoft.com/office/powerpoint/2010/main" val="325622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7</a:t>
            </a:fld>
            <a:endParaRPr lang="en-US"/>
          </a:p>
        </p:txBody>
      </p:sp>
    </p:spTree>
    <p:extLst>
      <p:ext uri="{BB962C8B-B14F-4D97-AF65-F5344CB8AC3E}">
        <p14:creationId xmlns:p14="http://schemas.microsoft.com/office/powerpoint/2010/main" val="354304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8</a:t>
            </a:fld>
            <a:endParaRPr lang="en-US"/>
          </a:p>
        </p:txBody>
      </p:sp>
    </p:spTree>
    <p:extLst>
      <p:ext uri="{BB962C8B-B14F-4D97-AF65-F5344CB8AC3E}">
        <p14:creationId xmlns:p14="http://schemas.microsoft.com/office/powerpoint/2010/main" val="284461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9</a:t>
            </a:fld>
            <a:endParaRPr lang="en-US"/>
          </a:p>
        </p:txBody>
      </p:sp>
    </p:spTree>
    <p:extLst>
      <p:ext uri="{BB962C8B-B14F-4D97-AF65-F5344CB8AC3E}">
        <p14:creationId xmlns:p14="http://schemas.microsoft.com/office/powerpoint/2010/main" val="389197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10</a:t>
            </a:fld>
            <a:endParaRPr lang="en-US"/>
          </a:p>
        </p:txBody>
      </p:sp>
    </p:spTree>
    <p:extLst>
      <p:ext uri="{BB962C8B-B14F-4D97-AF65-F5344CB8AC3E}">
        <p14:creationId xmlns:p14="http://schemas.microsoft.com/office/powerpoint/2010/main" val="321368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11</a:t>
            </a:fld>
            <a:endParaRPr lang="en-US"/>
          </a:p>
        </p:txBody>
      </p:sp>
    </p:spTree>
    <p:extLst>
      <p:ext uri="{BB962C8B-B14F-4D97-AF65-F5344CB8AC3E}">
        <p14:creationId xmlns:p14="http://schemas.microsoft.com/office/powerpoint/2010/main" val="410979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sz="1200" kern="1200">
              <a:solidFill>
                <a:schemeClr val="tx1"/>
              </a:solidFill>
              <a:effectLst/>
              <a:latin typeface="+mn-lt"/>
              <a:ea typeface="+mn-ea"/>
              <a:cs typeface="+mn-cs"/>
            </a:endParaRPr>
          </a:p>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12</a:t>
            </a:fld>
            <a:endParaRPr lang="en-US"/>
          </a:p>
        </p:txBody>
      </p:sp>
    </p:spTree>
    <p:extLst>
      <p:ext uri="{BB962C8B-B14F-4D97-AF65-F5344CB8AC3E}">
        <p14:creationId xmlns:p14="http://schemas.microsoft.com/office/powerpoint/2010/main" val="95961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2"/>
          <p:cNvSpPr>
            <a:spLocks noGrp="1" noChangeArrowheads="1"/>
          </p:cNvSpPr>
          <p:nvPr>
            <p:ph type="dt" sz="half" idx="10"/>
          </p:nvPr>
        </p:nvSpPr>
        <p:spPr>
          <a:ln/>
        </p:spPr>
        <p:txBody>
          <a:bodyPr/>
          <a:lstStyle>
            <a:lvl1pPr>
              <a:defRPr/>
            </a:lvl1pPr>
          </a:lstStyle>
          <a:p>
            <a:pPr>
              <a:defRPr/>
            </a:pPr>
            <a:fld id="{6FE3CC6A-3A0D-4467-9161-91360CAD70B1}" type="datetime1">
              <a:rPr lang="en-US" smtClean="0">
                <a:solidFill>
                  <a:srgbClr val="000000"/>
                </a:solidFill>
              </a:rPr>
              <a:t>10/15/2020</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558F7610-A69D-46AC-9A33-C28AC79B16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31756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p:cNvSpPr>
            <a:spLocks noGrp="1" noChangeArrowheads="1"/>
          </p:cNvSpPr>
          <p:nvPr>
            <p:ph type="dt" sz="half" idx="10"/>
          </p:nvPr>
        </p:nvSpPr>
        <p:spPr>
          <a:ln/>
        </p:spPr>
        <p:txBody>
          <a:bodyPr/>
          <a:lstStyle>
            <a:lvl1pPr>
              <a:defRPr/>
            </a:lvl1pPr>
          </a:lstStyle>
          <a:p>
            <a:pPr>
              <a:defRPr/>
            </a:pPr>
            <a:fld id="{695E84CB-2E7A-44B1-AFD6-E179E14E9945}" type="datetime1">
              <a:rPr lang="en-US" smtClean="0">
                <a:solidFill>
                  <a:srgbClr val="000000"/>
                </a:solidFill>
              </a:rPr>
              <a:t>10/15/2020</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2C39162F-27B7-4DE4-9017-8F27ECC2D1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77495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41313"/>
            <a:ext cx="2286000" cy="5513387"/>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0" y="341313"/>
            <a:ext cx="6705600" cy="5513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p:cNvSpPr>
            <a:spLocks noGrp="1" noChangeArrowheads="1"/>
          </p:cNvSpPr>
          <p:nvPr>
            <p:ph type="dt" sz="half" idx="10"/>
          </p:nvPr>
        </p:nvSpPr>
        <p:spPr>
          <a:ln/>
        </p:spPr>
        <p:txBody>
          <a:bodyPr/>
          <a:lstStyle>
            <a:lvl1pPr>
              <a:defRPr/>
            </a:lvl1pPr>
          </a:lstStyle>
          <a:p>
            <a:pPr>
              <a:defRPr/>
            </a:pPr>
            <a:fld id="{151D21D3-9BCF-4BC6-9F36-EFAD4600583F}" type="datetime1">
              <a:rPr lang="en-US" smtClean="0">
                <a:solidFill>
                  <a:srgbClr val="000000"/>
                </a:solidFill>
              </a:rPr>
              <a:t>10/15/2020</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37610522-9183-48D5-8DA1-9692C17FDD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31086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341313"/>
            <a:ext cx="9144000" cy="649287"/>
          </a:xfrm>
        </p:spPr>
        <p:txBody>
          <a:bodyPr/>
          <a:lstStyle/>
          <a:p>
            <a:r>
              <a:rPr lang="en-US"/>
              <a:t>Click to edit Master title style</a:t>
            </a:r>
            <a:endParaRPr lang="fi-FI"/>
          </a:p>
        </p:txBody>
      </p:sp>
      <p:sp>
        <p:nvSpPr>
          <p:cNvPr id="3" name="Content Placeholder 2"/>
          <p:cNvSpPr>
            <a:spLocks noGrp="1"/>
          </p:cNvSpPr>
          <p:nvPr>
            <p:ph sz="half" idx="1"/>
          </p:nvPr>
        </p:nvSpPr>
        <p:spPr>
          <a:xfrm>
            <a:off x="533400" y="1219200"/>
            <a:ext cx="39624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648200" y="1219200"/>
            <a:ext cx="39624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2"/>
          <p:cNvSpPr>
            <a:spLocks noGrp="1" noChangeArrowheads="1"/>
          </p:cNvSpPr>
          <p:nvPr>
            <p:ph type="dt" sz="half" idx="10"/>
          </p:nvPr>
        </p:nvSpPr>
        <p:spPr>
          <a:ln/>
        </p:spPr>
        <p:txBody>
          <a:bodyPr/>
          <a:lstStyle>
            <a:lvl1pPr>
              <a:defRPr/>
            </a:lvl1pPr>
          </a:lstStyle>
          <a:p>
            <a:pPr>
              <a:defRPr/>
            </a:pPr>
            <a:fld id="{37CB0CCE-F6BD-46F7-9D20-0DDE98512D04}" type="datetime1">
              <a:rPr lang="en-US" smtClean="0">
                <a:solidFill>
                  <a:srgbClr val="000000"/>
                </a:solidFill>
              </a:rPr>
              <a:t>10/15/2020</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D9525F3A-C6C9-47A3-8B8A-06A7E30AF0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92975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1313"/>
            <a:ext cx="9144000" cy="649287"/>
          </a:xfrm>
        </p:spPr>
        <p:txBody>
          <a:bodyPr/>
          <a:lstStyle/>
          <a:p>
            <a:r>
              <a:rPr lang="en-US"/>
              <a:t>Click to edit Master title style</a:t>
            </a:r>
            <a:endParaRPr lang="fi-FI"/>
          </a:p>
        </p:txBody>
      </p:sp>
      <p:sp>
        <p:nvSpPr>
          <p:cNvPr id="3" name="Text Placeholder 2"/>
          <p:cNvSpPr>
            <a:spLocks noGrp="1"/>
          </p:cNvSpPr>
          <p:nvPr>
            <p:ph type="body" sz="half" idx="1"/>
          </p:nvPr>
        </p:nvSpPr>
        <p:spPr>
          <a:xfrm>
            <a:off x="533400" y="1219200"/>
            <a:ext cx="8077200"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33400" y="3613150"/>
            <a:ext cx="8077200" cy="224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2"/>
          <p:cNvSpPr>
            <a:spLocks noGrp="1" noChangeArrowheads="1"/>
          </p:cNvSpPr>
          <p:nvPr>
            <p:ph type="dt" sz="half" idx="10"/>
          </p:nvPr>
        </p:nvSpPr>
        <p:spPr>
          <a:ln/>
        </p:spPr>
        <p:txBody>
          <a:bodyPr/>
          <a:lstStyle>
            <a:lvl1pPr>
              <a:defRPr/>
            </a:lvl1pPr>
          </a:lstStyle>
          <a:p>
            <a:pPr>
              <a:defRPr/>
            </a:pPr>
            <a:fld id="{EC4DF487-F968-4417-A779-9D467F2EABD4}" type="datetime1">
              <a:rPr lang="en-US" smtClean="0">
                <a:solidFill>
                  <a:srgbClr val="000000"/>
                </a:solidFill>
              </a:rPr>
              <a:t>10/15/2020</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133833C8-DAD2-4869-88B6-A5AD07A783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5182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341313"/>
            <a:ext cx="9144000" cy="649287"/>
          </a:xfrm>
        </p:spPr>
        <p:txBody>
          <a:bodyPr/>
          <a:lstStyle/>
          <a:p>
            <a:r>
              <a:rPr lang="en-US"/>
              <a:t>Click to edit Master title style</a:t>
            </a:r>
            <a:endParaRPr lang="fi-FI"/>
          </a:p>
        </p:txBody>
      </p:sp>
      <p:sp>
        <p:nvSpPr>
          <p:cNvPr id="3" name="Table Placeholder 2"/>
          <p:cNvSpPr>
            <a:spLocks noGrp="1"/>
          </p:cNvSpPr>
          <p:nvPr>
            <p:ph type="tbl" idx="1"/>
          </p:nvPr>
        </p:nvSpPr>
        <p:spPr>
          <a:xfrm>
            <a:off x="533400" y="1219200"/>
            <a:ext cx="8077200" cy="4635500"/>
          </a:xfrm>
        </p:spPr>
        <p:txBody>
          <a:bodyPr/>
          <a:lstStyle/>
          <a:p>
            <a:pPr lvl="0"/>
            <a:endParaRPr lang="fi-FI" noProof="0"/>
          </a:p>
        </p:txBody>
      </p:sp>
      <p:sp>
        <p:nvSpPr>
          <p:cNvPr id="4" name="Rectangle 2"/>
          <p:cNvSpPr>
            <a:spLocks noGrp="1" noChangeArrowheads="1"/>
          </p:cNvSpPr>
          <p:nvPr>
            <p:ph type="dt" sz="half" idx="10"/>
          </p:nvPr>
        </p:nvSpPr>
        <p:spPr>
          <a:ln/>
        </p:spPr>
        <p:txBody>
          <a:bodyPr/>
          <a:lstStyle>
            <a:lvl1pPr>
              <a:defRPr/>
            </a:lvl1pPr>
          </a:lstStyle>
          <a:p>
            <a:pPr>
              <a:defRPr/>
            </a:pPr>
            <a:fld id="{BDC7CB96-56BA-44A8-A38D-520B45E6772F}" type="datetime1">
              <a:rPr lang="en-US" smtClean="0">
                <a:solidFill>
                  <a:srgbClr val="000000"/>
                </a:solidFill>
              </a:rPr>
              <a:t>10/15/2020</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F033082D-31B5-4C52-9B71-7D5EA7D120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82519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Aalto_EN_Science_21_RGB_3"/>
          <p:cNvPicPr>
            <a:picLocks noChangeAspect="1" noChangeArrowheads="1"/>
          </p:cNvPicPr>
          <p:nvPr userDrawn="1"/>
        </p:nvPicPr>
        <p:blipFill>
          <a:blip r:embed="rId2">
            <a:extLst>
              <a:ext uri="{28A0092B-C50C-407E-A947-70E740481C1C}">
                <a14:useLocalDpi xmlns:a14="http://schemas.microsoft.com/office/drawing/2010/main" val="0"/>
              </a:ext>
            </a:extLst>
          </a:blip>
          <a:srcRect t="3488"/>
          <a:stretch>
            <a:fillRect/>
          </a:stretch>
        </p:blipFill>
        <p:spPr bwMode="auto">
          <a:xfrm>
            <a:off x="0" y="15875"/>
            <a:ext cx="20510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rgbClr val="ED2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pic>
        <p:nvPicPr>
          <p:cNvPr id="6" name="Picture 27" descr="E:\salogoen.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en-US"/>
              <a:t>Click to edit Master subtitle style</a:t>
            </a:r>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a:defRPr/>
            </a:pPr>
            <a:fld id="{CB84DBC7-0993-4022-AB0E-3A067FB66A75}" type="datetime1">
              <a:rPr lang="en-US" smtClean="0"/>
              <a:t>10/15/2020</a:t>
            </a:fld>
            <a:endParaRPr lang="en-US"/>
          </a:p>
        </p:txBody>
      </p:sp>
    </p:spTree>
    <p:extLst>
      <p:ext uri="{BB962C8B-B14F-4D97-AF65-F5344CB8AC3E}">
        <p14:creationId xmlns:p14="http://schemas.microsoft.com/office/powerpoint/2010/main" val="117701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8AF8ADC-B8E7-453D-B4BA-F529C97DDF94}"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9C0E4A-449E-4D81-B695-1ABCCBC0E9BE}" type="slidenum">
              <a:rPr lang="en-US"/>
              <a:pPr>
                <a:defRPr/>
              </a:pPr>
              <a:t>‹#›</a:t>
            </a:fld>
            <a:endParaRPr lang="en-US"/>
          </a:p>
        </p:txBody>
      </p:sp>
    </p:spTree>
    <p:extLst>
      <p:ext uri="{BB962C8B-B14F-4D97-AF65-F5344CB8AC3E}">
        <p14:creationId xmlns:p14="http://schemas.microsoft.com/office/powerpoint/2010/main" val="247195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597BFB0-D097-48CB-9CA6-59E4FB3F534C}"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D62A6-6633-4D65-A5A6-1B1FCC3D31AF}" type="slidenum">
              <a:rPr lang="en-US"/>
              <a:pPr>
                <a:defRPr/>
              </a:pPr>
              <a:t>‹#›</a:t>
            </a:fld>
            <a:endParaRPr lang="en-US"/>
          </a:p>
        </p:txBody>
      </p:sp>
    </p:spTree>
    <p:extLst>
      <p:ext uri="{BB962C8B-B14F-4D97-AF65-F5344CB8AC3E}">
        <p14:creationId xmlns:p14="http://schemas.microsoft.com/office/powerpoint/2010/main" val="164930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D63D970-248C-4903-82F9-8955049B249E}"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0EAB1-8B63-4D90-839D-BA7FEC1730D7}" type="slidenum">
              <a:rPr lang="en-US"/>
              <a:pPr>
                <a:defRPr/>
              </a:pPr>
              <a:t>‹#›</a:t>
            </a:fld>
            <a:endParaRPr lang="en-US"/>
          </a:p>
        </p:txBody>
      </p:sp>
    </p:spTree>
    <p:extLst>
      <p:ext uri="{BB962C8B-B14F-4D97-AF65-F5344CB8AC3E}">
        <p14:creationId xmlns:p14="http://schemas.microsoft.com/office/powerpoint/2010/main" val="175677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6D8F2FC-443D-4ABB-A3B8-AA664EB63AA2}" type="datetime1">
              <a:rPr lang="en-US" smtClean="0"/>
              <a:t>10/15/2020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273B3C-5BEA-4224-8F5F-A3B5A67CEB22}" type="slidenum">
              <a:rPr lang="en-US"/>
              <a:pPr>
                <a:defRPr/>
              </a:pPr>
              <a:t>‹#›</a:t>
            </a:fld>
            <a:endParaRPr lang="en-US"/>
          </a:p>
        </p:txBody>
      </p:sp>
    </p:spTree>
    <p:extLst>
      <p:ext uri="{BB962C8B-B14F-4D97-AF65-F5344CB8AC3E}">
        <p14:creationId xmlns:p14="http://schemas.microsoft.com/office/powerpoint/2010/main" val="84702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p:cNvSpPr>
            <a:spLocks noGrp="1" noChangeArrowheads="1"/>
          </p:cNvSpPr>
          <p:nvPr>
            <p:ph type="dt" sz="half" idx="10"/>
          </p:nvPr>
        </p:nvSpPr>
        <p:spPr>
          <a:ln/>
        </p:spPr>
        <p:txBody>
          <a:bodyPr/>
          <a:lstStyle>
            <a:lvl1pPr>
              <a:defRPr/>
            </a:lvl1pPr>
          </a:lstStyle>
          <a:p>
            <a:pPr>
              <a:defRPr/>
            </a:pPr>
            <a:fld id="{0EF6A516-8061-448E-A2E4-E1C378848BCB}" type="datetime1">
              <a:rPr lang="en-US" smtClean="0">
                <a:solidFill>
                  <a:srgbClr val="000000"/>
                </a:solidFill>
              </a:rPr>
              <a:t>10/15/2020</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82F9DACA-F9AE-459F-838D-0F0DC0588C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11337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EBFA912-8D23-486A-873C-E9152B7D2C78}" type="datetime1">
              <a:rPr lang="en-US" smtClean="0"/>
              <a:t>10/15/2020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8F2270-7B0F-4A7C-B0BB-D804BAA3C9A0}" type="slidenum">
              <a:rPr lang="en-US"/>
              <a:pPr>
                <a:defRPr/>
              </a:pPr>
              <a:t>‹#›</a:t>
            </a:fld>
            <a:endParaRPr lang="en-US"/>
          </a:p>
        </p:txBody>
      </p:sp>
    </p:spTree>
    <p:extLst>
      <p:ext uri="{BB962C8B-B14F-4D97-AF65-F5344CB8AC3E}">
        <p14:creationId xmlns:p14="http://schemas.microsoft.com/office/powerpoint/2010/main" val="3580783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927A280-17CA-462A-9A39-0183E4A2334A}" type="datetime1">
              <a:rPr lang="en-US" smtClean="0"/>
              <a:t>10/15/2020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75EAFF-3F88-491C-834E-06A1B28068B8}" type="slidenum">
              <a:rPr lang="en-US"/>
              <a:pPr>
                <a:defRPr/>
              </a:pPr>
              <a:t>‹#›</a:t>
            </a:fld>
            <a:endParaRPr lang="en-US"/>
          </a:p>
        </p:txBody>
      </p:sp>
    </p:spTree>
    <p:extLst>
      <p:ext uri="{BB962C8B-B14F-4D97-AF65-F5344CB8AC3E}">
        <p14:creationId xmlns:p14="http://schemas.microsoft.com/office/powerpoint/2010/main" val="392420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95BC806-8447-42BC-8B9F-605A2DCD6EE6}"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A7C4DF-8743-41CC-BFA1-3FFCA6D30EDB}" type="slidenum">
              <a:rPr lang="en-US"/>
              <a:pPr>
                <a:defRPr/>
              </a:pPr>
              <a:t>‹#›</a:t>
            </a:fld>
            <a:endParaRPr lang="en-US"/>
          </a:p>
        </p:txBody>
      </p:sp>
    </p:spTree>
    <p:extLst>
      <p:ext uri="{BB962C8B-B14F-4D97-AF65-F5344CB8AC3E}">
        <p14:creationId xmlns:p14="http://schemas.microsoft.com/office/powerpoint/2010/main" val="2432496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CB239B-0E72-43F9-9B28-CB15F7DCC26C}"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93266-DB7B-49E4-B0B1-440810A1A0ED}" type="slidenum">
              <a:rPr lang="en-US"/>
              <a:pPr>
                <a:defRPr/>
              </a:pPr>
              <a:t>‹#›</a:t>
            </a:fld>
            <a:endParaRPr lang="en-US"/>
          </a:p>
        </p:txBody>
      </p:sp>
    </p:spTree>
    <p:extLst>
      <p:ext uri="{BB962C8B-B14F-4D97-AF65-F5344CB8AC3E}">
        <p14:creationId xmlns:p14="http://schemas.microsoft.com/office/powerpoint/2010/main" val="3850620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E73D3FD-F382-480A-9D97-500E28A58A74}"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35F4A-BEC9-45EB-9829-1321B48674F7}" type="slidenum">
              <a:rPr lang="en-US"/>
              <a:pPr>
                <a:defRPr/>
              </a:pPr>
              <a:t>‹#›</a:t>
            </a:fld>
            <a:endParaRPr lang="en-US"/>
          </a:p>
        </p:txBody>
      </p:sp>
    </p:spTree>
    <p:extLst>
      <p:ext uri="{BB962C8B-B14F-4D97-AF65-F5344CB8AC3E}">
        <p14:creationId xmlns:p14="http://schemas.microsoft.com/office/powerpoint/2010/main" val="1093358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CF58188-EFF1-440E-8F60-A844AF24FD20}"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3539DB-693F-429A-A2F2-F017B9E374E1}" type="slidenum">
              <a:rPr lang="en-US"/>
              <a:pPr>
                <a:defRPr/>
              </a:pPr>
              <a:t>‹#›</a:t>
            </a:fld>
            <a:endParaRPr lang="en-US"/>
          </a:p>
        </p:txBody>
      </p:sp>
    </p:spTree>
    <p:extLst>
      <p:ext uri="{BB962C8B-B14F-4D97-AF65-F5344CB8AC3E}">
        <p14:creationId xmlns:p14="http://schemas.microsoft.com/office/powerpoint/2010/main" val="3395699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Aalto_EN_Science_21_RGB_3"/>
          <p:cNvPicPr>
            <a:picLocks noChangeAspect="1" noChangeArrowheads="1"/>
          </p:cNvPicPr>
          <p:nvPr userDrawn="1"/>
        </p:nvPicPr>
        <p:blipFill>
          <a:blip r:embed="rId2">
            <a:extLst>
              <a:ext uri="{28A0092B-C50C-407E-A947-70E740481C1C}">
                <a14:useLocalDpi xmlns:a14="http://schemas.microsoft.com/office/drawing/2010/main" val="0"/>
              </a:ext>
            </a:extLst>
          </a:blip>
          <a:srcRect t="3488"/>
          <a:stretch>
            <a:fillRect/>
          </a:stretch>
        </p:blipFill>
        <p:spPr bwMode="auto">
          <a:xfrm>
            <a:off x="0" y="15875"/>
            <a:ext cx="20510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335243" y="1700808"/>
            <a:ext cx="8324850" cy="3919537"/>
          </a:xfrm>
          <a:prstGeom prst="rect">
            <a:avLst/>
          </a:prstGeom>
          <a:solidFill>
            <a:srgbClr val="0070C0"/>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pic>
        <p:nvPicPr>
          <p:cNvPr id="6" name="Picture 27" descr="E:\salogoen.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baseline="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en-US" dirty="0"/>
              <a:t>Click to edit Master subtitle style</a:t>
            </a:r>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a:defRPr/>
            </a:pPr>
            <a:fld id="{BA8D1BBA-20FC-4D42-8180-38387857CB3C}" type="datetime1">
              <a:rPr lang="en-US" smtClean="0"/>
              <a:t>10/15/2020</a:t>
            </a:fld>
            <a:endParaRPr lang="en-US"/>
          </a:p>
        </p:txBody>
      </p:sp>
    </p:spTree>
    <p:extLst>
      <p:ext uri="{BB962C8B-B14F-4D97-AF65-F5344CB8AC3E}">
        <p14:creationId xmlns:p14="http://schemas.microsoft.com/office/powerpoint/2010/main" val="2319482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29CC35BE-081C-4080-B07A-94E2D06E2EB6}"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9C0E4A-449E-4D81-B695-1ABCCBC0E9BE}" type="slidenum">
              <a:rPr lang="en-US"/>
              <a:pPr>
                <a:defRPr/>
              </a:pPr>
              <a:t>‹#›</a:t>
            </a:fld>
            <a:endParaRPr lang="en-US"/>
          </a:p>
        </p:txBody>
      </p:sp>
    </p:spTree>
    <p:extLst>
      <p:ext uri="{BB962C8B-B14F-4D97-AF65-F5344CB8AC3E}">
        <p14:creationId xmlns:p14="http://schemas.microsoft.com/office/powerpoint/2010/main" val="2940423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4000" b="1" cap="all" baseline="0">
                <a:solidFill>
                  <a:srgbClr val="0070C0"/>
                </a:solidFill>
              </a:defRPr>
            </a:lvl1p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7EF28D5-F733-4FD5-9224-96AD002E1BAF}"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D62A6-6633-4D65-A5A6-1B1FCC3D31AF}" type="slidenum">
              <a:rPr lang="en-US"/>
              <a:pPr>
                <a:defRPr/>
              </a:pPr>
              <a:t>‹#›</a:t>
            </a:fld>
            <a:endParaRPr lang="en-US"/>
          </a:p>
        </p:txBody>
      </p:sp>
    </p:spTree>
    <p:extLst>
      <p:ext uri="{BB962C8B-B14F-4D97-AF65-F5344CB8AC3E}">
        <p14:creationId xmlns:p14="http://schemas.microsoft.com/office/powerpoint/2010/main" val="113838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0C0"/>
                </a:solidFill>
              </a:defRPr>
            </a:lvl1pPr>
          </a:lstStyle>
          <a:p>
            <a:r>
              <a:rPr lang="en-US" dirty="0"/>
              <a:t>Click to edit Master title style</a:t>
            </a:r>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05362BC-320C-4C5A-95E9-0A3D73898668}"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0EAB1-8B63-4D90-839D-BA7FEC1730D7}" type="slidenum">
              <a:rPr lang="en-US"/>
              <a:pPr>
                <a:defRPr/>
              </a:pPr>
              <a:t>‹#›</a:t>
            </a:fld>
            <a:endParaRPr lang="en-US"/>
          </a:p>
        </p:txBody>
      </p:sp>
    </p:spTree>
    <p:extLst>
      <p:ext uri="{BB962C8B-B14F-4D97-AF65-F5344CB8AC3E}">
        <p14:creationId xmlns:p14="http://schemas.microsoft.com/office/powerpoint/2010/main" val="33165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40D67206-1A4C-4D35-883D-93F5A77F5A65}" type="datetime1">
              <a:rPr lang="en-US" smtClean="0">
                <a:solidFill>
                  <a:srgbClr val="000000"/>
                </a:solidFill>
              </a:rPr>
              <a:t>10/15/2020</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207BBA2-F014-4C05-9BB5-03777463BE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00994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a:defRPr baseline="0">
                <a:solidFill>
                  <a:srgbClr val="0070C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5CB0705-46C3-4218-9C41-FFEAA9D9DAA5}" type="datetime1">
              <a:rPr lang="en-US" smtClean="0"/>
              <a:t>10/15/2020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273B3C-5BEA-4224-8F5F-A3B5A67CEB22}" type="slidenum">
              <a:rPr lang="en-US"/>
              <a:pPr>
                <a:defRPr/>
              </a:pPr>
              <a:t>‹#›</a:t>
            </a:fld>
            <a:endParaRPr lang="en-US"/>
          </a:p>
        </p:txBody>
      </p:sp>
    </p:spTree>
    <p:extLst>
      <p:ext uri="{BB962C8B-B14F-4D97-AF65-F5344CB8AC3E}">
        <p14:creationId xmlns:p14="http://schemas.microsoft.com/office/powerpoint/2010/main" val="62433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25F1EA0-02AC-46F6-B0A6-4C368B7AF037}" type="datetime1">
              <a:rPr lang="en-US" smtClean="0"/>
              <a:t>10/15/2020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8F2270-7B0F-4A7C-B0BB-D804BAA3C9A0}" type="slidenum">
              <a:rPr lang="en-US"/>
              <a:pPr>
                <a:defRPr/>
              </a:pPr>
              <a:t>‹#›</a:t>
            </a:fld>
            <a:endParaRPr lang="en-US"/>
          </a:p>
        </p:txBody>
      </p:sp>
    </p:spTree>
    <p:extLst>
      <p:ext uri="{BB962C8B-B14F-4D97-AF65-F5344CB8AC3E}">
        <p14:creationId xmlns:p14="http://schemas.microsoft.com/office/powerpoint/2010/main" val="1288138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4643851-5597-4490-8587-B5684AFA9FF9}" type="datetime1">
              <a:rPr lang="en-US" smtClean="0"/>
              <a:t>10/15/2020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75EAFF-3F88-491C-834E-06A1B28068B8}" type="slidenum">
              <a:rPr lang="en-US"/>
              <a:pPr>
                <a:defRPr/>
              </a:pPr>
              <a:t>‹#›</a:t>
            </a:fld>
            <a:endParaRPr lang="en-US"/>
          </a:p>
        </p:txBody>
      </p:sp>
    </p:spTree>
    <p:extLst>
      <p:ext uri="{BB962C8B-B14F-4D97-AF65-F5344CB8AC3E}">
        <p14:creationId xmlns:p14="http://schemas.microsoft.com/office/powerpoint/2010/main" val="4220923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091BED7-8DFF-4928-A3E3-3587CA8D2B97}"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A7C4DF-8743-41CC-BFA1-3FFCA6D30EDB}" type="slidenum">
              <a:rPr lang="en-US"/>
              <a:pPr>
                <a:defRPr/>
              </a:pPr>
              <a:t>‹#›</a:t>
            </a:fld>
            <a:endParaRPr lang="en-US"/>
          </a:p>
        </p:txBody>
      </p:sp>
    </p:spTree>
    <p:extLst>
      <p:ext uri="{BB962C8B-B14F-4D97-AF65-F5344CB8AC3E}">
        <p14:creationId xmlns:p14="http://schemas.microsoft.com/office/powerpoint/2010/main" val="2027142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E7415DA-7486-4343-B0B5-CA2650665A03}"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93266-DB7B-49E4-B0B1-440810A1A0ED}" type="slidenum">
              <a:rPr lang="en-US"/>
              <a:pPr>
                <a:defRPr/>
              </a:pPr>
              <a:t>‹#›</a:t>
            </a:fld>
            <a:endParaRPr lang="en-US"/>
          </a:p>
        </p:txBody>
      </p:sp>
    </p:spTree>
    <p:extLst>
      <p:ext uri="{BB962C8B-B14F-4D97-AF65-F5344CB8AC3E}">
        <p14:creationId xmlns:p14="http://schemas.microsoft.com/office/powerpoint/2010/main" val="4011344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E254F77-AF22-4801-9888-3C0669B2B90B}"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35F4A-BEC9-45EB-9829-1321B48674F7}" type="slidenum">
              <a:rPr lang="en-US"/>
              <a:pPr>
                <a:defRPr/>
              </a:pPr>
              <a:t>‹#›</a:t>
            </a:fld>
            <a:endParaRPr lang="en-US"/>
          </a:p>
        </p:txBody>
      </p:sp>
    </p:spTree>
    <p:extLst>
      <p:ext uri="{BB962C8B-B14F-4D97-AF65-F5344CB8AC3E}">
        <p14:creationId xmlns:p14="http://schemas.microsoft.com/office/powerpoint/2010/main" val="1033584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46E49E0-CC8F-4E3C-8351-E4DEC6D098FE}"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3539DB-693F-429A-A2F2-F017B9E374E1}" type="slidenum">
              <a:rPr lang="en-US"/>
              <a:pPr>
                <a:defRPr/>
              </a:pPr>
              <a:t>‹#›</a:t>
            </a:fld>
            <a:endParaRPr lang="en-US"/>
          </a:p>
        </p:txBody>
      </p:sp>
    </p:spTree>
    <p:extLst>
      <p:ext uri="{BB962C8B-B14F-4D97-AF65-F5344CB8AC3E}">
        <p14:creationId xmlns:p14="http://schemas.microsoft.com/office/powerpoint/2010/main" val="1838705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 descr="Aalto_FI_Perustiet_21_RGB_1"/>
          <p:cNvPicPr>
            <a:picLocks noChangeAspect="1" noChangeArrowheads="1"/>
          </p:cNvPicPr>
          <p:nvPr/>
        </p:nvPicPr>
        <p:blipFill>
          <a:blip r:embed="rId2">
            <a:extLst>
              <a:ext uri="{28A0092B-C50C-407E-A947-70E740481C1C}">
                <a14:useLocalDpi xmlns:a14="http://schemas.microsoft.com/office/drawing/2010/main" val="0"/>
              </a:ext>
            </a:extLst>
          </a:blip>
          <a:srcRect t="2556"/>
          <a:stretch>
            <a:fillRect/>
          </a:stretch>
        </p:blipFill>
        <p:spPr bwMode="auto">
          <a:xfrm>
            <a:off x="7938" y="0"/>
            <a:ext cx="18573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fi-FI"/>
              <a:t>Muokkaa perustyyl. napsautt.</a:t>
            </a:r>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fi-FI"/>
              <a:t>Muokkaa alaotsikon perustyyliä napsautt.</a:t>
            </a:r>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fontAlgn="base">
              <a:spcBef>
                <a:spcPct val="0"/>
              </a:spcBef>
              <a:spcAft>
                <a:spcPct val="0"/>
              </a:spcAft>
              <a:defRPr/>
            </a:pPr>
            <a:fld id="{98E44366-DB31-40A4-B1EE-459B53D140A3}" type="datetime1">
              <a:rPr lang="en-US" smtClean="0"/>
              <a:t>10/15/2020</a:t>
            </a:fld>
            <a:endParaRPr lang="en-US"/>
          </a:p>
        </p:txBody>
      </p:sp>
    </p:spTree>
    <p:extLst>
      <p:ext uri="{BB962C8B-B14F-4D97-AF65-F5344CB8AC3E}">
        <p14:creationId xmlns:p14="http://schemas.microsoft.com/office/powerpoint/2010/main" val="3061456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483BAEB-9E5C-42F8-8A05-73FAAA514322}"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423113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63329E76-821B-49C0-ABD6-0F8AAEBA81C4}"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87961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533400" y="1219200"/>
            <a:ext cx="39624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219200"/>
            <a:ext cx="39624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2"/>
          <p:cNvSpPr>
            <a:spLocks noGrp="1" noChangeArrowheads="1"/>
          </p:cNvSpPr>
          <p:nvPr>
            <p:ph type="dt" sz="half" idx="10"/>
          </p:nvPr>
        </p:nvSpPr>
        <p:spPr>
          <a:ln/>
        </p:spPr>
        <p:txBody>
          <a:bodyPr/>
          <a:lstStyle>
            <a:lvl1pPr>
              <a:defRPr/>
            </a:lvl1pPr>
          </a:lstStyle>
          <a:p>
            <a:pPr>
              <a:defRPr/>
            </a:pPr>
            <a:fld id="{D10B3764-84C5-40AA-9903-48D3C7923577}" type="datetime1">
              <a:rPr lang="en-US" smtClean="0">
                <a:solidFill>
                  <a:srgbClr val="000000"/>
                </a:solidFill>
              </a:rPr>
              <a:t>10/15/2020</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FD5FF49E-6434-4BE8-9D34-726B097A2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790768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6E04541-0424-4C7B-941E-AB895758E67F}"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37104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BFE51CA-7887-4330-8625-98A51F0D07F5}" type="datetime1">
              <a:rPr lang="en-US" smtClean="0"/>
              <a:t>10/15/2020</a:t>
            </a:fld>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6208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FC1AD42-647B-4EA6-8C70-8837A485DD71}" type="datetime1">
              <a:rPr lang="en-US" smtClean="0"/>
              <a:t>10/15/2020</a:t>
            </a:fld>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944772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DF134A7-010D-402B-AFA0-60D9F4AE3223}" type="datetime1">
              <a:rPr lang="en-US" smtClean="0"/>
              <a:t>10/15/2020</a:t>
            </a:fld>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102895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449F79F-426F-4FE6-A5D9-D8C58749F4C8}"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899875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5C2BAE7-6481-4715-80EF-D91C73F35810}"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295444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B5A106C-9243-481D-95EF-22A72983C1C5}"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489436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C0691A3-F416-432D-8394-35643608DA3A}"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726177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 descr="Aalto_FI_Perustiet_21_RGB_1"/>
          <p:cNvPicPr>
            <a:picLocks noChangeAspect="1" noChangeArrowheads="1"/>
          </p:cNvPicPr>
          <p:nvPr/>
        </p:nvPicPr>
        <p:blipFill>
          <a:blip r:embed="rId2">
            <a:extLst>
              <a:ext uri="{28A0092B-C50C-407E-A947-70E740481C1C}">
                <a14:useLocalDpi xmlns:a14="http://schemas.microsoft.com/office/drawing/2010/main" val="0"/>
              </a:ext>
            </a:extLst>
          </a:blip>
          <a:srcRect t="2556"/>
          <a:stretch>
            <a:fillRect/>
          </a:stretch>
        </p:blipFill>
        <p:spPr bwMode="auto">
          <a:xfrm>
            <a:off x="7938" y="0"/>
            <a:ext cx="18573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fi-FI"/>
              <a:t>Muokkaa perustyyl. napsautt.</a:t>
            </a:r>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fi-FI"/>
              <a:t>Muokkaa alaotsikon perustyyliä napsautt.</a:t>
            </a:r>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fontAlgn="base">
              <a:spcBef>
                <a:spcPct val="0"/>
              </a:spcBef>
              <a:spcAft>
                <a:spcPct val="0"/>
              </a:spcAft>
              <a:defRPr/>
            </a:pPr>
            <a:fld id="{27817C7D-2A2B-4CAF-95B4-57DD24676FCB}" type="datetime1">
              <a:rPr lang="en-US" smtClean="0"/>
              <a:t>10/15/2020</a:t>
            </a:fld>
            <a:endParaRPr lang="en-US"/>
          </a:p>
        </p:txBody>
      </p:sp>
      <p:pic>
        <p:nvPicPr>
          <p:cNvPr id="8" name="Picture 27" descr="E:\salogoen.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74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A1101FA1-871F-4F30-BE82-17EC36118B3D}"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67179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2"/>
          <p:cNvSpPr>
            <a:spLocks noGrp="1" noChangeArrowheads="1"/>
          </p:cNvSpPr>
          <p:nvPr>
            <p:ph type="dt" sz="half" idx="10"/>
          </p:nvPr>
        </p:nvSpPr>
        <p:spPr>
          <a:ln/>
        </p:spPr>
        <p:txBody>
          <a:bodyPr/>
          <a:lstStyle>
            <a:lvl1pPr>
              <a:defRPr/>
            </a:lvl1pPr>
          </a:lstStyle>
          <a:p>
            <a:pPr>
              <a:defRPr/>
            </a:pPr>
            <a:fld id="{ED340BE4-DF8A-422B-A533-7C79AA4706B8}" type="datetime1">
              <a:rPr lang="en-US" smtClean="0">
                <a:solidFill>
                  <a:srgbClr val="000000"/>
                </a:solidFill>
              </a:rPr>
              <a:t>10/15/2020</a:t>
            </a:fld>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C9BAD386-BD37-4A94-B5F8-DA6DC82D64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6786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F087BEAE-FB00-4FBF-B72F-DF2ED7E685EF}"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639101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7058D20-A401-4856-A177-47E915B463F1}"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790754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59795CC-B5F1-41F8-ABC4-07ADC4549D44}" type="datetime1">
              <a:rPr lang="en-US" smtClean="0"/>
              <a:t>10/15/2020</a:t>
            </a:fld>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783329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FD88E0C-0BF5-4DCA-94D6-507BC3C2FE52}" type="datetime1">
              <a:rPr lang="en-US" smtClean="0"/>
              <a:t>10/15/2020</a:t>
            </a:fld>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239889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D182770-A080-4510-8629-8FFF75713742}" type="datetime1">
              <a:rPr lang="en-US" smtClean="0"/>
              <a:t>10/15/2020</a:t>
            </a:fld>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54722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714AC58-D69A-4667-B7E4-8EC2BF68AD3E}"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01064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1CC6DF3-5CA0-4669-AD52-B2A9C29E58F3}"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254599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09A0EC5-A845-4E77-96A6-FF4058DD5D79}"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982421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2704694-E664-4235-9D48-343A1A310900}"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213432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8" name="Picture 23" descr="Aalto_EN_Science_21_RGB_3"/>
          <p:cNvPicPr>
            <a:picLocks noChangeAspect="1" noChangeArrowheads="1"/>
          </p:cNvPicPr>
          <p:nvPr userDrawn="1"/>
        </p:nvPicPr>
        <p:blipFill>
          <a:blip r:embed="rId2">
            <a:extLst>
              <a:ext uri="{28A0092B-C50C-407E-A947-70E740481C1C}">
                <a14:useLocalDpi xmlns:a14="http://schemas.microsoft.com/office/drawing/2010/main" val="0"/>
              </a:ext>
            </a:extLst>
          </a:blip>
          <a:srcRect t="3488"/>
          <a:stretch>
            <a:fillRect/>
          </a:stretch>
        </p:blipFill>
        <p:spPr bwMode="auto">
          <a:xfrm>
            <a:off x="0" y="15875"/>
            <a:ext cx="20510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fi-FI"/>
              <a:t>Muokkaa perustyyl. napsautt.</a:t>
            </a:r>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fi-FI"/>
              <a:t>Muokkaa alaotsikon perustyyliä napsautt.</a:t>
            </a:r>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fontAlgn="base">
              <a:spcBef>
                <a:spcPct val="0"/>
              </a:spcBef>
              <a:spcAft>
                <a:spcPct val="0"/>
              </a:spcAft>
              <a:defRPr/>
            </a:pPr>
            <a:fld id="{07459AC9-9099-457C-B296-8C3E3CA1A25E}" type="datetime1">
              <a:rPr lang="en-US" smtClean="0"/>
              <a:t>10/15/2020</a:t>
            </a:fld>
            <a:endParaRPr lang="en-US"/>
          </a:p>
        </p:txBody>
      </p:sp>
      <p:pic>
        <p:nvPicPr>
          <p:cNvPr id="10" name="Picture 27" descr="E:\salogoen.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75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2"/>
          <p:cNvSpPr>
            <a:spLocks noGrp="1" noChangeArrowheads="1"/>
          </p:cNvSpPr>
          <p:nvPr>
            <p:ph type="dt" sz="half" idx="10"/>
          </p:nvPr>
        </p:nvSpPr>
        <p:spPr>
          <a:ln/>
        </p:spPr>
        <p:txBody>
          <a:bodyPr/>
          <a:lstStyle>
            <a:lvl1pPr>
              <a:defRPr/>
            </a:lvl1pPr>
          </a:lstStyle>
          <a:p>
            <a:pPr>
              <a:defRPr/>
            </a:pPr>
            <a:fld id="{13C36053-60BD-4B49-AF7C-EE1B9396602F}" type="datetime1">
              <a:rPr lang="en-US" smtClean="0">
                <a:solidFill>
                  <a:srgbClr val="000000"/>
                </a:solidFill>
              </a:rPr>
              <a:t>10/15/2020</a:t>
            </a:fld>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4A0B9B4B-EF97-422D-AA3A-584365F724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40043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FB07E8A-FB3E-42F4-8AED-A8D928182184}"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651288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i-FI"/>
              <a:t>Muokkaa perustyyl. napsautt.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A79547F-B9C4-4B2F-8664-87B0508D9112}"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44198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C59FB72-6735-44FB-A50B-2B6DFE5CA17E}"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604881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1B1EEA98-F607-4933-A49C-229C9A86E2A3}" type="datetime1">
              <a:rPr lang="en-US" smtClean="0"/>
              <a:t>10/15/2020</a:t>
            </a:fld>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9507109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C0971B5-E33C-49FF-B360-55B693D72F2C}" type="datetime1">
              <a:rPr lang="en-US" smtClean="0"/>
              <a:t>10/15/2020</a:t>
            </a:fld>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269687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E057D0C-6454-4FE3-B801-019977FA5035}" type="datetime1">
              <a:rPr lang="en-US" smtClean="0"/>
              <a:t>10/15/2020</a:t>
            </a:fld>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642483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A9C7DE5-6B00-4AFF-929B-3A91F9B0F54C}"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1783892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21D1233-DA50-452C-A98A-A42C8F62CAB3}" type="datetime1">
              <a:rPr lang="en-US" smtClean="0"/>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0524314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A99F282-D6C4-45EF-9555-6E702A8DB89E}"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480505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9B8E45F-E205-48FA-B0DC-40634EA1EAC3}" type="datetime1">
              <a:rPr lang="en-US" smtClean="0"/>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34428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3D67BCB-778F-4E8F-9523-1B2A9A619A45}" type="datetime1">
              <a:rPr lang="en-US" smtClean="0">
                <a:solidFill>
                  <a:srgbClr val="000000"/>
                </a:solidFill>
              </a:rPr>
              <a:t>10/15/2020</a:t>
            </a:fld>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DBD27E53-1C2D-413A-8E3C-6211449772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227864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6400" y="1712913"/>
            <a:ext cx="8324850" cy="3919537"/>
          </a:xfrm>
          <a:prstGeom prst="rect">
            <a:avLst/>
          </a:prstGeom>
          <a:solidFill>
            <a:schemeClr val="accent1"/>
          </a:solidFill>
          <a:ln w="9525">
            <a:noFill/>
            <a:miter lim="800000"/>
            <a:headEnd/>
            <a:tailEnd/>
          </a:ln>
        </p:spPr>
        <p:txBody>
          <a:bodyPr wrap="none" anchor="ctr"/>
          <a:lstStyle/>
          <a:p>
            <a:pPr algn="ctr">
              <a:defRPr/>
            </a:pPr>
            <a:endParaRPr lang="en-US">
              <a:cs typeface="+mn-cs"/>
            </a:endParaRPr>
          </a:p>
        </p:txBody>
      </p:sp>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en-US"/>
              <a:t>Click to edit Master title style</a:t>
            </a:r>
            <a:endParaRPr lang="fi-FI"/>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en-US" dirty="0"/>
              <a:t>Click to edit Master subtitle style</a:t>
            </a:r>
            <a:endParaRPr lang="fi-FI" dirty="0"/>
          </a:p>
        </p:txBody>
      </p:sp>
      <p:sp>
        <p:nvSpPr>
          <p:cNvPr id="5"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a:defRPr/>
            </a:pPr>
            <a:fld id="{8F13D4D4-4550-439D-85FD-5C00A897C7E5}" type="datetime1">
              <a:rPr lang="en-US"/>
              <a:pPr>
                <a:defRPr/>
              </a:pPr>
              <a:t>10/15/2020</a:t>
            </a:fld>
            <a:endParaRPr lang="en-US"/>
          </a:p>
        </p:txBody>
      </p:sp>
    </p:spTree>
    <p:extLst>
      <p:ext uri="{BB962C8B-B14F-4D97-AF65-F5344CB8AC3E}">
        <p14:creationId xmlns:p14="http://schemas.microsoft.com/office/powerpoint/2010/main" val="34163396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400">
                <a:latin typeface="Arial Unicode MS" pitchFamily="34" charset="-128"/>
                <a:ea typeface="Arial Unicode MS" pitchFamily="34" charset="-128"/>
                <a:cs typeface="Arial Unicode MS" pitchFamily="34" charset="-128"/>
              </a:defRPr>
            </a:lvl3pPr>
            <a:lvl4pPr>
              <a:defRPr sz="2400">
                <a:latin typeface="Arial Unicode MS" pitchFamily="34" charset="-128"/>
                <a:ea typeface="Arial Unicode MS" pitchFamily="34" charset="-128"/>
                <a:cs typeface="Arial Unicode MS" pitchFamily="34" charset="-128"/>
              </a:defRPr>
            </a:lvl4pPr>
            <a:lvl5pPr>
              <a:defRPr sz="2400">
                <a:latin typeface="Arial Unicode MS" pitchFamily="34" charset="-128"/>
                <a:ea typeface="Arial Unicode MS" pitchFamily="34" charset="-128"/>
                <a:cs typeface="Arial Unicode MS"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6150C6A8-B708-4414-B10E-CEEEDEAB8C0D}" type="datetime1">
              <a:rPr lang="en-US"/>
              <a:pPr>
                <a:defRPr/>
              </a:pPr>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862251-6EE4-466B-8804-FFC900EFDFAD}" type="slidenum">
              <a:rPr lang="en-US"/>
              <a:pPr>
                <a:defRPr/>
              </a:pPr>
              <a:t>‹#›</a:t>
            </a:fld>
            <a:endParaRPr lang="en-US"/>
          </a:p>
        </p:txBody>
      </p:sp>
    </p:spTree>
    <p:extLst>
      <p:ext uri="{BB962C8B-B14F-4D97-AF65-F5344CB8AC3E}">
        <p14:creationId xmlns:p14="http://schemas.microsoft.com/office/powerpoint/2010/main" val="3332942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B0D0AFB-D227-4C23-A0AE-2731752A3C37}" type="datetime1">
              <a:rPr lang="en-US"/>
              <a:pPr>
                <a:defRPr/>
              </a:pPr>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8D9A0A-E79E-4AE9-9B23-EF04FD11CC80}" type="slidenum">
              <a:rPr lang="en-US"/>
              <a:pPr>
                <a:defRPr/>
              </a:pPr>
              <a:t>‹#›</a:t>
            </a:fld>
            <a:endParaRPr lang="en-US"/>
          </a:p>
        </p:txBody>
      </p:sp>
    </p:spTree>
    <p:extLst>
      <p:ext uri="{BB962C8B-B14F-4D97-AF65-F5344CB8AC3E}">
        <p14:creationId xmlns:p14="http://schemas.microsoft.com/office/powerpoint/2010/main" val="2468313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E3C0BE-2A2C-473C-8151-93950B6AF6E4}" type="datetime1">
              <a:rPr lang="en-US"/>
              <a:pPr>
                <a:defRPr/>
              </a:pPr>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960C72-5712-4125-B866-A8439545B80B}" type="slidenum">
              <a:rPr lang="en-US"/>
              <a:pPr>
                <a:defRPr/>
              </a:pPr>
              <a:t>‹#›</a:t>
            </a:fld>
            <a:endParaRPr lang="en-US"/>
          </a:p>
        </p:txBody>
      </p:sp>
    </p:spTree>
    <p:extLst>
      <p:ext uri="{BB962C8B-B14F-4D97-AF65-F5344CB8AC3E}">
        <p14:creationId xmlns:p14="http://schemas.microsoft.com/office/powerpoint/2010/main" val="1839196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0AF36EB-D13D-4B84-A64A-030C8BDC37F6}" type="datetime1">
              <a:rPr lang="en-US"/>
              <a:pPr>
                <a:defRPr/>
              </a:pPr>
              <a:t>10/15/2020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80BF40-5CD6-4072-948A-43D2C522B896}" type="slidenum">
              <a:rPr lang="en-US"/>
              <a:pPr>
                <a:defRPr/>
              </a:pPr>
              <a:t>‹#›</a:t>
            </a:fld>
            <a:endParaRPr lang="en-US"/>
          </a:p>
        </p:txBody>
      </p:sp>
    </p:spTree>
    <p:extLst>
      <p:ext uri="{BB962C8B-B14F-4D97-AF65-F5344CB8AC3E}">
        <p14:creationId xmlns:p14="http://schemas.microsoft.com/office/powerpoint/2010/main" val="38585884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41905D9-8072-48A9-A078-B7FAFA9D71D5}" type="datetime1">
              <a:rPr lang="en-US"/>
              <a:pPr>
                <a:defRPr/>
              </a:pPr>
              <a:t>10/15/2020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AC97ED-513B-4710-8877-5D759DF270C3}" type="slidenum">
              <a:rPr lang="en-US"/>
              <a:pPr>
                <a:defRPr/>
              </a:pPr>
              <a:t>‹#›</a:t>
            </a:fld>
            <a:endParaRPr lang="en-US"/>
          </a:p>
        </p:txBody>
      </p:sp>
    </p:spTree>
    <p:extLst>
      <p:ext uri="{BB962C8B-B14F-4D97-AF65-F5344CB8AC3E}">
        <p14:creationId xmlns:p14="http://schemas.microsoft.com/office/powerpoint/2010/main" val="2582432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498A55C-1358-4664-BC42-6DED5D66E72C}" type="datetime1">
              <a:rPr lang="en-US"/>
              <a:pPr>
                <a:defRPr/>
              </a:pPr>
              <a:t>10/15/2020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FE2F56-4EE5-47A5-A048-90D271EAD1ED}" type="slidenum">
              <a:rPr lang="en-US"/>
              <a:pPr>
                <a:defRPr/>
              </a:pPr>
              <a:t>‹#›</a:t>
            </a:fld>
            <a:endParaRPr lang="en-US"/>
          </a:p>
        </p:txBody>
      </p:sp>
    </p:spTree>
    <p:extLst>
      <p:ext uri="{BB962C8B-B14F-4D97-AF65-F5344CB8AC3E}">
        <p14:creationId xmlns:p14="http://schemas.microsoft.com/office/powerpoint/2010/main" val="2846270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FAEE8FF-751F-4B75-9401-C6AFEC616F00}" type="datetime1">
              <a:rPr lang="en-US"/>
              <a:pPr>
                <a:defRPr/>
              </a:pPr>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5B8312-F429-45DB-A1FC-BC22CEF4EAC6}" type="slidenum">
              <a:rPr lang="en-US"/>
              <a:pPr>
                <a:defRPr/>
              </a:pPr>
              <a:t>‹#›</a:t>
            </a:fld>
            <a:endParaRPr lang="en-US"/>
          </a:p>
        </p:txBody>
      </p:sp>
    </p:spTree>
    <p:extLst>
      <p:ext uri="{BB962C8B-B14F-4D97-AF65-F5344CB8AC3E}">
        <p14:creationId xmlns:p14="http://schemas.microsoft.com/office/powerpoint/2010/main" val="3757684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1852D4-6AFF-485A-8E90-2BFF5F8077F3}" type="datetime1">
              <a:rPr lang="en-US"/>
              <a:pPr>
                <a:defRPr/>
              </a:pPr>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7186FA-DE5C-49B2-B493-FC1374EC122C}" type="slidenum">
              <a:rPr lang="en-US"/>
              <a:pPr>
                <a:defRPr/>
              </a:pPr>
              <a:t>‹#›</a:t>
            </a:fld>
            <a:endParaRPr lang="en-US"/>
          </a:p>
        </p:txBody>
      </p:sp>
    </p:spTree>
    <p:extLst>
      <p:ext uri="{BB962C8B-B14F-4D97-AF65-F5344CB8AC3E}">
        <p14:creationId xmlns:p14="http://schemas.microsoft.com/office/powerpoint/2010/main" val="1365261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F882FDC6-E446-47DC-A1B4-127B4E7A478F}" type="datetime1">
              <a:rPr lang="en-US"/>
              <a:pPr>
                <a:defRPr/>
              </a:pPr>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0C28B1-3064-4DF6-8A7F-F3EEB898478B}" type="slidenum">
              <a:rPr lang="en-US"/>
              <a:pPr>
                <a:defRPr/>
              </a:pPr>
              <a:t>‹#›</a:t>
            </a:fld>
            <a:endParaRPr lang="en-US"/>
          </a:p>
        </p:txBody>
      </p:sp>
    </p:spTree>
    <p:extLst>
      <p:ext uri="{BB962C8B-B14F-4D97-AF65-F5344CB8AC3E}">
        <p14:creationId xmlns:p14="http://schemas.microsoft.com/office/powerpoint/2010/main" val="46426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3CD7C76-034C-4B80-A935-CB37768D701B}" type="datetime1">
              <a:rPr lang="en-US" smtClean="0">
                <a:solidFill>
                  <a:srgbClr val="000000"/>
                </a:solidFill>
              </a:rPr>
              <a:t>10/15/2020</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32EE596D-EE0B-4A26-90E8-D7036FF2D7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09788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D207340-3250-466C-A951-00AB4543A1B6}" type="datetime1">
              <a:rPr lang="en-US"/>
              <a:pPr>
                <a:defRPr/>
              </a:pPr>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08E4E-101D-4003-BB36-522367B2B07C}" type="slidenum">
              <a:rPr lang="en-US"/>
              <a:pPr>
                <a:defRPr/>
              </a:pPr>
              <a:t>‹#›</a:t>
            </a:fld>
            <a:endParaRPr lang="en-US"/>
          </a:p>
        </p:txBody>
      </p:sp>
    </p:spTree>
    <p:extLst>
      <p:ext uri="{BB962C8B-B14F-4D97-AF65-F5344CB8AC3E}">
        <p14:creationId xmlns:p14="http://schemas.microsoft.com/office/powerpoint/2010/main" val="2172905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fi-FI">
              <a:solidFill>
                <a:prstClr val="black"/>
              </a:solidFill>
            </a:endParaRPr>
          </a:p>
        </p:txBody>
      </p:sp>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en-US"/>
              <a:t>Click to edit Master title style</a:t>
            </a:r>
            <a:endParaRPr lang="fi-FI"/>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en-US" dirty="0"/>
              <a:t>Click to edit Master subtitle style</a:t>
            </a:r>
            <a:endParaRPr lang="fi-FI" dirty="0"/>
          </a:p>
        </p:txBody>
      </p:sp>
      <p:sp>
        <p:nvSpPr>
          <p:cNvPr id="5"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a:defRPr/>
            </a:pPr>
            <a:fld id="{A6E50CD5-CA73-46F4-B7D1-6306DE67592E}" type="datetime1">
              <a:rPr lang="en-US"/>
              <a:pPr>
                <a:defRPr/>
              </a:pPr>
              <a:t>10/15/2020</a:t>
            </a:fld>
            <a:endParaRPr lang="en-US"/>
          </a:p>
        </p:txBody>
      </p:sp>
    </p:spTree>
    <p:extLst>
      <p:ext uri="{BB962C8B-B14F-4D97-AF65-F5344CB8AC3E}">
        <p14:creationId xmlns:p14="http://schemas.microsoft.com/office/powerpoint/2010/main" val="30488852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Arial Unicode MS" pitchFamily="34" charset="-128"/>
                <a:ea typeface="Arial Unicode MS" pitchFamily="34" charset="-128"/>
                <a:cs typeface="Arial Unicode MS" pitchFamily="34" charset="-128"/>
              </a:defRPr>
            </a:lvl1pPr>
            <a:lvl2pPr>
              <a:defRPr sz="2400">
                <a:latin typeface="Arial Unicode MS" pitchFamily="34" charset="-128"/>
                <a:ea typeface="Arial Unicode MS" pitchFamily="34" charset="-128"/>
                <a:cs typeface="Arial Unicode MS" pitchFamily="34" charset="-128"/>
              </a:defRPr>
            </a:lvl2pPr>
            <a:lvl3pPr>
              <a:defRPr sz="2400">
                <a:latin typeface="Arial Unicode MS" pitchFamily="34" charset="-128"/>
                <a:ea typeface="Arial Unicode MS" pitchFamily="34" charset="-128"/>
                <a:cs typeface="Arial Unicode MS" pitchFamily="34" charset="-128"/>
              </a:defRPr>
            </a:lvl3pPr>
            <a:lvl4pPr>
              <a:defRPr sz="2400">
                <a:latin typeface="Arial Unicode MS" pitchFamily="34" charset="-128"/>
                <a:ea typeface="Arial Unicode MS" pitchFamily="34" charset="-128"/>
                <a:cs typeface="Arial Unicode MS" pitchFamily="34" charset="-128"/>
              </a:defRPr>
            </a:lvl4pPr>
            <a:lvl5pPr>
              <a:defRPr sz="2400">
                <a:latin typeface="Arial Unicode MS" pitchFamily="34" charset="-128"/>
                <a:ea typeface="Arial Unicode MS" pitchFamily="34" charset="-128"/>
                <a:cs typeface="Arial Unicode MS"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B40DC094-4A26-4A20-91B1-F0E00DB8CC69}" type="datetime1">
              <a:rPr lang="en-US"/>
              <a:pPr>
                <a:defRPr/>
              </a:pPr>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31C4D7-B7C5-4572-A505-B163998A6118}" type="slidenum">
              <a:rPr lang="en-US"/>
              <a:pPr>
                <a:defRPr/>
              </a:pPr>
              <a:t>‹#›</a:t>
            </a:fld>
            <a:endParaRPr lang="en-US"/>
          </a:p>
        </p:txBody>
      </p:sp>
    </p:spTree>
    <p:extLst>
      <p:ext uri="{BB962C8B-B14F-4D97-AF65-F5344CB8AC3E}">
        <p14:creationId xmlns:p14="http://schemas.microsoft.com/office/powerpoint/2010/main" val="19967144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C52684C-5F6F-4ADE-9578-DCC842DF4790}" type="datetime1">
              <a:rPr lang="en-US"/>
              <a:pPr>
                <a:defRPr/>
              </a:pPr>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42B027-AA8C-4F75-8233-17D847FAD9B9}" type="slidenum">
              <a:rPr lang="en-US"/>
              <a:pPr>
                <a:defRPr/>
              </a:pPr>
              <a:t>‹#›</a:t>
            </a:fld>
            <a:endParaRPr lang="en-US"/>
          </a:p>
        </p:txBody>
      </p:sp>
    </p:spTree>
    <p:extLst>
      <p:ext uri="{BB962C8B-B14F-4D97-AF65-F5344CB8AC3E}">
        <p14:creationId xmlns:p14="http://schemas.microsoft.com/office/powerpoint/2010/main" val="3098241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B46EB35-48D4-4E1E-AF05-267189D9B465}" type="datetime1">
              <a:rPr lang="en-US"/>
              <a:pPr>
                <a:defRPr/>
              </a:pPr>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B87BD8-032D-4E26-84E6-860FDD386D66}" type="slidenum">
              <a:rPr lang="en-US"/>
              <a:pPr>
                <a:defRPr/>
              </a:pPr>
              <a:t>‹#›</a:t>
            </a:fld>
            <a:endParaRPr lang="en-US"/>
          </a:p>
        </p:txBody>
      </p:sp>
    </p:spTree>
    <p:extLst>
      <p:ext uri="{BB962C8B-B14F-4D97-AF65-F5344CB8AC3E}">
        <p14:creationId xmlns:p14="http://schemas.microsoft.com/office/powerpoint/2010/main" val="14377677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86D1C47-5BB9-449D-B75C-5E224E971C51}" type="datetime1">
              <a:rPr lang="en-US"/>
              <a:pPr>
                <a:defRPr/>
              </a:pPr>
              <a:t>10/15/2020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E7645F-F679-4BBA-AE08-61867F2DB1B7}" type="slidenum">
              <a:rPr lang="en-US"/>
              <a:pPr>
                <a:defRPr/>
              </a:pPr>
              <a:t>‹#›</a:t>
            </a:fld>
            <a:endParaRPr lang="en-US"/>
          </a:p>
        </p:txBody>
      </p:sp>
    </p:spTree>
    <p:extLst>
      <p:ext uri="{BB962C8B-B14F-4D97-AF65-F5344CB8AC3E}">
        <p14:creationId xmlns:p14="http://schemas.microsoft.com/office/powerpoint/2010/main" val="17508430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B27AB1B-FB95-4E0A-B977-A006B76AB8B9}" type="datetime1">
              <a:rPr lang="en-US"/>
              <a:pPr>
                <a:defRPr/>
              </a:pPr>
              <a:t>10/15/2020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1CC9B-01FA-4A88-9365-7DF91582CCD3}" type="slidenum">
              <a:rPr lang="en-US"/>
              <a:pPr>
                <a:defRPr/>
              </a:pPr>
              <a:t>‹#›</a:t>
            </a:fld>
            <a:endParaRPr lang="en-US"/>
          </a:p>
        </p:txBody>
      </p:sp>
    </p:spTree>
    <p:extLst>
      <p:ext uri="{BB962C8B-B14F-4D97-AF65-F5344CB8AC3E}">
        <p14:creationId xmlns:p14="http://schemas.microsoft.com/office/powerpoint/2010/main" val="16948279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5187310-A47C-4BFF-88F9-4935DF7C8BC4}" type="datetime1">
              <a:rPr lang="en-US"/>
              <a:pPr>
                <a:defRPr/>
              </a:pPr>
              <a:t>10/15/2020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7744EC-EE20-4DA7-8329-545072358D88}" type="slidenum">
              <a:rPr lang="en-US"/>
              <a:pPr>
                <a:defRPr/>
              </a:pPr>
              <a:t>‹#›</a:t>
            </a:fld>
            <a:endParaRPr lang="en-US"/>
          </a:p>
        </p:txBody>
      </p:sp>
    </p:spTree>
    <p:extLst>
      <p:ext uri="{BB962C8B-B14F-4D97-AF65-F5344CB8AC3E}">
        <p14:creationId xmlns:p14="http://schemas.microsoft.com/office/powerpoint/2010/main" val="28970813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6B9FAD4-61D9-40CE-BFEF-485B3CE21F6F}" type="datetime1">
              <a:rPr lang="en-US"/>
              <a:pPr>
                <a:defRPr/>
              </a:pPr>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E3A618-CCDA-4EB8-B679-4DB0E41F1A26}" type="slidenum">
              <a:rPr lang="en-US"/>
              <a:pPr>
                <a:defRPr/>
              </a:pPr>
              <a:t>‹#›</a:t>
            </a:fld>
            <a:endParaRPr lang="en-US"/>
          </a:p>
        </p:txBody>
      </p:sp>
    </p:spTree>
    <p:extLst>
      <p:ext uri="{BB962C8B-B14F-4D97-AF65-F5344CB8AC3E}">
        <p14:creationId xmlns:p14="http://schemas.microsoft.com/office/powerpoint/2010/main" val="4305218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089CF35-6572-4315-BC3F-615FE7ED71E4}" type="datetime1">
              <a:rPr lang="en-US"/>
              <a:pPr>
                <a:defRPr/>
              </a:pPr>
              <a:t>10/15/2020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69B32E-6882-48FC-8183-32AB2EC87329}" type="slidenum">
              <a:rPr lang="en-US"/>
              <a:pPr>
                <a:defRPr/>
              </a:pPr>
              <a:t>‹#›</a:t>
            </a:fld>
            <a:endParaRPr lang="en-US"/>
          </a:p>
        </p:txBody>
      </p:sp>
    </p:spTree>
    <p:extLst>
      <p:ext uri="{BB962C8B-B14F-4D97-AF65-F5344CB8AC3E}">
        <p14:creationId xmlns:p14="http://schemas.microsoft.com/office/powerpoint/2010/main" val="322563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F0B745E-7528-40E3-BC3E-CE49D790021A}" type="datetime1">
              <a:rPr lang="en-US" smtClean="0">
                <a:solidFill>
                  <a:srgbClr val="000000"/>
                </a:solidFill>
              </a:rPr>
              <a:t>10/15/2020</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7FC34D0E-B82F-442B-8DE8-34289B1121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45883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CAAA4946-6483-4404-ACBD-475213A005F1}" type="datetime1">
              <a:rPr lang="en-US"/>
              <a:pPr>
                <a:defRPr/>
              </a:pPr>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F0EA57-EF2B-46EA-A80B-FC0FB6041813}" type="slidenum">
              <a:rPr lang="en-US"/>
              <a:pPr>
                <a:defRPr/>
              </a:pPr>
              <a:t>‹#›</a:t>
            </a:fld>
            <a:endParaRPr lang="en-US"/>
          </a:p>
        </p:txBody>
      </p:sp>
    </p:spTree>
    <p:extLst>
      <p:ext uri="{BB962C8B-B14F-4D97-AF65-F5344CB8AC3E}">
        <p14:creationId xmlns:p14="http://schemas.microsoft.com/office/powerpoint/2010/main" val="1060226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71920D0-D8B1-4C9F-B4B9-672313F1382F}" type="datetime1">
              <a:rPr lang="en-US"/>
              <a:pPr>
                <a:defRPr/>
              </a:pPr>
              <a:t>10/15/2020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18C723-024D-49AB-874B-E0431BFC5A4B}" type="slidenum">
              <a:rPr lang="en-US"/>
              <a:pPr>
                <a:defRPr/>
              </a:pPr>
              <a:t>‹#›</a:t>
            </a:fld>
            <a:endParaRPr lang="en-US"/>
          </a:p>
        </p:txBody>
      </p:sp>
    </p:spTree>
    <p:extLst>
      <p:ext uri="{BB962C8B-B14F-4D97-AF65-F5344CB8AC3E}">
        <p14:creationId xmlns:p14="http://schemas.microsoft.com/office/powerpoint/2010/main" val="21000530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Content Blue">
    <p:spTree>
      <p:nvGrpSpPr>
        <p:cNvPr id="1" name=""/>
        <p:cNvGrpSpPr/>
        <p:nvPr/>
      </p:nvGrpSpPr>
      <p:grpSpPr>
        <a:xfrm>
          <a:off x="0" y="0"/>
          <a:ext cx="0" cy="0"/>
          <a:chOff x="0" y="0"/>
          <a:chExt cx="0" cy="0"/>
        </a:xfrm>
      </p:grpSpPr>
      <p:sp>
        <p:nvSpPr>
          <p:cNvPr id="2" name="Title 1"/>
          <p:cNvSpPr>
            <a:spLocks noGrp="1"/>
          </p:cNvSpPr>
          <p:nvPr>
            <p:ph type="ctrTitle"/>
          </p:nvPr>
        </p:nvSpPr>
        <p:spPr>
          <a:xfrm>
            <a:off x="468342" y="318135"/>
            <a:ext cx="8207375"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dirty="0"/>
              <a:t>Click to edit Master title style</a:t>
            </a:r>
          </a:p>
        </p:txBody>
      </p:sp>
      <p:sp>
        <p:nvSpPr>
          <p:cNvPr id="10" name="Content Placeholder 10"/>
          <p:cNvSpPr>
            <a:spLocks noGrp="1"/>
          </p:cNvSpPr>
          <p:nvPr>
            <p:ph sz="quarter" idx="14"/>
          </p:nvPr>
        </p:nvSpPr>
        <p:spPr>
          <a:xfrm>
            <a:off x="468315" y="1527989"/>
            <a:ext cx="8207374" cy="3989244"/>
          </a:xfrm>
          <a:prstGeom prst="rect">
            <a:avLst/>
          </a:prstGeom>
        </p:spPr>
        <p:txBody>
          <a:bodyPr vert="horz" lIns="0" tIns="0" rIns="0" bIns="0"/>
          <a:lstStyle>
            <a:lvl1pPr marL="0" indent="0">
              <a:buNone/>
              <a:defRPr sz="2100" b="1">
                <a:latin typeface="+mj-lt"/>
              </a:defRPr>
            </a:lvl1pPr>
            <a:lvl2pPr marL="237541" indent="-212350">
              <a:buFont typeface="Arial"/>
              <a:buChar char="•"/>
              <a:defRPr sz="2000">
                <a:latin typeface="Georgia"/>
              </a:defRPr>
            </a:lvl2pPr>
            <a:lvl3pPr marL="460691" indent="-230346">
              <a:buFont typeface="Lucida Grande"/>
              <a:buChar char="-"/>
              <a:defRPr sz="1600" i="1">
                <a:latin typeface="Georgia"/>
                <a:cs typeface="Georgia"/>
              </a:defRPr>
            </a:lvl3pPr>
            <a:lvl4pPr marL="791808" indent="-194357">
              <a:buFont typeface="Arial"/>
              <a:buChar char="•"/>
              <a:defRPr sz="1400" baseline="0">
                <a:latin typeface="Georgia"/>
              </a:defRPr>
            </a:lvl4pPr>
            <a:lvl5pPr marL="1086940" indent="-228546">
              <a:buFont typeface="Courier New"/>
              <a:buChar char="o"/>
              <a:defRPr sz="13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cxnSp>
        <p:nvCxnSpPr>
          <p:cNvPr id="12" name="Straight Connector 4"/>
          <p:cNvCxnSpPr/>
          <p:nvPr userDrawn="1"/>
        </p:nvCxnSpPr>
        <p:spPr>
          <a:xfrm>
            <a:off x="468342" y="5847608"/>
            <a:ext cx="8207375" cy="0"/>
          </a:xfrm>
          <a:prstGeom prst="line">
            <a:avLst/>
          </a:prstGeom>
          <a:ln w="12700" cmpd="sng">
            <a:solidFill>
              <a:srgbClr val="005EB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73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dt" sz="half" idx="2"/>
          </p:nvPr>
        </p:nvSpPr>
        <p:spPr bwMode="auto">
          <a:xfrm>
            <a:off x="703263" y="6243638"/>
            <a:ext cx="18986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defTabSz="762000" eaLnBrk="0" hangingPunct="0">
              <a:defRPr sz="1400"/>
            </a:lvl1pPr>
          </a:lstStyle>
          <a:p>
            <a:pPr fontAlgn="base">
              <a:spcBef>
                <a:spcPct val="0"/>
              </a:spcBef>
              <a:spcAft>
                <a:spcPct val="0"/>
              </a:spcAft>
              <a:defRPr/>
            </a:pPr>
            <a:fld id="{6AA412CA-9020-4A44-962D-2EF07C94D546}" type="datetime1">
              <a:rPr lang="en-US" smtClean="0">
                <a:solidFill>
                  <a:srgbClr val="000000"/>
                </a:solidFill>
                <a:latin typeface="Times New Roman" pitchFamily="18" charset="0"/>
              </a:rPr>
              <a:t>10/15/2020</a:t>
            </a:fld>
            <a:endParaRPr lang="en-US">
              <a:solidFill>
                <a:srgbClr val="000000"/>
              </a:solidFill>
              <a:latin typeface="Times New Roman" pitchFamily="18" charset="0"/>
            </a:endParaRPr>
          </a:p>
        </p:txBody>
      </p:sp>
      <p:sp>
        <p:nvSpPr>
          <p:cNvPr id="16387" name="Rectangle 3"/>
          <p:cNvSpPr>
            <a:spLocks noGrp="1" noChangeArrowheads="1"/>
          </p:cNvSpPr>
          <p:nvPr>
            <p:ph type="ftr" sz="quarter" idx="3"/>
          </p:nvPr>
        </p:nvSpPr>
        <p:spPr bwMode="auto">
          <a:xfrm>
            <a:off x="3165475" y="6243638"/>
            <a:ext cx="28130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defTabSz="762000" eaLnBrk="0" hangingPunct="0">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16388" name="Rectangle 4"/>
          <p:cNvSpPr>
            <a:spLocks noGrp="1" noChangeArrowheads="1"/>
          </p:cNvSpPr>
          <p:nvPr>
            <p:ph type="sldNum" sz="quarter" idx="4"/>
          </p:nvPr>
        </p:nvSpPr>
        <p:spPr bwMode="auto">
          <a:xfrm>
            <a:off x="7104063" y="6319838"/>
            <a:ext cx="18986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eaLnBrk="0" hangingPunct="0">
              <a:defRPr sz="1000"/>
            </a:lvl1pPr>
          </a:lstStyle>
          <a:p>
            <a:pPr fontAlgn="base">
              <a:spcBef>
                <a:spcPct val="0"/>
              </a:spcBef>
              <a:spcAft>
                <a:spcPct val="0"/>
              </a:spcAft>
              <a:defRPr/>
            </a:pPr>
            <a:fld id="{EE83AB17-2569-4C40-B681-90632F484656}"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29" name="Rectangle 5"/>
          <p:cNvSpPr>
            <a:spLocks noGrp="1" noChangeArrowheads="1"/>
          </p:cNvSpPr>
          <p:nvPr>
            <p:ph type="title"/>
          </p:nvPr>
        </p:nvSpPr>
        <p:spPr bwMode="auto">
          <a:xfrm>
            <a:off x="0" y="341313"/>
            <a:ext cx="91440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30" name="Rectangle 6"/>
          <p:cNvSpPr>
            <a:spLocks noGrp="1" noChangeArrowheads="1"/>
          </p:cNvSpPr>
          <p:nvPr>
            <p:ph type="body" idx="1"/>
          </p:nvPr>
        </p:nvSpPr>
        <p:spPr bwMode="auto">
          <a:xfrm>
            <a:off x="533400" y="1219200"/>
            <a:ext cx="8077200"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Click to edit Master text styles sdfssdf  dsdf sdf sd sdfsd fs df</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31" name="Group 7"/>
          <p:cNvGrpSpPr>
            <a:grpSpLocks/>
          </p:cNvGrpSpPr>
          <p:nvPr/>
        </p:nvGrpSpPr>
        <p:grpSpPr bwMode="auto">
          <a:xfrm>
            <a:off x="219075" y="5980113"/>
            <a:ext cx="2676525" cy="787400"/>
            <a:chOff x="138" y="3767"/>
            <a:chExt cx="1686" cy="496"/>
          </a:xfrm>
        </p:grpSpPr>
        <p:sp>
          <p:nvSpPr>
            <p:cNvPr id="1033" name="Rectangle 8"/>
            <p:cNvSpPr>
              <a:spLocks noChangeArrowheads="1"/>
            </p:cNvSpPr>
            <p:nvPr/>
          </p:nvSpPr>
          <p:spPr bwMode="auto">
            <a:xfrm>
              <a:off x="159" y="3770"/>
              <a:ext cx="167" cy="203"/>
            </a:xfrm>
            <a:prstGeom prst="rect">
              <a:avLst/>
            </a:prstGeom>
            <a:solidFill>
              <a:srgbClr val="063D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0"/>
                </a:spcBef>
                <a:spcAft>
                  <a:spcPct val="0"/>
                </a:spcAft>
              </a:pPr>
              <a:endParaRPr lang="fi-FI" altLang="en-US">
                <a:solidFill>
                  <a:srgbClr val="000000"/>
                </a:solidFill>
              </a:endParaRPr>
            </a:p>
          </p:txBody>
        </p:sp>
        <p:sp>
          <p:nvSpPr>
            <p:cNvPr id="1034" name="Rectangle 9"/>
            <p:cNvSpPr>
              <a:spLocks noChangeArrowheads="1"/>
            </p:cNvSpPr>
            <p:nvPr/>
          </p:nvSpPr>
          <p:spPr bwMode="auto">
            <a:xfrm>
              <a:off x="138" y="3767"/>
              <a:ext cx="1686"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imes New Roman" pitchFamily="18" charset="0"/>
                </a:defRPr>
              </a:lvl1pPr>
              <a:lvl2pPr marL="742950" indent="-285750" defTabSz="762000" eaLnBrk="0" hangingPunct="0">
                <a:defRPr sz="2000">
                  <a:solidFill>
                    <a:schemeClr val="tx1"/>
                  </a:solidFill>
                  <a:latin typeface="Times New Roman" pitchFamily="18" charset="0"/>
                </a:defRPr>
              </a:lvl2pPr>
              <a:lvl3pPr marL="1143000" indent="-228600" defTabSz="762000" eaLnBrk="0" hangingPunct="0">
                <a:defRPr sz="2000">
                  <a:solidFill>
                    <a:schemeClr val="tx1"/>
                  </a:solidFill>
                  <a:latin typeface="Times New Roman" pitchFamily="18" charset="0"/>
                </a:defRPr>
              </a:lvl3pPr>
              <a:lvl4pPr marL="1600200" indent="-228600" defTabSz="762000" eaLnBrk="0" hangingPunct="0">
                <a:defRPr sz="2000">
                  <a:solidFill>
                    <a:schemeClr val="tx1"/>
                  </a:solidFill>
                  <a:latin typeface="Times New Roman" pitchFamily="18" charset="0"/>
                </a:defRPr>
              </a:lvl4pPr>
              <a:lvl5pPr marL="2057400" indent="-228600" defTabSz="762000" eaLnBrk="0" hangingPunct="0">
                <a:defRPr sz="2000">
                  <a:solidFill>
                    <a:schemeClr val="tx1"/>
                  </a:solidFill>
                  <a:latin typeface="Times New Roman" pitchFamily="18" charset="0"/>
                </a:defRPr>
              </a:lvl5pPr>
              <a:lvl6pPr marL="2514600" indent="-228600" defTabSz="762000" eaLnBrk="0" fontAlgn="base" hangingPunct="0">
                <a:spcBef>
                  <a:spcPct val="0"/>
                </a:spcBef>
                <a:spcAft>
                  <a:spcPct val="0"/>
                </a:spcAft>
                <a:defRPr sz="2000">
                  <a:solidFill>
                    <a:schemeClr val="tx1"/>
                  </a:solidFill>
                  <a:latin typeface="Times New Roman" pitchFamily="18" charset="0"/>
                </a:defRPr>
              </a:lvl6pPr>
              <a:lvl7pPr marL="2971800" indent="-228600" defTabSz="762000" eaLnBrk="0" fontAlgn="base" hangingPunct="0">
                <a:spcBef>
                  <a:spcPct val="0"/>
                </a:spcBef>
                <a:spcAft>
                  <a:spcPct val="0"/>
                </a:spcAft>
                <a:defRPr sz="2000">
                  <a:solidFill>
                    <a:schemeClr val="tx1"/>
                  </a:solidFill>
                  <a:latin typeface="Times New Roman" pitchFamily="18" charset="0"/>
                </a:defRPr>
              </a:lvl7pPr>
              <a:lvl8pPr marL="3429000" indent="-228600" defTabSz="762000" eaLnBrk="0" fontAlgn="base" hangingPunct="0">
                <a:spcBef>
                  <a:spcPct val="0"/>
                </a:spcBef>
                <a:spcAft>
                  <a:spcPct val="0"/>
                </a:spcAft>
                <a:defRPr sz="2000">
                  <a:solidFill>
                    <a:schemeClr val="tx1"/>
                  </a:solidFill>
                  <a:latin typeface="Times New Roman" pitchFamily="18" charset="0"/>
                </a:defRPr>
              </a:lvl8pPr>
              <a:lvl9pPr marL="3886200" indent="-228600" defTabSz="762000" eaLnBrk="0" fontAlgn="base" hangingPunct="0">
                <a:spcBef>
                  <a:spcPct val="0"/>
                </a:spcBef>
                <a:spcAft>
                  <a:spcPct val="0"/>
                </a:spcAft>
                <a:defRPr sz="2000">
                  <a:solidFill>
                    <a:schemeClr val="tx1"/>
                  </a:solidFill>
                  <a:latin typeface="Times New Roman" pitchFamily="18" charset="0"/>
                </a:defRPr>
              </a:lvl9pPr>
            </a:lstStyle>
            <a:p>
              <a:pPr fontAlgn="base">
                <a:lnSpc>
                  <a:spcPct val="75000"/>
                </a:lnSpc>
                <a:spcBef>
                  <a:spcPct val="0"/>
                </a:spcBef>
                <a:spcAft>
                  <a:spcPct val="0"/>
                </a:spcAft>
              </a:pPr>
              <a:r>
                <a:rPr lang="en-US" altLang="en-US" sz="2800" b="1">
                  <a:solidFill>
                    <a:srgbClr val="FC0128"/>
                  </a:solidFill>
                </a:rPr>
                <a:t>S</a:t>
              </a:r>
              <a:r>
                <a:rPr lang="en-US" altLang="en-US" sz="1200" b="1">
                  <a:solidFill>
                    <a:srgbClr val="FC0128"/>
                  </a:solidFill>
                </a:rPr>
                <a:t> </a:t>
              </a:r>
              <a:r>
                <a:rPr lang="en-US" altLang="en-US" sz="2400" b="1">
                  <a:solidFill>
                    <a:srgbClr val="FC0128"/>
                  </a:solidFill>
                </a:rPr>
                <a:t>ystems</a:t>
              </a:r>
              <a:endParaRPr lang="en-US" altLang="en-US" sz="2400">
                <a:solidFill>
                  <a:srgbClr val="000000"/>
                </a:solidFill>
              </a:endParaRPr>
            </a:p>
            <a:p>
              <a:pPr fontAlgn="base">
                <a:lnSpc>
                  <a:spcPct val="75000"/>
                </a:lnSpc>
                <a:spcBef>
                  <a:spcPct val="0"/>
                </a:spcBef>
                <a:spcAft>
                  <a:spcPct val="0"/>
                </a:spcAft>
              </a:pPr>
              <a:r>
                <a:rPr lang="en-US" altLang="en-US" b="1">
                  <a:solidFill>
                    <a:srgbClr val="000000"/>
                  </a:solidFill>
                </a:rPr>
                <a:t>Analysis Laboratory</a:t>
              </a:r>
            </a:p>
            <a:p>
              <a:pPr fontAlgn="base">
                <a:lnSpc>
                  <a:spcPct val="75000"/>
                </a:lnSpc>
                <a:spcBef>
                  <a:spcPct val="0"/>
                </a:spcBef>
                <a:spcAft>
                  <a:spcPct val="0"/>
                </a:spcAft>
              </a:pPr>
              <a:r>
                <a:rPr lang="en-US" altLang="en-US" sz="1300" b="1">
                  <a:solidFill>
                    <a:srgbClr val="000000"/>
                  </a:solidFill>
                </a:rPr>
                <a:t>Helsinki University of Technology</a:t>
              </a:r>
            </a:p>
          </p:txBody>
        </p:sp>
      </p:grpSp>
      <p:sp>
        <p:nvSpPr>
          <p:cNvPr id="1032" name="Rectangle 10"/>
          <p:cNvSpPr>
            <a:spLocks noChangeArrowheads="1"/>
          </p:cNvSpPr>
          <p:nvPr/>
        </p:nvSpPr>
        <p:spPr bwMode="auto">
          <a:xfrm>
            <a:off x="1416050" y="6067425"/>
            <a:ext cx="7586663" cy="176213"/>
          </a:xfrm>
          <a:prstGeom prst="rect">
            <a:avLst/>
          </a:prstGeom>
          <a:gradFill rotWithShape="0">
            <a:gsLst>
              <a:gs pos="0">
                <a:srgbClr val="618FFD"/>
              </a:gs>
              <a:gs pos="100000">
                <a:srgbClr val="1D2B4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0"/>
              </a:spcBef>
              <a:spcAft>
                <a:spcPct val="0"/>
              </a:spcAft>
            </a:pPr>
            <a:endParaRPr lang="fi-FI" altLang="en-US">
              <a:solidFill>
                <a:srgbClr val="000000"/>
              </a:solidFill>
            </a:endParaRPr>
          </a:p>
        </p:txBody>
      </p:sp>
    </p:spTree>
    <p:extLst>
      <p:ext uri="{BB962C8B-B14F-4D97-AF65-F5344CB8AC3E}">
        <p14:creationId xmlns:p14="http://schemas.microsoft.com/office/powerpoint/2010/main" val="2153497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hf sldNum="0" hdr="0" ftr="0" dt="0"/>
  <p:txStyles>
    <p:titleStyle>
      <a:lvl1pPr algn="ctr" defTabSz="762000" rtl="0" eaLnBrk="0" fontAlgn="base" hangingPunct="0">
        <a:spcBef>
          <a:spcPct val="0"/>
        </a:spcBef>
        <a:spcAft>
          <a:spcPct val="0"/>
        </a:spcAft>
        <a:defRPr sz="3600">
          <a:solidFill>
            <a:srgbClr val="008000"/>
          </a:solidFill>
          <a:latin typeface="+mj-lt"/>
          <a:ea typeface="+mj-ea"/>
          <a:cs typeface="+mj-cs"/>
        </a:defRPr>
      </a:lvl1pPr>
      <a:lvl2pPr algn="ctr" defTabSz="762000" rtl="0" eaLnBrk="0" fontAlgn="base" hangingPunct="0">
        <a:spcBef>
          <a:spcPct val="0"/>
        </a:spcBef>
        <a:spcAft>
          <a:spcPct val="0"/>
        </a:spcAft>
        <a:defRPr sz="3600">
          <a:solidFill>
            <a:srgbClr val="008000"/>
          </a:solidFill>
          <a:latin typeface="Arial" charset="0"/>
        </a:defRPr>
      </a:lvl2pPr>
      <a:lvl3pPr algn="ctr" defTabSz="762000" rtl="0" eaLnBrk="0" fontAlgn="base" hangingPunct="0">
        <a:spcBef>
          <a:spcPct val="0"/>
        </a:spcBef>
        <a:spcAft>
          <a:spcPct val="0"/>
        </a:spcAft>
        <a:defRPr sz="3600">
          <a:solidFill>
            <a:srgbClr val="008000"/>
          </a:solidFill>
          <a:latin typeface="Arial" charset="0"/>
        </a:defRPr>
      </a:lvl3pPr>
      <a:lvl4pPr algn="ctr" defTabSz="762000" rtl="0" eaLnBrk="0" fontAlgn="base" hangingPunct="0">
        <a:spcBef>
          <a:spcPct val="0"/>
        </a:spcBef>
        <a:spcAft>
          <a:spcPct val="0"/>
        </a:spcAft>
        <a:defRPr sz="3600">
          <a:solidFill>
            <a:srgbClr val="008000"/>
          </a:solidFill>
          <a:latin typeface="Arial" charset="0"/>
        </a:defRPr>
      </a:lvl4pPr>
      <a:lvl5pPr algn="ctr" defTabSz="762000" rtl="0" eaLnBrk="0" fontAlgn="base" hangingPunct="0">
        <a:spcBef>
          <a:spcPct val="0"/>
        </a:spcBef>
        <a:spcAft>
          <a:spcPct val="0"/>
        </a:spcAft>
        <a:defRPr sz="3600">
          <a:solidFill>
            <a:srgbClr val="008000"/>
          </a:solidFill>
          <a:latin typeface="Arial" charset="0"/>
        </a:defRPr>
      </a:lvl5pPr>
      <a:lvl6pPr marL="457200" algn="ctr" defTabSz="762000" rtl="0" fontAlgn="base">
        <a:spcBef>
          <a:spcPct val="0"/>
        </a:spcBef>
        <a:spcAft>
          <a:spcPct val="0"/>
        </a:spcAft>
        <a:defRPr sz="3600">
          <a:solidFill>
            <a:srgbClr val="008000"/>
          </a:solidFill>
          <a:latin typeface="Arial" charset="0"/>
        </a:defRPr>
      </a:lvl6pPr>
      <a:lvl7pPr marL="914400" algn="ctr" defTabSz="762000" rtl="0" fontAlgn="base">
        <a:spcBef>
          <a:spcPct val="0"/>
        </a:spcBef>
        <a:spcAft>
          <a:spcPct val="0"/>
        </a:spcAft>
        <a:defRPr sz="3600">
          <a:solidFill>
            <a:srgbClr val="008000"/>
          </a:solidFill>
          <a:latin typeface="Arial" charset="0"/>
        </a:defRPr>
      </a:lvl7pPr>
      <a:lvl8pPr marL="1371600" algn="ctr" defTabSz="762000" rtl="0" fontAlgn="base">
        <a:spcBef>
          <a:spcPct val="0"/>
        </a:spcBef>
        <a:spcAft>
          <a:spcPct val="0"/>
        </a:spcAft>
        <a:defRPr sz="3600">
          <a:solidFill>
            <a:srgbClr val="008000"/>
          </a:solidFill>
          <a:latin typeface="Arial" charset="0"/>
        </a:defRPr>
      </a:lvl8pPr>
      <a:lvl9pPr marL="1828800" algn="ctr" defTabSz="762000" rtl="0" fontAlgn="base">
        <a:spcBef>
          <a:spcPct val="0"/>
        </a:spcBef>
        <a:spcAft>
          <a:spcPct val="0"/>
        </a:spcAft>
        <a:defRPr sz="3600">
          <a:solidFill>
            <a:srgbClr val="008000"/>
          </a:solidFill>
          <a:latin typeface="Arial" charset="0"/>
        </a:defRPr>
      </a:lvl9pPr>
    </p:titleStyle>
    <p:bodyStyle>
      <a:lvl1pPr marL="280988" indent="-280988" algn="l" defTabSz="762000" rtl="0" eaLnBrk="0" fontAlgn="base" hangingPunct="0">
        <a:lnSpc>
          <a:spcPct val="90000"/>
        </a:lnSpc>
        <a:spcBef>
          <a:spcPct val="20000"/>
        </a:spcBef>
        <a:spcAft>
          <a:spcPct val="0"/>
        </a:spcAft>
        <a:buSzPct val="100000"/>
        <a:buChar char="•"/>
        <a:defRPr sz="3200">
          <a:solidFill>
            <a:schemeClr val="tx1"/>
          </a:solidFill>
          <a:latin typeface="+mn-lt"/>
          <a:ea typeface="+mn-ea"/>
          <a:cs typeface="+mn-cs"/>
        </a:defRPr>
      </a:lvl1pPr>
      <a:lvl2pPr marL="765175" indent="-293688" algn="l" defTabSz="762000" rtl="0" eaLnBrk="0" fontAlgn="base" hangingPunct="0">
        <a:lnSpc>
          <a:spcPct val="90000"/>
        </a:lnSpc>
        <a:spcBef>
          <a:spcPct val="20000"/>
        </a:spcBef>
        <a:spcAft>
          <a:spcPct val="0"/>
        </a:spcAft>
        <a:buSzPct val="100000"/>
        <a:buChar char="•"/>
        <a:defRPr sz="2800">
          <a:solidFill>
            <a:schemeClr val="tx1"/>
          </a:solidFill>
          <a:latin typeface="+mn-lt"/>
        </a:defRPr>
      </a:lvl2pPr>
      <a:lvl3pPr marL="1233488" indent="-277813" algn="l" defTabSz="762000" rtl="0" eaLnBrk="0" fontAlgn="base" hangingPunct="0">
        <a:lnSpc>
          <a:spcPct val="90000"/>
        </a:lnSpc>
        <a:spcBef>
          <a:spcPct val="20000"/>
        </a:spcBef>
        <a:spcAft>
          <a:spcPct val="0"/>
        </a:spcAft>
        <a:buSzPct val="100000"/>
        <a:buChar char="•"/>
        <a:defRPr sz="2400">
          <a:solidFill>
            <a:schemeClr val="tx1"/>
          </a:solidFill>
          <a:latin typeface="+mn-lt"/>
        </a:defRPr>
      </a:lvl3pPr>
      <a:lvl4pPr marL="1717675" indent="-293688" algn="l" defTabSz="762000" rtl="0" eaLnBrk="0" fontAlgn="base" hangingPunct="0">
        <a:lnSpc>
          <a:spcPct val="90000"/>
        </a:lnSpc>
        <a:spcBef>
          <a:spcPct val="20000"/>
        </a:spcBef>
        <a:spcAft>
          <a:spcPct val="0"/>
        </a:spcAft>
        <a:buSzPct val="100000"/>
        <a:buChar char="•"/>
        <a:defRPr sz="2200">
          <a:solidFill>
            <a:schemeClr val="tx1"/>
          </a:solidFill>
          <a:latin typeface="+mn-lt"/>
        </a:defRPr>
      </a:lvl4pPr>
      <a:lvl5pPr marL="2185988" indent="-277813" algn="l" defTabSz="762000" rtl="0" eaLnBrk="0" fontAlgn="base" hangingPunct="0">
        <a:lnSpc>
          <a:spcPct val="90000"/>
        </a:lnSpc>
        <a:spcBef>
          <a:spcPct val="20000"/>
        </a:spcBef>
        <a:spcAft>
          <a:spcPct val="0"/>
        </a:spcAft>
        <a:buSzPct val="100000"/>
        <a:buChar char="•"/>
        <a:defRPr sz="2000">
          <a:solidFill>
            <a:schemeClr val="tx1"/>
          </a:solidFill>
          <a:latin typeface="+mn-lt"/>
        </a:defRPr>
      </a:lvl5pPr>
      <a:lvl6pPr marL="2643188" indent="-277813" algn="l" defTabSz="762000" rtl="0" fontAlgn="base">
        <a:lnSpc>
          <a:spcPct val="90000"/>
        </a:lnSpc>
        <a:spcBef>
          <a:spcPct val="20000"/>
        </a:spcBef>
        <a:spcAft>
          <a:spcPct val="0"/>
        </a:spcAft>
        <a:buSzPct val="100000"/>
        <a:buChar char="•"/>
        <a:defRPr sz="2000">
          <a:solidFill>
            <a:schemeClr val="tx1"/>
          </a:solidFill>
          <a:latin typeface="+mn-lt"/>
        </a:defRPr>
      </a:lvl6pPr>
      <a:lvl7pPr marL="3100388" indent="-277813" algn="l" defTabSz="762000" rtl="0" fontAlgn="base">
        <a:lnSpc>
          <a:spcPct val="90000"/>
        </a:lnSpc>
        <a:spcBef>
          <a:spcPct val="20000"/>
        </a:spcBef>
        <a:spcAft>
          <a:spcPct val="0"/>
        </a:spcAft>
        <a:buSzPct val="100000"/>
        <a:buChar char="•"/>
        <a:defRPr sz="2000">
          <a:solidFill>
            <a:schemeClr val="tx1"/>
          </a:solidFill>
          <a:latin typeface="+mn-lt"/>
        </a:defRPr>
      </a:lvl7pPr>
      <a:lvl8pPr marL="3557588" indent="-277813" algn="l" defTabSz="762000" rtl="0" fontAlgn="base">
        <a:lnSpc>
          <a:spcPct val="90000"/>
        </a:lnSpc>
        <a:spcBef>
          <a:spcPct val="20000"/>
        </a:spcBef>
        <a:spcAft>
          <a:spcPct val="0"/>
        </a:spcAft>
        <a:buSzPct val="100000"/>
        <a:buChar char="•"/>
        <a:defRPr sz="2000">
          <a:solidFill>
            <a:schemeClr val="tx1"/>
          </a:solidFill>
          <a:latin typeface="+mn-lt"/>
        </a:defRPr>
      </a:lvl8pPr>
      <a:lvl9pPr marL="4014788" indent="-277813" algn="l" defTabSz="762000" rtl="0" fontAlgn="base">
        <a:lnSpc>
          <a:spcPct val="90000"/>
        </a:lnSpc>
        <a:spcBef>
          <a:spcPct val="20000"/>
        </a:spcBef>
        <a:spcAft>
          <a:spcPct val="0"/>
        </a:spcAft>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7" descr="E:\salogoen.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5" descr="Aalto_EN_Science_13_RGB_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900" y="5815013"/>
            <a:ext cx="24796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D70B09CC-4E78-471D-AD7F-812337DDA26E}" type="datetime1">
              <a:rPr lang="en-US" smtClean="0"/>
              <a:t>10/15/2020</a:t>
            </a:fld>
            <a:endParaRPr lang="en-US"/>
          </a:p>
        </p:txBody>
      </p:sp>
      <p:sp>
        <p:nvSpPr>
          <p:cNvPr id="3"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EB485E7E-7B8F-4B4F-AA92-DB10DC837910}" type="slidenum">
              <a:rPr lang="en-US"/>
              <a:pPr fontAlgn="base">
                <a:spcBef>
                  <a:spcPct val="0"/>
                </a:spcBef>
                <a:spcAft>
                  <a:spcPct val="0"/>
                </a:spcAft>
                <a:defRPr/>
              </a:pPr>
              <a:t>‹#›</a:t>
            </a:fld>
            <a:endParaRPr lang="en-US"/>
          </a:p>
        </p:txBody>
      </p:sp>
      <p:sp>
        <p:nvSpPr>
          <p:cNvPr id="1033" name="Rectangle 8"/>
          <p:cNvSpPr>
            <a:spLocks noChangeArrowheads="1"/>
          </p:cNvSpPr>
          <p:nvPr/>
        </p:nvSpPr>
        <p:spPr bwMode="auto">
          <a:xfrm>
            <a:off x="571500" y="5811838"/>
            <a:ext cx="7985125" cy="65087"/>
          </a:xfrm>
          <a:prstGeom prst="rect">
            <a:avLst/>
          </a:prstGeom>
          <a:solidFill>
            <a:srgbClr val="ED2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sv-SE" altLang="en-US">
              <a:solidFill>
                <a:srgbClr val="000000"/>
              </a:solidFill>
            </a:endParaRPr>
          </a:p>
        </p:txBody>
      </p:sp>
    </p:spTree>
    <p:extLst>
      <p:ext uri="{BB962C8B-B14F-4D97-AF65-F5344CB8AC3E}">
        <p14:creationId xmlns:p14="http://schemas.microsoft.com/office/powerpoint/2010/main" val="16204341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7" descr="E:\salogoen.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5" descr="Aalto_EN_Science_13_RGB_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900" y="5815013"/>
            <a:ext cx="24796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68A2CC4F-5F87-4DA1-A042-933689DB1A7A}" type="datetime1">
              <a:rPr lang="en-US" smtClean="0"/>
              <a:t>10/15/2020</a:t>
            </a:fld>
            <a:endParaRPr lang="en-US"/>
          </a:p>
        </p:txBody>
      </p:sp>
      <p:sp>
        <p:nvSpPr>
          <p:cNvPr id="3"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EB485E7E-7B8F-4B4F-AA92-DB10DC837910}" type="slidenum">
              <a:rPr lang="en-US"/>
              <a:pPr fontAlgn="base">
                <a:spcBef>
                  <a:spcPct val="0"/>
                </a:spcBef>
                <a:spcAft>
                  <a:spcPct val="0"/>
                </a:spcAft>
                <a:defRPr/>
              </a:pPr>
              <a:t>‹#›</a:t>
            </a:fld>
            <a:endParaRPr lang="en-US"/>
          </a:p>
        </p:txBody>
      </p:sp>
      <p:sp>
        <p:nvSpPr>
          <p:cNvPr id="1033" name="Rectangle 8"/>
          <p:cNvSpPr>
            <a:spLocks noChangeArrowheads="1"/>
          </p:cNvSpPr>
          <p:nvPr/>
        </p:nvSpPr>
        <p:spPr bwMode="auto">
          <a:xfrm>
            <a:off x="571500" y="5811838"/>
            <a:ext cx="7985125" cy="65087"/>
          </a:xfrm>
          <a:prstGeom prst="rect">
            <a:avLst/>
          </a:prstGeom>
          <a:solidFill>
            <a:srgbClr val="ED2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sv-SE" altLang="en-US">
              <a:solidFill>
                <a:srgbClr val="000000"/>
              </a:solidFill>
            </a:endParaRPr>
          </a:p>
        </p:txBody>
      </p:sp>
    </p:spTree>
    <p:extLst>
      <p:ext uri="{BB962C8B-B14F-4D97-AF65-F5344CB8AC3E}">
        <p14:creationId xmlns:p14="http://schemas.microsoft.com/office/powerpoint/2010/main" val="39532656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Aalto_FI_Perustiet_13_RGB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900" y="5811838"/>
            <a:ext cx="21701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t>Muokkaa perustyyl. napsautt.</a:t>
            </a:r>
          </a:p>
        </p:txBody>
      </p:sp>
      <p:sp>
        <p:nvSpPr>
          <p:cNvPr id="1028"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BE55B9AA-0467-4128-815F-2FAE4B69CD42}" type="datetime1">
              <a:rPr lang="en-US" smtClean="0">
                <a:solidFill>
                  <a:srgbClr val="000000"/>
                </a:solidFill>
                <a:latin typeface="Times New Roman" pitchFamily="18" charset="0"/>
              </a:rPr>
              <a:t>10/15/2020</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EE83AB17-2569-4C40-B681-90632F484656}" type="slidenum">
              <a:rPr lang="en-US" smtClean="0">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571500" y="5811838"/>
            <a:ext cx="7985125" cy="65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3490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b="1">
          <a:solidFill>
            <a:schemeClr val="accent1"/>
          </a:solidFill>
          <a:latin typeface="Arial" charset="0"/>
        </a:defRPr>
      </a:lvl2pPr>
      <a:lvl3pPr algn="l" rtl="0" eaLnBrk="1" fontAlgn="base" hangingPunct="1">
        <a:spcBef>
          <a:spcPct val="0"/>
        </a:spcBef>
        <a:spcAft>
          <a:spcPct val="0"/>
        </a:spcAft>
        <a:defRPr sz="3200" b="1">
          <a:solidFill>
            <a:schemeClr val="accent1"/>
          </a:solidFill>
          <a:latin typeface="Arial" charset="0"/>
        </a:defRPr>
      </a:lvl3pPr>
      <a:lvl4pPr algn="l" rtl="0" eaLnBrk="1" fontAlgn="base" hangingPunct="1">
        <a:spcBef>
          <a:spcPct val="0"/>
        </a:spcBef>
        <a:spcAft>
          <a:spcPct val="0"/>
        </a:spcAft>
        <a:defRPr sz="3200" b="1">
          <a:solidFill>
            <a:schemeClr val="accent1"/>
          </a:solidFill>
          <a:latin typeface="Arial" charset="0"/>
        </a:defRPr>
      </a:lvl4pPr>
      <a:lvl5pPr algn="l" rtl="0" eaLnBrk="1" fontAlgn="base" hangingPunct="1">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Aalto_FI_Perustiet_13_RGB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900" y="5811838"/>
            <a:ext cx="21701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t>Muokkaa perustyyl. napsautt.</a:t>
            </a:r>
          </a:p>
        </p:txBody>
      </p:sp>
      <p:sp>
        <p:nvSpPr>
          <p:cNvPr id="1028"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6ACD2EB6-6FF8-443C-A4FF-7D4A04AD7435}" type="datetime1">
              <a:rPr lang="en-US" smtClean="0">
                <a:solidFill>
                  <a:srgbClr val="000000"/>
                </a:solidFill>
                <a:latin typeface="Times New Roman" pitchFamily="18" charset="0"/>
              </a:rPr>
              <a:t>10/15/2020</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EE83AB17-2569-4C40-B681-90632F484656}" type="slidenum">
              <a:rPr lang="en-US" smtClean="0">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571500" y="5811838"/>
            <a:ext cx="7985125" cy="65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70265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b="1">
          <a:solidFill>
            <a:schemeClr val="accent1"/>
          </a:solidFill>
          <a:latin typeface="Arial" charset="0"/>
        </a:defRPr>
      </a:lvl2pPr>
      <a:lvl3pPr algn="l" rtl="0" eaLnBrk="1" fontAlgn="base" hangingPunct="1">
        <a:spcBef>
          <a:spcPct val="0"/>
        </a:spcBef>
        <a:spcAft>
          <a:spcPct val="0"/>
        </a:spcAft>
        <a:defRPr sz="3200" b="1">
          <a:solidFill>
            <a:schemeClr val="accent1"/>
          </a:solidFill>
          <a:latin typeface="Arial" charset="0"/>
        </a:defRPr>
      </a:lvl3pPr>
      <a:lvl4pPr algn="l" rtl="0" eaLnBrk="1" fontAlgn="base" hangingPunct="1">
        <a:spcBef>
          <a:spcPct val="0"/>
        </a:spcBef>
        <a:spcAft>
          <a:spcPct val="0"/>
        </a:spcAft>
        <a:defRPr sz="3200" b="1">
          <a:solidFill>
            <a:schemeClr val="accent1"/>
          </a:solidFill>
          <a:latin typeface="Arial" charset="0"/>
        </a:defRPr>
      </a:lvl4pPr>
      <a:lvl5pPr algn="l" rtl="0" eaLnBrk="1" fontAlgn="base" hangingPunct="1">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Aalto_FI_Perustiet_13_RGB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900" y="5811838"/>
            <a:ext cx="21701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t>Muokkaa perustyyl. napsautt.</a:t>
            </a:r>
          </a:p>
        </p:txBody>
      </p:sp>
      <p:sp>
        <p:nvSpPr>
          <p:cNvPr id="1028"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890ED083-DCC6-4521-852D-2BD10AFB2638}" type="datetime1">
              <a:rPr lang="en-US" smtClean="0">
                <a:solidFill>
                  <a:srgbClr val="000000"/>
                </a:solidFill>
                <a:latin typeface="Times New Roman" pitchFamily="18" charset="0"/>
              </a:rPr>
              <a:t>10/15/2020</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EE83AB17-2569-4C40-B681-90632F484656}" type="slidenum">
              <a:rPr lang="en-US" smtClean="0">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571500" y="5811838"/>
            <a:ext cx="7985125" cy="65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0642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b="1">
          <a:solidFill>
            <a:schemeClr val="accent1"/>
          </a:solidFill>
          <a:latin typeface="Arial" charset="0"/>
        </a:defRPr>
      </a:lvl2pPr>
      <a:lvl3pPr algn="l" rtl="0" eaLnBrk="1" fontAlgn="base" hangingPunct="1">
        <a:spcBef>
          <a:spcPct val="0"/>
        </a:spcBef>
        <a:spcAft>
          <a:spcPct val="0"/>
        </a:spcAft>
        <a:defRPr sz="3200" b="1">
          <a:solidFill>
            <a:schemeClr val="accent1"/>
          </a:solidFill>
          <a:latin typeface="Arial" charset="0"/>
        </a:defRPr>
      </a:lvl3pPr>
      <a:lvl4pPr algn="l" rtl="0" eaLnBrk="1" fontAlgn="base" hangingPunct="1">
        <a:spcBef>
          <a:spcPct val="0"/>
        </a:spcBef>
        <a:spcAft>
          <a:spcPct val="0"/>
        </a:spcAft>
        <a:defRPr sz="3200" b="1">
          <a:solidFill>
            <a:schemeClr val="accent1"/>
          </a:solidFill>
          <a:latin typeface="Arial" charset="0"/>
        </a:defRPr>
      </a:lvl4pPr>
      <a:lvl5pPr algn="l" rtl="0" eaLnBrk="1" fontAlgn="base" hangingPunct="1">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65B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i-FI"/>
              <a:t>Click to edit Master title style</a:t>
            </a:r>
            <a:endParaRPr lang="fi-FI" altLang="fi-FI"/>
          </a:p>
        </p:txBody>
      </p:sp>
      <p:sp>
        <p:nvSpPr>
          <p:cNvPr id="1027" name="Rectangle 3"/>
          <p:cNvSpPr>
            <a:spLocks noGrp="1" noChangeArrowheads="1"/>
          </p:cNvSpPr>
          <p:nvPr>
            <p:ph type="body" idx="1"/>
          </p:nvPr>
        </p:nvSpPr>
        <p:spPr bwMode="auto">
          <a:xfrm>
            <a:off x="611188" y="1484313"/>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endParaRPr lang="fi-FI" altLang="fi-FI"/>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a:defRPr/>
            </a:pPr>
            <a:fld id="{EB135FCF-DFB9-4799-946E-2419F18A5D7F}" type="datetime1">
              <a:rPr lang="en-US"/>
              <a:pPr>
                <a:defRPr/>
              </a:pPr>
              <a:t>10/15/2020</a:t>
            </a:fld>
            <a:endParaRPr lang="en-US"/>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a:defRPr/>
            </a:pPr>
            <a:fld id="{04C3C5B2-0F49-4E27-8D5D-5DD2A45D093D}" type="slidenum">
              <a:rPr lang="en-US"/>
              <a:pPr>
                <a:defRPr/>
              </a:pPr>
              <a:t>‹#›</a:t>
            </a:fld>
            <a:endParaRPr lang="en-US"/>
          </a:p>
        </p:txBody>
      </p:sp>
    </p:spTree>
    <p:extLst>
      <p:ext uri="{BB962C8B-B14F-4D97-AF65-F5344CB8AC3E}">
        <p14:creationId xmlns:p14="http://schemas.microsoft.com/office/powerpoint/2010/main" val="277109396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Unicode MS" pitchFamily="34" charset="-128"/>
        </a:defRPr>
      </a:lvl2pPr>
      <a:lvl3pPr algn="l" rtl="0" eaLnBrk="0" fontAlgn="base" hangingPunct="0">
        <a:spcBef>
          <a:spcPct val="0"/>
        </a:spcBef>
        <a:spcAft>
          <a:spcPct val="0"/>
        </a:spcAft>
        <a:defRPr sz="3200" b="1">
          <a:solidFill>
            <a:schemeClr val="accent1"/>
          </a:solidFill>
          <a:latin typeface="Arial Unicode MS" pitchFamily="34" charset="-128"/>
        </a:defRPr>
      </a:lvl3pPr>
      <a:lvl4pPr algn="l" rtl="0" eaLnBrk="0" fontAlgn="base" hangingPunct="0">
        <a:spcBef>
          <a:spcPct val="0"/>
        </a:spcBef>
        <a:spcAft>
          <a:spcPct val="0"/>
        </a:spcAft>
        <a:defRPr sz="3200" b="1">
          <a:solidFill>
            <a:schemeClr val="accent1"/>
          </a:solidFill>
          <a:latin typeface="Arial Unicode MS" pitchFamily="34" charset="-128"/>
        </a:defRPr>
      </a:lvl4pPr>
      <a:lvl5pPr algn="l" rtl="0" eaLnBrk="0" fontAlgn="base" hangingPunct="0">
        <a:spcBef>
          <a:spcPct val="0"/>
        </a:spcBef>
        <a:spcAft>
          <a:spcPct val="0"/>
        </a:spcAft>
        <a:defRPr sz="3200" b="1">
          <a:solidFill>
            <a:schemeClr val="accent1"/>
          </a:solidFill>
          <a:latin typeface="Arial Unicode MS" pitchFamily="34" charset="-128"/>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65B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i-FI"/>
              <a:t>Click to edit Master title style</a:t>
            </a:r>
            <a:endParaRPr lang="fi-FI" altLang="fi-FI"/>
          </a:p>
        </p:txBody>
      </p:sp>
      <p:sp>
        <p:nvSpPr>
          <p:cNvPr id="1027" name="Rectangle 3"/>
          <p:cNvSpPr>
            <a:spLocks noGrp="1" noChangeArrowheads="1"/>
          </p:cNvSpPr>
          <p:nvPr>
            <p:ph type="body" idx="1"/>
          </p:nvPr>
        </p:nvSpPr>
        <p:spPr bwMode="auto">
          <a:xfrm>
            <a:off x="611188" y="1484313"/>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endParaRPr lang="fi-FI" altLang="fi-FI"/>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238D144C-C411-4FF0-AACD-465CD6721A4A}" type="datetime1">
              <a:rPr lang="en-US"/>
              <a:pPr fontAlgn="base">
                <a:spcBef>
                  <a:spcPct val="0"/>
                </a:spcBef>
                <a:spcAft>
                  <a:spcPct val="0"/>
                </a:spcAft>
                <a:defRPr/>
              </a:pPr>
              <a:t>10/15/2020</a:t>
            </a:fld>
            <a:endParaRPr lang="en-US"/>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CBEAF0ED-9ADB-4280-8BA5-AB0451C2CCBC}"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362965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Unicode MS" pitchFamily="34" charset="-128"/>
        </a:defRPr>
      </a:lvl2pPr>
      <a:lvl3pPr algn="l" rtl="0" eaLnBrk="0" fontAlgn="base" hangingPunct="0">
        <a:spcBef>
          <a:spcPct val="0"/>
        </a:spcBef>
        <a:spcAft>
          <a:spcPct val="0"/>
        </a:spcAft>
        <a:defRPr sz="3200" b="1">
          <a:solidFill>
            <a:schemeClr val="accent1"/>
          </a:solidFill>
          <a:latin typeface="Arial Unicode MS" pitchFamily="34" charset="-128"/>
        </a:defRPr>
      </a:lvl3pPr>
      <a:lvl4pPr algn="l" rtl="0" eaLnBrk="0" fontAlgn="base" hangingPunct="0">
        <a:spcBef>
          <a:spcPct val="0"/>
        </a:spcBef>
        <a:spcAft>
          <a:spcPct val="0"/>
        </a:spcAft>
        <a:defRPr sz="3200" b="1">
          <a:solidFill>
            <a:schemeClr val="accent1"/>
          </a:solidFill>
          <a:latin typeface="Arial Unicode MS" pitchFamily="34" charset="-128"/>
        </a:defRPr>
      </a:lvl4pPr>
      <a:lvl5pPr algn="l" rtl="0" eaLnBrk="0" fontAlgn="base" hangingPunct="0">
        <a:spcBef>
          <a:spcPct val="0"/>
        </a:spcBef>
        <a:spcAft>
          <a:spcPct val="0"/>
        </a:spcAft>
        <a:defRPr sz="3200" b="1">
          <a:solidFill>
            <a:schemeClr val="accent1"/>
          </a:solidFill>
          <a:latin typeface="Arial Unicode MS" pitchFamily="34" charset="-128"/>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ctrTitle"/>
          </p:nvPr>
        </p:nvSpPr>
        <p:spPr>
          <a:xfrm>
            <a:off x="579375" y="1916832"/>
            <a:ext cx="7769225" cy="1331912"/>
          </a:xfrm>
        </p:spPr>
        <p:txBody>
          <a:bodyPr/>
          <a:lstStyle/>
          <a:p>
            <a:pPr algn="ctr"/>
            <a:r>
              <a:rPr lang="fi-FI" sz="3600"/>
              <a:t>Path Dependence in </a:t>
            </a:r>
            <a:br>
              <a:rPr lang="fi-FI" sz="3600"/>
            </a:br>
            <a:r>
              <a:rPr lang="fi-FI" sz="3600"/>
              <a:t>Operational Research </a:t>
            </a:r>
            <a:r>
              <a:rPr lang="fi-FI" sz="2800"/>
              <a:t>– </a:t>
            </a:r>
            <a:br>
              <a:rPr lang="fi-FI" sz="2800"/>
            </a:br>
            <a:r>
              <a:rPr lang="fi-FI" sz="2800" b="0"/>
              <a:t>How the modeling process can influence the results</a:t>
            </a:r>
            <a:br>
              <a:rPr lang="fi-FI" sz="2800" b="0"/>
            </a:br>
            <a:br>
              <a:rPr lang="fi-FI" sz="2800"/>
            </a:br>
            <a:endParaRPr lang="en-US" altLang="en-US" sz="2800"/>
          </a:p>
        </p:txBody>
      </p:sp>
      <p:sp>
        <p:nvSpPr>
          <p:cNvPr id="3075" name="Subtitle 6"/>
          <p:cNvSpPr>
            <a:spLocks noGrp="1"/>
          </p:cNvSpPr>
          <p:nvPr>
            <p:ph type="subTitle" idx="1"/>
          </p:nvPr>
        </p:nvSpPr>
        <p:spPr>
          <a:xfrm>
            <a:off x="571500" y="4228959"/>
            <a:ext cx="7745413" cy="1547813"/>
          </a:xfrm>
        </p:spPr>
        <p:txBody>
          <a:bodyPr/>
          <a:lstStyle/>
          <a:p>
            <a:pPr algn="ctr"/>
            <a:r>
              <a:rPr lang="fi-FI" altLang="en-US"/>
              <a:t>Raimo P. Hämäläinen</a:t>
            </a:r>
          </a:p>
          <a:p>
            <a:pPr algn="ctr"/>
            <a:r>
              <a:rPr lang="en-US" altLang="en-US" sz="1800"/>
              <a:t>Systems Analysis Laboratory, Aalto University , Finland</a:t>
            </a:r>
          </a:p>
          <a:p>
            <a:pPr algn="ctr"/>
            <a:endParaRPr lang="en-US" altLang="en-US" sz="1800"/>
          </a:p>
          <a:p>
            <a:pPr algn="ctr"/>
            <a:r>
              <a:rPr lang="en-US" altLang="en-US" sz="1800"/>
              <a:t>  University of Cape Town, 2020</a:t>
            </a:r>
            <a:endParaRPr lang="fi-FI" altLang="en-US"/>
          </a:p>
        </p:txBody>
      </p:sp>
      <p:sp>
        <p:nvSpPr>
          <p:cNvPr id="8" name="TextBox 7"/>
          <p:cNvSpPr txBox="1"/>
          <p:nvPr/>
        </p:nvSpPr>
        <p:spPr>
          <a:xfrm>
            <a:off x="323850" y="5661025"/>
            <a:ext cx="7950200" cy="246063"/>
          </a:xfrm>
          <a:prstGeom prst="rect">
            <a:avLst/>
          </a:prstGeom>
          <a:noFill/>
        </p:spPr>
        <p:txBody>
          <a:bodyPr wrap="none">
            <a:spAutoFit/>
          </a:bodyPr>
          <a:lstStyle/>
          <a:p>
            <a:pPr fontAlgn="base">
              <a:spcBef>
                <a:spcPct val="0"/>
              </a:spcBef>
              <a:spcAft>
                <a:spcPct val="0"/>
              </a:spcAft>
              <a:defRPr/>
            </a:pPr>
            <a:r>
              <a:rPr lang="en-US" sz="1000">
                <a:solidFill>
                  <a:srgbClr val="FFFFFF">
                    <a:lumMod val="50000"/>
                  </a:srgbClr>
                </a:solidFill>
              </a:rPr>
              <a:t>The document can be stored and made available to the public on the open internet pages of Aalto University. All other rights are reserved.</a:t>
            </a:r>
          </a:p>
        </p:txBody>
      </p:sp>
      <p:sp>
        <p:nvSpPr>
          <p:cNvPr id="2" name="Suorakulmio 1"/>
          <p:cNvSpPr/>
          <p:nvPr/>
        </p:nvSpPr>
        <p:spPr bwMode="auto">
          <a:xfrm>
            <a:off x="395536" y="5661025"/>
            <a:ext cx="8136904" cy="3602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6391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1412776"/>
            <a:ext cx="8004079" cy="809082"/>
          </a:xfrm>
        </p:spPr>
        <p:txBody>
          <a:bodyPr/>
          <a:lstStyle/>
          <a:p>
            <a:r>
              <a:rPr lang="fi-FI" sz="2800">
                <a:solidFill>
                  <a:srgbClr val="0066FF"/>
                </a:solidFill>
              </a:rPr>
              <a:t>System</a:t>
            </a:r>
            <a:endParaRPr lang="en-US" sz="2800">
              <a:solidFill>
                <a:srgbClr val="0066FF"/>
              </a:solidFill>
            </a:endParaRPr>
          </a:p>
        </p:txBody>
      </p:sp>
      <p:sp>
        <p:nvSpPr>
          <p:cNvPr id="3" name="Sisällön paikkamerkki 2"/>
          <p:cNvSpPr>
            <a:spLocks noGrp="1"/>
          </p:cNvSpPr>
          <p:nvPr>
            <p:ph idx="1"/>
          </p:nvPr>
        </p:nvSpPr>
        <p:spPr>
          <a:xfrm>
            <a:off x="498312" y="2090563"/>
            <a:ext cx="5574200" cy="960006"/>
          </a:xfrm>
        </p:spPr>
        <p:txBody>
          <a:bodyPr/>
          <a:lstStyle/>
          <a:p>
            <a:pPr marL="0" indent="0">
              <a:buNone/>
            </a:pPr>
            <a:endParaRPr lang="fi-FI"/>
          </a:p>
          <a:p>
            <a:pPr marL="0" indent="0">
              <a:buNone/>
            </a:pPr>
            <a:endParaRPr lang="en-US"/>
          </a:p>
        </p:txBody>
      </p:sp>
      <p:grpSp>
        <p:nvGrpSpPr>
          <p:cNvPr id="4" name="Group 36"/>
          <p:cNvGrpSpPr>
            <a:grpSpLocks/>
          </p:cNvGrpSpPr>
          <p:nvPr/>
        </p:nvGrpSpPr>
        <p:grpSpPr bwMode="auto">
          <a:xfrm>
            <a:off x="6084168" y="1928891"/>
            <a:ext cx="2881312" cy="2944813"/>
            <a:chOff x="5724128" y="1124744"/>
            <a:chExt cx="2880319" cy="2943716"/>
          </a:xfrm>
        </p:grpSpPr>
        <p:pic>
          <p:nvPicPr>
            <p:cNvPr id="5" name="Picture 4" descr="C:\Users\mwesterl\AppData\Local\Microsoft\Windows\Temporary Internet Files\Content.IE5\KPOTDNOL\MC900174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844824"/>
              <a:ext cx="2592288" cy="222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3"/>
            <p:cNvGrpSpPr>
              <a:grpSpLocks/>
            </p:cNvGrpSpPr>
            <p:nvPr/>
          </p:nvGrpSpPr>
          <p:grpSpPr bwMode="auto">
            <a:xfrm>
              <a:off x="6300192" y="1124744"/>
              <a:ext cx="1512167" cy="936104"/>
              <a:chOff x="2483768" y="4062790"/>
              <a:chExt cx="739261" cy="592652"/>
            </a:xfrm>
          </p:grpSpPr>
          <p:pic>
            <p:nvPicPr>
              <p:cNvPr id="25"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0"/>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2"/>
              <p:cNvSpPr txBox="1">
                <a:spLocks noChangeArrowheads="1"/>
              </p:cNvSpPr>
              <p:nvPr/>
            </p:nvSpPr>
            <p:spPr bwMode="auto">
              <a:xfrm>
                <a:off x="2589546" y="4063088"/>
                <a:ext cx="586341" cy="37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i-FI" altLang="en-US" sz="1600"/>
                  <a:t>This is the </a:t>
                </a:r>
              </a:p>
              <a:p>
                <a:pPr algn="ctr" eaLnBrk="1" hangingPunct="1"/>
                <a:r>
                  <a:rPr lang="fi-FI" altLang="en-US" sz="1600"/>
                  <a:t>right model</a:t>
                </a:r>
              </a:p>
            </p:txBody>
          </p:sp>
        </p:grpSp>
        <p:grpSp>
          <p:nvGrpSpPr>
            <p:cNvPr id="7" name="Group 15"/>
            <p:cNvGrpSpPr>
              <a:grpSpLocks/>
            </p:cNvGrpSpPr>
            <p:nvPr/>
          </p:nvGrpSpPr>
          <p:grpSpPr bwMode="auto">
            <a:xfrm>
              <a:off x="7956376" y="2132856"/>
              <a:ext cx="648071" cy="576064"/>
              <a:chOff x="2483768" y="4062791"/>
              <a:chExt cx="739261" cy="592652"/>
            </a:xfrm>
          </p:grpSpPr>
          <p:pic>
            <p:nvPicPr>
              <p:cNvPr id="23"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7"/>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8" name="Group 18"/>
            <p:cNvGrpSpPr>
              <a:grpSpLocks/>
            </p:cNvGrpSpPr>
            <p:nvPr/>
          </p:nvGrpSpPr>
          <p:grpSpPr bwMode="auto">
            <a:xfrm>
              <a:off x="7236296" y="2708920"/>
              <a:ext cx="648071" cy="576064"/>
              <a:chOff x="2483768" y="4062791"/>
              <a:chExt cx="739261" cy="592652"/>
            </a:xfrm>
          </p:grpSpPr>
          <p:pic>
            <p:nvPicPr>
              <p:cNvPr id="21"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0"/>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9" name="Group 21"/>
            <p:cNvGrpSpPr>
              <a:grpSpLocks/>
            </p:cNvGrpSpPr>
            <p:nvPr/>
          </p:nvGrpSpPr>
          <p:grpSpPr bwMode="auto">
            <a:xfrm rot="186670">
              <a:off x="7452320" y="1988840"/>
              <a:ext cx="648071" cy="576064"/>
              <a:chOff x="2483768" y="4062791"/>
              <a:chExt cx="739261" cy="592652"/>
            </a:xfrm>
          </p:grpSpPr>
          <p:pic>
            <p:nvPicPr>
              <p:cNvPr id="19"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3"/>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10" name="Group 24"/>
            <p:cNvGrpSpPr>
              <a:grpSpLocks/>
            </p:cNvGrpSpPr>
            <p:nvPr/>
          </p:nvGrpSpPr>
          <p:grpSpPr bwMode="auto">
            <a:xfrm>
              <a:off x="7020272" y="1772816"/>
              <a:ext cx="648071" cy="576064"/>
              <a:chOff x="2483768" y="4062791"/>
              <a:chExt cx="739261" cy="592652"/>
            </a:xfrm>
          </p:grpSpPr>
          <p:pic>
            <p:nvPicPr>
              <p:cNvPr id="17"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6"/>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11" name="Group 30"/>
            <p:cNvGrpSpPr>
              <a:grpSpLocks/>
            </p:cNvGrpSpPr>
            <p:nvPr/>
          </p:nvGrpSpPr>
          <p:grpSpPr bwMode="auto">
            <a:xfrm>
              <a:off x="6660232" y="2420888"/>
              <a:ext cx="648071" cy="576064"/>
              <a:chOff x="2483768" y="4062791"/>
              <a:chExt cx="739261" cy="592652"/>
            </a:xfrm>
          </p:grpSpPr>
          <p:pic>
            <p:nvPicPr>
              <p:cNvPr id="15"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2"/>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12" name="Group 33"/>
            <p:cNvGrpSpPr>
              <a:grpSpLocks/>
            </p:cNvGrpSpPr>
            <p:nvPr/>
          </p:nvGrpSpPr>
          <p:grpSpPr bwMode="auto">
            <a:xfrm>
              <a:off x="6084168" y="2204864"/>
              <a:ext cx="648071" cy="576064"/>
              <a:chOff x="2483768" y="4062791"/>
              <a:chExt cx="739261" cy="592652"/>
            </a:xfrm>
          </p:grpSpPr>
          <p:pic>
            <p:nvPicPr>
              <p:cNvPr id="13"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5"/>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err="1"/>
                  <a:t>Yes</a:t>
                </a:r>
                <a:endParaRPr lang="fi-FI" altLang="en-US"/>
              </a:p>
            </p:txBody>
          </p:sp>
        </p:grpSp>
      </p:grpSp>
      <p:sp>
        <p:nvSpPr>
          <p:cNvPr id="27" name="Suorakulmio 26"/>
          <p:cNvSpPr/>
          <p:nvPr/>
        </p:nvSpPr>
        <p:spPr>
          <a:xfrm>
            <a:off x="529323" y="2091280"/>
            <a:ext cx="5626853" cy="3785652"/>
          </a:xfrm>
          <a:prstGeom prst="rect">
            <a:avLst/>
          </a:prstGeom>
        </p:spPr>
        <p:txBody>
          <a:bodyPr wrap="square">
            <a:spAutoFit/>
          </a:bodyPr>
          <a:lstStyle/>
          <a:p>
            <a:r>
              <a:rPr lang="fi-FI" sz="2400">
                <a:solidFill>
                  <a:srgbClr val="0066FF"/>
                </a:solidFill>
              </a:rPr>
              <a:t>Social system </a:t>
            </a:r>
            <a:endParaRPr lang="fi-FI" sz="2400"/>
          </a:p>
          <a:p>
            <a:r>
              <a:rPr lang="fi-FI" sz="2400"/>
              <a:t>Formed  by the</a:t>
            </a:r>
            <a:r>
              <a:rPr lang="fi-FI" sz="2400">
                <a:solidFill>
                  <a:srgbClr val="0066FF"/>
                </a:solidFill>
              </a:rPr>
              <a:t> </a:t>
            </a:r>
            <a:r>
              <a:rPr lang="fi-FI" sz="2400"/>
              <a:t>people</a:t>
            </a:r>
            <a:r>
              <a:rPr lang="fi-FI" sz="2400">
                <a:solidFill>
                  <a:srgbClr val="0066FF"/>
                </a:solidFill>
              </a:rPr>
              <a:t> </a:t>
            </a:r>
            <a:r>
              <a:rPr lang="fi-FI" sz="2400"/>
              <a:t>involved in the problem solving</a:t>
            </a:r>
            <a:r>
              <a:rPr lang="fi-FI" sz="2400">
                <a:solidFill>
                  <a:srgbClr val="0070C0"/>
                </a:solidFill>
              </a:rPr>
              <a:t>, </a:t>
            </a:r>
            <a:r>
              <a:rPr lang="fi-FI" sz="2400" b="1"/>
              <a:t>Groupthink</a:t>
            </a:r>
            <a:r>
              <a:rPr lang="fi-FI" sz="2400"/>
              <a:t>, working with ”our” models</a:t>
            </a:r>
          </a:p>
          <a:p>
            <a:r>
              <a:rPr lang="fi-FI" sz="2400">
                <a:solidFill>
                  <a:srgbClr val="0066FF"/>
                </a:solidFill>
              </a:rPr>
              <a:t>Problem solving environment    </a:t>
            </a:r>
            <a:r>
              <a:rPr lang="fi-FI" sz="2400"/>
              <a:t>Irreversibility/constraints, budget, time or resources </a:t>
            </a:r>
          </a:p>
          <a:p>
            <a:r>
              <a:rPr lang="fi-FI" sz="2400">
                <a:solidFill>
                  <a:srgbClr val="0066FF"/>
                </a:solidFill>
              </a:rPr>
              <a:t>System under study</a:t>
            </a:r>
            <a:endParaRPr lang="fi-FI" sz="1200">
              <a:solidFill>
                <a:srgbClr val="0066FF"/>
              </a:solidFill>
            </a:endParaRPr>
          </a:p>
          <a:p>
            <a:r>
              <a:rPr lang="fi-FI" sz="2400"/>
              <a:t>Increasing returns, bifurcations,    feedback loops</a:t>
            </a:r>
          </a:p>
        </p:txBody>
      </p:sp>
      <p:sp>
        <p:nvSpPr>
          <p:cNvPr id="29" name="Rectangle 28"/>
          <p:cNvSpPr/>
          <p:nvPr/>
        </p:nvSpPr>
        <p:spPr>
          <a:xfrm>
            <a:off x="827584" y="620688"/>
            <a:ext cx="7489602" cy="584775"/>
          </a:xfrm>
          <a:prstGeom prst="rect">
            <a:avLst/>
          </a:prstGeom>
        </p:spPr>
        <p:txBody>
          <a:bodyPr wrap="square">
            <a:spAutoFit/>
          </a:bodyPr>
          <a:lstStyle/>
          <a:p>
            <a:pPr algn="ctr"/>
            <a:r>
              <a:rPr lang="fi-FI" sz="3200" b="1">
                <a:solidFill>
                  <a:srgbClr val="0070C0"/>
                </a:solidFill>
              </a:rPr>
              <a:t>Drivers of path dependence </a:t>
            </a:r>
          </a:p>
        </p:txBody>
      </p:sp>
    </p:spTree>
    <p:extLst>
      <p:ext uri="{BB962C8B-B14F-4D97-AF65-F5344CB8AC3E}">
        <p14:creationId xmlns:p14="http://schemas.microsoft.com/office/powerpoint/2010/main" val="425939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543690" y="1124744"/>
            <a:ext cx="7985125" cy="1079500"/>
          </a:xfrm>
        </p:spPr>
        <p:txBody>
          <a:bodyPr/>
          <a:lstStyle/>
          <a:p>
            <a:r>
              <a:rPr lang="fi-FI" sz="2800">
                <a:solidFill>
                  <a:srgbClr val="0066FF"/>
                </a:solidFill>
              </a:rPr>
              <a:t>Learning</a:t>
            </a:r>
            <a:endParaRPr lang="en-US" sz="2800">
              <a:solidFill>
                <a:srgbClr val="0066FF"/>
              </a:solidFill>
            </a:endParaRPr>
          </a:p>
        </p:txBody>
      </p:sp>
      <p:sp>
        <p:nvSpPr>
          <p:cNvPr id="3" name="Sisällön paikkamerkki 2"/>
          <p:cNvSpPr>
            <a:spLocks noGrp="1"/>
          </p:cNvSpPr>
          <p:nvPr>
            <p:ph idx="1"/>
          </p:nvPr>
        </p:nvSpPr>
        <p:spPr>
          <a:xfrm>
            <a:off x="634844" y="1728720"/>
            <a:ext cx="8264110" cy="1980958"/>
          </a:xfrm>
        </p:spPr>
        <p:txBody>
          <a:bodyPr/>
          <a:lstStyle/>
          <a:p>
            <a:r>
              <a:rPr lang="fi-FI"/>
              <a:t>Problem owners, stakeholders and modelers learn about the problem: </a:t>
            </a:r>
            <a:r>
              <a:rPr lang="fi-FI">
                <a:solidFill>
                  <a:srgbClr val="0066FF"/>
                </a:solidFill>
              </a:rPr>
              <a:t>assumptions are revised</a:t>
            </a:r>
          </a:p>
          <a:p>
            <a:r>
              <a:rPr lang="fi-FI" err="1"/>
              <a:t>Unlearning</a:t>
            </a:r>
            <a:r>
              <a:rPr lang="fi-FI"/>
              <a:t> </a:t>
            </a:r>
            <a:r>
              <a:rPr lang="fi-FI" err="1"/>
              <a:t>preconceived</a:t>
            </a:r>
            <a:r>
              <a:rPr lang="fi-FI"/>
              <a:t> </a:t>
            </a:r>
            <a:r>
              <a:rPr lang="fi-FI" err="1"/>
              <a:t>solutions</a:t>
            </a:r>
            <a:endParaRPr lang="fi-FI"/>
          </a:p>
          <a:p>
            <a:r>
              <a:rPr lang="fi-FI">
                <a:solidFill>
                  <a:srgbClr val="0066FF"/>
                </a:solidFill>
              </a:rPr>
              <a:t>Importance of initial framing</a:t>
            </a:r>
            <a:endParaRPr lang="fi-FI"/>
          </a:p>
          <a:p>
            <a:pPr marL="0" indent="0">
              <a:buNone/>
            </a:pPr>
            <a:endParaRPr lang="fi-FI"/>
          </a:p>
          <a:p>
            <a:pPr marL="0" indent="0">
              <a:buNone/>
            </a:pPr>
            <a:endParaRPr lang="en-US"/>
          </a:p>
        </p:txBody>
      </p:sp>
      <p:sp>
        <p:nvSpPr>
          <p:cNvPr id="4" name="Otsikko 1"/>
          <p:cNvSpPr txBox="1">
            <a:spLocks/>
          </p:cNvSpPr>
          <p:nvPr/>
        </p:nvSpPr>
        <p:spPr bwMode="auto">
          <a:xfrm>
            <a:off x="550150" y="3537322"/>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baseline="0">
                <a:solidFill>
                  <a:srgbClr val="0070C0"/>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r>
              <a:rPr lang="fi-FI" sz="2800" kern="0" err="1">
                <a:solidFill>
                  <a:srgbClr val="0066FF"/>
                </a:solidFill>
              </a:rPr>
              <a:t>Procedure</a:t>
            </a:r>
            <a:endParaRPr lang="en-US" sz="2800" kern="0">
              <a:solidFill>
                <a:srgbClr val="0066FF"/>
              </a:solidFill>
            </a:endParaRPr>
          </a:p>
        </p:txBody>
      </p:sp>
      <p:sp>
        <p:nvSpPr>
          <p:cNvPr id="5" name="Suorakulmio 4"/>
          <p:cNvSpPr/>
          <p:nvPr/>
        </p:nvSpPr>
        <p:spPr>
          <a:xfrm>
            <a:off x="554910" y="4077072"/>
            <a:ext cx="8089080" cy="1938992"/>
          </a:xfrm>
          <a:prstGeom prst="rect">
            <a:avLst/>
          </a:prstGeom>
        </p:spPr>
        <p:txBody>
          <a:bodyPr wrap="square">
            <a:spAutoFit/>
          </a:bodyPr>
          <a:lstStyle/>
          <a:p>
            <a:r>
              <a:rPr lang="fi-FI" sz="2400"/>
              <a:t>Properties of the procedures used to solve the problem</a:t>
            </a:r>
          </a:p>
          <a:p>
            <a:endParaRPr lang="fi-FI" sz="2400"/>
          </a:p>
          <a:p>
            <a:pPr marL="342900" indent="-342900">
              <a:buFont typeface="Arial" panose="020B0604020202020204" pitchFamily="34" charset="0"/>
              <a:buChar char="•"/>
            </a:pPr>
            <a:r>
              <a:rPr lang="fi-FI" sz="2400"/>
              <a:t>Technical </a:t>
            </a:r>
            <a:r>
              <a:rPr lang="fi-FI" sz="2400" err="1"/>
              <a:t>properties</a:t>
            </a:r>
            <a:r>
              <a:rPr lang="fi-FI" sz="2400"/>
              <a:t>, </a:t>
            </a:r>
            <a:r>
              <a:rPr lang="fi-FI" sz="2400" err="1"/>
              <a:t>convergence</a:t>
            </a:r>
            <a:endParaRPr lang="fi-FI" sz="2400"/>
          </a:p>
          <a:p>
            <a:pPr marL="342900" indent="-342900">
              <a:buFont typeface="Arial" panose="020B0604020202020204" pitchFamily="34" charset="0"/>
              <a:buChar char="•"/>
            </a:pPr>
            <a:r>
              <a:rPr lang="fi-FI" sz="2400"/>
              <a:t>Order of </a:t>
            </a:r>
            <a:r>
              <a:rPr lang="fi-FI" sz="2400" err="1"/>
              <a:t>problem</a:t>
            </a:r>
            <a:r>
              <a:rPr lang="fi-FI" sz="2400"/>
              <a:t> </a:t>
            </a:r>
            <a:r>
              <a:rPr lang="fi-FI" sz="2400" err="1"/>
              <a:t>solving</a:t>
            </a:r>
            <a:r>
              <a:rPr lang="fi-FI" sz="2400"/>
              <a:t> </a:t>
            </a:r>
            <a:r>
              <a:rPr lang="fi-FI" sz="2400" err="1"/>
              <a:t>steps</a:t>
            </a:r>
            <a:endParaRPr lang="fi-FI" sz="2400"/>
          </a:p>
          <a:p>
            <a:pPr marL="342900" indent="-342900">
              <a:buFont typeface="Arial" panose="020B0604020202020204" pitchFamily="34" charset="0"/>
              <a:buChar char="•"/>
            </a:pPr>
            <a:r>
              <a:rPr lang="fi-FI" sz="2400" err="1"/>
              <a:t>Decomposition</a:t>
            </a:r>
            <a:r>
              <a:rPr lang="fi-FI" sz="2400"/>
              <a:t> into </a:t>
            </a:r>
            <a:r>
              <a:rPr lang="fi-FI" sz="2400" err="1"/>
              <a:t>sub-problems</a:t>
            </a:r>
            <a:endParaRPr lang="fi-FI" sz="2400" b="1"/>
          </a:p>
        </p:txBody>
      </p:sp>
      <p:sp>
        <p:nvSpPr>
          <p:cNvPr id="6" name="Rectangle 5"/>
          <p:cNvSpPr/>
          <p:nvPr/>
        </p:nvSpPr>
        <p:spPr>
          <a:xfrm>
            <a:off x="1403648" y="332656"/>
            <a:ext cx="5958408" cy="584775"/>
          </a:xfrm>
          <a:prstGeom prst="rect">
            <a:avLst/>
          </a:prstGeom>
        </p:spPr>
        <p:txBody>
          <a:bodyPr wrap="square">
            <a:spAutoFit/>
          </a:bodyPr>
          <a:lstStyle/>
          <a:p>
            <a:pPr lvl="0" algn="ctr"/>
            <a:r>
              <a:rPr lang="fi-FI" sz="3200" b="1">
                <a:solidFill>
                  <a:srgbClr val="0070C0"/>
                </a:solidFill>
              </a:rPr>
              <a:t>Drivers of path dependence </a:t>
            </a:r>
          </a:p>
        </p:txBody>
      </p:sp>
    </p:spTree>
    <p:extLst>
      <p:ext uri="{BB962C8B-B14F-4D97-AF65-F5344CB8AC3E}">
        <p14:creationId xmlns:p14="http://schemas.microsoft.com/office/powerpoint/2010/main" val="17681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543433" y="1340768"/>
            <a:ext cx="7985125" cy="635795"/>
          </a:xfrm>
        </p:spPr>
        <p:txBody>
          <a:bodyPr/>
          <a:lstStyle/>
          <a:p>
            <a:r>
              <a:rPr lang="fi-FI" sz="2800">
                <a:solidFill>
                  <a:srgbClr val="0066FF"/>
                </a:solidFill>
              </a:rPr>
              <a:t>Behaviour</a:t>
            </a:r>
            <a:endParaRPr lang="en-US" sz="2800">
              <a:solidFill>
                <a:srgbClr val="0066FF"/>
              </a:solidFill>
            </a:endParaRPr>
          </a:p>
        </p:txBody>
      </p:sp>
      <p:sp>
        <p:nvSpPr>
          <p:cNvPr id="3" name="Sisällön paikkamerkki 2"/>
          <p:cNvSpPr>
            <a:spLocks noGrp="1"/>
          </p:cNvSpPr>
          <p:nvPr>
            <p:ph idx="1"/>
          </p:nvPr>
        </p:nvSpPr>
        <p:spPr>
          <a:xfrm>
            <a:off x="467545" y="1988840"/>
            <a:ext cx="7776864" cy="4608511"/>
          </a:xfrm>
        </p:spPr>
        <p:txBody>
          <a:bodyPr/>
          <a:lstStyle/>
          <a:p>
            <a:pPr lvl="0">
              <a:buFont typeface="Arial" panose="020B0604020202020204" pitchFamily="34" charset="0"/>
              <a:buChar char="•"/>
            </a:pPr>
            <a:r>
              <a:rPr lang="en-US">
                <a:solidFill>
                  <a:srgbClr val="000000"/>
                </a:solidFill>
              </a:rPr>
              <a:t>Getting stuck with previously adopted models and software</a:t>
            </a:r>
            <a:endParaRPr lang="fi-FI" sz="1200"/>
          </a:p>
          <a:p>
            <a:pPr>
              <a:buFont typeface="Arial" panose="020B0604020202020204" pitchFamily="34" charset="0"/>
              <a:buChar char="•"/>
            </a:pPr>
            <a:r>
              <a:rPr lang="fi-FI">
                <a:solidFill>
                  <a:srgbClr val="0066FF"/>
                </a:solidFill>
              </a:rPr>
              <a:t>Hammer and Nail Syndrome</a:t>
            </a:r>
          </a:p>
          <a:p>
            <a:pPr marL="0" indent="0">
              <a:buNone/>
            </a:pPr>
            <a:r>
              <a:rPr lang="fi-FI">
                <a:solidFill>
                  <a:srgbClr val="0066FF"/>
                </a:solidFill>
              </a:rPr>
              <a:t> 	</a:t>
            </a:r>
            <a:r>
              <a:rPr lang="fi-FI" sz="2000"/>
              <a:t>We tend to use only the modelling </a:t>
            </a:r>
          </a:p>
          <a:p>
            <a:pPr marL="0" indent="0">
              <a:buNone/>
            </a:pPr>
            <a:r>
              <a:rPr lang="fi-FI" sz="2000"/>
              <a:t>    	approach we know best </a:t>
            </a:r>
          </a:p>
          <a:p>
            <a:pPr marL="0" indent="0">
              <a:buNone/>
            </a:pPr>
            <a:endParaRPr lang="fi-FI" sz="2000"/>
          </a:p>
          <a:p>
            <a:pPr>
              <a:buFont typeface="Arial" panose="020B0604020202020204" pitchFamily="34" charset="0"/>
              <a:buChar char="•"/>
            </a:pPr>
            <a:r>
              <a:rPr lang="en-US">
                <a:solidFill>
                  <a:srgbClr val="0066FF"/>
                </a:solidFill>
              </a:rPr>
              <a:t>Cognitive biases </a:t>
            </a:r>
            <a:r>
              <a:rPr lang="en-US"/>
              <a:t>of modelers </a:t>
            </a:r>
          </a:p>
          <a:p>
            <a:pPr marL="0" indent="0">
              <a:buNone/>
            </a:pPr>
            <a:r>
              <a:rPr lang="en-US"/>
              <a:t>    and decision makers</a:t>
            </a:r>
          </a:p>
          <a:p>
            <a:pPr marL="0" indent="0">
              <a:buNone/>
            </a:pPr>
            <a:r>
              <a:rPr lang="en-US"/>
              <a:t>    -Status quo bias, sunk cost effect, </a:t>
            </a:r>
          </a:p>
          <a:p>
            <a:pPr marL="0" indent="0">
              <a:buNone/>
            </a:pPr>
            <a:r>
              <a:rPr lang="en-US"/>
              <a:t>     anchoring, confirmation bias</a:t>
            </a:r>
          </a:p>
          <a:p>
            <a:pPr>
              <a:buFont typeface="Arial" panose="020B0604020202020204" pitchFamily="34" charset="0"/>
              <a:buChar char="•"/>
            </a:pPr>
            <a:r>
              <a:rPr lang="fi-FI">
                <a:solidFill>
                  <a:srgbClr val="0066FF"/>
                </a:solidFill>
              </a:rPr>
              <a:t>Biases in preference elicitation </a:t>
            </a:r>
            <a:r>
              <a:rPr lang="fi-FI"/>
              <a:t>can accumulate </a:t>
            </a:r>
            <a:endParaRPr lang="fi-FI" sz="1200"/>
          </a:p>
          <a:p>
            <a:endParaRPr lang="fi-FI"/>
          </a:p>
          <a:p>
            <a:pPr marL="0" indent="0">
              <a:buNone/>
            </a:pPr>
            <a:endParaRPr lang="fi-FI" b="1"/>
          </a:p>
          <a:p>
            <a:pPr marL="0" indent="0">
              <a:buNone/>
            </a:pPr>
            <a:endParaRPr lang="fi-FI"/>
          </a:p>
          <a:p>
            <a:pPr marL="0" indent="0">
              <a:buNone/>
            </a:pPr>
            <a:r>
              <a:rPr lang="en-US"/>
              <a:t> </a:t>
            </a:r>
          </a:p>
        </p:txBody>
      </p:sp>
      <p:sp>
        <p:nvSpPr>
          <p:cNvPr id="4" name="Rectangle 3"/>
          <p:cNvSpPr/>
          <p:nvPr/>
        </p:nvSpPr>
        <p:spPr>
          <a:xfrm>
            <a:off x="1187624" y="404664"/>
            <a:ext cx="6696744" cy="584775"/>
          </a:xfrm>
          <a:prstGeom prst="rect">
            <a:avLst/>
          </a:prstGeom>
        </p:spPr>
        <p:txBody>
          <a:bodyPr wrap="square">
            <a:spAutoFit/>
          </a:bodyPr>
          <a:lstStyle/>
          <a:p>
            <a:pPr lvl="0" algn="ctr"/>
            <a:r>
              <a:rPr lang="fi-FI" sz="3200" b="1">
                <a:solidFill>
                  <a:srgbClr val="0070C0"/>
                </a:solidFill>
              </a:rPr>
              <a:t>Drivers of path dependence </a:t>
            </a:r>
          </a:p>
        </p:txBody>
      </p:sp>
      <p:pic>
        <p:nvPicPr>
          <p:cNvPr id="5" name="Picture 4">
            <a:extLst>
              <a:ext uri="{FF2B5EF4-FFF2-40B4-BE49-F238E27FC236}">
                <a16:creationId xmlns:a16="http://schemas.microsoft.com/office/drawing/2014/main" id="{67BBDDBC-6A02-4A24-8F7B-F60C66C1CF14}"/>
              </a:ext>
            </a:extLst>
          </p:cNvPr>
          <p:cNvPicPr>
            <a:picLocks noChangeAspect="1"/>
          </p:cNvPicPr>
          <p:nvPr/>
        </p:nvPicPr>
        <p:blipFill>
          <a:blip r:embed="rId3"/>
          <a:stretch>
            <a:fillRect/>
          </a:stretch>
        </p:blipFill>
        <p:spPr>
          <a:xfrm>
            <a:off x="5334000" y="2708920"/>
            <a:ext cx="3513060" cy="2555751"/>
          </a:xfrm>
          <a:prstGeom prst="rect">
            <a:avLst/>
          </a:prstGeom>
        </p:spPr>
      </p:pic>
      <p:sp>
        <p:nvSpPr>
          <p:cNvPr id="6" name="TextBox 5">
            <a:extLst>
              <a:ext uri="{FF2B5EF4-FFF2-40B4-BE49-F238E27FC236}">
                <a16:creationId xmlns:a16="http://schemas.microsoft.com/office/drawing/2014/main" id="{B0AA0CBF-672E-42BE-AC55-097C0DF0332A}"/>
              </a:ext>
            </a:extLst>
          </p:cNvPr>
          <p:cNvSpPr txBox="1"/>
          <p:nvPr/>
        </p:nvSpPr>
        <p:spPr>
          <a:xfrm>
            <a:off x="7757844" y="4955415"/>
            <a:ext cx="1378904" cy="253916"/>
          </a:xfrm>
          <a:prstGeom prst="rect">
            <a:avLst/>
          </a:prstGeom>
          <a:noFill/>
        </p:spPr>
        <p:txBody>
          <a:bodyPr wrap="none" rtlCol="0">
            <a:spAutoFit/>
          </a:bodyPr>
          <a:lstStyle/>
          <a:p>
            <a:r>
              <a:rPr lang="en-US" sz="1050"/>
              <a:t>Sanjay Bakshi,2006</a:t>
            </a:r>
          </a:p>
        </p:txBody>
      </p:sp>
    </p:spTree>
    <p:extLst>
      <p:ext uri="{BB962C8B-B14F-4D97-AF65-F5344CB8AC3E}">
        <p14:creationId xmlns:p14="http://schemas.microsoft.com/office/powerpoint/2010/main" val="116308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tsikko 1"/>
          <p:cNvSpPr txBox="1">
            <a:spLocks/>
          </p:cNvSpPr>
          <p:nvPr/>
        </p:nvSpPr>
        <p:spPr bwMode="auto">
          <a:xfrm>
            <a:off x="683567" y="1762372"/>
            <a:ext cx="79851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baseline="0">
                <a:solidFill>
                  <a:srgbClr val="0070C0"/>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r>
              <a:rPr lang="fi-FI" sz="2800" kern="0" err="1">
                <a:solidFill>
                  <a:srgbClr val="0066FF"/>
                </a:solidFill>
              </a:rPr>
              <a:t>Motivation</a:t>
            </a:r>
            <a:endParaRPr lang="en-US" sz="2800" kern="0">
              <a:solidFill>
                <a:srgbClr val="0066FF"/>
              </a:solidFill>
            </a:endParaRPr>
          </a:p>
        </p:txBody>
      </p:sp>
      <p:sp>
        <p:nvSpPr>
          <p:cNvPr id="5" name="Sisällön paikkamerkki 2"/>
          <p:cNvSpPr txBox="1">
            <a:spLocks/>
          </p:cNvSpPr>
          <p:nvPr/>
        </p:nvSpPr>
        <p:spPr bwMode="auto">
          <a:xfrm>
            <a:off x="683567" y="2478987"/>
            <a:ext cx="798512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None/>
            </a:pPr>
            <a:r>
              <a:rPr lang="fi-FI">
                <a:solidFill>
                  <a:srgbClr val="0066FF"/>
                </a:solidFill>
              </a:rPr>
              <a:t>People’s goals affect the problem solving process</a:t>
            </a:r>
            <a:endParaRPr lang="fi-FI" sz="1200"/>
          </a:p>
          <a:p>
            <a:r>
              <a:rPr lang="fi-FI"/>
              <a:t>Higher risk in messy and controversial problems</a:t>
            </a:r>
            <a:endParaRPr lang="fi-FI" sz="1200"/>
          </a:p>
          <a:p>
            <a:r>
              <a:rPr lang="fi-FI"/>
              <a:t>Experts delivering the desired results</a:t>
            </a:r>
            <a:endParaRPr lang="fi-FI" sz="1200"/>
          </a:p>
          <a:p>
            <a:r>
              <a:rPr lang="fi-FI">
                <a:solidFill>
                  <a:srgbClr val="0066FF"/>
                </a:solidFill>
              </a:rPr>
              <a:t>Strategic behavior </a:t>
            </a:r>
            <a:r>
              <a:rPr lang="fi-FI"/>
              <a:t>in group processes</a:t>
            </a:r>
            <a:endParaRPr lang="fi-FI" sz="1200"/>
          </a:p>
          <a:p>
            <a:r>
              <a:rPr lang="fi-FI"/>
              <a:t>Self-deception </a:t>
            </a:r>
          </a:p>
          <a:p>
            <a:pPr marL="0" indent="0">
              <a:buNone/>
            </a:pPr>
            <a:r>
              <a:rPr lang="fi-FI"/>
              <a:t>	– narrow thinking</a:t>
            </a:r>
          </a:p>
          <a:p>
            <a:endParaRPr lang="fi-FI" kern="0"/>
          </a:p>
          <a:p>
            <a:pPr marL="0" indent="0">
              <a:buFontTx/>
              <a:buNone/>
            </a:pPr>
            <a:endParaRPr lang="fi-FI" b="1" kern="0"/>
          </a:p>
          <a:p>
            <a:pPr marL="0" indent="0">
              <a:buFontTx/>
              <a:buNone/>
            </a:pPr>
            <a:endParaRPr lang="fi-FI" kern="0"/>
          </a:p>
          <a:p>
            <a:pPr marL="0" indent="0">
              <a:buFontTx/>
              <a:buNone/>
            </a:pPr>
            <a:endParaRPr lang="en-US" kern="0"/>
          </a:p>
        </p:txBody>
      </p:sp>
      <p:sp>
        <p:nvSpPr>
          <p:cNvPr id="2" name="Rectangle 1"/>
          <p:cNvSpPr/>
          <p:nvPr/>
        </p:nvSpPr>
        <p:spPr>
          <a:xfrm>
            <a:off x="1411366" y="773414"/>
            <a:ext cx="6264696" cy="584775"/>
          </a:xfrm>
          <a:prstGeom prst="rect">
            <a:avLst/>
          </a:prstGeom>
        </p:spPr>
        <p:txBody>
          <a:bodyPr wrap="square">
            <a:spAutoFit/>
          </a:bodyPr>
          <a:lstStyle/>
          <a:p>
            <a:pPr lvl="0" algn="ctr"/>
            <a:r>
              <a:rPr lang="fi-FI" sz="3200" b="1">
                <a:solidFill>
                  <a:srgbClr val="0070C0"/>
                </a:solidFill>
              </a:rPr>
              <a:t>Drivers of path dependence </a:t>
            </a:r>
          </a:p>
        </p:txBody>
      </p:sp>
      <p:pic>
        <p:nvPicPr>
          <p:cNvPr id="3" name="Picture 2">
            <a:extLst>
              <a:ext uri="{FF2B5EF4-FFF2-40B4-BE49-F238E27FC236}">
                <a16:creationId xmlns:a16="http://schemas.microsoft.com/office/drawing/2014/main" id="{83B9FCA0-E363-41E9-AD5D-2839E47E7BFB}"/>
              </a:ext>
            </a:extLst>
          </p:cNvPr>
          <p:cNvPicPr>
            <a:picLocks noChangeAspect="1"/>
          </p:cNvPicPr>
          <p:nvPr/>
        </p:nvPicPr>
        <p:blipFill>
          <a:blip r:embed="rId3"/>
          <a:stretch>
            <a:fillRect/>
          </a:stretch>
        </p:blipFill>
        <p:spPr>
          <a:xfrm>
            <a:off x="4572000" y="4340769"/>
            <a:ext cx="3904582" cy="2186566"/>
          </a:xfrm>
          <a:prstGeom prst="rect">
            <a:avLst/>
          </a:prstGeom>
        </p:spPr>
      </p:pic>
    </p:spTree>
    <p:extLst>
      <p:ext uri="{BB962C8B-B14F-4D97-AF65-F5344CB8AC3E}">
        <p14:creationId xmlns:p14="http://schemas.microsoft.com/office/powerpoint/2010/main" val="226836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1043608" y="1484784"/>
            <a:ext cx="8417173" cy="1079500"/>
          </a:xfrm>
        </p:spPr>
        <p:txBody>
          <a:bodyPr/>
          <a:lstStyle/>
          <a:p>
            <a:r>
              <a:rPr lang="fi-FI" sz="2800" err="1">
                <a:solidFill>
                  <a:srgbClr val="0066FF"/>
                </a:solidFill>
              </a:rPr>
              <a:t>Uncertainty</a:t>
            </a:r>
            <a:r>
              <a:rPr lang="fi-FI" sz="2800">
                <a:solidFill>
                  <a:srgbClr val="0066FF"/>
                </a:solidFill>
              </a:rPr>
              <a:t> and </a:t>
            </a:r>
            <a:r>
              <a:rPr lang="fi-FI" sz="2800" err="1">
                <a:solidFill>
                  <a:srgbClr val="0066FF"/>
                </a:solidFill>
              </a:rPr>
              <a:t>the</a:t>
            </a:r>
            <a:r>
              <a:rPr lang="fi-FI" sz="2800">
                <a:solidFill>
                  <a:srgbClr val="0066FF"/>
                </a:solidFill>
              </a:rPr>
              <a:t> </a:t>
            </a:r>
            <a:r>
              <a:rPr lang="fi-FI" sz="2800" err="1">
                <a:solidFill>
                  <a:srgbClr val="0066FF"/>
                </a:solidFill>
              </a:rPr>
              <a:t>external</a:t>
            </a:r>
            <a:r>
              <a:rPr lang="fi-FI" sz="2800">
                <a:solidFill>
                  <a:srgbClr val="0066FF"/>
                </a:solidFill>
              </a:rPr>
              <a:t> </a:t>
            </a:r>
            <a:r>
              <a:rPr lang="fi-FI" sz="2800" err="1">
                <a:solidFill>
                  <a:srgbClr val="0066FF"/>
                </a:solidFill>
              </a:rPr>
              <a:t>environment</a:t>
            </a:r>
            <a:endParaRPr lang="en-US" sz="2800">
              <a:solidFill>
                <a:srgbClr val="0066FF"/>
              </a:solidFill>
            </a:endParaRPr>
          </a:p>
        </p:txBody>
      </p:sp>
      <p:sp>
        <p:nvSpPr>
          <p:cNvPr id="3" name="Sisällön paikkamerkki 2"/>
          <p:cNvSpPr>
            <a:spLocks noGrp="1"/>
          </p:cNvSpPr>
          <p:nvPr>
            <p:ph idx="1"/>
          </p:nvPr>
        </p:nvSpPr>
        <p:spPr>
          <a:xfrm>
            <a:off x="1259632" y="2204864"/>
            <a:ext cx="7278055" cy="4593431"/>
          </a:xfrm>
        </p:spPr>
        <p:txBody>
          <a:bodyPr/>
          <a:lstStyle/>
          <a:p>
            <a:pPr marL="0" indent="0">
              <a:buNone/>
            </a:pPr>
            <a:r>
              <a:rPr lang="fi-FI"/>
              <a:t>Uncertainty in model assumptions: </a:t>
            </a:r>
          </a:p>
          <a:p>
            <a:r>
              <a:rPr lang="en-US"/>
              <a:t>Sensitivity to initial modeling choices</a:t>
            </a:r>
          </a:p>
          <a:p>
            <a:r>
              <a:rPr lang="en-US"/>
              <a:t>Early commitment to initial data </a:t>
            </a:r>
          </a:p>
          <a:p>
            <a:r>
              <a:rPr lang="en-US"/>
              <a:t>Model fitting and training with biased data</a:t>
            </a:r>
          </a:p>
          <a:p>
            <a:endParaRPr lang="en-US"/>
          </a:p>
          <a:p>
            <a:pPr marL="0" indent="0">
              <a:buNone/>
            </a:pPr>
            <a:r>
              <a:rPr lang="fi-FI" err="1"/>
              <a:t>Changes</a:t>
            </a:r>
            <a:r>
              <a:rPr lang="fi-FI"/>
              <a:t> in the external </a:t>
            </a:r>
            <a:r>
              <a:rPr lang="fi-FI" err="1"/>
              <a:t>environment</a:t>
            </a:r>
            <a:r>
              <a:rPr lang="fi-FI"/>
              <a:t>: </a:t>
            </a:r>
          </a:p>
          <a:p>
            <a:r>
              <a:rPr lang="fi-FI"/>
              <a:t>The same modelling path can lead to different results at different times</a:t>
            </a:r>
          </a:p>
        </p:txBody>
      </p:sp>
      <p:sp>
        <p:nvSpPr>
          <p:cNvPr id="4" name="Rectangle 3"/>
          <p:cNvSpPr/>
          <p:nvPr/>
        </p:nvSpPr>
        <p:spPr>
          <a:xfrm>
            <a:off x="1547664" y="692696"/>
            <a:ext cx="6102424" cy="584775"/>
          </a:xfrm>
          <a:prstGeom prst="rect">
            <a:avLst/>
          </a:prstGeom>
        </p:spPr>
        <p:txBody>
          <a:bodyPr wrap="square">
            <a:spAutoFit/>
          </a:bodyPr>
          <a:lstStyle/>
          <a:p>
            <a:pPr lvl="0" algn="ctr"/>
            <a:r>
              <a:rPr lang="fi-FI" sz="3200" b="1">
                <a:solidFill>
                  <a:srgbClr val="0070C0"/>
                </a:solidFill>
              </a:rPr>
              <a:t>Drivers of path dependence </a:t>
            </a:r>
          </a:p>
        </p:txBody>
      </p:sp>
    </p:spTree>
    <p:extLst>
      <p:ext uri="{BB962C8B-B14F-4D97-AF65-F5344CB8AC3E}">
        <p14:creationId xmlns:p14="http://schemas.microsoft.com/office/powerpoint/2010/main" val="3145299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395536" y="5661248"/>
            <a:ext cx="8568952"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539552" y="548680"/>
            <a:ext cx="7985125" cy="1079500"/>
          </a:xfrm>
        </p:spPr>
        <p:txBody>
          <a:bodyPr/>
          <a:lstStyle/>
          <a:p>
            <a:pPr algn="ctr"/>
            <a:r>
              <a:rPr lang="fi-FI"/>
              <a:t>Path issues in</a:t>
            </a:r>
            <a:br>
              <a:rPr lang="fi-FI"/>
            </a:br>
            <a:r>
              <a:rPr lang="fi-FI"/>
              <a:t> Multi-Criteria Decision Analysis (MCDA) </a:t>
            </a:r>
          </a:p>
        </p:txBody>
      </p:sp>
      <p:sp>
        <p:nvSpPr>
          <p:cNvPr id="3" name="Content Placeholder 2"/>
          <p:cNvSpPr>
            <a:spLocks noGrp="1"/>
          </p:cNvSpPr>
          <p:nvPr>
            <p:ph idx="1"/>
          </p:nvPr>
        </p:nvSpPr>
        <p:spPr>
          <a:xfrm>
            <a:off x="863588" y="2060848"/>
            <a:ext cx="7632848" cy="4377407"/>
          </a:xfrm>
        </p:spPr>
        <p:txBody>
          <a:bodyPr/>
          <a:lstStyle/>
          <a:p>
            <a:pPr marL="0" indent="0">
              <a:buNone/>
            </a:pPr>
            <a:r>
              <a:rPr lang="fi-FI"/>
              <a:t>Biases of decision makers are widely covered  in the decision analysis literature and textbooks </a:t>
            </a:r>
          </a:p>
          <a:p>
            <a:pPr marL="0" indent="0">
              <a:buNone/>
            </a:pPr>
            <a:endParaRPr lang="fi-FI" sz="1200"/>
          </a:p>
          <a:p>
            <a:pPr marL="0" indent="0">
              <a:buNone/>
            </a:pPr>
            <a:r>
              <a:rPr lang="fi-FI"/>
              <a:t>Very little work on: </a:t>
            </a:r>
          </a:p>
          <a:p>
            <a:pPr marL="0" indent="0">
              <a:buNone/>
            </a:pPr>
            <a:r>
              <a:rPr lang="fi-FI">
                <a:solidFill>
                  <a:srgbClr val="0066FF"/>
                </a:solidFill>
              </a:rPr>
              <a:t>- How do biases affect the overall process?</a:t>
            </a:r>
          </a:p>
          <a:p>
            <a:pPr marL="0" indent="0">
              <a:buNone/>
            </a:pPr>
            <a:r>
              <a:rPr lang="fi-FI">
                <a:solidFill>
                  <a:srgbClr val="0066FF"/>
                </a:solidFill>
              </a:rPr>
              <a:t>- How to approach  mitigation  and debiasing in practice? </a:t>
            </a:r>
          </a:p>
          <a:p>
            <a:pPr marL="0" indent="0" algn="ctr">
              <a:buNone/>
            </a:pPr>
            <a:endParaRPr lang="fi-FI" sz="1200"/>
          </a:p>
          <a:p>
            <a:pPr marL="0" indent="0">
              <a:buNone/>
            </a:pPr>
            <a:r>
              <a:rPr lang="fi-FI"/>
              <a:t>Biases can take place and </a:t>
            </a:r>
            <a:r>
              <a:rPr lang="fi-FI" b="1"/>
              <a:t>accumulate</a:t>
            </a:r>
            <a:r>
              <a:rPr lang="fi-FI"/>
              <a:t> in different phases of the decision support process</a:t>
            </a:r>
            <a:endParaRPr lang="fi-FI" sz="1200"/>
          </a:p>
          <a:p>
            <a:endParaRPr lang="fi-FI" sz="1200"/>
          </a:p>
          <a:p>
            <a:endParaRPr lang="fi-FI"/>
          </a:p>
        </p:txBody>
      </p:sp>
    </p:spTree>
    <p:extLst>
      <p:ext uri="{BB962C8B-B14F-4D97-AF65-F5344CB8AC3E}">
        <p14:creationId xmlns:p14="http://schemas.microsoft.com/office/powerpoint/2010/main" val="310085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8331" y="488950"/>
            <a:ext cx="8332141" cy="1079500"/>
          </a:xfrm>
        </p:spPr>
        <p:txBody>
          <a:bodyPr/>
          <a:lstStyle/>
          <a:p>
            <a:r>
              <a:rPr lang="fi-FI"/>
              <a:t>Accumulation of biases along the process</a:t>
            </a:r>
            <a:endParaRPr lang="en-US"/>
          </a:p>
        </p:txBody>
      </p:sp>
      <p:sp>
        <p:nvSpPr>
          <p:cNvPr id="4" name="Rectangle 3"/>
          <p:cNvSpPr/>
          <p:nvPr/>
        </p:nvSpPr>
        <p:spPr bwMode="auto">
          <a:xfrm>
            <a:off x="8042994" y="1484784"/>
            <a:ext cx="504056" cy="1296144"/>
          </a:xfrm>
          <a:prstGeom prst="rect">
            <a:avLst/>
          </a:prstGeom>
          <a:solidFill>
            <a:srgbClr val="47C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i-FI" sz="3200" b="0" i="0" u="none" strike="noStrike" cap="none" normalizeH="0" baseline="0">
                <a:ln>
                  <a:noFill/>
                </a:ln>
                <a:solidFill>
                  <a:schemeClr val="tx1"/>
                </a:solidFill>
                <a:effectLst/>
                <a:latin typeface="Arial" charset="0"/>
              </a:rPr>
              <a:t>A</a:t>
            </a:r>
            <a:endParaRPr kumimoji="0" lang="en-US" sz="3200" b="0" i="0" u="none" strike="noStrike" cap="none" normalizeH="0" baseline="0">
              <a:ln>
                <a:noFill/>
              </a:ln>
              <a:solidFill>
                <a:schemeClr val="tx1"/>
              </a:solidFill>
              <a:effectLst/>
              <a:latin typeface="Arial" charset="0"/>
            </a:endParaRPr>
          </a:p>
        </p:txBody>
      </p:sp>
      <p:sp>
        <p:nvSpPr>
          <p:cNvPr id="7" name="Rectangle 6"/>
          <p:cNvSpPr/>
          <p:nvPr/>
        </p:nvSpPr>
        <p:spPr bwMode="auto">
          <a:xfrm>
            <a:off x="8033748" y="4077072"/>
            <a:ext cx="504056" cy="1296144"/>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i-FI" sz="3200">
                <a:latin typeface="Arial" charset="0"/>
              </a:rPr>
              <a:t>C</a:t>
            </a:r>
            <a:endParaRPr kumimoji="0" lang="en-US" sz="3200" b="0" i="0" u="none" strike="noStrike" cap="none" normalizeH="0" baseline="0">
              <a:ln>
                <a:noFill/>
              </a:ln>
              <a:solidFill>
                <a:schemeClr val="tx1"/>
              </a:solidFill>
              <a:effectLst/>
              <a:latin typeface="Arial" charset="0"/>
            </a:endParaRPr>
          </a:p>
        </p:txBody>
      </p:sp>
      <p:sp>
        <p:nvSpPr>
          <p:cNvPr id="6" name="Rectangle 5"/>
          <p:cNvSpPr/>
          <p:nvPr/>
        </p:nvSpPr>
        <p:spPr bwMode="auto">
          <a:xfrm>
            <a:off x="8038371" y="2780928"/>
            <a:ext cx="504056" cy="1296144"/>
          </a:xfrm>
          <a:prstGeom prst="rect">
            <a:avLst/>
          </a:prstGeom>
          <a:solidFill>
            <a:srgbClr val="0070C0"/>
          </a:solidFill>
          <a:ln w="571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i-FI" sz="3200">
                <a:latin typeface="Arial" charset="0"/>
              </a:rPr>
              <a:t>B</a:t>
            </a:r>
            <a:endParaRPr kumimoji="0" lang="en-US" sz="3200" b="0" i="0" u="none" strike="noStrike" cap="none" normalizeH="0" baseline="0">
              <a:ln>
                <a:noFill/>
              </a:ln>
              <a:solidFill>
                <a:schemeClr val="tx1"/>
              </a:solidFill>
              <a:effectLst/>
              <a:latin typeface="Arial" charset="0"/>
            </a:endParaRPr>
          </a:p>
        </p:txBody>
      </p:sp>
      <p:cxnSp>
        <p:nvCxnSpPr>
          <p:cNvPr id="9" name="Straight Arrow Connector 8"/>
          <p:cNvCxnSpPr/>
          <p:nvPr/>
        </p:nvCxnSpPr>
        <p:spPr bwMode="auto">
          <a:xfrm>
            <a:off x="936904" y="3297262"/>
            <a:ext cx="129614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2489132" y="3303166"/>
            <a:ext cx="129614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4145316" y="3297262"/>
            <a:ext cx="129614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5729492" y="3297262"/>
            <a:ext cx="129614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a:off x="1087871" y="3468264"/>
            <a:ext cx="1140821" cy="60880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a:off x="2453695" y="4149080"/>
            <a:ext cx="1331581" cy="10162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7" name="Straight Arrow Connector 16"/>
          <p:cNvCxnSpPr/>
          <p:nvPr/>
        </p:nvCxnSpPr>
        <p:spPr bwMode="auto">
          <a:xfrm>
            <a:off x="4008374" y="4250700"/>
            <a:ext cx="1433086" cy="77475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9" name="Straight Arrow Connector 18"/>
          <p:cNvCxnSpPr/>
          <p:nvPr/>
        </p:nvCxnSpPr>
        <p:spPr bwMode="auto">
          <a:xfrm>
            <a:off x="5592550" y="5004382"/>
            <a:ext cx="1505093" cy="21685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3" name="Straight Arrow Connector 22"/>
          <p:cNvCxnSpPr/>
          <p:nvPr/>
        </p:nvCxnSpPr>
        <p:spPr bwMode="auto">
          <a:xfrm flipV="1">
            <a:off x="2378150" y="2327101"/>
            <a:ext cx="1169711" cy="39409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Arrow Connector 23"/>
          <p:cNvCxnSpPr/>
          <p:nvPr/>
        </p:nvCxnSpPr>
        <p:spPr bwMode="auto">
          <a:xfrm flipV="1">
            <a:off x="3836991" y="1788390"/>
            <a:ext cx="1169711" cy="39409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5" name="Straight Arrow Connector 24"/>
          <p:cNvCxnSpPr/>
          <p:nvPr/>
        </p:nvCxnSpPr>
        <p:spPr bwMode="auto">
          <a:xfrm>
            <a:off x="5597639" y="1867108"/>
            <a:ext cx="1250947" cy="16133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8" name="TextBox 27"/>
          <p:cNvSpPr txBox="1"/>
          <p:nvPr/>
        </p:nvSpPr>
        <p:spPr>
          <a:xfrm>
            <a:off x="2325418" y="2913124"/>
            <a:ext cx="2563522" cy="369332"/>
          </a:xfrm>
          <a:prstGeom prst="rect">
            <a:avLst/>
          </a:prstGeom>
          <a:noFill/>
        </p:spPr>
        <p:txBody>
          <a:bodyPr wrap="none" rtlCol="0">
            <a:spAutoFit/>
          </a:bodyPr>
          <a:lstStyle/>
          <a:p>
            <a:r>
              <a:rPr lang="fi-FI" err="1"/>
              <a:t>Ideal</a:t>
            </a:r>
            <a:r>
              <a:rPr lang="fi-FI"/>
              <a:t> </a:t>
            </a:r>
            <a:r>
              <a:rPr lang="fi-FI" err="1"/>
              <a:t>process</a:t>
            </a:r>
            <a:r>
              <a:rPr lang="fi-FI"/>
              <a:t> = no </a:t>
            </a:r>
            <a:r>
              <a:rPr lang="fi-FI" err="1"/>
              <a:t>bias</a:t>
            </a:r>
            <a:endParaRPr lang="en-US"/>
          </a:p>
        </p:txBody>
      </p:sp>
      <p:sp>
        <p:nvSpPr>
          <p:cNvPr id="30" name="Oval 29"/>
          <p:cNvSpPr/>
          <p:nvPr/>
        </p:nvSpPr>
        <p:spPr bwMode="auto">
          <a:xfrm>
            <a:off x="389566" y="3021551"/>
            <a:ext cx="463996" cy="46999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TextBox 2"/>
          <p:cNvSpPr txBox="1"/>
          <p:nvPr/>
        </p:nvSpPr>
        <p:spPr>
          <a:xfrm>
            <a:off x="-33607" y="2327101"/>
            <a:ext cx="1043876" cy="646331"/>
          </a:xfrm>
          <a:prstGeom prst="rect">
            <a:avLst/>
          </a:prstGeom>
          <a:noFill/>
        </p:spPr>
        <p:txBody>
          <a:bodyPr wrap="none" rtlCol="0">
            <a:spAutoFit/>
          </a:bodyPr>
          <a:lstStyle/>
          <a:p>
            <a:r>
              <a:rPr lang="fi-FI" err="1"/>
              <a:t>Starting</a:t>
            </a:r>
            <a:r>
              <a:rPr lang="fi-FI"/>
              <a:t> </a:t>
            </a:r>
          </a:p>
          <a:p>
            <a:r>
              <a:rPr lang="fi-FI" err="1"/>
              <a:t>point</a:t>
            </a:r>
            <a:endParaRPr lang="en-US"/>
          </a:p>
        </p:txBody>
      </p:sp>
      <p:cxnSp>
        <p:nvCxnSpPr>
          <p:cNvPr id="8" name="Straight Connector 7"/>
          <p:cNvCxnSpPr/>
          <p:nvPr/>
        </p:nvCxnSpPr>
        <p:spPr bwMode="auto">
          <a:xfrm>
            <a:off x="2378150" y="1577199"/>
            <a:ext cx="0" cy="3828702"/>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6" name="Straight Connector 25"/>
          <p:cNvCxnSpPr/>
          <p:nvPr/>
        </p:nvCxnSpPr>
        <p:spPr bwMode="auto">
          <a:xfrm>
            <a:off x="3785276" y="1544514"/>
            <a:ext cx="0" cy="3828702"/>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7" name="Straight Connector 26"/>
          <p:cNvCxnSpPr/>
          <p:nvPr/>
        </p:nvCxnSpPr>
        <p:spPr bwMode="auto">
          <a:xfrm>
            <a:off x="5441460" y="1577199"/>
            <a:ext cx="0" cy="382870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9" name="TextBox 28"/>
          <p:cNvSpPr txBox="1"/>
          <p:nvPr/>
        </p:nvSpPr>
        <p:spPr>
          <a:xfrm>
            <a:off x="1176423" y="5221235"/>
            <a:ext cx="851515" cy="369332"/>
          </a:xfrm>
          <a:prstGeom prst="rect">
            <a:avLst/>
          </a:prstGeom>
          <a:noFill/>
        </p:spPr>
        <p:txBody>
          <a:bodyPr wrap="none" rtlCol="0">
            <a:spAutoFit/>
          </a:bodyPr>
          <a:lstStyle/>
          <a:p>
            <a:r>
              <a:rPr lang="fi-FI" err="1"/>
              <a:t>Step</a:t>
            </a:r>
            <a:r>
              <a:rPr lang="fi-FI"/>
              <a:t> 1</a:t>
            </a:r>
            <a:endParaRPr lang="en-US"/>
          </a:p>
        </p:txBody>
      </p:sp>
      <p:sp>
        <p:nvSpPr>
          <p:cNvPr id="31" name="TextBox 30"/>
          <p:cNvSpPr txBox="1"/>
          <p:nvPr/>
        </p:nvSpPr>
        <p:spPr>
          <a:xfrm>
            <a:off x="2652248" y="5221235"/>
            <a:ext cx="851515" cy="369332"/>
          </a:xfrm>
          <a:prstGeom prst="rect">
            <a:avLst/>
          </a:prstGeom>
          <a:noFill/>
        </p:spPr>
        <p:txBody>
          <a:bodyPr wrap="none" rtlCol="0">
            <a:spAutoFit/>
          </a:bodyPr>
          <a:lstStyle/>
          <a:p>
            <a:r>
              <a:rPr lang="fi-FI" err="1"/>
              <a:t>Step</a:t>
            </a:r>
            <a:r>
              <a:rPr lang="fi-FI"/>
              <a:t> 2</a:t>
            </a:r>
            <a:endParaRPr lang="en-US"/>
          </a:p>
        </p:txBody>
      </p:sp>
      <p:cxnSp>
        <p:nvCxnSpPr>
          <p:cNvPr id="32" name="Straight Connector 31"/>
          <p:cNvCxnSpPr/>
          <p:nvPr/>
        </p:nvCxnSpPr>
        <p:spPr bwMode="auto">
          <a:xfrm>
            <a:off x="936904" y="1553913"/>
            <a:ext cx="0" cy="3828702"/>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4" name="TextBox 33"/>
          <p:cNvSpPr txBox="1"/>
          <p:nvPr/>
        </p:nvSpPr>
        <p:spPr>
          <a:xfrm>
            <a:off x="4299260" y="5188550"/>
            <a:ext cx="415498" cy="369332"/>
          </a:xfrm>
          <a:prstGeom prst="rect">
            <a:avLst/>
          </a:prstGeom>
          <a:noFill/>
        </p:spPr>
        <p:txBody>
          <a:bodyPr wrap="none" rtlCol="0">
            <a:spAutoFit/>
          </a:bodyPr>
          <a:lstStyle/>
          <a:p>
            <a:r>
              <a:rPr lang="fi-FI"/>
              <a:t>…</a:t>
            </a:r>
            <a:endParaRPr lang="en-US"/>
          </a:p>
        </p:txBody>
      </p:sp>
      <p:grpSp>
        <p:nvGrpSpPr>
          <p:cNvPr id="18" name="Group 17"/>
          <p:cNvGrpSpPr/>
          <p:nvPr/>
        </p:nvGrpSpPr>
        <p:grpSpPr>
          <a:xfrm>
            <a:off x="1010270" y="2515023"/>
            <a:ext cx="1169711" cy="600272"/>
            <a:chOff x="1010270" y="2515023"/>
            <a:chExt cx="1169711" cy="600272"/>
          </a:xfrm>
        </p:grpSpPr>
        <p:cxnSp>
          <p:nvCxnSpPr>
            <p:cNvPr id="21" name="Straight Arrow Connector 20"/>
            <p:cNvCxnSpPr/>
            <p:nvPr/>
          </p:nvCxnSpPr>
          <p:spPr bwMode="auto">
            <a:xfrm flipV="1">
              <a:off x="1010270" y="2721198"/>
              <a:ext cx="1169711" cy="39409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5" name="TextBox 34"/>
            <p:cNvSpPr txBox="1"/>
            <p:nvPr/>
          </p:nvSpPr>
          <p:spPr>
            <a:xfrm>
              <a:off x="1357834" y="2515023"/>
              <a:ext cx="633507" cy="369332"/>
            </a:xfrm>
            <a:prstGeom prst="rect">
              <a:avLst/>
            </a:prstGeom>
            <a:noFill/>
          </p:spPr>
          <p:txBody>
            <a:bodyPr wrap="none" rtlCol="0">
              <a:spAutoFit/>
            </a:bodyPr>
            <a:lstStyle/>
            <a:p>
              <a:r>
                <a:rPr lang="fi-FI" err="1"/>
                <a:t>Bias</a:t>
              </a:r>
              <a:endParaRPr lang="en-US"/>
            </a:p>
          </p:txBody>
        </p:sp>
      </p:grpSp>
    </p:spTree>
    <p:extLst>
      <p:ext uri="{BB962C8B-B14F-4D97-AF65-F5344CB8AC3E}">
        <p14:creationId xmlns:p14="http://schemas.microsoft.com/office/powerpoint/2010/main" val="258523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579437" y="751128"/>
            <a:ext cx="7985125" cy="707802"/>
          </a:xfrm>
        </p:spPr>
        <p:txBody>
          <a:bodyPr/>
          <a:lstStyle/>
          <a:p>
            <a:pPr algn="ctr"/>
            <a:r>
              <a:rPr lang="fi-FI"/>
              <a:t>Reducing the effects of biases in MCDA</a:t>
            </a:r>
            <a:endParaRPr lang="en-US"/>
          </a:p>
        </p:txBody>
      </p:sp>
      <p:sp>
        <p:nvSpPr>
          <p:cNvPr id="3" name="Sisällön paikkamerkki 2"/>
          <p:cNvSpPr>
            <a:spLocks noGrp="1"/>
          </p:cNvSpPr>
          <p:nvPr>
            <p:ph idx="1"/>
          </p:nvPr>
        </p:nvSpPr>
        <p:spPr>
          <a:xfrm>
            <a:off x="1043608" y="1657457"/>
            <a:ext cx="7985125" cy="4449415"/>
          </a:xfrm>
        </p:spPr>
        <p:txBody>
          <a:bodyPr/>
          <a:lstStyle/>
          <a:p>
            <a:pPr marL="0" indent="0">
              <a:buNone/>
            </a:pPr>
            <a:endParaRPr lang="en-US" sz="1200"/>
          </a:p>
          <a:p>
            <a:pPr marL="0" indent="0">
              <a:buNone/>
            </a:pPr>
            <a:r>
              <a:rPr lang="fi-FI"/>
              <a:t>Approaches suggested in the literature:</a:t>
            </a:r>
          </a:p>
          <a:p>
            <a:pPr marL="0" indent="0">
              <a:buNone/>
            </a:pPr>
            <a:endParaRPr lang="fi-FI"/>
          </a:p>
          <a:p>
            <a:r>
              <a:rPr lang="fi-FI"/>
              <a:t>Improve questions in preference elicitation</a:t>
            </a:r>
          </a:p>
          <a:p>
            <a:r>
              <a:rPr lang="en-US"/>
              <a:t>Consistency checks and feedback </a:t>
            </a:r>
            <a:endParaRPr lang="fi-FI"/>
          </a:p>
          <a:p>
            <a:r>
              <a:rPr lang="fi-FI">
                <a:solidFill>
                  <a:srgbClr val="0066FF"/>
                </a:solidFill>
              </a:rPr>
              <a:t>Train decision makers - very difficult </a:t>
            </a:r>
          </a:p>
          <a:p>
            <a:r>
              <a:rPr lang="fi-FI">
                <a:solidFill>
                  <a:srgbClr val="0066FF"/>
                </a:solidFill>
              </a:rPr>
              <a:t>Calibrate judgments - DMs  do not like</a:t>
            </a:r>
          </a:p>
          <a:p>
            <a:r>
              <a:rPr lang="fi-FI"/>
              <a:t>Average responses</a:t>
            </a:r>
            <a:endParaRPr lang="fi-FI" sz="1200"/>
          </a:p>
          <a:p>
            <a:endParaRPr lang="en-US" sz="1200"/>
          </a:p>
        </p:txBody>
      </p:sp>
    </p:spTree>
    <p:extLst>
      <p:ext uri="{BB962C8B-B14F-4D97-AF65-F5344CB8AC3E}">
        <p14:creationId xmlns:p14="http://schemas.microsoft.com/office/powerpoint/2010/main" val="493156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bwMode="auto">
          <a:xfrm>
            <a:off x="395536" y="5661248"/>
            <a:ext cx="8568952"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568687" y="432239"/>
            <a:ext cx="7985125" cy="1079500"/>
          </a:xfrm>
        </p:spPr>
        <p:txBody>
          <a:bodyPr/>
          <a:lstStyle/>
          <a:p>
            <a:pPr algn="ctr"/>
            <a:r>
              <a:rPr lang="fi-FI" err="1"/>
              <a:t>Path</a:t>
            </a:r>
            <a:r>
              <a:rPr lang="fi-FI"/>
              <a:t> </a:t>
            </a:r>
            <a:r>
              <a:rPr lang="fi-FI" err="1"/>
              <a:t>perspective</a:t>
            </a:r>
            <a:r>
              <a:rPr lang="fi-FI"/>
              <a:t> in </a:t>
            </a:r>
            <a:r>
              <a:rPr lang="fi-FI" err="1"/>
              <a:t>debiasing</a:t>
            </a:r>
            <a:endParaRPr lang="fi-FI"/>
          </a:p>
        </p:txBody>
      </p:sp>
      <p:sp>
        <p:nvSpPr>
          <p:cNvPr id="3" name="Content Placeholder 2"/>
          <p:cNvSpPr>
            <a:spLocks noGrp="1"/>
          </p:cNvSpPr>
          <p:nvPr>
            <p:ph idx="1"/>
          </p:nvPr>
        </p:nvSpPr>
        <p:spPr>
          <a:xfrm>
            <a:off x="539608" y="1268760"/>
            <a:ext cx="7454161" cy="4775267"/>
          </a:xfrm>
        </p:spPr>
        <p:txBody>
          <a:bodyPr/>
          <a:lstStyle/>
          <a:p>
            <a:pPr marL="0" indent="0">
              <a:buNone/>
            </a:pPr>
            <a:r>
              <a:rPr lang="fi-FI"/>
              <a:t>Try to find paths where </a:t>
            </a:r>
            <a:r>
              <a:rPr lang="fi-FI">
                <a:solidFill>
                  <a:srgbClr val="0066FF"/>
                </a:solidFill>
              </a:rPr>
              <a:t>the effects of biases cancel out </a:t>
            </a:r>
            <a:r>
              <a:rPr lang="fi-FI" sz="1800"/>
              <a:t>(Anderson and Hobbs 2002, Lahtinen and Hämäläinen 2016)</a:t>
            </a:r>
          </a:p>
          <a:p>
            <a:pPr marL="0" indent="0">
              <a:buNone/>
            </a:pPr>
            <a:endParaRPr lang="fi-FI" sz="1800"/>
          </a:p>
          <a:p>
            <a:pPr marL="0" indent="0">
              <a:buNone/>
            </a:pPr>
            <a:r>
              <a:rPr lang="fi-FI">
                <a:solidFill>
                  <a:srgbClr val="0066FF"/>
                </a:solidFill>
              </a:rPr>
              <a:t>Possible if the mechanism of biases is well understood</a:t>
            </a:r>
          </a:p>
          <a:p>
            <a:pPr marL="0" indent="0">
              <a:buNone/>
            </a:pPr>
            <a:r>
              <a:rPr lang="fi-FI" err="1"/>
              <a:t>Avoid</a:t>
            </a:r>
            <a:r>
              <a:rPr lang="fi-FI"/>
              <a:t> </a:t>
            </a:r>
            <a:r>
              <a:rPr lang="fi-FI" err="1"/>
              <a:t>paths</a:t>
            </a:r>
            <a:r>
              <a:rPr lang="fi-FI"/>
              <a:t> </a:t>
            </a:r>
            <a:r>
              <a:rPr lang="fi-FI" err="1"/>
              <a:t>where</a:t>
            </a:r>
            <a:r>
              <a:rPr lang="fi-FI"/>
              <a:t> </a:t>
            </a:r>
            <a:r>
              <a:rPr lang="fi-FI" err="1"/>
              <a:t>the</a:t>
            </a:r>
            <a:r>
              <a:rPr lang="fi-FI"/>
              <a:t> </a:t>
            </a:r>
            <a:r>
              <a:rPr lang="fi-FI" err="1"/>
              <a:t>effects</a:t>
            </a:r>
            <a:r>
              <a:rPr lang="fi-FI"/>
              <a:t> of </a:t>
            </a:r>
            <a:r>
              <a:rPr lang="fi-FI" err="1"/>
              <a:t>biases</a:t>
            </a:r>
            <a:r>
              <a:rPr lang="fi-FI"/>
              <a:t> </a:t>
            </a:r>
            <a:r>
              <a:rPr lang="fi-FI" err="1"/>
              <a:t>build</a:t>
            </a:r>
            <a:r>
              <a:rPr lang="fi-FI"/>
              <a:t> </a:t>
            </a:r>
            <a:r>
              <a:rPr lang="fi-FI" err="1"/>
              <a:t>up</a:t>
            </a:r>
            <a:endParaRPr lang="fi-FI"/>
          </a:p>
          <a:p>
            <a:pPr marL="0" indent="0">
              <a:buNone/>
            </a:pPr>
            <a:endParaRPr lang="fi-FI">
              <a:solidFill>
                <a:srgbClr val="FF0000"/>
              </a:solidFill>
            </a:endParaRPr>
          </a:p>
          <a:p>
            <a:pPr marL="0" indent="0">
              <a:buNone/>
            </a:pPr>
            <a:endParaRPr lang="fi-FI">
              <a:solidFill>
                <a:srgbClr val="FF0000"/>
              </a:solidFill>
            </a:endParaRPr>
          </a:p>
          <a:p>
            <a:pPr marL="0" indent="0">
              <a:buNone/>
            </a:pPr>
            <a:endParaRPr lang="fi-FI"/>
          </a:p>
          <a:p>
            <a:pPr marL="0" indent="0">
              <a:buNone/>
            </a:pPr>
            <a:endParaRPr lang="fi-FI"/>
          </a:p>
          <a:p>
            <a:pPr marL="0" indent="0">
              <a:buNone/>
            </a:pPr>
            <a:endParaRPr lang="fi-FI"/>
          </a:p>
          <a:p>
            <a:endParaRPr lang="fi-FI"/>
          </a:p>
        </p:txBody>
      </p:sp>
      <p:sp>
        <p:nvSpPr>
          <p:cNvPr id="4" name="Rectangle 3"/>
          <p:cNvSpPr/>
          <p:nvPr/>
        </p:nvSpPr>
        <p:spPr bwMode="auto">
          <a:xfrm>
            <a:off x="8039404" y="2276872"/>
            <a:ext cx="504056" cy="1296144"/>
          </a:xfrm>
          <a:prstGeom prst="rect">
            <a:avLst/>
          </a:prstGeom>
          <a:solidFill>
            <a:srgbClr val="47C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i-FI" sz="3200" b="0" i="0" u="none" strike="noStrike" cap="none" normalizeH="0" baseline="0">
                <a:ln>
                  <a:noFill/>
                </a:ln>
                <a:solidFill>
                  <a:schemeClr val="tx1"/>
                </a:solidFill>
                <a:effectLst/>
                <a:latin typeface="Arial" charset="0"/>
              </a:rPr>
              <a:t>A</a:t>
            </a:r>
            <a:endParaRPr kumimoji="0" lang="en-US" sz="3200" b="0" i="0" u="none" strike="noStrike" cap="none" normalizeH="0" baseline="0">
              <a:ln>
                <a:noFill/>
              </a:ln>
              <a:solidFill>
                <a:schemeClr val="tx1"/>
              </a:solidFill>
              <a:effectLst/>
              <a:latin typeface="Arial" charset="0"/>
            </a:endParaRPr>
          </a:p>
        </p:txBody>
      </p:sp>
      <p:sp>
        <p:nvSpPr>
          <p:cNvPr id="5" name="Rectangle 4"/>
          <p:cNvSpPr/>
          <p:nvPr/>
        </p:nvSpPr>
        <p:spPr bwMode="auto">
          <a:xfrm>
            <a:off x="8030158" y="4869160"/>
            <a:ext cx="504056" cy="1296144"/>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i-FI" sz="3200">
                <a:latin typeface="Arial" charset="0"/>
              </a:rPr>
              <a:t>C</a:t>
            </a:r>
            <a:endParaRPr kumimoji="0" lang="en-US" sz="3200" b="0" i="0" u="none" strike="noStrike" cap="none" normalizeH="0" baseline="0">
              <a:ln>
                <a:noFill/>
              </a:ln>
              <a:solidFill>
                <a:schemeClr val="tx1"/>
              </a:solidFill>
              <a:effectLst/>
              <a:latin typeface="Arial" charset="0"/>
            </a:endParaRPr>
          </a:p>
        </p:txBody>
      </p:sp>
      <p:sp>
        <p:nvSpPr>
          <p:cNvPr id="6" name="Rectangle 5"/>
          <p:cNvSpPr/>
          <p:nvPr/>
        </p:nvSpPr>
        <p:spPr bwMode="auto">
          <a:xfrm>
            <a:off x="8034781" y="3573016"/>
            <a:ext cx="504056" cy="1296144"/>
          </a:xfrm>
          <a:prstGeom prst="rect">
            <a:avLst/>
          </a:prstGeom>
          <a:solidFill>
            <a:srgbClr val="0070C0"/>
          </a:solidFill>
          <a:ln w="57150"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i-FI" sz="3200">
                <a:latin typeface="Arial" charset="0"/>
              </a:rPr>
              <a:t>B</a:t>
            </a:r>
            <a:endParaRPr kumimoji="0" lang="en-US" sz="3200" b="0" i="0" u="none" strike="noStrike" cap="none" normalizeH="0" baseline="0">
              <a:ln>
                <a:noFill/>
              </a:ln>
              <a:solidFill>
                <a:schemeClr val="tx1"/>
              </a:solidFill>
              <a:effectLst/>
              <a:latin typeface="Arial" charset="0"/>
            </a:endParaRPr>
          </a:p>
        </p:txBody>
      </p:sp>
      <p:cxnSp>
        <p:nvCxnSpPr>
          <p:cNvPr id="7" name="Straight Arrow Connector 6"/>
          <p:cNvCxnSpPr/>
          <p:nvPr/>
        </p:nvCxnSpPr>
        <p:spPr bwMode="auto">
          <a:xfrm>
            <a:off x="2298075" y="3714069"/>
            <a:ext cx="1399828" cy="62741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 name="Straight Arrow Connector 7"/>
          <p:cNvCxnSpPr/>
          <p:nvPr/>
        </p:nvCxnSpPr>
        <p:spPr bwMode="auto">
          <a:xfrm flipV="1">
            <a:off x="1160312" y="3518967"/>
            <a:ext cx="1169711" cy="39409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 name="Straight Arrow Connector 8"/>
          <p:cNvCxnSpPr/>
          <p:nvPr/>
        </p:nvCxnSpPr>
        <p:spPr bwMode="auto">
          <a:xfrm flipV="1">
            <a:off x="3822663" y="4008014"/>
            <a:ext cx="1169711" cy="39409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0" name="Oval 9"/>
          <p:cNvSpPr/>
          <p:nvPr/>
        </p:nvSpPr>
        <p:spPr bwMode="auto">
          <a:xfrm>
            <a:off x="539608" y="3819320"/>
            <a:ext cx="463996" cy="46999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1" name="Straight Arrow Connector 10"/>
          <p:cNvCxnSpPr/>
          <p:nvPr/>
        </p:nvCxnSpPr>
        <p:spPr bwMode="auto">
          <a:xfrm>
            <a:off x="4992374" y="3940308"/>
            <a:ext cx="1399828" cy="62741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6516962" y="4217787"/>
            <a:ext cx="1169711" cy="39409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a:off x="1086946" y="4095031"/>
            <a:ext cx="129614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639174" y="4100935"/>
            <a:ext cx="129614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4295358" y="4095031"/>
            <a:ext cx="129614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5879534" y="4095031"/>
            <a:ext cx="1296144"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7" name="Rectangle 16"/>
          <p:cNvSpPr/>
          <p:nvPr/>
        </p:nvSpPr>
        <p:spPr>
          <a:xfrm>
            <a:off x="493973" y="5484754"/>
            <a:ext cx="7312868" cy="461665"/>
          </a:xfrm>
          <a:prstGeom prst="rect">
            <a:avLst/>
          </a:prstGeom>
        </p:spPr>
        <p:txBody>
          <a:bodyPr wrap="square">
            <a:spAutoFit/>
          </a:bodyPr>
          <a:lstStyle/>
          <a:p>
            <a:r>
              <a:rPr lang="fi-FI" sz="2400">
                <a:solidFill>
                  <a:srgbClr val="0066FF"/>
                </a:solidFill>
              </a:rPr>
              <a:t>Benefit: DM needs not change her behaviour</a:t>
            </a:r>
          </a:p>
        </p:txBody>
      </p:sp>
      <p:sp>
        <p:nvSpPr>
          <p:cNvPr id="19" name="TextBox 18"/>
          <p:cNvSpPr txBox="1"/>
          <p:nvPr/>
        </p:nvSpPr>
        <p:spPr>
          <a:xfrm>
            <a:off x="7852476" y="6187936"/>
            <a:ext cx="838691" cy="369332"/>
          </a:xfrm>
          <a:prstGeom prst="rect">
            <a:avLst/>
          </a:prstGeom>
          <a:noFill/>
        </p:spPr>
        <p:txBody>
          <a:bodyPr wrap="none" rtlCol="0">
            <a:spAutoFit/>
          </a:bodyPr>
          <a:lstStyle/>
          <a:p>
            <a:r>
              <a:rPr lang="fi-FI" err="1"/>
              <a:t>Result</a:t>
            </a:r>
            <a:endParaRPr lang="en-US"/>
          </a:p>
        </p:txBody>
      </p:sp>
    </p:spTree>
    <p:extLst>
      <p:ext uri="{BB962C8B-B14F-4D97-AF65-F5344CB8AC3E}">
        <p14:creationId xmlns:p14="http://schemas.microsoft.com/office/powerpoint/2010/main" val="310996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395536" y="5661248"/>
            <a:ext cx="8568952"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431540" y="764704"/>
            <a:ext cx="8496944" cy="1079500"/>
          </a:xfrm>
        </p:spPr>
        <p:txBody>
          <a:bodyPr/>
          <a:lstStyle/>
          <a:p>
            <a:pPr algn="ctr"/>
            <a:r>
              <a:rPr lang="fi-FI"/>
              <a:t>Reseach challenges in </a:t>
            </a:r>
            <a:br>
              <a:rPr lang="fi-FI"/>
            </a:br>
            <a:r>
              <a:rPr lang="fi-FI"/>
              <a:t>debiasing the MCDA process</a:t>
            </a:r>
          </a:p>
        </p:txBody>
      </p:sp>
      <p:sp>
        <p:nvSpPr>
          <p:cNvPr id="3" name="Content Placeholder 2"/>
          <p:cNvSpPr>
            <a:spLocks noGrp="1"/>
          </p:cNvSpPr>
          <p:nvPr>
            <p:ph idx="1"/>
          </p:nvPr>
        </p:nvSpPr>
        <p:spPr>
          <a:xfrm>
            <a:off x="771835" y="2060848"/>
            <a:ext cx="7985125" cy="3945359"/>
          </a:xfrm>
        </p:spPr>
        <p:txBody>
          <a:bodyPr/>
          <a:lstStyle/>
          <a:p>
            <a:pPr marL="0" indent="0">
              <a:buNone/>
            </a:pPr>
            <a:endParaRPr lang="fi-FI">
              <a:solidFill>
                <a:srgbClr val="0066FF"/>
              </a:solidFill>
            </a:endParaRPr>
          </a:p>
          <a:p>
            <a:pPr marL="0" indent="0">
              <a:buNone/>
            </a:pPr>
            <a:r>
              <a:rPr lang="fi-FI">
                <a:solidFill>
                  <a:srgbClr val="0066FF"/>
                </a:solidFill>
              </a:rPr>
              <a:t>We need to know the effects over the whole  process</a:t>
            </a:r>
          </a:p>
          <a:p>
            <a:pPr marL="0" indent="0">
              <a:buNone/>
            </a:pPr>
            <a:r>
              <a:rPr lang="fi-FI">
                <a:solidFill>
                  <a:srgbClr val="0066FF"/>
                </a:solidFill>
              </a:rPr>
              <a:t>Experiments are difficult</a:t>
            </a:r>
          </a:p>
          <a:p>
            <a:pPr marL="0" indent="0">
              <a:buNone/>
            </a:pPr>
            <a:r>
              <a:rPr lang="fi-FI"/>
              <a:t>We cannot use real decision makers in process testing</a:t>
            </a:r>
          </a:p>
          <a:p>
            <a:pPr marL="0" indent="0">
              <a:buNone/>
            </a:pPr>
            <a:endParaRPr lang="fi-FI" sz="1200"/>
          </a:p>
          <a:p>
            <a:pPr marL="0" indent="0">
              <a:buNone/>
            </a:pPr>
            <a:r>
              <a:rPr lang="fi-FI"/>
              <a:t>Even with students it can be very cumbersome to go through  different procedures repeatedly </a:t>
            </a:r>
          </a:p>
          <a:p>
            <a:pPr marL="0" indent="0">
              <a:buNone/>
            </a:pPr>
            <a:r>
              <a:rPr lang="fi-FI"/>
              <a:t>Learning becomes a problem </a:t>
            </a:r>
          </a:p>
          <a:p>
            <a:pPr marL="0" indent="0">
              <a:buNone/>
            </a:pPr>
            <a:endParaRPr lang="fi-FI" b="1">
              <a:solidFill>
                <a:srgbClr val="FF0000"/>
              </a:solidFill>
            </a:endParaRPr>
          </a:p>
          <a:p>
            <a:pPr marL="0" indent="0">
              <a:buNone/>
            </a:pPr>
            <a:endParaRPr lang="fi-FI">
              <a:solidFill>
                <a:srgbClr val="FF0000"/>
              </a:solidFill>
            </a:endParaRPr>
          </a:p>
        </p:txBody>
      </p:sp>
    </p:spTree>
    <p:extLst>
      <p:ext uri="{BB962C8B-B14F-4D97-AF65-F5344CB8AC3E}">
        <p14:creationId xmlns:p14="http://schemas.microsoft.com/office/powerpoint/2010/main" val="126546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18B3-4FC5-4418-8AFE-DECA0D917D44}"/>
              </a:ext>
            </a:extLst>
          </p:cNvPr>
          <p:cNvSpPr>
            <a:spLocks noGrp="1"/>
          </p:cNvSpPr>
          <p:nvPr>
            <p:ph type="title"/>
          </p:nvPr>
        </p:nvSpPr>
        <p:spPr>
          <a:xfrm>
            <a:off x="395536" y="476672"/>
            <a:ext cx="7985125" cy="1079500"/>
          </a:xfrm>
        </p:spPr>
        <p:txBody>
          <a:bodyPr/>
          <a:lstStyle/>
          <a:p>
            <a:pPr algn="ctr"/>
            <a:br>
              <a:rPr lang="en-US"/>
            </a:br>
            <a:r>
              <a:rPr lang="en-US"/>
              <a:t> The lure of objectivity in modelling</a:t>
            </a:r>
            <a:br>
              <a:rPr lang="en-US"/>
            </a:br>
            <a:endParaRPr lang="en-US"/>
          </a:p>
        </p:txBody>
      </p:sp>
      <p:sp>
        <p:nvSpPr>
          <p:cNvPr id="3" name="Content Placeholder 2">
            <a:extLst>
              <a:ext uri="{FF2B5EF4-FFF2-40B4-BE49-F238E27FC236}">
                <a16:creationId xmlns:a16="http://schemas.microsoft.com/office/drawing/2014/main" id="{AA6B60CD-5BEE-41F3-979B-8DB224384C83}"/>
              </a:ext>
            </a:extLst>
          </p:cNvPr>
          <p:cNvSpPr>
            <a:spLocks noGrp="1"/>
          </p:cNvSpPr>
          <p:nvPr>
            <p:ph idx="1"/>
          </p:nvPr>
        </p:nvSpPr>
        <p:spPr>
          <a:xfrm>
            <a:off x="1371701" y="1844824"/>
            <a:ext cx="7008960" cy="4135437"/>
          </a:xfrm>
        </p:spPr>
        <p:txBody>
          <a:bodyPr/>
          <a:lstStyle/>
          <a:p>
            <a:pPr marL="0" indent="0">
              <a:buNone/>
            </a:pPr>
            <a:r>
              <a:rPr lang="en-US"/>
              <a:t>Focus on </a:t>
            </a:r>
            <a:r>
              <a:rPr lang="en-US">
                <a:solidFill>
                  <a:srgbClr val="0066FF"/>
                </a:solidFill>
              </a:rPr>
              <a:t>model validity </a:t>
            </a:r>
            <a:r>
              <a:rPr lang="en-US"/>
              <a:t>in early OR literature</a:t>
            </a:r>
          </a:p>
          <a:p>
            <a:pPr marL="0" indent="0">
              <a:buNone/>
            </a:pPr>
            <a:endParaRPr lang="en-US"/>
          </a:p>
          <a:p>
            <a:pPr marL="0" indent="0">
              <a:buNone/>
            </a:pPr>
            <a:r>
              <a:rPr lang="en-US"/>
              <a:t>Hidden assumption:</a:t>
            </a:r>
          </a:p>
          <a:p>
            <a:pPr marL="0" indent="0">
              <a:buNone/>
            </a:pPr>
            <a:r>
              <a:rPr lang="en-US">
                <a:solidFill>
                  <a:srgbClr val="0066FF"/>
                </a:solidFill>
              </a:rPr>
              <a:t>A valid model automatically produces a valid process and bias free objective results</a:t>
            </a:r>
          </a:p>
          <a:p>
            <a:pPr marL="0" indent="0">
              <a:buNone/>
            </a:pPr>
            <a:endParaRPr lang="en-US">
              <a:solidFill>
                <a:srgbClr val="0066FF"/>
              </a:solidFill>
            </a:endParaRPr>
          </a:p>
          <a:p>
            <a:pPr marL="0" indent="0">
              <a:buNone/>
            </a:pPr>
            <a:r>
              <a:rPr lang="en-US"/>
              <a:t>Theory and algorithms are free of behavioral effects</a:t>
            </a:r>
            <a:endParaRPr lang="en-US">
              <a:solidFill>
                <a:srgbClr val="0066FF"/>
              </a:solidFill>
            </a:endParaRPr>
          </a:p>
          <a:p>
            <a:pPr marL="0" indent="0">
              <a:buNone/>
            </a:pPr>
            <a:r>
              <a:rPr lang="en-US">
                <a:solidFill>
                  <a:srgbClr val="0066FF"/>
                </a:solidFill>
              </a:rPr>
              <a:t>But as soon as we use them in real life problem solving behavioral effect will be present</a:t>
            </a:r>
          </a:p>
          <a:p>
            <a:endParaRPr lang="en-US"/>
          </a:p>
        </p:txBody>
      </p:sp>
    </p:spTree>
    <p:extLst>
      <p:ext uri="{BB962C8B-B14F-4D97-AF65-F5344CB8AC3E}">
        <p14:creationId xmlns:p14="http://schemas.microsoft.com/office/powerpoint/2010/main" val="3611407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395536" y="5661248"/>
            <a:ext cx="8568952"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571500" y="553670"/>
            <a:ext cx="7985125" cy="1079500"/>
          </a:xfrm>
        </p:spPr>
        <p:txBody>
          <a:bodyPr/>
          <a:lstStyle/>
          <a:p>
            <a:pPr algn="ctr"/>
            <a:r>
              <a:rPr lang="fi-FI" err="1"/>
              <a:t>Computational</a:t>
            </a:r>
            <a:r>
              <a:rPr lang="fi-FI"/>
              <a:t> testing</a:t>
            </a:r>
          </a:p>
        </p:txBody>
      </p:sp>
      <p:sp>
        <p:nvSpPr>
          <p:cNvPr id="3" name="Content Placeholder 2"/>
          <p:cNvSpPr>
            <a:spLocks noGrp="1"/>
          </p:cNvSpPr>
          <p:nvPr>
            <p:ph idx="1"/>
          </p:nvPr>
        </p:nvSpPr>
        <p:spPr>
          <a:xfrm>
            <a:off x="755576" y="1340768"/>
            <a:ext cx="8104956" cy="5647948"/>
          </a:xfrm>
        </p:spPr>
        <p:txBody>
          <a:bodyPr/>
          <a:lstStyle/>
          <a:p>
            <a:pPr marL="0" indent="0">
              <a:buNone/>
            </a:pPr>
            <a:r>
              <a:rPr lang="fi-FI" b="1"/>
              <a:t>Based on models and estimates of the assumed  biases </a:t>
            </a:r>
          </a:p>
          <a:p>
            <a:pPr marL="0" indent="0">
              <a:buNone/>
            </a:pPr>
            <a:r>
              <a:rPr lang="fi-FI" sz="2000"/>
              <a:t>(</a:t>
            </a:r>
            <a:r>
              <a:rPr lang="fi-FI" sz="2000" err="1"/>
              <a:t>Bleichrodt</a:t>
            </a:r>
            <a:r>
              <a:rPr lang="fi-FI" sz="2000"/>
              <a:t> et al. 2001, Anderson and </a:t>
            </a:r>
            <a:r>
              <a:rPr lang="fi-FI" sz="2000" err="1"/>
              <a:t>Hobbs</a:t>
            </a:r>
            <a:r>
              <a:rPr lang="fi-FI" sz="2000"/>
              <a:t> 2002, </a:t>
            </a:r>
            <a:r>
              <a:rPr lang="fi-FI" sz="2000" err="1"/>
              <a:t>Delquié</a:t>
            </a:r>
            <a:r>
              <a:rPr lang="fi-FI" sz="2000"/>
              <a:t> 2003, </a:t>
            </a:r>
            <a:r>
              <a:rPr lang="fi-FI" sz="2000" err="1"/>
              <a:t>Jacobi</a:t>
            </a:r>
            <a:r>
              <a:rPr lang="fi-FI" sz="2000"/>
              <a:t> and </a:t>
            </a:r>
            <a:r>
              <a:rPr lang="fi-FI" sz="2000" err="1"/>
              <a:t>Hobbs</a:t>
            </a:r>
            <a:r>
              <a:rPr lang="fi-FI" sz="2000"/>
              <a:t> 2008, Lahtinen and Hämäläinen 2016)</a:t>
            </a:r>
            <a:endParaRPr lang="fi-FI" sz="2000" b="1"/>
          </a:p>
          <a:p>
            <a:endParaRPr lang="fi-FI" sz="1600"/>
          </a:p>
          <a:p>
            <a:r>
              <a:rPr lang="fi-FI">
                <a:solidFill>
                  <a:srgbClr val="0066FF"/>
                </a:solidFill>
              </a:rPr>
              <a:t>Select  the types and levels of biases considered relevant </a:t>
            </a:r>
          </a:p>
          <a:p>
            <a:r>
              <a:rPr lang="fi-FI">
                <a:solidFill>
                  <a:srgbClr val="0066FF"/>
                </a:solidFill>
              </a:rPr>
              <a:t>Design a debiasing method </a:t>
            </a:r>
          </a:p>
          <a:p>
            <a:r>
              <a:rPr lang="fi-FI">
                <a:solidFill>
                  <a:srgbClr val="0066FF"/>
                </a:solidFill>
              </a:rPr>
              <a:t>Simulate the decision process to see the overall effects</a:t>
            </a:r>
          </a:p>
          <a:p>
            <a:r>
              <a:rPr lang="fi-FI">
                <a:solidFill>
                  <a:srgbClr val="0066FF"/>
                </a:solidFill>
              </a:rPr>
              <a:t>Study the results with different parameter settings</a:t>
            </a:r>
          </a:p>
          <a:p>
            <a:pPr marL="0" indent="0">
              <a:buNone/>
            </a:pPr>
            <a:endParaRPr lang="fi-FI" sz="1200" b="1"/>
          </a:p>
          <a:p>
            <a:pPr marL="0" indent="0">
              <a:buNone/>
            </a:pPr>
            <a:r>
              <a:rPr lang="fi-FI" err="1"/>
              <a:t>Enables</a:t>
            </a:r>
            <a:r>
              <a:rPr lang="fi-FI"/>
              <a:t> </a:t>
            </a:r>
            <a:r>
              <a:rPr lang="fi-FI" err="1"/>
              <a:t>testing</a:t>
            </a:r>
            <a:r>
              <a:rPr lang="fi-FI"/>
              <a:t> of </a:t>
            </a:r>
            <a:r>
              <a:rPr lang="fi-FI" err="1"/>
              <a:t>multiple</a:t>
            </a:r>
            <a:r>
              <a:rPr lang="fi-FI"/>
              <a:t> </a:t>
            </a:r>
            <a:r>
              <a:rPr lang="fi-FI" err="1"/>
              <a:t>techniques</a:t>
            </a:r>
            <a:r>
              <a:rPr lang="fi-FI"/>
              <a:t> and </a:t>
            </a:r>
            <a:r>
              <a:rPr lang="fi-FI" err="1"/>
              <a:t>helps</a:t>
            </a:r>
            <a:r>
              <a:rPr lang="fi-FI"/>
              <a:t> to </a:t>
            </a:r>
            <a:r>
              <a:rPr lang="fi-FI" err="1"/>
              <a:t>identify</a:t>
            </a:r>
            <a:r>
              <a:rPr lang="fi-FI"/>
              <a:t> </a:t>
            </a:r>
            <a:r>
              <a:rPr lang="fi-FI" err="1"/>
              <a:t>promising</a:t>
            </a:r>
            <a:r>
              <a:rPr lang="fi-FI"/>
              <a:t> </a:t>
            </a:r>
            <a:r>
              <a:rPr lang="fi-FI" err="1"/>
              <a:t>ones</a:t>
            </a:r>
            <a:endParaRPr lang="fi-FI" sz="1200"/>
          </a:p>
          <a:p>
            <a:pPr marL="0" indent="0">
              <a:buNone/>
            </a:pPr>
            <a:endParaRPr lang="fi-FI" sz="1200" b="1"/>
          </a:p>
          <a:p>
            <a:pPr marL="0" indent="0">
              <a:buNone/>
            </a:pPr>
            <a:endParaRPr lang="fi-FI" sz="1200"/>
          </a:p>
          <a:p>
            <a:endParaRPr lang="fi-FI" sz="1200"/>
          </a:p>
          <a:p>
            <a:endParaRPr lang="fi-FI" sz="1200"/>
          </a:p>
          <a:p>
            <a:endParaRPr lang="fi-FI" sz="1200"/>
          </a:p>
        </p:txBody>
      </p:sp>
    </p:spTree>
    <p:extLst>
      <p:ext uri="{BB962C8B-B14F-4D97-AF65-F5344CB8AC3E}">
        <p14:creationId xmlns:p14="http://schemas.microsoft.com/office/powerpoint/2010/main" val="382420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a:t>Ilustration with the Even Swaps method</a:t>
            </a:r>
            <a:br>
              <a:rPr lang="fi-FI" dirty="0"/>
            </a:br>
            <a:r>
              <a:rPr lang="fi-FI" sz="2000" b="0" dirty="0"/>
              <a:t>Hammond, Keeney, Raiffa (1999)</a:t>
            </a:r>
            <a:endParaRPr lang="en-US" sz="2000" b="0" dirty="0"/>
          </a:p>
        </p:txBody>
      </p:sp>
      <p:sp>
        <p:nvSpPr>
          <p:cNvPr id="3" name="Sisällön paikkamerkki 2"/>
          <p:cNvSpPr>
            <a:spLocks noGrp="1"/>
          </p:cNvSpPr>
          <p:nvPr>
            <p:ph idx="1"/>
          </p:nvPr>
        </p:nvSpPr>
        <p:spPr>
          <a:xfrm>
            <a:off x="539552" y="2132856"/>
            <a:ext cx="5625426" cy="4135437"/>
          </a:xfrm>
        </p:spPr>
        <p:txBody>
          <a:bodyPr/>
          <a:lstStyle/>
          <a:p>
            <a:pPr marL="0" indent="0">
              <a:buNone/>
            </a:pPr>
            <a:r>
              <a:rPr lang="en-US" dirty="0"/>
              <a:t>Goal: Find the ’best’ alternative </a:t>
            </a:r>
            <a:r>
              <a:rPr lang="en-US"/>
              <a:t>with an elimination process (even swap):</a:t>
            </a:r>
          </a:p>
          <a:p>
            <a:pPr marL="0" indent="0">
              <a:buNone/>
            </a:pPr>
            <a:endParaRPr lang="fi-FI" dirty="0"/>
          </a:p>
          <a:p>
            <a:r>
              <a:rPr lang="fi-FI"/>
              <a:t>Simplify the problem by eliminating irrelenvant alternatives or attributes  </a:t>
            </a:r>
          </a:p>
          <a:p>
            <a:r>
              <a:rPr lang="fi-FI"/>
              <a:t>Successive trade-offs questions between attributes </a:t>
            </a:r>
          </a:p>
          <a:p>
            <a:r>
              <a:rPr lang="fi-FI">
                <a:solidFill>
                  <a:srgbClr val="0066FF"/>
                </a:solidFill>
              </a:rPr>
              <a:t>Multiple paths possible – different biases can accumulate </a:t>
            </a:r>
          </a:p>
          <a:p>
            <a:endParaRPr lang="fi-FI" dirty="0"/>
          </a:p>
        </p:txBody>
      </p:sp>
      <p:graphicFrame>
        <p:nvGraphicFramePr>
          <p:cNvPr id="4" name="Object 3"/>
          <p:cNvGraphicFramePr>
            <a:graphicFrameLocks noChangeAspect="1"/>
          </p:cNvGraphicFramePr>
          <p:nvPr/>
        </p:nvGraphicFramePr>
        <p:xfrm>
          <a:off x="6228184" y="2132856"/>
          <a:ext cx="2272113" cy="3415235"/>
        </p:xfrm>
        <a:graphic>
          <a:graphicData uri="http://schemas.openxmlformats.org/presentationml/2006/ole">
            <mc:AlternateContent xmlns:mc="http://schemas.openxmlformats.org/markup-compatibility/2006">
              <mc:Choice xmlns:v="urn:schemas-microsoft-com:vml" Requires="v">
                <p:oleObj spid="_x0000_s3092" name="Paint Shop Pro Image" r:id="rId4" imgW="3082927" imgH="4634146" progId="PaintShopPro">
                  <p:embed/>
                </p:oleObj>
              </mc:Choice>
              <mc:Fallback>
                <p:oleObj name="Paint Shop Pro Image" r:id="rId4" imgW="3082927" imgH="4634146" progId="PaintShopPro">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132856"/>
                        <a:ext cx="2272113" cy="3415235"/>
                      </a:xfrm>
                      <a:prstGeom prst="rect">
                        <a:avLst/>
                      </a:prstGeom>
                      <a:no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65934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395536" y="5661248"/>
            <a:ext cx="8568952"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571500" y="692696"/>
            <a:ext cx="7985125" cy="1079500"/>
          </a:xfrm>
        </p:spPr>
        <p:txBody>
          <a:bodyPr/>
          <a:lstStyle/>
          <a:p>
            <a:pPr algn="ctr"/>
            <a:r>
              <a:rPr lang="fi-FI"/>
              <a:t>Techniques to create paths with reduced overall bias for the Even Swaps </a:t>
            </a:r>
          </a:p>
        </p:txBody>
      </p:sp>
      <p:sp>
        <p:nvSpPr>
          <p:cNvPr id="3" name="Content Placeholder 2"/>
          <p:cNvSpPr>
            <a:spLocks noGrp="1"/>
          </p:cNvSpPr>
          <p:nvPr>
            <p:ph idx="1"/>
          </p:nvPr>
        </p:nvSpPr>
        <p:spPr>
          <a:xfrm>
            <a:off x="827584" y="2204864"/>
            <a:ext cx="7441009" cy="3801343"/>
          </a:xfrm>
        </p:spPr>
        <p:txBody>
          <a:bodyPr/>
          <a:lstStyle/>
          <a:p>
            <a:pPr marL="457200" indent="-457200">
              <a:buFont typeface="+mj-lt"/>
              <a:buAutoNum type="arabicPeriod"/>
            </a:pPr>
            <a:r>
              <a:rPr lang="en-US"/>
              <a:t>Introduce a virtual reference alternative</a:t>
            </a:r>
            <a:endParaRPr lang="en-US" sz="1200"/>
          </a:p>
          <a:p>
            <a:pPr>
              <a:buFont typeface="+mj-lt"/>
              <a:buAutoNum type="arabicPeriod"/>
            </a:pPr>
            <a:endParaRPr lang="en-US" sz="1200"/>
          </a:p>
          <a:p>
            <a:pPr marL="457200" indent="-457200">
              <a:buFont typeface="+mj-lt"/>
              <a:buAutoNum type="arabicPeriod"/>
            </a:pPr>
            <a:r>
              <a:rPr lang="en-US"/>
              <a:t>Introduce an auxiliary measuring stick attribute</a:t>
            </a:r>
            <a:endParaRPr lang="en-US" sz="1200"/>
          </a:p>
          <a:p>
            <a:pPr>
              <a:buFont typeface="+mj-lt"/>
              <a:buAutoNum type="arabicPeriod"/>
            </a:pPr>
            <a:endParaRPr lang="en-US" sz="1200"/>
          </a:p>
          <a:p>
            <a:pPr marL="457200" indent="-457200">
              <a:buFont typeface="+mj-lt"/>
              <a:buAutoNum type="arabicPeriod"/>
            </a:pPr>
            <a:r>
              <a:rPr lang="en-US"/>
              <a:t>Repeatedly rotate the reference point</a:t>
            </a:r>
            <a:endParaRPr lang="en-US" sz="1200"/>
          </a:p>
          <a:p>
            <a:pPr>
              <a:buFont typeface="+mj-lt"/>
              <a:buAutoNum type="arabicPeriod"/>
            </a:pPr>
            <a:endParaRPr lang="en-US" sz="1200"/>
          </a:p>
          <a:p>
            <a:pPr marL="457200" indent="-457200">
              <a:buFont typeface="+mj-lt"/>
              <a:buAutoNum type="arabicPeriod"/>
            </a:pPr>
            <a:r>
              <a:rPr lang="en-US"/>
              <a:t>Intermediate restarting of the elicitation process with a reduced set of alternatives</a:t>
            </a:r>
            <a:endParaRPr lang="fi-FI"/>
          </a:p>
          <a:p>
            <a:pPr marL="457200" indent="-457200">
              <a:buFont typeface="+mj-lt"/>
              <a:buAutoNum type="arabicPeriod"/>
            </a:pPr>
            <a:endParaRPr lang="en-US">
              <a:solidFill>
                <a:srgbClr val="0070C0"/>
              </a:solidFill>
            </a:endParaRPr>
          </a:p>
          <a:p>
            <a:pPr marL="457200" indent="-457200">
              <a:buFont typeface="+mj-lt"/>
              <a:buAutoNum type="arabicPeriod"/>
            </a:pPr>
            <a:endParaRPr lang="en-US" b="1">
              <a:solidFill>
                <a:srgbClr val="0070C0"/>
              </a:solidFill>
            </a:endParaRPr>
          </a:p>
          <a:p>
            <a:pPr marL="457200" indent="-457200">
              <a:buFont typeface="+mj-lt"/>
              <a:buAutoNum type="arabicPeriod"/>
            </a:pPr>
            <a:endParaRPr lang="en-US" b="1">
              <a:solidFill>
                <a:srgbClr val="0070C0"/>
              </a:solidFill>
            </a:endParaRPr>
          </a:p>
        </p:txBody>
      </p:sp>
    </p:spTree>
    <p:extLst>
      <p:ext uri="{BB962C8B-B14F-4D97-AF65-F5344CB8AC3E}">
        <p14:creationId xmlns:p14="http://schemas.microsoft.com/office/powerpoint/2010/main" val="3711824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568446" y="5589240"/>
            <a:ext cx="8568952"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chemeClr val="tx1"/>
              </a:solidFill>
              <a:effectLst/>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33918907"/>
              </p:ext>
            </p:extLst>
          </p:nvPr>
        </p:nvGraphicFramePr>
        <p:xfrm>
          <a:off x="1508607" y="2444794"/>
          <a:ext cx="5665842" cy="2820162"/>
        </p:xfrm>
        <a:graphic>
          <a:graphicData uri="http://schemas.openxmlformats.org/drawingml/2006/table">
            <a:tbl>
              <a:tblPr firstRow="1" firstCol="1" bandRow="1">
                <a:tableStyleId>{EB344D84-9AFB-497E-A393-DC336BA19D2E}</a:tableStyleId>
              </a:tblPr>
              <a:tblGrid>
                <a:gridCol w="3187920">
                  <a:extLst>
                    <a:ext uri="{9D8B030D-6E8A-4147-A177-3AD203B41FA5}">
                      <a16:colId xmlns:a16="http://schemas.microsoft.com/office/drawing/2014/main" val="1625894429"/>
                    </a:ext>
                  </a:extLst>
                </a:gridCol>
                <a:gridCol w="817732">
                  <a:extLst>
                    <a:ext uri="{9D8B030D-6E8A-4147-A177-3AD203B41FA5}">
                      <a16:colId xmlns:a16="http://schemas.microsoft.com/office/drawing/2014/main" val="3183254082"/>
                    </a:ext>
                  </a:extLst>
                </a:gridCol>
                <a:gridCol w="830095">
                  <a:extLst>
                    <a:ext uri="{9D8B030D-6E8A-4147-A177-3AD203B41FA5}">
                      <a16:colId xmlns:a16="http://schemas.microsoft.com/office/drawing/2014/main" val="431742812"/>
                    </a:ext>
                  </a:extLst>
                </a:gridCol>
                <a:gridCol w="830095">
                  <a:extLst>
                    <a:ext uri="{9D8B030D-6E8A-4147-A177-3AD203B41FA5}">
                      <a16:colId xmlns:a16="http://schemas.microsoft.com/office/drawing/2014/main" val="2361005217"/>
                    </a:ext>
                  </a:extLst>
                </a:gridCol>
              </a:tblGrid>
              <a:tr h="119380">
                <a:tc>
                  <a:txBody>
                    <a:bodyPr/>
                    <a:lstStyle/>
                    <a:p>
                      <a:pPr>
                        <a:lnSpc>
                          <a:spcPct val="200000"/>
                        </a:lnSpc>
                        <a:spcAft>
                          <a:spcPts val="0"/>
                        </a:spcAft>
                      </a:pPr>
                      <a:endParaRPr lang="fi-FI" sz="1800" b="1">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nSpc>
                          <a:spcPct val="200000"/>
                        </a:lnSpc>
                        <a:spcAft>
                          <a:spcPts val="0"/>
                        </a:spcAft>
                      </a:pPr>
                      <a:r>
                        <a:rPr lang="en-US" sz="1800" b="0">
                          <a:solidFill>
                            <a:schemeClr val="tx1"/>
                          </a:solidFill>
                          <a:effectLst/>
                        </a:rPr>
                        <a:t>Alternatives</a:t>
                      </a:r>
                      <a:endParaRPr lang="fi-FI"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617849745"/>
                  </a:ext>
                </a:extLst>
              </a:tr>
              <a:tr h="119380">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1800" b="0">
                          <a:solidFill>
                            <a:schemeClr val="tx1"/>
                          </a:solidFill>
                          <a:effectLst/>
                        </a:rPr>
                        <a:t>Attributes</a:t>
                      </a:r>
                      <a:endParaRPr lang="fi-FI"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US" sz="1800">
                          <a:solidFill>
                            <a:schemeClr val="tx1"/>
                          </a:solidFill>
                          <a:effectLst/>
                        </a:rPr>
                        <a:t>A</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200000"/>
                        </a:lnSpc>
                        <a:spcAft>
                          <a:spcPts val="0"/>
                        </a:spcAft>
                      </a:pPr>
                      <a:r>
                        <a:rPr lang="en-US" sz="1800">
                          <a:solidFill>
                            <a:schemeClr val="tx1"/>
                          </a:solidFill>
                          <a:effectLst/>
                        </a:rPr>
                        <a:t>B</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a:solidFill>
                            <a:schemeClr val="tx1"/>
                          </a:solidFill>
                          <a:effectLst/>
                        </a:rPr>
                        <a:t>C</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9083794"/>
                  </a:ext>
                </a:extLst>
              </a:tr>
              <a:tr h="224155">
                <a:tc>
                  <a:txBody>
                    <a:bodyPr/>
                    <a:lstStyle/>
                    <a:p>
                      <a:pPr>
                        <a:lnSpc>
                          <a:spcPct val="200000"/>
                        </a:lnSpc>
                        <a:spcAft>
                          <a:spcPts val="0"/>
                        </a:spcAft>
                      </a:pPr>
                      <a:r>
                        <a:rPr lang="en-US" sz="1800" b="0">
                          <a:solidFill>
                            <a:schemeClr val="tx1"/>
                          </a:solidFill>
                          <a:effectLst/>
                        </a:rPr>
                        <a:t>Rent (euros per month)</a:t>
                      </a:r>
                      <a:endParaRPr lang="fi-FI"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200000"/>
                        </a:lnSpc>
                        <a:spcAft>
                          <a:spcPts val="0"/>
                        </a:spcAft>
                      </a:pPr>
                      <a:r>
                        <a:rPr lang="en-US" sz="1800">
                          <a:solidFill>
                            <a:schemeClr val="tx1"/>
                          </a:solidFill>
                          <a:effectLst/>
                        </a:rPr>
                        <a:t>700</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a:solidFill>
                            <a:schemeClr val="tx1"/>
                          </a:solidFill>
                          <a:effectLst/>
                        </a:rPr>
                        <a:t>900</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a:solidFill>
                            <a:schemeClr val="tx1"/>
                          </a:solidFill>
                          <a:effectLst/>
                        </a:rPr>
                        <a:t>800</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929636"/>
                  </a:ext>
                </a:extLst>
              </a:tr>
              <a:tr h="177165">
                <a:tc>
                  <a:txBody>
                    <a:bodyPr/>
                    <a:lstStyle/>
                    <a:p>
                      <a:pPr>
                        <a:lnSpc>
                          <a:spcPct val="200000"/>
                        </a:lnSpc>
                        <a:spcAft>
                          <a:spcPts val="0"/>
                        </a:spcAft>
                      </a:pPr>
                      <a:r>
                        <a:rPr lang="en-US" sz="1800" b="0">
                          <a:solidFill>
                            <a:schemeClr val="tx1"/>
                          </a:solidFill>
                          <a:effectLst/>
                        </a:rPr>
                        <a:t>Size (square meters)</a:t>
                      </a:r>
                      <a:endParaRPr lang="fi-FI"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a:solidFill>
                            <a:schemeClr val="tx1"/>
                          </a:solidFill>
                          <a:effectLst/>
                        </a:rPr>
                        <a:t>30</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a:solidFill>
                            <a:schemeClr val="tx1"/>
                          </a:solidFill>
                          <a:effectLst/>
                        </a:rPr>
                        <a:t>40</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a:solidFill>
                            <a:schemeClr val="tx1"/>
                          </a:solidFill>
                          <a:effectLst/>
                        </a:rPr>
                        <a:t>35</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5065970"/>
                  </a:ext>
                </a:extLst>
              </a:tr>
              <a:tr h="41910">
                <a:tc>
                  <a:txBody>
                    <a:bodyPr/>
                    <a:lstStyle/>
                    <a:p>
                      <a:pPr>
                        <a:lnSpc>
                          <a:spcPct val="200000"/>
                        </a:lnSpc>
                        <a:spcAft>
                          <a:spcPts val="0"/>
                        </a:spcAft>
                      </a:pPr>
                      <a:r>
                        <a:rPr lang="en-US" sz="1800" b="0">
                          <a:solidFill>
                            <a:schemeClr val="tx1"/>
                          </a:solidFill>
                          <a:effectLst/>
                        </a:rPr>
                        <a:t>Condition (constructed scale)</a:t>
                      </a:r>
                      <a:endParaRPr lang="fi-FI"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a:solidFill>
                            <a:schemeClr val="tx1"/>
                          </a:solidFill>
                          <a:effectLst/>
                        </a:rPr>
                        <a:t>1</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a:solidFill>
                            <a:schemeClr val="tx1"/>
                          </a:solidFill>
                          <a:effectLst/>
                        </a:rPr>
                        <a:t>2</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a:solidFill>
                            <a:schemeClr val="tx1"/>
                          </a:solidFill>
                          <a:effectLst/>
                        </a:rPr>
                        <a:t>3</a:t>
                      </a:r>
                      <a:endParaRPr lang="fi-F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2034728"/>
                  </a:ext>
                </a:extLst>
              </a:tr>
              <a:tr h="41910">
                <a:tc>
                  <a:txBody>
                    <a:bodyPr/>
                    <a:lstStyle/>
                    <a:p>
                      <a:pPr>
                        <a:lnSpc>
                          <a:spcPct val="200000"/>
                        </a:lnSpc>
                        <a:spcAft>
                          <a:spcPts val="0"/>
                        </a:spcAft>
                      </a:pPr>
                      <a:r>
                        <a:rPr lang="en-US" sz="1800" b="1">
                          <a:solidFill>
                            <a:srgbClr val="FF0000"/>
                          </a:solidFill>
                          <a:effectLst/>
                        </a:rPr>
                        <a:t>Commute time (minutes)</a:t>
                      </a:r>
                      <a:endParaRPr lang="fi-FI"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b="1">
                          <a:solidFill>
                            <a:srgbClr val="FF0000"/>
                          </a:solidFill>
                          <a:effectLst/>
                        </a:rPr>
                        <a:t>60</a:t>
                      </a:r>
                      <a:endParaRPr lang="fi-FI"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b="1">
                          <a:solidFill>
                            <a:srgbClr val="FF0000"/>
                          </a:solidFill>
                          <a:effectLst/>
                        </a:rPr>
                        <a:t>60</a:t>
                      </a:r>
                      <a:endParaRPr lang="fi-FI"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800" b="1">
                          <a:solidFill>
                            <a:srgbClr val="FF0000"/>
                          </a:solidFill>
                          <a:effectLst/>
                        </a:rPr>
                        <a:t>60</a:t>
                      </a:r>
                      <a:endParaRPr lang="fi-FI"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2902583"/>
                  </a:ext>
                </a:extLst>
              </a:tr>
            </a:tbl>
          </a:graphicData>
        </a:graphic>
      </p:graphicFrame>
      <p:sp>
        <p:nvSpPr>
          <p:cNvPr id="2" name="Title 1"/>
          <p:cNvSpPr>
            <a:spLocks noGrp="1"/>
          </p:cNvSpPr>
          <p:nvPr>
            <p:ph type="title"/>
          </p:nvPr>
        </p:nvSpPr>
        <p:spPr>
          <a:xfrm>
            <a:off x="591754" y="263805"/>
            <a:ext cx="7985125" cy="1079500"/>
          </a:xfrm>
        </p:spPr>
        <p:txBody>
          <a:bodyPr/>
          <a:lstStyle/>
          <a:p>
            <a:pPr algn="ctr"/>
            <a:r>
              <a:rPr lang="en-US"/>
              <a:t>Introduce an auxiliary measuring stick attribute</a:t>
            </a:r>
            <a:br>
              <a:rPr lang="en-US"/>
            </a:br>
            <a:endParaRPr lang="fi-FI"/>
          </a:p>
        </p:txBody>
      </p:sp>
      <p:sp>
        <p:nvSpPr>
          <p:cNvPr id="3" name="Content Placeholder 2"/>
          <p:cNvSpPr>
            <a:spLocks noGrp="1"/>
          </p:cNvSpPr>
          <p:nvPr>
            <p:ph idx="1"/>
          </p:nvPr>
        </p:nvSpPr>
        <p:spPr>
          <a:xfrm>
            <a:off x="568445" y="1430373"/>
            <a:ext cx="7985125" cy="2004352"/>
          </a:xfrm>
        </p:spPr>
        <p:txBody>
          <a:bodyPr/>
          <a:lstStyle/>
          <a:p>
            <a:pPr marL="0" indent="0">
              <a:buNone/>
            </a:pPr>
            <a:r>
              <a:rPr lang="fi-FI">
                <a:solidFill>
                  <a:srgbClr val="FF0000"/>
                </a:solidFill>
              </a:rPr>
              <a:t>A new irrelevant attribute can be used as a measuring stick</a:t>
            </a:r>
            <a:endParaRPr lang="en-US" b="1">
              <a:solidFill>
                <a:srgbClr val="FF0000"/>
              </a:solidFill>
            </a:endParaRPr>
          </a:p>
          <a:p>
            <a:r>
              <a:rPr lang="fi-FI"/>
              <a:t>Can mitigate the measuring stick bias </a:t>
            </a:r>
            <a:r>
              <a:rPr lang="fi-FI" sz="2000"/>
              <a:t>(Delquié 1993)</a:t>
            </a:r>
            <a:r>
              <a:rPr lang="fi-FI"/>
              <a:t> in trade-off judgments</a:t>
            </a:r>
            <a:endParaRPr lang="fi-FI">
              <a:solidFill>
                <a:srgbClr val="FF0000"/>
              </a:solidFill>
            </a:endParaRPr>
          </a:p>
        </p:txBody>
      </p:sp>
      <p:sp>
        <p:nvSpPr>
          <p:cNvPr id="4" name="Rectangle 3"/>
          <p:cNvSpPr/>
          <p:nvPr/>
        </p:nvSpPr>
        <p:spPr>
          <a:xfrm>
            <a:off x="467543" y="5838363"/>
            <a:ext cx="8280921" cy="830997"/>
          </a:xfrm>
          <a:prstGeom prst="rect">
            <a:avLst/>
          </a:prstGeom>
        </p:spPr>
        <p:txBody>
          <a:bodyPr wrap="square">
            <a:spAutoFit/>
          </a:bodyPr>
          <a:lstStyle/>
          <a:p>
            <a:pPr marL="342900" indent="-342900">
              <a:buFont typeface="Arial" panose="020B0604020202020204" pitchFamily="34" charset="0"/>
              <a:buChar char="•"/>
            </a:pPr>
            <a:r>
              <a:rPr lang="fi-FI" sz="2400">
                <a:ea typeface="Cambria Math" panose="02040503050406030204" pitchFamily="18" charset="0"/>
              </a:rPr>
              <a:t>Trade-offs against virtuals are widely used: Estimation of attribute weights, pricing out, Even Swaps method</a:t>
            </a:r>
          </a:p>
        </p:txBody>
      </p:sp>
    </p:spTree>
    <p:extLst>
      <p:ext uri="{BB962C8B-B14F-4D97-AF65-F5344CB8AC3E}">
        <p14:creationId xmlns:p14="http://schemas.microsoft.com/office/powerpoint/2010/main" val="38962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323528" y="5589240"/>
            <a:ext cx="8568952"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615441" y="476672"/>
            <a:ext cx="7985125" cy="1079500"/>
          </a:xfrm>
        </p:spPr>
        <p:txBody>
          <a:bodyPr/>
          <a:lstStyle/>
          <a:p>
            <a:r>
              <a:rPr lang="fi-FI" err="1"/>
              <a:t>Bias</a:t>
            </a:r>
            <a:r>
              <a:rPr lang="fi-FI"/>
              <a:t> </a:t>
            </a:r>
            <a:r>
              <a:rPr lang="fi-FI" err="1"/>
              <a:t>mitigation</a:t>
            </a:r>
            <a:r>
              <a:rPr lang="fi-FI"/>
              <a:t> </a:t>
            </a:r>
            <a:r>
              <a:rPr lang="fi-FI" err="1"/>
              <a:t>methods</a:t>
            </a:r>
            <a:r>
              <a:rPr lang="fi-FI"/>
              <a:t> for Even </a:t>
            </a:r>
            <a:r>
              <a:rPr lang="fi-FI" err="1"/>
              <a:t>Swaps</a:t>
            </a:r>
            <a:endParaRPr lang="fi-FI"/>
          </a:p>
        </p:txBody>
      </p:sp>
      <p:sp>
        <p:nvSpPr>
          <p:cNvPr id="3" name="Content Placeholder 2"/>
          <p:cNvSpPr>
            <a:spLocks noGrp="1"/>
          </p:cNvSpPr>
          <p:nvPr>
            <p:ph idx="1"/>
          </p:nvPr>
        </p:nvSpPr>
        <p:spPr>
          <a:xfrm>
            <a:off x="608304" y="1396975"/>
            <a:ext cx="7985125" cy="4135437"/>
          </a:xfrm>
        </p:spPr>
        <p:txBody>
          <a:bodyPr/>
          <a:lstStyle/>
          <a:p>
            <a:pPr marL="0" indent="0">
              <a:buNone/>
            </a:pPr>
            <a:r>
              <a:rPr lang="fi-FI" sz="2000" b="1" err="1"/>
              <a:t>Reference</a:t>
            </a:r>
            <a:r>
              <a:rPr lang="fi-FI" sz="2000" b="1"/>
              <a:t> </a:t>
            </a:r>
            <a:r>
              <a:rPr lang="fi-FI" sz="2000" b="1" err="1"/>
              <a:t>method</a:t>
            </a:r>
            <a:r>
              <a:rPr lang="fi-FI" sz="2000" b="1"/>
              <a:t>: </a:t>
            </a:r>
            <a:r>
              <a:rPr lang="fi-FI" sz="2000" err="1"/>
              <a:t>Attribute</a:t>
            </a:r>
            <a:r>
              <a:rPr lang="fi-FI" sz="2000"/>
              <a:t> </a:t>
            </a:r>
            <a:r>
              <a:rPr lang="fi-FI" sz="2000" err="1"/>
              <a:t>elimination</a:t>
            </a:r>
            <a:r>
              <a:rPr lang="fi-FI" sz="2000"/>
              <a:t> </a:t>
            </a:r>
            <a:r>
              <a:rPr lang="fi-FI" sz="2000" err="1"/>
              <a:t>method</a:t>
            </a:r>
            <a:r>
              <a:rPr lang="fi-FI" sz="2000"/>
              <a:t> </a:t>
            </a:r>
            <a:r>
              <a:rPr lang="fi-FI" sz="2000" err="1"/>
              <a:t>with</a:t>
            </a:r>
            <a:r>
              <a:rPr lang="fi-FI" sz="2000"/>
              <a:t> a </a:t>
            </a:r>
            <a:r>
              <a:rPr lang="fi-FI" sz="2000" err="1"/>
              <a:t>fixed</a:t>
            </a:r>
            <a:r>
              <a:rPr lang="fi-FI" sz="2000"/>
              <a:t> </a:t>
            </a:r>
            <a:r>
              <a:rPr lang="fi-FI" sz="2000" err="1"/>
              <a:t>reference</a:t>
            </a:r>
            <a:r>
              <a:rPr lang="fi-FI" sz="2000"/>
              <a:t> </a:t>
            </a:r>
            <a:r>
              <a:rPr lang="fi-FI" sz="2000" err="1"/>
              <a:t>alternative</a:t>
            </a:r>
            <a:endParaRPr lang="fi-FI" sz="2000"/>
          </a:p>
          <a:p>
            <a:pPr marL="0" indent="0">
              <a:buNone/>
            </a:pPr>
            <a:endParaRPr lang="fi-FI" sz="2000"/>
          </a:p>
          <a:p>
            <a:pPr marL="0" indent="0">
              <a:buNone/>
            </a:pPr>
            <a:r>
              <a:rPr lang="fi-FI" sz="2000" b="1"/>
              <a:t>Method A: </a:t>
            </a:r>
            <a:r>
              <a:rPr lang="fi-FI" sz="2000" err="1"/>
              <a:t>Attribute</a:t>
            </a:r>
            <a:r>
              <a:rPr lang="fi-FI" sz="2000"/>
              <a:t> </a:t>
            </a:r>
            <a:r>
              <a:rPr lang="fi-FI" sz="2000" err="1"/>
              <a:t>elimination</a:t>
            </a:r>
            <a:r>
              <a:rPr lang="fi-FI" sz="2000"/>
              <a:t> </a:t>
            </a:r>
            <a:r>
              <a:rPr lang="fi-FI" sz="2000" err="1"/>
              <a:t>method</a:t>
            </a:r>
            <a:r>
              <a:rPr lang="fi-FI" sz="2000"/>
              <a:t> </a:t>
            </a:r>
            <a:r>
              <a:rPr lang="fi-FI" sz="2000" err="1"/>
              <a:t>with</a:t>
            </a:r>
            <a:r>
              <a:rPr lang="fi-FI" sz="2000"/>
              <a:t> a </a:t>
            </a:r>
            <a:r>
              <a:rPr lang="fi-FI" sz="2000" err="1">
                <a:solidFill>
                  <a:srgbClr val="0066FF"/>
                </a:solidFill>
              </a:rPr>
              <a:t>virtual</a:t>
            </a:r>
            <a:r>
              <a:rPr lang="fi-FI" sz="2000">
                <a:solidFill>
                  <a:srgbClr val="0066FF"/>
                </a:solidFill>
              </a:rPr>
              <a:t> </a:t>
            </a:r>
            <a:r>
              <a:rPr lang="fi-FI" sz="2000" err="1">
                <a:solidFill>
                  <a:srgbClr val="0066FF"/>
                </a:solidFill>
              </a:rPr>
              <a:t>reference</a:t>
            </a:r>
            <a:r>
              <a:rPr lang="fi-FI" sz="2000">
                <a:solidFill>
                  <a:srgbClr val="0066FF"/>
                </a:solidFill>
              </a:rPr>
              <a:t> alternative</a:t>
            </a:r>
            <a:endParaRPr lang="fi-FI" sz="2000"/>
          </a:p>
          <a:p>
            <a:pPr marL="0" indent="0">
              <a:buNone/>
            </a:pPr>
            <a:r>
              <a:rPr lang="fi-FI" sz="2000" b="1"/>
              <a:t>Method B: </a:t>
            </a:r>
            <a:r>
              <a:rPr lang="fi-FI" sz="2000" err="1"/>
              <a:t>Attribute</a:t>
            </a:r>
            <a:r>
              <a:rPr lang="fi-FI" sz="2000"/>
              <a:t> </a:t>
            </a:r>
            <a:r>
              <a:rPr lang="fi-FI" sz="2000" err="1"/>
              <a:t>elimination</a:t>
            </a:r>
            <a:r>
              <a:rPr lang="fi-FI" sz="2000"/>
              <a:t> </a:t>
            </a:r>
            <a:r>
              <a:rPr lang="fi-FI" sz="2000" err="1"/>
              <a:t>method</a:t>
            </a:r>
            <a:r>
              <a:rPr lang="fi-FI" sz="2000"/>
              <a:t> </a:t>
            </a:r>
            <a:r>
              <a:rPr lang="fi-FI" sz="2000" err="1"/>
              <a:t>with</a:t>
            </a:r>
            <a:r>
              <a:rPr lang="fi-FI" sz="2000"/>
              <a:t> a </a:t>
            </a:r>
            <a:r>
              <a:rPr lang="fi-FI" sz="2000" err="1">
                <a:solidFill>
                  <a:srgbClr val="0066FF"/>
                </a:solidFill>
              </a:rPr>
              <a:t>virtual</a:t>
            </a:r>
            <a:r>
              <a:rPr lang="fi-FI" sz="2000">
                <a:solidFill>
                  <a:srgbClr val="0066FF"/>
                </a:solidFill>
              </a:rPr>
              <a:t> </a:t>
            </a:r>
            <a:r>
              <a:rPr lang="fi-FI" sz="2000" err="1">
                <a:solidFill>
                  <a:srgbClr val="0066FF"/>
                </a:solidFill>
              </a:rPr>
              <a:t>reference</a:t>
            </a:r>
            <a:r>
              <a:rPr lang="fi-FI" sz="2000">
                <a:solidFill>
                  <a:srgbClr val="0066FF"/>
                </a:solidFill>
              </a:rPr>
              <a:t> </a:t>
            </a:r>
            <a:r>
              <a:rPr lang="fi-FI" sz="2000" err="1">
                <a:solidFill>
                  <a:srgbClr val="0066FF"/>
                </a:solidFill>
              </a:rPr>
              <a:t>alternative</a:t>
            </a:r>
            <a:r>
              <a:rPr lang="fi-FI" sz="2000">
                <a:solidFill>
                  <a:srgbClr val="0066FF"/>
                </a:solidFill>
              </a:rPr>
              <a:t> and an </a:t>
            </a:r>
            <a:r>
              <a:rPr lang="fi-FI" sz="2000" err="1">
                <a:solidFill>
                  <a:srgbClr val="0066FF"/>
                </a:solidFill>
              </a:rPr>
              <a:t>auxiliary</a:t>
            </a:r>
            <a:r>
              <a:rPr lang="fi-FI" sz="2000">
                <a:solidFill>
                  <a:srgbClr val="0066FF"/>
                </a:solidFill>
              </a:rPr>
              <a:t> </a:t>
            </a:r>
            <a:r>
              <a:rPr lang="fi-FI" sz="2000" err="1">
                <a:solidFill>
                  <a:srgbClr val="0066FF"/>
                </a:solidFill>
              </a:rPr>
              <a:t>measuring</a:t>
            </a:r>
            <a:r>
              <a:rPr lang="fi-FI" sz="2000">
                <a:solidFill>
                  <a:srgbClr val="0066FF"/>
                </a:solidFill>
              </a:rPr>
              <a:t> stick</a:t>
            </a:r>
            <a:endParaRPr lang="fi-FI" sz="2000"/>
          </a:p>
          <a:p>
            <a:pPr marL="0" indent="0">
              <a:buNone/>
            </a:pPr>
            <a:r>
              <a:rPr lang="fi-FI" sz="2000" b="1"/>
              <a:t>Method C: </a:t>
            </a:r>
            <a:r>
              <a:rPr lang="fi-FI" sz="2000" err="1"/>
              <a:t>Pairwise</a:t>
            </a:r>
            <a:r>
              <a:rPr lang="fi-FI" sz="2000"/>
              <a:t> </a:t>
            </a:r>
            <a:r>
              <a:rPr lang="fi-FI" sz="2000" err="1"/>
              <a:t>attribute</a:t>
            </a:r>
            <a:r>
              <a:rPr lang="fi-FI" sz="2000"/>
              <a:t> </a:t>
            </a:r>
            <a:r>
              <a:rPr lang="fi-FI" sz="2000" err="1"/>
              <a:t>elimination</a:t>
            </a:r>
            <a:r>
              <a:rPr lang="fi-FI" sz="2000"/>
              <a:t> </a:t>
            </a:r>
            <a:r>
              <a:rPr lang="fi-FI" sz="2000" err="1"/>
              <a:t>method</a:t>
            </a:r>
            <a:r>
              <a:rPr lang="fi-FI" sz="2000"/>
              <a:t> </a:t>
            </a:r>
            <a:r>
              <a:rPr lang="fi-FI" sz="2000" err="1"/>
              <a:t>with</a:t>
            </a:r>
            <a:r>
              <a:rPr lang="fi-FI" sz="2000"/>
              <a:t> an </a:t>
            </a:r>
            <a:r>
              <a:rPr lang="fi-FI" sz="2000" err="1">
                <a:solidFill>
                  <a:srgbClr val="0066FF"/>
                </a:solidFill>
              </a:rPr>
              <a:t>auxiliary</a:t>
            </a:r>
            <a:r>
              <a:rPr lang="fi-FI" sz="2000">
                <a:solidFill>
                  <a:srgbClr val="0066FF"/>
                </a:solidFill>
              </a:rPr>
              <a:t> </a:t>
            </a:r>
            <a:r>
              <a:rPr lang="fi-FI" sz="2000" err="1">
                <a:solidFill>
                  <a:srgbClr val="0066FF"/>
                </a:solidFill>
              </a:rPr>
              <a:t>measuring</a:t>
            </a:r>
            <a:r>
              <a:rPr lang="fi-FI" sz="2000">
                <a:solidFill>
                  <a:srgbClr val="0066FF"/>
                </a:solidFill>
              </a:rPr>
              <a:t> </a:t>
            </a:r>
            <a:r>
              <a:rPr lang="fi-FI" sz="2000" err="1">
                <a:solidFill>
                  <a:srgbClr val="0066FF"/>
                </a:solidFill>
              </a:rPr>
              <a:t>stick</a:t>
            </a:r>
            <a:r>
              <a:rPr lang="fi-FI" sz="2000">
                <a:solidFill>
                  <a:srgbClr val="0066FF"/>
                </a:solidFill>
              </a:rPr>
              <a:t>, </a:t>
            </a:r>
            <a:r>
              <a:rPr lang="fi-FI" sz="2000" err="1">
                <a:solidFill>
                  <a:srgbClr val="0066FF"/>
                </a:solidFill>
              </a:rPr>
              <a:t>rotating</a:t>
            </a:r>
            <a:r>
              <a:rPr lang="fi-FI" sz="2000">
                <a:solidFill>
                  <a:srgbClr val="0066FF"/>
                </a:solidFill>
              </a:rPr>
              <a:t> </a:t>
            </a:r>
            <a:r>
              <a:rPr lang="fi-FI" sz="2000" err="1">
                <a:solidFill>
                  <a:srgbClr val="0066FF"/>
                </a:solidFill>
              </a:rPr>
              <a:t>reference</a:t>
            </a:r>
            <a:r>
              <a:rPr lang="fi-FI" sz="2000">
                <a:solidFill>
                  <a:srgbClr val="0066FF"/>
                </a:solidFill>
              </a:rPr>
              <a:t> </a:t>
            </a:r>
            <a:r>
              <a:rPr lang="fi-FI" sz="2000" err="1">
                <a:solidFill>
                  <a:srgbClr val="0066FF"/>
                </a:solidFill>
              </a:rPr>
              <a:t>point</a:t>
            </a:r>
            <a:r>
              <a:rPr lang="fi-FI" sz="2000">
                <a:solidFill>
                  <a:srgbClr val="0066FF"/>
                </a:solidFill>
              </a:rPr>
              <a:t> and </a:t>
            </a:r>
            <a:r>
              <a:rPr lang="fi-FI" sz="2000" err="1">
                <a:solidFill>
                  <a:srgbClr val="0066FF"/>
                </a:solidFill>
              </a:rPr>
              <a:t>intermediate</a:t>
            </a:r>
            <a:r>
              <a:rPr lang="fi-FI" sz="2000">
                <a:solidFill>
                  <a:srgbClr val="0066FF"/>
                </a:solidFill>
              </a:rPr>
              <a:t> restarting</a:t>
            </a:r>
            <a:endParaRPr lang="fi-FI" sz="2000"/>
          </a:p>
          <a:p>
            <a:pPr marL="0" indent="0">
              <a:buNone/>
            </a:pPr>
            <a:r>
              <a:rPr lang="fi-FI" sz="2000" b="1"/>
              <a:t>Method D: </a:t>
            </a:r>
            <a:r>
              <a:rPr lang="fi-FI" sz="2000" err="1"/>
              <a:t>Pairwise</a:t>
            </a:r>
            <a:r>
              <a:rPr lang="fi-FI" sz="2000"/>
              <a:t> </a:t>
            </a:r>
            <a:r>
              <a:rPr lang="fi-FI" sz="2000" err="1"/>
              <a:t>attribute</a:t>
            </a:r>
            <a:r>
              <a:rPr lang="fi-FI" sz="2000"/>
              <a:t> </a:t>
            </a:r>
            <a:r>
              <a:rPr lang="fi-FI" sz="2000" err="1"/>
              <a:t>elimination</a:t>
            </a:r>
            <a:r>
              <a:rPr lang="fi-FI" sz="2000"/>
              <a:t> </a:t>
            </a:r>
            <a:r>
              <a:rPr lang="fi-FI" sz="2000" err="1"/>
              <a:t>method</a:t>
            </a:r>
            <a:r>
              <a:rPr lang="fi-FI" sz="2000"/>
              <a:t> </a:t>
            </a:r>
            <a:r>
              <a:rPr lang="fi-FI" sz="2000" err="1"/>
              <a:t>with</a:t>
            </a:r>
            <a:r>
              <a:rPr lang="fi-FI" sz="2000"/>
              <a:t> an </a:t>
            </a:r>
            <a:r>
              <a:rPr lang="fi-FI" sz="2000" err="1">
                <a:solidFill>
                  <a:srgbClr val="0066FF"/>
                </a:solidFill>
              </a:rPr>
              <a:t>auxiliary</a:t>
            </a:r>
            <a:r>
              <a:rPr lang="fi-FI" sz="2000">
                <a:solidFill>
                  <a:srgbClr val="0066FF"/>
                </a:solidFill>
              </a:rPr>
              <a:t> </a:t>
            </a:r>
            <a:r>
              <a:rPr lang="fi-FI" sz="2000" err="1">
                <a:solidFill>
                  <a:srgbClr val="0066FF"/>
                </a:solidFill>
              </a:rPr>
              <a:t>measuring</a:t>
            </a:r>
            <a:r>
              <a:rPr lang="fi-FI" sz="2000">
                <a:solidFill>
                  <a:srgbClr val="0066FF"/>
                </a:solidFill>
              </a:rPr>
              <a:t> </a:t>
            </a:r>
            <a:r>
              <a:rPr lang="fi-FI" sz="2000" err="1">
                <a:solidFill>
                  <a:srgbClr val="0066FF"/>
                </a:solidFill>
              </a:rPr>
              <a:t>stick</a:t>
            </a:r>
            <a:r>
              <a:rPr lang="fi-FI" sz="2000">
                <a:solidFill>
                  <a:srgbClr val="0066FF"/>
                </a:solidFill>
              </a:rPr>
              <a:t>, </a:t>
            </a:r>
            <a:r>
              <a:rPr lang="fi-FI" sz="2000" err="1">
                <a:solidFill>
                  <a:srgbClr val="0066FF"/>
                </a:solidFill>
              </a:rPr>
              <a:t>virtual</a:t>
            </a:r>
            <a:r>
              <a:rPr lang="fi-FI" sz="2000">
                <a:solidFill>
                  <a:srgbClr val="0066FF"/>
                </a:solidFill>
              </a:rPr>
              <a:t> </a:t>
            </a:r>
            <a:r>
              <a:rPr lang="fi-FI" sz="2000" err="1">
                <a:solidFill>
                  <a:srgbClr val="0066FF"/>
                </a:solidFill>
              </a:rPr>
              <a:t>reference</a:t>
            </a:r>
            <a:r>
              <a:rPr lang="fi-FI" sz="2000">
                <a:solidFill>
                  <a:srgbClr val="0066FF"/>
                </a:solidFill>
              </a:rPr>
              <a:t> </a:t>
            </a:r>
            <a:r>
              <a:rPr lang="fi-FI" sz="2000" err="1">
                <a:solidFill>
                  <a:srgbClr val="0066FF"/>
                </a:solidFill>
              </a:rPr>
              <a:t>alternative</a:t>
            </a:r>
            <a:r>
              <a:rPr lang="fi-FI" sz="2000">
                <a:solidFill>
                  <a:srgbClr val="0066FF"/>
                </a:solidFill>
              </a:rPr>
              <a:t>, and </a:t>
            </a:r>
            <a:r>
              <a:rPr lang="fi-FI" sz="2000" err="1">
                <a:solidFill>
                  <a:srgbClr val="0066FF"/>
                </a:solidFill>
              </a:rPr>
              <a:t>intermediate</a:t>
            </a:r>
            <a:r>
              <a:rPr lang="fi-FI" sz="2000">
                <a:solidFill>
                  <a:srgbClr val="0066FF"/>
                </a:solidFill>
              </a:rPr>
              <a:t> </a:t>
            </a:r>
            <a:r>
              <a:rPr lang="fi-FI" sz="2000" err="1">
                <a:solidFill>
                  <a:srgbClr val="0066FF"/>
                </a:solidFill>
              </a:rPr>
              <a:t>restarting</a:t>
            </a:r>
            <a:r>
              <a:rPr lang="fi-FI" sz="2000">
                <a:solidFill>
                  <a:srgbClr val="0066FF"/>
                </a:solidFill>
              </a:rPr>
              <a:t> </a:t>
            </a:r>
          </a:p>
          <a:p>
            <a:pPr marL="400050" lvl="1" indent="0">
              <a:buNone/>
            </a:pPr>
            <a:r>
              <a:rPr lang="fi-FI"/>
              <a:t>Method D </a:t>
            </a:r>
            <a:r>
              <a:rPr lang="fi-FI" err="1"/>
              <a:t>requires</a:t>
            </a:r>
            <a:r>
              <a:rPr lang="fi-FI"/>
              <a:t> </a:t>
            </a:r>
            <a:r>
              <a:rPr lang="fi-FI" err="1"/>
              <a:t>about</a:t>
            </a:r>
            <a:r>
              <a:rPr lang="fi-FI"/>
              <a:t> </a:t>
            </a:r>
            <a:r>
              <a:rPr lang="fi-FI" err="1"/>
              <a:t>twice</a:t>
            </a:r>
            <a:r>
              <a:rPr lang="fi-FI"/>
              <a:t> as </a:t>
            </a:r>
            <a:r>
              <a:rPr lang="fi-FI" err="1"/>
              <a:t>many</a:t>
            </a:r>
            <a:r>
              <a:rPr lang="fi-FI"/>
              <a:t> </a:t>
            </a:r>
            <a:r>
              <a:rPr lang="fi-FI" err="1"/>
              <a:t>swaps</a:t>
            </a:r>
            <a:r>
              <a:rPr lang="fi-FI"/>
              <a:t> as </a:t>
            </a:r>
            <a:r>
              <a:rPr lang="fi-FI" err="1"/>
              <a:t>the</a:t>
            </a:r>
            <a:r>
              <a:rPr lang="fi-FI"/>
              <a:t> </a:t>
            </a:r>
            <a:r>
              <a:rPr lang="fi-FI" err="1"/>
              <a:t>other</a:t>
            </a:r>
            <a:r>
              <a:rPr lang="fi-FI"/>
              <a:t> </a:t>
            </a:r>
            <a:r>
              <a:rPr lang="fi-FI" err="1"/>
              <a:t>methods</a:t>
            </a:r>
            <a:endParaRPr lang="fi-FI"/>
          </a:p>
        </p:txBody>
      </p:sp>
    </p:spTree>
    <p:extLst>
      <p:ext uri="{BB962C8B-B14F-4D97-AF65-F5344CB8AC3E}">
        <p14:creationId xmlns:p14="http://schemas.microsoft.com/office/powerpoint/2010/main" val="269895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395536" y="5661248"/>
            <a:ext cx="8568952"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687449" y="692696"/>
            <a:ext cx="7985125" cy="863476"/>
          </a:xfrm>
        </p:spPr>
        <p:txBody>
          <a:bodyPr/>
          <a:lstStyle/>
          <a:p>
            <a:pPr algn="ctr"/>
            <a:r>
              <a:rPr lang="fi-FI"/>
              <a:t>Results from our computational experiments  </a:t>
            </a:r>
          </a:p>
        </p:txBody>
      </p:sp>
      <p:sp>
        <p:nvSpPr>
          <p:cNvPr id="3" name="Content Placeholder 2"/>
          <p:cNvSpPr>
            <a:spLocks noGrp="1"/>
          </p:cNvSpPr>
          <p:nvPr>
            <p:ph idx="1"/>
          </p:nvPr>
        </p:nvSpPr>
        <p:spPr>
          <a:xfrm>
            <a:off x="848576" y="2204864"/>
            <a:ext cx="7662869" cy="5537867"/>
          </a:xfrm>
        </p:spPr>
        <p:txBody>
          <a:bodyPr/>
          <a:lstStyle/>
          <a:p>
            <a:pPr marL="0" indent="0">
              <a:buNone/>
            </a:pPr>
            <a:r>
              <a:rPr lang="fi-FI"/>
              <a:t>New bias reduction techniques do work in simulations</a:t>
            </a:r>
          </a:p>
          <a:p>
            <a:pPr marL="0" indent="0">
              <a:buNone/>
            </a:pPr>
            <a:r>
              <a:rPr lang="fi-FI"/>
              <a:t>The techniques have potential also in other decision analysis approaches</a:t>
            </a:r>
          </a:p>
          <a:p>
            <a:pPr marL="0" indent="0">
              <a:buNone/>
            </a:pPr>
            <a:endParaRPr lang="fi-FI"/>
          </a:p>
          <a:p>
            <a:pPr marL="0" indent="0">
              <a:buNone/>
            </a:pPr>
            <a:r>
              <a:rPr lang="fi-FI">
                <a:solidFill>
                  <a:srgbClr val="0066FF"/>
                </a:solidFill>
              </a:rPr>
              <a:t>Virtual reference alternative and auxiliary measuring stick are applicable with almost any other method too</a:t>
            </a:r>
          </a:p>
          <a:p>
            <a:pPr marL="0" indent="0">
              <a:buNone/>
            </a:pPr>
            <a:endParaRPr lang="fi-FI">
              <a:solidFill>
                <a:srgbClr val="0070C0"/>
              </a:solidFill>
            </a:endParaRPr>
          </a:p>
          <a:p>
            <a:pPr marL="0" indent="0">
              <a:buNone/>
            </a:pPr>
            <a:r>
              <a:rPr lang="fi-FI"/>
              <a:t>Potentially interesting also in interactive multi-criteria optimization procedures </a:t>
            </a:r>
          </a:p>
          <a:p>
            <a:pPr marL="0" indent="0">
              <a:buNone/>
            </a:pPr>
            <a:endParaRPr lang="fi-FI"/>
          </a:p>
          <a:p>
            <a:endParaRPr lang="fi-FI"/>
          </a:p>
          <a:p>
            <a:endParaRPr lang="fi-FI"/>
          </a:p>
        </p:txBody>
      </p:sp>
    </p:spTree>
    <p:extLst>
      <p:ext uri="{BB962C8B-B14F-4D97-AF65-F5344CB8AC3E}">
        <p14:creationId xmlns:p14="http://schemas.microsoft.com/office/powerpoint/2010/main" val="671926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a:t>Summary : Checklist for the practitioner</a:t>
            </a:r>
            <a:endParaRPr lang="en-US"/>
          </a:p>
        </p:txBody>
      </p:sp>
      <p:sp>
        <p:nvSpPr>
          <p:cNvPr id="3" name="Sisällön paikkamerkki 2"/>
          <p:cNvSpPr>
            <a:spLocks noGrp="1"/>
          </p:cNvSpPr>
          <p:nvPr>
            <p:ph idx="1"/>
          </p:nvPr>
        </p:nvSpPr>
        <p:spPr>
          <a:xfrm>
            <a:off x="539552" y="1268760"/>
            <a:ext cx="8057133" cy="4279453"/>
          </a:xfrm>
        </p:spPr>
        <p:txBody>
          <a:bodyPr/>
          <a:lstStyle/>
          <a:p>
            <a:pPr marL="457200" indent="-457200">
              <a:buFont typeface="+mj-lt"/>
              <a:buAutoNum type="arabicPeriod"/>
            </a:pPr>
            <a:r>
              <a:rPr lang="en-US" sz="2200"/>
              <a:t>What is the main goal of the modeling process </a:t>
            </a:r>
            <a:r>
              <a:rPr lang="en-US" sz="2200">
                <a:solidFill>
                  <a:srgbClr val="0066FF"/>
                </a:solidFill>
              </a:rPr>
              <a:t>– learning or prescriptive modelling?</a:t>
            </a:r>
          </a:p>
          <a:p>
            <a:pPr marL="457200" indent="-457200">
              <a:buFont typeface="+mj-lt"/>
              <a:buAutoNum type="arabicPeriod"/>
            </a:pPr>
            <a:r>
              <a:rPr lang="en-US" sz="2200">
                <a:solidFill>
                  <a:srgbClr val="0066FF"/>
                </a:solidFill>
              </a:rPr>
              <a:t>Is path dependence a real risk and do we want to avoid it?</a:t>
            </a:r>
          </a:p>
          <a:p>
            <a:pPr marL="457200" indent="-457200">
              <a:buFont typeface="+mj-lt"/>
              <a:buAutoNum type="arabicPeriod"/>
            </a:pPr>
            <a:r>
              <a:rPr lang="en-US" sz="2200"/>
              <a:t>Consider effects related to the system created by the </a:t>
            </a:r>
            <a:r>
              <a:rPr lang="en-US" sz="2200">
                <a:solidFill>
                  <a:srgbClr val="0066FF"/>
                </a:solidFill>
              </a:rPr>
              <a:t>problem solving team </a:t>
            </a:r>
            <a:r>
              <a:rPr lang="en-US" sz="2200"/>
              <a:t>and process</a:t>
            </a:r>
          </a:p>
          <a:p>
            <a:pPr marL="457200" indent="-457200">
              <a:buFont typeface="+mj-lt"/>
              <a:buAutoNum type="arabicPeriod"/>
            </a:pPr>
            <a:r>
              <a:rPr lang="en-US" sz="2200"/>
              <a:t>Consider procedural, behavioral and motivational </a:t>
            </a:r>
            <a:r>
              <a:rPr lang="en-US" sz="2200">
                <a:solidFill>
                  <a:srgbClr val="0066FF"/>
                </a:solidFill>
              </a:rPr>
              <a:t>biases</a:t>
            </a:r>
          </a:p>
          <a:p>
            <a:pPr marL="457200" indent="-457200">
              <a:buFont typeface="+mj-lt"/>
              <a:buAutoNum type="arabicPeriod"/>
            </a:pPr>
            <a:r>
              <a:rPr lang="en-US" sz="2200"/>
              <a:t>Consider technical properties, such as </a:t>
            </a:r>
            <a:r>
              <a:rPr lang="en-US" sz="2200" err="1">
                <a:solidFill>
                  <a:srgbClr val="0066FF"/>
                </a:solidFill>
              </a:rPr>
              <a:t>irreversibilities</a:t>
            </a:r>
            <a:r>
              <a:rPr lang="en-US" sz="2200"/>
              <a:t>, in the problem under study</a:t>
            </a:r>
          </a:p>
          <a:p>
            <a:pPr marL="457200" lvl="0" indent="-457200">
              <a:buFont typeface="+mj-lt"/>
              <a:buAutoNum type="arabicPeriod"/>
            </a:pPr>
            <a:r>
              <a:rPr lang="en-US" sz="2200">
                <a:solidFill>
                  <a:srgbClr val="000000"/>
                </a:solidFill>
              </a:rPr>
              <a:t>Consider the possibility of </a:t>
            </a:r>
            <a:r>
              <a:rPr lang="en-US" sz="2200">
                <a:solidFill>
                  <a:srgbClr val="0066FF"/>
                </a:solidFill>
              </a:rPr>
              <a:t>an adaptive </a:t>
            </a:r>
            <a:r>
              <a:rPr lang="en-US" sz="2200" err="1">
                <a:solidFill>
                  <a:srgbClr val="0066FF"/>
                </a:solidFill>
              </a:rPr>
              <a:t>modelling</a:t>
            </a:r>
            <a:r>
              <a:rPr lang="en-US" sz="2200">
                <a:solidFill>
                  <a:srgbClr val="0066FF"/>
                </a:solidFill>
              </a:rPr>
              <a:t> approach</a:t>
            </a:r>
          </a:p>
          <a:p>
            <a:pPr marL="457200" lvl="0" indent="-457200">
              <a:buFont typeface="+mj-lt"/>
              <a:buAutoNum type="arabicPeriod"/>
            </a:pPr>
            <a:r>
              <a:rPr lang="en-US" sz="2200"/>
              <a:t>Design  </a:t>
            </a:r>
            <a:r>
              <a:rPr lang="en-US" sz="2200" err="1"/>
              <a:t>debiasing</a:t>
            </a:r>
            <a:r>
              <a:rPr lang="en-US" sz="2200"/>
              <a:t> methods  by </a:t>
            </a:r>
            <a:r>
              <a:rPr lang="en-US" sz="2200">
                <a:solidFill>
                  <a:srgbClr val="0066FF"/>
                </a:solidFill>
              </a:rPr>
              <a:t>computational analysis</a:t>
            </a:r>
            <a:endParaRPr lang="en-US" sz="2200"/>
          </a:p>
          <a:p>
            <a:pPr marL="457200" indent="-457200">
              <a:buFont typeface="+mj-lt"/>
              <a:buAutoNum type="arabicPeriod"/>
            </a:pPr>
            <a:r>
              <a:rPr lang="en-US" sz="2200"/>
              <a:t>Consider the possibility of using  </a:t>
            </a:r>
            <a:r>
              <a:rPr lang="en-US" sz="2200">
                <a:solidFill>
                  <a:srgbClr val="0066FF"/>
                </a:solidFill>
              </a:rPr>
              <a:t>multiple models or </a:t>
            </a:r>
            <a:r>
              <a:rPr lang="en-US" sz="2200" err="1">
                <a:solidFill>
                  <a:srgbClr val="0066FF"/>
                </a:solidFill>
              </a:rPr>
              <a:t>modelling</a:t>
            </a:r>
            <a:r>
              <a:rPr lang="en-US" sz="2200">
                <a:solidFill>
                  <a:srgbClr val="0066FF"/>
                </a:solidFill>
              </a:rPr>
              <a:t> teams ?</a:t>
            </a: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2989942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bwMode="auto">
          <a:xfrm>
            <a:off x="199950" y="5650987"/>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pPr algn="ctr"/>
            <a:r>
              <a:rPr lang="fi-FI" err="1"/>
              <a:t>Path</a:t>
            </a:r>
            <a:r>
              <a:rPr lang="fi-FI"/>
              <a:t> </a:t>
            </a:r>
            <a:r>
              <a:rPr lang="fi-FI" err="1"/>
              <a:t>perspective</a:t>
            </a:r>
            <a:r>
              <a:rPr lang="fi-FI"/>
              <a:t> </a:t>
            </a:r>
            <a:r>
              <a:rPr lang="fi-FI" err="1"/>
              <a:t>highly</a:t>
            </a:r>
            <a:r>
              <a:rPr lang="fi-FI"/>
              <a:t> </a:t>
            </a:r>
            <a:r>
              <a:rPr lang="fi-FI" err="1"/>
              <a:t>relevant</a:t>
            </a:r>
            <a:r>
              <a:rPr lang="fi-FI"/>
              <a:t> in </a:t>
            </a:r>
            <a:r>
              <a:rPr lang="fi-FI" err="1"/>
              <a:t>environmental</a:t>
            </a:r>
            <a:r>
              <a:rPr lang="fi-FI"/>
              <a:t> policy decisions</a:t>
            </a:r>
          </a:p>
        </p:txBody>
      </p:sp>
      <p:sp>
        <p:nvSpPr>
          <p:cNvPr id="5" name="Content Placeholder 2"/>
          <p:cNvSpPr txBox="1">
            <a:spLocks/>
          </p:cNvSpPr>
          <p:nvPr/>
        </p:nvSpPr>
        <p:spPr bwMode="auto">
          <a:xfrm>
            <a:off x="683568" y="1772816"/>
            <a:ext cx="496855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None/>
            </a:pPr>
            <a:r>
              <a:rPr lang="fi-FI" kern="0" err="1"/>
              <a:t>High</a:t>
            </a:r>
            <a:r>
              <a:rPr lang="fi-FI" kern="0"/>
              <a:t> </a:t>
            </a:r>
            <a:r>
              <a:rPr lang="fi-FI" kern="0" err="1"/>
              <a:t>stakes</a:t>
            </a:r>
            <a:r>
              <a:rPr lang="fi-FI" kern="0"/>
              <a:t> </a:t>
            </a:r>
            <a:r>
              <a:rPr lang="fi-FI" kern="0" err="1"/>
              <a:t>participatory</a:t>
            </a:r>
            <a:r>
              <a:rPr lang="fi-FI" kern="0"/>
              <a:t> </a:t>
            </a:r>
            <a:r>
              <a:rPr lang="fi-FI" kern="0" err="1"/>
              <a:t>processes</a:t>
            </a:r>
            <a:r>
              <a:rPr lang="fi-FI" kern="0"/>
              <a:t> </a:t>
            </a:r>
            <a:r>
              <a:rPr lang="fi-FI" kern="0" err="1"/>
              <a:t>with</a:t>
            </a:r>
            <a:r>
              <a:rPr lang="fi-FI" kern="0"/>
              <a:t> </a:t>
            </a:r>
            <a:r>
              <a:rPr lang="fi-FI" kern="0" err="1"/>
              <a:t>multiple</a:t>
            </a:r>
            <a:r>
              <a:rPr lang="fi-FI" kern="0"/>
              <a:t> </a:t>
            </a:r>
            <a:r>
              <a:rPr lang="fi-FI" kern="0" err="1"/>
              <a:t>stakeholders</a:t>
            </a:r>
            <a:endParaRPr lang="fi-FI" kern="0"/>
          </a:p>
          <a:p>
            <a:pPr marL="0" indent="0">
              <a:buNone/>
            </a:pPr>
            <a:endParaRPr lang="fi-FI" sz="1200" kern="0"/>
          </a:p>
          <a:p>
            <a:r>
              <a:rPr lang="fi-FI" kern="0" err="1"/>
              <a:t>Environmental</a:t>
            </a:r>
            <a:r>
              <a:rPr lang="fi-FI" kern="0"/>
              <a:t>, </a:t>
            </a:r>
            <a:r>
              <a:rPr lang="fi-FI" kern="0" err="1"/>
              <a:t>social</a:t>
            </a:r>
            <a:r>
              <a:rPr lang="fi-FI" kern="0"/>
              <a:t>, </a:t>
            </a:r>
            <a:r>
              <a:rPr lang="fi-FI" kern="0" err="1"/>
              <a:t>political</a:t>
            </a:r>
            <a:r>
              <a:rPr lang="fi-FI" kern="0"/>
              <a:t> and </a:t>
            </a:r>
            <a:r>
              <a:rPr lang="fi-FI" kern="0" err="1"/>
              <a:t>economical</a:t>
            </a:r>
            <a:r>
              <a:rPr lang="fi-FI" kern="0"/>
              <a:t> </a:t>
            </a:r>
            <a:r>
              <a:rPr lang="fi-FI" kern="0" err="1"/>
              <a:t>aspects</a:t>
            </a:r>
            <a:endParaRPr lang="fi-FI" sz="1200" kern="0"/>
          </a:p>
          <a:p>
            <a:endParaRPr lang="fi-FI" sz="1200" kern="0"/>
          </a:p>
          <a:p>
            <a:r>
              <a:rPr lang="fi-FI" kern="0"/>
              <a:t>Multiple sources of uncertainties, strategic behaviour</a:t>
            </a:r>
          </a:p>
          <a:p>
            <a:pPr marL="0" indent="0">
              <a:buNone/>
            </a:pPr>
            <a:endParaRPr lang="fi-FI" sz="1200" kern="0"/>
          </a:p>
          <a:p>
            <a:pPr marL="0" indent="0">
              <a:buNone/>
            </a:pPr>
            <a:r>
              <a:rPr lang="fi-FI" sz="1600">
                <a:solidFill>
                  <a:srgbClr val="0066FF"/>
                </a:solidFill>
              </a:rPr>
              <a:t>R.P.Hämäläinen 2015: </a:t>
            </a:r>
          </a:p>
          <a:p>
            <a:pPr marL="0" indent="0">
              <a:buNone/>
            </a:pPr>
            <a:r>
              <a:rPr lang="fi-FI" sz="1600" b="1" err="1">
                <a:solidFill>
                  <a:srgbClr val="0066FF"/>
                </a:solidFill>
              </a:rPr>
              <a:t>Behavioural</a:t>
            </a:r>
            <a:r>
              <a:rPr lang="fi-FI" sz="1600" b="1">
                <a:solidFill>
                  <a:srgbClr val="0066FF"/>
                </a:solidFill>
              </a:rPr>
              <a:t> </a:t>
            </a:r>
            <a:r>
              <a:rPr lang="fi-FI" sz="1600" b="1" err="1">
                <a:solidFill>
                  <a:srgbClr val="0066FF"/>
                </a:solidFill>
              </a:rPr>
              <a:t>issues</a:t>
            </a:r>
            <a:r>
              <a:rPr lang="fi-FI" sz="1600" b="1">
                <a:solidFill>
                  <a:srgbClr val="0066FF"/>
                </a:solidFill>
              </a:rPr>
              <a:t> in </a:t>
            </a:r>
            <a:r>
              <a:rPr lang="fi-FI" sz="1600" b="1" err="1">
                <a:solidFill>
                  <a:srgbClr val="0066FF"/>
                </a:solidFill>
              </a:rPr>
              <a:t>environmental</a:t>
            </a:r>
            <a:r>
              <a:rPr lang="fi-FI" sz="1600" b="1">
                <a:solidFill>
                  <a:srgbClr val="0066FF"/>
                </a:solidFill>
              </a:rPr>
              <a:t> </a:t>
            </a:r>
            <a:r>
              <a:rPr lang="fi-FI" sz="1600" b="1" err="1">
                <a:solidFill>
                  <a:srgbClr val="0066FF"/>
                </a:solidFill>
              </a:rPr>
              <a:t>modelling</a:t>
            </a:r>
            <a:r>
              <a:rPr lang="fi-FI" sz="1600" b="1">
                <a:solidFill>
                  <a:srgbClr val="0066FF"/>
                </a:solidFill>
              </a:rPr>
              <a:t> - </a:t>
            </a:r>
            <a:r>
              <a:rPr lang="fi-FI" sz="1600" b="1" err="1">
                <a:solidFill>
                  <a:srgbClr val="0066FF"/>
                </a:solidFill>
              </a:rPr>
              <a:t>the</a:t>
            </a:r>
            <a:r>
              <a:rPr lang="fi-FI" sz="1600" b="1">
                <a:solidFill>
                  <a:srgbClr val="0066FF"/>
                </a:solidFill>
              </a:rPr>
              <a:t> </a:t>
            </a:r>
            <a:r>
              <a:rPr lang="fi-FI" sz="1600" b="1" err="1">
                <a:solidFill>
                  <a:srgbClr val="0066FF"/>
                </a:solidFill>
              </a:rPr>
              <a:t>missing</a:t>
            </a:r>
            <a:r>
              <a:rPr lang="fi-FI" sz="1600" b="1">
                <a:solidFill>
                  <a:srgbClr val="0066FF"/>
                </a:solidFill>
              </a:rPr>
              <a:t> </a:t>
            </a:r>
            <a:r>
              <a:rPr lang="fi-FI" sz="1600" b="1" err="1">
                <a:solidFill>
                  <a:srgbClr val="0066FF"/>
                </a:solidFill>
              </a:rPr>
              <a:t>perspective</a:t>
            </a:r>
            <a:endParaRPr lang="fi-FI" sz="1600">
              <a:solidFill>
                <a:srgbClr val="0066FF"/>
              </a:solidFill>
            </a:endParaRPr>
          </a:p>
          <a:p>
            <a:pPr marL="0" indent="0">
              <a:buNone/>
            </a:pPr>
            <a:r>
              <a:rPr lang="fi-FI" sz="1600" i="1" err="1">
                <a:solidFill>
                  <a:srgbClr val="0066FF"/>
                </a:solidFill>
              </a:rPr>
              <a:t>Environmental</a:t>
            </a:r>
            <a:r>
              <a:rPr lang="fi-FI" sz="1600" i="1">
                <a:solidFill>
                  <a:srgbClr val="0066FF"/>
                </a:solidFill>
              </a:rPr>
              <a:t> </a:t>
            </a:r>
            <a:r>
              <a:rPr lang="fi-FI" sz="1600" i="1" err="1">
                <a:solidFill>
                  <a:srgbClr val="0066FF"/>
                </a:solidFill>
              </a:rPr>
              <a:t>Modelling</a:t>
            </a:r>
            <a:r>
              <a:rPr lang="fi-FI" sz="1600" i="1">
                <a:solidFill>
                  <a:srgbClr val="0066FF"/>
                </a:solidFill>
              </a:rPr>
              <a:t> &amp; Software</a:t>
            </a:r>
            <a:r>
              <a:rPr lang="fi-FI" sz="1600">
                <a:solidFill>
                  <a:srgbClr val="0066FF"/>
                </a:solidFill>
              </a:rPr>
              <a:t>, 73: 244-253.</a:t>
            </a:r>
          </a:p>
          <a:p>
            <a:pPr marL="0" indent="0">
              <a:buNone/>
            </a:pPr>
            <a:endParaRPr lang="fi-FI" kern="0"/>
          </a:p>
          <a:p>
            <a:pPr marL="0" indent="0" algn="ctr">
              <a:buFontTx/>
              <a:buNone/>
            </a:pPr>
            <a:endParaRPr lang="fi-FI" kern="0"/>
          </a:p>
          <a:p>
            <a:pPr marL="0" indent="0" algn="ctr">
              <a:buFontTx/>
              <a:buNone/>
            </a:pPr>
            <a:endParaRPr lang="fi-FI" sz="1200" kern="0"/>
          </a:p>
          <a:p>
            <a:pPr marL="0" indent="0" algn="ctr">
              <a:buFontTx/>
              <a:buNone/>
            </a:pPr>
            <a:endParaRPr lang="fi-FI" sz="1200" kern="0"/>
          </a:p>
          <a:p>
            <a:pPr marL="0" indent="0" algn="ctr">
              <a:buFontTx/>
              <a:buNone/>
            </a:pPr>
            <a:endParaRPr lang="fi-FI" sz="1200" kern="0"/>
          </a:p>
        </p:txBody>
      </p:sp>
      <p:sp>
        <p:nvSpPr>
          <p:cNvPr id="10" name="Rectangle 9"/>
          <p:cNvSpPr/>
          <p:nvPr/>
        </p:nvSpPr>
        <p:spPr>
          <a:xfrm>
            <a:off x="7470166" y="3813374"/>
            <a:ext cx="2916013" cy="200055"/>
          </a:xfrm>
          <a:prstGeom prst="rect">
            <a:avLst/>
          </a:prstGeom>
        </p:spPr>
        <p:txBody>
          <a:bodyPr wrap="square">
            <a:spAutoFit/>
          </a:bodyPr>
          <a:lstStyle/>
          <a:p>
            <a:r>
              <a:rPr lang="fi-FI" sz="700"/>
              <a:t>Photo </a:t>
            </a:r>
            <a:r>
              <a:rPr lang="fi-FI" sz="700" err="1"/>
              <a:t>by</a:t>
            </a:r>
            <a:r>
              <a:rPr lang="fi-FI" sz="700"/>
              <a:t> NASA, CC BY-NC 2.0</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546" y="1808460"/>
            <a:ext cx="3053583" cy="2032541"/>
          </a:xfrm>
          <a:prstGeom prst="rect">
            <a:avLst/>
          </a:prstGeom>
        </p:spPr>
      </p:pic>
      <p:pic>
        <p:nvPicPr>
          <p:cNvPr id="12" name="Picture 2136" descr="DSCF0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802" y="4147129"/>
            <a:ext cx="3066581" cy="204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B69C0E4A-449E-4D81-B695-1ABCCBC0E9BE}" type="slidenum">
              <a:rPr lang="en-US" smtClean="0"/>
              <a:pPr>
                <a:defRPr/>
              </a:pPr>
              <a:t>27</a:t>
            </a:fld>
            <a:endParaRPr lang="en-US"/>
          </a:p>
        </p:txBody>
      </p:sp>
    </p:spTree>
    <p:extLst>
      <p:ext uri="{BB962C8B-B14F-4D97-AF65-F5344CB8AC3E}">
        <p14:creationId xmlns:p14="http://schemas.microsoft.com/office/powerpoint/2010/main" val="3382346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58246"/>
            <a:ext cx="7985125" cy="1079500"/>
          </a:xfrm>
        </p:spPr>
        <p:txBody>
          <a:bodyPr/>
          <a:lstStyle/>
          <a:p>
            <a:pPr algn="ctr"/>
            <a:r>
              <a:rPr lang="fi-FI"/>
              <a:t>Forks along the path in every stage of environmental modelling</a:t>
            </a:r>
          </a:p>
        </p:txBody>
      </p:sp>
      <p:sp>
        <p:nvSpPr>
          <p:cNvPr id="5" name="Rectangle 4"/>
          <p:cNvSpPr/>
          <p:nvPr/>
        </p:nvSpPr>
        <p:spPr bwMode="auto">
          <a:xfrm>
            <a:off x="323528" y="5661248"/>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724" y="1430462"/>
            <a:ext cx="6664796" cy="4439526"/>
          </a:xfrm>
          <a:prstGeom prst="rect">
            <a:avLst/>
          </a:prstGeom>
        </p:spPr>
      </p:pic>
      <p:sp>
        <p:nvSpPr>
          <p:cNvPr id="3" name="Content Placeholder 2"/>
          <p:cNvSpPr>
            <a:spLocks noGrp="1"/>
          </p:cNvSpPr>
          <p:nvPr>
            <p:ph idx="1"/>
          </p:nvPr>
        </p:nvSpPr>
        <p:spPr>
          <a:xfrm>
            <a:off x="695076" y="5869988"/>
            <a:ext cx="7985125" cy="4135437"/>
          </a:xfrm>
        </p:spPr>
        <p:txBody>
          <a:bodyPr/>
          <a:lstStyle/>
          <a:p>
            <a:pPr marL="0" indent="0">
              <a:buNone/>
            </a:pPr>
            <a:r>
              <a:rPr lang="en-US" sz="2000" err="1"/>
              <a:t>Laniak</a:t>
            </a:r>
            <a:r>
              <a:rPr lang="en-US" sz="2000"/>
              <a:t> et al.: Integrated environmental modeling: A vision </a:t>
            </a:r>
            <a:r>
              <a:rPr lang="en-US" sz="1800"/>
              <a:t>and</a:t>
            </a:r>
            <a:r>
              <a:rPr lang="en-US" sz="2000"/>
              <a:t> roadmap for the future, Environmental Modelling &amp; Software, January 2013</a:t>
            </a:r>
          </a:p>
          <a:p>
            <a:endParaRPr lang="fi-FI"/>
          </a:p>
        </p:txBody>
      </p:sp>
      <p:sp>
        <p:nvSpPr>
          <p:cNvPr id="7" name="Slide Number Placeholder 6"/>
          <p:cNvSpPr>
            <a:spLocks noGrp="1"/>
          </p:cNvSpPr>
          <p:nvPr>
            <p:ph type="sldNum" sz="quarter" idx="12"/>
          </p:nvPr>
        </p:nvSpPr>
        <p:spPr/>
        <p:txBody>
          <a:bodyPr/>
          <a:lstStyle/>
          <a:p>
            <a:pPr>
              <a:defRPr/>
            </a:pPr>
            <a:fld id="{B69C0E4A-449E-4D81-B695-1ABCCBC0E9BE}" type="slidenum">
              <a:rPr lang="en-US" smtClean="0"/>
              <a:pPr>
                <a:defRPr/>
              </a:pPr>
              <a:t>28</a:t>
            </a:fld>
            <a:endParaRPr lang="en-US"/>
          </a:p>
        </p:txBody>
      </p:sp>
    </p:spTree>
    <p:extLst>
      <p:ext uri="{BB962C8B-B14F-4D97-AF65-F5344CB8AC3E}">
        <p14:creationId xmlns:p14="http://schemas.microsoft.com/office/powerpoint/2010/main" val="2680971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481069" cy="1079500"/>
          </a:xfrm>
        </p:spPr>
        <p:txBody>
          <a:bodyPr/>
          <a:lstStyle/>
          <a:p>
            <a:pPr algn="ctr"/>
            <a:r>
              <a:rPr lang="fi-FI"/>
              <a:t>Mitigation of risks in different stages</a:t>
            </a:r>
          </a:p>
        </p:txBody>
      </p:sp>
      <p:sp>
        <p:nvSpPr>
          <p:cNvPr id="3" name="Content Placeholder 2"/>
          <p:cNvSpPr>
            <a:spLocks noGrp="1"/>
          </p:cNvSpPr>
          <p:nvPr>
            <p:ph idx="1"/>
          </p:nvPr>
        </p:nvSpPr>
        <p:spPr>
          <a:xfrm>
            <a:off x="911100" y="1893999"/>
            <a:ext cx="7553077" cy="4135437"/>
          </a:xfrm>
        </p:spPr>
        <p:txBody>
          <a:bodyPr/>
          <a:lstStyle/>
          <a:p>
            <a:pPr>
              <a:lnSpc>
                <a:spcPct val="107000"/>
              </a:lnSpc>
              <a:spcAft>
                <a:spcPts val="0"/>
              </a:spcAft>
            </a:pPr>
            <a:r>
              <a:rPr lang="en-US"/>
              <a:t>Initial meeting between the problem owners and modelers</a:t>
            </a:r>
            <a:endParaRPr lang="en-US" sz="600"/>
          </a:p>
          <a:p>
            <a:pPr>
              <a:lnSpc>
                <a:spcPct val="107000"/>
              </a:lnSpc>
              <a:spcAft>
                <a:spcPts val="0"/>
              </a:spcAft>
            </a:pPr>
            <a:r>
              <a:rPr lang="en-US"/>
              <a:t>Forming the problem solving team</a:t>
            </a:r>
            <a:endParaRPr lang="en-US" sz="600">
              <a:latin typeface="Arial" panose="020B0604020202020204" pitchFamily="34" charset="0"/>
              <a:ea typeface="Calibri" panose="020F0502020204030204" pitchFamily="34" charset="0"/>
            </a:endParaRPr>
          </a:p>
          <a:p>
            <a:pPr>
              <a:lnSpc>
                <a:spcPct val="107000"/>
              </a:lnSpc>
              <a:spcAft>
                <a:spcPts val="0"/>
              </a:spcAft>
            </a:pPr>
            <a:r>
              <a:rPr lang="en-US"/>
              <a:t>Defining the problem</a:t>
            </a:r>
            <a:endParaRPr lang="en-US" sz="600"/>
          </a:p>
          <a:p>
            <a:pPr>
              <a:lnSpc>
                <a:spcPct val="107000"/>
              </a:lnSpc>
              <a:spcAft>
                <a:spcPts val="0"/>
              </a:spcAft>
            </a:pPr>
            <a:r>
              <a:rPr lang="en-US"/>
              <a:t>Planning the </a:t>
            </a:r>
            <a:r>
              <a:rPr lang="en-US" err="1"/>
              <a:t>modelling</a:t>
            </a:r>
            <a:r>
              <a:rPr lang="en-US"/>
              <a:t> process</a:t>
            </a:r>
            <a:endParaRPr lang="en-US" sz="600"/>
          </a:p>
          <a:p>
            <a:pPr>
              <a:lnSpc>
                <a:spcPct val="107000"/>
              </a:lnSpc>
              <a:spcAft>
                <a:spcPts val="0"/>
              </a:spcAft>
            </a:pPr>
            <a:r>
              <a:rPr lang="en-US"/>
              <a:t>Data collection and elicitation of preferences</a:t>
            </a:r>
            <a:endParaRPr lang="en-US" sz="600"/>
          </a:p>
          <a:p>
            <a:pPr>
              <a:lnSpc>
                <a:spcPct val="107000"/>
              </a:lnSpc>
              <a:spcAft>
                <a:spcPts val="0"/>
              </a:spcAft>
            </a:pPr>
            <a:r>
              <a:rPr lang="en-US"/>
              <a:t>Checkpoints for the evaluation of the path followed</a:t>
            </a:r>
            <a:endParaRPr lang="fi-FI">
              <a:latin typeface="Arial" panose="020B0604020202020204" pitchFamily="34" charset="0"/>
              <a:ea typeface="Calibri" panose="020F0502020204030204" pitchFamily="34" charset="0"/>
            </a:endParaRPr>
          </a:p>
          <a:p>
            <a:pPr algn="ctr">
              <a:lnSpc>
                <a:spcPct val="107000"/>
              </a:lnSpc>
              <a:spcAft>
                <a:spcPts val="0"/>
              </a:spcAft>
            </a:pPr>
            <a:endParaRPr lang="fi-FI" b="1">
              <a:latin typeface="Arial" panose="020B0604020202020204" pitchFamily="34" charset="0"/>
              <a:ea typeface="Calibri" panose="020F0502020204030204" pitchFamily="34" charset="0"/>
            </a:endParaRPr>
          </a:p>
          <a:p>
            <a:pPr algn="ctr">
              <a:lnSpc>
                <a:spcPct val="107000"/>
              </a:lnSpc>
              <a:spcAft>
                <a:spcPts val="0"/>
              </a:spcAft>
            </a:pPr>
            <a:endParaRPr lang="fi-FI" b="1">
              <a:latin typeface="Arial" panose="020B0604020202020204" pitchFamily="34" charset="0"/>
              <a:ea typeface="Calibri" panose="020F0502020204030204" pitchFamily="34" charset="0"/>
            </a:endParaRPr>
          </a:p>
          <a:p>
            <a:pPr algn="ctr">
              <a:lnSpc>
                <a:spcPct val="107000"/>
              </a:lnSpc>
              <a:spcAft>
                <a:spcPts val="0"/>
              </a:spcAft>
            </a:pPr>
            <a:endParaRPr lang="fi-FI" b="1">
              <a:latin typeface="Arial" panose="020B0604020202020204" pitchFamily="34" charset="0"/>
              <a:ea typeface="Calibri" panose="020F0502020204030204" pitchFamily="34" charset="0"/>
            </a:endParaRPr>
          </a:p>
          <a:p>
            <a:pPr algn="ctr">
              <a:lnSpc>
                <a:spcPct val="107000"/>
              </a:lnSpc>
              <a:spcAft>
                <a:spcPts val="0"/>
              </a:spcAft>
            </a:pPr>
            <a:endParaRPr lang="fi-FI">
              <a:latin typeface="Arial" panose="020B0604020202020204" pitchFamily="34" charset="0"/>
              <a:ea typeface="Calibri" panose="020F0502020204030204" pitchFamily="34" charset="0"/>
            </a:endParaRPr>
          </a:p>
          <a:p>
            <a:pPr algn="ctr">
              <a:lnSpc>
                <a:spcPct val="107000"/>
              </a:lnSpc>
              <a:spcAft>
                <a:spcPts val="0"/>
              </a:spcAft>
            </a:pPr>
            <a:endParaRPr lang="fi-FI" b="1">
              <a:latin typeface="Arial" panose="020B0604020202020204" pitchFamily="34" charset="0"/>
              <a:ea typeface="Calibri" panose="020F0502020204030204" pitchFamily="34" charset="0"/>
            </a:endParaRPr>
          </a:p>
          <a:p>
            <a:pPr algn="ctr">
              <a:lnSpc>
                <a:spcPct val="107000"/>
              </a:lnSpc>
              <a:spcAft>
                <a:spcPts val="0"/>
              </a:spcAft>
            </a:pPr>
            <a:endParaRPr lang="fi-FI" b="1">
              <a:latin typeface="Arial" panose="020B0604020202020204" pitchFamily="34" charset="0"/>
              <a:ea typeface="Calibri" panose="020F0502020204030204" pitchFamily="34" charset="0"/>
            </a:endParaRPr>
          </a:p>
          <a:p>
            <a:pPr marL="0" indent="0">
              <a:buNone/>
            </a:pPr>
            <a:endParaRPr lang="fi-FI"/>
          </a:p>
        </p:txBody>
      </p:sp>
      <p:sp>
        <p:nvSpPr>
          <p:cNvPr id="4" name="Rectangle 3"/>
          <p:cNvSpPr/>
          <p:nvPr/>
        </p:nvSpPr>
        <p:spPr bwMode="auto">
          <a:xfrm>
            <a:off x="323528" y="5661248"/>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Slide Number Placeholder 5"/>
          <p:cNvSpPr>
            <a:spLocks noGrp="1"/>
          </p:cNvSpPr>
          <p:nvPr>
            <p:ph type="sldNum" sz="quarter" idx="12"/>
          </p:nvPr>
        </p:nvSpPr>
        <p:spPr/>
        <p:txBody>
          <a:bodyPr/>
          <a:lstStyle/>
          <a:p>
            <a:pPr>
              <a:defRPr/>
            </a:pPr>
            <a:fld id="{B69C0E4A-449E-4D81-B695-1ABCCBC0E9BE}" type="slidenum">
              <a:rPr lang="en-US" smtClean="0"/>
              <a:pPr>
                <a:defRPr/>
              </a:pPr>
              <a:t>29</a:t>
            </a:fld>
            <a:endParaRPr lang="en-US"/>
          </a:p>
        </p:txBody>
      </p:sp>
    </p:spTree>
    <p:extLst>
      <p:ext uri="{BB962C8B-B14F-4D97-AF65-F5344CB8AC3E}">
        <p14:creationId xmlns:p14="http://schemas.microsoft.com/office/powerpoint/2010/main" val="19553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EF4629-CDBD-4F14-AC97-503F5A8749BE}"/>
              </a:ext>
            </a:extLst>
          </p:cNvPr>
          <p:cNvPicPr>
            <a:picLocks noChangeAspect="1"/>
          </p:cNvPicPr>
          <p:nvPr/>
        </p:nvPicPr>
        <p:blipFill>
          <a:blip r:embed="rId2"/>
          <a:stretch>
            <a:fillRect/>
          </a:stretch>
        </p:blipFill>
        <p:spPr>
          <a:xfrm>
            <a:off x="2267744" y="3717032"/>
            <a:ext cx="4995729" cy="2823031"/>
          </a:xfrm>
          <a:prstGeom prst="rect">
            <a:avLst/>
          </a:prstGeom>
        </p:spPr>
      </p:pic>
      <p:sp>
        <p:nvSpPr>
          <p:cNvPr id="2" name="Title 1">
            <a:extLst>
              <a:ext uri="{FF2B5EF4-FFF2-40B4-BE49-F238E27FC236}">
                <a16:creationId xmlns:a16="http://schemas.microsoft.com/office/drawing/2014/main" id="{A574F1F8-F917-451E-80B0-AD4B3779D57F}"/>
              </a:ext>
            </a:extLst>
          </p:cNvPr>
          <p:cNvSpPr>
            <a:spLocks noGrp="1"/>
          </p:cNvSpPr>
          <p:nvPr>
            <p:ph type="title"/>
          </p:nvPr>
        </p:nvSpPr>
        <p:spPr>
          <a:xfrm>
            <a:off x="579437" y="789332"/>
            <a:ext cx="7985125" cy="1079500"/>
          </a:xfrm>
        </p:spPr>
        <p:txBody>
          <a:bodyPr/>
          <a:lstStyle/>
          <a:p>
            <a:pPr algn="ctr"/>
            <a:r>
              <a:rPr lang="en-US"/>
              <a:t> Behavioral Operational Research (BOR)</a:t>
            </a:r>
            <a:br>
              <a:rPr lang="en-US"/>
            </a:br>
            <a:r>
              <a:rPr lang="en-US" sz="2000" b="0"/>
              <a:t>Hämäläinen ,</a:t>
            </a:r>
            <a:r>
              <a:rPr lang="en-US" sz="2000" b="0" err="1"/>
              <a:t>Luoma</a:t>
            </a:r>
            <a:r>
              <a:rPr lang="en-US" sz="2000" b="0"/>
              <a:t> and Saarinen , European J. on OR 2013</a:t>
            </a:r>
          </a:p>
        </p:txBody>
      </p:sp>
      <p:sp>
        <p:nvSpPr>
          <p:cNvPr id="3" name="Content Placeholder 2">
            <a:extLst>
              <a:ext uri="{FF2B5EF4-FFF2-40B4-BE49-F238E27FC236}">
                <a16:creationId xmlns:a16="http://schemas.microsoft.com/office/drawing/2014/main" id="{35B1D8F9-9800-4E23-A170-44EE742874E4}"/>
              </a:ext>
            </a:extLst>
          </p:cNvPr>
          <p:cNvSpPr>
            <a:spLocks noGrp="1"/>
          </p:cNvSpPr>
          <p:nvPr>
            <p:ph idx="1"/>
          </p:nvPr>
        </p:nvSpPr>
        <p:spPr>
          <a:xfrm>
            <a:off x="840664" y="1665734"/>
            <a:ext cx="7849887" cy="1079500"/>
          </a:xfrm>
        </p:spPr>
        <p:txBody>
          <a:bodyPr/>
          <a:lstStyle/>
          <a:p>
            <a:pPr marL="0" lvl="1" indent="4763" eaLnBrk="1" hangingPunct="1">
              <a:spcBef>
                <a:spcPct val="0"/>
              </a:spcBef>
              <a:buNone/>
              <a:defRPr/>
            </a:pPr>
            <a:endParaRPr lang="en-US" altLang="fi-FI" sz="2400" kern="1200">
              <a:latin typeface="Arial" charset="0"/>
              <a:cs typeface="Arial" charset="0"/>
            </a:endParaRPr>
          </a:p>
          <a:p>
            <a:pPr marL="0" indent="0" algn="ctr">
              <a:buNone/>
            </a:pPr>
            <a:r>
              <a:rPr lang="en-US"/>
              <a:t>A new very active research area in OR</a:t>
            </a:r>
          </a:p>
          <a:p>
            <a:pPr marL="0" indent="0" algn="ctr">
              <a:buNone/>
            </a:pPr>
            <a:r>
              <a:rPr lang="en-US">
                <a:solidFill>
                  <a:srgbClr val="0066FF"/>
                </a:solidFill>
              </a:rPr>
              <a:t>What is the human impact on the OR process?</a:t>
            </a:r>
          </a:p>
          <a:p>
            <a:pPr marL="0" indent="0">
              <a:buNone/>
            </a:pPr>
            <a:r>
              <a:rPr lang="en-US"/>
              <a:t>Statistics: G. Box (1987)  ´´All models are wrong but some are useful."</a:t>
            </a:r>
          </a:p>
          <a:p>
            <a:endParaRPr lang="en-US"/>
          </a:p>
        </p:txBody>
      </p:sp>
      <p:sp>
        <p:nvSpPr>
          <p:cNvPr id="5" name="TextBox 4">
            <a:extLst>
              <a:ext uri="{FF2B5EF4-FFF2-40B4-BE49-F238E27FC236}">
                <a16:creationId xmlns:a16="http://schemas.microsoft.com/office/drawing/2014/main" id="{440FFF7E-5DFE-46D0-8A2B-952E5273F4B0}"/>
              </a:ext>
            </a:extLst>
          </p:cNvPr>
          <p:cNvSpPr txBox="1"/>
          <p:nvPr/>
        </p:nvSpPr>
        <p:spPr>
          <a:xfrm>
            <a:off x="1331640" y="4989169"/>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69F6351C-FA8F-4AAE-965D-285949033B58}"/>
              </a:ext>
            </a:extLst>
          </p:cNvPr>
          <p:cNvSpPr txBox="1"/>
          <p:nvPr/>
        </p:nvSpPr>
        <p:spPr>
          <a:xfrm>
            <a:off x="3059832" y="3429000"/>
            <a:ext cx="914400" cy="9144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970090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199950" y="5650987"/>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5864612"/>
              </p:ext>
            </p:extLst>
          </p:nvPr>
        </p:nvGraphicFramePr>
        <p:xfrm>
          <a:off x="45813" y="476671"/>
          <a:ext cx="9036496" cy="6361443"/>
        </p:xfrm>
        <a:graphic>
          <a:graphicData uri="http://schemas.openxmlformats.org/drawingml/2006/table">
            <a:tbl>
              <a:tblPr firstRow="1" firstCol="1" bandRow="1">
                <a:tableStyleId>{3B4B98B0-60AC-42C2-AFA5-B58CD77FA1E5}</a:tableStyleId>
              </a:tblPr>
              <a:tblGrid>
                <a:gridCol w="3779912">
                  <a:extLst>
                    <a:ext uri="{9D8B030D-6E8A-4147-A177-3AD203B41FA5}">
                      <a16:colId xmlns:a16="http://schemas.microsoft.com/office/drawing/2014/main" val="2071645057"/>
                    </a:ext>
                  </a:extLst>
                </a:gridCol>
                <a:gridCol w="2088232">
                  <a:extLst>
                    <a:ext uri="{9D8B030D-6E8A-4147-A177-3AD203B41FA5}">
                      <a16:colId xmlns:a16="http://schemas.microsoft.com/office/drawing/2014/main" val="903431001"/>
                    </a:ext>
                  </a:extLst>
                </a:gridCol>
                <a:gridCol w="3168352">
                  <a:extLst>
                    <a:ext uri="{9D8B030D-6E8A-4147-A177-3AD203B41FA5}">
                      <a16:colId xmlns:a16="http://schemas.microsoft.com/office/drawing/2014/main" val="2072463354"/>
                    </a:ext>
                  </a:extLst>
                </a:gridCol>
              </a:tblGrid>
              <a:tr h="307421">
                <a:tc>
                  <a:txBody>
                    <a:bodyPr/>
                    <a:lstStyle/>
                    <a:p>
                      <a:pPr algn="ctr">
                        <a:lnSpc>
                          <a:spcPct val="107000"/>
                        </a:lnSpc>
                        <a:spcAft>
                          <a:spcPts val="0"/>
                        </a:spcAft>
                      </a:pPr>
                      <a:r>
                        <a:rPr lang="fi-FI" sz="1400" err="1">
                          <a:effectLst/>
                          <a:latin typeface="Arial" panose="020B0604020202020204" pitchFamily="34" charset="0"/>
                          <a:ea typeface="Calibri" panose="020F0502020204030204" pitchFamily="34" charset="0"/>
                        </a:rPr>
                        <a:t>Task</a:t>
                      </a:r>
                      <a:endParaRPr lang="fi-FI" sz="1400" baseline="0">
                        <a:effectLst/>
                        <a:latin typeface="Arial" panose="020B0604020202020204" pitchFamily="34" charset="0"/>
                        <a:ea typeface="Calibri" panose="020F0502020204030204" pitchFamily="34" charset="0"/>
                      </a:endParaRPr>
                    </a:p>
                  </a:txBody>
                  <a:tcPr marL="3328" marR="3328" marT="0" marB="1757"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a:effectLst/>
                        </a:rPr>
                        <a:t> Risks to be mitigated</a:t>
                      </a:r>
                      <a:endParaRPr lang="fi-FI" sz="1400">
                        <a:effectLst/>
                      </a:endParaRPr>
                    </a:p>
                  </a:txBody>
                  <a:tcPr marL="3328" marR="3328" marT="0" marB="1757" anchor="ctr"/>
                </a:tc>
                <a:tc>
                  <a:txBody>
                    <a:bodyPr/>
                    <a:lstStyle/>
                    <a:p>
                      <a:pPr algn="ctr">
                        <a:lnSpc>
                          <a:spcPct val="107000"/>
                        </a:lnSpc>
                      </a:pPr>
                      <a:r>
                        <a:rPr lang="fi-FI" sz="1400" err="1">
                          <a:effectLst/>
                        </a:rPr>
                        <a:t>Comments</a:t>
                      </a:r>
                      <a:endParaRPr lang="fi-FI" sz="1400">
                        <a:effectLst/>
                        <a:latin typeface="Arial" panose="020B0604020202020204" pitchFamily="34" charset="0"/>
                      </a:endParaRPr>
                    </a:p>
                  </a:txBody>
                  <a:tcPr marL="3328" marR="3328" marT="0" marB="1757" anchor="ctr"/>
                </a:tc>
                <a:extLst>
                  <a:ext uri="{0D108BD9-81ED-4DB2-BD59-A6C34878D82A}">
                    <a16:rowId xmlns:a16="http://schemas.microsoft.com/office/drawing/2014/main" val="1997481424"/>
                  </a:ext>
                </a:extLst>
              </a:tr>
              <a:tr h="942964">
                <a:tc>
                  <a:txBody>
                    <a:bodyPr/>
                    <a:lstStyle/>
                    <a:p>
                      <a:pPr>
                        <a:lnSpc>
                          <a:spcPct val="107000"/>
                        </a:lnSpc>
                        <a:spcAft>
                          <a:spcPts val="0"/>
                        </a:spcAft>
                      </a:pPr>
                      <a:r>
                        <a:rPr lang="en-AU" sz="1600" b="0">
                          <a:effectLst/>
                        </a:rPr>
                        <a:t>Describe the problem addressed by modelling and specify an initial list of the main objectives.</a:t>
                      </a:r>
                      <a:endParaRPr lang="fi-FI" sz="1600" b="0">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a:effectLst/>
                        </a:rPr>
                        <a:t>Anchoring to insignificant objectives, lack of deliberation</a:t>
                      </a:r>
                      <a:endParaRPr lang="fi-FI" sz="1600">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b="1">
                          <a:solidFill>
                            <a:srgbClr val="FF0000"/>
                          </a:solidFill>
                          <a:effectLst/>
                        </a:rPr>
                        <a:t>The problem definition sets the initial direction of the path</a:t>
                      </a:r>
                      <a:r>
                        <a:rPr lang="en-US" sz="1600">
                          <a:solidFill>
                            <a:srgbClr val="FF0000"/>
                          </a:solidFill>
                          <a:effectLst/>
                        </a:rPr>
                        <a:t>. </a:t>
                      </a:r>
                      <a:r>
                        <a:rPr lang="en-US" sz="1600">
                          <a:effectLst/>
                        </a:rPr>
                        <a:t>Redirecting the path later can be difficult.</a:t>
                      </a:r>
                      <a:endParaRPr lang="fi-FI" sz="1600">
                        <a:effectLst/>
                        <a:latin typeface="Arial" panose="020B0604020202020204" pitchFamily="34" charset="0"/>
                        <a:ea typeface="Calibri" panose="020F0502020204030204" pitchFamily="34" charset="0"/>
                      </a:endParaRPr>
                    </a:p>
                  </a:txBody>
                  <a:tcPr marL="3328" marR="3328" marT="0" marB="1757" anchor="ctr"/>
                </a:tc>
                <a:extLst>
                  <a:ext uri="{0D108BD9-81ED-4DB2-BD59-A6C34878D82A}">
                    <a16:rowId xmlns:a16="http://schemas.microsoft.com/office/drawing/2014/main" val="1255491539"/>
                  </a:ext>
                </a:extLst>
              </a:tr>
              <a:tr h="1186402">
                <a:tc>
                  <a:txBody>
                    <a:bodyPr/>
                    <a:lstStyle/>
                    <a:p>
                      <a:pPr>
                        <a:lnSpc>
                          <a:spcPct val="107000"/>
                        </a:lnSpc>
                        <a:spcAft>
                          <a:spcPts val="0"/>
                        </a:spcAft>
                      </a:pPr>
                      <a:r>
                        <a:rPr lang="en-US" sz="1600" b="1">
                          <a:solidFill>
                            <a:srgbClr val="FF0000"/>
                          </a:solidFill>
                          <a:effectLst/>
                        </a:rPr>
                        <a:t>Determine whether the goal of the project is to provide prescriptive recommendations or to improve learning</a:t>
                      </a:r>
                      <a:r>
                        <a:rPr lang="en-US" sz="1600" b="0">
                          <a:effectLst/>
                        </a:rPr>
                        <a:t>.</a:t>
                      </a:r>
                      <a:endParaRPr lang="fi-FI" sz="1600" b="0">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a:effectLst/>
                        </a:rPr>
                        <a:t>Narrow thinking</a:t>
                      </a:r>
                      <a:endParaRPr lang="fi-FI" sz="1600">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a:effectLst/>
                        </a:rPr>
                        <a:t>Prescriptive use of modelling</a:t>
                      </a:r>
                      <a:r>
                        <a:rPr lang="en-US" sz="1600" baseline="0">
                          <a:effectLst/>
                        </a:rPr>
                        <a:t> </a:t>
                      </a:r>
                      <a:r>
                        <a:rPr lang="en-US" sz="1600">
                          <a:effectLst/>
                        </a:rPr>
                        <a:t>requires completeness and strong justifications for the choices made.</a:t>
                      </a:r>
                      <a:endParaRPr lang="fi-FI" sz="1600">
                        <a:effectLst/>
                        <a:latin typeface="Arial" panose="020B0604020202020204" pitchFamily="34" charset="0"/>
                        <a:ea typeface="Calibri" panose="020F0502020204030204" pitchFamily="34" charset="0"/>
                      </a:endParaRPr>
                    </a:p>
                  </a:txBody>
                  <a:tcPr marL="3328" marR="3328" marT="0" marB="1757" anchor="ctr"/>
                </a:tc>
                <a:extLst>
                  <a:ext uri="{0D108BD9-81ED-4DB2-BD59-A6C34878D82A}">
                    <a16:rowId xmlns:a16="http://schemas.microsoft.com/office/drawing/2014/main" val="1086744464"/>
                  </a:ext>
                </a:extLst>
              </a:tr>
              <a:tr h="1059061">
                <a:tc>
                  <a:txBody>
                    <a:bodyPr/>
                    <a:lstStyle/>
                    <a:p>
                      <a:pPr>
                        <a:lnSpc>
                          <a:spcPct val="107000"/>
                        </a:lnSpc>
                        <a:spcAft>
                          <a:spcPts val="0"/>
                        </a:spcAft>
                      </a:pPr>
                      <a:r>
                        <a:rPr lang="en-AU" sz="1600" b="1">
                          <a:solidFill>
                            <a:srgbClr val="FF0000"/>
                          </a:solidFill>
                          <a:effectLst/>
                        </a:rPr>
                        <a:t>Consider the possibility of setting up an independent parallel problem solving process.</a:t>
                      </a:r>
                      <a:endParaRPr lang="fi-FI" sz="1600" b="1">
                        <a:solidFill>
                          <a:srgbClr val="FF0000"/>
                        </a:solidFill>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a:effectLst/>
                        </a:rPr>
                        <a:t>Problem solving may follow a poor path</a:t>
                      </a:r>
                      <a:endParaRPr lang="fi-FI" sz="1600">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b="1">
                          <a:solidFill>
                            <a:srgbClr val="FF0000"/>
                          </a:solidFill>
                          <a:effectLst/>
                        </a:rPr>
                        <a:t>The parallel process can follow an alternative path</a:t>
                      </a:r>
                      <a:r>
                        <a:rPr lang="en-US" sz="1600">
                          <a:solidFill>
                            <a:srgbClr val="FF0000"/>
                          </a:solidFill>
                          <a:effectLst/>
                        </a:rPr>
                        <a:t>. </a:t>
                      </a:r>
                      <a:r>
                        <a:rPr lang="en-US" sz="1600">
                          <a:effectLst/>
                        </a:rPr>
                        <a:t>This supports learning and can build confidence in the results.</a:t>
                      </a:r>
                      <a:endParaRPr lang="fi-FI" sz="1600">
                        <a:effectLst/>
                        <a:latin typeface="Arial" panose="020B0604020202020204" pitchFamily="34" charset="0"/>
                        <a:ea typeface="Calibri" panose="020F0502020204030204" pitchFamily="34" charset="0"/>
                      </a:endParaRPr>
                    </a:p>
                  </a:txBody>
                  <a:tcPr marL="3328" marR="3328" marT="0" marB="1757" anchor="ctr"/>
                </a:tc>
                <a:extLst>
                  <a:ext uri="{0D108BD9-81ED-4DB2-BD59-A6C34878D82A}">
                    <a16:rowId xmlns:a16="http://schemas.microsoft.com/office/drawing/2014/main" val="1769487225"/>
                  </a:ext>
                </a:extLst>
              </a:tr>
              <a:tr h="1755645">
                <a:tc>
                  <a:txBody>
                    <a:bodyPr/>
                    <a:lstStyle/>
                    <a:p>
                      <a:pPr>
                        <a:lnSpc>
                          <a:spcPct val="107000"/>
                        </a:lnSpc>
                        <a:spcAft>
                          <a:spcPts val="0"/>
                        </a:spcAft>
                      </a:pPr>
                      <a:r>
                        <a:rPr lang="en-AU" sz="1600" b="0">
                          <a:effectLst/>
                        </a:rPr>
                        <a:t>Describe how to notice if an unsatisfactory path is followed.</a:t>
                      </a:r>
                      <a:endParaRPr lang="fi-FI" sz="1600" b="0">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a:effectLst/>
                        </a:rPr>
                        <a:t>Problem solving can get stuck on a poor path</a:t>
                      </a:r>
                      <a:endParaRPr lang="fi-FI" sz="1600">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b="1">
                          <a:solidFill>
                            <a:srgbClr val="FF0000"/>
                          </a:solidFill>
                          <a:effectLst/>
                        </a:rPr>
                        <a:t>If the path is unsatisfactory, predetermined criteria to notice the situation can be useful. </a:t>
                      </a:r>
                      <a:r>
                        <a:rPr lang="en-US" sz="1600">
                          <a:effectLst/>
                        </a:rPr>
                        <a:t>Such criteria can </a:t>
                      </a:r>
                      <a:r>
                        <a:rPr lang="en-US" sz="1600" b="1">
                          <a:solidFill>
                            <a:srgbClr val="FF0000"/>
                          </a:solidFill>
                          <a:effectLst/>
                        </a:rPr>
                        <a:t>help</a:t>
                      </a:r>
                      <a:r>
                        <a:rPr lang="en-US" sz="1600">
                          <a:solidFill>
                            <a:srgbClr val="FF0000"/>
                          </a:solidFill>
                          <a:effectLst/>
                        </a:rPr>
                        <a:t> </a:t>
                      </a:r>
                      <a:r>
                        <a:rPr lang="en-US" sz="1600" b="1">
                          <a:solidFill>
                            <a:srgbClr val="FF0000"/>
                          </a:solidFill>
                          <a:effectLst/>
                        </a:rPr>
                        <a:t>cope with hidden motives and biases.</a:t>
                      </a:r>
                      <a:endParaRPr lang="fi-FI" sz="1600">
                        <a:effectLst/>
                        <a:latin typeface="Arial" panose="020B0604020202020204" pitchFamily="34" charset="0"/>
                        <a:ea typeface="Calibri" panose="020F0502020204030204" pitchFamily="34" charset="0"/>
                      </a:endParaRPr>
                    </a:p>
                  </a:txBody>
                  <a:tcPr marL="3328" marR="3328" marT="0" marB="1757" anchor="ctr"/>
                </a:tc>
                <a:extLst>
                  <a:ext uri="{0D108BD9-81ED-4DB2-BD59-A6C34878D82A}">
                    <a16:rowId xmlns:a16="http://schemas.microsoft.com/office/drawing/2014/main" val="752591039"/>
                  </a:ext>
                </a:extLst>
              </a:tr>
              <a:tr h="863664">
                <a:tc>
                  <a:txBody>
                    <a:bodyPr/>
                    <a:lstStyle/>
                    <a:p>
                      <a:pPr>
                        <a:lnSpc>
                          <a:spcPct val="107000"/>
                        </a:lnSpc>
                        <a:spcAft>
                          <a:spcPts val="0"/>
                        </a:spcAft>
                      </a:pPr>
                      <a:r>
                        <a:rPr lang="en-AU" sz="1600" b="0">
                          <a:effectLst/>
                        </a:rPr>
                        <a:t>Ensure that </a:t>
                      </a:r>
                      <a:r>
                        <a:rPr lang="en-AU" sz="1600" b="1">
                          <a:solidFill>
                            <a:srgbClr val="FF0000"/>
                          </a:solidFill>
                          <a:effectLst/>
                        </a:rPr>
                        <a:t>resources are reserved for possible backtracking</a:t>
                      </a:r>
                      <a:r>
                        <a:rPr lang="en-AU" sz="1600" b="0">
                          <a:effectLst/>
                        </a:rPr>
                        <a:t>, redirecting, or restarting of the project. If not, give reason why.</a:t>
                      </a:r>
                      <a:endParaRPr lang="fi-FI" sz="1600" b="0">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a:effectLst/>
                        </a:rPr>
                        <a:t>Lack of resources prevent backtracking steps or restarting</a:t>
                      </a:r>
                      <a:endParaRPr lang="fi-FI" sz="1600">
                        <a:effectLst/>
                        <a:latin typeface="Arial" panose="020B0604020202020204" pitchFamily="34" charset="0"/>
                        <a:ea typeface="Calibri" panose="020F0502020204030204" pitchFamily="34" charset="0"/>
                      </a:endParaRPr>
                    </a:p>
                  </a:txBody>
                  <a:tcPr marL="3328" marR="3328" marT="0" marB="1757" anchor="ctr"/>
                </a:tc>
                <a:tc>
                  <a:txBody>
                    <a:bodyPr/>
                    <a:lstStyle/>
                    <a:p>
                      <a:pPr>
                        <a:lnSpc>
                          <a:spcPct val="107000"/>
                        </a:lnSpc>
                        <a:spcAft>
                          <a:spcPts val="0"/>
                        </a:spcAft>
                      </a:pPr>
                      <a:r>
                        <a:rPr lang="en-US" sz="1600">
                          <a:effectLst/>
                        </a:rPr>
                        <a:t>If the path is unsatisfactory, restarting the project can be the right choice.</a:t>
                      </a:r>
                      <a:endParaRPr lang="fi-FI" sz="1600">
                        <a:effectLst/>
                        <a:latin typeface="Arial" panose="020B0604020202020204" pitchFamily="34" charset="0"/>
                        <a:ea typeface="Calibri" panose="020F0502020204030204" pitchFamily="34" charset="0"/>
                      </a:endParaRPr>
                    </a:p>
                  </a:txBody>
                  <a:tcPr marL="3328" marR="3328" marT="0" marB="1757" anchor="ctr"/>
                </a:tc>
                <a:extLst>
                  <a:ext uri="{0D108BD9-81ED-4DB2-BD59-A6C34878D82A}">
                    <a16:rowId xmlns:a16="http://schemas.microsoft.com/office/drawing/2014/main" val="1519442358"/>
                  </a:ext>
                </a:extLst>
              </a:tr>
            </a:tbl>
          </a:graphicData>
        </a:graphic>
      </p:graphicFrame>
      <p:sp>
        <p:nvSpPr>
          <p:cNvPr id="2" name="Rectangle 1"/>
          <p:cNvSpPr/>
          <p:nvPr/>
        </p:nvSpPr>
        <p:spPr>
          <a:xfrm>
            <a:off x="711633" y="-24670"/>
            <a:ext cx="7704856" cy="367216"/>
          </a:xfrm>
          <a:prstGeom prst="rect">
            <a:avLst/>
          </a:prstGeom>
        </p:spPr>
        <p:txBody>
          <a:bodyPr wrap="square">
            <a:spAutoFit/>
          </a:bodyPr>
          <a:lstStyle/>
          <a:p>
            <a:pPr algn="ctr">
              <a:lnSpc>
                <a:spcPct val="107000"/>
              </a:lnSpc>
              <a:spcAft>
                <a:spcPts val="0"/>
              </a:spcAft>
            </a:pPr>
            <a:r>
              <a:rPr lang="en-US" b="1"/>
              <a:t>Stage: Initial meeting between the problem owners and modelers</a:t>
            </a:r>
            <a:endParaRPr lang="fi-FI" b="1">
              <a:latin typeface="Arial" panose="020B0604020202020204" pitchFamily="34" charset="0"/>
              <a:ea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B69C0E4A-449E-4D81-B695-1ABCCBC0E9BE}" type="slidenum">
              <a:rPr lang="en-US" smtClean="0"/>
              <a:pPr>
                <a:defRPr/>
              </a:pPr>
              <a:t>30</a:t>
            </a:fld>
            <a:endParaRPr lang="en-US"/>
          </a:p>
        </p:txBody>
      </p:sp>
    </p:spTree>
    <p:extLst>
      <p:ext uri="{BB962C8B-B14F-4D97-AF65-F5344CB8AC3E}">
        <p14:creationId xmlns:p14="http://schemas.microsoft.com/office/powerpoint/2010/main" val="576195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99950" y="5650987"/>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6145959"/>
              </p:ext>
            </p:extLst>
          </p:nvPr>
        </p:nvGraphicFramePr>
        <p:xfrm>
          <a:off x="31126" y="620688"/>
          <a:ext cx="8928991" cy="6527699"/>
        </p:xfrm>
        <a:graphic>
          <a:graphicData uri="http://schemas.openxmlformats.org/drawingml/2006/table">
            <a:tbl>
              <a:tblPr firstRow="1" firstCol="1" bandRow="1">
                <a:tableStyleId>{3B4B98B0-60AC-42C2-AFA5-B58CD77FA1E5}</a:tableStyleId>
              </a:tblPr>
              <a:tblGrid>
                <a:gridCol w="3379187">
                  <a:extLst>
                    <a:ext uri="{9D8B030D-6E8A-4147-A177-3AD203B41FA5}">
                      <a16:colId xmlns:a16="http://schemas.microsoft.com/office/drawing/2014/main" val="1159604853"/>
                    </a:ext>
                  </a:extLst>
                </a:gridCol>
                <a:gridCol w="1565330">
                  <a:extLst>
                    <a:ext uri="{9D8B030D-6E8A-4147-A177-3AD203B41FA5}">
                      <a16:colId xmlns:a16="http://schemas.microsoft.com/office/drawing/2014/main" val="772901696"/>
                    </a:ext>
                  </a:extLst>
                </a:gridCol>
                <a:gridCol w="3984474">
                  <a:extLst>
                    <a:ext uri="{9D8B030D-6E8A-4147-A177-3AD203B41FA5}">
                      <a16:colId xmlns:a16="http://schemas.microsoft.com/office/drawing/2014/main" val="3820540700"/>
                    </a:ext>
                  </a:extLst>
                </a:gridCol>
              </a:tblGrid>
              <a:tr h="151531">
                <a:tc>
                  <a:txBody>
                    <a:bodyPr/>
                    <a:lstStyle/>
                    <a:p>
                      <a:pPr algn="ctr">
                        <a:lnSpc>
                          <a:spcPct val="107000"/>
                        </a:lnSpc>
                        <a:spcAft>
                          <a:spcPts val="0"/>
                        </a:spcAft>
                      </a:pPr>
                      <a:r>
                        <a:rPr lang="fi-FI" sz="1200" err="1">
                          <a:effectLst/>
                          <a:latin typeface="Arial" panose="020B0604020202020204" pitchFamily="34" charset="0"/>
                          <a:ea typeface="Calibri" panose="020F0502020204030204" pitchFamily="34" charset="0"/>
                        </a:rPr>
                        <a:t>Task</a:t>
                      </a:r>
                      <a:endParaRPr lang="fi-FI" sz="1200">
                        <a:effectLst/>
                        <a:latin typeface="Arial" panose="020B0604020202020204" pitchFamily="34" charset="0"/>
                        <a:ea typeface="Calibri" panose="020F0502020204030204" pitchFamily="34" charset="0"/>
                      </a:endParaRPr>
                    </a:p>
                  </a:txBody>
                  <a:tcPr marL="3730" marR="3730" marT="0" marB="1968"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a:effectLst/>
                        </a:rPr>
                        <a:t> Risks to be mitigated</a:t>
                      </a:r>
                      <a:endParaRPr lang="fi-FI" sz="1200">
                        <a:effectLst/>
                      </a:endParaRPr>
                    </a:p>
                  </a:txBody>
                  <a:tcPr marL="3328" marR="3328" marT="0" marB="1757" anchor="ctr"/>
                </a:tc>
                <a:tc>
                  <a:txBody>
                    <a:bodyPr/>
                    <a:lstStyle/>
                    <a:p>
                      <a:pPr algn="ctr">
                        <a:lnSpc>
                          <a:spcPct val="107000"/>
                        </a:lnSpc>
                      </a:pPr>
                      <a:r>
                        <a:rPr lang="fi-FI" sz="1200" err="1">
                          <a:effectLst/>
                        </a:rPr>
                        <a:t>Comments</a:t>
                      </a:r>
                      <a:endParaRPr lang="fi-FI" sz="1200">
                        <a:effectLst/>
                        <a:latin typeface="Arial" panose="020B0604020202020204" pitchFamily="34" charset="0"/>
                      </a:endParaRPr>
                    </a:p>
                  </a:txBody>
                  <a:tcPr marL="3328" marR="3328" marT="0" marB="1757" anchor="ctr"/>
                </a:tc>
                <a:extLst>
                  <a:ext uri="{0D108BD9-81ED-4DB2-BD59-A6C34878D82A}">
                    <a16:rowId xmlns:a16="http://schemas.microsoft.com/office/drawing/2014/main" val="3225830863"/>
                  </a:ext>
                </a:extLst>
              </a:tr>
              <a:tr h="1498839">
                <a:tc>
                  <a:txBody>
                    <a:bodyPr/>
                    <a:lstStyle/>
                    <a:p>
                      <a:pPr>
                        <a:lnSpc>
                          <a:spcPct val="107000"/>
                        </a:lnSpc>
                        <a:spcAft>
                          <a:spcPts val="0"/>
                        </a:spcAft>
                      </a:pPr>
                      <a:r>
                        <a:rPr lang="en-AU" sz="1600" b="0">
                          <a:effectLst/>
                        </a:rPr>
                        <a:t>Form </a:t>
                      </a:r>
                      <a:r>
                        <a:rPr lang="en-AU" sz="1600" b="1">
                          <a:solidFill>
                            <a:srgbClr val="FF0000"/>
                          </a:solidFill>
                          <a:effectLst/>
                        </a:rPr>
                        <a:t>a modelling team with a diverse and balanced composition</a:t>
                      </a:r>
                      <a:r>
                        <a:rPr lang="en-AU" sz="1600" b="0">
                          <a:effectLst/>
                        </a:rPr>
                        <a:t>. If not, give reason why.</a:t>
                      </a:r>
                      <a:endParaRPr lang="fi-FI" sz="1600" b="0">
                        <a:effectLst/>
                        <a:latin typeface="Arial" panose="020B0604020202020204" pitchFamily="34" charset="0"/>
                        <a:ea typeface="Calibri" panose="020F0502020204030204" pitchFamily="34" charset="0"/>
                      </a:endParaRPr>
                    </a:p>
                  </a:txBody>
                  <a:tcPr marL="3730" marR="3730" marT="0" marB="1968" anchor="ctr"/>
                </a:tc>
                <a:tc>
                  <a:txBody>
                    <a:bodyPr/>
                    <a:lstStyle/>
                    <a:p>
                      <a:pPr>
                        <a:lnSpc>
                          <a:spcPct val="107000"/>
                        </a:lnSpc>
                        <a:spcAft>
                          <a:spcPts val="0"/>
                        </a:spcAft>
                      </a:pPr>
                      <a:r>
                        <a:rPr lang="en-US" sz="1600">
                          <a:effectLst/>
                        </a:rPr>
                        <a:t>Narrow thinking</a:t>
                      </a:r>
                      <a:endParaRPr lang="fi-FI" sz="1600">
                        <a:effectLst/>
                        <a:latin typeface="Arial" panose="020B0604020202020204" pitchFamily="34" charset="0"/>
                        <a:ea typeface="Calibri" panose="020F0502020204030204" pitchFamily="34" charset="0"/>
                      </a:endParaRPr>
                    </a:p>
                  </a:txBody>
                  <a:tcPr marL="3730" marR="3730" marT="0" marB="1968" anchor="ctr"/>
                </a:tc>
                <a:tc>
                  <a:txBody>
                    <a:bodyPr/>
                    <a:lstStyle/>
                    <a:p>
                      <a:pPr>
                        <a:lnSpc>
                          <a:spcPct val="107000"/>
                        </a:lnSpc>
                        <a:spcAft>
                          <a:spcPts val="0"/>
                        </a:spcAft>
                      </a:pPr>
                      <a:r>
                        <a:rPr lang="en-US" sz="1600">
                          <a:effectLst/>
                        </a:rPr>
                        <a:t>When faced with a fork in the path, a team with diverse backgrounds can more easily notice new </a:t>
                      </a:r>
                      <a:r>
                        <a:rPr lang="en-US" sz="1600" err="1">
                          <a:effectLst/>
                        </a:rPr>
                        <a:t>posibilities</a:t>
                      </a:r>
                      <a:r>
                        <a:rPr lang="en-US" sz="1600">
                          <a:effectLst/>
                        </a:rPr>
                        <a:t> and consider multiple perspectives.</a:t>
                      </a:r>
                      <a:endParaRPr lang="fi-FI" sz="1600">
                        <a:effectLst/>
                        <a:latin typeface="Arial" panose="020B0604020202020204" pitchFamily="34" charset="0"/>
                        <a:ea typeface="Calibri" panose="020F0502020204030204" pitchFamily="34" charset="0"/>
                      </a:endParaRPr>
                    </a:p>
                  </a:txBody>
                  <a:tcPr marL="3730" marR="3730" marT="0" marB="1968" anchor="ctr"/>
                </a:tc>
                <a:extLst>
                  <a:ext uri="{0D108BD9-81ED-4DB2-BD59-A6C34878D82A}">
                    <a16:rowId xmlns:a16="http://schemas.microsoft.com/office/drawing/2014/main" val="1251664951"/>
                  </a:ext>
                </a:extLst>
              </a:tr>
              <a:tr h="1661998">
                <a:tc>
                  <a:txBody>
                    <a:bodyPr/>
                    <a:lstStyle/>
                    <a:p>
                      <a:pPr>
                        <a:lnSpc>
                          <a:spcPct val="107000"/>
                        </a:lnSpc>
                        <a:spcAft>
                          <a:spcPts val="0"/>
                        </a:spcAft>
                      </a:pPr>
                      <a:r>
                        <a:rPr lang="en-US" sz="1600" b="0">
                          <a:effectLst/>
                        </a:rPr>
                        <a:t>Ensure appropriate stakeholder representation.</a:t>
                      </a:r>
                      <a:endParaRPr lang="fi-FI" sz="1600" b="0">
                        <a:effectLst/>
                        <a:latin typeface="Arial" panose="020B0604020202020204" pitchFamily="34" charset="0"/>
                        <a:ea typeface="Calibri" panose="020F0502020204030204" pitchFamily="34" charset="0"/>
                      </a:endParaRPr>
                    </a:p>
                  </a:txBody>
                  <a:tcPr marL="3730" marR="3730" marT="0" marB="1968" anchor="ctr"/>
                </a:tc>
                <a:tc>
                  <a:txBody>
                    <a:bodyPr/>
                    <a:lstStyle/>
                    <a:p>
                      <a:pPr>
                        <a:lnSpc>
                          <a:spcPct val="107000"/>
                        </a:lnSpc>
                        <a:spcAft>
                          <a:spcPts val="0"/>
                        </a:spcAft>
                      </a:pPr>
                      <a:r>
                        <a:rPr lang="en-US" sz="1600">
                          <a:effectLst/>
                        </a:rPr>
                        <a:t>Marginal interests dominate choices </a:t>
                      </a:r>
                      <a:endParaRPr lang="fi-FI" sz="1600">
                        <a:effectLst/>
                        <a:latin typeface="Arial" panose="020B0604020202020204" pitchFamily="34" charset="0"/>
                        <a:ea typeface="Calibri" panose="020F0502020204030204" pitchFamily="34" charset="0"/>
                      </a:endParaRPr>
                    </a:p>
                  </a:txBody>
                  <a:tcPr marL="3730" marR="3730" marT="0" marB="1968" anchor="ctr"/>
                </a:tc>
                <a:tc>
                  <a:txBody>
                    <a:bodyPr/>
                    <a:lstStyle/>
                    <a:p>
                      <a:pPr>
                        <a:lnSpc>
                          <a:spcPct val="107000"/>
                        </a:lnSpc>
                        <a:spcAft>
                          <a:spcPts val="0"/>
                        </a:spcAft>
                      </a:pPr>
                      <a:r>
                        <a:rPr lang="en-US" sz="1600">
                          <a:effectLst/>
                        </a:rPr>
                        <a:t>The choices that determine the path should be informed by the preferences and concerns of the relevant stakeholders. Marginal interests should not dominate the choices made.</a:t>
                      </a:r>
                      <a:endParaRPr lang="fi-FI" sz="1600">
                        <a:effectLst/>
                        <a:latin typeface="Arial" panose="020B0604020202020204" pitchFamily="34" charset="0"/>
                        <a:ea typeface="Calibri" panose="020F0502020204030204" pitchFamily="34" charset="0"/>
                      </a:endParaRPr>
                    </a:p>
                  </a:txBody>
                  <a:tcPr marL="3730" marR="3730" marT="0" marB="1968" anchor="ctr"/>
                </a:tc>
                <a:extLst>
                  <a:ext uri="{0D108BD9-81ED-4DB2-BD59-A6C34878D82A}">
                    <a16:rowId xmlns:a16="http://schemas.microsoft.com/office/drawing/2014/main" val="981316245"/>
                  </a:ext>
                </a:extLst>
              </a:tr>
              <a:tr h="846118">
                <a:tc>
                  <a:txBody>
                    <a:bodyPr/>
                    <a:lstStyle/>
                    <a:p>
                      <a:pPr>
                        <a:lnSpc>
                          <a:spcPct val="107000"/>
                        </a:lnSpc>
                        <a:spcAft>
                          <a:spcPts val="0"/>
                        </a:spcAft>
                      </a:pPr>
                      <a:r>
                        <a:rPr lang="en-AU" sz="1600" b="1">
                          <a:solidFill>
                            <a:srgbClr val="FF0000"/>
                          </a:solidFill>
                          <a:effectLst/>
                        </a:rPr>
                        <a:t>Identify motivational goals of </a:t>
                      </a:r>
                      <a:r>
                        <a:rPr lang="en-AU" sz="1600" b="1" err="1">
                          <a:solidFill>
                            <a:srgbClr val="FF0000"/>
                          </a:solidFill>
                          <a:effectLst/>
                        </a:rPr>
                        <a:t>modelers</a:t>
                      </a:r>
                      <a:r>
                        <a:rPr lang="en-AU" sz="1600" b="1">
                          <a:solidFill>
                            <a:srgbClr val="FF0000"/>
                          </a:solidFill>
                          <a:effectLst/>
                        </a:rPr>
                        <a:t> and stakeholders. </a:t>
                      </a:r>
                      <a:r>
                        <a:rPr lang="en-AU" sz="1600" b="0">
                          <a:effectLst/>
                        </a:rPr>
                        <a:t>Plan how to ensure they do not cause a poor path to be followed.</a:t>
                      </a:r>
                      <a:endParaRPr lang="fi-FI" sz="1600" b="0">
                        <a:effectLst/>
                        <a:latin typeface="Arial" panose="020B0604020202020204" pitchFamily="34" charset="0"/>
                        <a:ea typeface="Calibri" panose="020F0502020204030204" pitchFamily="34" charset="0"/>
                      </a:endParaRPr>
                    </a:p>
                  </a:txBody>
                  <a:tcPr marL="3730" marR="3730" marT="0" marB="1968" anchor="ctr"/>
                </a:tc>
                <a:tc>
                  <a:txBody>
                    <a:bodyPr/>
                    <a:lstStyle/>
                    <a:p>
                      <a:pPr>
                        <a:lnSpc>
                          <a:spcPct val="107000"/>
                        </a:lnSpc>
                        <a:spcAft>
                          <a:spcPts val="0"/>
                        </a:spcAft>
                      </a:pPr>
                      <a:r>
                        <a:rPr lang="en-US" sz="1600">
                          <a:effectLst/>
                        </a:rPr>
                        <a:t>Hidden motives affect choices</a:t>
                      </a:r>
                      <a:endParaRPr lang="fi-FI" sz="1600">
                        <a:effectLst/>
                        <a:latin typeface="Arial" panose="020B0604020202020204" pitchFamily="34" charset="0"/>
                        <a:ea typeface="Calibri" panose="020F0502020204030204" pitchFamily="34" charset="0"/>
                      </a:endParaRPr>
                    </a:p>
                  </a:txBody>
                  <a:tcPr marL="3730" marR="3730" marT="0" marB="1968" anchor="ctr"/>
                </a:tc>
                <a:tc>
                  <a:txBody>
                    <a:bodyPr/>
                    <a:lstStyle/>
                    <a:p>
                      <a:pPr>
                        <a:lnSpc>
                          <a:spcPct val="107000"/>
                        </a:lnSpc>
                        <a:spcAft>
                          <a:spcPts val="0"/>
                        </a:spcAft>
                      </a:pPr>
                      <a:r>
                        <a:rPr lang="en-US" sz="1600">
                          <a:effectLst/>
                        </a:rPr>
                        <a:t>A poor path can result if choices are driven by hidden motives and self-interest.</a:t>
                      </a:r>
                      <a:endParaRPr lang="fi-FI" sz="1600">
                        <a:effectLst/>
                        <a:latin typeface="Arial" panose="020B0604020202020204" pitchFamily="34" charset="0"/>
                        <a:ea typeface="Calibri" panose="020F0502020204030204" pitchFamily="34" charset="0"/>
                      </a:endParaRPr>
                    </a:p>
                  </a:txBody>
                  <a:tcPr marL="3730" marR="3730" marT="0" marB="1968" anchor="ctr"/>
                </a:tc>
                <a:extLst>
                  <a:ext uri="{0D108BD9-81ED-4DB2-BD59-A6C34878D82A}">
                    <a16:rowId xmlns:a16="http://schemas.microsoft.com/office/drawing/2014/main" val="3408164440"/>
                  </a:ext>
                </a:extLst>
              </a:tr>
              <a:tr h="1961183">
                <a:tc>
                  <a:txBody>
                    <a:bodyPr/>
                    <a:lstStyle/>
                    <a:p>
                      <a:pPr>
                        <a:lnSpc>
                          <a:spcPct val="107000"/>
                        </a:lnSpc>
                        <a:spcAft>
                          <a:spcPts val="0"/>
                        </a:spcAft>
                      </a:pPr>
                      <a:r>
                        <a:rPr lang="en-AU" sz="1600" b="1">
                          <a:solidFill>
                            <a:srgbClr val="FF0000"/>
                          </a:solidFill>
                          <a:effectLst/>
                        </a:rPr>
                        <a:t>Ensure that the role of Devil’s advocate is filled </a:t>
                      </a:r>
                      <a:r>
                        <a:rPr lang="en-AU" sz="1600" b="0">
                          <a:effectLst/>
                        </a:rPr>
                        <a:t>in the upcoming stages. If not, give reason why. </a:t>
                      </a:r>
                      <a:endParaRPr lang="fi-FI" sz="1600" b="0">
                        <a:effectLst/>
                        <a:latin typeface="Arial" panose="020B0604020202020204" pitchFamily="34" charset="0"/>
                        <a:ea typeface="Calibri" panose="020F0502020204030204" pitchFamily="34" charset="0"/>
                      </a:endParaRPr>
                    </a:p>
                  </a:txBody>
                  <a:tcPr marL="3730" marR="3730" marT="0" marB="1968" anchor="ctr"/>
                </a:tc>
                <a:tc>
                  <a:txBody>
                    <a:bodyPr/>
                    <a:lstStyle/>
                    <a:p>
                      <a:pPr>
                        <a:lnSpc>
                          <a:spcPct val="107000"/>
                        </a:lnSpc>
                        <a:spcAft>
                          <a:spcPts val="0"/>
                        </a:spcAft>
                      </a:pPr>
                      <a:r>
                        <a:rPr lang="en-US" sz="1600">
                          <a:effectLst/>
                        </a:rPr>
                        <a:t>Lack of critical evaluation of the path taken</a:t>
                      </a:r>
                      <a:endParaRPr lang="fi-FI" sz="1600">
                        <a:effectLst/>
                        <a:latin typeface="Arial" panose="020B0604020202020204" pitchFamily="34" charset="0"/>
                        <a:ea typeface="Calibri" panose="020F0502020204030204" pitchFamily="34" charset="0"/>
                      </a:endParaRPr>
                    </a:p>
                  </a:txBody>
                  <a:tcPr marL="3730" marR="3730" marT="0" marB="1968" anchor="ctr"/>
                </a:tc>
                <a:tc>
                  <a:txBody>
                    <a:bodyPr/>
                    <a:lstStyle/>
                    <a:p>
                      <a:pPr>
                        <a:lnSpc>
                          <a:spcPct val="107000"/>
                        </a:lnSpc>
                        <a:spcAft>
                          <a:spcPts val="0"/>
                        </a:spcAft>
                      </a:pPr>
                      <a:r>
                        <a:rPr lang="en-US" sz="1600">
                          <a:effectLst/>
                        </a:rPr>
                        <a:t>A Devil's advocate helps ensure that a successful path is followed. </a:t>
                      </a:r>
                      <a:r>
                        <a:rPr lang="en-US" sz="1600" b="1">
                          <a:solidFill>
                            <a:srgbClr val="FF0000"/>
                          </a:solidFill>
                          <a:effectLst/>
                        </a:rPr>
                        <a:t>He or she questions the assumptions made by the team and introduces perspectives that have not been considered.</a:t>
                      </a:r>
                      <a:endParaRPr lang="fi-FI" sz="1600" b="1">
                        <a:solidFill>
                          <a:srgbClr val="FF0000"/>
                        </a:solidFill>
                        <a:effectLst/>
                        <a:latin typeface="Arial" panose="020B0604020202020204" pitchFamily="34" charset="0"/>
                        <a:ea typeface="Calibri" panose="020F0502020204030204" pitchFamily="34" charset="0"/>
                      </a:endParaRPr>
                    </a:p>
                  </a:txBody>
                  <a:tcPr marL="3730" marR="3730" marT="0" marB="1968" anchor="ctr"/>
                </a:tc>
                <a:extLst>
                  <a:ext uri="{0D108BD9-81ED-4DB2-BD59-A6C34878D82A}">
                    <a16:rowId xmlns:a16="http://schemas.microsoft.com/office/drawing/2014/main" val="1563774506"/>
                  </a:ext>
                </a:extLst>
              </a:tr>
            </a:tbl>
          </a:graphicData>
        </a:graphic>
      </p:graphicFrame>
      <p:sp>
        <p:nvSpPr>
          <p:cNvPr id="3" name="Rectangle 2"/>
          <p:cNvSpPr/>
          <p:nvPr/>
        </p:nvSpPr>
        <p:spPr>
          <a:xfrm>
            <a:off x="1907704" y="100254"/>
            <a:ext cx="4737194" cy="367216"/>
          </a:xfrm>
          <a:prstGeom prst="rect">
            <a:avLst/>
          </a:prstGeom>
        </p:spPr>
        <p:txBody>
          <a:bodyPr wrap="none">
            <a:spAutoFit/>
          </a:bodyPr>
          <a:lstStyle/>
          <a:p>
            <a:pPr>
              <a:lnSpc>
                <a:spcPct val="107000"/>
              </a:lnSpc>
              <a:spcAft>
                <a:spcPts val="0"/>
              </a:spcAft>
            </a:pPr>
            <a:r>
              <a:rPr lang="en-US" b="1"/>
              <a:t>Stage: Forming the problem solving team</a:t>
            </a:r>
            <a:endParaRPr lang="fi-FI" b="1">
              <a:latin typeface="Arial" panose="020B0604020202020204" pitchFamily="34" charset="0"/>
              <a:ea typeface="Calibri" panose="020F0502020204030204" pitchFamily="34" charset="0"/>
            </a:endParaRPr>
          </a:p>
        </p:txBody>
      </p:sp>
      <p:sp>
        <p:nvSpPr>
          <p:cNvPr id="7" name="Slide Number Placeholder 6"/>
          <p:cNvSpPr>
            <a:spLocks noGrp="1"/>
          </p:cNvSpPr>
          <p:nvPr>
            <p:ph type="sldNum" sz="quarter" idx="12"/>
          </p:nvPr>
        </p:nvSpPr>
        <p:spPr/>
        <p:txBody>
          <a:bodyPr/>
          <a:lstStyle/>
          <a:p>
            <a:pPr>
              <a:defRPr/>
            </a:pPr>
            <a:fld id="{B69C0E4A-449E-4D81-B695-1ABCCBC0E9BE}" type="slidenum">
              <a:rPr lang="en-US" smtClean="0"/>
              <a:pPr>
                <a:defRPr/>
              </a:pPr>
              <a:t>31</a:t>
            </a:fld>
            <a:endParaRPr lang="en-US"/>
          </a:p>
        </p:txBody>
      </p:sp>
    </p:spTree>
    <p:extLst>
      <p:ext uri="{BB962C8B-B14F-4D97-AF65-F5344CB8AC3E}">
        <p14:creationId xmlns:p14="http://schemas.microsoft.com/office/powerpoint/2010/main" val="37248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99950" y="5650987"/>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1477365"/>
              </p:ext>
            </p:extLst>
          </p:nvPr>
        </p:nvGraphicFramePr>
        <p:xfrm>
          <a:off x="145511" y="500309"/>
          <a:ext cx="8784976" cy="6048672"/>
        </p:xfrm>
        <a:graphic>
          <a:graphicData uri="http://schemas.openxmlformats.org/drawingml/2006/table">
            <a:tbl>
              <a:tblPr firstRow="1" firstCol="1" bandRow="1">
                <a:tableStyleId>{3B4B98B0-60AC-42C2-AFA5-B58CD77FA1E5}</a:tableStyleId>
              </a:tblPr>
              <a:tblGrid>
                <a:gridCol w="3600400">
                  <a:extLst>
                    <a:ext uri="{9D8B030D-6E8A-4147-A177-3AD203B41FA5}">
                      <a16:colId xmlns:a16="http://schemas.microsoft.com/office/drawing/2014/main" val="3007498662"/>
                    </a:ext>
                  </a:extLst>
                </a:gridCol>
                <a:gridCol w="1872208">
                  <a:extLst>
                    <a:ext uri="{9D8B030D-6E8A-4147-A177-3AD203B41FA5}">
                      <a16:colId xmlns:a16="http://schemas.microsoft.com/office/drawing/2014/main" val="545256227"/>
                    </a:ext>
                  </a:extLst>
                </a:gridCol>
                <a:gridCol w="3312368">
                  <a:extLst>
                    <a:ext uri="{9D8B030D-6E8A-4147-A177-3AD203B41FA5}">
                      <a16:colId xmlns:a16="http://schemas.microsoft.com/office/drawing/2014/main" val="414666023"/>
                    </a:ext>
                  </a:extLst>
                </a:gridCol>
              </a:tblGrid>
              <a:tr h="411876">
                <a:tc>
                  <a:txBody>
                    <a:bodyPr/>
                    <a:lstStyle/>
                    <a:p>
                      <a:pPr algn="ctr">
                        <a:lnSpc>
                          <a:spcPct val="107000"/>
                        </a:lnSpc>
                        <a:spcAft>
                          <a:spcPts val="0"/>
                        </a:spcAft>
                      </a:pPr>
                      <a:r>
                        <a:rPr lang="fi-FI" sz="1200" err="1">
                          <a:effectLst/>
                          <a:latin typeface="Arial" panose="020B0604020202020204" pitchFamily="34" charset="0"/>
                          <a:ea typeface="Calibri" panose="020F0502020204030204" pitchFamily="34" charset="0"/>
                        </a:rPr>
                        <a:t>Task</a:t>
                      </a:r>
                      <a:endParaRPr lang="fi-FI" sz="1200">
                        <a:effectLst/>
                        <a:latin typeface="Arial" panose="020B0604020202020204" pitchFamily="34" charset="0"/>
                        <a:ea typeface="Calibri" panose="020F0502020204030204" pitchFamily="34" charset="0"/>
                      </a:endParaRPr>
                    </a:p>
                  </a:txBody>
                  <a:tcPr marL="4180" marR="4180" marT="0" marB="2206"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a:effectLst/>
                        </a:rPr>
                        <a:t> Risks to be mitigated</a:t>
                      </a:r>
                      <a:endParaRPr lang="fi-FI" sz="1200">
                        <a:effectLst/>
                      </a:endParaRPr>
                    </a:p>
                  </a:txBody>
                  <a:tcPr marL="3328" marR="3328" marT="0" marB="1757" anchor="ctr"/>
                </a:tc>
                <a:tc>
                  <a:txBody>
                    <a:bodyPr/>
                    <a:lstStyle/>
                    <a:p>
                      <a:pPr algn="ctr">
                        <a:lnSpc>
                          <a:spcPct val="107000"/>
                        </a:lnSpc>
                      </a:pPr>
                      <a:r>
                        <a:rPr lang="fi-FI" sz="1200" err="1">
                          <a:effectLst/>
                        </a:rPr>
                        <a:t>Comments</a:t>
                      </a:r>
                      <a:endParaRPr lang="fi-FI" sz="1200">
                        <a:effectLst/>
                        <a:latin typeface="Arial" panose="020B0604020202020204" pitchFamily="34" charset="0"/>
                      </a:endParaRPr>
                    </a:p>
                  </a:txBody>
                  <a:tcPr marL="3328" marR="3328" marT="0" marB="1757" anchor="ctr"/>
                </a:tc>
                <a:extLst>
                  <a:ext uri="{0D108BD9-81ED-4DB2-BD59-A6C34878D82A}">
                    <a16:rowId xmlns:a16="http://schemas.microsoft.com/office/drawing/2014/main" val="4210911819"/>
                  </a:ext>
                </a:extLst>
              </a:tr>
              <a:tr h="2344929">
                <a:tc>
                  <a:txBody>
                    <a:bodyPr/>
                    <a:lstStyle/>
                    <a:p>
                      <a:pPr>
                        <a:lnSpc>
                          <a:spcPct val="107000"/>
                        </a:lnSpc>
                        <a:spcAft>
                          <a:spcPts val="0"/>
                        </a:spcAft>
                      </a:pPr>
                      <a:r>
                        <a:rPr lang="en-AU" sz="1600" b="0">
                          <a:effectLst/>
                        </a:rPr>
                        <a:t>Search broadly for background information and prior work providing possible starting points for the project.</a:t>
                      </a:r>
                      <a:endParaRPr lang="fi-FI" sz="1600" b="0">
                        <a:effectLst/>
                        <a:latin typeface="Arial" panose="020B0604020202020204" pitchFamily="34" charset="0"/>
                        <a:ea typeface="Calibri" panose="020F0502020204030204" pitchFamily="34" charset="0"/>
                      </a:endParaRPr>
                    </a:p>
                  </a:txBody>
                  <a:tcPr marL="4180" marR="4180" marT="0" marB="2206" anchor="ctr"/>
                </a:tc>
                <a:tc>
                  <a:txBody>
                    <a:bodyPr/>
                    <a:lstStyle/>
                    <a:p>
                      <a:pPr>
                        <a:lnSpc>
                          <a:spcPct val="107000"/>
                        </a:lnSpc>
                        <a:spcAft>
                          <a:spcPts val="0"/>
                        </a:spcAft>
                      </a:pPr>
                      <a:r>
                        <a:rPr lang="en-US" sz="1600">
                          <a:effectLst/>
                        </a:rPr>
                        <a:t>Setting off from a wrong starting point</a:t>
                      </a:r>
                      <a:endParaRPr lang="fi-FI" sz="1600">
                        <a:effectLst/>
                        <a:latin typeface="Arial" panose="020B0604020202020204" pitchFamily="34" charset="0"/>
                        <a:ea typeface="Calibri" panose="020F0502020204030204" pitchFamily="34" charset="0"/>
                      </a:endParaRPr>
                    </a:p>
                  </a:txBody>
                  <a:tcPr marL="4180" marR="4180" marT="0" marB="2206" anchor="ctr"/>
                </a:tc>
                <a:tc>
                  <a:txBody>
                    <a:bodyPr/>
                    <a:lstStyle/>
                    <a:p>
                      <a:pPr>
                        <a:lnSpc>
                          <a:spcPct val="107000"/>
                        </a:lnSpc>
                        <a:spcAft>
                          <a:spcPts val="0"/>
                        </a:spcAft>
                      </a:pPr>
                      <a:r>
                        <a:rPr lang="en-US" sz="1600">
                          <a:effectLst/>
                        </a:rPr>
                        <a:t>To provide new insight, the path should start from the point where others have left off. Awareness of the background information helps ensure that effort is not spent redoing what has already been done.</a:t>
                      </a:r>
                      <a:endParaRPr lang="fi-FI" sz="1600">
                        <a:effectLst/>
                        <a:latin typeface="Arial" panose="020B0604020202020204" pitchFamily="34" charset="0"/>
                        <a:ea typeface="Calibri" panose="020F0502020204030204" pitchFamily="34" charset="0"/>
                      </a:endParaRPr>
                    </a:p>
                  </a:txBody>
                  <a:tcPr marL="4180" marR="4180" marT="0" marB="2206" anchor="ctr"/>
                </a:tc>
                <a:extLst>
                  <a:ext uri="{0D108BD9-81ED-4DB2-BD59-A6C34878D82A}">
                    <a16:rowId xmlns:a16="http://schemas.microsoft.com/office/drawing/2014/main" val="899196970"/>
                  </a:ext>
                </a:extLst>
              </a:tr>
              <a:tr h="1788780">
                <a:tc>
                  <a:txBody>
                    <a:bodyPr/>
                    <a:lstStyle/>
                    <a:p>
                      <a:pPr>
                        <a:lnSpc>
                          <a:spcPct val="107000"/>
                        </a:lnSpc>
                        <a:spcAft>
                          <a:spcPts val="0"/>
                        </a:spcAft>
                      </a:pPr>
                      <a:r>
                        <a:rPr lang="en-AU" sz="1600" b="1">
                          <a:solidFill>
                            <a:srgbClr val="FF0000"/>
                          </a:solidFill>
                          <a:effectLst/>
                        </a:rPr>
                        <a:t>List different perspectives that can be taken in the problem solving. Justify the perspective selected.</a:t>
                      </a:r>
                      <a:endParaRPr lang="fi-FI" sz="1600" b="1">
                        <a:solidFill>
                          <a:srgbClr val="FF0000"/>
                        </a:solidFill>
                        <a:effectLst/>
                        <a:latin typeface="Arial" panose="020B0604020202020204" pitchFamily="34" charset="0"/>
                        <a:ea typeface="Calibri" panose="020F0502020204030204" pitchFamily="34" charset="0"/>
                      </a:endParaRPr>
                    </a:p>
                  </a:txBody>
                  <a:tcPr marL="4180" marR="4180" marT="0" marB="2206" anchor="ctr"/>
                </a:tc>
                <a:tc>
                  <a:txBody>
                    <a:bodyPr/>
                    <a:lstStyle/>
                    <a:p>
                      <a:pPr>
                        <a:lnSpc>
                          <a:spcPct val="107000"/>
                        </a:lnSpc>
                        <a:spcAft>
                          <a:spcPts val="0"/>
                        </a:spcAft>
                      </a:pPr>
                      <a:r>
                        <a:rPr lang="en-US" sz="1600">
                          <a:effectLst/>
                        </a:rPr>
                        <a:t>Narrow thinking</a:t>
                      </a:r>
                      <a:endParaRPr lang="fi-FI" sz="1600">
                        <a:effectLst/>
                        <a:latin typeface="Arial" panose="020B0604020202020204" pitchFamily="34" charset="0"/>
                        <a:ea typeface="Calibri" panose="020F0502020204030204" pitchFamily="34" charset="0"/>
                      </a:endParaRPr>
                    </a:p>
                  </a:txBody>
                  <a:tcPr marL="4180" marR="4180" marT="0" marB="2206" anchor="ctr"/>
                </a:tc>
                <a:tc>
                  <a:txBody>
                    <a:bodyPr/>
                    <a:lstStyle/>
                    <a:p>
                      <a:pPr>
                        <a:lnSpc>
                          <a:spcPct val="107000"/>
                        </a:lnSpc>
                        <a:spcAft>
                          <a:spcPts val="0"/>
                        </a:spcAft>
                      </a:pPr>
                      <a:r>
                        <a:rPr lang="en-US" sz="1600">
                          <a:effectLst/>
                        </a:rPr>
                        <a:t>The choice of perspectives is a fork in the path. </a:t>
                      </a:r>
                      <a:r>
                        <a:rPr lang="en-US" sz="1600" b="1">
                          <a:solidFill>
                            <a:srgbClr val="FF0000"/>
                          </a:solidFill>
                          <a:effectLst/>
                        </a:rPr>
                        <a:t>Explicitly considering the alternative perspectives helps ensure the team is thinking broadly enough.</a:t>
                      </a:r>
                      <a:endParaRPr lang="fi-FI" sz="1600" b="1">
                        <a:solidFill>
                          <a:srgbClr val="FF0000"/>
                        </a:solidFill>
                        <a:effectLst/>
                        <a:latin typeface="Arial" panose="020B0604020202020204" pitchFamily="34" charset="0"/>
                        <a:ea typeface="Calibri" panose="020F0502020204030204" pitchFamily="34" charset="0"/>
                      </a:endParaRPr>
                    </a:p>
                  </a:txBody>
                  <a:tcPr marL="4180" marR="4180" marT="0" marB="2206" anchor="ctr"/>
                </a:tc>
                <a:extLst>
                  <a:ext uri="{0D108BD9-81ED-4DB2-BD59-A6C34878D82A}">
                    <a16:rowId xmlns:a16="http://schemas.microsoft.com/office/drawing/2014/main" val="2939136312"/>
                  </a:ext>
                </a:extLst>
              </a:tr>
              <a:tr h="1503087">
                <a:tc>
                  <a:txBody>
                    <a:bodyPr/>
                    <a:lstStyle/>
                    <a:p>
                      <a:pPr>
                        <a:lnSpc>
                          <a:spcPct val="107000"/>
                        </a:lnSpc>
                        <a:spcAft>
                          <a:spcPts val="0"/>
                        </a:spcAft>
                      </a:pPr>
                      <a:r>
                        <a:rPr lang="en-AU" sz="1600" b="0">
                          <a:effectLst/>
                        </a:rPr>
                        <a:t>List the most significant sources of uncertainty within the problem.</a:t>
                      </a:r>
                      <a:endParaRPr lang="fi-FI" sz="1600" b="0">
                        <a:effectLst/>
                        <a:latin typeface="Arial" panose="020B0604020202020204" pitchFamily="34" charset="0"/>
                        <a:ea typeface="Calibri" panose="020F0502020204030204" pitchFamily="34" charset="0"/>
                      </a:endParaRPr>
                    </a:p>
                  </a:txBody>
                  <a:tcPr marL="4180" marR="4180" marT="0" marB="2206" anchor="ctr"/>
                </a:tc>
                <a:tc>
                  <a:txBody>
                    <a:bodyPr/>
                    <a:lstStyle/>
                    <a:p>
                      <a:pPr>
                        <a:lnSpc>
                          <a:spcPct val="107000"/>
                        </a:lnSpc>
                        <a:spcAft>
                          <a:spcPts val="0"/>
                        </a:spcAft>
                      </a:pPr>
                      <a:r>
                        <a:rPr lang="en-US" sz="1600">
                          <a:effectLst/>
                        </a:rPr>
                        <a:t>Lack of critical evaluation of the path taken</a:t>
                      </a:r>
                      <a:endParaRPr lang="fi-FI" sz="1600">
                        <a:effectLst/>
                        <a:latin typeface="Arial" panose="020B0604020202020204" pitchFamily="34" charset="0"/>
                        <a:ea typeface="Calibri" panose="020F0502020204030204" pitchFamily="34" charset="0"/>
                      </a:endParaRPr>
                    </a:p>
                  </a:txBody>
                  <a:tcPr marL="4180" marR="4180" marT="0" marB="2206" anchor="ctr"/>
                </a:tc>
                <a:tc>
                  <a:txBody>
                    <a:bodyPr/>
                    <a:lstStyle/>
                    <a:p>
                      <a:pPr>
                        <a:lnSpc>
                          <a:spcPct val="107000"/>
                        </a:lnSpc>
                        <a:spcAft>
                          <a:spcPts val="0"/>
                        </a:spcAft>
                      </a:pPr>
                      <a:r>
                        <a:rPr lang="en-US" sz="1600">
                          <a:effectLst/>
                        </a:rPr>
                        <a:t>More information about the problem can reveal better paths to be followed. Awareness of the sources of uncertainty helps when searching new data and information.</a:t>
                      </a:r>
                      <a:endParaRPr lang="fi-FI" sz="1600">
                        <a:effectLst/>
                        <a:latin typeface="Arial" panose="020B0604020202020204" pitchFamily="34" charset="0"/>
                        <a:ea typeface="Calibri" panose="020F0502020204030204" pitchFamily="34" charset="0"/>
                      </a:endParaRPr>
                    </a:p>
                  </a:txBody>
                  <a:tcPr marL="4180" marR="4180" marT="0" marB="2206" anchor="ctr"/>
                </a:tc>
                <a:extLst>
                  <a:ext uri="{0D108BD9-81ED-4DB2-BD59-A6C34878D82A}">
                    <a16:rowId xmlns:a16="http://schemas.microsoft.com/office/drawing/2014/main" val="2207355332"/>
                  </a:ext>
                </a:extLst>
              </a:tr>
            </a:tbl>
          </a:graphicData>
        </a:graphic>
      </p:graphicFrame>
      <p:sp>
        <p:nvSpPr>
          <p:cNvPr id="3" name="Rectangle 2"/>
          <p:cNvSpPr/>
          <p:nvPr/>
        </p:nvSpPr>
        <p:spPr>
          <a:xfrm>
            <a:off x="3041849" y="32629"/>
            <a:ext cx="3262432" cy="367216"/>
          </a:xfrm>
          <a:prstGeom prst="rect">
            <a:avLst/>
          </a:prstGeom>
        </p:spPr>
        <p:txBody>
          <a:bodyPr wrap="none">
            <a:spAutoFit/>
          </a:bodyPr>
          <a:lstStyle/>
          <a:p>
            <a:pPr>
              <a:lnSpc>
                <a:spcPct val="107000"/>
              </a:lnSpc>
              <a:spcAft>
                <a:spcPts val="0"/>
              </a:spcAft>
            </a:pPr>
            <a:r>
              <a:rPr lang="en-US" b="1"/>
              <a:t>Stage: Defining the problem</a:t>
            </a:r>
            <a:endParaRPr lang="fi-FI" b="1">
              <a:latin typeface="Arial" panose="020B0604020202020204" pitchFamily="34" charset="0"/>
              <a:ea typeface="Calibri" panose="020F0502020204030204" pitchFamily="34" charset="0"/>
            </a:endParaRPr>
          </a:p>
        </p:txBody>
      </p:sp>
      <p:sp>
        <p:nvSpPr>
          <p:cNvPr id="7" name="Slide Number Placeholder 6"/>
          <p:cNvSpPr>
            <a:spLocks noGrp="1"/>
          </p:cNvSpPr>
          <p:nvPr>
            <p:ph type="sldNum" sz="quarter" idx="12"/>
          </p:nvPr>
        </p:nvSpPr>
        <p:spPr/>
        <p:txBody>
          <a:bodyPr/>
          <a:lstStyle/>
          <a:p>
            <a:pPr>
              <a:defRPr/>
            </a:pPr>
            <a:fld id="{B69C0E4A-449E-4D81-B695-1ABCCBC0E9BE}" type="slidenum">
              <a:rPr lang="en-US" smtClean="0"/>
              <a:pPr>
                <a:defRPr/>
              </a:pPr>
              <a:t>32</a:t>
            </a:fld>
            <a:endParaRPr lang="en-US"/>
          </a:p>
        </p:txBody>
      </p:sp>
    </p:spTree>
    <p:extLst>
      <p:ext uri="{BB962C8B-B14F-4D97-AF65-F5344CB8AC3E}">
        <p14:creationId xmlns:p14="http://schemas.microsoft.com/office/powerpoint/2010/main" val="46900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99950" y="5650987"/>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9955099"/>
              </p:ext>
            </p:extLst>
          </p:nvPr>
        </p:nvGraphicFramePr>
        <p:xfrm>
          <a:off x="252576" y="631166"/>
          <a:ext cx="8712968" cy="6252599"/>
        </p:xfrm>
        <a:graphic>
          <a:graphicData uri="http://schemas.openxmlformats.org/drawingml/2006/table">
            <a:tbl>
              <a:tblPr firstRow="1" firstCol="1" bandRow="1">
                <a:tableStyleId>{3B4B98B0-60AC-42C2-AFA5-B58CD77FA1E5}</a:tableStyleId>
              </a:tblPr>
              <a:tblGrid>
                <a:gridCol w="3007877">
                  <a:extLst>
                    <a:ext uri="{9D8B030D-6E8A-4147-A177-3AD203B41FA5}">
                      <a16:colId xmlns:a16="http://schemas.microsoft.com/office/drawing/2014/main" val="666663918"/>
                    </a:ext>
                  </a:extLst>
                </a:gridCol>
                <a:gridCol w="2104691">
                  <a:extLst>
                    <a:ext uri="{9D8B030D-6E8A-4147-A177-3AD203B41FA5}">
                      <a16:colId xmlns:a16="http://schemas.microsoft.com/office/drawing/2014/main" val="1491759731"/>
                    </a:ext>
                  </a:extLst>
                </a:gridCol>
                <a:gridCol w="3600400">
                  <a:extLst>
                    <a:ext uri="{9D8B030D-6E8A-4147-A177-3AD203B41FA5}">
                      <a16:colId xmlns:a16="http://schemas.microsoft.com/office/drawing/2014/main" val="2859351806"/>
                    </a:ext>
                  </a:extLst>
                </a:gridCol>
              </a:tblGrid>
              <a:tr h="360040">
                <a:tc>
                  <a:txBody>
                    <a:bodyPr/>
                    <a:lstStyle/>
                    <a:p>
                      <a:pPr algn="ctr">
                        <a:lnSpc>
                          <a:spcPct val="107000"/>
                        </a:lnSpc>
                        <a:spcAft>
                          <a:spcPts val="0"/>
                        </a:spcAft>
                      </a:pPr>
                      <a:r>
                        <a:rPr lang="fi-FI" sz="1200" err="1">
                          <a:effectLst/>
                          <a:latin typeface="Arial" panose="020B0604020202020204" pitchFamily="34" charset="0"/>
                          <a:ea typeface="Calibri" panose="020F0502020204030204" pitchFamily="34" charset="0"/>
                        </a:rPr>
                        <a:t>Task</a:t>
                      </a:r>
                      <a:endParaRPr lang="fi-FI" sz="1200">
                        <a:effectLst/>
                        <a:latin typeface="Arial" panose="020B0604020202020204" pitchFamily="34" charset="0"/>
                        <a:ea typeface="Calibri" panose="020F0502020204030204" pitchFamily="34" charset="0"/>
                      </a:endParaRPr>
                    </a:p>
                  </a:txBody>
                  <a:tcPr marL="3434" marR="3434" marT="0" marB="1812"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a:effectLst/>
                        </a:rPr>
                        <a:t> Risks to be mitigated</a:t>
                      </a:r>
                      <a:endParaRPr lang="fi-FI" sz="1200">
                        <a:effectLst/>
                      </a:endParaRPr>
                    </a:p>
                  </a:txBody>
                  <a:tcPr marL="3328" marR="3328" marT="0" marB="1757" anchor="ctr"/>
                </a:tc>
                <a:tc>
                  <a:txBody>
                    <a:bodyPr/>
                    <a:lstStyle/>
                    <a:p>
                      <a:pPr algn="ctr">
                        <a:lnSpc>
                          <a:spcPct val="107000"/>
                        </a:lnSpc>
                      </a:pPr>
                      <a:r>
                        <a:rPr lang="fi-FI" sz="1200" err="1">
                          <a:effectLst/>
                        </a:rPr>
                        <a:t>Comments</a:t>
                      </a:r>
                      <a:endParaRPr lang="fi-FI" sz="1200">
                        <a:effectLst/>
                        <a:latin typeface="Arial" panose="020B0604020202020204" pitchFamily="34" charset="0"/>
                      </a:endParaRPr>
                    </a:p>
                  </a:txBody>
                  <a:tcPr marL="3328" marR="3328" marT="0" marB="1757" anchor="ctr"/>
                </a:tc>
                <a:extLst>
                  <a:ext uri="{0D108BD9-81ED-4DB2-BD59-A6C34878D82A}">
                    <a16:rowId xmlns:a16="http://schemas.microsoft.com/office/drawing/2014/main" val="288844734"/>
                  </a:ext>
                </a:extLst>
              </a:tr>
              <a:tr h="1399345">
                <a:tc>
                  <a:txBody>
                    <a:bodyPr/>
                    <a:lstStyle/>
                    <a:p>
                      <a:pPr>
                        <a:lnSpc>
                          <a:spcPct val="107000"/>
                        </a:lnSpc>
                        <a:spcAft>
                          <a:spcPts val="0"/>
                        </a:spcAft>
                      </a:pPr>
                      <a:r>
                        <a:rPr lang="en-AU" sz="1600" b="0">
                          <a:effectLst/>
                        </a:rPr>
                        <a:t>Specify the objectives and requirements for the model.</a:t>
                      </a:r>
                      <a:endParaRPr lang="fi-FI" sz="1600" b="0">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Ill-defined goals drive the process</a:t>
                      </a:r>
                      <a:endParaRPr lang="fi-FI" sz="1600" b="0">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Clearly stated objectives and requirements help make choices at forks faced in model development. They reduce the risk that the choices are based on hidden motives or convenience.</a:t>
                      </a:r>
                      <a:endParaRPr lang="fi-FI" sz="1600" b="0">
                        <a:effectLst/>
                        <a:latin typeface="Arial" panose="020B0604020202020204" pitchFamily="34" charset="0"/>
                        <a:ea typeface="Calibri" panose="020F0502020204030204" pitchFamily="34" charset="0"/>
                      </a:endParaRPr>
                    </a:p>
                  </a:txBody>
                  <a:tcPr marL="3434" marR="3434" marT="0" marB="1812" anchor="ctr"/>
                </a:tc>
                <a:extLst>
                  <a:ext uri="{0D108BD9-81ED-4DB2-BD59-A6C34878D82A}">
                    <a16:rowId xmlns:a16="http://schemas.microsoft.com/office/drawing/2014/main" val="1552038625"/>
                  </a:ext>
                </a:extLst>
              </a:tr>
              <a:tr h="1327417">
                <a:tc>
                  <a:txBody>
                    <a:bodyPr/>
                    <a:lstStyle/>
                    <a:p>
                      <a:pPr>
                        <a:lnSpc>
                          <a:spcPct val="107000"/>
                        </a:lnSpc>
                        <a:spcAft>
                          <a:spcPts val="0"/>
                        </a:spcAft>
                      </a:pPr>
                      <a:r>
                        <a:rPr lang="en-AU" sz="1600" b="1">
                          <a:solidFill>
                            <a:srgbClr val="FF0000"/>
                          </a:solidFill>
                          <a:effectLst/>
                        </a:rPr>
                        <a:t>Specify the criteria used to evaluate the success of the model.</a:t>
                      </a:r>
                      <a:endParaRPr lang="fi-FI" sz="1600" b="1">
                        <a:solidFill>
                          <a:srgbClr val="FF0000"/>
                        </a:solidFill>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Sunk cost fallacy</a:t>
                      </a:r>
                      <a:endParaRPr lang="fi-FI" sz="1600" b="0">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Predetermined criteria help notice if a poor path is followed. </a:t>
                      </a:r>
                      <a:r>
                        <a:rPr lang="en-US" sz="1600" b="1">
                          <a:solidFill>
                            <a:srgbClr val="FF0000"/>
                          </a:solidFill>
                          <a:effectLst/>
                        </a:rPr>
                        <a:t>Explicit criteria can reduce cognitive and motivational biases when evaluating the model.</a:t>
                      </a:r>
                      <a:endParaRPr lang="fi-FI" sz="1600" b="1">
                        <a:solidFill>
                          <a:srgbClr val="FF0000"/>
                        </a:solidFill>
                        <a:effectLst/>
                        <a:latin typeface="Arial" panose="020B0604020202020204" pitchFamily="34" charset="0"/>
                        <a:ea typeface="Calibri" panose="020F0502020204030204" pitchFamily="34" charset="0"/>
                      </a:endParaRPr>
                    </a:p>
                  </a:txBody>
                  <a:tcPr marL="3434" marR="3434" marT="0" marB="1812" anchor="ctr"/>
                </a:tc>
                <a:extLst>
                  <a:ext uri="{0D108BD9-81ED-4DB2-BD59-A6C34878D82A}">
                    <a16:rowId xmlns:a16="http://schemas.microsoft.com/office/drawing/2014/main" val="376517635"/>
                  </a:ext>
                </a:extLst>
              </a:tr>
              <a:tr h="804671">
                <a:tc>
                  <a:txBody>
                    <a:bodyPr/>
                    <a:lstStyle/>
                    <a:p>
                      <a:pPr>
                        <a:lnSpc>
                          <a:spcPct val="107000"/>
                        </a:lnSpc>
                        <a:spcAft>
                          <a:spcPts val="0"/>
                        </a:spcAft>
                      </a:pPr>
                      <a:r>
                        <a:rPr lang="en-AU" sz="1600" b="1">
                          <a:solidFill>
                            <a:srgbClr val="FF0000"/>
                          </a:solidFill>
                          <a:effectLst/>
                        </a:rPr>
                        <a:t>Plan mid-process checkpoints </a:t>
                      </a:r>
                      <a:r>
                        <a:rPr lang="en-AU" sz="1600" b="0">
                          <a:effectLst/>
                        </a:rPr>
                        <a:t>where the model and data are evaluated. If not, give reason why.</a:t>
                      </a:r>
                      <a:endParaRPr lang="fi-FI" sz="1600" b="0">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Project stuck on a poor path</a:t>
                      </a:r>
                      <a:endParaRPr lang="fi-FI" sz="1600" b="0">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The mid-process evaluation creates a fork where the path can be re-directed.</a:t>
                      </a:r>
                      <a:endParaRPr lang="fi-FI" sz="1600" b="0">
                        <a:effectLst/>
                        <a:latin typeface="Arial" panose="020B0604020202020204" pitchFamily="34" charset="0"/>
                        <a:ea typeface="Calibri" panose="020F0502020204030204" pitchFamily="34" charset="0"/>
                      </a:endParaRPr>
                    </a:p>
                  </a:txBody>
                  <a:tcPr marL="3434" marR="3434" marT="0" marB="1812" anchor="ctr"/>
                </a:tc>
                <a:extLst>
                  <a:ext uri="{0D108BD9-81ED-4DB2-BD59-A6C34878D82A}">
                    <a16:rowId xmlns:a16="http://schemas.microsoft.com/office/drawing/2014/main" val="2805035833"/>
                  </a:ext>
                </a:extLst>
              </a:tr>
              <a:tr h="1224685">
                <a:tc>
                  <a:txBody>
                    <a:bodyPr/>
                    <a:lstStyle/>
                    <a:p>
                      <a:pPr>
                        <a:lnSpc>
                          <a:spcPct val="107000"/>
                        </a:lnSpc>
                        <a:spcAft>
                          <a:spcPts val="0"/>
                        </a:spcAft>
                      </a:pPr>
                      <a:r>
                        <a:rPr lang="en-AU" sz="1600" b="0">
                          <a:solidFill>
                            <a:schemeClr val="tx1"/>
                          </a:solidFill>
                          <a:effectLst/>
                        </a:rPr>
                        <a:t>Use multiple modelling approaches in parallel.</a:t>
                      </a:r>
                      <a:endParaRPr lang="fi-FI" sz="1600" b="0">
                        <a:solidFill>
                          <a:schemeClr val="tx1"/>
                        </a:solidFill>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The approaches used dominate thinking</a:t>
                      </a:r>
                      <a:endParaRPr lang="fi-FI" sz="1600" b="0">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More than one path can be followed. </a:t>
                      </a:r>
                      <a:r>
                        <a:rPr lang="en-US" sz="1600" b="0">
                          <a:solidFill>
                            <a:schemeClr val="tx1"/>
                          </a:solidFill>
                          <a:effectLst/>
                        </a:rPr>
                        <a:t>Using multiple approaches reduces the risk that important perspectives are missed.</a:t>
                      </a:r>
                      <a:endParaRPr lang="fi-FI" sz="1600" b="0">
                        <a:solidFill>
                          <a:schemeClr val="tx1"/>
                        </a:solidFill>
                        <a:effectLst/>
                        <a:latin typeface="Arial" panose="020B0604020202020204" pitchFamily="34" charset="0"/>
                        <a:ea typeface="Calibri" panose="020F0502020204030204" pitchFamily="34" charset="0"/>
                      </a:endParaRPr>
                    </a:p>
                  </a:txBody>
                  <a:tcPr marL="3434" marR="3434" marT="0" marB="1812" anchor="ctr"/>
                </a:tc>
                <a:extLst>
                  <a:ext uri="{0D108BD9-81ED-4DB2-BD59-A6C34878D82A}">
                    <a16:rowId xmlns:a16="http://schemas.microsoft.com/office/drawing/2014/main" val="603069710"/>
                  </a:ext>
                </a:extLst>
              </a:tr>
              <a:tr h="209785">
                <a:tc>
                  <a:txBody>
                    <a:bodyPr/>
                    <a:lstStyle/>
                    <a:p>
                      <a:pPr>
                        <a:lnSpc>
                          <a:spcPct val="107000"/>
                        </a:lnSpc>
                        <a:spcAft>
                          <a:spcPts val="0"/>
                        </a:spcAft>
                      </a:pPr>
                      <a:r>
                        <a:rPr lang="en-US" sz="1600" b="0">
                          <a:effectLst/>
                        </a:rPr>
                        <a:t>Consider developing multiple prototype models.</a:t>
                      </a:r>
                      <a:endParaRPr lang="fi-FI" sz="1600" b="0">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The approaches used dominate thinking</a:t>
                      </a:r>
                      <a:endParaRPr lang="fi-FI" sz="1600" b="0">
                        <a:effectLst/>
                        <a:latin typeface="Arial" panose="020B0604020202020204" pitchFamily="34" charset="0"/>
                        <a:ea typeface="Calibri" panose="020F0502020204030204" pitchFamily="34" charset="0"/>
                      </a:endParaRPr>
                    </a:p>
                  </a:txBody>
                  <a:tcPr marL="3434" marR="3434" marT="0" marB="1812" anchor="ctr"/>
                </a:tc>
                <a:tc>
                  <a:txBody>
                    <a:bodyPr/>
                    <a:lstStyle/>
                    <a:p>
                      <a:pPr>
                        <a:lnSpc>
                          <a:spcPct val="107000"/>
                        </a:lnSpc>
                        <a:spcAft>
                          <a:spcPts val="0"/>
                        </a:spcAft>
                      </a:pPr>
                      <a:r>
                        <a:rPr lang="en-US" sz="1600" b="0">
                          <a:effectLst/>
                        </a:rPr>
                        <a:t>Developing prototype models can be a resource-efficient way to use multiple modelling approaches.</a:t>
                      </a:r>
                      <a:endParaRPr lang="fi-FI" sz="1600" b="0">
                        <a:effectLst/>
                        <a:latin typeface="Arial" panose="020B0604020202020204" pitchFamily="34" charset="0"/>
                        <a:ea typeface="Calibri" panose="020F0502020204030204" pitchFamily="34" charset="0"/>
                      </a:endParaRPr>
                    </a:p>
                  </a:txBody>
                  <a:tcPr marL="3434" marR="3434" marT="0" marB="1812" anchor="ctr"/>
                </a:tc>
                <a:extLst>
                  <a:ext uri="{0D108BD9-81ED-4DB2-BD59-A6C34878D82A}">
                    <a16:rowId xmlns:a16="http://schemas.microsoft.com/office/drawing/2014/main" val="3444797619"/>
                  </a:ext>
                </a:extLst>
              </a:tr>
            </a:tbl>
          </a:graphicData>
        </a:graphic>
      </p:graphicFrame>
      <p:sp>
        <p:nvSpPr>
          <p:cNvPr id="3" name="Rectangle 2"/>
          <p:cNvSpPr/>
          <p:nvPr/>
        </p:nvSpPr>
        <p:spPr>
          <a:xfrm>
            <a:off x="2627784" y="132883"/>
            <a:ext cx="4442242" cy="367216"/>
          </a:xfrm>
          <a:prstGeom prst="rect">
            <a:avLst/>
          </a:prstGeom>
        </p:spPr>
        <p:txBody>
          <a:bodyPr wrap="none">
            <a:spAutoFit/>
          </a:bodyPr>
          <a:lstStyle/>
          <a:p>
            <a:pPr>
              <a:lnSpc>
                <a:spcPct val="107000"/>
              </a:lnSpc>
              <a:spcAft>
                <a:spcPts val="0"/>
              </a:spcAft>
            </a:pPr>
            <a:r>
              <a:rPr lang="en-US" b="1"/>
              <a:t>Stage: Planning the modelling process</a:t>
            </a:r>
            <a:endParaRPr lang="fi-FI" b="1">
              <a:latin typeface="Arial" panose="020B0604020202020204" pitchFamily="34" charset="0"/>
              <a:ea typeface="Calibri" panose="020F0502020204030204" pitchFamily="34" charset="0"/>
            </a:endParaRPr>
          </a:p>
        </p:txBody>
      </p:sp>
      <p:sp>
        <p:nvSpPr>
          <p:cNvPr id="7" name="Slide Number Placeholder 6"/>
          <p:cNvSpPr>
            <a:spLocks noGrp="1"/>
          </p:cNvSpPr>
          <p:nvPr>
            <p:ph type="sldNum" sz="quarter" idx="12"/>
          </p:nvPr>
        </p:nvSpPr>
        <p:spPr/>
        <p:txBody>
          <a:bodyPr/>
          <a:lstStyle/>
          <a:p>
            <a:pPr>
              <a:defRPr/>
            </a:pPr>
            <a:fld id="{B69C0E4A-449E-4D81-B695-1ABCCBC0E9BE}" type="slidenum">
              <a:rPr lang="en-US" smtClean="0"/>
              <a:pPr>
                <a:defRPr/>
              </a:pPr>
              <a:t>33</a:t>
            </a:fld>
            <a:endParaRPr lang="en-US"/>
          </a:p>
        </p:txBody>
      </p:sp>
    </p:spTree>
    <p:extLst>
      <p:ext uri="{BB962C8B-B14F-4D97-AF65-F5344CB8AC3E}">
        <p14:creationId xmlns:p14="http://schemas.microsoft.com/office/powerpoint/2010/main" val="589002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99950" y="5650987"/>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302595"/>
              </p:ext>
            </p:extLst>
          </p:nvPr>
        </p:nvGraphicFramePr>
        <p:xfrm>
          <a:off x="107504" y="764704"/>
          <a:ext cx="8712968" cy="6334827"/>
        </p:xfrm>
        <a:graphic>
          <a:graphicData uri="http://schemas.openxmlformats.org/drawingml/2006/table">
            <a:tbl>
              <a:tblPr firstRow="1" firstCol="1" bandRow="1">
                <a:tableStyleId>{3B4B98B0-60AC-42C2-AFA5-B58CD77FA1E5}</a:tableStyleId>
              </a:tblPr>
              <a:tblGrid>
                <a:gridCol w="3456384">
                  <a:extLst>
                    <a:ext uri="{9D8B030D-6E8A-4147-A177-3AD203B41FA5}">
                      <a16:colId xmlns:a16="http://schemas.microsoft.com/office/drawing/2014/main" val="3338202561"/>
                    </a:ext>
                  </a:extLst>
                </a:gridCol>
                <a:gridCol w="1800200">
                  <a:extLst>
                    <a:ext uri="{9D8B030D-6E8A-4147-A177-3AD203B41FA5}">
                      <a16:colId xmlns:a16="http://schemas.microsoft.com/office/drawing/2014/main" val="3414270000"/>
                    </a:ext>
                  </a:extLst>
                </a:gridCol>
                <a:gridCol w="3456384">
                  <a:extLst>
                    <a:ext uri="{9D8B030D-6E8A-4147-A177-3AD203B41FA5}">
                      <a16:colId xmlns:a16="http://schemas.microsoft.com/office/drawing/2014/main" val="3015521061"/>
                    </a:ext>
                  </a:extLst>
                </a:gridCol>
              </a:tblGrid>
              <a:tr h="42358">
                <a:tc>
                  <a:txBody>
                    <a:bodyPr/>
                    <a:lstStyle/>
                    <a:p>
                      <a:pPr algn="ctr">
                        <a:lnSpc>
                          <a:spcPct val="107000"/>
                        </a:lnSpc>
                        <a:spcAft>
                          <a:spcPts val="0"/>
                        </a:spcAft>
                      </a:pPr>
                      <a:r>
                        <a:rPr lang="fi-FI" sz="1200" err="1">
                          <a:effectLst/>
                          <a:latin typeface="Arial" panose="020B0604020202020204" pitchFamily="34" charset="0"/>
                          <a:ea typeface="Calibri" panose="020F0502020204030204" pitchFamily="34" charset="0"/>
                        </a:rPr>
                        <a:t>Task</a:t>
                      </a:r>
                      <a:endParaRPr lang="fi-FI" sz="1200">
                        <a:effectLst/>
                        <a:latin typeface="Arial" panose="020B0604020202020204" pitchFamily="34" charset="0"/>
                        <a:ea typeface="Calibri" panose="020F0502020204030204" pitchFamily="34" charset="0"/>
                      </a:endParaRPr>
                    </a:p>
                  </a:txBody>
                  <a:tcPr marL="5591" marR="5591" marT="0" marB="2951"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a:effectLst/>
                        </a:rPr>
                        <a:t> Risks to be mitigated</a:t>
                      </a:r>
                      <a:endParaRPr lang="fi-FI" sz="1200">
                        <a:effectLst/>
                      </a:endParaRPr>
                    </a:p>
                  </a:txBody>
                  <a:tcPr marL="3328" marR="3328" marT="0" marB="1757"/>
                </a:tc>
                <a:tc>
                  <a:txBody>
                    <a:bodyPr/>
                    <a:lstStyle/>
                    <a:p>
                      <a:pPr algn="ctr">
                        <a:lnSpc>
                          <a:spcPct val="107000"/>
                        </a:lnSpc>
                      </a:pPr>
                      <a:r>
                        <a:rPr lang="fi-FI" sz="1200" err="1">
                          <a:effectLst/>
                        </a:rPr>
                        <a:t>Comments</a:t>
                      </a:r>
                      <a:endParaRPr lang="fi-FI" sz="1200">
                        <a:effectLst/>
                        <a:latin typeface="Arial" panose="020B0604020202020204" pitchFamily="34" charset="0"/>
                      </a:endParaRPr>
                    </a:p>
                  </a:txBody>
                  <a:tcPr marL="3328" marR="3328" marT="0" marB="1757"/>
                </a:tc>
                <a:extLst>
                  <a:ext uri="{0D108BD9-81ED-4DB2-BD59-A6C34878D82A}">
                    <a16:rowId xmlns:a16="http://schemas.microsoft.com/office/drawing/2014/main" val="19900644"/>
                  </a:ext>
                </a:extLst>
              </a:tr>
              <a:tr h="1613164">
                <a:tc>
                  <a:txBody>
                    <a:bodyPr/>
                    <a:lstStyle/>
                    <a:p>
                      <a:pPr>
                        <a:lnSpc>
                          <a:spcPct val="107000"/>
                        </a:lnSpc>
                        <a:spcAft>
                          <a:spcPts val="0"/>
                        </a:spcAft>
                      </a:pPr>
                      <a:r>
                        <a:rPr lang="en-US" sz="1600" b="0">
                          <a:effectLst/>
                        </a:rPr>
                        <a:t>Identify data requirements that have not been adequately met.</a:t>
                      </a:r>
                      <a:endParaRPr lang="fi-FI" sz="1600" b="0">
                        <a:effectLst/>
                        <a:latin typeface="Arial" panose="020B0604020202020204" pitchFamily="34" charset="0"/>
                        <a:ea typeface="Calibri" panose="020F0502020204030204" pitchFamily="34" charset="0"/>
                      </a:endParaRPr>
                    </a:p>
                  </a:txBody>
                  <a:tcPr marL="5591" marR="5591" marT="0" marB="2951" anchor="ctr"/>
                </a:tc>
                <a:tc>
                  <a:txBody>
                    <a:bodyPr/>
                    <a:lstStyle/>
                    <a:p>
                      <a:pPr>
                        <a:lnSpc>
                          <a:spcPct val="107000"/>
                        </a:lnSpc>
                        <a:spcAft>
                          <a:spcPts val="0"/>
                        </a:spcAft>
                      </a:pPr>
                      <a:r>
                        <a:rPr lang="en-US" sz="1600" b="0">
                          <a:effectLst/>
                        </a:rPr>
                        <a:t>Incomplete data drives thinking</a:t>
                      </a:r>
                      <a:endParaRPr lang="fi-FI" sz="1600" b="0">
                        <a:effectLst/>
                        <a:latin typeface="Arial" panose="020B0604020202020204" pitchFamily="34" charset="0"/>
                        <a:ea typeface="Calibri" panose="020F0502020204030204" pitchFamily="34" charset="0"/>
                      </a:endParaRPr>
                    </a:p>
                  </a:txBody>
                  <a:tcPr marL="5591" marR="5591" marT="0" marB="2951" anchor="ctr"/>
                </a:tc>
                <a:tc>
                  <a:txBody>
                    <a:bodyPr/>
                    <a:lstStyle/>
                    <a:p>
                      <a:pPr>
                        <a:lnSpc>
                          <a:spcPct val="107000"/>
                        </a:lnSpc>
                        <a:spcAft>
                          <a:spcPts val="0"/>
                        </a:spcAft>
                      </a:pPr>
                      <a:r>
                        <a:rPr lang="en-US" sz="1600" b="0">
                          <a:effectLst/>
                        </a:rPr>
                        <a:t>How to deal with lack of data creates a fork in the path. One possibility is to collect expert judgments.</a:t>
                      </a:r>
                      <a:endParaRPr lang="fi-FI" sz="1600" b="0">
                        <a:effectLst/>
                        <a:latin typeface="Arial" panose="020B0604020202020204" pitchFamily="34" charset="0"/>
                        <a:ea typeface="Calibri" panose="020F0502020204030204" pitchFamily="34" charset="0"/>
                      </a:endParaRPr>
                    </a:p>
                  </a:txBody>
                  <a:tcPr marL="5591" marR="5591" marT="0" marB="2951" anchor="ctr"/>
                </a:tc>
                <a:extLst>
                  <a:ext uri="{0D108BD9-81ED-4DB2-BD59-A6C34878D82A}">
                    <a16:rowId xmlns:a16="http://schemas.microsoft.com/office/drawing/2014/main" val="725297552"/>
                  </a:ext>
                </a:extLst>
              </a:tr>
              <a:tr h="2248721">
                <a:tc>
                  <a:txBody>
                    <a:bodyPr/>
                    <a:lstStyle/>
                    <a:p>
                      <a:pPr>
                        <a:lnSpc>
                          <a:spcPct val="107000"/>
                        </a:lnSpc>
                        <a:spcAft>
                          <a:spcPts val="0"/>
                        </a:spcAft>
                      </a:pPr>
                      <a:r>
                        <a:rPr lang="en-US" sz="1600" b="1">
                          <a:solidFill>
                            <a:srgbClr val="FF0000"/>
                          </a:solidFill>
                          <a:effectLst/>
                        </a:rPr>
                        <a:t>Identify biases that can affect preference assessment and expert judgment. Assess the possible impacts of these biases.</a:t>
                      </a:r>
                      <a:endParaRPr lang="fi-FI" sz="1600" b="1">
                        <a:solidFill>
                          <a:srgbClr val="FF0000"/>
                        </a:solidFill>
                        <a:effectLst/>
                        <a:latin typeface="Arial" panose="020B0604020202020204" pitchFamily="34" charset="0"/>
                        <a:ea typeface="Calibri" panose="020F0502020204030204" pitchFamily="34" charset="0"/>
                      </a:endParaRPr>
                    </a:p>
                  </a:txBody>
                  <a:tcPr marL="5591" marR="5591" marT="0" marB="2951" anchor="ctr"/>
                </a:tc>
                <a:tc>
                  <a:txBody>
                    <a:bodyPr/>
                    <a:lstStyle/>
                    <a:p>
                      <a:pPr>
                        <a:lnSpc>
                          <a:spcPct val="107000"/>
                        </a:lnSpc>
                        <a:spcAft>
                          <a:spcPts val="0"/>
                        </a:spcAft>
                      </a:pPr>
                      <a:r>
                        <a:rPr lang="en-US" sz="1600" b="0">
                          <a:effectLst/>
                        </a:rPr>
                        <a:t>Biased judgments and choices</a:t>
                      </a:r>
                      <a:endParaRPr lang="fi-FI" sz="1600" b="0">
                        <a:effectLst/>
                        <a:latin typeface="Arial" panose="020B0604020202020204" pitchFamily="34" charset="0"/>
                        <a:ea typeface="Calibri" panose="020F0502020204030204" pitchFamily="34" charset="0"/>
                      </a:endParaRPr>
                    </a:p>
                  </a:txBody>
                  <a:tcPr marL="5591" marR="5591" marT="0" marB="2951" anchor="ctr"/>
                </a:tc>
                <a:tc>
                  <a:txBody>
                    <a:bodyPr/>
                    <a:lstStyle/>
                    <a:p>
                      <a:pPr>
                        <a:lnSpc>
                          <a:spcPct val="107000"/>
                        </a:lnSpc>
                        <a:spcAft>
                          <a:spcPts val="0"/>
                        </a:spcAft>
                      </a:pPr>
                      <a:r>
                        <a:rPr lang="en-US" sz="1600" b="0">
                          <a:effectLst/>
                        </a:rPr>
                        <a:t>Effects of the biases can accumulate along the path. Reducing the overall bias can be possible. This possibility creates a fork in the path.</a:t>
                      </a:r>
                      <a:endParaRPr lang="fi-FI" sz="1600" b="0">
                        <a:effectLst/>
                        <a:latin typeface="Arial" panose="020B0604020202020204" pitchFamily="34" charset="0"/>
                        <a:ea typeface="Calibri" panose="020F0502020204030204" pitchFamily="34" charset="0"/>
                      </a:endParaRPr>
                    </a:p>
                  </a:txBody>
                  <a:tcPr marL="5591" marR="5591" marT="0" marB="2951" anchor="ctr"/>
                </a:tc>
                <a:extLst>
                  <a:ext uri="{0D108BD9-81ED-4DB2-BD59-A6C34878D82A}">
                    <a16:rowId xmlns:a16="http://schemas.microsoft.com/office/drawing/2014/main" val="2903208016"/>
                  </a:ext>
                </a:extLst>
              </a:tr>
              <a:tr h="2288444">
                <a:tc>
                  <a:txBody>
                    <a:bodyPr/>
                    <a:lstStyle/>
                    <a:p>
                      <a:pPr>
                        <a:lnSpc>
                          <a:spcPct val="107000"/>
                        </a:lnSpc>
                        <a:spcAft>
                          <a:spcPts val="0"/>
                        </a:spcAft>
                      </a:pPr>
                      <a:r>
                        <a:rPr lang="en-US" sz="1600" b="0">
                          <a:effectLst/>
                        </a:rPr>
                        <a:t>Use multiple techniques to assess preferences and obtain expert judgments. If not, give reason why.</a:t>
                      </a:r>
                      <a:endParaRPr lang="fi-FI" sz="1600" b="0">
                        <a:effectLst/>
                        <a:latin typeface="Arial" panose="020B0604020202020204" pitchFamily="34" charset="0"/>
                        <a:ea typeface="Calibri" panose="020F0502020204030204" pitchFamily="34" charset="0"/>
                      </a:endParaRPr>
                    </a:p>
                  </a:txBody>
                  <a:tcPr marL="5591" marR="5591" marT="0" marB="2951" anchor="ctr"/>
                </a:tc>
                <a:tc>
                  <a:txBody>
                    <a:bodyPr/>
                    <a:lstStyle/>
                    <a:p>
                      <a:pPr>
                        <a:lnSpc>
                          <a:spcPct val="107000"/>
                        </a:lnSpc>
                        <a:spcAft>
                          <a:spcPts val="0"/>
                        </a:spcAft>
                      </a:pPr>
                      <a:r>
                        <a:rPr lang="en-US" sz="1600" b="0">
                          <a:effectLst/>
                        </a:rPr>
                        <a:t>Biased judgments and choices</a:t>
                      </a:r>
                      <a:endParaRPr lang="fi-FI" sz="1600" b="0">
                        <a:effectLst/>
                        <a:latin typeface="Arial" panose="020B0604020202020204" pitchFamily="34" charset="0"/>
                        <a:ea typeface="Calibri" panose="020F0502020204030204" pitchFamily="34" charset="0"/>
                      </a:endParaRPr>
                    </a:p>
                  </a:txBody>
                  <a:tcPr marL="5591" marR="5591" marT="0" marB="2951" anchor="ctr"/>
                </a:tc>
                <a:tc>
                  <a:txBody>
                    <a:bodyPr/>
                    <a:lstStyle/>
                    <a:p>
                      <a:pPr>
                        <a:lnSpc>
                          <a:spcPct val="107000"/>
                        </a:lnSpc>
                        <a:spcAft>
                          <a:spcPts val="0"/>
                        </a:spcAft>
                      </a:pPr>
                      <a:r>
                        <a:rPr lang="en-US" sz="1600" b="0">
                          <a:solidFill>
                            <a:schemeClr val="tx1"/>
                          </a:solidFill>
                          <a:effectLst/>
                        </a:rPr>
                        <a:t>Use of multiple elicitation techniques can reveal the effect of biases </a:t>
                      </a:r>
                      <a:r>
                        <a:rPr lang="en-US" sz="1600" b="0">
                          <a:effectLst/>
                        </a:rPr>
                        <a:t>and generate additional insights compared to using one technique only.</a:t>
                      </a:r>
                      <a:endParaRPr lang="fi-FI" sz="1600" b="0">
                        <a:effectLst/>
                        <a:latin typeface="Arial" panose="020B0604020202020204" pitchFamily="34" charset="0"/>
                        <a:ea typeface="Calibri" panose="020F0502020204030204" pitchFamily="34" charset="0"/>
                      </a:endParaRPr>
                    </a:p>
                  </a:txBody>
                  <a:tcPr marL="5591" marR="5591" marT="0" marB="2951" anchor="ctr"/>
                </a:tc>
                <a:extLst>
                  <a:ext uri="{0D108BD9-81ED-4DB2-BD59-A6C34878D82A}">
                    <a16:rowId xmlns:a16="http://schemas.microsoft.com/office/drawing/2014/main" val="1080225345"/>
                  </a:ext>
                </a:extLst>
              </a:tr>
            </a:tbl>
          </a:graphicData>
        </a:graphic>
      </p:graphicFrame>
      <p:sp>
        <p:nvSpPr>
          <p:cNvPr id="3" name="Rectangle 2"/>
          <p:cNvSpPr/>
          <p:nvPr/>
        </p:nvSpPr>
        <p:spPr>
          <a:xfrm>
            <a:off x="1851426" y="53750"/>
            <a:ext cx="6392982" cy="367216"/>
          </a:xfrm>
          <a:prstGeom prst="rect">
            <a:avLst/>
          </a:prstGeom>
        </p:spPr>
        <p:txBody>
          <a:bodyPr wrap="square">
            <a:spAutoFit/>
          </a:bodyPr>
          <a:lstStyle/>
          <a:p>
            <a:pPr>
              <a:lnSpc>
                <a:spcPct val="107000"/>
              </a:lnSpc>
              <a:spcAft>
                <a:spcPts val="0"/>
              </a:spcAft>
            </a:pPr>
            <a:r>
              <a:rPr lang="en-US" b="1"/>
              <a:t>Stage: Data collection and elicitation of preferences</a:t>
            </a:r>
            <a:endParaRPr lang="fi-FI" b="1">
              <a:latin typeface="Arial" panose="020B0604020202020204" pitchFamily="34" charset="0"/>
              <a:ea typeface="Calibri" panose="020F0502020204030204" pitchFamily="34" charset="0"/>
            </a:endParaRPr>
          </a:p>
        </p:txBody>
      </p:sp>
      <p:sp>
        <p:nvSpPr>
          <p:cNvPr id="7" name="Slide Number Placeholder 6"/>
          <p:cNvSpPr>
            <a:spLocks noGrp="1"/>
          </p:cNvSpPr>
          <p:nvPr>
            <p:ph type="sldNum" sz="quarter" idx="12"/>
          </p:nvPr>
        </p:nvSpPr>
        <p:spPr/>
        <p:txBody>
          <a:bodyPr/>
          <a:lstStyle/>
          <a:p>
            <a:pPr>
              <a:defRPr/>
            </a:pPr>
            <a:fld id="{B69C0E4A-449E-4D81-B695-1ABCCBC0E9BE}" type="slidenum">
              <a:rPr lang="en-US" smtClean="0"/>
              <a:pPr>
                <a:defRPr/>
              </a:pPr>
              <a:t>34</a:t>
            </a:fld>
            <a:endParaRPr lang="en-US"/>
          </a:p>
        </p:txBody>
      </p:sp>
    </p:spTree>
    <p:extLst>
      <p:ext uri="{BB962C8B-B14F-4D97-AF65-F5344CB8AC3E}">
        <p14:creationId xmlns:p14="http://schemas.microsoft.com/office/powerpoint/2010/main" val="1640945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199950" y="5650987"/>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6335796"/>
              </p:ext>
            </p:extLst>
          </p:nvPr>
        </p:nvGraphicFramePr>
        <p:xfrm>
          <a:off x="215827" y="467835"/>
          <a:ext cx="8991199" cy="6059619"/>
        </p:xfrm>
        <a:graphic>
          <a:graphicData uri="http://schemas.openxmlformats.org/drawingml/2006/table">
            <a:tbl>
              <a:tblPr firstRow="1" firstCol="1" bandRow="1">
                <a:tableStyleId>{3B4B98B0-60AC-42C2-AFA5-B58CD77FA1E5}</a:tableStyleId>
              </a:tblPr>
              <a:tblGrid>
                <a:gridCol w="3810072">
                  <a:extLst>
                    <a:ext uri="{9D8B030D-6E8A-4147-A177-3AD203B41FA5}">
                      <a16:colId xmlns:a16="http://schemas.microsoft.com/office/drawing/2014/main" val="1281863310"/>
                    </a:ext>
                  </a:extLst>
                </a:gridCol>
                <a:gridCol w="2029696">
                  <a:extLst>
                    <a:ext uri="{9D8B030D-6E8A-4147-A177-3AD203B41FA5}">
                      <a16:colId xmlns:a16="http://schemas.microsoft.com/office/drawing/2014/main" val="2692179388"/>
                    </a:ext>
                  </a:extLst>
                </a:gridCol>
                <a:gridCol w="3151431">
                  <a:extLst>
                    <a:ext uri="{9D8B030D-6E8A-4147-A177-3AD203B41FA5}">
                      <a16:colId xmlns:a16="http://schemas.microsoft.com/office/drawing/2014/main" val="2614883769"/>
                    </a:ext>
                  </a:extLst>
                </a:gridCol>
              </a:tblGrid>
              <a:tr h="54100">
                <a:tc>
                  <a:txBody>
                    <a:bodyPr/>
                    <a:lstStyle/>
                    <a:p>
                      <a:pPr algn="ctr">
                        <a:lnSpc>
                          <a:spcPct val="107000"/>
                        </a:lnSpc>
                        <a:spcAft>
                          <a:spcPts val="0"/>
                        </a:spcAft>
                      </a:pPr>
                      <a:r>
                        <a:rPr lang="fi-FI" sz="1200" err="1">
                          <a:effectLst/>
                          <a:latin typeface="Arial" panose="020B0604020202020204" pitchFamily="34" charset="0"/>
                          <a:ea typeface="Calibri" panose="020F0502020204030204" pitchFamily="34" charset="0"/>
                        </a:rPr>
                        <a:t>Task</a:t>
                      </a:r>
                      <a:endParaRPr lang="fi-FI" sz="1200">
                        <a:effectLst/>
                        <a:latin typeface="Arial" panose="020B0604020202020204" pitchFamily="34" charset="0"/>
                        <a:ea typeface="Calibri" panose="020F0502020204030204" pitchFamily="34" charset="0"/>
                      </a:endParaRPr>
                    </a:p>
                  </a:txBody>
                  <a:tcPr marL="4297" marR="4297" marT="0" marB="2268"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200">
                          <a:effectLst/>
                        </a:rPr>
                        <a:t> Risks to be mitigated</a:t>
                      </a:r>
                      <a:endParaRPr lang="fi-FI" sz="1200">
                        <a:effectLst/>
                      </a:endParaRPr>
                    </a:p>
                  </a:txBody>
                  <a:tcPr marL="3328" marR="3328" marT="0" marB="1757"/>
                </a:tc>
                <a:tc>
                  <a:txBody>
                    <a:bodyPr/>
                    <a:lstStyle/>
                    <a:p>
                      <a:pPr algn="ctr">
                        <a:lnSpc>
                          <a:spcPct val="107000"/>
                        </a:lnSpc>
                      </a:pPr>
                      <a:r>
                        <a:rPr lang="fi-FI" sz="1200" err="1">
                          <a:effectLst/>
                        </a:rPr>
                        <a:t>Comments</a:t>
                      </a:r>
                      <a:endParaRPr lang="fi-FI" sz="1200">
                        <a:effectLst/>
                        <a:latin typeface="Arial" panose="020B0604020202020204" pitchFamily="34" charset="0"/>
                      </a:endParaRPr>
                    </a:p>
                  </a:txBody>
                  <a:tcPr marL="3328" marR="3328" marT="0" marB="1757"/>
                </a:tc>
                <a:extLst>
                  <a:ext uri="{0D108BD9-81ED-4DB2-BD59-A6C34878D82A}">
                    <a16:rowId xmlns:a16="http://schemas.microsoft.com/office/drawing/2014/main" val="1627324650"/>
                  </a:ext>
                </a:extLst>
              </a:tr>
              <a:tr h="987733">
                <a:tc>
                  <a:txBody>
                    <a:bodyPr/>
                    <a:lstStyle/>
                    <a:p>
                      <a:pPr>
                        <a:lnSpc>
                          <a:spcPct val="107000"/>
                        </a:lnSpc>
                        <a:spcAft>
                          <a:spcPts val="0"/>
                        </a:spcAft>
                      </a:pPr>
                      <a:r>
                        <a:rPr lang="en-US" sz="1600" b="1">
                          <a:solidFill>
                            <a:srgbClr val="FF0000"/>
                          </a:solidFill>
                          <a:effectLst/>
                        </a:rPr>
                        <a:t>Evaluate the progress of the project in relation to its overall objectives.</a:t>
                      </a:r>
                      <a:endParaRPr lang="fi-FI" sz="1600" b="1">
                        <a:solidFill>
                          <a:srgbClr val="FF0000"/>
                        </a:solidFill>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solidFill>
                            <a:schemeClr val="tx1"/>
                          </a:solidFill>
                          <a:effectLst/>
                        </a:rPr>
                        <a:t>Problem solving may follow a poor path</a:t>
                      </a:r>
                      <a:endParaRPr lang="fi-FI" sz="1600" b="0">
                        <a:solidFill>
                          <a:schemeClr val="tx1"/>
                        </a:solidFill>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1">
                          <a:solidFill>
                            <a:srgbClr val="FF0000"/>
                          </a:solidFill>
                          <a:effectLst/>
                        </a:rPr>
                        <a:t>The path may need to be redirected if it is not the intended one or satisfying.</a:t>
                      </a:r>
                      <a:endParaRPr lang="fi-FI" sz="1600" b="1">
                        <a:solidFill>
                          <a:srgbClr val="FF0000"/>
                        </a:solidFill>
                        <a:effectLst/>
                        <a:latin typeface="Arial" panose="020B0604020202020204" pitchFamily="34" charset="0"/>
                        <a:ea typeface="Calibri" panose="020F0502020204030204" pitchFamily="34" charset="0"/>
                      </a:endParaRPr>
                    </a:p>
                  </a:txBody>
                  <a:tcPr marL="4297" marR="4297" marT="0" marB="2268" anchor="ctr"/>
                </a:tc>
                <a:extLst>
                  <a:ext uri="{0D108BD9-81ED-4DB2-BD59-A6C34878D82A}">
                    <a16:rowId xmlns:a16="http://schemas.microsoft.com/office/drawing/2014/main" val="107761928"/>
                  </a:ext>
                </a:extLst>
              </a:tr>
              <a:tr h="935152">
                <a:tc>
                  <a:txBody>
                    <a:bodyPr/>
                    <a:lstStyle/>
                    <a:p>
                      <a:pPr>
                        <a:lnSpc>
                          <a:spcPct val="107000"/>
                        </a:lnSpc>
                        <a:spcAft>
                          <a:spcPts val="0"/>
                        </a:spcAft>
                      </a:pPr>
                      <a:r>
                        <a:rPr lang="en-US" sz="1600" b="0">
                          <a:effectLst/>
                        </a:rPr>
                        <a:t>Evaluate the model in relation to the objectives and requirements for the model.</a:t>
                      </a:r>
                      <a:endParaRPr lang="fi-FI" sz="1600" b="0">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Problem solving may follow a poor path</a:t>
                      </a:r>
                      <a:endParaRPr lang="fi-FI" sz="1600" b="0">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If the model is not satisfying, </a:t>
                      </a:r>
                      <a:r>
                        <a:rPr lang="en-US" sz="1600" b="1">
                          <a:solidFill>
                            <a:srgbClr val="FF0000"/>
                          </a:solidFill>
                          <a:effectLst/>
                        </a:rPr>
                        <a:t>there may be need to restart model developmen</a:t>
                      </a:r>
                      <a:r>
                        <a:rPr lang="en-US" sz="1600" b="0">
                          <a:effectLst/>
                        </a:rPr>
                        <a:t>t, or create a competing model.</a:t>
                      </a:r>
                      <a:endParaRPr lang="fi-FI" sz="1600" b="0">
                        <a:effectLst/>
                        <a:latin typeface="Arial" panose="020B0604020202020204" pitchFamily="34" charset="0"/>
                        <a:ea typeface="Calibri" panose="020F0502020204030204" pitchFamily="34" charset="0"/>
                      </a:endParaRPr>
                    </a:p>
                  </a:txBody>
                  <a:tcPr marL="4297" marR="4297" marT="0" marB="2268" anchor="ctr"/>
                </a:tc>
                <a:extLst>
                  <a:ext uri="{0D108BD9-81ED-4DB2-BD59-A6C34878D82A}">
                    <a16:rowId xmlns:a16="http://schemas.microsoft.com/office/drawing/2014/main" val="2728967406"/>
                  </a:ext>
                </a:extLst>
              </a:tr>
              <a:tr h="1135346">
                <a:tc>
                  <a:txBody>
                    <a:bodyPr/>
                    <a:lstStyle/>
                    <a:p>
                      <a:pPr>
                        <a:lnSpc>
                          <a:spcPct val="107000"/>
                        </a:lnSpc>
                        <a:spcAft>
                          <a:spcPts val="0"/>
                        </a:spcAft>
                      </a:pPr>
                      <a:r>
                        <a:rPr lang="en-US" sz="1600" b="1">
                          <a:solidFill>
                            <a:srgbClr val="FF0000"/>
                          </a:solidFill>
                          <a:effectLst/>
                        </a:rPr>
                        <a:t>Investigate whether there is new understanding about the problem </a:t>
                      </a:r>
                      <a:r>
                        <a:rPr lang="en-US" sz="1600" b="0">
                          <a:solidFill>
                            <a:schemeClr val="tx1"/>
                          </a:solidFill>
                          <a:effectLst/>
                        </a:rPr>
                        <a:t>to be taken into account in the problem solving process.</a:t>
                      </a:r>
                      <a:endParaRPr lang="fi-FI" sz="1600" b="0">
                        <a:solidFill>
                          <a:schemeClr val="tx1"/>
                        </a:solidFill>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Lack of critical evaluation of the path taken</a:t>
                      </a:r>
                      <a:endParaRPr lang="fi-FI" sz="1600" b="0">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Improved understanding of the problem may call for changes in the approaches used.</a:t>
                      </a:r>
                      <a:endParaRPr lang="fi-FI" sz="1600" b="0">
                        <a:effectLst/>
                        <a:latin typeface="Arial" panose="020B0604020202020204" pitchFamily="34" charset="0"/>
                        <a:ea typeface="Calibri" panose="020F0502020204030204" pitchFamily="34" charset="0"/>
                      </a:endParaRPr>
                    </a:p>
                  </a:txBody>
                  <a:tcPr marL="4297" marR="4297" marT="0" marB="2268" anchor="ctr"/>
                </a:tc>
                <a:extLst>
                  <a:ext uri="{0D108BD9-81ED-4DB2-BD59-A6C34878D82A}">
                    <a16:rowId xmlns:a16="http://schemas.microsoft.com/office/drawing/2014/main" val="2034190839"/>
                  </a:ext>
                </a:extLst>
              </a:tr>
              <a:tr h="1070746">
                <a:tc>
                  <a:txBody>
                    <a:bodyPr/>
                    <a:lstStyle/>
                    <a:p>
                      <a:pPr>
                        <a:lnSpc>
                          <a:spcPct val="107000"/>
                        </a:lnSpc>
                        <a:spcAft>
                          <a:spcPts val="0"/>
                        </a:spcAft>
                      </a:pPr>
                      <a:r>
                        <a:rPr lang="en-US" sz="1600" b="0">
                          <a:effectLst/>
                        </a:rPr>
                        <a:t>Consider the possibility that external factors influencing the system under study have changed.</a:t>
                      </a:r>
                      <a:endParaRPr lang="fi-FI" sz="1600" b="0">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Incomplete data or information drives thinking</a:t>
                      </a:r>
                      <a:endParaRPr lang="fi-FI" sz="1600" b="0">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Changes in the external factors may require changes in the assumptions and approaches used.</a:t>
                      </a:r>
                      <a:endParaRPr lang="fi-FI" sz="1600" b="0">
                        <a:effectLst/>
                        <a:latin typeface="Arial" panose="020B0604020202020204" pitchFamily="34" charset="0"/>
                        <a:ea typeface="Calibri" panose="020F0502020204030204" pitchFamily="34" charset="0"/>
                      </a:endParaRPr>
                    </a:p>
                  </a:txBody>
                  <a:tcPr marL="4297" marR="4297" marT="0" marB="2268" anchor="ctr"/>
                </a:tc>
                <a:extLst>
                  <a:ext uri="{0D108BD9-81ED-4DB2-BD59-A6C34878D82A}">
                    <a16:rowId xmlns:a16="http://schemas.microsoft.com/office/drawing/2014/main" val="3357292045"/>
                  </a:ext>
                </a:extLst>
              </a:tr>
              <a:tr h="864096">
                <a:tc>
                  <a:txBody>
                    <a:bodyPr/>
                    <a:lstStyle/>
                    <a:p>
                      <a:pPr>
                        <a:lnSpc>
                          <a:spcPct val="107000"/>
                        </a:lnSpc>
                        <a:spcAft>
                          <a:spcPts val="0"/>
                        </a:spcAft>
                      </a:pPr>
                      <a:r>
                        <a:rPr lang="en-US" sz="1600" b="0">
                          <a:effectLst/>
                        </a:rPr>
                        <a:t>Consider the possibility that the data used is not up-to-date.</a:t>
                      </a:r>
                      <a:endParaRPr lang="fi-FI" sz="1600" b="0">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Outdated data drives thinking</a:t>
                      </a:r>
                      <a:endParaRPr lang="fi-FI" sz="1600" b="0">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If the data set is outdated or incomplete, there may be need to gather more data.</a:t>
                      </a:r>
                      <a:endParaRPr lang="fi-FI" sz="1600" b="0">
                        <a:effectLst/>
                        <a:latin typeface="Arial" panose="020B0604020202020204" pitchFamily="34" charset="0"/>
                        <a:ea typeface="Calibri" panose="020F0502020204030204" pitchFamily="34" charset="0"/>
                      </a:endParaRPr>
                    </a:p>
                  </a:txBody>
                  <a:tcPr marL="4297" marR="4297" marT="0" marB="2268" anchor="ctr"/>
                </a:tc>
                <a:extLst>
                  <a:ext uri="{0D108BD9-81ED-4DB2-BD59-A6C34878D82A}">
                    <a16:rowId xmlns:a16="http://schemas.microsoft.com/office/drawing/2014/main" val="3920964362"/>
                  </a:ext>
                </a:extLst>
              </a:tr>
              <a:tr h="790915">
                <a:tc>
                  <a:txBody>
                    <a:bodyPr/>
                    <a:lstStyle/>
                    <a:p>
                      <a:pPr>
                        <a:lnSpc>
                          <a:spcPct val="107000"/>
                        </a:lnSpc>
                        <a:spcAft>
                          <a:spcPts val="0"/>
                        </a:spcAft>
                      </a:pPr>
                      <a:r>
                        <a:rPr lang="en-US" sz="1600" b="0">
                          <a:solidFill>
                            <a:schemeClr val="tx1"/>
                          </a:solidFill>
                          <a:effectLst/>
                        </a:rPr>
                        <a:t>Consider the possibility that stakeholder preferences have changed.</a:t>
                      </a:r>
                      <a:endParaRPr lang="fi-FI" sz="1600" b="0">
                        <a:solidFill>
                          <a:schemeClr val="tx1"/>
                        </a:solidFill>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Unnoticed changes in preferences</a:t>
                      </a:r>
                      <a:endParaRPr lang="fi-FI" sz="1600" b="0">
                        <a:effectLst/>
                        <a:latin typeface="Arial" panose="020B0604020202020204" pitchFamily="34" charset="0"/>
                        <a:ea typeface="Calibri" panose="020F0502020204030204" pitchFamily="34" charset="0"/>
                      </a:endParaRPr>
                    </a:p>
                  </a:txBody>
                  <a:tcPr marL="4297" marR="4297" marT="0" marB="2268" anchor="ctr"/>
                </a:tc>
                <a:tc>
                  <a:txBody>
                    <a:bodyPr/>
                    <a:lstStyle/>
                    <a:p>
                      <a:pPr>
                        <a:lnSpc>
                          <a:spcPct val="107000"/>
                        </a:lnSpc>
                        <a:spcAft>
                          <a:spcPts val="0"/>
                        </a:spcAft>
                      </a:pPr>
                      <a:r>
                        <a:rPr lang="en-US" sz="1600" b="0">
                          <a:effectLst/>
                        </a:rPr>
                        <a:t>Reassessment of stakeholder preferences may be needed.</a:t>
                      </a:r>
                      <a:endParaRPr lang="fi-FI" sz="1600" b="0">
                        <a:effectLst/>
                        <a:latin typeface="Arial" panose="020B0604020202020204" pitchFamily="34" charset="0"/>
                        <a:ea typeface="Calibri" panose="020F0502020204030204" pitchFamily="34" charset="0"/>
                      </a:endParaRPr>
                    </a:p>
                  </a:txBody>
                  <a:tcPr marL="4297" marR="4297" marT="0" marB="2268" anchor="ctr"/>
                </a:tc>
                <a:extLst>
                  <a:ext uri="{0D108BD9-81ED-4DB2-BD59-A6C34878D82A}">
                    <a16:rowId xmlns:a16="http://schemas.microsoft.com/office/drawing/2014/main" val="2192384738"/>
                  </a:ext>
                </a:extLst>
              </a:tr>
            </a:tbl>
          </a:graphicData>
        </a:graphic>
      </p:graphicFrame>
      <p:sp>
        <p:nvSpPr>
          <p:cNvPr id="3" name="Rectangle 2"/>
          <p:cNvSpPr/>
          <p:nvPr/>
        </p:nvSpPr>
        <p:spPr>
          <a:xfrm>
            <a:off x="1115616" y="77987"/>
            <a:ext cx="7912940" cy="367216"/>
          </a:xfrm>
          <a:prstGeom prst="rect">
            <a:avLst/>
          </a:prstGeom>
        </p:spPr>
        <p:txBody>
          <a:bodyPr wrap="square">
            <a:spAutoFit/>
          </a:bodyPr>
          <a:lstStyle/>
          <a:p>
            <a:pPr>
              <a:lnSpc>
                <a:spcPct val="107000"/>
              </a:lnSpc>
              <a:spcAft>
                <a:spcPts val="0"/>
              </a:spcAft>
            </a:pPr>
            <a:r>
              <a:rPr lang="en-US" b="1"/>
              <a:t>Stage: Checkpoints for the evaluation of the path followed</a:t>
            </a:r>
            <a:endParaRPr lang="fi-FI" b="1">
              <a:latin typeface="Arial" panose="020B0604020202020204" pitchFamily="34" charset="0"/>
              <a:ea typeface="Calibri" panose="020F0502020204030204" pitchFamily="34" charset="0"/>
            </a:endParaRPr>
          </a:p>
        </p:txBody>
      </p:sp>
      <p:sp>
        <p:nvSpPr>
          <p:cNvPr id="7" name="Slide Number Placeholder 6"/>
          <p:cNvSpPr>
            <a:spLocks noGrp="1"/>
          </p:cNvSpPr>
          <p:nvPr>
            <p:ph type="sldNum" sz="quarter" idx="12"/>
          </p:nvPr>
        </p:nvSpPr>
        <p:spPr/>
        <p:txBody>
          <a:bodyPr/>
          <a:lstStyle/>
          <a:p>
            <a:pPr>
              <a:defRPr/>
            </a:pPr>
            <a:fld id="{B69C0E4A-449E-4D81-B695-1ABCCBC0E9BE}" type="slidenum">
              <a:rPr lang="en-US" smtClean="0"/>
              <a:pPr>
                <a:defRPr/>
              </a:pPr>
              <a:t>35</a:t>
            </a:fld>
            <a:endParaRPr lang="en-US"/>
          </a:p>
        </p:txBody>
      </p:sp>
    </p:spTree>
    <p:extLst>
      <p:ext uri="{BB962C8B-B14F-4D97-AF65-F5344CB8AC3E}">
        <p14:creationId xmlns:p14="http://schemas.microsoft.com/office/powerpoint/2010/main" val="2484735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59" y="836712"/>
            <a:ext cx="7985125" cy="1079500"/>
          </a:xfrm>
        </p:spPr>
        <p:txBody>
          <a:bodyPr/>
          <a:lstStyle/>
          <a:p>
            <a:pPr algn="ctr"/>
            <a:r>
              <a:rPr lang="fi-FI" err="1"/>
              <a:t>Conclusions</a:t>
            </a:r>
            <a:endParaRPr lang="en-US"/>
          </a:p>
        </p:txBody>
      </p:sp>
      <p:sp>
        <p:nvSpPr>
          <p:cNvPr id="3" name="Sisällön paikkamerkki 2"/>
          <p:cNvSpPr>
            <a:spLocks noGrp="1"/>
          </p:cNvSpPr>
          <p:nvPr>
            <p:ph idx="1"/>
          </p:nvPr>
        </p:nvSpPr>
        <p:spPr>
          <a:xfrm>
            <a:off x="1043608" y="1196752"/>
            <a:ext cx="7697092" cy="3900979"/>
          </a:xfrm>
        </p:spPr>
        <p:txBody>
          <a:bodyPr/>
          <a:lstStyle/>
          <a:p>
            <a:pPr marL="0" indent="0">
              <a:buNone/>
            </a:pPr>
            <a:endParaRPr lang="en-US" b="1"/>
          </a:p>
          <a:p>
            <a:pPr marL="0" indent="0">
              <a:buNone/>
            </a:pPr>
            <a:r>
              <a:rPr lang="en-US"/>
              <a:t>Path dependence is a real phenomenon and a risk in modelling</a:t>
            </a:r>
          </a:p>
          <a:p>
            <a:r>
              <a:rPr lang="en-US">
                <a:solidFill>
                  <a:srgbClr val="0066FF"/>
                </a:solidFill>
              </a:rPr>
              <a:t>Most important driver is human behavior</a:t>
            </a:r>
            <a:endParaRPr lang="fi-FI" b="1">
              <a:solidFill>
                <a:srgbClr val="0066FF"/>
              </a:solidFill>
            </a:endParaRPr>
          </a:p>
          <a:p>
            <a:r>
              <a:rPr lang="fi-FI"/>
              <a:t>Awareness is the first step to cope with path dependence </a:t>
            </a:r>
          </a:p>
          <a:p>
            <a:pPr marL="0" indent="0">
              <a:buNone/>
            </a:pPr>
            <a:endParaRPr lang="en-US"/>
          </a:p>
          <a:p>
            <a:pPr marL="0" indent="0">
              <a:buNone/>
            </a:pPr>
            <a:r>
              <a:rPr lang="en-US"/>
              <a:t>Research on the mitigation of biases over the whole modelling process is needed</a:t>
            </a:r>
          </a:p>
          <a:p>
            <a:endParaRPr lang="en-US"/>
          </a:p>
          <a:p>
            <a:pPr marL="0" indent="0">
              <a:buNone/>
            </a:pPr>
            <a:r>
              <a:rPr lang="en-US" b="1">
                <a:solidFill>
                  <a:srgbClr val="0066FF"/>
                </a:solidFill>
              </a:rPr>
              <a:t>Leadership</a:t>
            </a:r>
            <a:r>
              <a:rPr lang="en-US">
                <a:solidFill>
                  <a:srgbClr val="0066FF"/>
                </a:solidFill>
              </a:rPr>
              <a:t> in modelling is essential</a:t>
            </a:r>
            <a:endParaRPr lang="fi-FI" b="1"/>
          </a:p>
          <a:p>
            <a:pPr marL="0" indent="0">
              <a:buNone/>
            </a:pPr>
            <a:endParaRPr lang="en-US"/>
          </a:p>
          <a:p>
            <a:pPr marL="0" indent="0">
              <a:buNone/>
            </a:pPr>
            <a:endParaRPr lang="fi-FI"/>
          </a:p>
          <a:p>
            <a:endParaRPr lang="fi-FI"/>
          </a:p>
        </p:txBody>
      </p:sp>
    </p:spTree>
    <p:extLst>
      <p:ext uri="{BB962C8B-B14F-4D97-AF65-F5344CB8AC3E}">
        <p14:creationId xmlns:p14="http://schemas.microsoft.com/office/powerpoint/2010/main" val="2722519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90AD-C2BB-4841-B0F4-DE8B7E6B2500}"/>
              </a:ext>
            </a:extLst>
          </p:cNvPr>
          <p:cNvSpPr>
            <a:spLocks noGrp="1"/>
          </p:cNvSpPr>
          <p:nvPr>
            <p:ph type="title"/>
          </p:nvPr>
        </p:nvSpPr>
        <p:spPr>
          <a:xfrm>
            <a:off x="827584" y="503238"/>
            <a:ext cx="7985125" cy="1079500"/>
          </a:xfrm>
        </p:spPr>
        <p:txBody>
          <a:bodyPr/>
          <a:lstStyle/>
          <a:p>
            <a:pPr algn="ctr"/>
            <a:r>
              <a:rPr lang="en-US"/>
              <a:t>Leadership in participatory modelling </a:t>
            </a:r>
            <a:br>
              <a:rPr lang="en-US"/>
            </a:br>
            <a:r>
              <a:rPr lang="en-US" sz="2000" b="0"/>
              <a:t>Hämäläinen, Miliszewska and Voinov, 2020</a:t>
            </a:r>
          </a:p>
        </p:txBody>
      </p:sp>
      <p:sp>
        <p:nvSpPr>
          <p:cNvPr id="4" name="Rectangle 1">
            <a:extLst>
              <a:ext uri="{FF2B5EF4-FFF2-40B4-BE49-F238E27FC236}">
                <a16:creationId xmlns:a16="http://schemas.microsoft.com/office/drawing/2014/main" id="{1EC51C35-2B51-42A9-986A-245A25F1009D}"/>
              </a:ext>
            </a:extLst>
          </p:cNvPr>
          <p:cNvSpPr>
            <a:spLocks noGrp="1" noChangeArrowheads="1"/>
          </p:cNvSpPr>
          <p:nvPr>
            <p:ph idx="1"/>
          </p:nvPr>
        </p:nvSpPr>
        <p:spPr bwMode="auto">
          <a:xfrm>
            <a:off x="611560" y="1918186"/>
            <a:ext cx="8064896"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264"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66FF"/>
                </a:solidFill>
                <a:effectLst/>
                <a:latin typeface="NexusSerif"/>
              </a:rPr>
              <a:t>A manager does things right – A leader does the right things</a:t>
            </a:r>
            <a:endParaRPr lang="en-US" altLang="en-US">
              <a:solidFill>
                <a:srgbClr val="2E2E2E"/>
              </a:solidFill>
              <a:latin typeface="NexusSerif"/>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a:solidFill>
                  <a:srgbClr val="2E2E2E"/>
                </a:solidFill>
                <a:latin typeface="NexusSerif"/>
              </a:rPr>
              <a:t>The modeler can be either, or both, or a technical expert only </a:t>
            </a:r>
            <a:endParaRPr kumimoji="0" lang="en-US" altLang="en-US" b="0" i="0" u="none" strike="noStrike" cap="none" normalizeH="0" baseline="0">
              <a:ln>
                <a:noFill/>
              </a:ln>
              <a:solidFill>
                <a:srgbClr val="2E2E2E"/>
              </a:solidFill>
              <a:effectLst/>
              <a:latin typeface="NexusSerif"/>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2E2E2E"/>
                </a:solidFill>
                <a:effectLst/>
                <a:latin typeface="NexusSerif"/>
              </a:rPr>
              <a:t>A leader in a </a:t>
            </a:r>
            <a:r>
              <a:rPr lang="en-US" altLang="en-US" b="1">
                <a:solidFill>
                  <a:srgbClr val="2E2E2E"/>
                </a:solidFill>
                <a:latin typeface="NexusSerif"/>
              </a:rPr>
              <a:t>modelling</a:t>
            </a:r>
            <a:r>
              <a:rPr kumimoji="0" lang="en-US" altLang="en-US" b="1" i="0" u="none" strike="noStrike" cap="none" normalizeH="0" baseline="0">
                <a:ln>
                  <a:noFill/>
                </a:ln>
                <a:solidFill>
                  <a:srgbClr val="2E2E2E"/>
                </a:solidFill>
                <a:effectLst/>
                <a:latin typeface="NexusSerif"/>
              </a:rPr>
              <a:t> project should:</a:t>
            </a:r>
          </a:p>
          <a:p>
            <a:pPr marL="457200" lvl="1" indent="-457200">
              <a:buFont typeface="Arial" panose="020B0604020202020204" pitchFamily="34" charset="0"/>
              <a:buChar char="•"/>
            </a:pPr>
            <a:r>
              <a:rPr kumimoji="0" lang="en-US" altLang="en-US" sz="2200" b="0" i="0" u="none" strike="noStrike" cap="none" normalizeH="0" baseline="0">
                <a:ln>
                  <a:noFill/>
                </a:ln>
                <a:solidFill>
                  <a:srgbClr val="2E2E2E"/>
                </a:solidFill>
                <a:effectLst/>
                <a:latin typeface="NexusSerif"/>
              </a:rPr>
              <a:t>Understand the big picture</a:t>
            </a:r>
          </a:p>
          <a:p>
            <a:pPr marL="457200" lvl="1" indent="-457200">
              <a:buFont typeface="Arial" panose="020B0604020202020204" pitchFamily="34" charset="0"/>
              <a:buChar char="•"/>
            </a:pPr>
            <a:r>
              <a:rPr kumimoji="0" lang="en-US" altLang="en-US" sz="2200" b="0" i="0" u="none" strike="noStrike" cap="none" normalizeH="0" baseline="0">
                <a:ln>
                  <a:noFill/>
                </a:ln>
                <a:solidFill>
                  <a:srgbClr val="2E2E2E"/>
                </a:solidFill>
                <a:effectLst/>
                <a:latin typeface="NexusSerif"/>
              </a:rPr>
              <a:t>Clarify the context and boundaries</a:t>
            </a:r>
          </a:p>
          <a:p>
            <a:pPr marL="457200" lvl="1" indent="-457200">
              <a:buFont typeface="Arial" panose="020B0604020202020204" pitchFamily="34" charset="0"/>
              <a:buChar char="•"/>
            </a:pPr>
            <a:r>
              <a:rPr kumimoji="0" lang="en-US" altLang="en-US" sz="2200" b="0" i="0" u="none" strike="noStrike" cap="none" normalizeH="0" baseline="0">
                <a:ln>
                  <a:noFill/>
                </a:ln>
                <a:solidFill>
                  <a:srgbClr val="2E2E2E"/>
                </a:solidFill>
                <a:effectLst/>
                <a:latin typeface="NexusSerif"/>
              </a:rPr>
              <a:t>Consider alternative approaches and tools</a:t>
            </a:r>
          </a:p>
          <a:p>
            <a:pPr marL="457200" lvl="1" indent="-457200">
              <a:buFont typeface="Arial" panose="020B0604020202020204" pitchFamily="34" charset="0"/>
              <a:buChar char="•"/>
            </a:pPr>
            <a:r>
              <a:rPr kumimoji="0" lang="en-US" altLang="en-US" sz="2200" b="0" i="0" u="none" strike="noStrike" cap="none" normalizeH="0" baseline="0">
                <a:ln>
                  <a:noFill/>
                </a:ln>
                <a:solidFill>
                  <a:srgbClr val="2E2E2E"/>
                </a:solidFill>
                <a:effectLst/>
                <a:latin typeface="NexusSerif"/>
              </a:rPr>
              <a:t>Have good social and technical skills</a:t>
            </a:r>
          </a:p>
          <a:p>
            <a:pPr marL="457200" lvl="1" indent="-457200">
              <a:buFont typeface="Arial" panose="020B0604020202020204" pitchFamily="34" charset="0"/>
              <a:buChar char="•"/>
            </a:pPr>
            <a:r>
              <a:rPr kumimoji="0" lang="en-US" altLang="en-US" sz="2200" b="0" i="0" u="none" strike="noStrike" cap="none" normalizeH="0" baseline="0">
                <a:ln>
                  <a:noFill/>
                </a:ln>
                <a:solidFill>
                  <a:srgbClr val="2E2E2E"/>
                </a:solidFill>
                <a:effectLst/>
                <a:latin typeface="NexusSerif"/>
              </a:rPr>
              <a:t>Understand modelling if not a modeler</a:t>
            </a:r>
          </a:p>
          <a:p>
            <a:pPr marL="457200" lvl="1" indent="-457200">
              <a:buFont typeface="Arial" panose="020B0604020202020204" pitchFamily="34" charset="0"/>
              <a:buChar char="•"/>
            </a:pPr>
            <a:r>
              <a:rPr kumimoji="0" lang="en-US" altLang="en-US" sz="2200" b="0" i="0" u="none" strike="noStrike" cap="none" normalizeH="0" baseline="0">
                <a:ln>
                  <a:noFill/>
                </a:ln>
                <a:solidFill>
                  <a:srgbClr val="2E2E2E"/>
                </a:solidFill>
                <a:effectLst/>
                <a:latin typeface="NexusSerif"/>
              </a:rPr>
              <a:t>Know the stakeholders and empower them</a:t>
            </a:r>
          </a:p>
          <a:p>
            <a:pPr marL="457200" lvl="1" indent="-457200">
              <a:buFont typeface="Arial" panose="020B0604020202020204" pitchFamily="34" charset="0"/>
              <a:buChar char="•"/>
            </a:pPr>
            <a:r>
              <a:rPr kumimoji="0" lang="en-US" altLang="en-US" sz="2200" b="0" i="0" u="none" strike="noStrike" cap="none" normalizeH="0" baseline="0">
                <a:ln>
                  <a:noFill/>
                </a:ln>
                <a:solidFill>
                  <a:srgbClr val="2E2E2E"/>
                </a:solidFill>
                <a:effectLst/>
                <a:latin typeface="NexusSerif"/>
              </a:rPr>
              <a:t>Reflect on technical, resource and behavioural factors that may affect the overall process</a:t>
            </a:r>
          </a:p>
          <a:p>
            <a:pPr marL="0" lvl="1" indent="0">
              <a:buNone/>
            </a:pPr>
            <a:r>
              <a:rPr lang="en-US" altLang="en-US" sz="2400" b="1">
                <a:solidFill>
                  <a:srgbClr val="0066FF"/>
                </a:solidFill>
                <a:latin typeface="NexusSerif"/>
              </a:rPr>
              <a:t>The goal is a fair, transparent and ethical modelling process</a:t>
            </a:r>
            <a:endParaRPr kumimoji="0" lang="en-US" altLang="en-US" sz="2400" b="1" i="0" u="none" strike="noStrike" cap="none" normalizeH="0" baseline="0">
              <a:ln>
                <a:noFill/>
              </a:ln>
              <a:solidFill>
                <a:srgbClr val="0066FF"/>
              </a:solidFill>
              <a:effectLst/>
              <a:latin typeface="NexusSerif"/>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31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6" y="0"/>
            <a:ext cx="9168791" cy="6858000"/>
          </a:xfrm>
          <a:prstGeom prst="rect">
            <a:avLst/>
          </a:prstGeom>
        </p:spPr>
      </p:pic>
      <p:sp>
        <p:nvSpPr>
          <p:cNvPr id="5" name="Otsikko 1"/>
          <p:cNvSpPr>
            <a:spLocks noGrp="1"/>
          </p:cNvSpPr>
          <p:nvPr>
            <p:ph type="title"/>
          </p:nvPr>
        </p:nvSpPr>
        <p:spPr>
          <a:xfrm>
            <a:off x="567040" y="1340768"/>
            <a:ext cx="7985125" cy="1079500"/>
          </a:xfrm>
        </p:spPr>
        <p:txBody>
          <a:bodyPr/>
          <a:lstStyle/>
          <a:p>
            <a:pPr algn="ctr"/>
            <a:r>
              <a:rPr lang="fi-FI" sz="4800" err="1">
                <a:solidFill>
                  <a:schemeClr val="tx1"/>
                </a:solidFill>
              </a:rPr>
              <a:t>Thank</a:t>
            </a:r>
            <a:r>
              <a:rPr lang="fi-FI" sz="4800">
                <a:solidFill>
                  <a:schemeClr val="tx1"/>
                </a:solidFill>
              </a:rPr>
              <a:t> </a:t>
            </a:r>
            <a:r>
              <a:rPr lang="fi-FI" sz="4800" err="1">
                <a:solidFill>
                  <a:schemeClr val="tx1"/>
                </a:solidFill>
              </a:rPr>
              <a:t>you</a:t>
            </a:r>
            <a:endParaRPr lang="en-US" sz="4800">
              <a:solidFill>
                <a:schemeClr val="tx1"/>
              </a:solidFill>
            </a:endParaRPr>
          </a:p>
        </p:txBody>
      </p:sp>
      <p:sp>
        <p:nvSpPr>
          <p:cNvPr id="3" name="Slide Number Placeholder 2"/>
          <p:cNvSpPr>
            <a:spLocks noGrp="1"/>
          </p:cNvSpPr>
          <p:nvPr>
            <p:ph type="sldNum" sz="quarter" idx="12"/>
          </p:nvPr>
        </p:nvSpPr>
        <p:spPr/>
        <p:txBody>
          <a:bodyPr/>
          <a:lstStyle/>
          <a:p>
            <a:pPr>
              <a:defRPr/>
            </a:pPr>
            <a:fld id="{B69C0E4A-449E-4D81-B695-1ABCCBC0E9BE}" type="slidenum">
              <a:rPr lang="en-US" smtClean="0"/>
              <a:pPr>
                <a:defRPr/>
              </a:pPr>
              <a:t>38</a:t>
            </a:fld>
            <a:endParaRPr lang="en-US"/>
          </a:p>
        </p:txBody>
      </p:sp>
    </p:spTree>
    <p:extLst>
      <p:ext uri="{BB962C8B-B14F-4D97-AF65-F5344CB8AC3E}">
        <p14:creationId xmlns:p14="http://schemas.microsoft.com/office/powerpoint/2010/main" val="1051770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199950" y="5650987"/>
            <a:ext cx="8728223" cy="1080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413685" y="332656"/>
            <a:ext cx="7985125" cy="1079500"/>
          </a:xfrm>
        </p:spPr>
        <p:txBody>
          <a:bodyPr/>
          <a:lstStyle/>
          <a:p>
            <a:r>
              <a:rPr lang="fi-FI" sz="2400" err="1"/>
              <a:t>Papers</a:t>
            </a:r>
            <a:r>
              <a:rPr lang="fi-FI" sz="2400"/>
              <a:t> on </a:t>
            </a:r>
            <a:r>
              <a:rPr lang="fi-FI" sz="2400" err="1"/>
              <a:t>path</a:t>
            </a:r>
            <a:r>
              <a:rPr lang="fi-FI" sz="2400"/>
              <a:t> </a:t>
            </a:r>
            <a:r>
              <a:rPr lang="fi-FI" sz="2400" err="1"/>
              <a:t>dependence</a:t>
            </a:r>
            <a:endParaRPr lang="fi-FI" sz="2400"/>
          </a:p>
        </p:txBody>
      </p:sp>
      <p:sp>
        <p:nvSpPr>
          <p:cNvPr id="3" name="Content Placeholder 2"/>
          <p:cNvSpPr>
            <a:spLocks noGrp="1"/>
          </p:cNvSpPr>
          <p:nvPr>
            <p:ph idx="1"/>
          </p:nvPr>
        </p:nvSpPr>
        <p:spPr>
          <a:xfrm>
            <a:off x="355463" y="692696"/>
            <a:ext cx="8433072" cy="3470156"/>
          </a:xfrm>
        </p:spPr>
        <p:txBody>
          <a:bodyPr/>
          <a:lstStyle/>
          <a:p>
            <a:pPr marL="0" indent="0">
              <a:buNone/>
            </a:pPr>
            <a:endParaRPr lang="en-US" sz="700">
              <a:solidFill>
                <a:srgbClr val="0066FF"/>
              </a:solidFill>
            </a:endParaRPr>
          </a:p>
          <a:p>
            <a:pPr marL="0" indent="0">
              <a:buNone/>
            </a:pPr>
            <a:r>
              <a:rPr lang="en-US" sz="1600">
                <a:solidFill>
                  <a:srgbClr val="0066FF"/>
                </a:solidFill>
              </a:rPr>
              <a:t>Hämäläinen, Lahtinen 2016. </a:t>
            </a:r>
            <a:r>
              <a:rPr lang="en-US" sz="1600" b="1">
                <a:solidFill>
                  <a:srgbClr val="0066FF"/>
                </a:solidFill>
              </a:rPr>
              <a:t>Path Dependence in Operational Research - How the Modeling Process Can Influence the Results  </a:t>
            </a:r>
            <a:r>
              <a:rPr lang="en-US" sz="1600" i="1">
                <a:solidFill>
                  <a:srgbClr val="0066FF"/>
                </a:solidFill>
              </a:rPr>
              <a:t>Operations Research Perspectives, </a:t>
            </a:r>
            <a:r>
              <a:rPr lang="en-US" sz="1600">
                <a:solidFill>
                  <a:srgbClr val="0066FF"/>
                </a:solidFill>
              </a:rPr>
              <a:t>3:14-20.</a:t>
            </a:r>
          </a:p>
          <a:p>
            <a:pPr marL="0" indent="0">
              <a:buNone/>
            </a:pPr>
            <a:r>
              <a:rPr lang="en-US" sz="1600" err="1">
                <a:solidFill>
                  <a:srgbClr val="0066FF"/>
                </a:solidFill>
              </a:rPr>
              <a:t>Lahtinen</a:t>
            </a:r>
            <a:r>
              <a:rPr lang="en-US" sz="1600">
                <a:solidFill>
                  <a:srgbClr val="0066FF"/>
                </a:solidFill>
              </a:rPr>
              <a:t>, </a:t>
            </a:r>
            <a:r>
              <a:rPr lang="en-US" sz="1600" err="1">
                <a:solidFill>
                  <a:srgbClr val="0066FF"/>
                </a:solidFill>
              </a:rPr>
              <a:t>Hämäläinen</a:t>
            </a:r>
            <a:r>
              <a:rPr lang="en-US" sz="1600">
                <a:solidFill>
                  <a:srgbClr val="0066FF"/>
                </a:solidFill>
              </a:rPr>
              <a:t> 2016. </a:t>
            </a:r>
            <a:r>
              <a:rPr lang="en-US" sz="1600" b="1">
                <a:solidFill>
                  <a:srgbClr val="0066FF"/>
                </a:solidFill>
              </a:rPr>
              <a:t>Path dependence and biases in the even swaps decision analysis method  </a:t>
            </a:r>
            <a:r>
              <a:rPr lang="en-US" sz="1600" i="1">
                <a:solidFill>
                  <a:srgbClr val="0066FF"/>
                </a:solidFill>
              </a:rPr>
              <a:t>European Journal of Operational Research,</a:t>
            </a:r>
            <a:r>
              <a:rPr lang="en-US" sz="1600">
                <a:solidFill>
                  <a:srgbClr val="0066FF"/>
                </a:solidFill>
              </a:rPr>
              <a:t> 249(3): 890-898</a:t>
            </a:r>
          </a:p>
          <a:p>
            <a:pPr marL="0" indent="0">
              <a:buNone/>
            </a:pPr>
            <a:r>
              <a:rPr lang="en-US" sz="1600">
                <a:solidFill>
                  <a:srgbClr val="0066FF"/>
                </a:solidFill>
              </a:rPr>
              <a:t>Lahtinen, Guillaume, Hämäläinen 2017.</a:t>
            </a:r>
            <a:r>
              <a:rPr lang="en-US" sz="1600" b="1">
                <a:solidFill>
                  <a:srgbClr val="0066FF"/>
                </a:solidFill>
              </a:rPr>
              <a:t> Why pay attention to paths in the practice of environmental modelling? </a:t>
            </a:r>
            <a:r>
              <a:rPr lang="en-US" sz="1600" i="1">
                <a:solidFill>
                  <a:srgbClr val="0066FF"/>
                </a:solidFill>
              </a:rPr>
              <a:t>Environmental Modelling and Software, </a:t>
            </a:r>
            <a:r>
              <a:rPr lang="en-US" sz="1600">
                <a:solidFill>
                  <a:srgbClr val="0066FF"/>
                </a:solidFill>
              </a:rPr>
              <a:t>92: 74-81.</a:t>
            </a:r>
            <a:endParaRPr lang="en-US" sz="700">
              <a:solidFill>
                <a:srgbClr val="0066FF"/>
              </a:solidFill>
            </a:endParaRPr>
          </a:p>
          <a:p>
            <a:pPr marL="0" indent="0">
              <a:buNone/>
            </a:pPr>
            <a:r>
              <a:rPr lang="fi-FI" sz="1600">
                <a:solidFill>
                  <a:srgbClr val="0066FF"/>
                </a:solidFill>
              </a:rPr>
              <a:t>Lahtinen, Hämäläinen, Jenytin 2020. </a:t>
            </a:r>
            <a:r>
              <a:rPr lang="en-US" sz="1600" b="1">
                <a:solidFill>
                  <a:srgbClr val="0066FF"/>
                </a:solidFill>
              </a:rPr>
              <a:t>On preference elicitation processes which mitigate the accumulation of biases in multi-criteria decision analysis</a:t>
            </a:r>
            <a:r>
              <a:rPr lang="fi-FI" sz="1600" b="1" i="1">
                <a:solidFill>
                  <a:srgbClr val="0066FF"/>
                </a:solidFill>
              </a:rPr>
              <a:t>,</a:t>
            </a:r>
            <a:r>
              <a:rPr lang="en-US" sz="1600">
                <a:solidFill>
                  <a:srgbClr val="0066FF"/>
                </a:solidFill>
              </a:rPr>
              <a:t> </a:t>
            </a:r>
            <a:r>
              <a:rPr lang="en-US" sz="1600" i="1">
                <a:solidFill>
                  <a:srgbClr val="0066FF"/>
                </a:solidFill>
              </a:rPr>
              <a:t>European Journal of Operational Research,</a:t>
            </a:r>
            <a:r>
              <a:rPr lang="en-US" sz="1600">
                <a:solidFill>
                  <a:srgbClr val="0066FF"/>
                </a:solidFill>
              </a:rPr>
              <a:t> 282 (1): 201-210</a:t>
            </a:r>
            <a:endParaRPr lang="en-US" sz="1800" i="1"/>
          </a:p>
        </p:txBody>
      </p:sp>
      <p:sp>
        <p:nvSpPr>
          <p:cNvPr id="9" name="Rectangle 8"/>
          <p:cNvSpPr/>
          <p:nvPr/>
        </p:nvSpPr>
        <p:spPr>
          <a:xfrm>
            <a:off x="262878" y="3212976"/>
            <a:ext cx="8602365" cy="4278094"/>
          </a:xfrm>
          <a:prstGeom prst="rect">
            <a:avLst/>
          </a:prstGeom>
        </p:spPr>
        <p:txBody>
          <a:bodyPr wrap="square">
            <a:spAutoFit/>
          </a:bodyPr>
          <a:lstStyle/>
          <a:p>
            <a:r>
              <a:rPr lang="fi-FI" sz="1600" b="1" kern="0">
                <a:solidFill>
                  <a:srgbClr val="0066FF"/>
                </a:solidFill>
              </a:rPr>
              <a:t>Related Behavioural OR papers</a:t>
            </a:r>
            <a:endParaRPr lang="en-US" sz="1600" b="1">
              <a:solidFill>
                <a:srgbClr val="0066FF"/>
              </a:solidFill>
            </a:endParaRPr>
          </a:p>
          <a:p>
            <a:r>
              <a:rPr lang="en-US" sz="1600"/>
              <a:t>Hämäläinen, </a:t>
            </a:r>
            <a:r>
              <a:rPr lang="en-US" sz="1600" err="1"/>
              <a:t>Luoma</a:t>
            </a:r>
            <a:r>
              <a:rPr lang="en-US" sz="1600"/>
              <a:t> and Saarinen 2013. </a:t>
            </a:r>
            <a:r>
              <a:rPr lang="en-US" sz="1600" b="1"/>
              <a:t>On the Importance of Behavioral Operational Research: The Case of Understanding and Communicating about Dynamic Systems </a:t>
            </a:r>
            <a:r>
              <a:rPr lang="en-US" sz="1600" i="1"/>
              <a:t>European Journal of Operational Research, 228, 3: 623-634.</a:t>
            </a:r>
          </a:p>
          <a:p>
            <a:r>
              <a:rPr lang="en-US" sz="1600"/>
              <a:t>Hämäläinen  2015. </a:t>
            </a:r>
            <a:r>
              <a:rPr lang="en-US" sz="1600" b="1"/>
              <a:t>Behavioural issues in environmental modelling–The missing perspective, </a:t>
            </a:r>
            <a:r>
              <a:rPr lang="en-US" sz="1600" i="1"/>
              <a:t>Environmental Modelling &amp; Software</a:t>
            </a:r>
            <a:r>
              <a:rPr lang="en-US" sz="1600"/>
              <a:t>, </a:t>
            </a:r>
            <a:r>
              <a:rPr lang="fr-FR" sz="1600"/>
              <a:t>73: 244-253</a:t>
            </a:r>
            <a:endParaRPr lang="en-US" sz="1600"/>
          </a:p>
          <a:p>
            <a:r>
              <a:rPr lang="en-US" sz="1600"/>
              <a:t>Franco and Hämäläinen 2016a. </a:t>
            </a:r>
            <a:r>
              <a:rPr lang="en-US" sz="1600" b="1" err="1"/>
              <a:t>Behavioural</a:t>
            </a:r>
            <a:r>
              <a:rPr lang="en-US" sz="1600" b="1"/>
              <a:t> operational research: Returning to the roots of the OR profession.</a:t>
            </a:r>
            <a:r>
              <a:rPr lang="en-US" sz="1600"/>
              <a:t> </a:t>
            </a:r>
            <a:r>
              <a:rPr lang="en-US" sz="1600" i="1"/>
              <a:t>European Journal of Operational Research, 249, 3: 791-795.</a:t>
            </a:r>
          </a:p>
          <a:p>
            <a:r>
              <a:rPr lang="en-US" sz="1600"/>
              <a:t>Franco and Hämäläinen 2016b: </a:t>
            </a:r>
            <a:r>
              <a:rPr lang="en-US" sz="1600" b="1"/>
              <a:t>Engaging with </a:t>
            </a:r>
            <a:r>
              <a:rPr lang="en-US" sz="1600" b="1" err="1"/>
              <a:t>behavioural</a:t>
            </a:r>
            <a:r>
              <a:rPr lang="en-US" sz="1600" b="1"/>
              <a:t> OR: On methods, actors, and praxis.</a:t>
            </a:r>
            <a:r>
              <a:rPr lang="en-US" sz="1600"/>
              <a:t> </a:t>
            </a:r>
            <a:r>
              <a:rPr lang="en-US" sz="1600" i="1"/>
              <a:t>In </a:t>
            </a:r>
            <a:r>
              <a:rPr lang="en-US" sz="1600" i="1" err="1"/>
              <a:t>Kunc</a:t>
            </a:r>
            <a:r>
              <a:rPr lang="en-US" sz="1600" i="1"/>
              <a:t>, M, </a:t>
            </a:r>
            <a:r>
              <a:rPr lang="en-US" sz="1600" i="1" err="1"/>
              <a:t>Malpass</a:t>
            </a:r>
            <a:r>
              <a:rPr lang="en-US" sz="1600" i="1"/>
              <a:t>, J, White, L (eds) </a:t>
            </a:r>
            <a:r>
              <a:rPr lang="en-US" sz="1600" i="1" err="1"/>
              <a:t>Behavioural</a:t>
            </a:r>
            <a:r>
              <a:rPr lang="en-US" sz="1600" i="1"/>
              <a:t> operational research: Theory, methodology and practice:, pp.1-14</a:t>
            </a:r>
          </a:p>
          <a:p>
            <a:r>
              <a:rPr lang="en-US" sz="1600"/>
              <a:t>Hämäläinen, Miliszewska and Voinov </a:t>
            </a:r>
            <a:r>
              <a:rPr lang="en-US" sz="1600" b="1"/>
              <a:t>Leadership in participatory modelling–Is there a need for it? </a:t>
            </a:r>
            <a:r>
              <a:rPr lang="en-US" sz="1600" i="1"/>
              <a:t>Environmental Modelling &amp; Software</a:t>
            </a:r>
            <a:r>
              <a:rPr lang="en-US" sz="1600"/>
              <a:t>, 133</a:t>
            </a:r>
          </a:p>
          <a:p>
            <a:endParaRPr lang="en-US" sz="1600" i="1"/>
          </a:p>
          <a:p>
            <a:endParaRPr lang="en-US" sz="1600" i="1"/>
          </a:p>
          <a:p>
            <a:endParaRPr lang="en-US" sz="1600" i="1" kern="0"/>
          </a:p>
          <a:p>
            <a:endParaRPr lang="fi-FI" sz="1600" kern="0"/>
          </a:p>
        </p:txBody>
      </p:sp>
    </p:spTree>
    <p:extLst>
      <p:ext uri="{BB962C8B-B14F-4D97-AF65-F5344CB8AC3E}">
        <p14:creationId xmlns:p14="http://schemas.microsoft.com/office/powerpoint/2010/main" val="37093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5131-35C4-4EFC-86CA-D23E74834BE6}"/>
              </a:ext>
            </a:extLst>
          </p:cNvPr>
          <p:cNvSpPr>
            <a:spLocks noGrp="1"/>
          </p:cNvSpPr>
          <p:nvPr>
            <p:ph type="title"/>
          </p:nvPr>
        </p:nvSpPr>
        <p:spPr/>
        <p:txBody>
          <a:bodyPr/>
          <a:lstStyle/>
          <a:p>
            <a:pPr algn="ctr"/>
            <a:r>
              <a:rPr lang="en-US"/>
              <a:t>Paths in problem solving</a:t>
            </a:r>
          </a:p>
        </p:txBody>
      </p:sp>
      <p:sp>
        <p:nvSpPr>
          <p:cNvPr id="3" name="Content Placeholder 2">
            <a:extLst>
              <a:ext uri="{FF2B5EF4-FFF2-40B4-BE49-F238E27FC236}">
                <a16:creationId xmlns:a16="http://schemas.microsoft.com/office/drawing/2014/main" id="{D16923C9-BFF1-42D2-BEAF-9D4B03828286}"/>
              </a:ext>
            </a:extLst>
          </p:cNvPr>
          <p:cNvSpPr>
            <a:spLocks noGrp="1"/>
          </p:cNvSpPr>
          <p:nvPr>
            <p:ph idx="1"/>
          </p:nvPr>
        </p:nvSpPr>
        <p:spPr>
          <a:xfrm>
            <a:off x="571501" y="1582738"/>
            <a:ext cx="4792588" cy="4135437"/>
          </a:xfrm>
        </p:spPr>
        <p:txBody>
          <a:bodyPr/>
          <a:lstStyle/>
          <a:p>
            <a:pPr marL="0" indent="0">
              <a:buNone/>
            </a:pPr>
            <a:r>
              <a:rPr lang="fi-FI" b="1"/>
              <a:t>The sequence of steps </a:t>
            </a:r>
            <a:r>
              <a:rPr lang="fi-FI"/>
              <a:t>over the modelling project</a:t>
            </a:r>
          </a:p>
          <a:p>
            <a:pPr marL="0" indent="0">
              <a:buNone/>
            </a:pPr>
            <a:br>
              <a:rPr lang="en-US"/>
            </a:br>
            <a:r>
              <a:rPr lang="en-US"/>
              <a:t>Different paths always available</a:t>
            </a:r>
            <a:br>
              <a:rPr lang="en-US"/>
            </a:br>
            <a:br>
              <a:rPr lang="en-US"/>
            </a:br>
            <a:r>
              <a:rPr lang="en-US"/>
              <a:t>Outcome can depend on the path followed – path dependence</a:t>
            </a:r>
            <a:br>
              <a:rPr lang="en-US"/>
            </a:br>
            <a:br>
              <a:rPr lang="en-US"/>
            </a:br>
            <a:r>
              <a:rPr lang="en-US">
                <a:solidFill>
                  <a:srgbClr val="0066FF"/>
                </a:solidFill>
              </a:rPr>
              <a:t>Best practice literature implicitly acknowledges this</a:t>
            </a:r>
            <a:br>
              <a:rPr lang="en-US"/>
            </a:br>
            <a:br>
              <a:rPr lang="en-US"/>
            </a:br>
            <a:br>
              <a:rPr lang="en-US"/>
            </a:br>
            <a:endParaRPr lang="fi-FI"/>
          </a:p>
          <a:p>
            <a:endParaRPr lang="en-US"/>
          </a:p>
        </p:txBody>
      </p:sp>
      <p:pic>
        <p:nvPicPr>
          <p:cNvPr id="4" name="Picture 3">
            <a:extLst>
              <a:ext uri="{FF2B5EF4-FFF2-40B4-BE49-F238E27FC236}">
                <a16:creationId xmlns:a16="http://schemas.microsoft.com/office/drawing/2014/main" id="{4C8028BD-A1BD-4DD3-BFD8-8BAA96F7BD88}"/>
              </a:ext>
            </a:extLst>
          </p:cNvPr>
          <p:cNvPicPr>
            <a:picLocks noChangeAspect="1"/>
          </p:cNvPicPr>
          <p:nvPr/>
        </p:nvPicPr>
        <p:blipFill>
          <a:blip r:embed="rId2"/>
          <a:stretch>
            <a:fillRect/>
          </a:stretch>
        </p:blipFill>
        <p:spPr>
          <a:xfrm>
            <a:off x="6370601" y="1844824"/>
            <a:ext cx="2176461" cy="3481118"/>
          </a:xfrm>
          <a:prstGeom prst="rect">
            <a:avLst/>
          </a:prstGeom>
        </p:spPr>
      </p:pic>
    </p:spTree>
    <p:extLst>
      <p:ext uri="{BB962C8B-B14F-4D97-AF65-F5344CB8AC3E}">
        <p14:creationId xmlns:p14="http://schemas.microsoft.com/office/powerpoint/2010/main" val="2421435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orakulmio 5"/>
          <p:cNvSpPr/>
          <p:nvPr/>
        </p:nvSpPr>
        <p:spPr>
          <a:xfrm>
            <a:off x="467544" y="404664"/>
            <a:ext cx="8401439" cy="5816977"/>
          </a:xfrm>
          <a:prstGeom prst="rect">
            <a:avLst/>
          </a:prstGeom>
        </p:spPr>
        <p:txBody>
          <a:bodyPr wrap="square">
            <a:spAutoFit/>
          </a:bodyPr>
          <a:lstStyle/>
          <a:p>
            <a:r>
              <a:rPr lang="fi-FI" altLang="en-US" sz="2400" b="1">
                <a:solidFill>
                  <a:srgbClr val="0070C0"/>
                </a:solidFill>
              </a:rPr>
              <a:t>References</a:t>
            </a:r>
            <a:br>
              <a:rPr lang="fi-FI" altLang="en-US" sz="1200">
                <a:solidFill>
                  <a:schemeClr val="accent4"/>
                </a:solidFill>
              </a:rPr>
            </a:br>
            <a:br>
              <a:rPr lang="fi-FI" altLang="en-US" sz="1200">
                <a:solidFill>
                  <a:schemeClr val="accent4"/>
                </a:solidFill>
              </a:rPr>
            </a:br>
            <a:r>
              <a:rPr lang="en-US" sz="1400"/>
              <a:t>Anderson,  R.  M.,  Hobbs,  B.  F.  2002.  Using  a  Bayesian  Approach  to  Quantify  Scale Compatibility Bias. Management Science, 48(12), 1555-1568</a:t>
            </a:r>
          </a:p>
          <a:p>
            <a:r>
              <a:rPr lang="en-US" sz="1400"/>
              <a:t>Arthur, W.B., 1989. Competing technologies, increasing returns, and lock-in by historical events. The Economic Journal 99 (394), 116-131.</a:t>
            </a:r>
          </a:p>
          <a:p>
            <a:r>
              <a:rPr lang="en-US" sz="1400" err="1"/>
              <a:t>Bleichrodt</a:t>
            </a:r>
            <a:r>
              <a:rPr lang="en-US" sz="1400"/>
              <a:t>,  H.  J.,  Pinto,  J.  L.,  </a:t>
            </a:r>
            <a:r>
              <a:rPr lang="en-US" sz="1400" err="1"/>
              <a:t>Wakker</a:t>
            </a:r>
            <a:r>
              <a:rPr lang="en-US" sz="1400"/>
              <a:t>,  P.  2001.  Making  descriptive  use  of  prospect theory  to  improve  the  prescriptive  use  of  expected  utility.  Management  Science,  47(11), 1498-1514</a:t>
            </a:r>
          </a:p>
          <a:p>
            <a:r>
              <a:rPr lang="en-US" sz="1400"/>
              <a:t>David, P.A., 1985. Clio and the Economics of QWERTY. The American Economic Review 75 (2), 332</a:t>
            </a:r>
          </a:p>
          <a:p>
            <a:r>
              <a:rPr lang="en-US" sz="1400"/>
              <a:t>Hammond, J.S., Keeney, R.L., </a:t>
            </a:r>
            <a:r>
              <a:rPr lang="en-US" sz="1400" err="1"/>
              <a:t>Raiffa</a:t>
            </a:r>
            <a:r>
              <a:rPr lang="en-US" sz="1400"/>
              <a:t>, H., 1999. Smart Choices: A Practical Guide to Making Better Decisions. </a:t>
            </a:r>
            <a:r>
              <a:rPr lang="fi-FI" sz="1400" err="1"/>
              <a:t>Harward</a:t>
            </a:r>
            <a:r>
              <a:rPr lang="fi-FI" sz="1400"/>
              <a:t> Business School Press, Boston, MA.</a:t>
            </a:r>
            <a:br>
              <a:rPr lang="en-US" sz="1400"/>
            </a:br>
            <a:r>
              <a:rPr lang="en-US" sz="1400"/>
              <a:t>Jacobi, S. K., Hobbs, B. F. 2007. Quantifying and mitigating the splitting bias and other value tree-induced weighting biases, Decision Analysis, 4(4), 194-210</a:t>
            </a:r>
          </a:p>
          <a:p>
            <a:r>
              <a:rPr lang="en-US" sz="1400"/>
              <a:t>Landry, M., </a:t>
            </a:r>
            <a:r>
              <a:rPr lang="en-US" sz="1400" err="1"/>
              <a:t>Malouin</a:t>
            </a:r>
            <a:r>
              <a:rPr lang="en-US" sz="1400"/>
              <a:t>, J-L., Oral, M. 1983. Model validation in operations research. European Journal of Operational Research 14 (3), 207-220.</a:t>
            </a:r>
          </a:p>
          <a:p>
            <a:r>
              <a:rPr lang="en-US" sz="1400"/>
              <a:t>Little, J.D.C., 1970. Models and Managers: The Concept of Decision Calculus. Management Science 16 (8), B466-B485. Reprinted in Management Science 50 (12 Supplement), 1841-1853.</a:t>
            </a:r>
          </a:p>
          <a:p>
            <a:r>
              <a:rPr lang="en-US" sz="1400"/>
              <a:t>Morris, W. T., 1967. On the Art of Modeling. Management Science 13 (12), B707-B717.</a:t>
            </a:r>
            <a:br>
              <a:rPr lang="fi-FI" altLang="en-US" sz="1400"/>
            </a:br>
            <a:r>
              <a:rPr lang="en-US" sz="1400" err="1"/>
              <a:t>Mustajoki</a:t>
            </a:r>
            <a:r>
              <a:rPr lang="en-US" sz="1400"/>
              <a:t>, J., Hämäläinen, R.P., 2007. Smart-Swaps - A decision support system for </a:t>
            </a:r>
            <a:r>
              <a:rPr lang="en-US" sz="1400" err="1"/>
              <a:t>multicriteria</a:t>
            </a:r>
            <a:r>
              <a:rPr lang="en-US" sz="1400"/>
              <a:t> decision analysis with the even swaps method. Decision Support Systems 44 (1), 313-325. </a:t>
            </a:r>
            <a:br>
              <a:rPr lang="fi-FI" sz="1400"/>
            </a:br>
            <a:r>
              <a:rPr lang="en-US" sz="1400" err="1"/>
              <a:t>Sydow</a:t>
            </a:r>
            <a:r>
              <a:rPr lang="en-US" sz="1400"/>
              <a:t>, J., </a:t>
            </a:r>
            <a:r>
              <a:rPr lang="en-US" sz="1400" err="1"/>
              <a:t>Schreyögg</a:t>
            </a:r>
            <a:r>
              <a:rPr lang="en-US" sz="1400"/>
              <a:t>, G., Koch, J., 2009. Organizational Path Dependence: Opening The Black Box. Academy of Management Review</a:t>
            </a:r>
            <a:r>
              <a:rPr lang="en-US" sz="1400" i="1"/>
              <a:t> </a:t>
            </a:r>
            <a:r>
              <a:rPr lang="en-US" sz="1400"/>
              <a:t>34 (4), 689-709.</a:t>
            </a:r>
          </a:p>
          <a:p>
            <a:r>
              <a:rPr lang="en-US" sz="1400"/>
              <a:t>Webster, M., 2008. Incorporating Path Dependency into Decision-Analytic Methods: An Application to Global Climate-Change Policy. Decision Analysis</a:t>
            </a:r>
            <a:r>
              <a:rPr lang="en-US" sz="1400" i="1"/>
              <a:t> </a:t>
            </a:r>
            <a:r>
              <a:rPr lang="en-US" sz="1400"/>
              <a:t>5 (2), 60-75.</a:t>
            </a:r>
            <a:br>
              <a:rPr lang="fi-FI" sz="1400"/>
            </a:br>
            <a:endParaRPr lang="en-US" sz="1400"/>
          </a:p>
        </p:txBody>
      </p:sp>
    </p:spTree>
    <p:extLst>
      <p:ext uri="{BB962C8B-B14F-4D97-AF65-F5344CB8AC3E}">
        <p14:creationId xmlns:p14="http://schemas.microsoft.com/office/powerpoint/2010/main" val="11863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a:xfrm>
            <a:off x="544912" y="692696"/>
            <a:ext cx="7985125" cy="1079500"/>
          </a:xfrm>
        </p:spPr>
        <p:txBody>
          <a:bodyPr/>
          <a:lstStyle/>
          <a:p>
            <a:pPr algn="ctr"/>
            <a:r>
              <a:rPr lang="fi-FI" altLang="en-US" err="1"/>
              <a:t>Path</a:t>
            </a:r>
            <a:r>
              <a:rPr lang="fi-FI" altLang="en-US"/>
              <a:t> </a:t>
            </a:r>
            <a:r>
              <a:rPr lang="fi-FI" altLang="en-US" err="1"/>
              <a:t>dependence</a:t>
            </a:r>
            <a:endParaRPr lang="fi-FI" altLang="en-US"/>
          </a:p>
        </p:txBody>
      </p:sp>
      <p:sp>
        <p:nvSpPr>
          <p:cNvPr id="3" name="Content Placeholder 2"/>
          <p:cNvSpPr>
            <a:spLocks noGrp="1"/>
          </p:cNvSpPr>
          <p:nvPr>
            <p:ph idx="1"/>
          </p:nvPr>
        </p:nvSpPr>
        <p:spPr>
          <a:xfrm>
            <a:off x="539750" y="1700808"/>
            <a:ext cx="8016875" cy="1080120"/>
          </a:xfrm>
        </p:spPr>
        <p:txBody>
          <a:bodyPr/>
          <a:lstStyle/>
          <a:p>
            <a:pPr marL="0" indent="0">
              <a:buNone/>
              <a:defRPr/>
            </a:pPr>
            <a:r>
              <a:rPr lang="fi-FI"/>
              <a:t>Discussed  in economics, policy studies and organizational decision making </a:t>
            </a:r>
            <a:r>
              <a:rPr lang="fi-FI" sz="2000"/>
              <a:t>(Arthur 1989, Webster 2008, Sydow et al. 2009)</a:t>
            </a:r>
          </a:p>
          <a:p>
            <a:pPr marL="0" indent="0">
              <a:buNone/>
              <a:defRPr/>
            </a:pPr>
            <a:endParaRPr lang="fi-FI"/>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764359"/>
            <a:ext cx="3656137" cy="2439329"/>
          </a:xfrm>
          <a:prstGeom prst="rect">
            <a:avLst/>
          </a:prstGeom>
        </p:spPr>
      </p:pic>
      <p:sp>
        <p:nvSpPr>
          <p:cNvPr id="7" name="Tekstiruutu 6"/>
          <p:cNvSpPr txBox="1"/>
          <p:nvPr/>
        </p:nvSpPr>
        <p:spPr>
          <a:xfrm>
            <a:off x="578178" y="2780928"/>
            <a:ext cx="4288532" cy="2954655"/>
          </a:xfrm>
          <a:prstGeom prst="rect">
            <a:avLst/>
          </a:prstGeom>
          <a:noFill/>
        </p:spPr>
        <p:txBody>
          <a:bodyPr wrap="square" rtlCol="0">
            <a:spAutoFit/>
          </a:bodyPr>
          <a:lstStyle/>
          <a:p>
            <a:pPr marL="342900" indent="-342900">
              <a:buFont typeface="Arial" panose="020B0604020202020204" pitchFamily="34" charset="0"/>
              <a:buChar char="•"/>
              <a:defRPr/>
            </a:pPr>
            <a:r>
              <a:rPr lang="fi-FI" sz="2400" b="1">
                <a:solidFill>
                  <a:srgbClr val="0066FF"/>
                </a:solidFill>
              </a:rPr>
              <a:t>History matters</a:t>
            </a:r>
            <a:endParaRPr lang="fi-FI" sz="2400"/>
          </a:p>
          <a:p>
            <a:pPr>
              <a:defRPr/>
            </a:pPr>
            <a:r>
              <a:rPr lang="fi-FI" sz="2400"/>
              <a:t>    i.e. current state depends</a:t>
            </a:r>
          </a:p>
          <a:p>
            <a:pPr>
              <a:defRPr/>
            </a:pPr>
            <a:r>
              <a:rPr lang="fi-FI" sz="2400"/>
              <a:t>    on the history</a:t>
            </a:r>
          </a:p>
          <a:p>
            <a:pPr>
              <a:defRPr/>
            </a:pPr>
            <a:endParaRPr lang="fi-FI" sz="2400"/>
          </a:p>
          <a:p>
            <a:pPr marL="342900" indent="-342900">
              <a:buFont typeface="Arial" panose="020B0604020202020204" pitchFamily="34" charset="0"/>
              <a:buChar char="•"/>
              <a:defRPr/>
            </a:pPr>
            <a:r>
              <a:rPr lang="fi-FI" sz="2400" b="1" err="1">
                <a:solidFill>
                  <a:srgbClr val="0066FF"/>
                </a:solidFill>
              </a:rPr>
              <a:t>Lock</a:t>
            </a:r>
            <a:r>
              <a:rPr lang="fi-FI" sz="2400" b="1">
                <a:solidFill>
                  <a:srgbClr val="0066FF"/>
                </a:solidFill>
              </a:rPr>
              <a:t>-in</a:t>
            </a:r>
            <a:r>
              <a:rPr lang="fi-FI" sz="2400"/>
              <a:t> </a:t>
            </a:r>
            <a:r>
              <a:rPr lang="fi-FI" sz="2400" err="1"/>
              <a:t>phenomena</a:t>
            </a:r>
            <a:r>
              <a:rPr lang="fi-FI" sz="2400"/>
              <a:t>, </a:t>
            </a:r>
            <a:r>
              <a:rPr lang="fi-FI" sz="2400" err="1"/>
              <a:t>e.g</a:t>
            </a:r>
            <a:r>
              <a:rPr lang="fi-FI" sz="2400"/>
              <a:t>. QWERTY </a:t>
            </a:r>
            <a:r>
              <a:rPr lang="fi-FI" sz="2000"/>
              <a:t>(David 1985)</a:t>
            </a:r>
          </a:p>
          <a:p>
            <a:pPr>
              <a:defRPr/>
            </a:pPr>
            <a:endParaRPr lang="fi-FI" sz="2400"/>
          </a:p>
          <a:p>
            <a:endParaRPr lang="en-US"/>
          </a:p>
        </p:txBody>
      </p:sp>
      <p:sp>
        <p:nvSpPr>
          <p:cNvPr id="8" name="Suorakulmio 7"/>
          <p:cNvSpPr/>
          <p:nvPr/>
        </p:nvSpPr>
        <p:spPr>
          <a:xfrm>
            <a:off x="6086153" y="5212088"/>
            <a:ext cx="4572000" cy="215444"/>
          </a:xfrm>
          <a:prstGeom prst="rect">
            <a:avLst/>
          </a:prstGeom>
        </p:spPr>
        <p:txBody>
          <a:bodyPr>
            <a:spAutoFit/>
          </a:bodyPr>
          <a:lstStyle/>
          <a:p>
            <a:r>
              <a:rPr lang="en-US" sz="800"/>
              <a:t>Photo by Ileana Gonzales, CC BY-NC-ND 2.0</a:t>
            </a:r>
          </a:p>
        </p:txBody>
      </p:sp>
    </p:spTree>
    <p:extLst>
      <p:ext uri="{BB962C8B-B14F-4D97-AF65-F5344CB8AC3E}">
        <p14:creationId xmlns:p14="http://schemas.microsoft.com/office/powerpoint/2010/main" val="63396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517492" y="476672"/>
            <a:ext cx="7985125" cy="1079500"/>
          </a:xfrm>
        </p:spPr>
        <p:txBody>
          <a:bodyPr/>
          <a:lstStyle/>
          <a:p>
            <a:pPr algn="ctr"/>
            <a:r>
              <a:rPr lang="fi-FI"/>
              <a:t>OR pioneers recognized </a:t>
            </a:r>
            <a:br>
              <a:rPr lang="fi-FI"/>
            </a:br>
            <a:r>
              <a:rPr lang="fi-FI"/>
              <a:t>path dependence already early</a:t>
            </a:r>
            <a:endParaRPr lang="en-US" sz="3600"/>
          </a:p>
        </p:txBody>
      </p:sp>
      <p:sp>
        <p:nvSpPr>
          <p:cNvPr id="4" name="Otsikko 1"/>
          <p:cNvSpPr txBox="1">
            <a:spLocks/>
          </p:cNvSpPr>
          <p:nvPr/>
        </p:nvSpPr>
        <p:spPr bwMode="auto">
          <a:xfrm>
            <a:off x="941777" y="1844824"/>
            <a:ext cx="756084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baseline="0">
                <a:solidFill>
                  <a:srgbClr val="0070C0"/>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endParaRPr lang="fi-FI" sz="1200" b="0">
              <a:solidFill>
                <a:schemeClr val="tx1"/>
              </a:solidFill>
            </a:endParaRPr>
          </a:p>
          <a:p>
            <a:pPr>
              <a:defRPr/>
            </a:pPr>
            <a:r>
              <a:rPr lang="fi-FI" sz="2400" b="0">
                <a:solidFill>
                  <a:srgbClr val="0066FF"/>
                </a:solidFill>
              </a:rPr>
              <a:t>Morris (1967) </a:t>
            </a:r>
          </a:p>
          <a:p>
            <a:pPr marL="342900" indent="-342900">
              <a:buFont typeface="Arial" panose="020B0604020202020204" pitchFamily="34" charset="0"/>
              <a:buChar char="•"/>
              <a:defRPr/>
            </a:pPr>
            <a:r>
              <a:rPr lang="fi-FI" sz="2400" b="0">
                <a:solidFill>
                  <a:schemeClr val="tx1"/>
                </a:solidFill>
              </a:rPr>
              <a:t>Discussed </a:t>
            </a:r>
            <a:r>
              <a:rPr lang="fi-FI" sz="2400">
                <a:solidFill>
                  <a:schemeClr val="tx1"/>
                </a:solidFill>
              </a:rPr>
              <a:t>the process of model development</a:t>
            </a:r>
          </a:p>
          <a:p>
            <a:pPr>
              <a:defRPr/>
            </a:pPr>
            <a:endParaRPr lang="fi-FI" sz="1200" b="0">
              <a:solidFill>
                <a:schemeClr val="tx1"/>
              </a:solidFill>
            </a:endParaRPr>
          </a:p>
          <a:p>
            <a:pPr>
              <a:defRPr/>
            </a:pPr>
            <a:r>
              <a:rPr lang="fi-FI" sz="2400" b="0">
                <a:solidFill>
                  <a:srgbClr val="0066FF"/>
                </a:solidFill>
              </a:rPr>
              <a:t>Little (1970) </a:t>
            </a:r>
          </a:p>
          <a:p>
            <a:pPr marL="342900" indent="-342900">
              <a:buFont typeface="Arial" panose="020B0604020202020204" pitchFamily="34" charset="0"/>
              <a:buChar char="•"/>
              <a:defRPr/>
            </a:pPr>
            <a:r>
              <a:rPr lang="fi-FI" sz="2400" err="1">
                <a:solidFill>
                  <a:schemeClr val="tx1"/>
                </a:solidFill>
              </a:rPr>
              <a:t>Model</a:t>
            </a:r>
            <a:r>
              <a:rPr lang="fi-FI" sz="2400">
                <a:solidFill>
                  <a:schemeClr val="tx1"/>
                </a:solidFill>
              </a:rPr>
              <a:t> </a:t>
            </a:r>
            <a:r>
              <a:rPr lang="fi-FI" sz="2400" err="1">
                <a:solidFill>
                  <a:schemeClr val="tx1"/>
                </a:solidFill>
              </a:rPr>
              <a:t>needs</a:t>
            </a:r>
            <a:r>
              <a:rPr lang="fi-FI" sz="2400">
                <a:solidFill>
                  <a:schemeClr val="tx1"/>
                </a:solidFill>
              </a:rPr>
              <a:t> to </a:t>
            </a:r>
            <a:r>
              <a:rPr lang="fi-FI" sz="2400" err="1">
                <a:solidFill>
                  <a:schemeClr val="tx1"/>
                </a:solidFill>
              </a:rPr>
              <a:t>be</a:t>
            </a:r>
            <a:r>
              <a:rPr lang="fi-FI" sz="2400">
                <a:solidFill>
                  <a:schemeClr val="tx1"/>
                </a:solidFill>
              </a:rPr>
              <a:t> </a:t>
            </a:r>
            <a:r>
              <a:rPr lang="fi-FI" sz="2400" err="1">
                <a:solidFill>
                  <a:schemeClr val="tx1"/>
                </a:solidFill>
              </a:rPr>
              <a:t>adjustable</a:t>
            </a:r>
            <a:r>
              <a:rPr lang="fi-FI" sz="2400">
                <a:solidFill>
                  <a:schemeClr val="tx1"/>
                </a:solidFill>
              </a:rPr>
              <a:t> </a:t>
            </a:r>
            <a:r>
              <a:rPr lang="fi-FI" sz="2400" b="0">
                <a:solidFill>
                  <a:schemeClr val="tx1"/>
                </a:solidFill>
              </a:rPr>
              <a:t>in case </a:t>
            </a:r>
            <a:r>
              <a:rPr lang="fi-FI" sz="2400" b="0" err="1">
                <a:solidFill>
                  <a:schemeClr val="tx1"/>
                </a:solidFill>
              </a:rPr>
              <a:t>we</a:t>
            </a:r>
            <a:r>
              <a:rPr lang="fi-FI" sz="2400" b="0">
                <a:solidFill>
                  <a:schemeClr val="tx1"/>
                </a:solidFill>
              </a:rPr>
              <a:t> </a:t>
            </a:r>
            <a:r>
              <a:rPr lang="fi-FI" sz="2400" b="0" err="1">
                <a:solidFill>
                  <a:schemeClr val="tx1"/>
                </a:solidFill>
              </a:rPr>
              <a:t>learn</a:t>
            </a:r>
            <a:r>
              <a:rPr lang="fi-FI" sz="2400" b="0">
                <a:solidFill>
                  <a:schemeClr val="tx1"/>
                </a:solidFill>
              </a:rPr>
              <a:t> </a:t>
            </a:r>
            <a:r>
              <a:rPr lang="fi-FI" sz="2400" b="0" err="1">
                <a:solidFill>
                  <a:schemeClr val="tx1"/>
                </a:solidFill>
              </a:rPr>
              <a:t>more</a:t>
            </a:r>
            <a:r>
              <a:rPr lang="fi-FI" sz="2400" b="0">
                <a:solidFill>
                  <a:schemeClr val="tx1"/>
                </a:solidFill>
              </a:rPr>
              <a:t> </a:t>
            </a:r>
            <a:r>
              <a:rPr lang="fi-FI" sz="2400" b="0" err="1">
                <a:solidFill>
                  <a:schemeClr val="tx1"/>
                </a:solidFill>
              </a:rPr>
              <a:t>about</a:t>
            </a:r>
            <a:r>
              <a:rPr lang="fi-FI" sz="2400" b="0">
                <a:solidFill>
                  <a:schemeClr val="tx1"/>
                </a:solidFill>
              </a:rPr>
              <a:t> </a:t>
            </a:r>
            <a:r>
              <a:rPr lang="fi-FI" sz="2400" b="0" err="1">
                <a:solidFill>
                  <a:schemeClr val="tx1"/>
                </a:solidFill>
              </a:rPr>
              <a:t>the</a:t>
            </a:r>
            <a:r>
              <a:rPr lang="fi-FI" sz="2400" b="0">
                <a:solidFill>
                  <a:schemeClr val="tx1"/>
                </a:solidFill>
              </a:rPr>
              <a:t> </a:t>
            </a:r>
            <a:r>
              <a:rPr lang="fi-FI" sz="2400" b="0" err="1">
                <a:solidFill>
                  <a:schemeClr val="tx1"/>
                </a:solidFill>
              </a:rPr>
              <a:t>problem</a:t>
            </a:r>
            <a:endParaRPr lang="fi-FI" sz="2400" b="0">
              <a:solidFill>
                <a:schemeClr val="tx1"/>
              </a:solidFill>
            </a:endParaRPr>
          </a:p>
          <a:p>
            <a:pPr marL="342900" indent="-342900">
              <a:buFont typeface="Arial" panose="020B0604020202020204" pitchFamily="34" charset="0"/>
              <a:buChar char="•"/>
              <a:defRPr/>
            </a:pPr>
            <a:endParaRPr lang="fi-FI" sz="1200">
              <a:solidFill>
                <a:schemeClr val="tx1"/>
              </a:solidFill>
            </a:endParaRPr>
          </a:p>
          <a:p>
            <a:pPr>
              <a:defRPr/>
            </a:pPr>
            <a:r>
              <a:rPr lang="fi-FI" sz="2400" b="0" err="1">
                <a:solidFill>
                  <a:srgbClr val="0066FF"/>
                </a:solidFill>
              </a:rPr>
              <a:t>Landry</a:t>
            </a:r>
            <a:r>
              <a:rPr lang="fi-FI" sz="2400" b="0">
                <a:solidFill>
                  <a:srgbClr val="0066FF"/>
                </a:solidFill>
              </a:rPr>
              <a:t> et al. (1983) </a:t>
            </a:r>
          </a:p>
          <a:p>
            <a:pPr marL="342900" indent="-342900">
              <a:buFont typeface="Arial" panose="020B0604020202020204" pitchFamily="34" charset="0"/>
              <a:buChar char="•"/>
              <a:defRPr/>
            </a:pPr>
            <a:r>
              <a:rPr lang="fi-FI" sz="2400" err="1">
                <a:solidFill>
                  <a:schemeClr val="tx1"/>
                </a:solidFill>
              </a:rPr>
              <a:t>Multiple</a:t>
            </a:r>
            <a:r>
              <a:rPr lang="fi-FI" sz="2400">
                <a:solidFill>
                  <a:schemeClr val="tx1"/>
                </a:solidFill>
              </a:rPr>
              <a:t> ”</a:t>
            </a:r>
            <a:r>
              <a:rPr lang="fi-FI" sz="2400" err="1">
                <a:solidFill>
                  <a:schemeClr val="tx1"/>
                </a:solidFill>
              </a:rPr>
              <a:t>valid</a:t>
            </a:r>
            <a:r>
              <a:rPr lang="fi-FI" sz="2400">
                <a:solidFill>
                  <a:schemeClr val="tx1"/>
                </a:solidFill>
              </a:rPr>
              <a:t>” </a:t>
            </a:r>
            <a:r>
              <a:rPr lang="fi-FI" sz="2400" err="1">
                <a:solidFill>
                  <a:schemeClr val="tx1"/>
                </a:solidFill>
              </a:rPr>
              <a:t>models</a:t>
            </a:r>
            <a:r>
              <a:rPr lang="fi-FI" sz="2400">
                <a:solidFill>
                  <a:schemeClr val="tx1"/>
                </a:solidFill>
              </a:rPr>
              <a:t> </a:t>
            </a:r>
            <a:r>
              <a:rPr lang="fi-FI" sz="2400" b="0" err="1">
                <a:solidFill>
                  <a:schemeClr val="tx1"/>
                </a:solidFill>
              </a:rPr>
              <a:t>with</a:t>
            </a:r>
            <a:r>
              <a:rPr lang="fi-FI" sz="2400" b="0">
                <a:solidFill>
                  <a:schemeClr val="tx1"/>
                </a:solidFill>
              </a:rPr>
              <a:t> </a:t>
            </a:r>
            <a:r>
              <a:rPr lang="fi-FI" sz="2400" b="0" err="1">
                <a:solidFill>
                  <a:schemeClr val="tx1"/>
                </a:solidFill>
              </a:rPr>
              <a:t>different</a:t>
            </a:r>
            <a:r>
              <a:rPr lang="fi-FI" sz="2400" b="0">
                <a:solidFill>
                  <a:schemeClr val="tx1"/>
                </a:solidFill>
              </a:rPr>
              <a:t> </a:t>
            </a:r>
            <a:r>
              <a:rPr lang="fi-FI" sz="2400" b="0" err="1">
                <a:solidFill>
                  <a:schemeClr val="tx1"/>
                </a:solidFill>
              </a:rPr>
              <a:t>outcomes</a:t>
            </a:r>
            <a:r>
              <a:rPr lang="fi-FI" sz="2400" b="0">
                <a:solidFill>
                  <a:schemeClr val="tx1"/>
                </a:solidFill>
              </a:rPr>
              <a:t> </a:t>
            </a:r>
            <a:r>
              <a:rPr lang="fi-FI" sz="2400" b="0" err="1">
                <a:solidFill>
                  <a:schemeClr val="tx1"/>
                </a:solidFill>
              </a:rPr>
              <a:t>can</a:t>
            </a:r>
            <a:r>
              <a:rPr lang="fi-FI" sz="2400" b="0">
                <a:solidFill>
                  <a:schemeClr val="tx1"/>
                </a:solidFill>
              </a:rPr>
              <a:t> </a:t>
            </a:r>
            <a:r>
              <a:rPr lang="fi-FI" sz="2400" b="0" err="1">
                <a:solidFill>
                  <a:schemeClr val="tx1"/>
                </a:solidFill>
              </a:rPr>
              <a:t>be</a:t>
            </a:r>
            <a:r>
              <a:rPr lang="fi-FI" sz="2400" b="0">
                <a:solidFill>
                  <a:schemeClr val="tx1"/>
                </a:solidFill>
              </a:rPr>
              <a:t> </a:t>
            </a:r>
            <a:r>
              <a:rPr lang="fi-FI" sz="2400" b="0" err="1">
                <a:solidFill>
                  <a:schemeClr val="tx1"/>
                </a:solidFill>
              </a:rPr>
              <a:t>built</a:t>
            </a:r>
            <a:r>
              <a:rPr lang="fi-FI" sz="2400" b="0">
                <a:solidFill>
                  <a:schemeClr val="tx1"/>
                </a:solidFill>
              </a:rPr>
              <a:t> </a:t>
            </a:r>
            <a:r>
              <a:rPr lang="fi-FI" sz="2400">
                <a:solidFill>
                  <a:schemeClr val="tx1"/>
                </a:solidFill>
              </a:rPr>
              <a:t>for </a:t>
            </a:r>
            <a:r>
              <a:rPr lang="fi-FI" sz="2400" err="1">
                <a:solidFill>
                  <a:schemeClr val="tx1"/>
                </a:solidFill>
              </a:rPr>
              <a:t>the</a:t>
            </a:r>
            <a:r>
              <a:rPr lang="fi-FI" sz="2400">
                <a:solidFill>
                  <a:schemeClr val="tx1"/>
                </a:solidFill>
              </a:rPr>
              <a:t> </a:t>
            </a:r>
            <a:r>
              <a:rPr lang="fi-FI" sz="2400" err="1">
                <a:solidFill>
                  <a:schemeClr val="tx1"/>
                </a:solidFill>
              </a:rPr>
              <a:t>same</a:t>
            </a:r>
            <a:r>
              <a:rPr lang="fi-FI" sz="2400">
                <a:solidFill>
                  <a:schemeClr val="tx1"/>
                </a:solidFill>
              </a:rPr>
              <a:t> </a:t>
            </a:r>
            <a:r>
              <a:rPr lang="fi-FI" sz="2400" err="1">
                <a:solidFill>
                  <a:schemeClr val="tx1"/>
                </a:solidFill>
              </a:rPr>
              <a:t>problem</a:t>
            </a:r>
            <a:endParaRPr lang="fi-FI" sz="2400">
              <a:solidFill>
                <a:schemeClr val="tx1"/>
              </a:solidFill>
            </a:endParaRPr>
          </a:p>
          <a:p>
            <a:pPr marL="342900" indent="-342900">
              <a:buFont typeface="Arial" panose="020B0604020202020204" pitchFamily="34" charset="0"/>
              <a:buChar char="•"/>
              <a:defRPr/>
            </a:pPr>
            <a:endParaRPr lang="fi-FI" sz="2400" b="0">
              <a:solidFill>
                <a:schemeClr val="tx1"/>
              </a:solidFill>
            </a:endParaRPr>
          </a:p>
          <a:p>
            <a:pPr algn="ctr"/>
            <a:endParaRPr lang="en-US" sz="2400" b="0" kern="0">
              <a:solidFill>
                <a:schemeClr val="tx1"/>
              </a:solidFill>
            </a:endParaRPr>
          </a:p>
        </p:txBody>
      </p:sp>
    </p:spTree>
    <p:extLst>
      <p:ext uri="{BB962C8B-B14F-4D97-AF65-F5344CB8AC3E}">
        <p14:creationId xmlns:p14="http://schemas.microsoft.com/office/powerpoint/2010/main" val="380115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A0C54-0B0D-4E3B-8863-69B51E5AE85D}"/>
              </a:ext>
            </a:extLst>
          </p:cNvPr>
          <p:cNvPicPr>
            <a:picLocks noChangeAspect="1"/>
          </p:cNvPicPr>
          <p:nvPr/>
        </p:nvPicPr>
        <p:blipFill>
          <a:blip r:embed="rId3"/>
          <a:stretch>
            <a:fillRect/>
          </a:stretch>
        </p:blipFill>
        <p:spPr>
          <a:xfrm>
            <a:off x="-39192" y="-99392"/>
            <a:ext cx="9168384" cy="6858000"/>
          </a:xfrm>
          <a:prstGeom prst="rect">
            <a:avLst/>
          </a:prstGeom>
        </p:spPr>
      </p:pic>
      <p:sp>
        <p:nvSpPr>
          <p:cNvPr id="4098" name="Title 1"/>
          <p:cNvSpPr>
            <a:spLocks noGrp="1"/>
          </p:cNvSpPr>
          <p:nvPr>
            <p:ph type="title"/>
          </p:nvPr>
        </p:nvSpPr>
        <p:spPr/>
        <p:txBody>
          <a:bodyPr/>
          <a:lstStyle/>
          <a:p>
            <a:pPr algn="ctr"/>
            <a:r>
              <a:rPr lang="fi-FI"/>
              <a:t>Choices made in problem solving  influence the path</a:t>
            </a:r>
            <a:br>
              <a:rPr lang="fi-FI"/>
            </a:br>
            <a:endParaRPr lang="fi-FI" altLang="en-US"/>
          </a:p>
        </p:txBody>
      </p:sp>
      <p:sp>
        <p:nvSpPr>
          <p:cNvPr id="3" name="Content Placeholder 2"/>
          <p:cNvSpPr>
            <a:spLocks noGrp="1"/>
          </p:cNvSpPr>
          <p:nvPr>
            <p:ph idx="1"/>
          </p:nvPr>
        </p:nvSpPr>
        <p:spPr>
          <a:xfrm>
            <a:off x="251520" y="2420888"/>
            <a:ext cx="8201670" cy="3705165"/>
          </a:xfrm>
        </p:spPr>
        <p:txBody>
          <a:bodyPr/>
          <a:lstStyle/>
          <a:p>
            <a:pPr marL="0" indent="0">
              <a:buNone/>
            </a:pPr>
            <a:endParaRPr lang="fi-FI"/>
          </a:p>
          <a:p>
            <a:r>
              <a:rPr lang="fi-FI"/>
              <a:t>Problem </a:t>
            </a:r>
            <a:r>
              <a:rPr lang="fi-FI" err="1"/>
              <a:t>identification</a:t>
            </a:r>
            <a:r>
              <a:rPr lang="fi-FI"/>
              <a:t>, </a:t>
            </a:r>
            <a:r>
              <a:rPr lang="fi-FI" err="1"/>
              <a:t>framing</a:t>
            </a:r>
            <a:r>
              <a:rPr lang="fi-FI"/>
              <a:t> and </a:t>
            </a:r>
            <a:r>
              <a:rPr lang="fi-FI" err="1"/>
              <a:t>structuring</a:t>
            </a:r>
            <a:endParaRPr lang="fi-FI"/>
          </a:p>
          <a:p>
            <a:r>
              <a:rPr lang="fi-FI"/>
              <a:t>Building </a:t>
            </a:r>
            <a:r>
              <a:rPr lang="fi-FI" err="1"/>
              <a:t>the</a:t>
            </a:r>
            <a:r>
              <a:rPr lang="fi-FI"/>
              <a:t> </a:t>
            </a:r>
            <a:r>
              <a:rPr lang="fi-FI" err="1"/>
              <a:t>modelling</a:t>
            </a:r>
            <a:r>
              <a:rPr lang="fi-FI"/>
              <a:t> team and stakeholder identification</a:t>
            </a:r>
          </a:p>
          <a:p>
            <a:r>
              <a:rPr lang="fi-FI"/>
              <a:t>Choice of the modelling approach</a:t>
            </a:r>
          </a:p>
          <a:p>
            <a:r>
              <a:rPr lang="fi-FI"/>
              <a:t>Data </a:t>
            </a:r>
            <a:r>
              <a:rPr lang="fi-FI" err="1"/>
              <a:t>collection</a:t>
            </a:r>
            <a:r>
              <a:rPr lang="fi-FI"/>
              <a:t> and </a:t>
            </a:r>
            <a:r>
              <a:rPr lang="fi-FI" err="1"/>
              <a:t>preference</a:t>
            </a:r>
            <a:r>
              <a:rPr lang="fi-FI"/>
              <a:t> elicitation</a:t>
            </a:r>
          </a:p>
          <a:p>
            <a:r>
              <a:rPr lang="fi-FI"/>
              <a:t>Stakeholder selection and engagement</a:t>
            </a:r>
          </a:p>
          <a:p>
            <a:r>
              <a:rPr lang="fi-FI" err="1"/>
              <a:t>Specifying</a:t>
            </a:r>
            <a:r>
              <a:rPr lang="fi-FI"/>
              <a:t> and </a:t>
            </a:r>
            <a:r>
              <a:rPr lang="fi-FI" err="1"/>
              <a:t>solving</a:t>
            </a:r>
            <a:r>
              <a:rPr lang="fi-FI"/>
              <a:t> </a:t>
            </a:r>
            <a:r>
              <a:rPr lang="fi-FI" err="1"/>
              <a:t>the</a:t>
            </a:r>
            <a:r>
              <a:rPr lang="fi-FI"/>
              <a:t> </a:t>
            </a:r>
            <a:r>
              <a:rPr lang="fi-FI" err="1"/>
              <a:t>model</a:t>
            </a:r>
            <a:endParaRPr lang="fi-FI"/>
          </a:p>
          <a:p>
            <a:endParaRPr lang="fi-FI"/>
          </a:p>
        </p:txBody>
      </p:sp>
    </p:spTree>
    <p:extLst>
      <p:ext uri="{BB962C8B-B14F-4D97-AF65-F5344CB8AC3E}">
        <p14:creationId xmlns:p14="http://schemas.microsoft.com/office/powerpoint/2010/main" val="125701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620688"/>
            <a:ext cx="7985125" cy="1079500"/>
          </a:xfrm>
        </p:spPr>
        <p:txBody>
          <a:bodyPr/>
          <a:lstStyle/>
          <a:p>
            <a:pPr algn="ctr"/>
            <a:r>
              <a:rPr lang="fi-FI"/>
              <a:t>Is path dependence a problem?</a:t>
            </a:r>
            <a:endParaRPr lang="en-US"/>
          </a:p>
        </p:txBody>
      </p:sp>
      <p:sp>
        <p:nvSpPr>
          <p:cNvPr id="3" name="Sisällön paikkamerkki 2"/>
          <p:cNvSpPr>
            <a:spLocks noGrp="1"/>
          </p:cNvSpPr>
          <p:nvPr>
            <p:ph idx="1"/>
          </p:nvPr>
        </p:nvSpPr>
        <p:spPr>
          <a:xfrm>
            <a:off x="1187624" y="1572460"/>
            <a:ext cx="7193037" cy="5301208"/>
          </a:xfrm>
        </p:spPr>
        <p:txBody>
          <a:bodyPr/>
          <a:lstStyle/>
          <a:p>
            <a:pPr marL="0" indent="0">
              <a:buNone/>
            </a:pPr>
            <a:r>
              <a:rPr lang="fi-FI" b="1">
                <a:solidFill>
                  <a:srgbClr val="0066FF"/>
                </a:solidFill>
              </a:rPr>
              <a:t>Yes in :</a:t>
            </a:r>
            <a:endParaRPr lang="en-US" b="1">
              <a:solidFill>
                <a:srgbClr val="0066FF"/>
              </a:solidFill>
            </a:endParaRPr>
          </a:p>
          <a:p>
            <a:r>
              <a:rPr lang="fi-FI"/>
              <a:t>Optimization</a:t>
            </a:r>
          </a:p>
          <a:p>
            <a:r>
              <a:rPr lang="fi-FI"/>
              <a:t>Efficiency analysis</a:t>
            </a:r>
          </a:p>
          <a:p>
            <a:r>
              <a:rPr lang="fi-FI"/>
              <a:t>Important policy problems</a:t>
            </a:r>
          </a:p>
          <a:p>
            <a:r>
              <a:rPr lang="fi-FI"/>
              <a:t>Normative decision support</a:t>
            </a:r>
          </a:p>
          <a:p>
            <a:r>
              <a:rPr lang="fi-FI"/>
              <a:t>Analytics and statistical analysis</a:t>
            </a:r>
          </a:p>
          <a:p>
            <a:r>
              <a:rPr lang="fi-FI"/>
              <a:t>Machine learning in AI</a:t>
            </a:r>
          </a:p>
          <a:p>
            <a:pPr marL="0" indent="0">
              <a:buNone/>
            </a:pPr>
            <a:r>
              <a:rPr lang="fi-FI" b="1">
                <a:solidFill>
                  <a:srgbClr val="0066FF"/>
                </a:solidFill>
              </a:rPr>
              <a:t>Not necessarily :</a:t>
            </a:r>
          </a:p>
          <a:p>
            <a:r>
              <a:rPr lang="fi-FI"/>
              <a:t>When the goal is to increase learning</a:t>
            </a:r>
          </a:p>
          <a:p>
            <a:r>
              <a:rPr lang="fi-FI">
                <a:solidFill>
                  <a:srgbClr val="0066FF"/>
                </a:solidFill>
              </a:rPr>
              <a:t>Trying different paths can be beneficial in learning</a:t>
            </a:r>
          </a:p>
          <a:p>
            <a:r>
              <a:rPr lang="fi-FI"/>
              <a:t>Creating of shared understanding of the problem</a:t>
            </a:r>
            <a:endParaRPr lang="fi-FI" b="1">
              <a:solidFill>
                <a:srgbClr val="0066FF"/>
              </a:solidFill>
            </a:endParaRPr>
          </a:p>
          <a:p>
            <a:endParaRPr lang="en-US">
              <a:solidFill>
                <a:srgbClr val="0066FF"/>
              </a:solidFill>
            </a:endParaRPr>
          </a:p>
          <a:p>
            <a:endParaRPr lang="en-US">
              <a:solidFill>
                <a:srgbClr val="0066FF"/>
              </a:solidFill>
            </a:endParaRPr>
          </a:p>
          <a:p>
            <a:pPr marL="0" indent="0">
              <a:buNone/>
            </a:pPr>
            <a:endParaRPr lang="en-US"/>
          </a:p>
        </p:txBody>
      </p:sp>
    </p:spTree>
    <p:extLst>
      <p:ext uri="{BB962C8B-B14F-4D97-AF65-F5344CB8AC3E}">
        <p14:creationId xmlns:p14="http://schemas.microsoft.com/office/powerpoint/2010/main" val="114787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879143"/>
            <a:ext cx="7985125" cy="1079500"/>
          </a:xfrm>
        </p:spPr>
        <p:txBody>
          <a:bodyPr/>
          <a:lstStyle/>
          <a:p>
            <a:r>
              <a:rPr lang="fi-FI" err="1"/>
              <a:t>Drivers</a:t>
            </a:r>
            <a:r>
              <a:rPr lang="fi-FI"/>
              <a:t> and </a:t>
            </a:r>
            <a:r>
              <a:rPr lang="fi-FI" err="1"/>
              <a:t>origins</a:t>
            </a:r>
            <a:r>
              <a:rPr lang="fi-FI"/>
              <a:t> of </a:t>
            </a:r>
            <a:r>
              <a:rPr lang="fi-FI" err="1"/>
              <a:t>path</a:t>
            </a:r>
            <a:r>
              <a:rPr lang="fi-FI"/>
              <a:t> </a:t>
            </a:r>
            <a:r>
              <a:rPr lang="fi-FI" err="1"/>
              <a:t>dependence</a:t>
            </a:r>
            <a:endParaRPr lang="en-US"/>
          </a:p>
        </p:txBody>
      </p:sp>
      <p:sp>
        <p:nvSpPr>
          <p:cNvPr id="3" name="Sisällön paikkamerkki 2"/>
          <p:cNvSpPr>
            <a:spLocks noGrp="1"/>
          </p:cNvSpPr>
          <p:nvPr>
            <p:ph idx="1"/>
          </p:nvPr>
        </p:nvSpPr>
        <p:spPr>
          <a:xfrm>
            <a:off x="1763688" y="4657590"/>
            <a:ext cx="7985125" cy="805448"/>
          </a:xfrm>
        </p:spPr>
        <p:txBody>
          <a:bodyPr/>
          <a:lstStyle/>
          <a:p>
            <a:pPr marL="0" indent="0">
              <a:buNone/>
            </a:pPr>
            <a:r>
              <a:rPr lang="fi-FI" b="1"/>
              <a:t>Can interact and occur together</a:t>
            </a:r>
          </a:p>
          <a:p>
            <a:pPr marL="0" indent="0">
              <a:buNone/>
            </a:pPr>
            <a:endParaRPr lang="fi-FI" b="1"/>
          </a:p>
          <a:p>
            <a:pPr marL="0" indent="0">
              <a:buNone/>
            </a:pPr>
            <a:endParaRPr lang="en-US" b="1"/>
          </a:p>
        </p:txBody>
      </p:sp>
      <p:sp>
        <p:nvSpPr>
          <p:cNvPr id="30" name="Suorakulmio 29"/>
          <p:cNvSpPr/>
          <p:nvPr/>
        </p:nvSpPr>
        <p:spPr>
          <a:xfrm>
            <a:off x="1403648" y="2523904"/>
            <a:ext cx="2592288" cy="2677656"/>
          </a:xfrm>
          <a:prstGeom prst="rect">
            <a:avLst/>
          </a:prstGeom>
        </p:spPr>
        <p:txBody>
          <a:bodyPr wrap="square">
            <a:spAutoFit/>
          </a:bodyPr>
          <a:lstStyle/>
          <a:p>
            <a:pPr marL="342900" indent="-342900">
              <a:buFont typeface="Wingdings" panose="05000000000000000000" pitchFamily="2" charset="2"/>
              <a:buChar char="§"/>
            </a:pPr>
            <a:r>
              <a:rPr lang="fi-FI" sz="2800">
                <a:solidFill>
                  <a:srgbClr val="0066FF"/>
                </a:solidFill>
              </a:rPr>
              <a:t>System</a:t>
            </a:r>
          </a:p>
          <a:p>
            <a:pPr marL="342900" indent="-342900">
              <a:buFont typeface="Wingdings" panose="05000000000000000000" pitchFamily="2" charset="2"/>
              <a:buChar char="§"/>
            </a:pPr>
            <a:r>
              <a:rPr lang="fi-FI" sz="2800">
                <a:solidFill>
                  <a:srgbClr val="0066FF"/>
                </a:solidFill>
              </a:rPr>
              <a:t>Learning</a:t>
            </a:r>
          </a:p>
          <a:p>
            <a:pPr marL="342900" indent="-342900">
              <a:buFont typeface="Wingdings" panose="05000000000000000000" pitchFamily="2" charset="2"/>
              <a:buChar char="§"/>
            </a:pPr>
            <a:r>
              <a:rPr lang="fi-FI" sz="2800">
                <a:solidFill>
                  <a:srgbClr val="0066FF"/>
                </a:solidFill>
              </a:rPr>
              <a:t>Procedure</a:t>
            </a:r>
          </a:p>
          <a:p>
            <a:pPr marL="342900" indent="-342900">
              <a:buFont typeface="Wingdings" panose="05000000000000000000" pitchFamily="2" charset="2"/>
              <a:buChar char="§"/>
            </a:pPr>
            <a:r>
              <a:rPr lang="fi-FI" sz="2800">
                <a:solidFill>
                  <a:srgbClr val="0066FF"/>
                </a:solidFill>
              </a:rPr>
              <a:t>Behaviour</a:t>
            </a:r>
          </a:p>
          <a:p>
            <a:pPr marL="342900" indent="-342900">
              <a:buFont typeface="Wingdings" panose="05000000000000000000" pitchFamily="2" charset="2"/>
              <a:buChar char="§"/>
            </a:pPr>
            <a:endParaRPr lang="fi-FI" sz="2400">
              <a:solidFill>
                <a:srgbClr val="0066FF"/>
              </a:solidFill>
            </a:endParaRPr>
          </a:p>
          <a:p>
            <a:pPr marL="342900" indent="-342900">
              <a:buFont typeface="Wingdings" panose="05000000000000000000" pitchFamily="2" charset="2"/>
              <a:buChar char="§"/>
            </a:pPr>
            <a:endParaRPr lang="fi-FI" sz="3200" b="1">
              <a:solidFill>
                <a:srgbClr val="0066FF"/>
              </a:solidFill>
            </a:endParaRPr>
          </a:p>
        </p:txBody>
      </p:sp>
      <p:sp>
        <p:nvSpPr>
          <p:cNvPr id="31" name="Suorakulmio 30"/>
          <p:cNvSpPr/>
          <p:nvPr/>
        </p:nvSpPr>
        <p:spPr>
          <a:xfrm>
            <a:off x="4604512" y="2523904"/>
            <a:ext cx="3240360" cy="1815882"/>
          </a:xfrm>
          <a:prstGeom prst="rect">
            <a:avLst/>
          </a:prstGeom>
        </p:spPr>
        <p:txBody>
          <a:bodyPr wrap="square">
            <a:spAutoFit/>
          </a:bodyPr>
          <a:lstStyle/>
          <a:p>
            <a:pPr marL="342900" indent="-342900">
              <a:buFont typeface="Wingdings" panose="05000000000000000000" pitchFamily="2" charset="2"/>
              <a:buChar char="§"/>
            </a:pPr>
            <a:r>
              <a:rPr lang="fi-FI" sz="2800" err="1">
                <a:solidFill>
                  <a:srgbClr val="0066FF"/>
                </a:solidFill>
              </a:rPr>
              <a:t>Motivation</a:t>
            </a:r>
            <a:endParaRPr lang="fi-FI" sz="2800">
              <a:solidFill>
                <a:srgbClr val="0066FF"/>
              </a:solidFill>
            </a:endParaRPr>
          </a:p>
          <a:p>
            <a:pPr marL="342900" indent="-342900">
              <a:buFont typeface="Wingdings" panose="05000000000000000000" pitchFamily="2" charset="2"/>
              <a:buChar char="§"/>
            </a:pPr>
            <a:r>
              <a:rPr lang="fi-FI" sz="2800" err="1">
                <a:solidFill>
                  <a:srgbClr val="0066FF"/>
                </a:solidFill>
              </a:rPr>
              <a:t>Uncertainty</a:t>
            </a:r>
            <a:endParaRPr lang="fi-FI" sz="2800">
              <a:solidFill>
                <a:srgbClr val="0066FF"/>
              </a:solidFill>
            </a:endParaRPr>
          </a:p>
          <a:p>
            <a:pPr marL="342900" indent="-342900">
              <a:buFont typeface="Wingdings" panose="05000000000000000000" pitchFamily="2" charset="2"/>
              <a:buChar char="§"/>
            </a:pPr>
            <a:r>
              <a:rPr lang="fi-FI" sz="2800" err="1">
                <a:solidFill>
                  <a:srgbClr val="0066FF"/>
                </a:solidFill>
              </a:rPr>
              <a:t>External</a:t>
            </a:r>
            <a:r>
              <a:rPr lang="fi-FI" sz="2800">
                <a:solidFill>
                  <a:srgbClr val="0066FF"/>
                </a:solidFill>
              </a:rPr>
              <a:t> </a:t>
            </a:r>
            <a:r>
              <a:rPr lang="fi-FI" sz="2800" err="1">
                <a:solidFill>
                  <a:srgbClr val="0066FF"/>
                </a:solidFill>
              </a:rPr>
              <a:t>environment</a:t>
            </a:r>
            <a:endParaRPr lang="en-US" sz="2800">
              <a:solidFill>
                <a:srgbClr val="0066FF"/>
              </a:solidFill>
            </a:endParaRPr>
          </a:p>
        </p:txBody>
      </p:sp>
    </p:spTree>
    <p:extLst>
      <p:ext uri="{BB962C8B-B14F-4D97-AF65-F5344CB8AC3E}">
        <p14:creationId xmlns:p14="http://schemas.microsoft.com/office/powerpoint/2010/main" val="2335360329"/>
      </p:ext>
    </p:extLst>
  </p:cSld>
  <p:clrMapOvr>
    <a:masterClrMapping/>
  </p:clrMapOvr>
</p:sld>
</file>

<file path=ppt/theme/theme1.xml><?xml version="1.0" encoding="utf-8"?>
<a:theme xmlns:a="http://schemas.openxmlformats.org/drawingml/2006/main" name="SA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A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A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lto_Science">
  <a:themeElements>
    <a:clrScheme name="aalto_Scienc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Scie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Scienc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alto_Science">
  <a:themeElements>
    <a:clrScheme name="aalto_Scienc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Scie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Scienc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ALgreen">
  <a:themeElements>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Perust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ALgreen">
  <a:themeElements>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Perust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ALgreen">
  <a:themeElements>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Perust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alto_gree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
      <a:majorFont>
        <a:latin typeface="Arial Unicode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ln w="101600">
          <a:headEnd type="none" w="med" len="med"/>
          <a:tailEnd type="none" w="med" len="med"/>
        </a:ln>
      </a:spPr>
      <a:bodyPr/>
      <a:lstStyle/>
      <a:style>
        <a:lnRef idx="3">
          <a:schemeClr val="accent2"/>
        </a:lnRef>
        <a:fillRef idx="0">
          <a:schemeClr val="accent2"/>
        </a:fillRef>
        <a:effectRef idx="2">
          <a:schemeClr val="accent2"/>
        </a:effectRef>
        <a:fontRef idx="minor">
          <a:schemeClr val="tx1"/>
        </a:fontRef>
      </a: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aalto_gree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
      <a:majorFont>
        <a:latin typeface="Arial Unicode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ln w="101600">
          <a:headEnd type="none" w="med" len="med"/>
          <a:tailEnd type="none" w="med" len="med"/>
        </a:ln>
      </a:spPr>
      <a:bodyPr/>
      <a:lstStyle/>
      <a:style>
        <a:lnRef idx="3">
          <a:schemeClr val="accent2"/>
        </a:lnRef>
        <a:fillRef idx="0">
          <a:schemeClr val="accent2"/>
        </a:fillRef>
        <a:effectRef idx="2">
          <a:schemeClr val="accent2"/>
        </a:effectRef>
        <a:fontRef idx="minor">
          <a:schemeClr val="tx1"/>
        </a:fontRef>
      </a: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039FA98E58E4F97F636AED14E07AF" ma:contentTypeVersion="10" ma:contentTypeDescription="Create a new document." ma:contentTypeScope="" ma:versionID="9f874459ff78840a34221150e1b74eae">
  <xsd:schema xmlns:xsd="http://www.w3.org/2001/XMLSchema" xmlns:xs="http://www.w3.org/2001/XMLSchema" xmlns:p="http://schemas.microsoft.com/office/2006/metadata/properties" xmlns:ns3="0a038308-9eae-4613-8205-9e89232455e3" targetNamespace="http://schemas.microsoft.com/office/2006/metadata/properties" ma:root="true" ma:fieldsID="6a53265ea0ee9145eeb8805d5c000850" ns3:_="">
    <xsd:import namespace="0a038308-9eae-4613-8205-9e89232455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38308-9eae-4613-8205-9e8923245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1C94E0-8D75-411A-B7DA-617311900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38308-9eae-4613-8205-9e89232455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4E19C6-2E13-4FBA-8EB9-C8B7D65BCBCB}">
  <ds:schemaRefs>
    <ds:schemaRef ds:uri="http://schemas.microsoft.com/sharepoint/v3/contenttype/forms"/>
  </ds:schemaRefs>
</ds:datastoreItem>
</file>

<file path=customXml/itemProps3.xml><?xml version="1.0" encoding="utf-8"?>
<ds:datastoreItem xmlns:ds="http://schemas.openxmlformats.org/officeDocument/2006/customXml" ds:itemID="{582338B4-9C36-4FCF-ADB8-AB9312AEFE8B}">
  <ds:schemaRefs>
    <ds:schemaRef ds:uri="http://schemas.microsoft.com/office/2006/metadata/properties"/>
    <ds:schemaRef ds:uri="http://purl.org/dc/dcmitype/"/>
    <ds:schemaRef ds:uri="0a038308-9eae-4613-8205-9e89232455e3"/>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35326</TotalTime>
  <Words>3542</Words>
  <Application>Microsoft Office PowerPoint</Application>
  <PresentationFormat>On-screen Show (4:3)</PresentationFormat>
  <Paragraphs>463</Paragraphs>
  <Slides>40</Slides>
  <Notes>16</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40</vt:i4>
      </vt:variant>
    </vt:vector>
  </HeadingPairs>
  <TitlesOfParts>
    <vt:vector size="58" baseType="lpstr">
      <vt:lpstr>Arial</vt:lpstr>
      <vt:lpstr>Arial Unicode MS</vt:lpstr>
      <vt:lpstr>Calibri</vt:lpstr>
      <vt:lpstr>Courier New</vt:lpstr>
      <vt:lpstr>Georgia</vt:lpstr>
      <vt:lpstr>Lucida Grande</vt:lpstr>
      <vt:lpstr>NexusSerif</vt:lpstr>
      <vt:lpstr>Times New Roman</vt:lpstr>
      <vt:lpstr>Wingdings</vt:lpstr>
      <vt:lpstr>SAL</vt:lpstr>
      <vt:lpstr>aalto_Science</vt:lpstr>
      <vt:lpstr>1_aalto_Science</vt:lpstr>
      <vt:lpstr>SALgreen</vt:lpstr>
      <vt:lpstr>1_SALgreen</vt:lpstr>
      <vt:lpstr>3_SALgreen</vt:lpstr>
      <vt:lpstr>aalto_green</vt:lpstr>
      <vt:lpstr>1_aalto_green</vt:lpstr>
      <vt:lpstr>Paint Shop Pro Image</vt:lpstr>
      <vt:lpstr>Path Dependence in  Operational Research –  How the modeling process can influence the results  </vt:lpstr>
      <vt:lpstr>  The lure of objectivity in modelling </vt:lpstr>
      <vt:lpstr> Behavioral Operational Research (BOR) Hämäläinen ,Luoma and Saarinen , European J. on OR 2013</vt:lpstr>
      <vt:lpstr>Paths in problem solving</vt:lpstr>
      <vt:lpstr>Path dependence</vt:lpstr>
      <vt:lpstr>OR pioneers recognized  path dependence already early</vt:lpstr>
      <vt:lpstr>Choices made in problem solving  influence the path </vt:lpstr>
      <vt:lpstr>Is path dependence a problem?</vt:lpstr>
      <vt:lpstr>Drivers and origins of path dependence</vt:lpstr>
      <vt:lpstr>System</vt:lpstr>
      <vt:lpstr>Learning</vt:lpstr>
      <vt:lpstr>Behaviour</vt:lpstr>
      <vt:lpstr>PowerPoint Presentation</vt:lpstr>
      <vt:lpstr>Uncertainty and the external environment</vt:lpstr>
      <vt:lpstr>Path issues in  Multi-Criteria Decision Analysis (MCDA) </vt:lpstr>
      <vt:lpstr>Accumulation of biases along the process</vt:lpstr>
      <vt:lpstr>Reducing the effects of biases in MCDA</vt:lpstr>
      <vt:lpstr>Path perspective in debiasing</vt:lpstr>
      <vt:lpstr>Reseach challenges in  debiasing the MCDA process</vt:lpstr>
      <vt:lpstr>Computational testing</vt:lpstr>
      <vt:lpstr>Ilustration with the Even Swaps method Hammond, Keeney, Raiffa (1999)</vt:lpstr>
      <vt:lpstr>Techniques to create paths with reduced overall bias for the Even Swaps </vt:lpstr>
      <vt:lpstr>Introduce an auxiliary measuring stick attribute </vt:lpstr>
      <vt:lpstr>Bias mitigation methods for Even Swaps</vt:lpstr>
      <vt:lpstr>Results from our computational experiments  </vt:lpstr>
      <vt:lpstr>Summary : Checklist for the practitioner</vt:lpstr>
      <vt:lpstr>Path perspective highly relevant in environmental policy decisions</vt:lpstr>
      <vt:lpstr>Forks along the path in every stage of environmental modelling</vt:lpstr>
      <vt:lpstr>Mitigation of risks in different stages</vt:lpstr>
      <vt:lpstr>PowerPoint Presentation</vt:lpstr>
      <vt:lpstr>PowerPoint Presentation</vt:lpstr>
      <vt:lpstr>PowerPoint Presentation</vt:lpstr>
      <vt:lpstr>PowerPoint Presentation</vt:lpstr>
      <vt:lpstr>PowerPoint Presentation</vt:lpstr>
      <vt:lpstr>PowerPoint Presentation</vt:lpstr>
      <vt:lpstr>Conclusions</vt:lpstr>
      <vt:lpstr>Leadership in participatory modelling  Hämäläinen, Miliszewska and Voinov, 2020</vt:lpstr>
      <vt:lpstr>Thank you</vt:lpstr>
      <vt:lpstr>Papers on path dependence</vt:lpstr>
      <vt:lpstr>PowerPoint Presentation</vt:lpstr>
    </vt:vector>
  </TitlesOfParts>
  <Company>Comptel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Raimo P Hämäläinen</dc:creator>
  <cp:lastModifiedBy>Hämäläinen Raimo</cp:lastModifiedBy>
  <cp:revision>266</cp:revision>
  <cp:lastPrinted>2020-10-08T11:00:24Z</cp:lastPrinted>
  <dcterms:created xsi:type="dcterms:W3CDTF">2014-07-01T12:17:40Z</dcterms:created>
  <dcterms:modified xsi:type="dcterms:W3CDTF">2020-10-19T11:55:34Z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0x010100086039FA98E58E4F97F636AED14E07AF</vt:lpwstr>
  </property>
</Properties>
</file>