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  <p:sldMasterId id="2147483723" r:id="rId6"/>
    <p:sldMasterId id="2147483753" r:id="rId7"/>
    <p:sldMasterId id="2147483765" r:id="rId8"/>
    <p:sldMasterId id="2147483777" r:id="rId9"/>
  </p:sldMasterIdLst>
  <p:notesMasterIdLst>
    <p:notesMasterId r:id="rId36"/>
  </p:notesMasterIdLst>
  <p:handoutMasterIdLst>
    <p:handoutMasterId r:id="rId37"/>
  </p:handoutMasterIdLst>
  <p:sldIdLst>
    <p:sldId id="284" r:id="rId10"/>
    <p:sldId id="420" r:id="rId11"/>
    <p:sldId id="432" r:id="rId12"/>
    <p:sldId id="440" r:id="rId13"/>
    <p:sldId id="457" r:id="rId14"/>
    <p:sldId id="453" r:id="rId15"/>
    <p:sldId id="456" r:id="rId16"/>
    <p:sldId id="454" r:id="rId17"/>
    <p:sldId id="442" r:id="rId18"/>
    <p:sldId id="445" r:id="rId19"/>
    <p:sldId id="444" r:id="rId20"/>
    <p:sldId id="446" r:id="rId21"/>
    <p:sldId id="424" r:id="rId22"/>
    <p:sldId id="458" r:id="rId23"/>
    <p:sldId id="460" r:id="rId24"/>
    <p:sldId id="430" r:id="rId25"/>
    <p:sldId id="447" r:id="rId26"/>
    <p:sldId id="449" r:id="rId27"/>
    <p:sldId id="452" r:id="rId28"/>
    <p:sldId id="451" r:id="rId29"/>
    <p:sldId id="462" r:id="rId30"/>
    <p:sldId id="461" r:id="rId31"/>
    <p:sldId id="302" r:id="rId32"/>
    <p:sldId id="435" r:id="rId33"/>
    <p:sldId id="294" r:id="rId34"/>
    <p:sldId id="450" r:id="rId35"/>
  </p:sldIdLst>
  <p:sldSz cx="9144000" cy="6858000" type="screen4x3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htinen Tuomas" initials="LT" lastIdx="1" clrIdx="0">
    <p:extLst>
      <p:ext uri="{19B8F6BF-5375-455C-9EA6-DF929625EA0E}">
        <p15:presenceInfo xmlns:p15="http://schemas.microsoft.com/office/powerpoint/2012/main" userId="S-1-5-21-2413826791-1553473826-2432194272-246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FB"/>
    <a:srgbClr val="0070C0"/>
    <a:srgbClr val="47CFFF"/>
    <a:srgbClr val="FFFFFF"/>
    <a:srgbClr val="FFD5FC"/>
    <a:srgbClr val="FFA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6" autoAdjust="0"/>
    <p:restoredTop sz="96395" autoAdjust="0"/>
  </p:normalViewPr>
  <p:slideViewPr>
    <p:cSldViewPr>
      <p:cViewPr varScale="1">
        <p:scale>
          <a:sx n="106" d="100"/>
          <a:sy n="106" d="100"/>
        </p:scale>
        <p:origin x="1680" y="108"/>
      </p:cViewPr>
      <p:guideLst>
        <p:guide orient="horz" pos="2160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278154" cy="338277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2226" y="4"/>
            <a:ext cx="4278154" cy="338277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44980DED-97FD-43D7-931B-973E6FDD6491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6403840"/>
            <a:ext cx="4278154" cy="338276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2226" y="6403840"/>
            <a:ext cx="4278154" cy="338276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48D2D88-8B96-40A2-A1B5-1426FDB4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4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154" cy="33710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6" y="1"/>
            <a:ext cx="4278154" cy="33710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C7616A7C-B5B5-4B98-A5DB-ECB9B58048D4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30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02509"/>
            <a:ext cx="7898130" cy="3033950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03837"/>
            <a:ext cx="4278154" cy="33710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6" y="6403837"/>
            <a:ext cx="4278154" cy="33710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0366F66F-9223-49BB-B323-4C1A4C37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F66F-9223-49BB-B323-4C1A4C37C6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1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03AC9-7DBC-4FD7-83A8-466D7FF8D455}" type="slidenum">
              <a:rPr lang="en-US" altLang="fi-FI"/>
              <a:pPr/>
              <a:t>4</a:t>
            </a:fld>
            <a:endParaRPr lang="en-US" altLang="fi-FI"/>
          </a:p>
        </p:txBody>
      </p:sp>
      <p:sp>
        <p:nvSpPr>
          <p:cNvPr id="406530" name="Rectangle 7"/>
          <p:cNvSpPr txBox="1">
            <a:spLocks noGrp="1" noChangeArrowheads="1"/>
          </p:cNvSpPr>
          <p:nvPr/>
        </p:nvSpPr>
        <p:spPr bwMode="auto">
          <a:xfrm>
            <a:off x="8050069" y="4722091"/>
            <a:ext cx="6159377" cy="24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5" tIns="48173" rIns="96345" bIns="48173" anchor="b"/>
          <a:lstStyle>
            <a:lvl1pPr defTabSz="963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2F8198B-70EA-4A3D-9DDE-D7FE707E0E1B}" type="slidenum">
              <a:rPr lang="en-US" altLang="fi-FI" sz="1300"/>
              <a:pPr algn="r" eaLnBrk="1" hangingPunct="1"/>
              <a:t>4</a:t>
            </a:fld>
            <a:endParaRPr lang="en-US" altLang="fi-FI" sz="1300"/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1874" y="2361459"/>
            <a:ext cx="11368785" cy="2236519"/>
          </a:xfrm>
        </p:spPr>
        <p:txBody>
          <a:bodyPr lIns="96345" tIns="48173" rIns="96345" bIns="48173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420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F66F-9223-49BB-B323-4C1A4C37C6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2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F66F-9223-49BB-B323-4C1A4C37C6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50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F66F-9223-49BB-B323-4C1A4C37C6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3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F66F-9223-49BB-B323-4C1A4C37C6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2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3CC6A-3A0D-4467-9161-91360CAD70B1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7610-A69D-46AC-9A33-C28AC79B16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756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E84CB-2E7A-44B1-AFD6-E179E14E9945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162F-27B7-4DE4-9017-8F27ECC2D1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4952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C6B90-8B61-4E73-BA2D-64E051012ED3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9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C1CDE-4FDD-4391-BFC4-0C4BC9F26CDB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5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6D03D0-8FD8-4008-9110-23B8013C1E0C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1313"/>
            <a:ext cx="2286000" cy="5513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41313"/>
            <a:ext cx="6705600" cy="5513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D21D3-9BCF-4BC6-9F36-EFAD4600583F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0522-9183-48D5-8DA1-9692C17FD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086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62400" cy="463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962400" cy="463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0CCE-F6BD-46F7-9D20-0DDE98512D04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5F3A-C6C9-47A3-8B8A-06A7E30AF0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975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8077200" cy="224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613150"/>
            <a:ext cx="8077200" cy="224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F487-F968-4417-A779-9D467F2EABD4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33C8-DAD2-4869-88B6-A5AD07A78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18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077200" cy="46355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CB96-56BA-44A8-A38D-520B45E6772F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3082D-31B5-4C52-9B71-7D5EA7D1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519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Aalto_EN_Science_21_RGB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0" y="15875"/>
            <a:ext cx="2051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7" descr="E:\salogoe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CB84DBC7-0993-4022-AB0E-3A067FB66A75}" type="datetime1">
              <a:rPr lang="en-US" smtClean="0"/>
              <a:t>12/1/2017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2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8ADC-B8E7-453D-B4BA-F529C97DDF94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0E4A-449E-4D81-B695-1ABCCBC0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5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7BFB0-D097-48CB-9CA6-59E4FB3F534C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D62A6-6633-4D65-A5A6-1B1FCC3D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D970-248C-4903-82F9-8955049B249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EAB1-8B63-4D90-839D-BA7FEC173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F2FC-443D-4ABB-A3B8-AA664EB63AA2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3B3C-5BEA-4224-8F5F-A3B5A67CE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2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A516-8061-448E-A2E4-E1C378848BCB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DACA-F9AE-459F-838D-0F0DC0588C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37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A912-8D23-486A-873C-E9152B7D2C78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F2270-7B0F-4A7C-B0BB-D804BAA3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8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A280-17CA-462A-9A39-0183E4A2334A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EAFF-3F88-491C-834E-06A1B2806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01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C806-8447-42BC-8B9F-605A2DCD6EE6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C4DF-8743-41CC-BFA1-3FFCA6D30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9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239B-0E72-43F9-9B28-CB15F7DCC26C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93266-DB7B-49E4-B0B1-440810A1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2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D3FD-F382-480A-9D97-500E28A58A74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5F4A-BEC9-45EB-9829-1321B486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5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58188-EFF1-440E-8F60-A844AF24FD20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39DB-693F-429A-A2F2-F017B9E37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99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Aalto_EN_Science_21_RGB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0" y="15875"/>
            <a:ext cx="2051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5243" y="1700808"/>
            <a:ext cx="8324850" cy="3919537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7" descr="E:\salogoe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BA8D1BBA-20FC-4D42-8180-38387857CB3C}" type="datetime1">
              <a:rPr lang="en-US" smtClean="0"/>
              <a:t>12/1/2017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35BE-081C-4080-B07A-94E2D06E2EB6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0E4A-449E-4D81-B695-1ABCCBC0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28D5-F733-4FD5-9224-96AD002E1BAF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D62A6-6633-4D65-A5A6-1B1FCC3D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362BC-320C-4C5A-95E9-0A3D73898668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EAB1-8B63-4D90-839D-BA7FEC173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3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67206-1A4C-4D35-883D-93F5A77F5A65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BBA2-F014-4C05-9BB5-03777463BE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99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0705-46C3-4218-9C41-FFEAA9D9DAA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3B3C-5BEA-4224-8F5F-A3B5A67CE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1EA0-02AC-46F6-B0A6-4C368B7AF037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F2270-7B0F-4A7C-B0BB-D804BAA3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3851-5597-4490-8587-B5684AFA9FF9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EAFF-3F88-491C-834E-06A1B2806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2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BED7-8DFF-4928-A3E3-3587CA8D2B97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C4DF-8743-41CC-BFA1-3FFCA6D30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415DA-7486-4343-B0B5-CA2650665A03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93266-DB7B-49E4-B0B1-440810A1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54F77-AF22-4801-9888-3C0669B2B90B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5F4A-BEC9-45EB-9829-1321B486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8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49E0-CC8F-4E3C-8351-E4DEC6D098F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39DB-693F-429A-A2F2-F017B9E37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0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E44366-DB31-40A4-B1EE-459B53D140A3}" type="datetime1">
              <a:rPr lang="en-US" smtClean="0"/>
              <a:t>12/1/2017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5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3BAEB-9E5C-42F8-8A05-73FAAA514322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1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29E76-821B-49C0-ABD6-0F8AAEBA81C4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1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624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9624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B3764-84C5-40AA-9903-48D3C7923577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F49E-6434-4BE8-9D34-726B097A2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0768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04541-0424-4C7B-941E-AB895758E67F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E51CA-7887-4330-8625-98A51F0D07F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1AD42-647B-4EA6-8C70-8837A485DD71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7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F134A7-010D-402B-AFA0-60D9F4AE3223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9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9F79F-426F-4FE6-A5D9-D8C58749F4C8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2BAE7-6481-4715-80EF-D91C73F35810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4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A106C-9243-481D-95EF-22A72983C1C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3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691A3-F416-432D-8394-35643608DA3A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7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17C7D-2A2B-4CAF-95B4-57DD24676FCB}" type="datetime1">
              <a:rPr lang="en-US" smtClean="0"/>
              <a:t>12/1/2017</a:t>
            </a:fld>
            <a:endParaRPr lang="en-US" dirty="0"/>
          </a:p>
        </p:txBody>
      </p:sp>
      <p:pic>
        <p:nvPicPr>
          <p:cNvPr id="8" name="Picture 27" descr="E:\salogoen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01FA1-871F-4F30-BE82-17EC36118B3D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9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40BE4-DF8A-422B-A533-7C79AA4706B8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AD386-BD37-4A94-B5F8-DA6DC82D6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86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7BEAE-FB00-4FBF-B72F-DF2ED7E685EF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0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58D20-A401-4856-A177-47E915B463F1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5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795CC-B5F1-41F8-ABC4-07ADC4549D44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2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D88E0C-0BF5-4DCA-94D6-507BC3C2FE52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8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82770-A080-4510-8629-8FFF75713742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2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4AC58-D69A-4667-B7E4-8EC2BF68AD3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C6DF3-5CA0-4669-AD52-B2A9C29E58F3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9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9A0EC5-A845-4E77-96A6-FF4058DD5D79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2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704694-E664-4235-9D48-343A1A310900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3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B20F0-4D92-48A9-BC5C-D12610F5FAC8}" type="datetime1">
              <a:rPr lang="en-US" smtClean="0"/>
              <a:t>12/1/2017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5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6053-60BD-4B49-AF7C-EE1B9396602F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9B4B-EF97-422D-AA3A-584365F724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0043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5ADE7-0034-42F9-AB99-31F660F36AAC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5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D34A5-D7E7-4A26-AA83-5A152F12CE66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8BF44-27EC-4E4A-8170-6E51142977E7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DD81D-B240-4E09-AAA8-89CFE6A4A034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E02D48-E1D8-4620-AB27-1A7FC2CB0E3F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F2E43-9556-4808-AFFA-D2F3CA2B0B93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BE8685-1AF3-45D6-A5A6-BE14FE4CB47B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0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F09877-A9F0-4B11-B41A-0D4612796C7A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5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309B1-D124-4F08-86FE-B350334FFEA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B3362-1BC8-44D6-9BF7-1F7400DEA9F7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67BCB-778F-4E8F-9523-1B2A9A619A45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27E53-1C2D-413A-8E3C-621144977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7864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Aalto_EN_Science_21_RGB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0" y="15875"/>
            <a:ext cx="2051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59AC9-9099-457C-B296-8C3E3CA1A25E}" type="datetime1">
              <a:rPr lang="en-US" smtClean="0"/>
              <a:t>12/1/2017</a:t>
            </a:fld>
            <a:endParaRPr lang="en-US" dirty="0"/>
          </a:p>
        </p:txBody>
      </p:sp>
      <p:pic>
        <p:nvPicPr>
          <p:cNvPr id="10" name="Picture 27" descr="E:\salogoe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75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07E8A-FB3E-42F4-8AED-A8D928182184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79547F-B9C4-4B2F-8664-87B0508D9112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9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9FB72-6735-44FB-A50B-2B6DFE5CA17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1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EEA98-F607-4933-A49C-229C9A86E2A3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109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971B5-E33C-49FF-B360-55B693D72F2C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74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057D0C-6454-4FE3-B801-019977FA503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837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9C7DE5-6B00-4AFF-929B-3A91F9B0F54C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92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D1233-DA50-452C-A98A-A42C8F62CAB3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14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99F282-D6C4-45EF-9555-6E702A8DB89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0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D7C76-034C-4B80-A935-CB37768D701B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596D-EE0B-4A26-90E8-D7036FF2D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788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B8E45F-E205-48FA-B0DC-40634EA1EAC3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9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931A29-DFCB-482D-9B4C-50C12B0A0897}" type="datetime1">
              <a:rPr lang="en-US" smtClean="0"/>
              <a:t>12/1/2017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930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B0278-4450-4943-9799-AB9D56BD2967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52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08AF5-16AB-42BD-86E9-CA55E5399C1C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28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695FDF-B7C2-4250-A6B5-5FEC13F58816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98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5689B-7AAE-4252-9EA1-7A3036E3317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25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0F1B4E-0CBA-48D5-B67A-1F7B8F7F33DF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64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840F2A-291A-42EA-AB99-A7EC3E396299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308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0CB11-A45D-42C1-BB58-FB87DF193E4F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40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7C638C-0EE1-4793-A656-51F5BE218CC4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745E-7528-40E3-BC3E-CE49D790021A}" type="datetime1">
              <a:rPr lang="en-US" smtClean="0">
                <a:solidFill>
                  <a:srgbClr val="000000"/>
                </a:solidFill>
              </a:rPr>
              <a:t>12/1/2017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34D0E-B82F-442B-8DE8-34289B112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5883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166018-A0A6-49B9-B15D-8A4B95792BF2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376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B4D5F-30CE-42C7-84B2-12BB26DC3BB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402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36FFF-FC91-477D-B67A-106BE3EBDA18}" type="datetime1">
              <a:rPr lang="en-US" smtClean="0"/>
              <a:t>12/1/2017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018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7ABEB-AC37-48FB-AF6D-935BEBFDF58F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65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59846B-321F-4509-B298-7E1BB0CAC643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873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1DED3-F706-4B9E-94EB-EBEDA8D51BCC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34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5068B-893C-4492-A394-FDFCDFBA9B94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25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F3403-D3AD-4910-B2C5-8D1F681DD1A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482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D4C02-66D6-4DD2-8C83-9D67125D79F3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71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B2C33-09A4-4D51-B63E-A88AD2EA37C3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1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263" y="6243638"/>
            <a:ext cx="18986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412CA-9020-4A44-962D-2EF07C94D546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12/1/2017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5475" y="6243638"/>
            <a:ext cx="28130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319838"/>
            <a:ext cx="18986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341313"/>
            <a:ext cx="91440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0772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 sdfssdf  dsdf sdf sd sdfsd fs df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19075" y="5980113"/>
            <a:ext cx="2676525" cy="787400"/>
            <a:chOff x="138" y="3767"/>
            <a:chExt cx="1686" cy="496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159" y="3770"/>
              <a:ext cx="167" cy="203"/>
            </a:xfrm>
            <a:prstGeom prst="rect">
              <a:avLst/>
            </a:prstGeom>
            <a:solidFill>
              <a:srgbClr val="063D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fi-FI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138" y="3767"/>
              <a:ext cx="1686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smtClean="0">
                  <a:solidFill>
                    <a:srgbClr val="FC0128"/>
                  </a:solidFill>
                </a:rPr>
                <a:t>S</a:t>
              </a:r>
              <a:r>
                <a:rPr lang="en-US" altLang="en-US" sz="1200" b="1" smtClean="0">
                  <a:solidFill>
                    <a:srgbClr val="FC0128"/>
                  </a:solidFill>
                </a:rPr>
                <a:t> </a:t>
              </a:r>
              <a:r>
                <a:rPr lang="en-US" altLang="en-US" sz="2400" b="1" smtClean="0">
                  <a:solidFill>
                    <a:srgbClr val="FC0128"/>
                  </a:solidFill>
                </a:rPr>
                <a:t>ystems</a:t>
              </a:r>
              <a:endParaRPr lang="en-US" altLang="en-US" sz="2400" smtClean="0">
                <a:solidFill>
                  <a:srgbClr val="000000"/>
                </a:solidFill>
              </a:endParaRPr>
            </a:p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0000"/>
                  </a:solidFill>
                </a:rPr>
                <a:t>Analysis Laboratory</a:t>
              </a:r>
            </a:p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b="1" smtClean="0">
                  <a:solidFill>
                    <a:srgbClr val="000000"/>
                  </a:solidFill>
                </a:rPr>
                <a:t>Helsinki University of Technology</a:t>
              </a:r>
            </a:p>
          </p:txBody>
        </p:sp>
      </p:grp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416050" y="6067425"/>
            <a:ext cx="7586663" cy="17621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1D2B4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9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93688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</a:defRPr>
      </a:lvl2pPr>
      <a:lvl3pPr marL="1233488" indent="-277813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717675" indent="-293688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200">
          <a:solidFill>
            <a:schemeClr val="tx1"/>
          </a:solidFill>
          <a:latin typeface="+mn-lt"/>
        </a:defRPr>
      </a:lvl4pPr>
      <a:lvl5pPr marL="2185988" indent="-277813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6431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31003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5575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40147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E:\salogoen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" descr="Aalto_EN_Science_13_RGB_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4796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B09CC-4E78-471D-AD7F-812337DDA26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E:\salogoen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" descr="Aalto_EN_Science_13_RGB_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4796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A2CC4F-5F87-4DA1-A042-933689DB1A7A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6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5B9AA-0467-4128-815F-2FAE4B69CD42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12/1/2017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3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D2EB6-6FF8-443C-A4FF-7D4A04AD7435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12/1/2017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70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C41C8-6671-4B7D-B58B-575D88F1B26C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12/1/2017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7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ED083-DCC6-4521-852D-2BD10AFB2638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12/1/2017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06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A039B1-FF0D-49B7-95BC-7EF2F2642E34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12/1/2017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2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16271-9331-4A48-8369-B80D03701662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12/1/2017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3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>
          <a:xfrm>
            <a:off x="323850" y="2132856"/>
            <a:ext cx="8208590" cy="1872208"/>
          </a:xfrm>
        </p:spPr>
        <p:txBody>
          <a:bodyPr/>
          <a:lstStyle/>
          <a:p>
            <a:pPr algn="ctr"/>
            <a:r>
              <a:rPr lang="en-US" sz="3600" dirty="0"/>
              <a:t>C</a:t>
            </a:r>
            <a:r>
              <a:rPr lang="en-US" sz="3600" dirty="0" smtClean="0"/>
              <a:t>reating </a:t>
            </a:r>
            <a:r>
              <a:rPr lang="en-US" sz="3600" dirty="0"/>
              <a:t>a strategy portfolio for climate change </a:t>
            </a:r>
            <a:r>
              <a:rPr lang="en-US" sz="3600" dirty="0" smtClean="0"/>
              <a:t>mitigation –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fi-FI" sz="3600" dirty="0" smtClean="0"/>
              <a:t>A </a:t>
            </a:r>
            <a:r>
              <a:rPr lang="fi-FI" sz="3600" dirty="0" err="1" smtClean="0"/>
              <a:t>study</a:t>
            </a:r>
            <a:r>
              <a:rPr lang="fi-FI" sz="3600" dirty="0" smtClean="0"/>
              <a:t> of </a:t>
            </a:r>
            <a:r>
              <a:rPr lang="fi-FI" sz="3600" dirty="0" err="1" smtClean="0"/>
              <a:t>behavioral</a:t>
            </a:r>
            <a:r>
              <a:rPr lang="fi-FI" sz="3600" dirty="0" smtClean="0"/>
              <a:t> </a:t>
            </a:r>
            <a:r>
              <a:rPr lang="fi-FI" sz="3600" dirty="0" err="1" smtClean="0"/>
              <a:t>effects</a:t>
            </a:r>
            <a:endParaRPr lang="en-US" altLang="en-US" sz="3600" i="1" dirty="0" smtClean="0"/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555438" y="3807110"/>
            <a:ext cx="7745413" cy="1547813"/>
          </a:xfrm>
        </p:spPr>
        <p:txBody>
          <a:bodyPr/>
          <a:lstStyle/>
          <a:p>
            <a:endParaRPr lang="fi-FI" altLang="en-US" sz="2000" dirty="0" smtClean="0"/>
          </a:p>
          <a:p>
            <a:pPr algn="ctr"/>
            <a:r>
              <a:rPr lang="fi-FI" altLang="en-US" sz="2000" dirty="0" smtClean="0"/>
              <a:t>Tuomas J. Lahtinen and </a:t>
            </a:r>
            <a:r>
              <a:rPr lang="fi-FI" altLang="en-US" sz="2000" dirty="0"/>
              <a:t>Raimo P. </a:t>
            </a:r>
            <a:r>
              <a:rPr lang="fi-FI" altLang="en-US" sz="2000" dirty="0" smtClean="0"/>
              <a:t>Hämäläinen</a:t>
            </a:r>
          </a:p>
          <a:p>
            <a:pPr algn="ctr"/>
            <a:r>
              <a:rPr lang="fi-FI" altLang="en-US" sz="1400" dirty="0" smtClean="0"/>
              <a:t>tuomas.j.lahtinen@aalto.fi</a:t>
            </a:r>
            <a:r>
              <a:rPr lang="fi-FI" altLang="en-US" sz="1400" dirty="0"/>
              <a:t>, raimo.hamalainen@aalto.fi</a:t>
            </a:r>
            <a:endParaRPr lang="fi-FI" altLang="en-US" sz="1400" dirty="0" smtClean="0"/>
          </a:p>
          <a:p>
            <a:pPr algn="ctr"/>
            <a:r>
              <a:rPr lang="en-US" altLang="en-US" sz="1400" dirty="0" smtClean="0"/>
              <a:t>Systems Analysis Laboratory, Aalto University School of Science, Finland</a:t>
            </a:r>
          </a:p>
          <a:p>
            <a:pPr algn="ctr"/>
            <a:endParaRPr lang="fi-FI" altLang="en-US" sz="600" dirty="0"/>
          </a:p>
        </p:txBody>
      </p:sp>
      <p:sp>
        <p:nvSpPr>
          <p:cNvPr id="8" name="TextBox 7"/>
          <p:cNvSpPr txBox="1"/>
          <p:nvPr/>
        </p:nvSpPr>
        <p:spPr>
          <a:xfrm>
            <a:off x="323850" y="5661025"/>
            <a:ext cx="79502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>
                    <a:lumMod val="50000"/>
                  </a:srgbClr>
                </a:solidFill>
              </a:rPr>
              <a:t>The document can be stored and made available to the public on the open internet pages of Aalto University. All other rights are reserved.</a:t>
            </a:r>
          </a:p>
        </p:txBody>
      </p:sp>
      <p:sp>
        <p:nvSpPr>
          <p:cNvPr id="2" name="Suorakulmio 1"/>
          <p:cNvSpPr/>
          <p:nvPr/>
        </p:nvSpPr>
        <p:spPr bwMode="auto">
          <a:xfrm>
            <a:off x="395536" y="5661025"/>
            <a:ext cx="8136904" cy="3602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2736" y="248302"/>
            <a:ext cx="7985125" cy="1079500"/>
          </a:xfrm>
        </p:spPr>
        <p:txBody>
          <a:bodyPr/>
          <a:lstStyle/>
          <a:p>
            <a:pPr algn="ctr"/>
            <a:r>
              <a:rPr lang="fi-FI" dirty="0" err="1" smtClean="0"/>
              <a:t>Simple</a:t>
            </a:r>
            <a:r>
              <a:rPr lang="fi-FI" dirty="0" smtClean="0"/>
              <a:t> </a:t>
            </a:r>
            <a:r>
              <a:rPr lang="fi-FI" dirty="0" err="1" smtClean="0"/>
              <a:t>benefit-cost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4" y="1020481"/>
            <a:ext cx="7051360" cy="1933963"/>
          </a:xfrm>
        </p:spPr>
      </p:pic>
      <p:sp>
        <p:nvSpPr>
          <p:cNvPr id="3" name="Tekstiruutu 2"/>
          <p:cNvSpPr txBox="1"/>
          <p:nvPr/>
        </p:nvSpPr>
        <p:spPr>
          <a:xfrm>
            <a:off x="755576" y="2968391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MCDA </a:t>
            </a:r>
            <a:r>
              <a:rPr lang="fi-FI" sz="2400" dirty="0" err="1"/>
              <a:t>evaluation</a:t>
            </a:r>
            <a:r>
              <a:rPr lang="fi-FI" sz="2400" dirty="0"/>
              <a:t> of </a:t>
            </a:r>
            <a:r>
              <a:rPr lang="fi-FI" sz="2400" dirty="0" err="1"/>
              <a:t>individual</a:t>
            </a:r>
            <a:r>
              <a:rPr lang="fi-FI" sz="2400" dirty="0"/>
              <a:t> </a:t>
            </a:r>
            <a:r>
              <a:rPr lang="fi-FI" sz="2400" dirty="0" err="1" smtClean="0"/>
              <a:t>actions</a:t>
            </a:r>
            <a:r>
              <a:rPr lang="fi-FI" sz="2400" dirty="0" smtClean="0"/>
              <a:t> – </a:t>
            </a:r>
            <a:r>
              <a:rPr lang="fi-FI" sz="2400" dirty="0" err="1" smtClean="0"/>
              <a:t>synergies</a:t>
            </a:r>
            <a:r>
              <a:rPr lang="fi-FI" sz="2400" dirty="0" smtClean="0"/>
              <a:t> and </a:t>
            </a:r>
            <a:r>
              <a:rPr lang="fi-FI" sz="2400" dirty="0" err="1" smtClean="0"/>
              <a:t>interactions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considered</a:t>
            </a:r>
            <a:endParaRPr lang="fi-FI" sz="2400" dirty="0"/>
          </a:p>
          <a:p>
            <a:endParaRPr lang="fi-FI" sz="1200" dirty="0"/>
          </a:p>
          <a:p>
            <a:r>
              <a:rPr lang="fi-FI" sz="2400" b="1" dirty="0"/>
              <a:t>Portfolio </a:t>
            </a:r>
            <a:r>
              <a:rPr lang="fi-FI" sz="2400" b="1" dirty="0" err="1"/>
              <a:t>generation</a:t>
            </a:r>
            <a:r>
              <a:rPr lang="fi-FI" sz="2400" b="1" dirty="0"/>
              <a:t>: </a:t>
            </a:r>
            <a:r>
              <a:rPr lang="fi-FI" sz="2400" b="1" dirty="0" err="1"/>
              <a:t>Include</a:t>
            </a:r>
            <a:r>
              <a:rPr lang="fi-FI" sz="2400" b="1" dirty="0"/>
              <a:t> </a:t>
            </a:r>
            <a:r>
              <a:rPr lang="fi-FI" sz="2400" b="1" dirty="0" err="1"/>
              <a:t>the</a:t>
            </a:r>
            <a:r>
              <a:rPr lang="fi-FI" sz="2400" b="1" dirty="0"/>
              <a:t> </a:t>
            </a:r>
            <a:r>
              <a:rPr lang="fi-FI" sz="2400" b="1" dirty="0" err="1"/>
              <a:t>actions</a:t>
            </a:r>
            <a:r>
              <a:rPr lang="fi-FI" sz="2400" b="1" dirty="0"/>
              <a:t> in </a:t>
            </a:r>
            <a:r>
              <a:rPr lang="fi-FI" sz="2400" b="1" dirty="0" err="1"/>
              <a:t>the</a:t>
            </a:r>
            <a:r>
              <a:rPr lang="fi-FI" sz="2400" b="1" dirty="0"/>
              <a:t> </a:t>
            </a:r>
            <a:r>
              <a:rPr lang="fi-FI" sz="2400" b="1" dirty="0" err="1"/>
              <a:t>highest</a:t>
            </a:r>
            <a:r>
              <a:rPr lang="fi-FI" sz="2400" b="1" dirty="0"/>
              <a:t> </a:t>
            </a:r>
            <a:r>
              <a:rPr lang="fi-FI" sz="2400" b="1" dirty="0" err="1"/>
              <a:t>benefit-cost</a:t>
            </a:r>
            <a:r>
              <a:rPr lang="fi-FI" sz="2400" b="1" dirty="0"/>
              <a:t> </a:t>
            </a:r>
            <a:r>
              <a:rPr lang="fi-FI" sz="2400" b="1" dirty="0" err="1"/>
              <a:t>ratio</a:t>
            </a:r>
            <a:r>
              <a:rPr lang="fi-FI" sz="2400" b="1" dirty="0"/>
              <a:t> </a:t>
            </a:r>
            <a:r>
              <a:rPr lang="fi-FI" sz="2400" b="1" dirty="0" err="1" smtClean="0"/>
              <a:t>order</a:t>
            </a:r>
            <a:endParaRPr lang="fi-FI" sz="1200" dirty="0" smtClean="0"/>
          </a:p>
          <a:p>
            <a:r>
              <a:rPr lang="en-US" sz="2000" dirty="0"/>
              <a:t>See, e.g. </a:t>
            </a:r>
            <a:r>
              <a:rPr lang="en-US" sz="2000" dirty="0" err="1"/>
              <a:t>Kleinmuntz</a:t>
            </a:r>
            <a:r>
              <a:rPr lang="en-US" sz="2000" dirty="0"/>
              <a:t> 2007, </a:t>
            </a:r>
            <a:r>
              <a:rPr lang="en-US" sz="2000" dirty="0" err="1"/>
              <a:t>Hajkowicz</a:t>
            </a:r>
            <a:r>
              <a:rPr lang="en-US" sz="2000" dirty="0"/>
              <a:t> et al. </a:t>
            </a:r>
            <a:r>
              <a:rPr lang="en-US" sz="2000" dirty="0" smtClean="0"/>
              <a:t>2008</a:t>
            </a:r>
            <a:endParaRPr lang="en-US" sz="2000" dirty="0"/>
          </a:p>
        </p:txBody>
      </p:sp>
      <p:sp>
        <p:nvSpPr>
          <p:cNvPr id="5" name="Suorakulmio 4"/>
          <p:cNvSpPr/>
          <p:nvPr/>
        </p:nvSpPr>
        <p:spPr bwMode="auto">
          <a:xfrm>
            <a:off x="3920918" y="2065701"/>
            <a:ext cx="1479551" cy="8381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93766" y="1006534"/>
            <a:ext cx="1883064" cy="145012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157192"/>
            <a:ext cx="79759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 smtClean="0">
                <a:solidFill>
                  <a:srgbClr val="FF0000"/>
                </a:solidFill>
              </a:rPr>
              <a:t>Behavioral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issues</a:t>
            </a:r>
            <a:r>
              <a:rPr lang="fi-FI" sz="2400" dirty="0" smtClean="0">
                <a:solidFill>
                  <a:srgbClr val="FF0000"/>
                </a:solidFill>
              </a:rPr>
              <a:t>:</a:t>
            </a:r>
            <a:endParaRPr lang="fi-FI" sz="12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rgbClr val="FF0000"/>
                </a:solidFill>
              </a:rPr>
              <a:t>Narrow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thinking</a:t>
            </a:r>
            <a:r>
              <a:rPr lang="fi-FI" sz="2400" dirty="0" smtClean="0">
                <a:solidFill>
                  <a:srgbClr val="FF0000"/>
                </a:solidFill>
              </a:rPr>
              <a:t>: </a:t>
            </a:r>
            <a:r>
              <a:rPr lang="fi-FI" sz="2400" dirty="0" err="1" smtClean="0">
                <a:solidFill>
                  <a:srgbClr val="FF0000"/>
                </a:solidFill>
              </a:rPr>
              <a:t>Omission</a:t>
            </a:r>
            <a:r>
              <a:rPr lang="fi-FI" sz="2400" dirty="0" smtClean="0">
                <a:solidFill>
                  <a:srgbClr val="FF0000"/>
                </a:solidFill>
              </a:rPr>
              <a:t> of </a:t>
            </a:r>
            <a:r>
              <a:rPr lang="fi-FI" sz="2400" dirty="0" err="1" smtClean="0">
                <a:solidFill>
                  <a:srgbClr val="FF0000"/>
                </a:solidFill>
              </a:rPr>
              <a:t>synergies</a:t>
            </a:r>
            <a:r>
              <a:rPr lang="fi-FI" sz="2400" dirty="0" smtClean="0">
                <a:solidFill>
                  <a:srgbClr val="FF0000"/>
                </a:solidFill>
              </a:rPr>
              <a:t> and </a:t>
            </a:r>
            <a:r>
              <a:rPr lang="fi-FI" sz="2400" dirty="0" err="1" smtClean="0">
                <a:solidFill>
                  <a:srgbClr val="FF0000"/>
                </a:solidFill>
              </a:rPr>
              <a:t>interactions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endParaRPr lang="fi-FI" sz="12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rgbClr val="FF0000"/>
                </a:solidFill>
              </a:rPr>
              <a:t>Behavioral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effects</a:t>
            </a:r>
            <a:r>
              <a:rPr lang="fi-FI" sz="2400" dirty="0" smtClean="0">
                <a:solidFill>
                  <a:srgbClr val="FF0000"/>
                </a:solidFill>
              </a:rPr>
              <a:t> in MCDA</a:t>
            </a:r>
            <a:endParaRPr lang="fi-FI" sz="2400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049" y="1424181"/>
            <a:ext cx="7200800" cy="19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tsikko 1"/>
          <p:cNvSpPr txBox="1">
            <a:spLocks/>
          </p:cNvSpPr>
          <p:nvPr/>
        </p:nvSpPr>
        <p:spPr bwMode="auto">
          <a:xfrm>
            <a:off x="467544" y="332656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pPr algn="ctr"/>
            <a:r>
              <a:rPr lang="fi-FI" kern="0" dirty="0" smtClean="0"/>
              <a:t>Portfolio </a:t>
            </a:r>
            <a:r>
              <a:rPr lang="fi-FI" kern="0" dirty="0" err="1" smtClean="0"/>
              <a:t>Decision</a:t>
            </a:r>
            <a:r>
              <a:rPr lang="fi-FI" kern="0" dirty="0" smtClean="0"/>
              <a:t> Analysis (PDA)</a:t>
            </a:r>
            <a:endParaRPr lang="en-US" kern="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346862" y="3478379"/>
            <a:ext cx="6912768" cy="1728192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Includes</a:t>
            </a:r>
            <a:r>
              <a:rPr lang="fi-FI" dirty="0" smtClean="0"/>
              <a:t> </a:t>
            </a:r>
            <a:r>
              <a:rPr lang="fi-FI" dirty="0" err="1" smtClean="0"/>
              <a:t>interactive</a:t>
            </a:r>
            <a:r>
              <a:rPr lang="fi-FI" dirty="0" smtClean="0"/>
              <a:t> </a:t>
            </a:r>
            <a:r>
              <a:rPr lang="fi-FI" dirty="0" err="1" smtClean="0"/>
              <a:t>value</a:t>
            </a:r>
            <a:r>
              <a:rPr lang="fi-FI" dirty="0" smtClean="0"/>
              <a:t> </a:t>
            </a:r>
            <a:r>
              <a:rPr lang="fi-FI" dirty="0" err="1" smtClean="0"/>
              <a:t>modeling</a:t>
            </a: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Synergies</a:t>
            </a:r>
            <a:r>
              <a:rPr lang="fi-FI" dirty="0" smtClean="0"/>
              <a:t> and </a:t>
            </a:r>
            <a:r>
              <a:rPr lang="fi-FI" dirty="0" err="1" smtClean="0"/>
              <a:t>interactions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modeled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constraints</a:t>
            </a:r>
            <a:endParaRPr lang="fi-FI" dirty="0" smtClean="0"/>
          </a:p>
          <a:p>
            <a:endParaRPr lang="fi-FI" sz="20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759" y="3132804"/>
            <a:ext cx="1414179" cy="214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6180" y="986421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/>
              <a:t>MCDA </a:t>
            </a:r>
            <a:r>
              <a:rPr lang="fi-FI" sz="2400" b="1" dirty="0" err="1" smtClean="0"/>
              <a:t>value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model</a:t>
            </a:r>
            <a:r>
              <a:rPr lang="fi-FI" sz="2400" b="1" dirty="0" smtClean="0"/>
              <a:t> + </a:t>
            </a:r>
            <a:r>
              <a:rPr lang="fi-FI" sz="2400" b="1" dirty="0" err="1" smtClean="0"/>
              <a:t>constraints</a:t>
            </a:r>
            <a:r>
              <a:rPr lang="fi-FI" sz="2400" b="1" dirty="0" smtClean="0"/>
              <a:t> + </a:t>
            </a:r>
            <a:r>
              <a:rPr lang="fi-FI" sz="2400" b="1" dirty="0" err="1" smtClean="0"/>
              <a:t>optimization</a:t>
            </a:r>
            <a:endParaRPr lang="fi-FI" sz="2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599224" y="1460556"/>
            <a:ext cx="3672409" cy="193376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091" y="4881356"/>
            <a:ext cx="80117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 smtClean="0">
                <a:solidFill>
                  <a:srgbClr val="FF0000"/>
                </a:solidFill>
              </a:rPr>
              <a:t>Behavioural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issues</a:t>
            </a:r>
            <a:r>
              <a:rPr lang="fi-FI" sz="2400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rgbClr val="FF0000"/>
                </a:solidFill>
              </a:rPr>
              <a:t>Ranges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become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problematic</a:t>
            </a:r>
            <a:r>
              <a:rPr lang="fi-FI" sz="2400" dirty="0" smtClean="0">
                <a:solidFill>
                  <a:srgbClr val="FF0000"/>
                </a:solidFill>
              </a:rPr>
              <a:t>! </a:t>
            </a:r>
            <a:r>
              <a:rPr lang="fi-FI" sz="2400" dirty="0" err="1" smtClean="0">
                <a:solidFill>
                  <a:srgbClr val="FF0000"/>
                </a:solidFill>
              </a:rPr>
              <a:t>Are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weights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based</a:t>
            </a:r>
            <a:r>
              <a:rPr lang="fi-FI" sz="2400" dirty="0" smtClean="0">
                <a:solidFill>
                  <a:srgbClr val="FF0000"/>
                </a:solidFill>
              </a:rPr>
              <a:t> on </a:t>
            </a:r>
            <a:r>
              <a:rPr lang="fi-FI" sz="2400" dirty="0" err="1" smtClean="0">
                <a:solidFill>
                  <a:srgbClr val="FF0000"/>
                </a:solidFill>
              </a:rPr>
              <a:t>consequences</a:t>
            </a:r>
            <a:r>
              <a:rPr lang="fi-FI" sz="2400" dirty="0" smtClean="0">
                <a:solidFill>
                  <a:srgbClr val="FF0000"/>
                </a:solidFill>
              </a:rPr>
              <a:t> of </a:t>
            </a:r>
            <a:r>
              <a:rPr lang="fi-FI" sz="2400" dirty="0" err="1" smtClean="0">
                <a:solidFill>
                  <a:srgbClr val="FF0000"/>
                </a:solidFill>
              </a:rPr>
              <a:t>individual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actions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or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overall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consequences</a:t>
            </a:r>
            <a:r>
              <a:rPr lang="fi-FI" sz="2400" dirty="0" smtClean="0">
                <a:solidFill>
                  <a:srgbClr val="FF0000"/>
                </a:solidFill>
              </a:rPr>
              <a:t> of (</a:t>
            </a:r>
            <a:r>
              <a:rPr lang="fi-FI" sz="2400" dirty="0" err="1" smtClean="0">
                <a:solidFill>
                  <a:srgbClr val="FF0000"/>
                </a:solidFill>
              </a:rPr>
              <a:t>feasible</a:t>
            </a:r>
            <a:r>
              <a:rPr lang="fi-FI" sz="2400" dirty="0" smtClean="0">
                <a:solidFill>
                  <a:srgbClr val="FF0000"/>
                </a:solidFill>
              </a:rPr>
              <a:t>) </a:t>
            </a:r>
            <a:r>
              <a:rPr lang="fi-FI" sz="2400" dirty="0" err="1" smtClean="0">
                <a:solidFill>
                  <a:srgbClr val="FF0000"/>
                </a:solidFill>
              </a:rPr>
              <a:t>portfolios</a:t>
            </a:r>
            <a:r>
              <a:rPr lang="fi-FI" sz="2400" dirty="0" smtClean="0">
                <a:solidFill>
                  <a:srgbClr val="FF0000"/>
                </a:solidFill>
              </a:rPr>
              <a:t> of </a:t>
            </a:r>
            <a:r>
              <a:rPr lang="fi-FI" sz="2400" dirty="0" err="1" smtClean="0">
                <a:solidFill>
                  <a:srgbClr val="FF0000"/>
                </a:solidFill>
              </a:rPr>
              <a:t>actions</a:t>
            </a:r>
            <a:r>
              <a:rPr lang="fi-FI" sz="2400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rgbClr val="FF0000"/>
                </a:solidFill>
              </a:rPr>
              <a:t>Behavioral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effects</a:t>
            </a:r>
            <a:r>
              <a:rPr lang="fi-FI" sz="2400" dirty="0" smtClean="0">
                <a:solidFill>
                  <a:srgbClr val="FF0000"/>
                </a:solidFill>
              </a:rPr>
              <a:t> in MCDA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conservation area de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66020"/>
            <a:ext cx="2408212" cy="31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Heuristic</a:t>
            </a:r>
            <a:r>
              <a:rPr lang="fi-FI" dirty="0" smtClean="0"/>
              <a:t> </a:t>
            </a:r>
            <a:r>
              <a:rPr lang="fi-FI" dirty="0" err="1" smtClean="0"/>
              <a:t>optimization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459606" y="1335247"/>
            <a:ext cx="8208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err="1" smtClean="0"/>
              <a:t>Used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extensively</a:t>
            </a:r>
            <a:r>
              <a:rPr lang="fi-FI" sz="2400" b="1" dirty="0" smtClean="0"/>
              <a:t> in </a:t>
            </a:r>
            <a:r>
              <a:rPr lang="fi-FI" sz="2400" b="1" dirty="0" err="1" smtClean="0"/>
              <a:t>conservation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network</a:t>
            </a:r>
            <a:r>
              <a:rPr lang="fi-FI" sz="2400" b="1" dirty="0" smtClean="0"/>
              <a:t> design </a:t>
            </a:r>
          </a:p>
          <a:p>
            <a:r>
              <a:rPr lang="fi-FI" sz="2400" dirty="0" smtClean="0"/>
              <a:t>(</a:t>
            </a:r>
            <a:r>
              <a:rPr lang="fi-FI" sz="2400" dirty="0" err="1" smtClean="0"/>
              <a:t>see</a:t>
            </a:r>
            <a:r>
              <a:rPr lang="fi-FI" sz="2400" dirty="0"/>
              <a:t>, </a:t>
            </a:r>
            <a:r>
              <a:rPr lang="fi-FI" sz="2400" dirty="0" err="1"/>
              <a:t>e.g</a:t>
            </a:r>
            <a:r>
              <a:rPr lang="fi-FI" sz="2400" dirty="0"/>
              <a:t>. Moilanen 2007, Lehtomäki and Moilanen 2013</a:t>
            </a:r>
            <a:r>
              <a:rPr lang="fi-FI" sz="2400" dirty="0" smtClean="0"/>
              <a:t>)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overall</a:t>
            </a:r>
            <a:r>
              <a:rPr lang="fi-FI" sz="2400" dirty="0" smtClean="0"/>
              <a:t> </a:t>
            </a:r>
            <a:r>
              <a:rPr lang="fi-FI" sz="2400" dirty="0" err="1" smtClean="0"/>
              <a:t>value</a:t>
            </a:r>
            <a:r>
              <a:rPr lang="fi-FI" sz="2400" dirty="0" smtClean="0"/>
              <a:t> </a:t>
            </a:r>
            <a:r>
              <a:rPr lang="fi-FI" sz="2400" dirty="0" err="1" smtClean="0"/>
              <a:t>model</a:t>
            </a:r>
            <a:r>
              <a:rPr lang="fi-FI" sz="2400" dirty="0"/>
              <a:t> </a:t>
            </a:r>
            <a:r>
              <a:rPr lang="fi-FI" sz="2400" dirty="0" err="1" smtClean="0"/>
              <a:t>can</a:t>
            </a:r>
            <a:r>
              <a:rPr lang="fi-FI" sz="2400" dirty="0" smtClean="0"/>
              <a:t> </a:t>
            </a:r>
            <a:r>
              <a:rPr lang="fi-FI" sz="2400" dirty="0" err="1" smtClean="0"/>
              <a:t>include</a:t>
            </a:r>
            <a:r>
              <a:rPr lang="fi-FI" sz="2400" dirty="0" smtClean="0"/>
              <a:t> </a:t>
            </a:r>
            <a:r>
              <a:rPr lang="fi-FI" sz="2400" dirty="0" err="1" smtClean="0"/>
              <a:t>synergies</a:t>
            </a:r>
            <a:r>
              <a:rPr lang="fi-FI" sz="2400" dirty="0" smtClean="0"/>
              <a:t> and </a:t>
            </a:r>
            <a:r>
              <a:rPr lang="fi-FI" sz="2400" dirty="0" err="1" smtClean="0"/>
              <a:t>non-linearities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/>
              <a:t>Start</a:t>
            </a:r>
            <a:r>
              <a:rPr lang="fi-FI" sz="2400" dirty="0" smtClean="0"/>
              <a:t> </a:t>
            </a:r>
            <a:r>
              <a:rPr lang="fi-FI" sz="2400" dirty="0" err="1" smtClean="0"/>
              <a:t>with</a:t>
            </a:r>
            <a:r>
              <a:rPr lang="fi-FI" sz="2400" dirty="0" smtClean="0"/>
              <a:t> </a:t>
            </a:r>
            <a:r>
              <a:rPr lang="fi-FI" sz="2400" dirty="0" err="1" smtClean="0"/>
              <a:t>all</a:t>
            </a:r>
            <a:r>
              <a:rPr lang="fi-FI" sz="2400" dirty="0" smtClean="0"/>
              <a:t> </a:t>
            </a:r>
            <a:r>
              <a:rPr lang="fi-FI" sz="2400" dirty="0" err="1" smtClean="0"/>
              <a:t>areas</a:t>
            </a:r>
            <a:r>
              <a:rPr lang="fi-FI" sz="2400" dirty="0" smtClean="0"/>
              <a:t> of </a:t>
            </a:r>
            <a:r>
              <a:rPr lang="fi-FI" sz="2400" dirty="0" err="1" smtClean="0"/>
              <a:t>land</a:t>
            </a:r>
            <a:r>
              <a:rPr lang="fi-FI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/>
              <a:t>Remove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area</a:t>
            </a:r>
            <a:r>
              <a:rPr lang="fi-FI" sz="2400" dirty="0" smtClean="0"/>
              <a:t> </a:t>
            </a:r>
            <a:r>
              <a:rPr lang="fi-FI" sz="2400" dirty="0" err="1" smtClean="0"/>
              <a:t>with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smallest</a:t>
            </a:r>
            <a:r>
              <a:rPr lang="fi-FI" sz="2400" dirty="0" smtClean="0"/>
              <a:t> </a:t>
            </a:r>
          </a:p>
          <a:p>
            <a:r>
              <a:rPr lang="fi-FI" sz="2400" dirty="0"/>
              <a:t> </a:t>
            </a:r>
            <a:r>
              <a:rPr lang="fi-FI" sz="2400" dirty="0" smtClean="0"/>
              <a:t>   </a:t>
            </a:r>
            <a:r>
              <a:rPr lang="fi-FI" sz="2400" dirty="0" err="1" smtClean="0"/>
              <a:t>loss</a:t>
            </a:r>
            <a:r>
              <a:rPr lang="fi-FI" sz="2400" dirty="0" smtClean="0"/>
              <a:t> of </a:t>
            </a:r>
            <a:r>
              <a:rPr lang="fi-FI" sz="2400" dirty="0" err="1" smtClean="0"/>
              <a:t>overall</a:t>
            </a:r>
            <a:r>
              <a:rPr lang="fi-FI" sz="2400" dirty="0" smtClean="0"/>
              <a:t> </a:t>
            </a:r>
            <a:r>
              <a:rPr lang="fi-FI" sz="2400" dirty="0" err="1" smtClean="0"/>
              <a:t>value</a:t>
            </a:r>
            <a:r>
              <a:rPr lang="fi-FI" sz="2400" dirty="0" smtClean="0"/>
              <a:t> </a:t>
            </a:r>
            <a:r>
              <a:rPr lang="fi-FI" sz="2400" dirty="0" err="1" smtClean="0"/>
              <a:t>until</a:t>
            </a:r>
            <a:r>
              <a:rPr lang="fi-FI" sz="2400" dirty="0" smtClean="0"/>
              <a:t> </a:t>
            </a:r>
            <a:r>
              <a:rPr lang="fi-FI" sz="2400" dirty="0" err="1" smtClean="0"/>
              <a:t>feasible</a:t>
            </a:r>
            <a:endParaRPr lang="fi-FI" sz="2400" dirty="0" smtClean="0"/>
          </a:p>
          <a:p>
            <a:r>
              <a:rPr lang="fi-FI" sz="2400" dirty="0" smtClean="0"/>
              <a:t>    </a:t>
            </a:r>
            <a:r>
              <a:rPr lang="fi-FI" sz="2400" dirty="0" err="1" smtClean="0"/>
              <a:t>solution</a:t>
            </a:r>
            <a:r>
              <a:rPr lang="fi-FI" sz="2400" dirty="0" smtClean="0"/>
              <a:t> is </a:t>
            </a:r>
            <a:r>
              <a:rPr lang="fi-FI" sz="2400" dirty="0" err="1" smtClean="0"/>
              <a:t>found</a:t>
            </a: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5" name="Rectangle 4"/>
          <p:cNvSpPr/>
          <p:nvPr/>
        </p:nvSpPr>
        <p:spPr>
          <a:xfrm>
            <a:off x="221488" y="4653136"/>
            <a:ext cx="75687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 smtClean="0">
                <a:solidFill>
                  <a:srgbClr val="FF0000"/>
                </a:solidFill>
              </a:rPr>
              <a:t>Behavioural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issues</a:t>
            </a:r>
            <a:r>
              <a:rPr lang="fi-FI" sz="2400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rgbClr val="FF0000"/>
                </a:solidFill>
              </a:rPr>
              <a:t>Biases</a:t>
            </a:r>
            <a:r>
              <a:rPr lang="fi-FI" sz="2400" dirty="0" smtClean="0">
                <a:solidFill>
                  <a:srgbClr val="FF0000"/>
                </a:solidFill>
              </a:rPr>
              <a:t> in </a:t>
            </a:r>
            <a:r>
              <a:rPr lang="fi-FI" sz="2400" dirty="0" err="1" smtClean="0">
                <a:solidFill>
                  <a:srgbClr val="FF0000"/>
                </a:solidFill>
              </a:rPr>
              <a:t>creating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the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optimization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criterion</a:t>
            </a:r>
            <a:endParaRPr lang="fi-FI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rgbClr val="FF0000"/>
                </a:solidFill>
              </a:rPr>
              <a:t>Early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commitment</a:t>
            </a:r>
            <a:r>
              <a:rPr lang="fi-FI" sz="2400" dirty="0" smtClean="0">
                <a:solidFill>
                  <a:srgbClr val="FF0000"/>
                </a:solidFill>
              </a:rPr>
              <a:t> to </a:t>
            </a:r>
            <a:r>
              <a:rPr lang="fi-FI" sz="2400" dirty="0" err="1" smtClean="0">
                <a:solidFill>
                  <a:srgbClr val="FF0000"/>
                </a:solidFill>
              </a:rPr>
              <a:t>suboptimal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solution</a:t>
            </a:r>
            <a:r>
              <a:rPr lang="fi-FI" sz="2400" dirty="0" smtClean="0">
                <a:solidFill>
                  <a:srgbClr val="FF0000"/>
                </a:solidFill>
              </a:rPr>
              <a:t>?</a:t>
            </a:r>
            <a:endParaRPr lang="fi-FI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rgbClr val="FF0000"/>
                </a:solidFill>
              </a:rPr>
              <a:t>Beauty </a:t>
            </a:r>
            <a:r>
              <a:rPr lang="fi-FI" sz="2400" dirty="0" err="1" smtClean="0">
                <a:solidFill>
                  <a:srgbClr val="FF0000"/>
                </a:solidFill>
              </a:rPr>
              <a:t>effect</a:t>
            </a:r>
            <a:r>
              <a:rPr lang="fi-FI" sz="2400" dirty="0" smtClean="0">
                <a:solidFill>
                  <a:srgbClr val="FF0000"/>
                </a:solidFill>
              </a:rPr>
              <a:t> – a </a:t>
            </a:r>
            <a:r>
              <a:rPr lang="fi-FI" sz="2400" dirty="0" err="1" smtClean="0">
                <a:solidFill>
                  <a:srgbClr val="FF0000"/>
                </a:solidFill>
              </a:rPr>
              <a:t>complicated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model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can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become</a:t>
            </a:r>
            <a:r>
              <a:rPr lang="fi-FI" sz="2400" dirty="0" smtClean="0">
                <a:solidFill>
                  <a:srgbClr val="FF0000"/>
                </a:solidFill>
              </a:rPr>
              <a:t> an </a:t>
            </a:r>
            <a:r>
              <a:rPr lang="fi-FI" sz="2400" dirty="0" err="1" smtClean="0">
                <a:solidFill>
                  <a:srgbClr val="FF0000"/>
                </a:solidFill>
              </a:rPr>
              <a:t>unquestioned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authority</a:t>
            </a:r>
            <a:r>
              <a:rPr lang="fi-FI" sz="2400" dirty="0" smtClean="0">
                <a:solidFill>
                  <a:srgbClr val="FF0000"/>
                </a:solidFill>
              </a:rPr>
              <a:t>?</a:t>
            </a:r>
          </a:p>
          <a:p>
            <a:endParaRPr lang="fi-FI" sz="2400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67545" y="4365104"/>
            <a:ext cx="8201148" cy="2304256"/>
          </a:xfrm>
          <a:prstGeom prst="rect">
            <a:avLst/>
          </a:prstGeom>
          <a:solidFill>
            <a:srgbClr val="FFC1F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75109"/>
            <a:ext cx="7985125" cy="1079500"/>
          </a:xfrm>
        </p:spPr>
        <p:txBody>
          <a:bodyPr/>
          <a:lstStyle/>
          <a:p>
            <a:pPr algn="ctr"/>
            <a:r>
              <a:rPr lang="fi-FI" dirty="0" err="1" smtClean="0"/>
              <a:t>Behavioural</a:t>
            </a:r>
            <a:r>
              <a:rPr lang="fi-FI" dirty="0" smtClean="0"/>
              <a:t> </a:t>
            </a:r>
            <a:r>
              <a:rPr lang="fi-FI" dirty="0" err="1" smtClean="0"/>
              <a:t>experiment</a:t>
            </a:r>
            <a:r>
              <a:rPr lang="fi-FI" dirty="0" smtClean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web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i="1" dirty="0" smtClean="0">
                <a:solidFill>
                  <a:schemeClr val="tx1"/>
                </a:solidFill>
              </a:rPr>
              <a:t>carbcut.aalto.fi</a:t>
            </a:r>
            <a:endParaRPr lang="fi-FI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830" y="1454205"/>
            <a:ext cx="7985125" cy="4639493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Based</a:t>
            </a:r>
            <a:r>
              <a:rPr lang="fi-FI" dirty="0" smtClean="0"/>
              <a:t> on </a:t>
            </a:r>
          </a:p>
          <a:p>
            <a:pPr marL="0" indent="0">
              <a:buNone/>
            </a:pP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/>
              <a:t>C</a:t>
            </a:r>
            <a:r>
              <a:rPr lang="fi-FI" dirty="0" err="1" smtClean="0"/>
              <a:t>limate</a:t>
            </a:r>
            <a:r>
              <a:rPr lang="fi-FI" dirty="0" smtClean="0"/>
              <a:t> </a:t>
            </a:r>
            <a:r>
              <a:rPr lang="fi-FI" dirty="0" err="1"/>
              <a:t>Stabilization</a:t>
            </a:r>
            <a:r>
              <a:rPr lang="fi-FI" dirty="0"/>
              <a:t> </a:t>
            </a:r>
            <a:r>
              <a:rPr lang="fi-FI" dirty="0" err="1" smtClean="0"/>
              <a:t>Wedge</a:t>
            </a:r>
            <a:r>
              <a:rPr lang="fi-FI" dirty="0" smtClean="0"/>
              <a:t> </a:t>
            </a:r>
            <a:r>
              <a:rPr lang="fi-FI" dirty="0" err="1"/>
              <a:t>Game</a:t>
            </a:r>
            <a:r>
              <a:rPr lang="fi-FI" dirty="0"/>
              <a:t> </a:t>
            </a:r>
            <a:endParaRPr lang="fi-FI" dirty="0" smtClean="0"/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en-US" dirty="0" smtClean="0"/>
              <a:t>Original CMI’s message:</a:t>
            </a:r>
          </a:p>
          <a:p>
            <a:r>
              <a:rPr lang="en-US" dirty="0" smtClean="0"/>
              <a:t>We already have the technology needed for climate change mitigation</a:t>
            </a:r>
          </a:p>
          <a:p>
            <a:r>
              <a:rPr lang="en-US" dirty="0" smtClean="0"/>
              <a:t>The </a:t>
            </a:r>
            <a:r>
              <a:rPr lang="en-US" dirty="0"/>
              <a:t>problem is to choose the desired strategies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b="1" dirty="0" smtClean="0"/>
              <a:t>Our experimental treatments: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wo procedures for creating the preferred portfolio of emission reduction strategies </a:t>
            </a:r>
          </a:p>
          <a:p>
            <a:r>
              <a:rPr lang="en-US" b="1" dirty="0" smtClean="0"/>
              <a:t>Adding strategies into the basket</a:t>
            </a:r>
            <a:endParaRPr lang="en-US" sz="1200" b="1" dirty="0" smtClean="0"/>
          </a:p>
          <a:p>
            <a:r>
              <a:rPr lang="en-US" b="1" dirty="0" smtClean="0"/>
              <a:t>Removing extra strategies from the basket</a:t>
            </a:r>
          </a:p>
          <a:p>
            <a:endParaRPr lang="en-US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340768"/>
            <a:ext cx="191178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Adding</a:t>
            </a:r>
            <a:r>
              <a:rPr lang="fi-FI" dirty="0" smtClean="0"/>
              <a:t> </a:t>
            </a:r>
            <a:r>
              <a:rPr lang="fi-FI" dirty="0" err="1" smtClean="0"/>
              <a:t>procedure</a:t>
            </a:r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1187624" y="1268759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err="1" smtClean="0"/>
              <a:t>Starting</a:t>
            </a:r>
            <a:r>
              <a:rPr lang="fi-FI" sz="2400" dirty="0" smtClean="0"/>
              <a:t> </a:t>
            </a:r>
            <a:r>
              <a:rPr lang="fi-FI" sz="2400" dirty="0" err="1" smtClean="0"/>
              <a:t>point</a:t>
            </a:r>
            <a:r>
              <a:rPr lang="fi-FI" sz="2400" dirty="0" smtClean="0"/>
              <a:t>: </a:t>
            </a:r>
          </a:p>
          <a:p>
            <a:r>
              <a:rPr lang="fi-FI" sz="2400" b="1" dirty="0" err="1" smtClean="0"/>
              <a:t>Empty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basket</a:t>
            </a:r>
            <a:endParaRPr lang="fi-FI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004048" y="1268760"/>
            <a:ext cx="3861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2400" dirty="0" err="1" smtClean="0"/>
              <a:t>Result</a:t>
            </a:r>
            <a:r>
              <a:rPr lang="fi-FI" sz="2400" dirty="0" smtClean="0"/>
              <a:t>: </a:t>
            </a:r>
          </a:p>
          <a:p>
            <a:r>
              <a:rPr lang="fi-FI" sz="2400" b="1" dirty="0" smtClean="0"/>
              <a:t>8 </a:t>
            </a:r>
            <a:r>
              <a:rPr lang="fi-FI" sz="2400" b="1" dirty="0" err="1" smtClean="0"/>
              <a:t>strategies</a:t>
            </a:r>
            <a:r>
              <a:rPr lang="fi-FI" sz="2400" b="1" dirty="0" smtClean="0"/>
              <a:t> in </a:t>
            </a:r>
            <a:r>
              <a:rPr lang="fi-FI" sz="2400" b="1" dirty="0" err="1" smtClean="0"/>
              <a:t>the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basket</a:t>
            </a:r>
            <a:endParaRPr lang="fi-FI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46341" y="2694899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err="1" smtClean="0"/>
              <a:t>Basket</a:t>
            </a:r>
            <a:endParaRPr lang="fi-FI" sz="2400" dirty="0"/>
          </a:p>
        </p:txBody>
      </p:sp>
      <p:sp>
        <p:nvSpPr>
          <p:cNvPr id="8" name="Rectangle 7"/>
          <p:cNvSpPr/>
          <p:nvPr/>
        </p:nvSpPr>
        <p:spPr>
          <a:xfrm>
            <a:off x="107504" y="4785745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err="1" smtClean="0"/>
              <a:t>Strategies</a:t>
            </a:r>
            <a:endParaRPr lang="fi-FI" sz="2400" dirty="0"/>
          </a:p>
        </p:txBody>
      </p:sp>
      <p:sp>
        <p:nvSpPr>
          <p:cNvPr id="9" name="Rectangle 8"/>
          <p:cNvSpPr/>
          <p:nvPr/>
        </p:nvSpPr>
        <p:spPr>
          <a:xfrm>
            <a:off x="3720394" y="4100778"/>
            <a:ext cx="2143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 smtClean="0">
                <a:solidFill>
                  <a:srgbClr val="FF0000"/>
                </a:solidFill>
              </a:rPr>
              <a:t>Choices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can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be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affected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i-FI" sz="2400" dirty="0" err="1" smtClean="0">
                <a:solidFill>
                  <a:srgbClr val="FF0000"/>
                </a:solidFill>
              </a:rPr>
              <a:t>by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biases</a:t>
            </a:r>
            <a:r>
              <a:rPr lang="fi-FI" sz="2400" dirty="0" smtClean="0">
                <a:solidFill>
                  <a:srgbClr val="FF0000"/>
                </a:solidFill>
              </a:rPr>
              <a:t> and </a:t>
            </a:r>
            <a:r>
              <a:rPr lang="fi-FI" sz="2400" dirty="0" err="1" smtClean="0">
                <a:solidFill>
                  <a:srgbClr val="FF0000"/>
                </a:solidFill>
              </a:rPr>
              <a:t>heuristics</a:t>
            </a:r>
            <a:endParaRPr lang="fi-FI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69752" y="2238333"/>
            <a:ext cx="2373525" cy="165179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52120" y="2238333"/>
            <a:ext cx="2373525" cy="165179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387658" y="3255233"/>
            <a:ext cx="720080" cy="56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2839547" y="5191423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13</a:t>
            </a:r>
            <a:endParaRPr lang="en-US" altLang="fi-FI" sz="800" b="1" dirty="0">
              <a:latin typeface="Times New Roman" pitchFamily="18" charset="0"/>
            </a:endParaRPr>
          </a:p>
        </p:txBody>
      </p:sp>
      <p:grpSp>
        <p:nvGrpSpPr>
          <p:cNvPr id="15" name="Group 332"/>
          <p:cNvGrpSpPr/>
          <p:nvPr/>
        </p:nvGrpSpPr>
        <p:grpSpPr>
          <a:xfrm>
            <a:off x="1675140" y="3586257"/>
            <a:ext cx="1699301" cy="1463873"/>
            <a:chOff x="2262625" y="1874055"/>
            <a:chExt cx="1123530" cy="1011485"/>
          </a:xfrm>
        </p:grpSpPr>
        <p:grpSp>
          <p:nvGrpSpPr>
            <p:cNvPr id="16" name="Group 333"/>
            <p:cNvGrpSpPr/>
            <p:nvPr/>
          </p:nvGrpSpPr>
          <p:grpSpPr>
            <a:xfrm>
              <a:off x="2262625" y="1874055"/>
              <a:ext cx="358056" cy="677339"/>
              <a:chOff x="2275374" y="1986222"/>
              <a:chExt cx="358056" cy="677339"/>
            </a:xfrm>
          </p:grpSpPr>
          <p:sp>
            <p:nvSpPr>
              <p:cNvPr id="24" name="TextBox 341"/>
              <p:cNvSpPr txBox="1"/>
              <p:nvPr/>
            </p:nvSpPr>
            <p:spPr>
              <a:xfrm>
                <a:off x="2275374" y="198622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i-FI" dirty="0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2453430" y="2483561"/>
                <a:ext cx="180000" cy="18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fi-FI" sz="800" b="1" dirty="0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703933" y="237356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2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2675288" y="2680653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3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862564" y="2684177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4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913238" y="2340281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5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000190" y="2602229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6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3161548" y="2705540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7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206155" y="237356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8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</p:grp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673595" y="5147999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>
                <a:latin typeface="Times New Roman" pitchFamily="18" charset="0"/>
              </a:rPr>
              <a:t>9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087617" y="5014112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10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278293" y="5248398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11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045459" y="5212829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12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2530952" y="5268208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14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2807241" y="5466325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15</a:t>
            </a:r>
            <a:endParaRPr lang="en-US" altLang="fi-FI" sz="800" b="1" dirty="0">
              <a:latin typeface="Times New Roman" pitchFamily="18" charset="0"/>
            </a:endParaRPr>
          </a:p>
        </p:txBody>
      </p:sp>
      <p:cxnSp>
        <p:nvCxnSpPr>
          <p:cNvPr id="32" name="Curved Connector 31"/>
          <p:cNvCxnSpPr/>
          <p:nvPr/>
        </p:nvCxnSpPr>
        <p:spPr bwMode="auto">
          <a:xfrm rot="18000000" flipV="1">
            <a:off x="2303448" y="3745056"/>
            <a:ext cx="1347773" cy="657132"/>
          </a:xfrm>
          <a:prstGeom prst="curvedConnector3">
            <a:avLst>
              <a:gd name="adj1" fmla="val -11445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Curved Connector 32"/>
          <p:cNvCxnSpPr/>
          <p:nvPr/>
        </p:nvCxnSpPr>
        <p:spPr bwMode="auto">
          <a:xfrm rot="18000000" flipV="1">
            <a:off x="2170752" y="3509492"/>
            <a:ext cx="1347773" cy="657132"/>
          </a:xfrm>
          <a:prstGeom prst="curvedConnector3">
            <a:avLst>
              <a:gd name="adj1" fmla="val -9524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747543" y="3978780"/>
            <a:ext cx="1012064" cy="4375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7052101" y="3362142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13</a:t>
            </a:r>
            <a:endParaRPr lang="en-US" altLang="fi-FI" sz="800" b="1" dirty="0">
              <a:latin typeface="Times New Roman" pitchFamily="18" charset="0"/>
            </a:endParaRPr>
          </a:p>
        </p:txBody>
      </p:sp>
      <p:grpSp>
        <p:nvGrpSpPr>
          <p:cNvPr id="37" name="Group 332"/>
          <p:cNvGrpSpPr/>
          <p:nvPr/>
        </p:nvGrpSpPr>
        <p:grpSpPr>
          <a:xfrm>
            <a:off x="5887694" y="1756976"/>
            <a:ext cx="1699301" cy="3374497"/>
            <a:chOff x="2262625" y="1874055"/>
            <a:chExt cx="1123530" cy="2331659"/>
          </a:xfrm>
        </p:grpSpPr>
        <p:grpSp>
          <p:nvGrpSpPr>
            <p:cNvPr id="38" name="Group 333"/>
            <p:cNvGrpSpPr/>
            <p:nvPr/>
          </p:nvGrpSpPr>
          <p:grpSpPr>
            <a:xfrm>
              <a:off x="2262625" y="1874055"/>
              <a:ext cx="358056" cy="677339"/>
              <a:chOff x="2275374" y="1986222"/>
              <a:chExt cx="358056" cy="677339"/>
            </a:xfrm>
          </p:grpSpPr>
          <p:sp>
            <p:nvSpPr>
              <p:cNvPr id="46" name="TextBox 341"/>
              <p:cNvSpPr txBox="1"/>
              <p:nvPr/>
            </p:nvSpPr>
            <p:spPr>
              <a:xfrm>
                <a:off x="2275374" y="198622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i-FI" dirty="0"/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2453430" y="2483561"/>
                <a:ext cx="180000" cy="18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fi-FI" sz="800" b="1" dirty="0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2703933" y="237356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2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2675288" y="2680653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3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2494948" y="4004351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4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/>
          </p:nvSpPr>
          <p:spPr bwMode="auto">
            <a:xfrm>
              <a:off x="2913238" y="2340281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5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/>
          </p:nvSpPr>
          <p:spPr bwMode="auto">
            <a:xfrm>
              <a:off x="2632574" y="3922403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6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/>
          </p:nvSpPr>
          <p:spPr bwMode="auto">
            <a:xfrm>
              <a:off x="2793933" y="402571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7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3206155" y="237356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8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</p:grp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6811647" y="5286742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>
                <a:latin typeface="Times New Roman" pitchFamily="18" charset="0"/>
              </a:rPr>
              <a:t>9</a:t>
            </a:r>
          </a:p>
        </p:txBody>
      </p:sp>
      <p:sp>
        <p:nvSpPr>
          <p:cNvPr id="49" name="Rectangle 23"/>
          <p:cNvSpPr>
            <a:spLocks noChangeArrowheads="1"/>
          </p:cNvSpPr>
          <p:nvPr/>
        </p:nvSpPr>
        <p:spPr bwMode="auto">
          <a:xfrm>
            <a:off x="7738821" y="4480821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10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6490847" y="3419117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11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5891890" y="3404921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12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7156759" y="4524813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14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7407066" y="5055741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15</a:t>
            </a:r>
            <a:endParaRPr lang="en-US" altLang="fi-FI" sz="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82310"/>
            <a:ext cx="7985125" cy="1079500"/>
          </a:xfrm>
        </p:spPr>
        <p:txBody>
          <a:bodyPr/>
          <a:lstStyle/>
          <a:p>
            <a:pPr algn="ctr"/>
            <a:r>
              <a:rPr lang="fi-FI" dirty="0" err="1" smtClean="0"/>
              <a:t>Removing</a:t>
            </a:r>
            <a:r>
              <a:rPr lang="fi-FI" dirty="0" smtClean="0"/>
              <a:t> </a:t>
            </a:r>
            <a:r>
              <a:rPr lang="fi-FI" dirty="0" err="1" smtClean="0"/>
              <a:t>procedure</a:t>
            </a:r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852275" y="981782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err="1" smtClean="0"/>
              <a:t>Starting</a:t>
            </a:r>
            <a:r>
              <a:rPr lang="fi-FI" sz="2400" dirty="0" smtClean="0"/>
              <a:t> </a:t>
            </a:r>
            <a:r>
              <a:rPr lang="fi-FI" sz="2400" dirty="0" err="1" smtClean="0"/>
              <a:t>point</a:t>
            </a:r>
            <a:r>
              <a:rPr lang="fi-FI" sz="2400" dirty="0" smtClean="0"/>
              <a:t>: </a:t>
            </a:r>
          </a:p>
          <a:p>
            <a:pPr algn="ctr"/>
            <a:r>
              <a:rPr lang="fi-FI" sz="2400" b="1" dirty="0" err="1" smtClean="0"/>
              <a:t>Extra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strategies</a:t>
            </a:r>
            <a:r>
              <a:rPr lang="fi-FI" sz="2400" b="1" dirty="0" smtClean="0"/>
              <a:t> in </a:t>
            </a:r>
            <a:r>
              <a:rPr lang="fi-FI" sz="2400" b="1" dirty="0" err="1" smtClean="0"/>
              <a:t>the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basket</a:t>
            </a:r>
            <a:endParaRPr lang="fi-FI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004048" y="1268760"/>
            <a:ext cx="3861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2400" dirty="0" err="1" smtClean="0"/>
              <a:t>Result</a:t>
            </a:r>
            <a:r>
              <a:rPr lang="fi-FI" sz="2400" dirty="0" smtClean="0"/>
              <a:t>: </a:t>
            </a:r>
          </a:p>
          <a:p>
            <a:r>
              <a:rPr lang="fi-FI" sz="2400" b="1" dirty="0" smtClean="0"/>
              <a:t>8 </a:t>
            </a:r>
            <a:r>
              <a:rPr lang="fi-FI" sz="2400" b="1" dirty="0" err="1" smtClean="0"/>
              <a:t>strategies</a:t>
            </a:r>
            <a:r>
              <a:rPr lang="fi-FI" sz="2400" b="1" dirty="0" smtClean="0"/>
              <a:t> in </a:t>
            </a:r>
            <a:r>
              <a:rPr lang="fi-FI" sz="2400" b="1" dirty="0" err="1" smtClean="0"/>
              <a:t>the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basket</a:t>
            </a:r>
            <a:endParaRPr lang="fi-FI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46341" y="2694899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err="1" smtClean="0"/>
              <a:t>Basket</a:t>
            </a:r>
            <a:endParaRPr lang="fi-FI" sz="2400" dirty="0"/>
          </a:p>
        </p:txBody>
      </p:sp>
      <p:sp>
        <p:nvSpPr>
          <p:cNvPr id="8" name="Rectangle 7"/>
          <p:cNvSpPr/>
          <p:nvPr/>
        </p:nvSpPr>
        <p:spPr>
          <a:xfrm>
            <a:off x="107504" y="4785745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err="1" smtClean="0"/>
              <a:t>Strategies</a:t>
            </a:r>
            <a:endParaRPr lang="fi-FI" sz="2400" dirty="0"/>
          </a:p>
        </p:txBody>
      </p:sp>
      <p:sp>
        <p:nvSpPr>
          <p:cNvPr id="9" name="Rectangle 8"/>
          <p:cNvSpPr/>
          <p:nvPr/>
        </p:nvSpPr>
        <p:spPr>
          <a:xfrm>
            <a:off x="3720394" y="4100778"/>
            <a:ext cx="2210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 smtClean="0">
                <a:solidFill>
                  <a:srgbClr val="FF0000"/>
                </a:solidFill>
              </a:rPr>
              <a:t>Choices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can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be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affected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i-FI" sz="2400" dirty="0" err="1" smtClean="0">
                <a:solidFill>
                  <a:srgbClr val="FF0000"/>
                </a:solidFill>
              </a:rPr>
              <a:t>by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biases</a:t>
            </a:r>
            <a:r>
              <a:rPr lang="fi-FI" sz="2400" dirty="0" smtClean="0">
                <a:solidFill>
                  <a:srgbClr val="FF0000"/>
                </a:solidFill>
              </a:rPr>
              <a:t> and </a:t>
            </a:r>
            <a:r>
              <a:rPr lang="fi-FI" sz="2400" dirty="0" err="1" smtClean="0">
                <a:solidFill>
                  <a:srgbClr val="FF0000"/>
                </a:solidFill>
              </a:rPr>
              <a:t>heuristics</a:t>
            </a:r>
            <a:endParaRPr lang="fi-FI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69752" y="2238333"/>
            <a:ext cx="2373525" cy="165179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52120" y="2238333"/>
            <a:ext cx="2373525" cy="165179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387658" y="3255233"/>
            <a:ext cx="720080" cy="56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2657139" y="3303754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13</a:t>
            </a:r>
            <a:endParaRPr lang="en-US" altLang="fi-FI" sz="800" b="1" dirty="0">
              <a:latin typeface="Times New Roman" pitchFamily="18" charset="0"/>
            </a:endParaRPr>
          </a:p>
        </p:txBody>
      </p:sp>
      <p:grpSp>
        <p:nvGrpSpPr>
          <p:cNvPr id="15" name="Group 332"/>
          <p:cNvGrpSpPr/>
          <p:nvPr/>
        </p:nvGrpSpPr>
        <p:grpSpPr>
          <a:xfrm>
            <a:off x="1492732" y="1698588"/>
            <a:ext cx="1699301" cy="1463873"/>
            <a:chOff x="2262625" y="1874055"/>
            <a:chExt cx="1123530" cy="1011485"/>
          </a:xfrm>
        </p:grpSpPr>
        <p:grpSp>
          <p:nvGrpSpPr>
            <p:cNvPr id="16" name="Group 333"/>
            <p:cNvGrpSpPr/>
            <p:nvPr/>
          </p:nvGrpSpPr>
          <p:grpSpPr>
            <a:xfrm>
              <a:off x="2262625" y="1874055"/>
              <a:ext cx="358056" cy="677339"/>
              <a:chOff x="2275374" y="1986222"/>
              <a:chExt cx="358056" cy="677339"/>
            </a:xfrm>
          </p:grpSpPr>
          <p:sp>
            <p:nvSpPr>
              <p:cNvPr id="24" name="TextBox 341"/>
              <p:cNvSpPr txBox="1"/>
              <p:nvPr/>
            </p:nvSpPr>
            <p:spPr>
              <a:xfrm>
                <a:off x="2275374" y="198622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i-FI" dirty="0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2453430" y="2483561"/>
                <a:ext cx="180000" cy="18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fi-FI" sz="800" b="1" dirty="0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703933" y="237356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2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2675288" y="2680653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3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862564" y="2684177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4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913238" y="2340281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5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000190" y="2602229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6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3161548" y="2705540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7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206155" y="237356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8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</p:grp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491187" y="3260330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>
                <a:latin typeface="Times New Roman" pitchFamily="18" charset="0"/>
              </a:rPr>
              <a:t>9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2905209" y="3126443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10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095885" y="3360729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11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1863051" y="3325160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12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2348544" y="3380539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14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2624833" y="3578656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15</a:t>
            </a:r>
            <a:endParaRPr lang="en-US" altLang="fi-FI" sz="800" b="1" dirty="0">
              <a:latin typeface="Times New Roman" pitchFamily="18" charset="0"/>
            </a:endParaRPr>
          </a:p>
        </p:txBody>
      </p:sp>
      <p:cxnSp>
        <p:nvCxnSpPr>
          <p:cNvPr id="32" name="Curved Connector 31"/>
          <p:cNvCxnSpPr/>
          <p:nvPr/>
        </p:nvCxnSpPr>
        <p:spPr bwMode="auto">
          <a:xfrm rot="3600000">
            <a:off x="1664906" y="3822533"/>
            <a:ext cx="1347773" cy="657132"/>
          </a:xfrm>
          <a:prstGeom prst="curvedConnector3">
            <a:avLst>
              <a:gd name="adj1" fmla="val -11445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Curved Connector 32"/>
          <p:cNvCxnSpPr/>
          <p:nvPr/>
        </p:nvCxnSpPr>
        <p:spPr bwMode="auto">
          <a:xfrm rot="3600000">
            <a:off x="2153700" y="3819719"/>
            <a:ext cx="1347773" cy="657132"/>
          </a:xfrm>
          <a:prstGeom prst="curvedConnector3">
            <a:avLst>
              <a:gd name="adj1" fmla="val -9524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491187" y="4055516"/>
            <a:ext cx="1265273" cy="3717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7282203" y="4427265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13</a:t>
            </a:r>
            <a:endParaRPr lang="en-US" altLang="fi-FI" sz="800" b="1" dirty="0">
              <a:latin typeface="Times New Roman" pitchFamily="18" charset="0"/>
            </a:endParaRPr>
          </a:p>
        </p:txBody>
      </p:sp>
      <p:grpSp>
        <p:nvGrpSpPr>
          <p:cNvPr id="37" name="Group 332"/>
          <p:cNvGrpSpPr/>
          <p:nvPr/>
        </p:nvGrpSpPr>
        <p:grpSpPr>
          <a:xfrm>
            <a:off x="5887694" y="1756976"/>
            <a:ext cx="1699301" cy="3374497"/>
            <a:chOff x="2262625" y="1874055"/>
            <a:chExt cx="1123530" cy="2331659"/>
          </a:xfrm>
        </p:grpSpPr>
        <p:grpSp>
          <p:nvGrpSpPr>
            <p:cNvPr id="38" name="Group 333"/>
            <p:cNvGrpSpPr/>
            <p:nvPr/>
          </p:nvGrpSpPr>
          <p:grpSpPr>
            <a:xfrm>
              <a:off x="2262625" y="1874055"/>
              <a:ext cx="358056" cy="677339"/>
              <a:chOff x="2275374" y="1986222"/>
              <a:chExt cx="358056" cy="677339"/>
            </a:xfrm>
          </p:grpSpPr>
          <p:sp>
            <p:nvSpPr>
              <p:cNvPr id="46" name="TextBox 341"/>
              <p:cNvSpPr txBox="1"/>
              <p:nvPr/>
            </p:nvSpPr>
            <p:spPr>
              <a:xfrm>
                <a:off x="2275374" y="198622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i-FI" dirty="0"/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2453430" y="2483561"/>
                <a:ext cx="180000" cy="18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fi-FI" sz="800" b="1" dirty="0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2703933" y="237356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2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2675288" y="2680653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3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2494948" y="4004351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4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/>
          </p:nvSpPr>
          <p:spPr bwMode="auto">
            <a:xfrm>
              <a:off x="2913238" y="2340281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5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/>
          </p:nvSpPr>
          <p:spPr bwMode="auto">
            <a:xfrm>
              <a:off x="2632574" y="3922403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6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/>
          </p:nvSpPr>
          <p:spPr bwMode="auto">
            <a:xfrm>
              <a:off x="2793933" y="402571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7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3206155" y="237356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8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</p:grp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6811647" y="5286742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>
                <a:latin typeface="Times New Roman" pitchFamily="18" charset="0"/>
              </a:rPr>
              <a:t>9</a:t>
            </a:r>
          </a:p>
        </p:txBody>
      </p:sp>
      <p:sp>
        <p:nvSpPr>
          <p:cNvPr id="49" name="Rectangle 23"/>
          <p:cNvSpPr>
            <a:spLocks noChangeArrowheads="1"/>
          </p:cNvSpPr>
          <p:nvPr/>
        </p:nvSpPr>
        <p:spPr bwMode="auto">
          <a:xfrm>
            <a:off x="7041635" y="3209544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10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6728312" y="4283852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11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5891890" y="3404921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12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6432649" y="3308107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14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7407066" y="5055741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15</a:t>
            </a:r>
            <a:endParaRPr lang="en-US" altLang="fi-FI" sz="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78" y="188640"/>
            <a:ext cx="7985125" cy="1079500"/>
          </a:xfrm>
        </p:spPr>
        <p:txBody>
          <a:bodyPr/>
          <a:lstStyle/>
          <a:p>
            <a:pPr algn="ctr"/>
            <a:r>
              <a:rPr lang="fi-FI" dirty="0" err="1" smtClean="0"/>
              <a:t>Questions</a:t>
            </a:r>
            <a:r>
              <a:rPr lang="fi-FI" dirty="0" smtClean="0"/>
              <a:t> of </a:t>
            </a:r>
            <a:r>
              <a:rPr lang="fi-FI" dirty="0" err="1" smtClean="0"/>
              <a:t>interest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78" y="872406"/>
            <a:ext cx="7985125" cy="4665439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Does</a:t>
            </a:r>
            <a:r>
              <a:rPr lang="fi-FI" b="1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result</a:t>
            </a:r>
            <a:r>
              <a:rPr lang="fi-FI" b="1" dirty="0" smtClean="0"/>
              <a:t> </a:t>
            </a:r>
            <a:r>
              <a:rPr lang="fi-FI" b="1" dirty="0" err="1" smtClean="0"/>
              <a:t>depend</a:t>
            </a:r>
            <a:r>
              <a:rPr lang="fi-FI" b="1" dirty="0" smtClean="0"/>
              <a:t> on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procedure</a:t>
            </a:r>
            <a:r>
              <a:rPr lang="fi-FI" b="1" dirty="0" smtClean="0"/>
              <a:t> </a:t>
            </a:r>
            <a:r>
              <a:rPr lang="fi-FI" b="1" dirty="0" err="1" smtClean="0"/>
              <a:t>followed</a:t>
            </a:r>
            <a:r>
              <a:rPr lang="fi-FI" b="1" dirty="0" smtClean="0"/>
              <a:t>?</a:t>
            </a:r>
          </a:p>
          <a:p>
            <a:r>
              <a:rPr lang="fi-FI" dirty="0" smtClean="0"/>
              <a:t>If </a:t>
            </a:r>
            <a:r>
              <a:rPr lang="fi-FI" dirty="0" err="1" smtClean="0"/>
              <a:t>yes</a:t>
            </a:r>
            <a:r>
              <a:rPr lang="fi-FI" dirty="0" smtClean="0"/>
              <a:t>, </a:t>
            </a:r>
            <a:r>
              <a:rPr lang="fi-FI" b="1" dirty="0" err="1" smtClean="0"/>
              <a:t>can</a:t>
            </a:r>
            <a:r>
              <a:rPr lang="fi-FI" b="1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result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b="1" dirty="0" err="1" smtClean="0"/>
              <a:t>explained</a:t>
            </a:r>
            <a:r>
              <a:rPr lang="fi-FI" b="1" dirty="0" smtClean="0"/>
              <a:t> </a:t>
            </a:r>
            <a:r>
              <a:rPr lang="fi-FI" b="1" dirty="0" err="1" smtClean="0"/>
              <a:t>by</a:t>
            </a:r>
            <a:r>
              <a:rPr lang="fi-FI" b="1" dirty="0"/>
              <a:t> </a:t>
            </a:r>
            <a:r>
              <a:rPr lang="fi-FI" b="1" dirty="0" err="1" smtClean="0"/>
              <a:t>heuristics</a:t>
            </a:r>
            <a:r>
              <a:rPr lang="fi-FI" b="1" dirty="0" smtClean="0"/>
              <a:t> </a:t>
            </a:r>
            <a:r>
              <a:rPr lang="fi-FI" b="1" dirty="0" err="1" smtClean="0"/>
              <a:t>or</a:t>
            </a:r>
            <a:r>
              <a:rPr lang="fi-FI" b="1" dirty="0" smtClean="0"/>
              <a:t> </a:t>
            </a:r>
            <a:r>
              <a:rPr lang="fi-FI" b="1" dirty="0" err="1" smtClean="0"/>
              <a:t>biases</a:t>
            </a:r>
            <a:r>
              <a:rPr lang="fi-FI" b="1" dirty="0" smtClean="0"/>
              <a:t> </a:t>
            </a:r>
            <a:r>
              <a:rPr lang="fi-FI" dirty="0" err="1" smtClean="0"/>
              <a:t>such</a:t>
            </a:r>
            <a:r>
              <a:rPr lang="fi-FI" dirty="0" smtClean="0"/>
              <a:t> as </a:t>
            </a:r>
            <a:r>
              <a:rPr lang="fi-FI" dirty="0" err="1" smtClean="0"/>
              <a:t>elimination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aspects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loss</a:t>
            </a:r>
            <a:r>
              <a:rPr lang="fi-FI" dirty="0" smtClean="0"/>
              <a:t> aversion?</a:t>
            </a:r>
          </a:p>
          <a:p>
            <a:r>
              <a:rPr lang="fi-FI" dirty="0" err="1" smtClean="0"/>
              <a:t>Adding</a:t>
            </a:r>
            <a:r>
              <a:rPr lang="fi-FI" dirty="0" smtClean="0"/>
              <a:t> a </a:t>
            </a:r>
            <a:r>
              <a:rPr lang="fi-FI" dirty="0" err="1" smtClean="0"/>
              <a:t>costly</a:t>
            </a:r>
            <a:r>
              <a:rPr lang="fi-FI" dirty="0" smtClean="0"/>
              <a:t> action </a:t>
            </a:r>
            <a:r>
              <a:rPr lang="fi-FI" dirty="0" err="1" smtClean="0"/>
              <a:t>causes</a:t>
            </a:r>
            <a:r>
              <a:rPr lang="fi-FI" dirty="0" smtClean="0"/>
              <a:t> </a:t>
            </a:r>
            <a:r>
              <a:rPr lang="fi-FI" dirty="0" err="1" smtClean="0"/>
              <a:t>loss</a:t>
            </a:r>
            <a:r>
              <a:rPr lang="fi-FI" dirty="0" smtClean="0"/>
              <a:t> of money</a:t>
            </a:r>
          </a:p>
          <a:p>
            <a:r>
              <a:rPr lang="fi-FI" dirty="0" err="1" smtClean="0"/>
              <a:t>Removing</a:t>
            </a:r>
            <a:r>
              <a:rPr lang="fi-FI" dirty="0" smtClean="0"/>
              <a:t> a </a:t>
            </a:r>
            <a:r>
              <a:rPr lang="fi-FI" dirty="0" err="1" smtClean="0"/>
              <a:t>costly</a:t>
            </a:r>
            <a:r>
              <a:rPr lang="fi-FI" dirty="0" smtClean="0"/>
              <a:t> action saves money</a:t>
            </a:r>
          </a:p>
          <a:p>
            <a:endParaRPr lang="fi-FI" sz="1200" dirty="0" smtClean="0"/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Is </a:t>
            </a:r>
            <a:r>
              <a:rPr lang="fi-FI" dirty="0" err="1" smtClean="0">
                <a:solidFill>
                  <a:srgbClr val="FF0000"/>
                </a:solidFill>
              </a:rPr>
              <a:t>one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procedure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more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prone</a:t>
            </a:r>
            <a:r>
              <a:rPr lang="fi-FI" dirty="0" smtClean="0">
                <a:solidFill>
                  <a:srgbClr val="FF0000"/>
                </a:solidFill>
              </a:rPr>
              <a:t> to </a:t>
            </a:r>
            <a:r>
              <a:rPr lang="fi-FI" dirty="0" err="1" smtClean="0">
                <a:solidFill>
                  <a:srgbClr val="FF0000"/>
                </a:solidFill>
              </a:rPr>
              <a:t>trigger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biases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or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non-systemic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thinking</a:t>
            </a:r>
            <a:r>
              <a:rPr lang="fi-FI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b="1" dirty="0"/>
              <a:t>Is </a:t>
            </a:r>
            <a:r>
              <a:rPr lang="fi-FI" b="1" dirty="0" err="1"/>
              <a:t>one</a:t>
            </a:r>
            <a:r>
              <a:rPr lang="fi-FI" b="1" dirty="0"/>
              <a:t> </a:t>
            </a:r>
            <a:r>
              <a:rPr lang="fi-FI" b="1" dirty="0" err="1"/>
              <a:t>procedure</a:t>
            </a:r>
            <a:r>
              <a:rPr lang="fi-FI" b="1" dirty="0"/>
              <a:t> </a:t>
            </a:r>
            <a:r>
              <a:rPr lang="fi-FI" b="1" dirty="0" err="1"/>
              <a:t>perceived</a:t>
            </a:r>
            <a:r>
              <a:rPr lang="fi-FI" b="1" dirty="0"/>
              <a:t> </a:t>
            </a:r>
            <a:r>
              <a:rPr lang="fi-FI" b="1" dirty="0" err="1"/>
              <a:t>easier</a:t>
            </a:r>
            <a:r>
              <a:rPr lang="fi-FI" b="1" dirty="0"/>
              <a:t>? </a:t>
            </a:r>
            <a:r>
              <a:rPr lang="fi-FI" b="1" dirty="0" err="1"/>
              <a:t>Does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result</a:t>
            </a:r>
            <a:r>
              <a:rPr lang="fi-FI" b="1" dirty="0"/>
              <a:t> </a:t>
            </a:r>
            <a:r>
              <a:rPr lang="fi-FI" b="1" dirty="0" err="1"/>
              <a:t>reflect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approach</a:t>
            </a:r>
            <a:r>
              <a:rPr lang="fi-FI" b="1" dirty="0"/>
              <a:t> / </a:t>
            </a:r>
            <a:r>
              <a:rPr lang="fi-FI" b="1" dirty="0" err="1"/>
              <a:t>avoidance</a:t>
            </a:r>
            <a:r>
              <a:rPr lang="fi-FI" b="1" dirty="0"/>
              <a:t> </a:t>
            </a:r>
            <a:r>
              <a:rPr lang="fi-FI" b="1" dirty="0" err="1"/>
              <a:t>conflict</a:t>
            </a:r>
            <a:r>
              <a:rPr lang="fi-FI" b="1" dirty="0"/>
              <a:t>? </a:t>
            </a:r>
            <a:endParaRPr lang="fi-FI" b="1" dirty="0" smtClean="0"/>
          </a:p>
          <a:p>
            <a:r>
              <a:rPr lang="fi-FI" dirty="0" smtClean="0"/>
              <a:t>People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choosing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undesirable</a:t>
            </a:r>
            <a:r>
              <a:rPr lang="fi-FI" dirty="0" smtClean="0"/>
              <a:t> </a:t>
            </a:r>
            <a:r>
              <a:rPr lang="fi-FI" dirty="0" err="1" smtClean="0"/>
              <a:t>options</a:t>
            </a:r>
            <a:endParaRPr lang="fi-FI" sz="1200" b="1" dirty="0"/>
          </a:p>
          <a:p>
            <a:pPr marL="0" indent="0">
              <a:buNone/>
            </a:pPr>
            <a:r>
              <a:rPr lang="fi-FI" b="1" dirty="0" smtClean="0"/>
              <a:t>Is </a:t>
            </a:r>
            <a:r>
              <a:rPr lang="fi-FI" b="1" dirty="0" err="1" smtClean="0"/>
              <a:t>there</a:t>
            </a:r>
            <a:r>
              <a:rPr lang="fi-FI" b="1" dirty="0" smtClean="0"/>
              <a:t> a </a:t>
            </a:r>
            <a:r>
              <a:rPr lang="fi-FI" b="1" dirty="0" err="1" smtClean="0"/>
              <a:t>tendency</a:t>
            </a:r>
            <a:r>
              <a:rPr lang="fi-FI" b="1" dirty="0" smtClean="0"/>
              <a:t> to </a:t>
            </a:r>
            <a:r>
              <a:rPr lang="fi-FI" b="1" dirty="0" err="1" smtClean="0"/>
              <a:t>prefer</a:t>
            </a:r>
            <a:r>
              <a:rPr lang="fi-FI" b="1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result</a:t>
            </a:r>
            <a:r>
              <a:rPr lang="fi-FI" b="1" dirty="0" smtClean="0"/>
              <a:t> </a:t>
            </a:r>
            <a:r>
              <a:rPr lang="fi-FI" b="1" dirty="0" err="1" smtClean="0"/>
              <a:t>obtained</a:t>
            </a:r>
            <a:r>
              <a:rPr lang="fi-FI" b="1" dirty="0" smtClean="0"/>
              <a:t> </a:t>
            </a:r>
            <a:r>
              <a:rPr lang="fi-FI" b="1" dirty="0" err="1" smtClean="0"/>
              <a:t>with</a:t>
            </a:r>
            <a:r>
              <a:rPr lang="fi-FI" b="1" dirty="0" smtClean="0"/>
              <a:t> </a:t>
            </a:r>
            <a:r>
              <a:rPr lang="fi-FI" b="1" dirty="0" err="1" smtClean="0"/>
              <a:t>either</a:t>
            </a:r>
            <a:r>
              <a:rPr lang="fi-FI" b="1" dirty="0" smtClean="0"/>
              <a:t> </a:t>
            </a:r>
            <a:r>
              <a:rPr lang="fi-FI" b="1" dirty="0" err="1" smtClean="0"/>
              <a:t>one</a:t>
            </a:r>
            <a:r>
              <a:rPr lang="fi-FI" b="1" dirty="0" smtClean="0"/>
              <a:t> of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procedures</a:t>
            </a:r>
            <a:r>
              <a:rPr lang="fi-FI" b="1" dirty="0" smtClean="0"/>
              <a:t>?</a:t>
            </a:r>
          </a:p>
          <a:p>
            <a:pPr marL="0" indent="0">
              <a:buNone/>
            </a:pPr>
            <a:endParaRPr lang="fi-FI" sz="1200" dirty="0"/>
          </a:p>
          <a:p>
            <a:endParaRPr lang="fi-FI" dirty="0" smtClean="0"/>
          </a:p>
          <a:p>
            <a:endParaRPr lang="fi-FI" sz="600" dirty="0" smtClean="0"/>
          </a:p>
        </p:txBody>
      </p:sp>
    </p:spTree>
    <p:extLst>
      <p:ext uri="{BB962C8B-B14F-4D97-AF65-F5344CB8AC3E}">
        <p14:creationId xmlns:p14="http://schemas.microsoft.com/office/powerpoint/2010/main" val="8962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8" y="1484784"/>
            <a:ext cx="7985125" cy="3945359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What</a:t>
            </a:r>
            <a:r>
              <a:rPr lang="fi-FI" b="1" dirty="0" smtClean="0"/>
              <a:t> </a:t>
            </a:r>
            <a:r>
              <a:rPr lang="fi-FI" b="1" dirty="0" err="1" smtClean="0"/>
              <a:t>perspectives</a:t>
            </a:r>
            <a:r>
              <a:rPr lang="fi-FI" b="1" dirty="0" smtClean="0"/>
              <a:t> </a:t>
            </a:r>
            <a:r>
              <a:rPr lang="fi-FI" b="1" dirty="0" err="1" smtClean="0"/>
              <a:t>are</a:t>
            </a:r>
            <a:r>
              <a:rPr lang="fi-FI" b="1" dirty="0" smtClean="0"/>
              <a:t> </a:t>
            </a:r>
            <a:r>
              <a:rPr lang="fi-FI" b="1" dirty="0" err="1" smtClean="0"/>
              <a:t>considered</a:t>
            </a:r>
            <a:r>
              <a:rPr lang="fi-FI" b="1" dirty="0"/>
              <a:t> </a:t>
            </a:r>
            <a:r>
              <a:rPr lang="fi-FI" b="1" dirty="0" smtClean="0"/>
              <a:t>(</a:t>
            </a:r>
            <a:r>
              <a:rPr lang="fi-FI" b="1" dirty="0" err="1" smtClean="0"/>
              <a:t>costs</a:t>
            </a:r>
            <a:r>
              <a:rPr lang="fi-FI" b="1" dirty="0" smtClean="0"/>
              <a:t>, </a:t>
            </a:r>
            <a:r>
              <a:rPr lang="fi-FI" b="1" dirty="0" err="1" smtClean="0"/>
              <a:t>feasibility</a:t>
            </a:r>
            <a:r>
              <a:rPr lang="fi-FI" b="1" dirty="0" smtClean="0"/>
              <a:t>, </a:t>
            </a:r>
            <a:r>
              <a:rPr lang="fi-FI" b="1" dirty="0" err="1" smtClean="0"/>
              <a:t>sustainability</a:t>
            </a:r>
            <a:r>
              <a:rPr lang="fi-FI" b="1" dirty="0" smtClean="0"/>
              <a:t>, </a:t>
            </a:r>
            <a:r>
              <a:rPr lang="fi-FI" b="1" dirty="0" err="1" smtClean="0"/>
              <a:t>balance</a:t>
            </a:r>
            <a:r>
              <a:rPr lang="fi-FI" b="1" dirty="0" smtClean="0"/>
              <a:t>, </a:t>
            </a:r>
            <a:r>
              <a:rPr lang="fi-FI" b="1" dirty="0" err="1" smtClean="0"/>
              <a:t>fairness</a:t>
            </a:r>
            <a:r>
              <a:rPr lang="fi-FI" b="1" dirty="0" smtClean="0"/>
              <a:t>)?</a:t>
            </a:r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subjects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possibility</a:t>
            </a:r>
            <a:r>
              <a:rPr lang="fi-FI" dirty="0" smtClean="0"/>
              <a:t> to </a:t>
            </a:r>
            <a:r>
              <a:rPr lang="fi-FI" dirty="0" err="1" smtClean="0"/>
              <a:t>backtrack</a:t>
            </a:r>
            <a:r>
              <a:rPr lang="fi-FI" dirty="0" smtClean="0"/>
              <a:t>?</a:t>
            </a:r>
            <a:endParaRPr lang="fi-FI" sz="1200" dirty="0" smtClean="0"/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b="1" dirty="0" err="1" smtClean="0"/>
              <a:t>Are</a:t>
            </a:r>
            <a:r>
              <a:rPr lang="fi-FI" b="1" dirty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subjects</a:t>
            </a:r>
            <a:r>
              <a:rPr lang="fi-FI" b="1" dirty="0" smtClean="0"/>
              <a:t> </a:t>
            </a:r>
            <a:r>
              <a:rPr lang="fi-FI" b="1" dirty="0" err="1" smtClean="0"/>
              <a:t>more</a:t>
            </a:r>
            <a:r>
              <a:rPr lang="fi-FI" b="1" dirty="0" smtClean="0"/>
              <a:t> </a:t>
            </a:r>
            <a:r>
              <a:rPr lang="fi-FI" b="1" dirty="0" err="1" smtClean="0"/>
              <a:t>likely</a:t>
            </a:r>
            <a:r>
              <a:rPr lang="fi-FI" b="1" dirty="0" smtClean="0"/>
              <a:t> to </a:t>
            </a:r>
            <a:r>
              <a:rPr lang="fi-FI" b="1" dirty="0" err="1" smtClean="0"/>
              <a:t>select</a:t>
            </a:r>
            <a:r>
              <a:rPr lang="fi-FI" b="1" dirty="0" smtClean="0"/>
              <a:t> </a:t>
            </a:r>
            <a:r>
              <a:rPr lang="fi-FI" b="1" dirty="0" err="1" smtClean="0"/>
              <a:t>strategies</a:t>
            </a:r>
            <a:r>
              <a:rPr lang="fi-FI" b="1" dirty="0" smtClean="0"/>
              <a:t> </a:t>
            </a:r>
            <a:r>
              <a:rPr lang="fi-FI" b="1" dirty="0" err="1" smtClean="0"/>
              <a:t>shown</a:t>
            </a:r>
            <a:r>
              <a:rPr lang="fi-FI" b="1" dirty="0" smtClean="0"/>
              <a:t> </a:t>
            </a:r>
            <a:r>
              <a:rPr lang="fi-FI" b="1" dirty="0" err="1" smtClean="0"/>
              <a:t>first</a:t>
            </a:r>
            <a:r>
              <a:rPr lang="fi-FI" b="1" dirty="0" smtClean="0"/>
              <a:t> in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list</a:t>
            </a:r>
            <a:r>
              <a:rPr lang="fi-FI" b="1" dirty="0" smtClean="0"/>
              <a:t>?</a:t>
            </a:r>
          </a:p>
          <a:p>
            <a:endParaRPr lang="fi-FI" sz="1200" dirty="0"/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Do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subjects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make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modifications</a:t>
            </a:r>
            <a:r>
              <a:rPr lang="fi-FI" dirty="0">
                <a:solidFill>
                  <a:srgbClr val="FF0000"/>
                </a:solidFill>
              </a:rPr>
              <a:t> to </a:t>
            </a:r>
            <a:r>
              <a:rPr lang="fi-FI" dirty="0" err="1">
                <a:solidFill>
                  <a:srgbClr val="FF0000"/>
                </a:solidFill>
              </a:rPr>
              <a:t>the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completed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portfolios</a:t>
            </a:r>
            <a:r>
              <a:rPr lang="fi-FI" dirty="0">
                <a:solidFill>
                  <a:srgbClr val="FF0000"/>
                </a:solidFill>
              </a:rPr>
              <a:t>?</a:t>
            </a:r>
          </a:p>
          <a:p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subjects</a:t>
            </a:r>
            <a:r>
              <a:rPr lang="fi-FI" dirty="0"/>
              <a:t> </a:t>
            </a:r>
            <a:r>
              <a:rPr lang="fi-FI" dirty="0" err="1"/>
              <a:t>prefer</a:t>
            </a:r>
            <a:r>
              <a:rPr lang="fi-FI" dirty="0"/>
              <a:t> </a:t>
            </a:r>
            <a:r>
              <a:rPr lang="fi-FI" dirty="0" err="1"/>
              <a:t>portfolios</a:t>
            </a:r>
            <a:r>
              <a:rPr lang="fi-FI" dirty="0"/>
              <a:t> in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made </a:t>
            </a:r>
            <a:r>
              <a:rPr lang="fi-FI" dirty="0" err="1"/>
              <a:t>modifications</a:t>
            </a:r>
            <a:r>
              <a:rPr lang="fi-FI" dirty="0"/>
              <a:t>?</a:t>
            </a:r>
          </a:p>
          <a:p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either</a:t>
            </a:r>
            <a:r>
              <a:rPr lang="fi-FI" dirty="0"/>
              <a:t> </a:t>
            </a:r>
            <a:r>
              <a:rPr lang="fi-FI" dirty="0" err="1"/>
              <a:t>procedure</a:t>
            </a:r>
            <a:r>
              <a:rPr lang="fi-FI" dirty="0"/>
              <a:t> </a:t>
            </a:r>
            <a:r>
              <a:rPr lang="fi-FI" dirty="0" err="1"/>
              <a:t>lead</a:t>
            </a:r>
            <a:r>
              <a:rPr lang="fi-FI" dirty="0"/>
              <a:t> to </a:t>
            </a:r>
            <a:r>
              <a:rPr lang="fi-FI" dirty="0" err="1"/>
              <a:t>modifications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often</a:t>
            </a:r>
            <a:r>
              <a:rPr lang="fi-FI" dirty="0" smtClean="0"/>
              <a:t>?</a:t>
            </a:r>
          </a:p>
          <a:p>
            <a:endParaRPr lang="fi-FI" sz="1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71498" y="477292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subjects</a:t>
            </a:r>
            <a:r>
              <a:rPr lang="fi-FI" dirty="0"/>
              <a:t> </a:t>
            </a:r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paths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81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77" y="404664"/>
            <a:ext cx="7985125" cy="1079500"/>
          </a:xfrm>
        </p:spPr>
        <p:txBody>
          <a:bodyPr/>
          <a:lstStyle/>
          <a:p>
            <a:r>
              <a:rPr lang="fi-FI" dirty="0" err="1"/>
              <a:t>Similarity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strategies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portfolios</a:t>
            </a:r>
            <a:r>
              <a:rPr lang="fi-FI" dirty="0"/>
              <a:t> </a:t>
            </a:r>
            <a:r>
              <a:rPr lang="fi-FI" dirty="0" err="1"/>
              <a:t>created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77" y="1604941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respondents</a:t>
            </a:r>
            <a:r>
              <a:rPr lang="fi-FI" dirty="0"/>
              <a:t>’ </a:t>
            </a:r>
            <a:r>
              <a:rPr lang="fi-FI" dirty="0" err="1"/>
              <a:t>backgrounds</a:t>
            </a:r>
            <a:r>
              <a:rPr lang="fi-FI" dirty="0"/>
              <a:t> </a:t>
            </a:r>
            <a:r>
              <a:rPr lang="fi-FI" dirty="0" err="1"/>
              <a:t>correlate</a:t>
            </a:r>
            <a:r>
              <a:rPr lang="fi-FI" dirty="0"/>
              <a:t> </a:t>
            </a:r>
            <a:r>
              <a:rPr lang="fi-FI" dirty="0" err="1" smtClean="0"/>
              <a:t>with</a:t>
            </a:r>
            <a:r>
              <a:rPr lang="fi-FI" dirty="0"/>
              <a:t>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i)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strategies</a:t>
            </a:r>
            <a:r>
              <a:rPr lang="fi-FI" dirty="0" smtClean="0"/>
              <a:t> </a:t>
            </a:r>
            <a:r>
              <a:rPr lang="fi-FI" dirty="0" err="1" smtClean="0"/>
              <a:t>chosen</a:t>
            </a:r>
            <a:r>
              <a:rPr lang="fi-FI" dirty="0"/>
              <a:t> </a:t>
            </a:r>
            <a:r>
              <a:rPr lang="fi-FI" dirty="0" smtClean="0"/>
              <a:t>and ii) </a:t>
            </a:r>
            <a:r>
              <a:rPr lang="fi-FI" dirty="0" err="1" smtClean="0"/>
              <a:t>similarity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portfolios</a:t>
            </a:r>
            <a:r>
              <a:rPr lang="fi-FI" dirty="0" smtClean="0"/>
              <a:t> </a:t>
            </a:r>
            <a:r>
              <a:rPr lang="fi-FI" dirty="0" err="1" smtClean="0"/>
              <a:t>created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Background</a:t>
            </a:r>
            <a:r>
              <a:rPr lang="fi-FI" dirty="0" smtClean="0"/>
              <a:t> data: </a:t>
            </a:r>
            <a:r>
              <a:rPr lang="fi-FI" dirty="0" err="1" smtClean="0"/>
              <a:t>Field</a:t>
            </a:r>
            <a:r>
              <a:rPr lang="fi-FI" dirty="0" smtClean="0"/>
              <a:t> of </a:t>
            </a:r>
            <a:r>
              <a:rPr lang="fi-FI" dirty="0" err="1" smtClean="0"/>
              <a:t>study</a:t>
            </a:r>
            <a:r>
              <a:rPr lang="fi-FI" dirty="0" smtClean="0"/>
              <a:t>, </a:t>
            </a:r>
            <a:r>
              <a:rPr lang="fi-FI" dirty="0" err="1" smtClean="0"/>
              <a:t>age</a:t>
            </a:r>
            <a:r>
              <a:rPr lang="fi-FI" dirty="0" smtClean="0"/>
              <a:t>, </a:t>
            </a:r>
            <a:r>
              <a:rPr lang="fi-FI" dirty="0" err="1" smtClean="0"/>
              <a:t>gender</a:t>
            </a:r>
            <a:r>
              <a:rPr lang="fi-FI" dirty="0" smtClean="0"/>
              <a:t>, </a:t>
            </a:r>
            <a:r>
              <a:rPr lang="fi-FI" dirty="0" err="1" smtClean="0"/>
              <a:t>professional</a:t>
            </a:r>
            <a:r>
              <a:rPr lang="fi-FI" dirty="0" smtClean="0"/>
              <a:t> / </a:t>
            </a:r>
            <a:r>
              <a:rPr lang="fi-FI" dirty="0" err="1" smtClean="0"/>
              <a:t>student</a:t>
            </a:r>
            <a:endParaRPr lang="fi-FI" dirty="0" smtClean="0"/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r>
              <a:rPr lang="fi-FI" dirty="0" smtClean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perspectives</a:t>
            </a:r>
            <a:r>
              <a:rPr lang="fi-FI" dirty="0"/>
              <a:t> </a:t>
            </a:r>
            <a:r>
              <a:rPr lang="fi-FI" dirty="0" err="1"/>
              <a:t>considered</a:t>
            </a:r>
            <a:r>
              <a:rPr lang="fi-FI" dirty="0"/>
              <a:t> </a:t>
            </a:r>
            <a:r>
              <a:rPr lang="fi-FI" dirty="0" err="1"/>
              <a:t>correlate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similarity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r>
              <a:rPr lang="fi-FI" b="1" dirty="0" smtClean="0">
                <a:solidFill>
                  <a:srgbClr val="FF0000"/>
                </a:solidFill>
              </a:rPr>
              <a:t>How </a:t>
            </a:r>
            <a:r>
              <a:rPr lang="fi-FI" b="1" dirty="0" err="1" smtClean="0">
                <a:solidFill>
                  <a:srgbClr val="FF0000"/>
                </a:solidFill>
              </a:rPr>
              <a:t>does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perceived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difficulty</a:t>
            </a:r>
            <a:r>
              <a:rPr lang="fi-FI" b="1" dirty="0" smtClean="0">
                <a:solidFill>
                  <a:srgbClr val="FF0000"/>
                </a:solidFill>
              </a:rPr>
              <a:t> of </a:t>
            </a:r>
            <a:r>
              <a:rPr lang="fi-FI" b="1" dirty="0" err="1" smtClean="0">
                <a:solidFill>
                  <a:srgbClr val="FF0000"/>
                </a:solidFill>
              </a:rPr>
              <a:t>using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the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procedures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correlate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with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similarity</a:t>
            </a:r>
            <a:r>
              <a:rPr lang="fi-FI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fi-FI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b="1" dirty="0" smtClean="0">
                <a:solidFill>
                  <a:srgbClr val="FF0000"/>
                </a:solidFill>
              </a:rPr>
              <a:t>How </a:t>
            </a:r>
            <a:r>
              <a:rPr lang="fi-FI" b="1" dirty="0" err="1" smtClean="0">
                <a:solidFill>
                  <a:srgbClr val="FF0000"/>
                </a:solidFill>
              </a:rPr>
              <a:t>does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the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number</a:t>
            </a:r>
            <a:r>
              <a:rPr lang="fi-FI" b="1" dirty="0" smtClean="0">
                <a:solidFill>
                  <a:srgbClr val="FF0000"/>
                </a:solidFill>
              </a:rPr>
              <a:t> of </a:t>
            </a:r>
            <a:r>
              <a:rPr lang="fi-FI" b="1" dirty="0" err="1" smtClean="0">
                <a:solidFill>
                  <a:srgbClr val="FF0000"/>
                </a:solidFill>
              </a:rPr>
              <a:t>steps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taken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correlate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with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similarity</a:t>
            </a:r>
            <a:r>
              <a:rPr lang="fi-FI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fi-FI" sz="1200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6662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73" y="188640"/>
            <a:ext cx="7985125" cy="1079500"/>
          </a:xfrm>
        </p:spPr>
        <p:txBody>
          <a:bodyPr/>
          <a:lstStyle/>
          <a:p>
            <a:pPr algn="ctr"/>
            <a:r>
              <a:rPr lang="fi-FI" dirty="0" err="1" smtClean="0"/>
              <a:t>Results</a:t>
            </a:r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22305"/>
              </p:ext>
            </p:extLst>
          </p:nvPr>
        </p:nvGraphicFramePr>
        <p:xfrm>
          <a:off x="679550" y="3215558"/>
          <a:ext cx="7852889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07782">
                  <a:extLst>
                    <a:ext uri="{9D8B030D-6E8A-4147-A177-3AD203B41FA5}">
                      <a16:colId xmlns:a16="http://schemas.microsoft.com/office/drawing/2014/main" val="3084411443"/>
                    </a:ext>
                  </a:extLst>
                </a:gridCol>
                <a:gridCol w="1108804">
                  <a:extLst>
                    <a:ext uri="{9D8B030D-6E8A-4147-A177-3AD203B41FA5}">
                      <a16:colId xmlns:a16="http://schemas.microsoft.com/office/drawing/2014/main" val="21825861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10936876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10121733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err="1" smtClean="0"/>
                        <a:t>Add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err="1" smtClean="0"/>
                        <a:t>Remove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P-</a:t>
                      </a:r>
                      <a:r>
                        <a:rPr lang="fi-FI" sz="2400" dirty="0" err="1" smtClean="0"/>
                        <a:t>value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07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dirty="0" err="1" smtClean="0"/>
                        <a:t>Avg</a:t>
                      </a:r>
                      <a:r>
                        <a:rPr lang="fi-FI" sz="2400" dirty="0" smtClean="0"/>
                        <a:t>.</a:t>
                      </a:r>
                      <a:r>
                        <a:rPr lang="fi-FI" sz="2400" baseline="0" dirty="0" smtClean="0"/>
                        <a:t> # </a:t>
                      </a:r>
                      <a:r>
                        <a:rPr lang="fi-FI" sz="2400" baseline="0" dirty="0" err="1" smtClean="0"/>
                        <a:t>dollars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7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dirty="0" err="1" smtClean="0"/>
                        <a:t>Avg</a:t>
                      </a:r>
                      <a:r>
                        <a:rPr lang="fi-FI" sz="2400" dirty="0" smtClean="0"/>
                        <a:t>. # </a:t>
                      </a:r>
                      <a:r>
                        <a:rPr lang="fi-FI" sz="2400" dirty="0" err="1" smtClean="0"/>
                        <a:t>steps</a:t>
                      </a:r>
                      <a:r>
                        <a:rPr lang="fi-FI" sz="2400" dirty="0" smtClean="0"/>
                        <a:t> </a:t>
                      </a:r>
                      <a:r>
                        <a:rPr lang="fi-FI" sz="2400" dirty="0" err="1" smtClean="0"/>
                        <a:t>taken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01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Min. # </a:t>
                      </a:r>
                      <a:r>
                        <a:rPr lang="fi-FI" sz="2400" dirty="0" err="1" smtClean="0"/>
                        <a:t>steps</a:t>
                      </a:r>
                      <a:r>
                        <a:rPr lang="fi-FI" sz="2400" dirty="0" smtClean="0"/>
                        <a:t> </a:t>
                      </a:r>
                      <a:r>
                        <a:rPr lang="fi-FI" sz="2400" dirty="0" err="1" smtClean="0"/>
                        <a:t>taken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791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Max. #</a:t>
                      </a:r>
                      <a:r>
                        <a:rPr lang="fi-FI" sz="2400" baseline="0" dirty="0" smtClean="0"/>
                        <a:t> </a:t>
                      </a:r>
                      <a:r>
                        <a:rPr lang="fi-FI" sz="2400" baseline="0" dirty="0" err="1" smtClean="0"/>
                        <a:t>steps</a:t>
                      </a:r>
                      <a:r>
                        <a:rPr lang="fi-FI" sz="2400" baseline="0" dirty="0" smtClean="0"/>
                        <a:t> </a:t>
                      </a:r>
                      <a:r>
                        <a:rPr lang="fi-FI" sz="2400" baseline="0" dirty="0" err="1" smtClean="0"/>
                        <a:t>taken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946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dirty="0" err="1" smtClean="0"/>
                        <a:t>Difficulty</a:t>
                      </a:r>
                      <a:r>
                        <a:rPr lang="fi-FI" sz="2400" dirty="0" smtClean="0"/>
                        <a:t> </a:t>
                      </a:r>
                      <a:r>
                        <a:rPr lang="fi-FI" sz="2400" dirty="0" err="1" smtClean="0"/>
                        <a:t>evaluation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31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2400" dirty="0" err="1" smtClean="0"/>
                        <a:t>Preferred</a:t>
                      </a:r>
                      <a:r>
                        <a:rPr lang="fi-FI" sz="2400" baseline="0" dirty="0" smtClean="0"/>
                        <a:t> </a:t>
                      </a:r>
                      <a:r>
                        <a:rPr lang="fi-FI" sz="2400" baseline="0" dirty="0" err="1" smtClean="0"/>
                        <a:t>result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2280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6604"/>
              </p:ext>
            </p:extLst>
          </p:nvPr>
        </p:nvGraphicFramePr>
        <p:xfrm>
          <a:off x="1835696" y="980728"/>
          <a:ext cx="5160664" cy="1371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74640">
                  <a:extLst>
                    <a:ext uri="{9D8B030D-6E8A-4147-A177-3AD203B41FA5}">
                      <a16:colId xmlns:a16="http://schemas.microsoft.com/office/drawing/2014/main" val="3509740132"/>
                    </a:ext>
                  </a:extLst>
                </a:gridCol>
                <a:gridCol w="1086024">
                  <a:extLst>
                    <a:ext uri="{9D8B030D-6E8A-4147-A177-3AD203B41FA5}">
                      <a16:colId xmlns:a16="http://schemas.microsoft.com/office/drawing/2014/main" val="1828856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2400" b="0" dirty="0" err="1" smtClean="0"/>
                        <a:t>Number</a:t>
                      </a:r>
                      <a:r>
                        <a:rPr lang="fi-FI" sz="2400" b="0" dirty="0" smtClean="0"/>
                        <a:t> of </a:t>
                      </a:r>
                      <a:r>
                        <a:rPr lang="fi-FI" sz="2400" b="0" dirty="0" err="1" smtClean="0"/>
                        <a:t>subjects</a:t>
                      </a:r>
                      <a:endParaRPr lang="fi-FI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01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err="1" smtClean="0"/>
                        <a:t>Avg</a:t>
                      </a:r>
                      <a:r>
                        <a:rPr lang="fi-FI" sz="2400" dirty="0" smtClean="0"/>
                        <a:t>. </a:t>
                      </a:r>
                      <a:r>
                        <a:rPr lang="fi-FI" sz="2400" dirty="0" err="1" smtClean="0"/>
                        <a:t>Similarity</a:t>
                      </a:r>
                      <a:r>
                        <a:rPr lang="fi-FI" sz="2400" dirty="0" smtClean="0"/>
                        <a:t> (</a:t>
                      </a:r>
                      <a:r>
                        <a:rPr lang="fi-FI" sz="2400" dirty="0" err="1" smtClean="0"/>
                        <a:t>max</a:t>
                      </a:r>
                      <a:r>
                        <a:rPr lang="fi-FI" sz="2400" baseline="0" dirty="0" smtClean="0"/>
                        <a:t> is 8)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91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# Full </a:t>
                      </a:r>
                      <a:r>
                        <a:rPr lang="fi-FI" sz="2400" dirty="0" err="1" smtClean="0"/>
                        <a:t>similarity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93345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03686" y="24632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 err="1"/>
              <a:t>Similarity</a:t>
            </a:r>
            <a:r>
              <a:rPr lang="fi-FI" dirty="0"/>
              <a:t> </a:t>
            </a:r>
            <a:r>
              <a:rPr lang="fi-FI" dirty="0" err="1"/>
              <a:t>measure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strategies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portfolios</a:t>
            </a:r>
            <a:r>
              <a:rPr lang="fi-FI" dirty="0"/>
              <a:t> </a:t>
            </a:r>
            <a:r>
              <a:rPr lang="fi-FI" dirty="0" err="1"/>
              <a:t>created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89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85125" cy="1079500"/>
          </a:xfrm>
        </p:spPr>
        <p:txBody>
          <a:bodyPr/>
          <a:lstStyle/>
          <a:p>
            <a:pPr algn="ctr"/>
            <a:r>
              <a:rPr lang="fi-FI" dirty="0" err="1" smtClean="0"/>
              <a:t>Environmental</a:t>
            </a:r>
            <a:r>
              <a:rPr lang="fi-FI" dirty="0" smtClean="0"/>
              <a:t> management </a:t>
            </a:r>
            <a:r>
              <a:rPr lang="fi-FI" dirty="0" err="1" smtClean="0"/>
              <a:t>decisions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portfolio </a:t>
            </a:r>
            <a:r>
              <a:rPr lang="fi-FI" dirty="0" err="1" smtClean="0"/>
              <a:t>problems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760538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Find</a:t>
            </a:r>
            <a:r>
              <a:rPr lang="fi-FI" b="1" dirty="0" smtClean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 smtClean="0"/>
              <a:t>best</a:t>
            </a:r>
            <a:r>
              <a:rPr lang="fi-FI" b="1" dirty="0" smtClean="0"/>
              <a:t> </a:t>
            </a:r>
            <a:r>
              <a:rPr lang="fi-FI" b="1" dirty="0" err="1" smtClean="0"/>
              <a:t>basket</a:t>
            </a:r>
            <a:r>
              <a:rPr lang="fi-FI" b="1" dirty="0" smtClean="0"/>
              <a:t> (portfolio) of </a:t>
            </a:r>
            <a:r>
              <a:rPr lang="fi-FI" b="1" dirty="0" err="1" smtClean="0"/>
              <a:t>actions</a:t>
            </a:r>
            <a:r>
              <a:rPr lang="fi-FI" b="1" dirty="0"/>
              <a:t> </a:t>
            </a:r>
          </a:p>
          <a:p>
            <a:r>
              <a:rPr lang="fi-FI" dirty="0" err="1" smtClean="0"/>
              <a:t>Stakeholder</a:t>
            </a:r>
            <a:r>
              <a:rPr lang="fi-FI" dirty="0" smtClean="0"/>
              <a:t> </a:t>
            </a:r>
            <a:r>
              <a:rPr lang="fi-FI" dirty="0" err="1" smtClean="0"/>
              <a:t>perspectives</a:t>
            </a:r>
            <a:endParaRPr lang="fi-FI" dirty="0" smtClean="0"/>
          </a:p>
          <a:p>
            <a:r>
              <a:rPr lang="fi-FI" dirty="0" err="1"/>
              <a:t>E</a:t>
            </a:r>
            <a:r>
              <a:rPr lang="fi-FI" dirty="0" err="1" smtClean="0"/>
              <a:t>nvironmental</a:t>
            </a:r>
            <a:r>
              <a:rPr lang="fi-FI" dirty="0"/>
              <a:t>, </a:t>
            </a:r>
            <a:r>
              <a:rPr lang="fi-FI" dirty="0" err="1"/>
              <a:t>societal</a:t>
            </a:r>
            <a:r>
              <a:rPr lang="fi-FI" dirty="0"/>
              <a:t> and </a:t>
            </a:r>
            <a:r>
              <a:rPr lang="fi-FI" dirty="0" err="1"/>
              <a:t>economical</a:t>
            </a:r>
            <a:r>
              <a:rPr lang="fi-FI" dirty="0"/>
              <a:t> </a:t>
            </a:r>
            <a:r>
              <a:rPr lang="fi-FI" dirty="0" err="1" smtClean="0"/>
              <a:t>objectives</a:t>
            </a:r>
            <a:endParaRPr lang="fi-FI" dirty="0" smtClean="0"/>
          </a:p>
          <a:p>
            <a:pPr lvl="1"/>
            <a:endParaRPr lang="fi-FI" sz="1200" dirty="0"/>
          </a:p>
          <a:p>
            <a:pPr marL="0" indent="0">
              <a:buNone/>
            </a:pP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overall</a:t>
            </a:r>
            <a:r>
              <a:rPr lang="fi-FI" b="1" dirty="0" smtClean="0"/>
              <a:t> </a:t>
            </a:r>
            <a:r>
              <a:rPr lang="fi-FI" b="1" dirty="0" err="1" smtClean="0"/>
              <a:t>consequences</a:t>
            </a:r>
            <a:r>
              <a:rPr lang="fi-FI" b="1" dirty="0" smtClean="0"/>
              <a:t> </a:t>
            </a:r>
            <a:r>
              <a:rPr lang="fi-FI" b="1" dirty="0" err="1" smtClean="0"/>
              <a:t>matter</a:t>
            </a:r>
            <a:endParaRPr lang="fi-FI" b="1" dirty="0" smtClean="0"/>
          </a:p>
          <a:p>
            <a:r>
              <a:rPr lang="fi-FI" dirty="0" err="1" smtClean="0"/>
              <a:t>Actions</a:t>
            </a:r>
            <a:r>
              <a:rPr lang="fi-FI" dirty="0" smtClean="0"/>
              <a:t> </a:t>
            </a:r>
            <a:r>
              <a:rPr lang="fi-FI" dirty="0" err="1" smtClean="0"/>
              <a:t>complement</a:t>
            </a:r>
            <a:r>
              <a:rPr lang="fi-FI" dirty="0" smtClean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endParaRPr lang="fi-FI" dirty="0"/>
          </a:p>
          <a:p>
            <a:r>
              <a:rPr lang="fi-FI" dirty="0" err="1" smtClean="0"/>
              <a:t>Actions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dependencies</a:t>
            </a:r>
            <a:r>
              <a:rPr lang="fi-FI" dirty="0" smtClean="0"/>
              <a:t> and </a:t>
            </a:r>
            <a:r>
              <a:rPr lang="fi-FI" dirty="0" err="1" smtClean="0"/>
              <a:t>synergies</a:t>
            </a:r>
            <a:endParaRPr lang="fi-FI" dirty="0" smtClean="0"/>
          </a:p>
          <a:p>
            <a:r>
              <a:rPr lang="fi-FI" dirty="0" err="1" smtClean="0"/>
              <a:t>Budget</a:t>
            </a:r>
            <a:r>
              <a:rPr lang="fi-FI" dirty="0"/>
              <a:t>, </a:t>
            </a:r>
            <a:r>
              <a:rPr lang="fi-FI" dirty="0" err="1"/>
              <a:t>time</a:t>
            </a:r>
            <a:r>
              <a:rPr lang="fi-FI" dirty="0"/>
              <a:t> and </a:t>
            </a:r>
            <a:r>
              <a:rPr lang="fi-FI" dirty="0" err="1"/>
              <a:t>resource</a:t>
            </a:r>
            <a:r>
              <a:rPr lang="fi-FI" dirty="0"/>
              <a:t> </a:t>
            </a:r>
            <a:r>
              <a:rPr lang="fi-FI" dirty="0" err="1"/>
              <a:t>constraints</a:t>
            </a:r>
            <a:endParaRPr lang="fi-FI" dirty="0"/>
          </a:p>
          <a:p>
            <a:pPr marL="0" indent="0" algn="ctr">
              <a:buNone/>
            </a:pPr>
            <a:endParaRPr lang="fi-FI" sz="1200" b="1" dirty="0" smtClean="0"/>
          </a:p>
          <a:p>
            <a:pPr marL="0" indent="0" algn="ctr">
              <a:buNone/>
            </a:pPr>
            <a:endParaRPr lang="fi-FI" sz="1200" b="1" dirty="0" smtClean="0"/>
          </a:p>
          <a:p>
            <a:pPr marL="0" indent="0" algn="ctr">
              <a:buNone/>
            </a:pPr>
            <a:r>
              <a:rPr lang="fi-FI" b="1" dirty="0" err="1" smtClean="0">
                <a:solidFill>
                  <a:srgbClr val="FF0000"/>
                </a:solidFill>
              </a:rPr>
              <a:t>The</a:t>
            </a:r>
            <a:r>
              <a:rPr lang="fi-FI" b="1" dirty="0" smtClean="0">
                <a:solidFill>
                  <a:srgbClr val="FF0000"/>
                </a:solidFill>
              </a:rPr>
              <a:t> portfolio </a:t>
            </a:r>
            <a:r>
              <a:rPr lang="fi-FI" b="1" dirty="0" err="1" smtClean="0">
                <a:solidFill>
                  <a:srgbClr val="FF0000"/>
                </a:solidFill>
              </a:rPr>
              <a:t>perspective</a:t>
            </a:r>
            <a:r>
              <a:rPr lang="fi-FI" b="1" dirty="0" smtClean="0">
                <a:solidFill>
                  <a:srgbClr val="FF0000"/>
                </a:solidFill>
              </a:rPr>
              <a:t> is </a:t>
            </a:r>
            <a:r>
              <a:rPr lang="fi-FI" b="1" dirty="0" err="1" smtClean="0">
                <a:solidFill>
                  <a:srgbClr val="FF0000"/>
                </a:solidFill>
              </a:rPr>
              <a:t>needed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i-FI" dirty="0" smtClean="0">
                <a:solidFill>
                  <a:srgbClr val="FF0000"/>
                </a:solidFill>
              </a:rPr>
              <a:t>(Lahtinen, Hämäläinen, </a:t>
            </a:r>
            <a:r>
              <a:rPr lang="fi-FI" dirty="0" err="1" smtClean="0">
                <a:solidFill>
                  <a:srgbClr val="FF0000"/>
                </a:solidFill>
              </a:rPr>
              <a:t>Liesiö</a:t>
            </a:r>
            <a:r>
              <a:rPr lang="fi-FI" dirty="0" smtClean="0">
                <a:solidFill>
                  <a:srgbClr val="FF0000"/>
                </a:solidFill>
              </a:rPr>
              <a:t> 2017a)</a:t>
            </a:r>
            <a:endParaRPr lang="fi-FI" dirty="0">
              <a:solidFill>
                <a:srgbClr val="FF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13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59" y="135876"/>
            <a:ext cx="7985125" cy="1079500"/>
          </a:xfrm>
        </p:spPr>
        <p:txBody>
          <a:bodyPr/>
          <a:lstStyle/>
          <a:p>
            <a:r>
              <a:rPr lang="fi-FI" dirty="0"/>
              <a:t>How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participants</a:t>
            </a:r>
            <a:r>
              <a:rPr lang="fi-FI" dirty="0"/>
              <a:t> </a:t>
            </a:r>
            <a:r>
              <a:rPr lang="fi-FI" dirty="0" err="1"/>
              <a:t>chose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 smtClean="0"/>
              <a:t>actions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80600"/>
            <a:ext cx="5116211" cy="588846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91804"/>
              </p:ext>
            </p:extLst>
          </p:nvPr>
        </p:nvGraphicFramePr>
        <p:xfrm>
          <a:off x="5871787" y="621529"/>
          <a:ext cx="1837715" cy="6187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9604">
                  <a:extLst>
                    <a:ext uri="{9D8B030D-6E8A-4147-A177-3AD203B41FA5}">
                      <a16:colId xmlns:a16="http://schemas.microsoft.com/office/drawing/2014/main" val="962280435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134937947"/>
                    </a:ext>
                  </a:extLst>
                </a:gridCol>
              </a:tblGrid>
              <a:tr h="479932">
                <a:tc>
                  <a:txBody>
                    <a:bodyPr/>
                    <a:lstStyle/>
                    <a:p>
                      <a:pPr algn="ctr"/>
                      <a:r>
                        <a:rPr lang="fi-FI" dirty="0" err="1" smtClean="0"/>
                        <a:t>Add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err="1" smtClean="0"/>
                        <a:t>Remove</a:t>
                      </a:r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2409932"/>
                  </a:ext>
                </a:extLst>
              </a:tr>
              <a:tr h="383323"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03747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264134"/>
                  </a:ext>
                </a:extLst>
              </a:tr>
              <a:tr h="309639"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137530"/>
                  </a:ext>
                </a:extLst>
              </a:tr>
              <a:tr h="310623"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75125"/>
                  </a:ext>
                </a:extLst>
              </a:tr>
              <a:tr h="603874"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326052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75481"/>
                  </a:ext>
                </a:extLst>
              </a:tr>
              <a:tr h="321492"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133619"/>
                  </a:ext>
                </a:extLst>
              </a:tr>
              <a:tr h="401865"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31865"/>
                  </a:ext>
                </a:extLst>
              </a:tr>
              <a:tr h="428040"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78790"/>
                  </a:ext>
                </a:extLst>
              </a:tr>
              <a:tr h="399319"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82652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4389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2691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075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865099"/>
                  </a:ext>
                </a:extLst>
              </a:tr>
              <a:tr h="428040"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02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0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Ideas</a:t>
            </a:r>
            <a:r>
              <a:rPr lang="fi-FI" dirty="0" smtClean="0"/>
              <a:t> for </a:t>
            </a:r>
            <a:r>
              <a:rPr lang="fi-FI" dirty="0" err="1" smtClean="0"/>
              <a:t>bias</a:t>
            </a:r>
            <a:r>
              <a:rPr lang="fi-FI" dirty="0" smtClean="0"/>
              <a:t> </a:t>
            </a:r>
            <a:r>
              <a:rPr lang="fi-FI" dirty="0" err="1" smtClean="0"/>
              <a:t>mitigation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12776"/>
            <a:ext cx="7985125" cy="4305399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Applying</a:t>
            </a:r>
            <a:r>
              <a:rPr lang="fi-FI" b="1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path</a:t>
            </a:r>
            <a:r>
              <a:rPr lang="fi-FI" b="1" dirty="0" smtClean="0"/>
              <a:t> </a:t>
            </a:r>
            <a:r>
              <a:rPr lang="fi-FI" b="1" dirty="0" err="1" smtClean="0"/>
              <a:t>perspective</a:t>
            </a:r>
            <a:r>
              <a:rPr lang="fi-FI" b="1" dirty="0" smtClean="0"/>
              <a:t> </a:t>
            </a:r>
            <a:r>
              <a:rPr lang="fi-FI" dirty="0" smtClean="0"/>
              <a:t>(Lahtinen et al. 2016)</a:t>
            </a:r>
            <a:endParaRPr lang="fi-FI" b="1" dirty="0"/>
          </a:p>
          <a:p>
            <a:r>
              <a:rPr lang="fi-FI" dirty="0" err="1" smtClean="0"/>
              <a:t>Follow</a:t>
            </a:r>
            <a:r>
              <a:rPr lang="fi-FI" dirty="0" smtClean="0"/>
              <a:t> </a:t>
            </a:r>
            <a:r>
              <a:rPr lang="fi-FI" dirty="0" err="1" smtClean="0"/>
              <a:t>multiple</a:t>
            </a:r>
            <a:r>
              <a:rPr lang="fi-FI" dirty="0" smtClean="0"/>
              <a:t> </a:t>
            </a:r>
            <a:r>
              <a:rPr lang="fi-FI" dirty="0" err="1" smtClean="0"/>
              <a:t>paths</a:t>
            </a:r>
            <a:r>
              <a:rPr lang="fi-FI" dirty="0" smtClean="0"/>
              <a:t> and </a:t>
            </a:r>
            <a:r>
              <a:rPr lang="fi-FI" dirty="0" err="1" smtClean="0"/>
              <a:t>compare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endParaRPr lang="fi-FI" dirty="0" smtClean="0"/>
          </a:p>
          <a:p>
            <a:r>
              <a:rPr lang="fi-FI" dirty="0" err="1"/>
              <a:t>U</a:t>
            </a:r>
            <a:r>
              <a:rPr lang="fi-FI" dirty="0" err="1" smtClean="0"/>
              <a:t>se</a:t>
            </a:r>
            <a:r>
              <a:rPr lang="fi-FI" dirty="0" smtClean="0"/>
              <a:t> </a:t>
            </a:r>
            <a:r>
              <a:rPr lang="fi-FI" dirty="0" err="1" smtClean="0"/>
              <a:t>intermediate</a:t>
            </a:r>
            <a:r>
              <a:rPr lang="fi-FI" dirty="0" smtClean="0"/>
              <a:t> </a:t>
            </a:r>
            <a:r>
              <a:rPr lang="fi-FI" dirty="0" err="1" smtClean="0"/>
              <a:t>checkpoints</a:t>
            </a:r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Training </a:t>
            </a:r>
            <a:r>
              <a:rPr lang="fi-FI" b="1" dirty="0" err="1" smtClean="0"/>
              <a:t>decision</a:t>
            </a:r>
            <a:r>
              <a:rPr lang="fi-FI" b="1" dirty="0" smtClean="0"/>
              <a:t> </a:t>
            </a:r>
            <a:r>
              <a:rPr lang="fi-FI" b="1" dirty="0" err="1" smtClean="0"/>
              <a:t>makers</a:t>
            </a:r>
            <a:r>
              <a:rPr lang="fi-FI" b="1" dirty="0" smtClean="0"/>
              <a:t> to </a:t>
            </a:r>
            <a:r>
              <a:rPr lang="fi-FI" b="1" dirty="0" err="1" smtClean="0"/>
              <a:t>avoid</a:t>
            </a:r>
            <a:r>
              <a:rPr lang="fi-FI" b="1" dirty="0" smtClean="0"/>
              <a:t> </a:t>
            </a:r>
            <a:r>
              <a:rPr lang="fi-FI" b="1" dirty="0" err="1" smtClean="0"/>
              <a:t>biases</a:t>
            </a:r>
            <a:endParaRPr lang="fi-FI" b="1" dirty="0" smtClean="0"/>
          </a:p>
          <a:p>
            <a:pPr eaLnBrk="1" hangingPunct="1">
              <a:defRPr/>
            </a:pP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always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, 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 err="1" smtClean="0"/>
              <a:t>did</a:t>
            </a:r>
            <a:r>
              <a:rPr lang="fi-FI" dirty="0" smtClean="0"/>
              <a:t> </a:t>
            </a:r>
            <a:r>
              <a:rPr lang="fi-FI" dirty="0" err="1"/>
              <a:t>not</a:t>
            </a:r>
            <a:r>
              <a:rPr lang="fi-FI" dirty="0"/>
              <a:t> help to </a:t>
            </a:r>
            <a:r>
              <a:rPr lang="fi-FI" dirty="0" err="1"/>
              <a:t>avoid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splitting</a:t>
            </a:r>
            <a:r>
              <a:rPr lang="fi-FI" dirty="0"/>
              <a:t> </a:t>
            </a:r>
            <a:r>
              <a:rPr lang="fi-FI" dirty="0" err="1"/>
              <a:t>bias</a:t>
            </a:r>
            <a:r>
              <a:rPr lang="fi-FI" dirty="0"/>
              <a:t> (Hämäläinen and Alaja 2008)</a:t>
            </a:r>
          </a:p>
          <a:p>
            <a:pPr eaLnBrk="1" hangingPunct="1">
              <a:defRPr/>
            </a:pPr>
            <a:r>
              <a:rPr lang="en-US" dirty="0" smtClean="0"/>
              <a:t>Not studied in portfolio decision making?</a:t>
            </a:r>
            <a:endParaRPr lang="en-US" dirty="0"/>
          </a:p>
          <a:p>
            <a:endParaRPr lang="fi-FI" dirty="0"/>
          </a:p>
          <a:p>
            <a:pPr marL="0" indent="0">
              <a:buNone/>
            </a:pPr>
            <a:r>
              <a:rPr lang="fi-FI" b="1" dirty="0" err="1" smtClean="0"/>
              <a:t>Use</a:t>
            </a:r>
            <a:r>
              <a:rPr lang="fi-FI" b="1" dirty="0" smtClean="0"/>
              <a:t> portfolio </a:t>
            </a:r>
            <a:r>
              <a:rPr lang="fi-FI" b="1" dirty="0" err="1" smtClean="0"/>
              <a:t>modeling</a:t>
            </a:r>
            <a:r>
              <a:rPr lang="fi-FI" b="1" dirty="0" smtClean="0"/>
              <a:t> </a:t>
            </a:r>
            <a:r>
              <a:rPr lang="fi-FI" b="1" dirty="0" err="1" smtClean="0"/>
              <a:t>approaches</a:t>
            </a:r>
            <a:endParaRPr lang="fi-FI" b="1" dirty="0" smtClean="0"/>
          </a:p>
          <a:p>
            <a:r>
              <a:rPr lang="fi-FI" dirty="0"/>
              <a:t>C</a:t>
            </a:r>
            <a:r>
              <a:rPr lang="fi-FI" dirty="0" smtClean="0"/>
              <a:t>an </a:t>
            </a:r>
            <a:r>
              <a:rPr lang="fi-FI" dirty="0" err="1" smtClean="0"/>
              <a:t>mitigate</a:t>
            </a:r>
            <a:r>
              <a:rPr lang="fi-FI" dirty="0" smtClean="0"/>
              <a:t> </a:t>
            </a:r>
            <a:r>
              <a:rPr lang="fi-FI" dirty="0" err="1" smtClean="0"/>
              <a:t>path</a:t>
            </a:r>
            <a:r>
              <a:rPr lang="fi-FI" dirty="0" smtClean="0"/>
              <a:t> </a:t>
            </a:r>
            <a:r>
              <a:rPr lang="fi-FI" dirty="0" err="1" smtClean="0"/>
              <a:t>dependence</a:t>
            </a:r>
            <a:r>
              <a:rPr lang="fi-FI" dirty="0" smtClean="0"/>
              <a:t> and </a:t>
            </a:r>
            <a:r>
              <a:rPr lang="fi-FI" dirty="0" err="1" smtClean="0"/>
              <a:t>narrow</a:t>
            </a:r>
            <a:r>
              <a:rPr lang="fi-FI" dirty="0" smtClean="0"/>
              <a:t> </a:t>
            </a:r>
            <a:r>
              <a:rPr lang="fi-FI" dirty="0" err="1" smtClean="0"/>
              <a:t>thinking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bring</a:t>
            </a:r>
            <a:r>
              <a:rPr lang="fi-FI" dirty="0" smtClean="0"/>
              <a:t> in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biases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93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58135"/>
            <a:ext cx="7985125" cy="1079500"/>
          </a:xfrm>
        </p:spPr>
        <p:txBody>
          <a:bodyPr/>
          <a:lstStyle/>
          <a:p>
            <a:pPr algn="ctr"/>
            <a:r>
              <a:rPr lang="fi-FI" dirty="0" err="1" smtClean="0"/>
              <a:t>Checking</a:t>
            </a:r>
            <a:r>
              <a:rPr lang="fi-FI" dirty="0" smtClean="0"/>
              <a:t> </a:t>
            </a:r>
            <a:r>
              <a:rPr lang="fi-FI" dirty="0" err="1" smtClean="0"/>
              <a:t>procedure</a:t>
            </a:r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4181980" y="3292798"/>
            <a:ext cx="3664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 smtClean="0">
                <a:solidFill>
                  <a:srgbClr val="FF0000"/>
                </a:solidFill>
              </a:rPr>
              <a:t>Check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if</a:t>
            </a:r>
            <a:r>
              <a:rPr lang="fi-FI" sz="2400" dirty="0" smtClean="0">
                <a:solidFill>
                  <a:srgbClr val="FF0000"/>
                </a:solidFill>
              </a:rPr>
              <a:t> a </a:t>
            </a:r>
            <a:r>
              <a:rPr lang="fi-FI" sz="2400" dirty="0" err="1" smtClean="0">
                <a:solidFill>
                  <a:srgbClr val="FF0000"/>
                </a:solidFill>
              </a:rPr>
              <a:t>strategy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swap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improves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the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basket</a:t>
            </a:r>
            <a:r>
              <a:rPr lang="fi-FI" sz="2400" dirty="0" smtClean="0">
                <a:solidFill>
                  <a:srgbClr val="FF0000"/>
                </a:solidFill>
              </a:rPr>
              <a:t>?</a:t>
            </a:r>
            <a:endParaRPr lang="fi-FI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700808"/>
            <a:ext cx="3607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2400" dirty="0" err="1" smtClean="0"/>
              <a:t>Result</a:t>
            </a:r>
            <a:r>
              <a:rPr lang="fi-FI" sz="2400" dirty="0" smtClean="0"/>
              <a:t>: </a:t>
            </a:r>
          </a:p>
          <a:p>
            <a:r>
              <a:rPr lang="fi-FI" sz="2400" dirty="0" smtClean="0"/>
              <a:t>8 </a:t>
            </a:r>
            <a:r>
              <a:rPr lang="fi-FI" sz="2400" dirty="0" err="1" smtClean="0"/>
              <a:t>strategies</a:t>
            </a:r>
            <a:r>
              <a:rPr lang="fi-FI" sz="2400" dirty="0" smtClean="0"/>
              <a:t> in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basket</a:t>
            </a:r>
            <a:endParaRPr lang="fi-FI" sz="24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492234" y="2670381"/>
            <a:ext cx="2373525" cy="165179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2892215" y="3794190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13</a:t>
            </a:r>
            <a:endParaRPr lang="en-US" altLang="fi-FI" sz="800" b="1" dirty="0">
              <a:latin typeface="Times New Roman" pitchFamily="18" charset="0"/>
            </a:endParaRPr>
          </a:p>
        </p:txBody>
      </p:sp>
      <p:grpSp>
        <p:nvGrpSpPr>
          <p:cNvPr id="37" name="Group 332"/>
          <p:cNvGrpSpPr/>
          <p:nvPr/>
        </p:nvGrpSpPr>
        <p:grpSpPr>
          <a:xfrm>
            <a:off x="1727808" y="2189024"/>
            <a:ext cx="1699301" cy="3374497"/>
            <a:chOff x="2262625" y="1874055"/>
            <a:chExt cx="1123530" cy="2331659"/>
          </a:xfrm>
        </p:grpSpPr>
        <p:grpSp>
          <p:nvGrpSpPr>
            <p:cNvPr id="38" name="Group 333"/>
            <p:cNvGrpSpPr/>
            <p:nvPr/>
          </p:nvGrpSpPr>
          <p:grpSpPr>
            <a:xfrm>
              <a:off x="2262625" y="1874055"/>
              <a:ext cx="358056" cy="677339"/>
              <a:chOff x="2275374" y="1986222"/>
              <a:chExt cx="358056" cy="677339"/>
            </a:xfrm>
          </p:grpSpPr>
          <p:sp>
            <p:nvSpPr>
              <p:cNvPr id="46" name="TextBox 341"/>
              <p:cNvSpPr txBox="1"/>
              <p:nvPr/>
            </p:nvSpPr>
            <p:spPr>
              <a:xfrm>
                <a:off x="2275374" y="198622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i-FI" dirty="0"/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2453430" y="2483561"/>
                <a:ext cx="180000" cy="18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fi-FI" sz="800" b="1" dirty="0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2703933" y="237356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2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2675288" y="2680653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3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2494948" y="4004351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4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/>
          </p:nvSpPr>
          <p:spPr bwMode="auto">
            <a:xfrm>
              <a:off x="2913238" y="2340281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5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/>
          </p:nvSpPr>
          <p:spPr bwMode="auto">
            <a:xfrm>
              <a:off x="2632574" y="3922403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6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/>
          </p:nvSpPr>
          <p:spPr bwMode="auto">
            <a:xfrm>
              <a:off x="2793933" y="402571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7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3206155" y="237356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8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</p:grp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2651761" y="5718790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>
                <a:latin typeface="Times New Roman" pitchFamily="18" charset="0"/>
              </a:rPr>
              <a:t>9</a:t>
            </a:r>
          </a:p>
        </p:txBody>
      </p:sp>
      <p:sp>
        <p:nvSpPr>
          <p:cNvPr id="49" name="Rectangle 23"/>
          <p:cNvSpPr>
            <a:spLocks noChangeArrowheads="1"/>
          </p:cNvSpPr>
          <p:nvPr/>
        </p:nvSpPr>
        <p:spPr bwMode="auto">
          <a:xfrm>
            <a:off x="1588592" y="5539621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10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2330961" y="3851165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11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1732004" y="3836969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12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2582442" y="4902107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14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483833" y="5381781"/>
            <a:ext cx="286824" cy="2868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15</a:t>
            </a:r>
            <a:endParaRPr lang="en-US" altLang="fi-FI" sz="800" b="1" dirty="0">
              <a:latin typeface="Times New Roman" pitchFamily="18" charset="0"/>
            </a:endParaRPr>
          </a:p>
        </p:txBody>
      </p:sp>
      <p:cxnSp>
        <p:nvCxnSpPr>
          <p:cNvPr id="58" name="Curved Connector 57"/>
          <p:cNvCxnSpPr/>
          <p:nvPr/>
        </p:nvCxnSpPr>
        <p:spPr bwMode="auto">
          <a:xfrm rot="16200000" flipV="1">
            <a:off x="2691765" y="4473100"/>
            <a:ext cx="1224136" cy="665455"/>
          </a:xfrm>
          <a:prstGeom prst="curvedConnector3">
            <a:avLst>
              <a:gd name="adj1" fmla="val 41544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Curved Connector 59"/>
          <p:cNvCxnSpPr/>
          <p:nvPr/>
        </p:nvCxnSpPr>
        <p:spPr bwMode="auto">
          <a:xfrm rot="5400000">
            <a:off x="1487543" y="4387551"/>
            <a:ext cx="1224136" cy="665455"/>
          </a:xfrm>
          <a:prstGeom prst="curvedConnector3">
            <a:avLst>
              <a:gd name="adj1" fmla="val 41544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221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163112"/>
            <a:ext cx="7985125" cy="1079500"/>
          </a:xfrm>
        </p:spPr>
        <p:txBody>
          <a:bodyPr/>
          <a:lstStyle/>
          <a:p>
            <a:pPr algn="ctr"/>
            <a:r>
              <a:rPr lang="fi-FI" dirty="0" err="1" smtClean="0"/>
              <a:t>Conclusions</a:t>
            </a:r>
            <a:r>
              <a:rPr lang="fi-FI" dirty="0" smtClean="0"/>
              <a:t> for </a:t>
            </a:r>
            <a:br>
              <a:rPr lang="fi-FI" dirty="0" smtClean="0"/>
            </a:br>
            <a:r>
              <a:rPr lang="fi-FI" dirty="0" err="1" smtClean="0"/>
              <a:t>environmental</a:t>
            </a:r>
            <a:r>
              <a:rPr lang="fi-FI" dirty="0" smtClean="0"/>
              <a:t>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analysts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387248"/>
            <a:ext cx="8208912" cy="547260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Behavioral research on environmental portfolio problems is very limited but important</a:t>
            </a:r>
          </a:p>
          <a:p>
            <a:pPr marL="0" indent="0">
              <a:buNone/>
            </a:pPr>
            <a:endParaRPr lang="en-US" sz="600" b="1" dirty="0" smtClean="0"/>
          </a:p>
          <a:p>
            <a:r>
              <a:rPr lang="en-US" dirty="0"/>
              <a:t>The most significant environmental issues faced by mankind are portfolio problems, e.g. climate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We need to pay attention to the decision processes when creating climate policy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 </a:t>
            </a:r>
            <a:r>
              <a:rPr lang="en-US" dirty="0">
                <a:solidFill>
                  <a:srgbClr val="FF0000"/>
                </a:solidFill>
              </a:rPr>
              <a:t>can be unanticipated </a:t>
            </a:r>
            <a:r>
              <a:rPr lang="en-US" dirty="0" smtClean="0">
                <a:solidFill>
                  <a:srgbClr val="FF0000"/>
                </a:solidFill>
              </a:rPr>
              <a:t>phenomena </a:t>
            </a:r>
            <a:r>
              <a:rPr lang="en-US" dirty="0">
                <a:solidFill>
                  <a:srgbClr val="FF0000"/>
                </a:solidFill>
              </a:rPr>
              <a:t>related to the systemic nature of the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endParaRPr lang="en-US" sz="1200" dirty="0">
              <a:solidFill>
                <a:srgbClr val="FF0000"/>
              </a:solidFill>
            </a:endParaRPr>
          </a:p>
          <a:p>
            <a:endParaRPr lang="fi-FI" sz="1200" b="1" dirty="0" smtClean="0"/>
          </a:p>
          <a:p>
            <a:pPr marL="0" indent="0">
              <a:buNone/>
            </a:pPr>
            <a:r>
              <a:rPr lang="fi-FI" b="1" dirty="0" smtClean="0"/>
              <a:t>Portfolio </a:t>
            </a:r>
            <a:r>
              <a:rPr lang="fi-FI" b="1" dirty="0" err="1" smtClean="0"/>
              <a:t>thinking</a:t>
            </a:r>
            <a:r>
              <a:rPr lang="fi-FI" b="1" dirty="0" smtClean="0"/>
              <a:t> is </a:t>
            </a:r>
            <a:r>
              <a:rPr lang="fi-FI" b="1" dirty="0" err="1" smtClean="0"/>
              <a:t>needed</a:t>
            </a:r>
            <a:r>
              <a:rPr lang="fi-FI" b="1" dirty="0" smtClean="0"/>
              <a:t> to </a:t>
            </a:r>
            <a:r>
              <a:rPr lang="fi-FI" b="1" dirty="0" err="1" smtClean="0"/>
              <a:t>mitigate</a:t>
            </a:r>
            <a:r>
              <a:rPr lang="fi-FI" b="1" dirty="0" smtClean="0"/>
              <a:t> </a:t>
            </a:r>
            <a:r>
              <a:rPr lang="fi-FI" b="1" dirty="0" err="1" smtClean="0"/>
              <a:t>path</a:t>
            </a:r>
            <a:r>
              <a:rPr lang="fi-FI" b="1" dirty="0" smtClean="0"/>
              <a:t> </a:t>
            </a:r>
            <a:r>
              <a:rPr lang="fi-FI" b="1" dirty="0" err="1" smtClean="0"/>
              <a:t>dependence</a:t>
            </a:r>
            <a:r>
              <a:rPr lang="fi-FI" b="1" dirty="0" smtClean="0"/>
              <a:t> and </a:t>
            </a:r>
            <a:r>
              <a:rPr lang="fi-FI" b="1" dirty="0" err="1" smtClean="0"/>
              <a:t>narrow</a:t>
            </a:r>
            <a:r>
              <a:rPr lang="fi-FI" b="1" dirty="0" smtClean="0"/>
              <a:t> </a:t>
            </a:r>
            <a:r>
              <a:rPr lang="fi-FI" b="1" dirty="0" err="1" smtClean="0"/>
              <a:t>thinking</a:t>
            </a:r>
            <a:endParaRPr lang="fi-FI" b="1" dirty="0"/>
          </a:p>
          <a:p>
            <a:pPr marL="0" indent="0">
              <a:buNone/>
            </a:pPr>
            <a:endParaRPr lang="fi-FI" sz="6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</a:t>
            </a:r>
            <a:r>
              <a:rPr lang="fi-FI" dirty="0" smtClean="0"/>
              <a:t>ortfolio </a:t>
            </a:r>
            <a:r>
              <a:rPr lang="fi-FI" dirty="0" err="1" smtClean="0"/>
              <a:t>modeling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help? </a:t>
            </a:r>
            <a:r>
              <a:rPr lang="fi-FI" dirty="0" err="1"/>
              <a:t>A</a:t>
            </a:r>
            <a:r>
              <a:rPr lang="fi-FI" dirty="0" err="1" smtClean="0"/>
              <a:t>ll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r>
              <a:rPr lang="fi-FI" dirty="0" smtClean="0"/>
              <a:t> and </a:t>
            </a:r>
            <a:r>
              <a:rPr lang="fi-FI" dirty="0" err="1" smtClean="0"/>
              <a:t>relevant</a:t>
            </a:r>
            <a:r>
              <a:rPr lang="fi-FI" dirty="0" smtClean="0"/>
              <a:t> </a:t>
            </a:r>
            <a:r>
              <a:rPr lang="fi-FI" dirty="0" err="1" smtClean="0"/>
              <a:t>interactions</a:t>
            </a:r>
            <a:r>
              <a:rPr lang="fi-FI" dirty="0" smtClean="0"/>
              <a:t> </a:t>
            </a:r>
            <a:r>
              <a:rPr lang="fi-FI" dirty="0" err="1" smtClean="0"/>
              <a:t>included</a:t>
            </a:r>
            <a:r>
              <a:rPr lang="fi-FI" dirty="0" smtClean="0"/>
              <a:t> </a:t>
            </a:r>
            <a:r>
              <a:rPr lang="fi-FI" dirty="0" err="1" smtClean="0"/>
              <a:t>simultaneously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endParaRPr lang="fi-FI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fi-FI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1200" dirty="0" smtClean="0"/>
          </a:p>
        </p:txBody>
      </p:sp>
    </p:spTree>
    <p:extLst>
      <p:ext uri="{BB962C8B-B14F-4D97-AF65-F5344CB8AC3E}">
        <p14:creationId xmlns:p14="http://schemas.microsoft.com/office/powerpoint/2010/main" val="27225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3433" y="275407"/>
            <a:ext cx="7985125" cy="1079500"/>
          </a:xfrm>
        </p:spPr>
        <p:txBody>
          <a:bodyPr/>
          <a:lstStyle/>
          <a:p>
            <a:pPr algn="ctr"/>
            <a:r>
              <a:rPr lang="fi-FI" dirty="0" err="1" smtClean="0"/>
              <a:t>Conclusions</a:t>
            </a:r>
            <a:r>
              <a:rPr lang="fi-FI" dirty="0" smtClean="0"/>
              <a:t> for </a:t>
            </a:r>
            <a:r>
              <a:rPr lang="fi-FI" dirty="0" err="1" smtClean="0"/>
              <a:t>decision</a:t>
            </a:r>
            <a:r>
              <a:rPr lang="fi-FI" dirty="0" smtClean="0"/>
              <a:t> </a:t>
            </a:r>
            <a:r>
              <a:rPr lang="fi-FI" dirty="0" err="1" smtClean="0"/>
              <a:t>analysts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052736"/>
            <a:ext cx="8064897" cy="5517232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generation</a:t>
            </a:r>
            <a:r>
              <a:rPr lang="fi-FI" b="1" dirty="0" smtClean="0"/>
              <a:t> of </a:t>
            </a:r>
            <a:r>
              <a:rPr lang="fi-FI" b="1" dirty="0" err="1" smtClean="0"/>
              <a:t>alternatives</a:t>
            </a:r>
            <a:r>
              <a:rPr lang="fi-FI" b="1" dirty="0" smtClean="0"/>
              <a:t> is </a:t>
            </a:r>
            <a:r>
              <a:rPr lang="fi-FI" b="1" dirty="0" err="1" smtClean="0"/>
              <a:t>studied</a:t>
            </a:r>
            <a:r>
              <a:rPr lang="fi-FI" b="1" dirty="0" smtClean="0"/>
              <a:t> </a:t>
            </a:r>
            <a:r>
              <a:rPr lang="fi-FI" b="1" dirty="0" err="1" smtClean="0"/>
              <a:t>very</a:t>
            </a:r>
            <a:r>
              <a:rPr lang="fi-FI" b="1" dirty="0" smtClean="0"/>
              <a:t> </a:t>
            </a:r>
            <a:r>
              <a:rPr lang="fi-FI" b="1" dirty="0" err="1" smtClean="0"/>
              <a:t>little</a:t>
            </a:r>
            <a:r>
              <a:rPr lang="fi-FI" b="1" dirty="0" smtClean="0"/>
              <a:t> </a:t>
            </a:r>
            <a:r>
              <a:rPr lang="fi-FI" b="1" dirty="0" err="1" smtClean="0"/>
              <a:t>from</a:t>
            </a:r>
            <a:r>
              <a:rPr lang="fi-FI" b="1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behavioral</a:t>
            </a:r>
            <a:r>
              <a:rPr lang="fi-FI" b="1" dirty="0" smtClean="0"/>
              <a:t> </a:t>
            </a:r>
            <a:r>
              <a:rPr lang="fi-FI" b="1" dirty="0" err="1" smtClean="0"/>
              <a:t>perspective</a:t>
            </a:r>
            <a:endParaRPr lang="fi-FI" b="1" dirty="0" smtClean="0"/>
          </a:p>
          <a:p>
            <a:pPr marL="0" indent="0">
              <a:buNone/>
            </a:pPr>
            <a:endParaRPr lang="fi-FI" sz="600" dirty="0" smtClean="0"/>
          </a:p>
          <a:p>
            <a:r>
              <a:rPr lang="fi-FI" dirty="0">
                <a:solidFill>
                  <a:srgbClr val="FF0000"/>
                </a:solidFill>
              </a:rPr>
              <a:t>P</a:t>
            </a:r>
            <a:r>
              <a:rPr lang="fi-FI" dirty="0" smtClean="0">
                <a:solidFill>
                  <a:srgbClr val="FF0000"/>
                </a:solidFill>
              </a:rPr>
              <a:t>ortfolio </a:t>
            </a:r>
            <a:r>
              <a:rPr lang="fi-FI" dirty="0" err="1">
                <a:solidFill>
                  <a:srgbClr val="FF0000"/>
                </a:solidFill>
              </a:rPr>
              <a:t>generation</a:t>
            </a:r>
            <a:r>
              <a:rPr lang="fi-FI" dirty="0">
                <a:solidFill>
                  <a:srgbClr val="FF0000"/>
                </a:solidFill>
              </a:rPr>
              <a:t> is </a:t>
            </a:r>
            <a:r>
              <a:rPr lang="fi-FI" dirty="0" err="1">
                <a:solidFill>
                  <a:srgbClr val="FF0000"/>
                </a:solidFill>
              </a:rPr>
              <a:t>often</a:t>
            </a:r>
            <a:r>
              <a:rPr lang="fi-FI" dirty="0">
                <a:solidFill>
                  <a:srgbClr val="FF0000"/>
                </a:solidFill>
              </a:rPr>
              <a:t> an </a:t>
            </a:r>
            <a:r>
              <a:rPr lang="fi-FI" dirty="0" err="1">
                <a:solidFill>
                  <a:srgbClr val="FF0000"/>
                </a:solidFill>
              </a:rPr>
              <a:t>implicit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part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smtClean="0">
                <a:solidFill>
                  <a:srgbClr val="FF0000"/>
                </a:solidFill>
              </a:rPr>
              <a:t>of </a:t>
            </a:r>
            <a:r>
              <a:rPr lang="fi-FI" dirty="0" err="1" smtClean="0">
                <a:solidFill>
                  <a:srgbClr val="FF0000"/>
                </a:solidFill>
              </a:rPr>
              <a:t>alternative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generation</a:t>
            </a:r>
            <a:endParaRPr lang="fi-FI" sz="1000" dirty="0" smtClean="0"/>
          </a:p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role</a:t>
            </a:r>
            <a:r>
              <a:rPr lang="fi-FI" dirty="0" smtClean="0"/>
              <a:t> of </a:t>
            </a:r>
            <a:r>
              <a:rPr lang="fi-FI" dirty="0" err="1" smtClean="0"/>
              <a:t>path</a:t>
            </a:r>
            <a:r>
              <a:rPr lang="fi-FI" dirty="0" smtClean="0"/>
              <a:t> </a:t>
            </a:r>
            <a:r>
              <a:rPr lang="fi-FI" dirty="0" err="1" smtClean="0"/>
              <a:t>dependence</a:t>
            </a:r>
            <a:r>
              <a:rPr lang="fi-FI" dirty="0" smtClean="0"/>
              <a:t>, </a:t>
            </a:r>
            <a:r>
              <a:rPr lang="fi-FI" dirty="0" err="1" smtClean="0"/>
              <a:t>cognitive</a:t>
            </a:r>
            <a:r>
              <a:rPr lang="fi-FI" dirty="0" smtClean="0"/>
              <a:t> </a:t>
            </a:r>
            <a:r>
              <a:rPr lang="fi-FI" dirty="0" err="1" smtClean="0"/>
              <a:t>biases</a:t>
            </a:r>
            <a:r>
              <a:rPr lang="fi-FI" dirty="0" smtClean="0"/>
              <a:t> and </a:t>
            </a:r>
            <a:r>
              <a:rPr lang="fi-FI" dirty="0" err="1" smtClean="0"/>
              <a:t>heuristics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endParaRPr lang="fi-FI" sz="1200" b="1" dirty="0" smtClean="0"/>
          </a:p>
          <a:p>
            <a:pPr marL="0" indent="0">
              <a:buNone/>
            </a:pPr>
            <a:r>
              <a:rPr lang="fi-FI" b="1" dirty="0" err="1" smtClean="0"/>
              <a:t>Methods</a:t>
            </a:r>
            <a:r>
              <a:rPr lang="fi-FI" b="1" dirty="0" smtClean="0"/>
              <a:t> for portfolio </a:t>
            </a:r>
            <a:r>
              <a:rPr lang="fi-FI" b="1" dirty="0" err="1" smtClean="0"/>
              <a:t>decision</a:t>
            </a:r>
            <a:r>
              <a:rPr lang="fi-FI" b="1" dirty="0" smtClean="0"/>
              <a:t> </a:t>
            </a:r>
            <a:r>
              <a:rPr lang="fi-FI" b="1" dirty="0" err="1" smtClean="0"/>
              <a:t>analysis</a:t>
            </a:r>
            <a:r>
              <a:rPr lang="fi-FI" b="1" dirty="0" smtClean="0"/>
              <a:t> </a:t>
            </a:r>
            <a:r>
              <a:rPr lang="fi-FI" b="1" dirty="0" err="1" smtClean="0"/>
              <a:t>are</a:t>
            </a:r>
            <a:r>
              <a:rPr lang="fi-FI" b="1" dirty="0" smtClean="0"/>
              <a:t> </a:t>
            </a:r>
            <a:r>
              <a:rPr lang="fi-FI" b="1" dirty="0" err="1" smtClean="0"/>
              <a:t>promising</a:t>
            </a:r>
            <a:r>
              <a:rPr lang="fi-FI" b="1" dirty="0" smtClean="0"/>
              <a:t> </a:t>
            </a:r>
            <a:r>
              <a:rPr lang="fi-FI" b="1" dirty="0" err="1" smtClean="0"/>
              <a:t>but</a:t>
            </a:r>
            <a:r>
              <a:rPr lang="fi-FI" b="1" dirty="0" smtClean="0"/>
              <a:t> </a:t>
            </a:r>
            <a:r>
              <a:rPr lang="fi-FI" b="1" dirty="0" err="1" smtClean="0"/>
              <a:t>coping</a:t>
            </a:r>
            <a:r>
              <a:rPr lang="fi-FI" b="1" dirty="0" smtClean="0"/>
              <a:t> </a:t>
            </a:r>
            <a:r>
              <a:rPr lang="fi-FI" b="1" dirty="0" err="1" smtClean="0"/>
              <a:t>with</a:t>
            </a:r>
            <a:r>
              <a:rPr lang="fi-FI" b="1" dirty="0" smtClean="0"/>
              <a:t> </a:t>
            </a:r>
            <a:r>
              <a:rPr lang="fi-FI" b="1" dirty="0" err="1" smtClean="0"/>
              <a:t>behavioral</a:t>
            </a:r>
            <a:r>
              <a:rPr lang="fi-FI" b="1" dirty="0" smtClean="0"/>
              <a:t> </a:t>
            </a:r>
            <a:r>
              <a:rPr lang="fi-FI" b="1" dirty="0" err="1" smtClean="0"/>
              <a:t>effects</a:t>
            </a:r>
            <a:r>
              <a:rPr lang="fi-FI" b="1" dirty="0" smtClean="0"/>
              <a:t> and </a:t>
            </a:r>
            <a:r>
              <a:rPr lang="fi-FI" b="1" dirty="0" err="1" smtClean="0"/>
              <a:t>synergies</a:t>
            </a:r>
            <a:r>
              <a:rPr lang="fi-FI" b="1" dirty="0" smtClean="0"/>
              <a:t> is </a:t>
            </a:r>
            <a:r>
              <a:rPr lang="fi-FI" b="1" dirty="0" err="1" smtClean="0"/>
              <a:t>still</a:t>
            </a:r>
            <a:r>
              <a:rPr lang="fi-FI" b="1" dirty="0" smtClean="0"/>
              <a:t> </a:t>
            </a:r>
            <a:r>
              <a:rPr lang="fi-FI" b="1" dirty="0" err="1" smtClean="0"/>
              <a:t>difficult</a:t>
            </a:r>
            <a:endParaRPr lang="fi-FI" b="1" dirty="0" smtClean="0"/>
          </a:p>
          <a:p>
            <a:pPr marL="0" indent="0">
              <a:buNone/>
            </a:pPr>
            <a:endParaRPr lang="fi-FI" sz="600" dirty="0" smtClean="0"/>
          </a:p>
          <a:p>
            <a:r>
              <a:rPr lang="fi-FI" dirty="0" smtClean="0"/>
              <a:t>How to </a:t>
            </a:r>
            <a:r>
              <a:rPr lang="fi-FI" dirty="0" err="1" smtClean="0"/>
              <a:t>mitigate</a:t>
            </a:r>
            <a:r>
              <a:rPr lang="fi-FI" dirty="0" smtClean="0"/>
              <a:t> </a:t>
            </a:r>
            <a:r>
              <a:rPr lang="fi-FI" dirty="0" err="1" smtClean="0"/>
              <a:t>biases</a:t>
            </a:r>
            <a:r>
              <a:rPr lang="fi-FI" dirty="0" smtClean="0"/>
              <a:t>? How to </a:t>
            </a:r>
            <a:r>
              <a:rPr lang="fi-FI" dirty="0" err="1" smtClean="0"/>
              <a:t>support</a:t>
            </a:r>
            <a:r>
              <a:rPr lang="fi-FI" dirty="0" smtClean="0"/>
              <a:t> </a:t>
            </a:r>
            <a:r>
              <a:rPr lang="fi-FI" dirty="0" err="1" smtClean="0"/>
              <a:t>problem</a:t>
            </a:r>
            <a:r>
              <a:rPr lang="fi-FI" dirty="0" smtClean="0"/>
              <a:t> </a:t>
            </a:r>
            <a:r>
              <a:rPr lang="fi-FI" dirty="0" err="1" smtClean="0"/>
              <a:t>framing</a:t>
            </a:r>
            <a:r>
              <a:rPr lang="fi-FI" dirty="0" smtClean="0"/>
              <a:t> and </a:t>
            </a:r>
            <a:r>
              <a:rPr lang="fi-FI" dirty="0" err="1" smtClean="0"/>
              <a:t>identification</a:t>
            </a:r>
            <a:r>
              <a:rPr lang="fi-FI" dirty="0" smtClean="0"/>
              <a:t> of </a:t>
            </a:r>
            <a:r>
              <a:rPr lang="fi-FI" dirty="0" err="1" smtClean="0"/>
              <a:t>synergies</a:t>
            </a:r>
            <a:r>
              <a:rPr lang="fi-FI" dirty="0" smtClean="0"/>
              <a:t>?</a:t>
            </a:r>
          </a:p>
          <a:p>
            <a:r>
              <a:rPr lang="fi-FI" dirty="0" smtClean="0"/>
              <a:t>Limited software </a:t>
            </a:r>
            <a:r>
              <a:rPr lang="fi-FI" dirty="0" err="1" smtClean="0"/>
              <a:t>support</a:t>
            </a:r>
            <a:r>
              <a:rPr lang="fi-FI" dirty="0" smtClean="0"/>
              <a:t> for </a:t>
            </a:r>
            <a:r>
              <a:rPr lang="fi-FI" dirty="0" err="1" smtClean="0"/>
              <a:t>handling</a:t>
            </a:r>
            <a:r>
              <a:rPr lang="fi-FI" dirty="0" smtClean="0"/>
              <a:t> </a:t>
            </a:r>
            <a:r>
              <a:rPr lang="fi-FI" dirty="0" err="1" smtClean="0"/>
              <a:t>synergies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fi-FI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1200" dirty="0" smtClean="0"/>
          </a:p>
        </p:txBody>
      </p:sp>
    </p:spTree>
    <p:extLst>
      <p:ext uri="{BB962C8B-B14F-4D97-AF65-F5344CB8AC3E}">
        <p14:creationId xmlns:p14="http://schemas.microsoft.com/office/powerpoint/2010/main" val="14234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99950" y="5650987"/>
            <a:ext cx="8728223" cy="10801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150" y="0"/>
            <a:ext cx="8582666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 err="1" smtClean="0"/>
              <a:t>References</a:t>
            </a:r>
            <a:r>
              <a:rPr lang="fi-FI" sz="1400" b="1" dirty="0" smtClean="0"/>
              <a:t> and </a:t>
            </a:r>
            <a:r>
              <a:rPr lang="fi-FI" sz="1400" b="1" dirty="0" err="1" smtClean="0"/>
              <a:t>links</a:t>
            </a:r>
            <a:endParaRPr lang="fi-FI" sz="1400" b="1" dirty="0" smtClean="0"/>
          </a:p>
          <a:p>
            <a:r>
              <a:rPr lang="en-US" sz="1400" dirty="0" err="1"/>
              <a:t>Benartzi</a:t>
            </a:r>
            <a:r>
              <a:rPr lang="en-US" sz="1400" dirty="0"/>
              <a:t>, S. and </a:t>
            </a:r>
            <a:r>
              <a:rPr lang="en-US" sz="1400" dirty="0" err="1"/>
              <a:t>Thaler</a:t>
            </a:r>
            <a:r>
              <a:rPr lang="en-US" sz="1400" dirty="0"/>
              <a:t>, R.H., 2001. Naive diversification strategies in defined contribution saving plans. </a:t>
            </a:r>
            <a:r>
              <a:rPr lang="en-US" sz="1400" i="1" dirty="0"/>
              <a:t>American economic review</a:t>
            </a:r>
            <a:r>
              <a:rPr lang="en-US" sz="1400" dirty="0"/>
              <a:t>, </a:t>
            </a:r>
            <a:r>
              <a:rPr lang="en-US" sz="1400" dirty="0" smtClean="0"/>
              <a:t>91(1), 79-98.</a:t>
            </a:r>
            <a:endParaRPr lang="fi-FI" sz="1400" dirty="0"/>
          </a:p>
          <a:p>
            <a:endParaRPr lang="fi-FI" sz="700" dirty="0" smtClean="0"/>
          </a:p>
          <a:p>
            <a:r>
              <a:rPr lang="fi-FI" sz="1400" dirty="0" err="1" smtClean="0"/>
              <a:t>Fasolo</a:t>
            </a:r>
            <a:r>
              <a:rPr lang="fi-FI" sz="1400" dirty="0"/>
              <a:t>, B., </a:t>
            </a:r>
            <a:r>
              <a:rPr lang="fi-FI" sz="1400" dirty="0" err="1"/>
              <a:t>Morton</a:t>
            </a:r>
            <a:r>
              <a:rPr lang="fi-FI" sz="1400" dirty="0"/>
              <a:t>, A., von </a:t>
            </a:r>
            <a:r>
              <a:rPr lang="fi-FI" sz="1400" dirty="0" err="1"/>
              <a:t>Winterfeldt</a:t>
            </a:r>
            <a:r>
              <a:rPr lang="fi-FI" sz="1400" dirty="0"/>
              <a:t>, D., 2011. </a:t>
            </a:r>
            <a:r>
              <a:rPr lang="fi-FI" sz="1400" dirty="0" err="1"/>
              <a:t>Behavioural</a:t>
            </a:r>
            <a:r>
              <a:rPr lang="fi-FI" sz="1400" dirty="0"/>
              <a:t> </a:t>
            </a:r>
            <a:r>
              <a:rPr lang="fi-FI" sz="1400" dirty="0" err="1"/>
              <a:t>issues</a:t>
            </a:r>
            <a:r>
              <a:rPr lang="fi-FI" sz="1400" dirty="0"/>
              <a:t> in portfolio </a:t>
            </a:r>
            <a:r>
              <a:rPr lang="fi-FI" sz="1400" dirty="0" err="1"/>
              <a:t>decision</a:t>
            </a:r>
            <a:r>
              <a:rPr lang="fi-FI" sz="1400" dirty="0"/>
              <a:t> </a:t>
            </a:r>
            <a:r>
              <a:rPr lang="fi-FI" sz="1400" dirty="0" err="1"/>
              <a:t>analysis</a:t>
            </a:r>
            <a:r>
              <a:rPr lang="fi-FI" sz="1400" dirty="0"/>
              <a:t>. In: Salo, A., </a:t>
            </a:r>
            <a:r>
              <a:rPr lang="fi-FI" sz="1400" dirty="0" err="1"/>
              <a:t>Keisler</a:t>
            </a:r>
            <a:r>
              <a:rPr lang="fi-FI" sz="1400" dirty="0"/>
              <a:t>, J.M., </a:t>
            </a:r>
            <a:r>
              <a:rPr lang="fi-FI" sz="1400" dirty="0" err="1"/>
              <a:t>Morton</a:t>
            </a:r>
            <a:r>
              <a:rPr lang="fi-FI" sz="1400" dirty="0"/>
              <a:t>, A. (</a:t>
            </a:r>
            <a:r>
              <a:rPr lang="fi-FI" sz="1400" dirty="0" err="1"/>
              <a:t>Eds</a:t>
            </a:r>
            <a:r>
              <a:rPr lang="fi-FI" sz="1400" dirty="0"/>
              <a:t>.), Portfolio </a:t>
            </a:r>
            <a:r>
              <a:rPr lang="fi-FI" sz="1400" dirty="0" err="1"/>
              <a:t>Decision</a:t>
            </a:r>
            <a:r>
              <a:rPr lang="fi-FI" sz="1400" dirty="0"/>
              <a:t> Analysis. </a:t>
            </a:r>
            <a:r>
              <a:rPr lang="fi-FI" sz="1400" dirty="0" err="1"/>
              <a:t>Springer</a:t>
            </a:r>
            <a:r>
              <a:rPr lang="fi-FI" sz="1400" dirty="0"/>
              <a:t>, </a:t>
            </a:r>
            <a:r>
              <a:rPr lang="fi-FI" sz="1400" dirty="0" err="1"/>
              <a:t>pp</a:t>
            </a:r>
            <a:r>
              <a:rPr lang="fi-FI" sz="1400" dirty="0"/>
              <a:t>. </a:t>
            </a:r>
            <a:r>
              <a:rPr lang="fi-FI" sz="1400" dirty="0" smtClean="0"/>
              <a:t>149-165.</a:t>
            </a:r>
            <a:endParaRPr lang="fi-FI" sz="700" dirty="0" smtClean="0"/>
          </a:p>
          <a:p>
            <a:endParaRPr lang="en-US" sz="100" dirty="0" smtClean="0"/>
          </a:p>
          <a:p>
            <a:endParaRPr lang="en-US" sz="700" dirty="0" smtClean="0"/>
          </a:p>
          <a:p>
            <a:r>
              <a:rPr lang="en-US" sz="1400" dirty="0" err="1" smtClean="0"/>
              <a:t>Hajkowicz</a:t>
            </a:r>
            <a:r>
              <a:rPr lang="en-US" sz="1400" dirty="0"/>
              <a:t>, S., Spencer, R., Higgins, A., &amp; Marinoni, O. </a:t>
            </a:r>
            <a:r>
              <a:rPr lang="en-US" sz="1400" dirty="0" smtClean="0"/>
              <a:t>2008. </a:t>
            </a:r>
            <a:r>
              <a:rPr lang="en-US" sz="1400" dirty="0"/>
              <a:t>Evaluating water quality investments using cost utility analysis. </a:t>
            </a:r>
            <a:r>
              <a:rPr lang="en-US" sz="1400" i="1" dirty="0"/>
              <a:t>Journal of Environmental Management</a:t>
            </a:r>
            <a:r>
              <a:rPr lang="en-US" sz="1400" dirty="0"/>
              <a:t>, </a:t>
            </a:r>
            <a:r>
              <a:rPr lang="en-US" sz="1400" i="1" dirty="0"/>
              <a:t>88</a:t>
            </a:r>
            <a:r>
              <a:rPr lang="en-US" sz="1400" dirty="0"/>
              <a:t>(4), 1601-1610</a:t>
            </a:r>
            <a:r>
              <a:rPr lang="en-US" sz="1400" dirty="0" smtClean="0"/>
              <a:t>.</a:t>
            </a:r>
            <a:endParaRPr lang="en-US" sz="1400" dirty="0"/>
          </a:p>
          <a:p>
            <a:endParaRPr lang="en-US" sz="700" dirty="0" smtClean="0"/>
          </a:p>
          <a:p>
            <a:r>
              <a:rPr lang="en-US" sz="1400" dirty="0" smtClean="0"/>
              <a:t>Hämäläinen, </a:t>
            </a:r>
            <a:r>
              <a:rPr lang="en-US" sz="1400" dirty="0"/>
              <a:t>R.P</a:t>
            </a:r>
            <a:r>
              <a:rPr lang="en-US" sz="1400" dirty="0" smtClean="0"/>
              <a:t>., </a:t>
            </a:r>
            <a:r>
              <a:rPr lang="en-US" sz="1400" dirty="0" err="1" smtClean="0"/>
              <a:t>Alaja</a:t>
            </a:r>
            <a:r>
              <a:rPr lang="en-US" sz="1400" dirty="0" smtClean="0"/>
              <a:t>, S. 2008.</a:t>
            </a:r>
            <a:r>
              <a:rPr lang="en-US" sz="1400" dirty="0"/>
              <a:t> The Threat of Weighting Biases in Environmental Decision Analysis </a:t>
            </a:r>
            <a:r>
              <a:rPr lang="en-US" sz="1400" i="1" dirty="0"/>
              <a:t>Ecological Economics, Vol. 68, 2008, pp. 556-569.</a:t>
            </a:r>
            <a:endParaRPr lang="en-US" sz="1400" dirty="0" smtClean="0"/>
          </a:p>
          <a:p>
            <a:endParaRPr lang="fi-FI" sz="700" dirty="0" smtClean="0"/>
          </a:p>
          <a:p>
            <a:r>
              <a:rPr lang="en-US" sz="1400" dirty="0" smtClean="0"/>
              <a:t>Hämäläinen, R.P., </a:t>
            </a:r>
            <a:r>
              <a:rPr lang="en-US" sz="1400" dirty="0" err="1" smtClean="0"/>
              <a:t>Luoma</a:t>
            </a:r>
            <a:r>
              <a:rPr lang="en-US" sz="1400" dirty="0" smtClean="0"/>
              <a:t>, J., and Saarinen, E. </a:t>
            </a:r>
            <a:r>
              <a:rPr lang="en-US" sz="1400" dirty="0"/>
              <a:t>2013. On the Importance of Behavioral Operational Research: The Case of Understanding and Communicating about Dynamic Systems </a:t>
            </a:r>
            <a:r>
              <a:rPr lang="en-US" sz="1400" i="1" dirty="0"/>
              <a:t>European Journal of Operational Research, 228, 3: 623-634</a:t>
            </a:r>
            <a:r>
              <a:rPr lang="en-US" sz="1400" i="1" dirty="0" smtClean="0"/>
              <a:t>.</a:t>
            </a:r>
            <a:endParaRPr lang="en-US" sz="1400" dirty="0" smtClean="0"/>
          </a:p>
          <a:p>
            <a:endParaRPr lang="fi-FI" sz="700" dirty="0" smtClean="0"/>
          </a:p>
          <a:p>
            <a:r>
              <a:rPr lang="fi-FI" sz="1400" dirty="0" smtClean="0"/>
              <a:t>Hämäläinen, R.P. 2015.</a:t>
            </a:r>
            <a:r>
              <a:rPr lang="fi-FI" sz="1400" dirty="0"/>
              <a:t> </a:t>
            </a:r>
            <a:r>
              <a:rPr lang="fi-FI" sz="1400" dirty="0" err="1"/>
              <a:t>Behavioural</a:t>
            </a:r>
            <a:r>
              <a:rPr lang="fi-FI" sz="1400" dirty="0"/>
              <a:t> </a:t>
            </a:r>
            <a:r>
              <a:rPr lang="fi-FI" sz="1400" dirty="0" err="1"/>
              <a:t>issues</a:t>
            </a:r>
            <a:r>
              <a:rPr lang="fi-FI" sz="1400" dirty="0"/>
              <a:t> in </a:t>
            </a:r>
            <a:r>
              <a:rPr lang="fi-FI" sz="1400" dirty="0" err="1"/>
              <a:t>environmental</a:t>
            </a:r>
            <a:r>
              <a:rPr lang="fi-FI" sz="1400" dirty="0"/>
              <a:t> </a:t>
            </a:r>
            <a:r>
              <a:rPr lang="fi-FI" sz="1400" dirty="0" err="1"/>
              <a:t>modelling</a:t>
            </a:r>
            <a:r>
              <a:rPr lang="fi-FI" sz="1400" dirty="0"/>
              <a:t> -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missing</a:t>
            </a:r>
            <a:r>
              <a:rPr lang="fi-FI" sz="1400" dirty="0"/>
              <a:t> </a:t>
            </a:r>
            <a:r>
              <a:rPr lang="fi-FI" sz="1400" dirty="0" err="1"/>
              <a:t>perspective</a:t>
            </a:r>
            <a:r>
              <a:rPr lang="fi-FI" sz="1400" dirty="0"/>
              <a:t> </a:t>
            </a:r>
            <a:r>
              <a:rPr lang="fi-FI" sz="1400" i="1" dirty="0" err="1"/>
              <a:t>Environmental</a:t>
            </a:r>
            <a:r>
              <a:rPr lang="fi-FI" sz="1400" i="1" dirty="0"/>
              <a:t> </a:t>
            </a:r>
            <a:r>
              <a:rPr lang="fi-FI" sz="1400" i="1" dirty="0" err="1"/>
              <a:t>Modelling</a:t>
            </a:r>
            <a:r>
              <a:rPr lang="fi-FI" sz="1400" i="1" dirty="0"/>
              <a:t> &amp; Software, 73, </a:t>
            </a:r>
            <a:r>
              <a:rPr lang="fi-FI" sz="1400" i="1" dirty="0" smtClean="0"/>
              <a:t>244-253</a:t>
            </a:r>
            <a:r>
              <a:rPr lang="fi-FI" sz="1400" i="1" dirty="0"/>
              <a:t>.</a:t>
            </a:r>
            <a:r>
              <a:rPr lang="fi-FI" sz="1400" dirty="0"/>
              <a:t> </a:t>
            </a:r>
          </a:p>
          <a:p>
            <a:endParaRPr lang="fi-FI" sz="700" dirty="0" smtClean="0"/>
          </a:p>
          <a:p>
            <a:r>
              <a:rPr lang="en-US" sz="1400" dirty="0" smtClean="0"/>
              <a:t>Hämäläinen R.P., and Lahtinen, T.J. </a:t>
            </a:r>
            <a:r>
              <a:rPr lang="en-US" sz="1400" dirty="0"/>
              <a:t>2016. Path Dependence in Operational Research </a:t>
            </a:r>
            <a:r>
              <a:rPr lang="en-US" sz="1400" dirty="0" smtClean="0"/>
              <a:t>– </a:t>
            </a:r>
          </a:p>
          <a:p>
            <a:r>
              <a:rPr lang="en-US" sz="1400" dirty="0" smtClean="0"/>
              <a:t>How </a:t>
            </a:r>
            <a:r>
              <a:rPr lang="en-US" sz="1400" dirty="0"/>
              <a:t>the Modeling Process Can Influence the Results  </a:t>
            </a:r>
            <a:r>
              <a:rPr lang="en-US" sz="1400" i="1" dirty="0"/>
              <a:t>Operations Research Perspectives, </a:t>
            </a:r>
            <a:r>
              <a:rPr lang="en-US" sz="1400" dirty="0"/>
              <a:t>3:14-20</a:t>
            </a:r>
            <a:r>
              <a:rPr lang="en-US" sz="1400" dirty="0" smtClean="0"/>
              <a:t>.</a:t>
            </a:r>
          </a:p>
          <a:p>
            <a:endParaRPr lang="en-US" sz="700" dirty="0"/>
          </a:p>
          <a:p>
            <a:r>
              <a:rPr lang="en-US" sz="1400" dirty="0" err="1"/>
              <a:t>Kahneman</a:t>
            </a:r>
            <a:r>
              <a:rPr lang="en-US" sz="1400" dirty="0"/>
              <a:t> D, </a:t>
            </a:r>
            <a:r>
              <a:rPr lang="en-US" sz="1400" dirty="0" err="1"/>
              <a:t>Ritov</a:t>
            </a:r>
            <a:r>
              <a:rPr lang="en-US" sz="1400" dirty="0"/>
              <a:t> I, </a:t>
            </a:r>
            <a:r>
              <a:rPr lang="en-US" sz="1400" dirty="0" err="1"/>
              <a:t>Schkade</a:t>
            </a:r>
            <a:r>
              <a:rPr lang="en-US" sz="1400" dirty="0"/>
              <a:t> D. 1999. Economic preferences or attitude expressions?: An analysis of dollar responses to public issues. Journal of Risk and Uncertainty,19(1–3):203–35</a:t>
            </a:r>
            <a:r>
              <a:rPr lang="en-US" sz="1400" dirty="0" smtClean="0"/>
              <a:t>.</a:t>
            </a:r>
            <a:endParaRPr lang="fi-FI" sz="1400" dirty="0" smtClean="0"/>
          </a:p>
          <a:p>
            <a:endParaRPr lang="fi-FI" sz="700" dirty="0"/>
          </a:p>
          <a:p>
            <a:r>
              <a:rPr lang="fi-FI" sz="1400" dirty="0" err="1"/>
              <a:t>Kleinmuntz</a:t>
            </a:r>
            <a:r>
              <a:rPr lang="fi-FI" sz="1400" dirty="0"/>
              <a:t>, D.N., 2007. Resource </a:t>
            </a:r>
            <a:r>
              <a:rPr lang="fi-FI" sz="1400" dirty="0" err="1"/>
              <a:t>allocation</a:t>
            </a:r>
            <a:r>
              <a:rPr lang="fi-FI" sz="1400" dirty="0"/>
              <a:t> </a:t>
            </a:r>
            <a:r>
              <a:rPr lang="fi-FI" sz="1400" dirty="0" err="1"/>
              <a:t>decisions</a:t>
            </a:r>
            <a:r>
              <a:rPr lang="fi-FI" sz="1400" dirty="0"/>
              <a:t>. In: </a:t>
            </a:r>
            <a:r>
              <a:rPr lang="fi-FI" sz="1400" dirty="0" err="1" smtClean="0"/>
              <a:t>Advances</a:t>
            </a:r>
            <a:r>
              <a:rPr lang="fi-FI" sz="1400" dirty="0" smtClean="0"/>
              <a:t> </a:t>
            </a:r>
            <a:r>
              <a:rPr lang="fi-FI" sz="1400" dirty="0"/>
              <a:t>in </a:t>
            </a:r>
            <a:r>
              <a:rPr lang="fi-FI" sz="1400" dirty="0" err="1"/>
              <a:t>Decision</a:t>
            </a:r>
            <a:r>
              <a:rPr lang="fi-FI" sz="1400" dirty="0"/>
              <a:t> Analysis: </a:t>
            </a:r>
            <a:r>
              <a:rPr lang="fi-FI" sz="1400" dirty="0" err="1"/>
              <a:t>from</a:t>
            </a:r>
            <a:r>
              <a:rPr lang="fi-FI" sz="1400" dirty="0"/>
              <a:t> </a:t>
            </a:r>
            <a:r>
              <a:rPr lang="fi-FI" sz="1400" dirty="0" err="1"/>
              <a:t>Foundations</a:t>
            </a:r>
            <a:r>
              <a:rPr lang="fi-FI" sz="1400" dirty="0"/>
              <a:t> to Applications. Cambridge </a:t>
            </a:r>
            <a:r>
              <a:rPr lang="fi-FI" sz="1400" dirty="0" err="1"/>
              <a:t>University</a:t>
            </a:r>
            <a:r>
              <a:rPr lang="fi-FI" sz="1400" dirty="0"/>
              <a:t> Press, </a:t>
            </a:r>
            <a:r>
              <a:rPr lang="fi-FI" sz="1400" dirty="0" err="1"/>
              <a:t>pp</a:t>
            </a:r>
            <a:r>
              <a:rPr lang="fi-FI" sz="1400" dirty="0"/>
              <a:t>. </a:t>
            </a:r>
            <a:r>
              <a:rPr lang="fi-FI" sz="1400" dirty="0" smtClean="0"/>
              <a:t>400-418.</a:t>
            </a:r>
          </a:p>
          <a:p>
            <a:endParaRPr lang="fi-FI" sz="700" dirty="0" smtClean="0"/>
          </a:p>
          <a:p>
            <a:r>
              <a:rPr lang="fi-FI" sz="1400" dirty="0">
                <a:latin typeface="arial" panose="020B0604020202020204" pitchFamily="34" charset="0"/>
              </a:rPr>
              <a:t>Lahtinen, T. J., Hämäläinen, R. P. and </a:t>
            </a:r>
            <a:r>
              <a:rPr lang="fi-FI" sz="1400" dirty="0" err="1">
                <a:latin typeface="arial" panose="020B0604020202020204" pitchFamily="34" charset="0"/>
              </a:rPr>
              <a:t>Liesiö</a:t>
            </a:r>
            <a:r>
              <a:rPr lang="fi-FI" sz="1400" dirty="0">
                <a:latin typeface="arial" panose="020B0604020202020204" pitchFamily="34" charset="0"/>
              </a:rPr>
              <a:t> J. </a:t>
            </a:r>
            <a:r>
              <a:rPr lang="fi-FI" sz="1400" dirty="0" smtClean="0">
                <a:latin typeface="arial" panose="020B0604020202020204" pitchFamily="34" charset="0"/>
              </a:rPr>
              <a:t>2017a.</a:t>
            </a:r>
            <a:r>
              <a:rPr lang="fi-FI" sz="1400" dirty="0">
                <a:latin typeface="arial" panose="020B0604020202020204" pitchFamily="34" charset="0"/>
              </a:rPr>
              <a:t> Portfolio </a:t>
            </a:r>
            <a:r>
              <a:rPr lang="fi-FI" sz="1400" dirty="0" err="1">
                <a:latin typeface="arial" panose="020B0604020202020204" pitchFamily="34" charset="0"/>
              </a:rPr>
              <a:t>Decision</a:t>
            </a:r>
            <a:r>
              <a:rPr lang="fi-FI" sz="1400" dirty="0">
                <a:latin typeface="arial" panose="020B0604020202020204" pitchFamily="34" charset="0"/>
              </a:rPr>
              <a:t> Analysis </a:t>
            </a:r>
            <a:r>
              <a:rPr lang="fi-FI" sz="1400" dirty="0" err="1">
                <a:latin typeface="arial" panose="020B0604020202020204" pitchFamily="34" charset="0"/>
              </a:rPr>
              <a:t>Methods</a:t>
            </a:r>
            <a:r>
              <a:rPr lang="fi-FI" sz="1400" dirty="0">
                <a:latin typeface="arial" panose="020B0604020202020204" pitchFamily="34" charset="0"/>
              </a:rPr>
              <a:t> in </a:t>
            </a:r>
            <a:r>
              <a:rPr lang="fi-FI" sz="1400" dirty="0" err="1">
                <a:latin typeface="arial" panose="020B0604020202020204" pitchFamily="34" charset="0"/>
              </a:rPr>
              <a:t>Environmental</a:t>
            </a:r>
            <a:r>
              <a:rPr lang="fi-FI" sz="1400" dirty="0">
                <a:latin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</a:rPr>
              <a:t>Decision</a:t>
            </a:r>
            <a:r>
              <a:rPr lang="fi-FI" sz="1400" dirty="0">
                <a:latin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</a:rPr>
              <a:t>Making</a:t>
            </a:r>
            <a:r>
              <a:rPr lang="fi-FI" sz="1400" dirty="0">
                <a:latin typeface="arial" panose="020B0604020202020204" pitchFamily="34" charset="0"/>
              </a:rPr>
              <a:t> </a:t>
            </a:r>
            <a:r>
              <a:rPr lang="fi-FI" sz="1400" i="1" dirty="0" err="1">
                <a:latin typeface="arial" panose="020B0604020202020204" pitchFamily="34" charset="0"/>
              </a:rPr>
              <a:t>Environmental</a:t>
            </a:r>
            <a:r>
              <a:rPr lang="fi-FI" sz="1400" i="1" dirty="0">
                <a:latin typeface="arial" panose="020B0604020202020204" pitchFamily="34" charset="0"/>
              </a:rPr>
              <a:t> </a:t>
            </a:r>
            <a:r>
              <a:rPr lang="fi-FI" sz="1400" i="1" dirty="0" err="1">
                <a:latin typeface="arial" panose="020B0604020202020204" pitchFamily="34" charset="0"/>
              </a:rPr>
              <a:t>Modelling</a:t>
            </a:r>
            <a:r>
              <a:rPr lang="fi-FI" sz="1400" i="1" dirty="0">
                <a:latin typeface="arial" panose="020B0604020202020204" pitchFamily="34" charset="0"/>
              </a:rPr>
              <a:t> and Software, 94, 73-86</a:t>
            </a:r>
            <a:endParaRPr lang="fi-FI" sz="1400" dirty="0"/>
          </a:p>
          <a:p>
            <a:endParaRPr lang="fi-FI" sz="700" dirty="0" smtClean="0"/>
          </a:p>
          <a:p>
            <a:r>
              <a:rPr lang="fi-FI" sz="1400" dirty="0"/>
              <a:t>Lahtinen, T.J., </a:t>
            </a:r>
            <a:r>
              <a:rPr lang="fi-FI" sz="1400" dirty="0" err="1"/>
              <a:t>Guillaume</a:t>
            </a:r>
            <a:r>
              <a:rPr lang="fi-FI" sz="1400" dirty="0"/>
              <a:t>, J.H., </a:t>
            </a:r>
            <a:r>
              <a:rPr lang="fi-FI" sz="1400" dirty="0" err="1"/>
              <a:t>Hamäläinen</a:t>
            </a:r>
            <a:r>
              <a:rPr lang="fi-FI" sz="1400" dirty="0"/>
              <a:t>, R.P., </a:t>
            </a:r>
            <a:r>
              <a:rPr lang="fi-FI" sz="1400" dirty="0" smtClean="0"/>
              <a:t>2017b. </a:t>
            </a:r>
            <a:r>
              <a:rPr lang="fi-FI" sz="1400" dirty="0" err="1"/>
              <a:t>Why</a:t>
            </a:r>
            <a:r>
              <a:rPr lang="fi-FI" sz="1400" dirty="0"/>
              <a:t> </a:t>
            </a:r>
            <a:r>
              <a:rPr lang="fi-FI" sz="1400" dirty="0" err="1"/>
              <a:t>pay</a:t>
            </a:r>
            <a:r>
              <a:rPr lang="fi-FI" sz="1400" dirty="0"/>
              <a:t> </a:t>
            </a:r>
            <a:r>
              <a:rPr lang="fi-FI" sz="1400" dirty="0" err="1"/>
              <a:t>attention</a:t>
            </a:r>
            <a:r>
              <a:rPr lang="fi-FI" sz="1400" dirty="0"/>
              <a:t> to </a:t>
            </a:r>
            <a:r>
              <a:rPr lang="fi-FI" sz="1400" dirty="0" err="1"/>
              <a:t>paths</a:t>
            </a:r>
            <a:r>
              <a:rPr lang="fi-FI" sz="1400" dirty="0"/>
              <a:t> in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practice</a:t>
            </a:r>
            <a:r>
              <a:rPr lang="fi-FI" sz="1400" dirty="0"/>
              <a:t> of </a:t>
            </a:r>
            <a:r>
              <a:rPr lang="fi-FI" sz="1400" dirty="0" err="1"/>
              <a:t>environmental</a:t>
            </a:r>
            <a:r>
              <a:rPr lang="fi-FI" sz="1400" dirty="0"/>
              <a:t> </a:t>
            </a:r>
            <a:r>
              <a:rPr lang="fi-FI" sz="1400" dirty="0" err="1"/>
              <a:t>modelling</a:t>
            </a:r>
            <a:r>
              <a:rPr lang="fi-FI" sz="1400" dirty="0"/>
              <a:t>? </a:t>
            </a:r>
            <a:r>
              <a:rPr lang="fi-FI" sz="1400" dirty="0" err="1"/>
              <a:t>Environ</a:t>
            </a:r>
            <a:r>
              <a:rPr lang="fi-FI" sz="1400" dirty="0"/>
              <a:t>. </a:t>
            </a:r>
            <a:r>
              <a:rPr lang="fi-FI" sz="1400" dirty="0" err="1"/>
              <a:t>Model</a:t>
            </a:r>
            <a:r>
              <a:rPr lang="fi-FI" sz="1400" dirty="0"/>
              <a:t>. </a:t>
            </a:r>
            <a:r>
              <a:rPr lang="fi-FI" sz="1400" dirty="0" err="1"/>
              <a:t>Softw</a:t>
            </a:r>
            <a:r>
              <a:rPr lang="fi-FI" sz="1400" dirty="0"/>
              <a:t>. 92, 74-81.</a:t>
            </a:r>
            <a:endParaRPr lang="fi-FI" sz="1400" dirty="0">
              <a:latin typeface="arial" panose="020B0604020202020204" pitchFamily="34" charset="0"/>
            </a:endParaRPr>
          </a:p>
          <a:p>
            <a:endParaRPr lang="fi-FI" sz="700" dirty="0" smtClean="0"/>
          </a:p>
          <a:p>
            <a:r>
              <a:rPr lang="fi-FI" sz="1400" dirty="0" smtClean="0"/>
              <a:t>Lahtinen T.J., Hämäläinen R.P., </a:t>
            </a:r>
            <a:r>
              <a:rPr lang="fi-FI" sz="1400" dirty="0" err="1"/>
              <a:t>Jenytin</a:t>
            </a:r>
            <a:r>
              <a:rPr lang="fi-FI" sz="1400" dirty="0"/>
              <a:t> </a:t>
            </a:r>
            <a:r>
              <a:rPr lang="fi-FI" sz="1400" dirty="0" smtClean="0"/>
              <a:t>C., 2017c.</a:t>
            </a:r>
            <a:r>
              <a:rPr lang="fi-FI" sz="1400" dirty="0"/>
              <a:t> A </a:t>
            </a:r>
            <a:r>
              <a:rPr lang="fi-FI" sz="1400" dirty="0" err="1"/>
              <a:t>systems</a:t>
            </a:r>
            <a:r>
              <a:rPr lang="fi-FI" sz="1400" dirty="0"/>
              <a:t> </a:t>
            </a:r>
            <a:r>
              <a:rPr lang="fi-FI" sz="1400" dirty="0" err="1"/>
              <a:t>perspective</a:t>
            </a:r>
            <a:r>
              <a:rPr lang="fi-FI" sz="1400" dirty="0"/>
              <a:t> on </a:t>
            </a:r>
            <a:r>
              <a:rPr lang="fi-FI" sz="1400" dirty="0" err="1" smtClean="0"/>
              <a:t>bias</a:t>
            </a:r>
            <a:r>
              <a:rPr lang="fi-FI" sz="1400" dirty="0" smtClean="0"/>
              <a:t> </a:t>
            </a:r>
            <a:r>
              <a:rPr lang="fi-FI" sz="1400" dirty="0" err="1"/>
              <a:t>mitigation</a:t>
            </a:r>
            <a:r>
              <a:rPr lang="fi-FI" sz="1400" dirty="0"/>
              <a:t> in </a:t>
            </a:r>
            <a:r>
              <a:rPr lang="fi-FI" sz="1400" dirty="0" err="1" smtClean="0"/>
              <a:t>decision</a:t>
            </a:r>
            <a:r>
              <a:rPr lang="fi-FI" sz="1400" dirty="0" smtClean="0"/>
              <a:t> </a:t>
            </a:r>
            <a:r>
              <a:rPr lang="fi-FI" sz="1400" dirty="0" err="1"/>
              <a:t>analysis</a:t>
            </a:r>
            <a:r>
              <a:rPr lang="fi-FI" sz="1400" dirty="0"/>
              <a:t>. </a:t>
            </a:r>
            <a:r>
              <a:rPr lang="fi-FI" sz="1400" i="1" dirty="0" err="1" smtClean="0"/>
              <a:t>Manuscript</a:t>
            </a:r>
            <a:r>
              <a:rPr lang="fi-FI" sz="1400" i="1" dirty="0" smtClean="0"/>
              <a:t> </a:t>
            </a:r>
            <a:r>
              <a:rPr lang="fi-FI" sz="1400" i="1" dirty="0" err="1" smtClean="0"/>
              <a:t>available</a:t>
            </a:r>
            <a:r>
              <a:rPr lang="fi-FI" sz="1400" i="1" dirty="0" smtClean="0"/>
              <a:t> on </a:t>
            </a:r>
            <a:r>
              <a:rPr lang="fi-FI" sz="1400" i="1" dirty="0" err="1" smtClean="0"/>
              <a:t>request</a:t>
            </a:r>
            <a:r>
              <a:rPr lang="fi-FI" sz="1400" i="1" dirty="0" smtClean="0"/>
              <a:t>.</a:t>
            </a:r>
            <a:endParaRPr lang="en-US" sz="1400" i="1" dirty="0"/>
          </a:p>
          <a:p>
            <a:endParaRPr lang="fi-FI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7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313511"/>
          </a:xfrm>
        </p:spPr>
        <p:txBody>
          <a:bodyPr/>
          <a:lstStyle/>
          <a:p>
            <a:pPr marL="0" indent="0">
              <a:buNone/>
            </a:pPr>
            <a:r>
              <a:rPr lang="fi-FI" sz="1400" dirty="0"/>
              <a:t>Lehtomäki, J. and Moilanen, A., 2013. </a:t>
            </a:r>
            <a:r>
              <a:rPr lang="fi-FI" sz="1400" dirty="0" err="1"/>
              <a:t>Methods</a:t>
            </a:r>
            <a:r>
              <a:rPr lang="fi-FI" sz="1400" dirty="0"/>
              <a:t> and </a:t>
            </a:r>
            <a:r>
              <a:rPr lang="fi-FI" sz="1400" dirty="0" err="1"/>
              <a:t>workflow</a:t>
            </a:r>
            <a:r>
              <a:rPr lang="fi-FI" sz="1400" dirty="0"/>
              <a:t> for </a:t>
            </a:r>
            <a:r>
              <a:rPr lang="fi-FI" sz="1400" dirty="0" err="1"/>
              <a:t>spatial</a:t>
            </a:r>
            <a:r>
              <a:rPr lang="fi-FI" sz="1400" dirty="0"/>
              <a:t> </a:t>
            </a:r>
            <a:r>
              <a:rPr lang="fi-FI" sz="1400" dirty="0" err="1"/>
              <a:t>conservation</a:t>
            </a:r>
            <a:r>
              <a:rPr lang="fi-FI" sz="1400" dirty="0"/>
              <a:t> </a:t>
            </a:r>
            <a:r>
              <a:rPr lang="fi-FI" sz="1400" dirty="0" err="1"/>
              <a:t>prioritization</a:t>
            </a:r>
            <a:r>
              <a:rPr lang="fi-FI" sz="1400" dirty="0"/>
              <a:t> </a:t>
            </a:r>
            <a:r>
              <a:rPr lang="fi-FI" sz="1400" dirty="0" err="1"/>
              <a:t>using</a:t>
            </a:r>
            <a:r>
              <a:rPr lang="fi-FI" sz="1400" dirty="0"/>
              <a:t> </a:t>
            </a:r>
            <a:r>
              <a:rPr lang="fi-FI" sz="1400" dirty="0" err="1"/>
              <a:t>Zonation</a:t>
            </a:r>
            <a:r>
              <a:rPr lang="fi-FI" sz="1400" dirty="0"/>
              <a:t>. </a:t>
            </a:r>
            <a:r>
              <a:rPr lang="fi-FI" sz="1400" i="1" dirty="0" err="1"/>
              <a:t>Environmental</a:t>
            </a:r>
            <a:r>
              <a:rPr lang="fi-FI" sz="1400" i="1" dirty="0"/>
              <a:t> </a:t>
            </a:r>
            <a:r>
              <a:rPr lang="fi-FI" sz="1400" i="1" dirty="0" err="1"/>
              <a:t>Modelling</a:t>
            </a:r>
            <a:r>
              <a:rPr lang="fi-FI" sz="1400" i="1" dirty="0"/>
              <a:t> &amp; Software</a:t>
            </a:r>
            <a:r>
              <a:rPr lang="fi-FI" sz="1400" dirty="0"/>
              <a:t>, </a:t>
            </a:r>
            <a:r>
              <a:rPr lang="fi-FI" sz="1400" i="1" dirty="0"/>
              <a:t>47</a:t>
            </a:r>
            <a:r>
              <a:rPr lang="fi-FI" sz="1400" dirty="0"/>
              <a:t>, 28-137</a:t>
            </a:r>
          </a:p>
          <a:p>
            <a:endParaRPr lang="fi-FI" sz="700" dirty="0"/>
          </a:p>
          <a:p>
            <a:pPr marL="0" indent="0">
              <a:buNone/>
            </a:pPr>
            <a:r>
              <a:rPr lang="en-US" sz="1400" dirty="0" err="1"/>
              <a:t>Loewenstein</a:t>
            </a:r>
            <a:r>
              <a:rPr lang="en-US" sz="1400" dirty="0"/>
              <a:t>, G., </a:t>
            </a:r>
            <a:r>
              <a:rPr lang="en-US" sz="1400" dirty="0" smtClean="0"/>
              <a:t>and </a:t>
            </a:r>
            <a:r>
              <a:rPr lang="en-US" sz="1400" dirty="0"/>
              <a:t>Lerner, J. 2003. The role of affect in decision making. In R. J. Davidson, H. H. Goldsmith, &amp; K. R. Scherer (Eds.), </a:t>
            </a:r>
            <a:r>
              <a:rPr lang="en-US" sz="1400" i="1" dirty="0"/>
              <a:t>The handbook of affective science</a:t>
            </a:r>
            <a:r>
              <a:rPr lang="en-US" sz="1400" dirty="0"/>
              <a:t>. Oxford, England: Oxford University Press</a:t>
            </a:r>
            <a:endParaRPr lang="fi-FI" sz="1400" dirty="0"/>
          </a:p>
          <a:p>
            <a:pPr marL="0" indent="0">
              <a:buNone/>
            </a:pPr>
            <a:endParaRPr lang="fi-FI" sz="700" dirty="0"/>
          </a:p>
          <a:p>
            <a:pPr marL="0" indent="0">
              <a:buNone/>
            </a:pPr>
            <a:r>
              <a:rPr lang="en-US" sz="1400" dirty="0" err="1"/>
              <a:t>Moilanen</a:t>
            </a:r>
            <a:r>
              <a:rPr lang="en-US" sz="1400" dirty="0"/>
              <a:t>, A., 2007. Landscape zonation, benefit functions and target-based planning: unifying reserve selection strategies. Biol. </a:t>
            </a:r>
            <a:r>
              <a:rPr lang="en-US" sz="1400" dirty="0" err="1"/>
              <a:t>Conserv</a:t>
            </a:r>
            <a:r>
              <a:rPr lang="en-US" sz="1400" dirty="0"/>
              <a:t>. 134 (4), 571-579.</a:t>
            </a:r>
            <a:r>
              <a:rPr lang="fi-FI" sz="1400" dirty="0"/>
              <a:t/>
            </a:r>
            <a:br>
              <a:rPr lang="fi-FI" sz="1400" dirty="0"/>
            </a:br>
            <a:endParaRPr lang="en-US" sz="700" dirty="0"/>
          </a:p>
          <a:p>
            <a:pPr marL="0" indent="0">
              <a:buNone/>
            </a:pPr>
            <a:r>
              <a:rPr lang="en-US" sz="1400" dirty="0" smtClean="0"/>
              <a:t>Read, D., </a:t>
            </a:r>
            <a:r>
              <a:rPr lang="en-US" sz="1400" dirty="0" err="1" smtClean="0"/>
              <a:t>Loewenstein</a:t>
            </a:r>
            <a:r>
              <a:rPr lang="en-US" sz="1400" dirty="0" smtClean="0"/>
              <a:t>, G., Rabin, M., Keren, G. and </a:t>
            </a:r>
            <a:r>
              <a:rPr lang="en-US" sz="1400" dirty="0" err="1" smtClean="0"/>
              <a:t>Laibson</a:t>
            </a:r>
            <a:r>
              <a:rPr lang="en-US" sz="1400" dirty="0" smtClean="0"/>
              <a:t>, D., 1999. Choice bracketing</a:t>
            </a:r>
            <a:r>
              <a:rPr lang="en-US" sz="1400" dirty="0"/>
              <a:t>. Journal of Risk and </a:t>
            </a:r>
            <a:r>
              <a:rPr lang="en-US" sz="1400" dirty="0" smtClean="0"/>
              <a:t>Uncertainty</a:t>
            </a:r>
            <a:r>
              <a:rPr lang="en-US" sz="1400" dirty="0"/>
              <a:t>, 19:1-3; </a:t>
            </a:r>
            <a:r>
              <a:rPr lang="en-US" sz="1400" dirty="0" smtClean="0"/>
              <a:t>171-197.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1400" dirty="0" err="1"/>
              <a:t>Salo</a:t>
            </a:r>
            <a:r>
              <a:rPr lang="en-US" sz="1400" dirty="0"/>
              <a:t>, A., </a:t>
            </a:r>
            <a:r>
              <a:rPr lang="en-US" sz="1400" dirty="0" err="1"/>
              <a:t>Keisler</a:t>
            </a:r>
            <a:r>
              <a:rPr lang="en-US" sz="1400" dirty="0"/>
              <a:t>, J. and Morton, </a:t>
            </a:r>
            <a:r>
              <a:rPr lang="en-US" sz="1400" dirty="0" smtClean="0"/>
              <a:t>A. (Eds.), </a:t>
            </a:r>
            <a:r>
              <a:rPr lang="en-US" sz="1400" dirty="0"/>
              <a:t>2011. </a:t>
            </a:r>
            <a:r>
              <a:rPr lang="en-US" sz="1400" i="1" dirty="0"/>
              <a:t>Portfolio decision analysis: improved methods for resource </a:t>
            </a:r>
            <a:r>
              <a:rPr lang="en-US" sz="1400" i="1" dirty="0" smtClean="0"/>
              <a:t>allocation</a:t>
            </a:r>
            <a:r>
              <a:rPr lang="en-US" sz="1400" dirty="0" smtClean="0"/>
              <a:t>. Springer.</a:t>
            </a:r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fi-FI" sz="1400" dirty="0" err="1"/>
              <a:t>Thaler</a:t>
            </a:r>
            <a:r>
              <a:rPr lang="fi-FI" sz="1400" dirty="0"/>
              <a:t>, R. H., </a:t>
            </a:r>
            <a:r>
              <a:rPr lang="fi-FI" sz="1400" dirty="0" smtClean="0"/>
              <a:t>and </a:t>
            </a:r>
            <a:r>
              <a:rPr lang="fi-FI" sz="1400" dirty="0" err="1"/>
              <a:t>Sunstein</a:t>
            </a:r>
            <a:r>
              <a:rPr lang="fi-FI" sz="1400" dirty="0"/>
              <a:t>, C. R. 2008. </a:t>
            </a:r>
            <a:r>
              <a:rPr lang="fi-FI" sz="1400" dirty="0" err="1"/>
              <a:t>Nudge</a:t>
            </a:r>
            <a:r>
              <a:rPr lang="fi-FI" sz="1400" dirty="0"/>
              <a:t>: </a:t>
            </a:r>
            <a:r>
              <a:rPr lang="fi-FI" sz="1400" dirty="0" err="1"/>
              <a:t>Improving</a:t>
            </a:r>
            <a:r>
              <a:rPr lang="fi-FI" sz="1400" dirty="0"/>
              <a:t> </a:t>
            </a:r>
            <a:r>
              <a:rPr lang="fi-FI" sz="1400" dirty="0" err="1"/>
              <a:t>decisions</a:t>
            </a:r>
            <a:r>
              <a:rPr lang="fi-FI" sz="1400" dirty="0"/>
              <a:t> </a:t>
            </a:r>
            <a:r>
              <a:rPr lang="fi-FI" sz="1400" dirty="0" err="1"/>
              <a:t>about</a:t>
            </a:r>
            <a:r>
              <a:rPr lang="fi-FI" sz="1400" dirty="0"/>
              <a:t> </a:t>
            </a:r>
            <a:r>
              <a:rPr lang="fi-FI" sz="1400" dirty="0" err="1"/>
              <a:t>health</a:t>
            </a:r>
            <a:r>
              <a:rPr lang="fi-FI" sz="1400" dirty="0"/>
              <a:t>, </a:t>
            </a:r>
            <a:r>
              <a:rPr lang="fi-FI" sz="1400" dirty="0" err="1"/>
              <a:t>wealth</a:t>
            </a:r>
            <a:r>
              <a:rPr lang="fi-FI" sz="1400" dirty="0"/>
              <a:t>, and </a:t>
            </a:r>
            <a:r>
              <a:rPr lang="fi-FI" sz="1400" dirty="0" err="1"/>
              <a:t>happiness</a:t>
            </a:r>
            <a:r>
              <a:rPr lang="fi-FI" sz="1400" dirty="0"/>
              <a:t>. New </a:t>
            </a:r>
            <a:r>
              <a:rPr lang="fi-FI" sz="1400" dirty="0" err="1"/>
              <a:t>Haven</a:t>
            </a:r>
            <a:r>
              <a:rPr lang="fi-FI" sz="1400" dirty="0"/>
              <a:t>, CT: Yale </a:t>
            </a:r>
            <a:r>
              <a:rPr lang="fi-FI" sz="1400" dirty="0" err="1"/>
              <a:t>University</a:t>
            </a:r>
            <a:r>
              <a:rPr lang="fi-FI" sz="1400" dirty="0"/>
              <a:t> Press. </a:t>
            </a:r>
            <a:endParaRPr lang="fi-FI" sz="1400" dirty="0" smtClean="0"/>
          </a:p>
          <a:p>
            <a:pPr marL="0" indent="0">
              <a:buNone/>
            </a:pPr>
            <a:endParaRPr lang="fi-FI" sz="700" dirty="0"/>
          </a:p>
          <a:p>
            <a:pPr marL="0" indent="0">
              <a:buNone/>
            </a:pPr>
            <a:r>
              <a:rPr lang="fi-FI" sz="1400" dirty="0" err="1" smtClean="0"/>
              <a:t>Thaler</a:t>
            </a:r>
            <a:r>
              <a:rPr lang="fi-FI" sz="1400" dirty="0"/>
              <a:t>, R. H., </a:t>
            </a:r>
            <a:r>
              <a:rPr lang="fi-FI" sz="1400" dirty="0" err="1"/>
              <a:t>Sunstein</a:t>
            </a:r>
            <a:r>
              <a:rPr lang="fi-FI" sz="1400" dirty="0"/>
              <a:t>, C. R., </a:t>
            </a:r>
            <a:r>
              <a:rPr lang="fi-FI" sz="1400" dirty="0" smtClean="0"/>
              <a:t>and </a:t>
            </a:r>
            <a:r>
              <a:rPr lang="fi-FI" sz="1400" dirty="0" err="1"/>
              <a:t>Balz</a:t>
            </a:r>
            <a:r>
              <a:rPr lang="fi-FI" sz="1400" dirty="0"/>
              <a:t>, J. P. 2014. </a:t>
            </a:r>
            <a:r>
              <a:rPr lang="fi-FI" sz="1400" dirty="0" err="1"/>
              <a:t>Choice</a:t>
            </a:r>
            <a:r>
              <a:rPr lang="fi-FI" sz="1400" dirty="0"/>
              <a:t> </a:t>
            </a:r>
            <a:r>
              <a:rPr lang="fi-FI" sz="1400" dirty="0" err="1"/>
              <a:t>architecture</a:t>
            </a:r>
            <a:r>
              <a:rPr lang="fi-FI" sz="1400" dirty="0"/>
              <a:t>. In E. </a:t>
            </a:r>
            <a:r>
              <a:rPr lang="fi-FI" sz="1400" dirty="0" err="1"/>
              <a:t>Shafir</a:t>
            </a:r>
            <a:r>
              <a:rPr lang="fi-FI" sz="1400" dirty="0"/>
              <a:t> (Ed.), </a:t>
            </a:r>
            <a:r>
              <a:rPr lang="fi-FI" sz="1400" dirty="0" err="1"/>
              <a:t>Behavioral</a:t>
            </a:r>
            <a:r>
              <a:rPr lang="fi-FI" sz="1400" dirty="0"/>
              <a:t> </a:t>
            </a:r>
            <a:r>
              <a:rPr lang="fi-FI" sz="1400" dirty="0" err="1"/>
              <a:t>foundations</a:t>
            </a:r>
            <a:r>
              <a:rPr lang="fi-FI" sz="1400" dirty="0"/>
              <a:t> of </a:t>
            </a:r>
            <a:r>
              <a:rPr lang="fi-FI" sz="1400" dirty="0" err="1"/>
              <a:t>public</a:t>
            </a:r>
            <a:r>
              <a:rPr lang="fi-FI" sz="1400" dirty="0"/>
              <a:t> </a:t>
            </a:r>
            <a:r>
              <a:rPr lang="fi-FI" sz="1400" dirty="0" err="1"/>
              <a:t>policy</a:t>
            </a:r>
            <a:r>
              <a:rPr lang="fi-FI" sz="1400" dirty="0"/>
              <a:t>: 428-439. </a:t>
            </a:r>
            <a:r>
              <a:rPr lang="fi-FI" sz="1400" dirty="0" err="1"/>
              <a:t>Princeton</a:t>
            </a:r>
            <a:r>
              <a:rPr lang="fi-FI" sz="1400" dirty="0"/>
              <a:t>, NJ: </a:t>
            </a:r>
            <a:r>
              <a:rPr lang="fi-FI" sz="1400" dirty="0" err="1"/>
              <a:t>Princeton</a:t>
            </a:r>
            <a:r>
              <a:rPr lang="fi-FI" sz="1400" dirty="0"/>
              <a:t> </a:t>
            </a:r>
            <a:r>
              <a:rPr lang="fi-FI" sz="1400" dirty="0" err="1"/>
              <a:t>University</a:t>
            </a:r>
            <a:r>
              <a:rPr lang="fi-FI" sz="1400" dirty="0"/>
              <a:t> Press.</a:t>
            </a:r>
            <a:endParaRPr lang="en-US" sz="1400" dirty="0"/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en-US" sz="1400" dirty="0" err="1"/>
              <a:t>Tversky</a:t>
            </a:r>
            <a:r>
              <a:rPr lang="en-US" sz="1400" dirty="0"/>
              <a:t>, A., 1972. Elimination by aspects: A theory of choice. </a:t>
            </a:r>
            <a:r>
              <a:rPr lang="en-US" sz="1400" i="1" dirty="0"/>
              <a:t>Psychological review</a:t>
            </a:r>
            <a:r>
              <a:rPr lang="en-US" sz="1400" dirty="0"/>
              <a:t>, </a:t>
            </a:r>
            <a:r>
              <a:rPr lang="en-US" sz="1400" i="1" dirty="0"/>
              <a:t>79</a:t>
            </a:r>
            <a:r>
              <a:rPr lang="en-US" sz="1400" dirty="0"/>
              <a:t>(4), 281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1400" dirty="0" err="1"/>
              <a:t>Tversky</a:t>
            </a:r>
            <a:r>
              <a:rPr lang="en-US" sz="1400" dirty="0"/>
              <a:t>, A. and </a:t>
            </a:r>
            <a:r>
              <a:rPr lang="en-US" sz="1400" dirty="0" err="1"/>
              <a:t>Kahneman</a:t>
            </a:r>
            <a:r>
              <a:rPr lang="en-US" sz="1400" dirty="0"/>
              <a:t>, D., 1985. The framing of decisions and the psychology of choice. </a:t>
            </a:r>
            <a:r>
              <a:rPr lang="en-US" sz="1400" dirty="0" smtClean="0"/>
              <a:t>Science, 211, 453-458.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1400" dirty="0" err="1"/>
              <a:t>Tversky</a:t>
            </a:r>
            <a:r>
              <a:rPr lang="en-US" sz="1400" dirty="0"/>
              <a:t>, A. and </a:t>
            </a:r>
            <a:r>
              <a:rPr lang="en-US" sz="1400" dirty="0" err="1"/>
              <a:t>Kahneman</a:t>
            </a:r>
            <a:r>
              <a:rPr lang="en-US" sz="1400" dirty="0"/>
              <a:t>, D., 1991. Loss aversion in riskless choice: A reference-dependent model. </a:t>
            </a:r>
            <a:r>
              <a:rPr lang="en-US" sz="1400" i="1" dirty="0"/>
              <a:t>The quarterly journal of economics</a:t>
            </a:r>
            <a:r>
              <a:rPr lang="en-US" sz="1400" dirty="0"/>
              <a:t>, </a:t>
            </a:r>
            <a:r>
              <a:rPr lang="en-US" sz="1400" i="1" dirty="0"/>
              <a:t>106</a:t>
            </a:r>
            <a:r>
              <a:rPr lang="en-US" sz="1400" dirty="0"/>
              <a:t>(4), pp.1039-1061.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1425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Example</a:t>
            </a:r>
            <a:r>
              <a:rPr lang="fi-FI" dirty="0" smtClean="0"/>
              <a:t>: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Stabilization</a:t>
            </a:r>
            <a:r>
              <a:rPr lang="fi-FI" dirty="0" smtClean="0"/>
              <a:t> </a:t>
            </a:r>
            <a:r>
              <a:rPr lang="fi-FI" dirty="0" err="1" smtClean="0"/>
              <a:t>Wedges</a:t>
            </a:r>
            <a:r>
              <a:rPr lang="fi-FI" dirty="0" smtClean="0"/>
              <a:t> </a:t>
            </a:r>
            <a:r>
              <a:rPr lang="fi-FI" dirty="0" err="1" smtClean="0"/>
              <a:t>Game</a:t>
            </a:r>
            <a:r>
              <a:rPr lang="fi-FI" dirty="0" smtClean="0"/>
              <a:t>, </a:t>
            </a:r>
            <a:r>
              <a:rPr lang="fi-FI" dirty="0" err="1" smtClean="0"/>
              <a:t>Princeton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29" y="1568450"/>
            <a:ext cx="8151266" cy="51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Rectangle 4"/>
          <p:cNvSpPr>
            <a:spLocks noChangeAspect="1" noChangeArrowheads="1"/>
          </p:cNvSpPr>
          <p:nvPr/>
        </p:nvSpPr>
        <p:spPr bwMode="auto">
          <a:xfrm>
            <a:off x="2409923" y="3510557"/>
            <a:ext cx="1727597" cy="1275159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09" name="Freeform 5"/>
          <p:cNvSpPr>
            <a:spLocks noChangeAspect="1"/>
          </p:cNvSpPr>
          <p:nvPr/>
        </p:nvSpPr>
        <p:spPr bwMode="auto">
          <a:xfrm>
            <a:off x="439440" y="3528417"/>
            <a:ext cx="1970485" cy="1257300"/>
          </a:xfrm>
          <a:custGeom>
            <a:avLst/>
            <a:gdLst>
              <a:gd name="T0" fmla="*/ 246 w 1655"/>
              <a:gd name="T1" fmla="*/ 942 h 1056"/>
              <a:gd name="T2" fmla="*/ 294 w 1655"/>
              <a:gd name="T3" fmla="*/ 900 h 1056"/>
              <a:gd name="T4" fmla="*/ 324 w 1655"/>
              <a:gd name="T5" fmla="*/ 894 h 1056"/>
              <a:gd name="T6" fmla="*/ 384 w 1655"/>
              <a:gd name="T7" fmla="*/ 846 h 1056"/>
              <a:gd name="T8" fmla="*/ 471 w 1655"/>
              <a:gd name="T9" fmla="*/ 783 h 1056"/>
              <a:gd name="T10" fmla="*/ 515 w 1655"/>
              <a:gd name="T11" fmla="*/ 744 h 1056"/>
              <a:gd name="T12" fmla="*/ 555 w 1655"/>
              <a:gd name="T13" fmla="*/ 690 h 1056"/>
              <a:gd name="T14" fmla="*/ 615 w 1655"/>
              <a:gd name="T15" fmla="*/ 627 h 1056"/>
              <a:gd name="T16" fmla="*/ 648 w 1655"/>
              <a:gd name="T17" fmla="*/ 582 h 1056"/>
              <a:gd name="T18" fmla="*/ 669 w 1655"/>
              <a:gd name="T19" fmla="*/ 561 h 1056"/>
              <a:gd name="T20" fmla="*/ 690 w 1655"/>
              <a:gd name="T21" fmla="*/ 570 h 1056"/>
              <a:gd name="T22" fmla="*/ 714 w 1655"/>
              <a:gd name="T23" fmla="*/ 570 h 1056"/>
              <a:gd name="T24" fmla="*/ 757 w 1655"/>
              <a:gd name="T25" fmla="*/ 539 h 1056"/>
              <a:gd name="T26" fmla="*/ 771 w 1655"/>
              <a:gd name="T27" fmla="*/ 501 h 1056"/>
              <a:gd name="T28" fmla="*/ 822 w 1655"/>
              <a:gd name="T29" fmla="*/ 468 h 1056"/>
              <a:gd name="T30" fmla="*/ 843 w 1655"/>
              <a:gd name="T31" fmla="*/ 438 h 1056"/>
              <a:gd name="T32" fmla="*/ 884 w 1655"/>
              <a:gd name="T33" fmla="*/ 467 h 1056"/>
              <a:gd name="T34" fmla="*/ 927 w 1655"/>
              <a:gd name="T35" fmla="*/ 480 h 1056"/>
              <a:gd name="T36" fmla="*/ 966 w 1655"/>
              <a:gd name="T37" fmla="*/ 480 h 1056"/>
              <a:gd name="T38" fmla="*/ 1017 w 1655"/>
              <a:gd name="T39" fmla="*/ 429 h 1056"/>
              <a:gd name="T40" fmla="*/ 1068 w 1655"/>
              <a:gd name="T41" fmla="*/ 375 h 1056"/>
              <a:gd name="T42" fmla="*/ 1122 w 1655"/>
              <a:gd name="T43" fmla="*/ 330 h 1056"/>
              <a:gd name="T44" fmla="*/ 1176 w 1655"/>
              <a:gd name="T45" fmla="*/ 297 h 1056"/>
              <a:gd name="T46" fmla="*/ 1221 w 1655"/>
              <a:gd name="T47" fmla="*/ 312 h 1056"/>
              <a:gd name="T48" fmla="*/ 1311 w 1655"/>
              <a:gd name="T49" fmla="*/ 267 h 1056"/>
              <a:gd name="T50" fmla="*/ 1329 w 1655"/>
              <a:gd name="T51" fmla="*/ 219 h 1056"/>
              <a:gd name="T52" fmla="*/ 1356 w 1655"/>
              <a:gd name="T53" fmla="*/ 210 h 1056"/>
              <a:gd name="T54" fmla="*/ 1398 w 1655"/>
              <a:gd name="T55" fmla="*/ 213 h 1056"/>
              <a:gd name="T56" fmla="*/ 1449 w 1655"/>
              <a:gd name="T57" fmla="*/ 195 h 1056"/>
              <a:gd name="T58" fmla="*/ 1491 w 1655"/>
              <a:gd name="T59" fmla="*/ 153 h 1056"/>
              <a:gd name="T60" fmla="*/ 1527 w 1655"/>
              <a:gd name="T61" fmla="*/ 102 h 1056"/>
              <a:gd name="T62" fmla="*/ 1557 w 1655"/>
              <a:gd name="T63" fmla="*/ 42 h 1056"/>
              <a:gd name="T64" fmla="*/ 1650 w 1655"/>
              <a:gd name="T65" fmla="*/ 0 h 1056"/>
              <a:gd name="T66" fmla="*/ 1655 w 1655"/>
              <a:gd name="T67" fmla="*/ 167 h 1056"/>
              <a:gd name="T68" fmla="*/ 1653 w 1655"/>
              <a:gd name="T69" fmla="*/ 1056 h 1056"/>
              <a:gd name="T70" fmla="*/ 1302 w 1655"/>
              <a:gd name="T71" fmla="*/ 1056 h 1056"/>
              <a:gd name="T72" fmla="*/ 1068 w 1655"/>
              <a:gd name="T73" fmla="*/ 1056 h 1056"/>
              <a:gd name="T74" fmla="*/ 0 w 1655"/>
              <a:gd name="T75" fmla="*/ 1056 h 1056"/>
              <a:gd name="T76" fmla="*/ 57 w 1655"/>
              <a:gd name="T77" fmla="*/ 1023 h 1056"/>
              <a:gd name="T78" fmla="*/ 105 w 1655"/>
              <a:gd name="T79" fmla="*/ 1011 h 1056"/>
              <a:gd name="T80" fmla="*/ 141 w 1655"/>
              <a:gd name="T81" fmla="*/ 990 h 1056"/>
              <a:gd name="T82" fmla="*/ 195 w 1655"/>
              <a:gd name="T83" fmla="*/ 951 h 1056"/>
              <a:gd name="T84" fmla="*/ 246 w 1655"/>
              <a:gd name="T85" fmla="*/ 942 h 10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55"/>
              <a:gd name="T130" fmla="*/ 0 h 1056"/>
              <a:gd name="T131" fmla="*/ 1655 w 1655"/>
              <a:gd name="T132" fmla="*/ 1056 h 105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55" h="1056">
                <a:moveTo>
                  <a:pt x="246" y="942"/>
                </a:moveTo>
                <a:lnTo>
                  <a:pt x="294" y="900"/>
                </a:lnTo>
                <a:lnTo>
                  <a:pt x="324" y="894"/>
                </a:lnTo>
                <a:lnTo>
                  <a:pt x="384" y="846"/>
                </a:lnTo>
                <a:lnTo>
                  <a:pt x="471" y="783"/>
                </a:lnTo>
                <a:lnTo>
                  <a:pt x="515" y="744"/>
                </a:lnTo>
                <a:lnTo>
                  <a:pt x="555" y="690"/>
                </a:lnTo>
                <a:lnTo>
                  <a:pt x="615" y="627"/>
                </a:lnTo>
                <a:lnTo>
                  <a:pt x="648" y="582"/>
                </a:lnTo>
                <a:lnTo>
                  <a:pt x="669" y="561"/>
                </a:lnTo>
                <a:lnTo>
                  <a:pt x="690" y="570"/>
                </a:lnTo>
                <a:lnTo>
                  <a:pt x="714" y="570"/>
                </a:lnTo>
                <a:lnTo>
                  <a:pt x="757" y="539"/>
                </a:lnTo>
                <a:lnTo>
                  <a:pt x="771" y="501"/>
                </a:lnTo>
                <a:lnTo>
                  <a:pt x="822" y="468"/>
                </a:lnTo>
                <a:lnTo>
                  <a:pt x="843" y="438"/>
                </a:lnTo>
                <a:lnTo>
                  <a:pt x="884" y="467"/>
                </a:lnTo>
                <a:lnTo>
                  <a:pt x="927" y="480"/>
                </a:lnTo>
                <a:lnTo>
                  <a:pt x="966" y="480"/>
                </a:lnTo>
                <a:lnTo>
                  <a:pt x="1017" y="429"/>
                </a:lnTo>
                <a:lnTo>
                  <a:pt x="1068" y="375"/>
                </a:lnTo>
                <a:lnTo>
                  <a:pt x="1122" y="330"/>
                </a:lnTo>
                <a:lnTo>
                  <a:pt x="1176" y="297"/>
                </a:lnTo>
                <a:lnTo>
                  <a:pt x="1221" y="312"/>
                </a:lnTo>
                <a:lnTo>
                  <a:pt x="1311" y="267"/>
                </a:lnTo>
                <a:lnTo>
                  <a:pt x="1329" y="219"/>
                </a:lnTo>
                <a:lnTo>
                  <a:pt x="1356" y="210"/>
                </a:lnTo>
                <a:lnTo>
                  <a:pt x="1398" y="213"/>
                </a:lnTo>
                <a:lnTo>
                  <a:pt x="1449" y="195"/>
                </a:lnTo>
                <a:lnTo>
                  <a:pt x="1491" y="153"/>
                </a:lnTo>
                <a:lnTo>
                  <a:pt x="1527" y="102"/>
                </a:lnTo>
                <a:lnTo>
                  <a:pt x="1557" y="42"/>
                </a:lnTo>
                <a:lnTo>
                  <a:pt x="1650" y="0"/>
                </a:lnTo>
                <a:lnTo>
                  <a:pt x="1655" y="167"/>
                </a:lnTo>
                <a:lnTo>
                  <a:pt x="1653" y="1056"/>
                </a:lnTo>
                <a:lnTo>
                  <a:pt x="1302" y="1056"/>
                </a:lnTo>
                <a:lnTo>
                  <a:pt x="1068" y="1056"/>
                </a:lnTo>
                <a:lnTo>
                  <a:pt x="0" y="1056"/>
                </a:lnTo>
                <a:lnTo>
                  <a:pt x="57" y="1023"/>
                </a:lnTo>
                <a:lnTo>
                  <a:pt x="105" y="1011"/>
                </a:lnTo>
                <a:lnTo>
                  <a:pt x="141" y="990"/>
                </a:lnTo>
                <a:lnTo>
                  <a:pt x="195" y="951"/>
                </a:lnTo>
                <a:lnTo>
                  <a:pt x="246" y="942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10" name="Line 6"/>
          <p:cNvSpPr>
            <a:spLocks noChangeAspect="1" noChangeShapeType="1"/>
          </p:cNvSpPr>
          <p:nvPr/>
        </p:nvSpPr>
        <p:spPr bwMode="auto">
          <a:xfrm>
            <a:off x="1426321" y="3744218"/>
            <a:ext cx="245269" cy="19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11" name="AutoShape 7"/>
          <p:cNvSpPr>
            <a:spLocks noChangeAspect="1" noChangeArrowheads="1"/>
          </p:cNvSpPr>
          <p:nvPr/>
        </p:nvSpPr>
        <p:spPr bwMode="auto">
          <a:xfrm flipH="1">
            <a:off x="2461120" y="1984177"/>
            <a:ext cx="1672829" cy="1513285"/>
          </a:xfrm>
          <a:prstGeom prst="rtTriangl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12" name="Line 8"/>
          <p:cNvSpPr>
            <a:spLocks noChangeAspect="1" noChangeShapeType="1"/>
          </p:cNvSpPr>
          <p:nvPr/>
        </p:nvSpPr>
        <p:spPr bwMode="auto">
          <a:xfrm>
            <a:off x="2428975" y="3521273"/>
            <a:ext cx="1707356" cy="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17" name="Line 13"/>
          <p:cNvSpPr>
            <a:spLocks noChangeShapeType="1"/>
          </p:cNvSpPr>
          <p:nvPr/>
        </p:nvSpPr>
        <p:spPr bwMode="auto">
          <a:xfrm flipV="1">
            <a:off x="2417067" y="1555552"/>
            <a:ext cx="2127649" cy="195976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19" name="Line 15"/>
          <p:cNvSpPr>
            <a:spLocks noChangeShapeType="1"/>
          </p:cNvSpPr>
          <p:nvPr/>
        </p:nvSpPr>
        <p:spPr bwMode="auto">
          <a:xfrm>
            <a:off x="396577" y="3539132"/>
            <a:ext cx="50006" cy="11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20" name="Line 16"/>
          <p:cNvSpPr>
            <a:spLocks noChangeShapeType="1"/>
          </p:cNvSpPr>
          <p:nvPr/>
        </p:nvSpPr>
        <p:spPr bwMode="auto">
          <a:xfrm>
            <a:off x="396577" y="1984176"/>
            <a:ext cx="50006" cy="11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21" name="Line 17"/>
          <p:cNvSpPr>
            <a:spLocks noChangeShapeType="1"/>
          </p:cNvSpPr>
          <p:nvPr/>
        </p:nvSpPr>
        <p:spPr bwMode="auto">
          <a:xfrm>
            <a:off x="397867" y="4800599"/>
            <a:ext cx="5522119" cy="119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26" name="Freeform 22"/>
          <p:cNvSpPr>
            <a:spLocks/>
          </p:cNvSpPr>
          <p:nvPr/>
        </p:nvSpPr>
        <p:spPr bwMode="auto">
          <a:xfrm>
            <a:off x="446583" y="4744045"/>
            <a:ext cx="35719" cy="28575"/>
          </a:xfrm>
          <a:custGeom>
            <a:avLst/>
            <a:gdLst>
              <a:gd name="T0" fmla="*/ 0 w 30"/>
              <a:gd name="T1" fmla="*/ 24 h 24"/>
              <a:gd name="T2" fmla="*/ 12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2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27" name="Freeform 23"/>
          <p:cNvSpPr>
            <a:spLocks/>
          </p:cNvSpPr>
          <p:nvPr/>
        </p:nvSpPr>
        <p:spPr bwMode="auto">
          <a:xfrm>
            <a:off x="482302" y="4736902"/>
            <a:ext cx="35719" cy="7144"/>
          </a:xfrm>
          <a:custGeom>
            <a:avLst/>
            <a:gdLst>
              <a:gd name="T0" fmla="*/ 0 w 30"/>
              <a:gd name="T1" fmla="*/ 6 h 6"/>
              <a:gd name="T2" fmla="*/ 12 w 30"/>
              <a:gd name="T3" fmla="*/ 0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28" name="Line 24"/>
          <p:cNvSpPr>
            <a:spLocks noChangeShapeType="1"/>
          </p:cNvSpPr>
          <p:nvPr/>
        </p:nvSpPr>
        <p:spPr bwMode="auto">
          <a:xfrm flipV="1">
            <a:off x="518021" y="4729758"/>
            <a:ext cx="35719" cy="7144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29" name="Freeform 25"/>
          <p:cNvSpPr>
            <a:spLocks/>
          </p:cNvSpPr>
          <p:nvPr/>
        </p:nvSpPr>
        <p:spPr bwMode="auto">
          <a:xfrm>
            <a:off x="553739" y="4722614"/>
            <a:ext cx="28575" cy="7144"/>
          </a:xfrm>
          <a:custGeom>
            <a:avLst/>
            <a:gdLst>
              <a:gd name="T0" fmla="*/ 0 w 24"/>
              <a:gd name="T1" fmla="*/ 6 h 6"/>
              <a:gd name="T2" fmla="*/ 12 w 24"/>
              <a:gd name="T3" fmla="*/ 6 h 6"/>
              <a:gd name="T4" fmla="*/ 24 w 24"/>
              <a:gd name="T5" fmla="*/ 0 h 6"/>
              <a:gd name="T6" fmla="*/ 0 60000 65536"/>
              <a:gd name="T7" fmla="*/ 0 60000 65536"/>
              <a:gd name="T8" fmla="*/ 0 60000 65536"/>
              <a:gd name="T9" fmla="*/ 0 w 24"/>
              <a:gd name="T10" fmla="*/ 0 h 6"/>
              <a:gd name="T11" fmla="*/ 24 w 2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6">
                <a:moveTo>
                  <a:pt x="0" y="6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30" name="Freeform 26"/>
          <p:cNvSpPr>
            <a:spLocks/>
          </p:cNvSpPr>
          <p:nvPr/>
        </p:nvSpPr>
        <p:spPr bwMode="auto">
          <a:xfrm>
            <a:off x="582313" y="4686896"/>
            <a:ext cx="34529" cy="35719"/>
          </a:xfrm>
          <a:custGeom>
            <a:avLst/>
            <a:gdLst>
              <a:gd name="T0" fmla="*/ 0 w 29"/>
              <a:gd name="T1" fmla="*/ 30 h 30"/>
              <a:gd name="T2" fmla="*/ 12 w 29"/>
              <a:gd name="T3" fmla="*/ 18 h 30"/>
              <a:gd name="T4" fmla="*/ 29 w 29"/>
              <a:gd name="T5" fmla="*/ 0 h 30"/>
              <a:gd name="T6" fmla="*/ 0 60000 65536"/>
              <a:gd name="T7" fmla="*/ 0 60000 65536"/>
              <a:gd name="T8" fmla="*/ 0 60000 65536"/>
              <a:gd name="T9" fmla="*/ 0 w 29"/>
              <a:gd name="T10" fmla="*/ 0 h 30"/>
              <a:gd name="T11" fmla="*/ 29 w 2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30">
                <a:moveTo>
                  <a:pt x="0" y="30"/>
                </a:moveTo>
                <a:lnTo>
                  <a:pt x="12" y="18"/>
                </a:lnTo>
                <a:lnTo>
                  <a:pt x="29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31" name="Freeform 27"/>
          <p:cNvSpPr>
            <a:spLocks/>
          </p:cNvSpPr>
          <p:nvPr/>
        </p:nvSpPr>
        <p:spPr bwMode="auto">
          <a:xfrm>
            <a:off x="616843" y="4665465"/>
            <a:ext cx="35719" cy="21431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32" name="Freeform 28"/>
          <p:cNvSpPr>
            <a:spLocks/>
          </p:cNvSpPr>
          <p:nvPr/>
        </p:nvSpPr>
        <p:spPr bwMode="auto">
          <a:xfrm>
            <a:off x="652562" y="4644033"/>
            <a:ext cx="35719" cy="21431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33" name="Freeform 29"/>
          <p:cNvSpPr>
            <a:spLocks/>
          </p:cNvSpPr>
          <p:nvPr/>
        </p:nvSpPr>
        <p:spPr bwMode="auto">
          <a:xfrm>
            <a:off x="688281" y="4636889"/>
            <a:ext cx="35719" cy="7144"/>
          </a:xfrm>
          <a:custGeom>
            <a:avLst/>
            <a:gdLst>
              <a:gd name="T0" fmla="*/ 0 w 30"/>
              <a:gd name="T1" fmla="*/ 6 h 6"/>
              <a:gd name="T2" fmla="*/ 12 w 30"/>
              <a:gd name="T3" fmla="*/ 6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34" name="Freeform 30"/>
          <p:cNvSpPr>
            <a:spLocks/>
          </p:cNvSpPr>
          <p:nvPr/>
        </p:nvSpPr>
        <p:spPr bwMode="auto">
          <a:xfrm>
            <a:off x="723999" y="4609504"/>
            <a:ext cx="35719" cy="27384"/>
          </a:xfrm>
          <a:custGeom>
            <a:avLst/>
            <a:gdLst>
              <a:gd name="T0" fmla="*/ 0 w 30"/>
              <a:gd name="T1" fmla="*/ 23 h 23"/>
              <a:gd name="T2" fmla="*/ 18 w 30"/>
              <a:gd name="T3" fmla="*/ 11 h 23"/>
              <a:gd name="T4" fmla="*/ 30 w 30"/>
              <a:gd name="T5" fmla="*/ 0 h 23"/>
              <a:gd name="T6" fmla="*/ 0 60000 65536"/>
              <a:gd name="T7" fmla="*/ 0 60000 65536"/>
              <a:gd name="T8" fmla="*/ 0 60000 65536"/>
              <a:gd name="T9" fmla="*/ 0 w 30"/>
              <a:gd name="T10" fmla="*/ 0 h 23"/>
              <a:gd name="T11" fmla="*/ 30 w 30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3">
                <a:moveTo>
                  <a:pt x="0" y="23"/>
                </a:moveTo>
                <a:lnTo>
                  <a:pt x="18" y="11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35" name="Freeform 31"/>
          <p:cNvSpPr>
            <a:spLocks/>
          </p:cNvSpPr>
          <p:nvPr/>
        </p:nvSpPr>
        <p:spPr bwMode="auto">
          <a:xfrm>
            <a:off x="759717" y="4588074"/>
            <a:ext cx="28575" cy="21431"/>
          </a:xfrm>
          <a:custGeom>
            <a:avLst/>
            <a:gdLst>
              <a:gd name="T0" fmla="*/ 0 w 24"/>
              <a:gd name="T1" fmla="*/ 18 h 18"/>
              <a:gd name="T2" fmla="*/ 12 w 24"/>
              <a:gd name="T3" fmla="*/ 6 h 18"/>
              <a:gd name="T4" fmla="*/ 24 w 24"/>
              <a:gd name="T5" fmla="*/ 0 h 18"/>
              <a:gd name="T6" fmla="*/ 0 60000 65536"/>
              <a:gd name="T7" fmla="*/ 0 60000 65536"/>
              <a:gd name="T8" fmla="*/ 0 60000 65536"/>
              <a:gd name="T9" fmla="*/ 0 w 24"/>
              <a:gd name="T10" fmla="*/ 0 h 18"/>
              <a:gd name="T11" fmla="*/ 24 w 2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8">
                <a:moveTo>
                  <a:pt x="0" y="18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36" name="Freeform 32"/>
          <p:cNvSpPr>
            <a:spLocks/>
          </p:cNvSpPr>
          <p:nvPr/>
        </p:nvSpPr>
        <p:spPr bwMode="auto">
          <a:xfrm>
            <a:off x="788293" y="4580930"/>
            <a:ext cx="35719" cy="7144"/>
          </a:xfrm>
          <a:custGeom>
            <a:avLst/>
            <a:gdLst>
              <a:gd name="T0" fmla="*/ 0 w 30"/>
              <a:gd name="T1" fmla="*/ 6 h 6"/>
              <a:gd name="T2" fmla="*/ 12 w 30"/>
              <a:gd name="T3" fmla="*/ 0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37" name="Line 33"/>
          <p:cNvSpPr>
            <a:spLocks noChangeShapeType="1"/>
          </p:cNvSpPr>
          <p:nvPr/>
        </p:nvSpPr>
        <p:spPr bwMode="auto">
          <a:xfrm flipV="1">
            <a:off x="824012" y="4566642"/>
            <a:ext cx="35719" cy="14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38" name="Line 34"/>
          <p:cNvSpPr>
            <a:spLocks noChangeShapeType="1"/>
          </p:cNvSpPr>
          <p:nvPr/>
        </p:nvSpPr>
        <p:spPr bwMode="auto">
          <a:xfrm flipV="1">
            <a:off x="859731" y="4538067"/>
            <a:ext cx="35719" cy="2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39" name="Line 35"/>
          <p:cNvSpPr>
            <a:spLocks noChangeShapeType="1"/>
          </p:cNvSpPr>
          <p:nvPr/>
        </p:nvSpPr>
        <p:spPr bwMode="auto">
          <a:xfrm flipV="1">
            <a:off x="895449" y="4502349"/>
            <a:ext cx="35719" cy="35719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40" name="Line 36"/>
          <p:cNvSpPr>
            <a:spLocks noChangeShapeType="1"/>
          </p:cNvSpPr>
          <p:nvPr/>
        </p:nvSpPr>
        <p:spPr bwMode="auto">
          <a:xfrm flipV="1">
            <a:off x="931168" y="4473773"/>
            <a:ext cx="35719" cy="2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41" name="Line 37"/>
          <p:cNvSpPr>
            <a:spLocks noChangeShapeType="1"/>
          </p:cNvSpPr>
          <p:nvPr/>
        </p:nvSpPr>
        <p:spPr bwMode="auto">
          <a:xfrm flipV="1">
            <a:off x="966886" y="4445198"/>
            <a:ext cx="28575" cy="2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42" name="Freeform 38"/>
          <p:cNvSpPr>
            <a:spLocks/>
          </p:cNvSpPr>
          <p:nvPr/>
        </p:nvSpPr>
        <p:spPr bwMode="auto">
          <a:xfrm>
            <a:off x="995462" y="4423768"/>
            <a:ext cx="35719" cy="21431"/>
          </a:xfrm>
          <a:custGeom>
            <a:avLst/>
            <a:gdLst>
              <a:gd name="T0" fmla="*/ 0 w 30"/>
              <a:gd name="T1" fmla="*/ 18 h 18"/>
              <a:gd name="T2" fmla="*/ 12 w 30"/>
              <a:gd name="T3" fmla="*/ 12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2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43" name="Freeform 39"/>
          <p:cNvSpPr>
            <a:spLocks/>
          </p:cNvSpPr>
          <p:nvPr/>
        </p:nvSpPr>
        <p:spPr bwMode="auto">
          <a:xfrm>
            <a:off x="1031181" y="4388049"/>
            <a:ext cx="35719" cy="35719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8 h 30"/>
              <a:gd name="T4" fmla="*/ 30 w 30"/>
              <a:gd name="T5" fmla="*/ 0 h 30"/>
              <a:gd name="T6" fmla="*/ 0 60000 65536"/>
              <a:gd name="T7" fmla="*/ 0 60000 65536"/>
              <a:gd name="T8" fmla="*/ 0 60000 65536"/>
              <a:gd name="T9" fmla="*/ 0 w 30"/>
              <a:gd name="T10" fmla="*/ 0 h 30"/>
              <a:gd name="T11" fmla="*/ 30 w 3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0">
                <a:moveTo>
                  <a:pt x="0" y="30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44" name="Freeform 40"/>
          <p:cNvSpPr>
            <a:spLocks/>
          </p:cNvSpPr>
          <p:nvPr/>
        </p:nvSpPr>
        <p:spPr bwMode="auto">
          <a:xfrm>
            <a:off x="1066899" y="4352330"/>
            <a:ext cx="35719" cy="35719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8 h 30"/>
              <a:gd name="T4" fmla="*/ 30 w 30"/>
              <a:gd name="T5" fmla="*/ 0 h 30"/>
              <a:gd name="T6" fmla="*/ 0 60000 65536"/>
              <a:gd name="T7" fmla="*/ 0 60000 65536"/>
              <a:gd name="T8" fmla="*/ 0 60000 65536"/>
              <a:gd name="T9" fmla="*/ 0 w 30"/>
              <a:gd name="T10" fmla="*/ 0 h 30"/>
              <a:gd name="T11" fmla="*/ 30 w 3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0">
                <a:moveTo>
                  <a:pt x="0" y="30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45" name="Freeform 41"/>
          <p:cNvSpPr>
            <a:spLocks/>
          </p:cNvSpPr>
          <p:nvPr/>
        </p:nvSpPr>
        <p:spPr bwMode="auto">
          <a:xfrm>
            <a:off x="1102618" y="4295179"/>
            <a:ext cx="35719" cy="57150"/>
          </a:xfrm>
          <a:custGeom>
            <a:avLst/>
            <a:gdLst>
              <a:gd name="T0" fmla="*/ 0 w 30"/>
              <a:gd name="T1" fmla="*/ 48 h 48"/>
              <a:gd name="T2" fmla="*/ 12 w 30"/>
              <a:gd name="T3" fmla="*/ 24 h 48"/>
              <a:gd name="T4" fmla="*/ 30 w 30"/>
              <a:gd name="T5" fmla="*/ 0 h 48"/>
              <a:gd name="T6" fmla="*/ 0 60000 65536"/>
              <a:gd name="T7" fmla="*/ 0 60000 65536"/>
              <a:gd name="T8" fmla="*/ 0 60000 65536"/>
              <a:gd name="T9" fmla="*/ 0 w 30"/>
              <a:gd name="T10" fmla="*/ 0 h 48"/>
              <a:gd name="T11" fmla="*/ 30 w 30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8">
                <a:moveTo>
                  <a:pt x="0" y="48"/>
                </a:moveTo>
                <a:lnTo>
                  <a:pt x="12" y="24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46" name="Freeform 42"/>
          <p:cNvSpPr>
            <a:spLocks/>
          </p:cNvSpPr>
          <p:nvPr/>
        </p:nvSpPr>
        <p:spPr bwMode="auto">
          <a:xfrm>
            <a:off x="1138337" y="4266604"/>
            <a:ext cx="35719" cy="28575"/>
          </a:xfrm>
          <a:custGeom>
            <a:avLst/>
            <a:gdLst>
              <a:gd name="T0" fmla="*/ 0 w 30"/>
              <a:gd name="T1" fmla="*/ 24 h 24"/>
              <a:gd name="T2" fmla="*/ 18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8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47" name="Line 43"/>
          <p:cNvSpPr>
            <a:spLocks noChangeShapeType="1"/>
          </p:cNvSpPr>
          <p:nvPr/>
        </p:nvSpPr>
        <p:spPr bwMode="auto">
          <a:xfrm flipV="1">
            <a:off x="1174055" y="4230887"/>
            <a:ext cx="28575" cy="35719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48" name="Freeform 44"/>
          <p:cNvSpPr>
            <a:spLocks/>
          </p:cNvSpPr>
          <p:nvPr/>
        </p:nvSpPr>
        <p:spPr bwMode="auto">
          <a:xfrm>
            <a:off x="1202631" y="4188023"/>
            <a:ext cx="35719" cy="42863"/>
          </a:xfrm>
          <a:custGeom>
            <a:avLst/>
            <a:gdLst>
              <a:gd name="T0" fmla="*/ 0 w 30"/>
              <a:gd name="T1" fmla="*/ 36 h 36"/>
              <a:gd name="T2" fmla="*/ 12 w 30"/>
              <a:gd name="T3" fmla="*/ 18 h 36"/>
              <a:gd name="T4" fmla="*/ 24 w 30"/>
              <a:gd name="T5" fmla="*/ 6 h 36"/>
              <a:gd name="T6" fmla="*/ 30 w 30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6"/>
              <a:gd name="T14" fmla="*/ 30 w 30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6">
                <a:moveTo>
                  <a:pt x="0" y="36"/>
                </a:moveTo>
                <a:lnTo>
                  <a:pt x="12" y="18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49" name="Freeform 45"/>
          <p:cNvSpPr>
            <a:spLocks/>
          </p:cNvSpPr>
          <p:nvPr/>
        </p:nvSpPr>
        <p:spPr bwMode="auto">
          <a:xfrm>
            <a:off x="1238349" y="4188024"/>
            <a:ext cx="35719" cy="1190"/>
          </a:xfrm>
          <a:custGeom>
            <a:avLst/>
            <a:gdLst>
              <a:gd name="T0" fmla="*/ 0 w 30"/>
              <a:gd name="T1" fmla="*/ 0 h 1587"/>
              <a:gd name="T2" fmla="*/ 12 w 30"/>
              <a:gd name="T3" fmla="*/ 0 h 1587"/>
              <a:gd name="T4" fmla="*/ 30 w 30"/>
              <a:gd name="T5" fmla="*/ 0 h 1587"/>
              <a:gd name="T6" fmla="*/ 0 60000 65536"/>
              <a:gd name="T7" fmla="*/ 0 60000 65536"/>
              <a:gd name="T8" fmla="*/ 0 60000 65536"/>
              <a:gd name="T9" fmla="*/ 0 w 30"/>
              <a:gd name="T10" fmla="*/ 0 h 1587"/>
              <a:gd name="T11" fmla="*/ 30 w 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587">
                <a:moveTo>
                  <a:pt x="0" y="0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50" name="Freeform 46"/>
          <p:cNvSpPr>
            <a:spLocks/>
          </p:cNvSpPr>
          <p:nvPr/>
        </p:nvSpPr>
        <p:spPr bwMode="auto">
          <a:xfrm>
            <a:off x="1274068" y="4188024"/>
            <a:ext cx="35719" cy="7144"/>
          </a:xfrm>
          <a:custGeom>
            <a:avLst/>
            <a:gdLst>
              <a:gd name="T0" fmla="*/ 0 w 30"/>
              <a:gd name="T1" fmla="*/ 0 h 6"/>
              <a:gd name="T2" fmla="*/ 12 w 30"/>
              <a:gd name="T3" fmla="*/ 6 h 6"/>
              <a:gd name="T4" fmla="*/ 24 w 30"/>
              <a:gd name="T5" fmla="*/ 6 h 6"/>
              <a:gd name="T6" fmla="*/ 30 w 30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0" y="0"/>
                </a:moveTo>
                <a:lnTo>
                  <a:pt x="12" y="6"/>
                </a:lnTo>
                <a:lnTo>
                  <a:pt x="24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51" name="Freeform 47"/>
          <p:cNvSpPr>
            <a:spLocks/>
          </p:cNvSpPr>
          <p:nvPr/>
        </p:nvSpPr>
        <p:spPr bwMode="auto">
          <a:xfrm>
            <a:off x="1309787" y="4138017"/>
            <a:ext cx="35719" cy="57150"/>
          </a:xfrm>
          <a:custGeom>
            <a:avLst/>
            <a:gdLst>
              <a:gd name="T0" fmla="*/ 0 w 30"/>
              <a:gd name="T1" fmla="*/ 48 h 48"/>
              <a:gd name="T2" fmla="*/ 6 w 30"/>
              <a:gd name="T3" fmla="*/ 42 h 48"/>
              <a:gd name="T4" fmla="*/ 12 w 30"/>
              <a:gd name="T5" fmla="*/ 24 h 48"/>
              <a:gd name="T6" fmla="*/ 24 w 30"/>
              <a:gd name="T7" fmla="*/ 12 h 48"/>
              <a:gd name="T8" fmla="*/ 30 w 30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8"/>
              <a:gd name="T17" fmla="*/ 30 w 3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8">
                <a:moveTo>
                  <a:pt x="0" y="48"/>
                </a:moveTo>
                <a:lnTo>
                  <a:pt x="6" y="42"/>
                </a:lnTo>
                <a:lnTo>
                  <a:pt x="12" y="24"/>
                </a:lnTo>
                <a:lnTo>
                  <a:pt x="24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52" name="Freeform 48"/>
          <p:cNvSpPr>
            <a:spLocks/>
          </p:cNvSpPr>
          <p:nvPr/>
        </p:nvSpPr>
        <p:spPr bwMode="auto">
          <a:xfrm>
            <a:off x="1345506" y="4109442"/>
            <a:ext cx="35719" cy="28575"/>
          </a:xfrm>
          <a:custGeom>
            <a:avLst/>
            <a:gdLst>
              <a:gd name="T0" fmla="*/ 0 w 30"/>
              <a:gd name="T1" fmla="*/ 24 h 24"/>
              <a:gd name="T2" fmla="*/ 18 w 30"/>
              <a:gd name="T3" fmla="*/ 12 h 24"/>
              <a:gd name="T4" fmla="*/ 30 w 30"/>
              <a:gd name="T5" fmla="*/ 0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24"/>
                </a:moveTo>
                <a:lnTo>
                  <a:pt x="18" y="12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53" name="Freeform 49"/>
          <p:cNvSpPr>
            <a:spLocks/>
          </p:cNvSpPr>
          <p:nvPr/>
        </p:nvSpPr>
        <p:spPr bwMode="auto">
          <a:xfrm>
            <a:off x="1381223" y="4095154"/>
            <a:ext cx="28575" cy="14288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18 w 24"/>
              <a:gd name="T5" fmla="*/ 6 h 12"/>
              <a:gd name="T6" fmla="*/ 24 w 24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2"/>
              <a:gd name="T14" fmla="*/ 24 w 24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18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54" name="Freeform 50"/>
          <p:cNvSpPr>
            <a:spLocks/>
          </p:cNvSpPr>
          <p:nvPr/>
        </p:nvSpPr>
        <p:spPr bwMode="auto">
          <a:xfrm>
            <a:off x="1409799" y="4038004"/>
            <a:ext cx="35719" cy="57150"/>
          </a:xfrm>
          <a:custGeom>
            <a:avLst/>
            <a:gdLst>
              <a:gd name="T0" fmla="*/ 0 w 30"/>
              <a:gd name="T1" fmla="*/ 48 h 48"/>
              <a:gd name="T2" fmla="*/ 6 w 30"/>
              <a:gd name="T3" fmla="*/ 36 h 48"/>
              <a:gd name="T4" fmla="*/ 12 w 30"/>
              <a:gd name="T5" fmla="*/ 24 h 48"/>
              <a:gd name="T6" fmla="*/ 24 w 30"/>
              <a:gd name="T7" fmla="*/ 6 h 48"/>
              <a:gd name="T8" fmla="*/ 30 w 30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8"/>
              <a:gd name="T17" fmla="*/ 30 w 3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8">
                <a:moveTo>
                  <a:pt x="0" y="48"/>
                </a:moveTo>
                <a:lnTo>
                  <a:pt x="6" y="36"/>
                </a:lnTo>
                <a:lnTo>
                  <a:pt x="12" y="24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55" name="Freeform 51"/>
          <p:cNvSpPr>
            <a:spLocks/>
          </p:cNvSpPr>
          <p:nvPr/>
        </p:nvSpPr>
        <p:spPr bwMode="auto">
          <a:xfrm>
            <a:off x="1445518" y="4038004"/>
            <a:ext cx="35719" cy="14288"/>
          </a:xfrm>
          <a:custGeom>
            <a:avLst/>
            <a:gdLst>
              <a:gd name="T0" fmla="*/ 0 w 30"/>
              <a:gd name="T1" fmla="*/ 0 h 12"/>
              <a:gd name="T2" fmla="*/ 6 w 30"/>
              <a:gd name="T3" fmla="*/ 0 h 12"/>
              <a:gd name="T4" fmla="*/ 12 w 30"/>
              <a:gd name="T5" fmla="*/ 0 h 12"/>
              <a:gd name="T6" fmla="*/ 30 w 30"/>
              <a:gd name="T7" fmla="*/ 12 h 12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12"/>
              <a:gd name="T14" fmla="*/ 30 w 30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12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30" y="12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56" name="Freeform 52"/>
          <p:cNvSpPr>
            <a:spLocks/>
          </p:cNvSpPr>
          <p:nvPr/>
        </p:nvSpPr>
        <p:spPr bwMode="auto">
          <a:xfrm>
            <a:off x="1481237" y="4052292"/>
            <a:ext cx="35719" cy="28575"/>
          </a:xfrm>
          <a:custGeom>
            <a:avLst/>
            <a:gdLst>
              <a:gd name="T0" fmla="*/ 0 w 30"/>
              <a:gd name="T1" fmla="*/ 0 h 24"/>
              <a:gd name="T2" fmla="*/ 12 w 30"/>
              <a:gd name="T3" fmla="*/ 12 h 24"/>
              <a:gd name="T4" fmla="*/ 30 w 30"/>
              <a:gd name="T5" fmla="*/ 24 h 24"/>
              <a:gd name="T6" fmla="*/ 0 60000 65536"/>
              <a:gd name="T7" fmla="*/ 0 60000 65536"/>
              <a:gd name="T8" fmla="*/ 0 60000 65536"/>
              <a:gd name="T9" fmla="*/ 0 w 30"/>
              <a:gd name="T10" fmla="*/ 0 h 24"/>
              <a:gd name="T11" fmla="*/ 30 w 3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24">
                <a:moveTo>
                  <a:pt x="0" y="0"/>
                </a:moveTo>
                <a:lnTo>
                  <a:pt x="12" y="12"/>
                </a:lnTo>
                <a:lnTo>
                  <a:pt x="30" y="24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57" name="Freeform 53"/>
          <p:cNvSpPr>
            <a:spLocks/>
          </p:cNvSpPr>
          <p:nvPr/>
        </p:nvSpPr>
        <p:spPr bwMode="auto">
          <a:xfrm>
            <a:off x="1516956" y="4080868"/>
            <a:ext cx="35719" cy="7144"/>
          </a:xfrm>
          <a:custGeom>
            <a:avLst/>
            <a:gdLst>
              <a:gd name="T0" fmla="*/ 0 w 30"/>
              <a:gd name="T1" fmla="*/ 0 h 6"/>
              <a:gd name="T2" fmla="*/ 12 w 30"/>
              <a:gd name="T3" fmla="*/ 6 h 6"/>
              <a:gd name="T4" fmla="*/ 30 w 30"/>
              <a:gd name="T5" fmla="*/ 6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0"/>
                </a:moveTo>
                <a:lnTo>
                  <a:pt x="12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58" name="Freeform 54"/>
          <p:cNvSpPr>
            <a:spLocks/>
          </p:cNvSpPr>
          <p:nvPr/>
        </p:nvSpPr>
        <p:spPr bwMode="auto">
          <a:xfrm>
            <a:off x="1552674" y="4088012"/>
            <a:ext cx="35719" cy="7144"/>
          </a:xfrm>
          <a:custGeom>
            <a:avLst/>
            <a:gdLst>
              <a:gd name="T0" fmla="*/ 0 w 30"/>
              <a:gd name="T1" fmla="*/ 0 h 6"/>
              <a:gd name="T2" fmla="*/ 18 w 30"/>
              <a:gd name="T3" fmla="*/ 6 h 6"/>
              <a:gd name="T4" fmla="*/ 30 w 30"/>
              <a:gd name="T5" fmla="*/ 6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0"/>
                </a:moveTo>
                <a:lnTo>
                  <a:pt x="18" y="6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59" name="Freeform 55"/>
          <p:cNvSpPr>
            <a:spLocks/>
          </p:cNvSpPr>
          <p:nvPr/>
        </p:nvSpPr>
        <p:spPr bwMode="auto">
          <a:xfrm>
            <a:off x="1588392" y="4059437"/>
            <a:ext cx="28575" cy="35719"/>
          </a:xfrm>
          <a:custGeom>
            <a:avLst/>
            <a:gdLst>
              <a:gd name="T0" fmla="*/ 0 w 24"/>
              <a:gd name="T1" fmla="*/ 30 h 30"/>
              <a:gd name="T2" fmla="*/ 6 w 24"/>
              <a:gd name="T3" fmla="*/ 24 h 30"/>
              <a:gd name="T4" fmla="*/ 12 w 24"/>
              <a:gd name="T5" fmla="*/ 18 h 30"/>
              <a:gd name="T6" fmla="*/ 24 w 24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30"/>
              <a:gd name="T14" fmla="*/ 24 w 24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30">
                <a:moveTo>
                  <a:pt x="0" y="30"/>
                </a:moveTo>
                <a:lnTo>
                  <a:pt x="6" y="24"/>
                </a:lnTo>
                <a:lnTo>
                  <a:pt x="12" y="18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60" name="Line 56"/>
          <p:cNvSpPr>
            <a:spLocks noChangeShapeType="1"/>
          </p:cNvSpPr>
          <p:nvPr/>
        </p:nvSpPr>
        <p:spPr bwMode="auto">
          <a:xfrm flipV="1">
            <a:off x="1616968" y="4023718"/>
            <a:ext cx="35719" cy="35719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61" name="Line 57"/>
          <p:cNvSpPr>
            <a:spLocks noChangeShapeType="1"/>
          </p:cNvSpPr>
          <p:nvPr/>
        </p:nvSpPr>
        <p:spPr bwMode="auto">
          <a:xfrm flipV="1">
            <a:off x="1652687" y="3995142"/>
            <a:ext cx="35719" cy="2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62" name="Freeform 58"/>
          <p:cNvSpPr>
            <a:spLocks/>
          </p:cNvSpPr>
          <p:nvPr/>
        </p:nvSpPr>
        <p:spPr bwMode="auto">
          <a:xfrm>
            <a:off x="1688406" y="3966567"/>
            <a:ext cx="34528" cy="28575"/>
          </a:xfrm>
          <a:custGeom>
            <a:avLst/>
            <a:gdLst>
              <a:gd name="T0" fmla="*/ 0 w 29"/>
              <a:gd name="T1" fmla="*/ 24 h 24"/>
              <a:gd name="T2" fmla="*/ 11 w 29"/>
              <a:gd name="T3" fmla="*/ 12 h 24"/>
              <a:gd name="T4" fmla="*/ 29 w 29"/>
              <a:gd name="T5" fmla="*/ 0 h 24"/>
              <a:gd name="T6" fmla="*/ 0 60000 65536"/>
              <a:gd name="T7" fmla="*/ 0 60000 65536"/>
              <a:gd name="T8" fmla="*/ 0 60000 65536"/>
              <a:gd name="T9" fmla="*/ 0 w 29"/>
              <a:gd name="T10" fmla="*/ 0 h 24"/>
              <a:gd name="T11" fmla="*/ 29 w 29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24">
                <a:moveTo>
                  <a:pt x="0" y="24"/>
                </a:moveTo>
                <a:lnTo>
                  <a:pt x="11" y="12"/>
                </a:lnTo>
                <a:lnTo>
                  <a:pt x="29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63" name="Freeform 59"/>
          <p:cNvSpPr>
            <a:spLocks/>
          </p:cNvSpPr>
          <p:nvPr/>
        </p:nvSpPr>
        <p:spPr bwMode="auto">
          <a:xfrm>
            <a:off x="1722933" y="3923704"/>
            <a:ext cx="35719" cy="42863"/>
          </a:xfrm>
          <a:custGeom>
            <a:avLst/>
            <a:gdLst>
              <a:gd name="T0" fmla="*/ 0 w 30"/>
              <a:gd name="T1" fmla="*/ 36 h 36"/>
              <a:gd name="T2" fmla="*/ 12 w 30"/>
              <a:gd name="T3" fmla="*/ 18 h 36"/>
              <a:gd name="T4" fmla="*/ 30 w 30"/>
              <a:gd name="T5" fmla="*/ 0 h 36"/>
              <a:gd name="T6" fmla="*/ 0 60000 65536"/>
              <a:gd name="T7" fmla="*/ 0 60000 65536"/>
              <a:gd name="T8" fmla="*/ 0 60000 65536"/>
              <a:gd name="T9" fmla="*/ 0 w 30"/>
              <a:gd name="T10" fmla="*/ 0 h 36"/>
              <a:gd name="T11" fmla="*/ 30 w 3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6">
                <a:moveTo>
                  <a:pt x="0" y="36"/>
                </a:move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64" name="Freeform 60"/>
          <p:cNvSpPr>
            <a:spLocks/>
          </p:cNvSpPr>
          <p:nvPr/>
        </p:nvSpPr>
        <p:spPr bwMode="auto">
          <a:xfrm>
            <a:off x="1758652" y="3902274"/>
            <a:ext cx="35719" cy="21431"/>
          </a:xfrm>
          <a:custGeom>
            <a:avLst/>
            <a:gdLst>
              <a:gd name="T0" fmla="*/ 0 w 30"/>
              <a:gd name="T1" fmla="*/ 18 h 18"/>
              <a:gd name="T2" fmla="*/ 18 w 30"/>
              <a:gd name="T3" fmla="*/ 6 h 18"/>
              <a:gd name="T4" fmla="*/ 30 w 30"/>
              <a:gd name="T5" fmla="*/ 0 h 18"/>
              <a:gd name="T6" fmla="*/ 0 60000 65536"/>
              <a:gd name="T7" fmla="*/ 0 60000 65536"/>
              <a:gd name="T8" fmla="*/ 0 60000 65536"/>
              <a:gd name="T9" fmla="*/ 0 w 30"/>
              <a:gd name="T10" fmla="*/ 0 h 18"/>
              <a:gd name="T11" fmla="*/ 30 w 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8">
                <a:moveTo>
                  <a:pt x="0" y="18"/>
                </a:moveTo>
                <a:lnTo>
                  <a:pt x="18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65" name="Freeform 61"/>
          <p:cNvSpPr>
            <a:spLocks/>
          </p:cNvSpPr>
          <p:nvPr/>
        </p:nvSpPr>
        <p:spPr bwMode="auto">
          <a:xfrm>
            <a:off x="1794370" y="3887985"/>
            <a:ext cx="28575" cy="14288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24 w 24"/>
              <a:gd name="T5" fmla="*/ 0 h 12"/>
              <a:gd name="T6" fmla="*/ 0 60000 65536"/>
              <a:gd name="T7" fmla="*/ 0 60000 65536"/>
              <a:gd name="T8" fmla="*/ 0 60000 65536"/>
              <a:gd name="T9" fmla="*/ 0 w 24"/>
              <a:gd name="T10" fmla="*/ 0 h 12"/>
              <a:gd name="T11" fmla="*/ 24 w 2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66" name="Freeform 62"/>
          <p:cNvSpPr>
            <a:spLocks/>
          </p:cNvSpPr>
          <p:nvPr/>
        </p:nvSpPr>
        <p:spPr bwMode="auto">
          <a:xfrm>
            <a:off x="1822946" y="3860602"/>
            <a:ext cx="35719" cy="27385"/>
          </a:xfrm>
          <a:custGeom>
            <a:avLst/>
            <a:gdLst>
              <a:gd name="T0" fmla="*/ 0 w 30"/>
              <a:gd name="T1" fmla="*/ 23 h 23"/>
              <a:gd name="T2" fmla="*/ 12 w 30"/>
              <a:gd name="T3" fmla="*/ 11 h 23"/>
              <a:gd name="T4" fmla="*/ 24 w 30"/>
              <a:gd name="T5" fmla="*/ 0 h 23"/>
              <a:gd name="T6" fmla="*/ 30 w 30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23"/>
              <a:gd name="T14" fmla="*/ 30 w 30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23">
                <a:moveTo>
                  <a:pt x="0" y="23"/>
                </a:moveTo>
                <a:lnTo>
                  <a:pt x="12" y="11"/>
                </a:lnTo>
                <a:lnTo>
                  <a:pt x="24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67" name="Freeform 63"/>
          <p:cNvSpPr>
            <a:spLocks/>
          </p:cNvSpPr>
          <p:nvPr/>
        </p:nvSpPr>
        <p:spPr bwMode="auto">
          <a:xfrm>
            <a:off x="1858665" y="3860602"/>
            <a:ext cx="35719" cy="27385"/>
          </a:xfrm>
          <a:custGeom>
            <a:avLst/>
            <a:gdLst>
              <a:gd name="T0" fmla="*/ 0 w 30"/>
              <a:gd name="T1" fmla="*/ 0 h 23"/>
              <a:gd name="T2" fmla="*/ 6 w 30"/>
              <a:gd name="T3" fmla="*/ 6 h 23"/>
              <a:gd name="T4" fmla="*/ 12 w 30"/>
              <a:gd name="T5" fmla="*/ 11 h 23"/>
              <a:gd name="T6" fmla="*/ 24 w 30"/>
              <a:gd name="T7" fmla="*/ 17 h 23"/>
              <a:gd name="T8" fmla="*/ 30 w 30"/>
              <a:gd name="T9" fmla="*/ 23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3"/>
              <a:gd name="T17" fmla="*/ 30 w 30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3">
                <a:moveTo>
                  <a:pt x="0" y="0"/>
                </a:moveTo>
                <a:lnTo>
                  <a:pt x="6" y="6"/>
                </a:lnTo>
                <a:lnTo>
                  <a:pt x="12" y="11"/>
                </a:lnTo>
                <a:lnTo>
                  <a:pt x="24" y="17"/>
                </a:lnTo>
                <a:lnTo>
                  <a:pt x="30" y="23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68" name="Freeform 64"/>
          <p:cNvSpPr>
            <a:spLocks/>
          </p:cNvSpPr>
          <p:nvPr/>
        </p:nvSpPr>
        <p:spPr bwMode="auto">
          <a:xfrm>
            <a:off x="1894383" y="3880843"/>
            <a:ext cx="35719" cy="7144"/>
          </a:xfrm>
          <a:custGeom>
            <a:avLst/>
            <a:gdLst>
              <a:gd name="T0" fmla="*/ 0 w 30"/>
              <a:gd name="T1" fmla="*/ 6 h 6"/>
              <a:gd name="T2" fmla="*/ 12 w 30"/>
              <a:gd name="T3" fmla="*/ 6 h 6"/>
              <a:gd name="T4" fmla="*/ 30 w 30"/>
              <a:gd name="T5" fmla="*/ 0 h 6"/>
              <a:gd name="T6" fmla="*/ 0 60000 65536"/>
              <a:gd name="T7" fmla="*/ 0 60000 65536"/>
              <a:gd name="T8" fmla="*/ 0 60000 65536"/>
              <a:gd name="T9" fmla="*/ 0 w 30"/>
              <a:gd name="T10" fmla="*/ 0 h 6"/>
              <a:gd name="T11" fmla="*/ 30 w 3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">
                <a:moveTo>
                  <a:pt x="0" y="6"/>
                </a:moveTo>
                <a:lnTo>
                  <a:pt x="12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69" name="Freeform 65"/>
          <p:cNvSpPr>
            <a:spLocks/>
          </p:cNvSpPr>
          <p:nvPr/>
        </p:nvSpPr>
        <p:spPr bwMode="auto">
          <a:xfrm>
            <a:off x="1930102" y="3860601"/>
            <a:ext cx="35719" cy="20241"/>
          </a:xfrm>
          <a:custGeom>
            <a:avLst/>
            <a:gdLst>
              <a:gd name="T0" fmla="*/ 0 w 30"/>
              <a:gd name="T1" fmla="*/ 17 h 17"/>
              <a:gd name="T2" fmla="*/ 12 w 30"/>
              <a:gd name="T3" fmla="*/ 11 h 17"/>
              <a:gd name="T4" fmla="*/ 30 w 30"/>
              <a:gd name="T5" fmla="*/ 0 h 17"/>
              <a:gd name="T6" fmla="*/ 0 60000 65536"/>
              <a:gd name="T7" fmla="*/ 0 60000 65536"/>
              <a:gd name="T8" fmla="*/ 0 60000 65536"/>
              <a:gd name="T9" fmla="*/ 0 w 30"/>
              <a:gd name="T10" fmla="*/ 0 h 17"/>
              <a:gd name="T11" fmla="*/ 30 w 30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7">
                <a:moveTo>
                  <a:pt x="0" y="17"/>
                </a:moveTo>
                <a:lnTo>
                  <a:pt x="12" y="11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70" name="Line 66"/>
          <p:cNvSpPr>
            <a:spLocks noChangeShapeType="1"/>
          </p:cNvSpPr>
          <p:nvPr/>
        </p:nvSpPr>
        <p:spPr bwMode="auto">
          <a:xfrm flipV="1">
            <a:off x="1965821" y="3832026"/>
            <a:ext cx="35719" cy="2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71" name="Line 67"/>
          <p:cNvSpPr>
            <a:spLocks noChangeShapeType="1"/>
          </p:cNvSpPr>
          <p:nvPr/>
        </p:nvSpPr>
        <p:spPr bwMode="auto">
          <a:xfrm flipV="1">
            <a:off x="2001539" y="3796308"/>
            <a:ext cx="28575" cy="35719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72" name="Freeform 68"/>
          <p:cNvSpPr>
            <a:spLocks/>
          </p:cNvSpPr>
          <p:nvPr/>
        </p:nvSpPr>
        <p:spPr bwMode="auto">
          <a:xfrm>
            <a:off x="2030115" y="3760589"/>
            <a:ext cx="35719" cy="35719"/>
          </a:xfrm>
          <a:custGeom>
            <a:avLst/>
            <a:gdLst>
              <a:gd name="T0" fmla="*/ 0 w 30"/>
              <a:gd name="T1" fmla="*/ 30 h 30"/>
              <a:gd name="T2" fmla="*/ 12 w 30"/>
              <a:gd name="T3" fmla="*/ 12 h 30"/>
              <a:gd name="T4" fmla="*/ 24 w 30"/>
              <a:gd name="T5" fmla="*/ 6 h 30"/>
              <a:gd name="T6" fmla="*/ 30 w 30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0"/>
              <a:gd name="T14" fmla="*/ 30 w 30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0">
                <a:moveTo>
                  <a:pt x="0" y="30"/>
                </a:moveTo>
                <a:lnTo>
                  <a:pt x="12" y="12"/>
                </a:lnTo>
                <a:lnTo>
                  <a:pt x="24" y="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73" name="Freeform 69"/>
          <p:cNvSpPr>
            <a:spLocks/>
          </p:cNvSpPr>
          <p:nvPr/>
        </p:nvSpPr>
        <p:spPr bwMode="auto">
          <a:xfrm>
            <a:off x="2065833" y="3760589"/>
            <a:ext cx="35719" cy="7144"/>
          </a:xfrm>
          <a:custGeom>
            <a:avLst/>
            <a:gdLst>
              <a:gd name="T0" fmla="*/ 0 w 30"/>
              <a:gd name="T1" fmla="*/ 0 h 6"/>
              <a:gd name="T2" fmla="*/ 6 w 30"/>
              <a:gd name="T3" fmla="*/ 0 h 6"/>
              <a:gd name="T4" fmla="*/ 12 w 30"/>
              <a:gd name="T5" fmla="*/ 0 h 6"/>
              <a:gd name="T6" fmla="*/ 30 w 30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30" y="6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74" name="Freeform 70"/>
          <p:cNvSpPr>
            <a:spLocks/>
          </p:cNvSpPr>
          <p:nvPr/>
        </p:nvSpPr>
        <p:spPr bwMode="auto">
          <a:xfrm>
            <a:off x="2101552" y="3767732"/>
            <a:ext cx="35719" cy="1191"/>
          </a:xfrm>
          <a:custGeom>
            <a:avLst/>
            <a:gdLst>
              <a:gd name="T0" fmla="*/ 0 w 30"/>
              <a:gd name="T1" fmla="*/ 0 h 1588"/>
              <a:gd name="T2" fmla="*/ 12 w 30"/>
              <a:gd name="T3" fmla="*/ 0 h 1588"/>
              <a:gd name="T4" fmla="*/ 30 w 30"/>
              <a:gd name="T5" fmla="*/ 0 h 1588"/>
              <a:gd name="T6" fmla="*/ 0 60000 65536"/>
              <a:gd name="T7" fmla="*/ 0 60000 65536"/>
              <a:gd name="T8" fmla="*/ 0 60000 65536"/>
              <a:gd name="T9" fmla="*/ 0 w 30"/>
              <a:gd name="T10" fmla="*/ 0 h 1588"/>
              <a:gd name="T11" fmla="*/ 30 w 3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588">
                <a:moveTo>
                  <a:pt x="0" y="0"/>
                </a:moveTo>
                <a:lnTo>
                  <a:pt x="12" y="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75" name="Freeform 71"/>
          <p:cNvSpPr>
            <a:spLocks/>
          </p:cNvSpPr>
          <p:nvPr/>
        </p:nvSpPr>
        <p:spPr bwMode="auto">
          <a:xfrm>
            <a:off x="2137271" y="3732014"/>
            <a:ext cx="35719" cy="35719"/>
          </a:xfrm>
          <a:custGeom>
            <a:avLst/>
            <a:gdLst>
              <a:gd name="T0" fmla="*/ 0 w 30"/>
              <a:gd name="T1" fmla="*/ 30 h 30"/>
              <a:gd name="T2" fmla="*/ 6 w 30"/>
              <a:gd name="T3" fmla="*/ 24 h 30"/>
              <a:gd name="T4" fmla="*/ 12 w 30"/>
              <a:gd name="T5" fmla="*/ 18 h 30"/>
              <a:gd name="T6" fmla="*/ 30 w 30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0"/>
              <a:gd name="T14" fmla="*/ 30 w 30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0">
                <a:moveTo>
                  <a:pt x="0" y="30"/>
                </a:moveTo>
                <a:lnTo>
                  <a:pt x="6" y="24"/>
                </a:lnTo>
                <a:lnTo>
                  <a:pt x="12" y="18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76" name="Line 72"/>
          <p:cNvSpPr>
            <a:spLocks noChangeShapeType="1"/>
          </p:cNvSpPr>
          <p:nvPr/>
        </p:nvSpPr>
        <p:spPr bwMode="auto">
          <a:xfrm flipV="1">
            <a:off x="2172990" y="3710583"/>
            <a:ext cx="35719" cy="21431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77" name="Freeform 73"/>
          <p:cNvSpPr>
            <a:spLocks/>
          </p:cNvSpPr>
          <p:nvPr/>
        </p:nvSpPr>
        <p:spPr bwMode="auto">
          <a:xfrm>
            <a:off x="2208707" y="3696294"/>
            <a:ext cx="28575" cy="14288"/>
          </a:xfrm>
          <a:custGeom>
            <a:avLst/>
            <a:gdLst>
              <a:gd name="T0" fmla="*/ 0 w 24"/>
              <a:gd name="T1" fmla="*/ 12 h 12"/>
              <a:gd name="T2" fmla="*/ 12 w 24"/>
              <a:gd name="T3" fmla="*/ 6 h 12"/>
              <a:gd name="T4" fmla="*/ 18 w 24"/>
              <a:gd name="T5" fmla="*/ 6 h 12"/>
              <a:gd name="T6" fmla="*/ 24 w 24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2"/>
              <a:gd name="T14" fmla="*/ 24 w 24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2">
                <a:moveTo>
                  <a:pt x="0" y="12"/>
                </a:moveTo>
                <a:lnTo>
                  <a:pt x="12" y="6"/>
                </a:lnTo>
                <a:lnTo>
                  <a:pt x="18" y="6"/>
                </a:lnTo>
                <a:lnTo>
                  <a:pt x="24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78" name="Freeform 74"/>
          <p:cNvSpPr>
            <a:spLocks/>
          </p:cNvSpPr>
          <p:nvPr/>
        </p:nvSpPr>
        <p:spPr bwMode="auto">
          <a:xfrm>
            <a:off x="2237283" y="3632002"/>
            <a:ext cx="35719" cy="64294"/>
          </a:xfrm>
          <a:custGeom>
            <a:avLst/>
            <a:gdLst>
              <a:gd name="T0" fmla="*/ 0 w 30"/>
              <a:gd name="T1" fmla="*/ 54 h 54"/>
              <a:gd name="T2" fmla="*/ 6 w 30"/>
              <a:gd name="T3" fmla="*/ 42 h 54"/>
              <a:gd name="T4" fmla="*/ 12 w 30"/>
              <a:gd name="T5" fmla="*/ 30 h 54"/>
              <a:gd name="T6" fmla="*/ 30 w 30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54"/>
              <a:gd name="T14" fmla="*/ 30 w 30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54">
                <a:moveTo>
                  <a:pt x="0" y="54"/>
                </a:moveTo>
                <a:lnTo>
                  <a:pt x="6" y="42"/>
                </a:lnTo>
                <a:lnTo>
                  <a:pt x="12" y="30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79" name="Freeform 75"/>
          <p:cNvSpPr>
            <a:spLocks/>
          </p:cNvSpPr>
          <p:nvPr/>
        </p:nvSpPr>
        <p:spPr bwMode="auto">
          <a:xfrm>
            <a:off x="2273002" y="3553421"/>
            <a:ext cx="35719" cy="78581"/>
          </a:xfrm>
          <a:custGeom>
            <a:avLst/>
            <a:gdLst>
              <a:gd name="T0" fmla="*/ 0 w 30"/>
              <a:gd name="T1" fmla="*/ 66 h 66"/>
              <a:gd name="T2" fmla="*/ 12 w 30"/>
              <a:gd name="T3" fmla="*/ 36 h 66"/>
              <a:gd name="T4" fmla="*/ 30 w 30"/>
              <a:gd name="T5" fmla="*/ 0 h 66"/>
              <a:gd name="T6" fmla="*/ 0 60000 65536"/>
              <a:gd name="T7" fmla="*/ 0 60000 65536"/>
              <a:gd name="T8" fmla="*/ 0 60000 65536"/>
              <a:gd name="T9" fmla="*/ 0 w 30"/>
              <a:gd name="T10" fmla="*/ 0 h 66"/>
              <a:gd name="T11" fmla="*/ 30 w 30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6">
                <a:moveTo>
                  <a:pt x="0" y="66"/>
                </a:moveTo>
                <a:lnTo>
                  <a:pt x="12" y="36"/>
                </a:lnTo>
                <a:lnTo>
                  <a:pt x="3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87" name="Freeform 83"/>
          <p:cNvSpPr>
            <a:spLocks/>
          </p:cNvSpPr>
          <p:nvPr/>
        </p:nvSpPr>
        <p:spPr bwMode="auto">
          <a:xfrm>
            <a:off x="453726" y="3552229"/>
            <a:ext cx="1857375" cy="1208484"/>
          </a:xfrm>
          <a:custGeom>
            <a:avLst/>
            <a:gdLst>
              <a:gd name="T0" fmla="*/ 35 w 1560"/>
              <a:gd name="T1" fmla="*/ 999 h 1015"/>
              <a:gd name="T2" fmla="*/ 86 w 1560"/>
              <a:gd name="T3" fmla="*/ 993 h 1015"/>
              <a:gd name="T4" fmla="*/ 138 w 1560"/>
              <a:gd name="T5" fmla="*/ 951 h 1015"/>
              <a:gd name="T6" fmla="*/ 165 w 1560"/>
              <a:gd name="T7" fmla="*/ 934 h 1015"/>
              <a:gd name="T8" fmla="*/ 210 w 1560"/>
              <a:gd name="T9" fmla="*/ 915 h 1015"/>
              <a:gd name="T10" fmla="*/ 249 w 1560"/>
              <a:gd name="T11" fmla="*/ 895 h 1015"/>
              <a:gd name="T12" fmla="*/ 278 w 1560"/>
              <a:gd name="T13" fmla="*/ 868 h 1015"/>
              <a:gd name="T14" fmla="*/ 312 w 1560"/>
              <a:gd name="T15" fmla="*/ 864 h 1015"/>
              <a:gd name="T16" fmla="*/ 345 w 1560"/>
              <a:gd name="T17" fmla="*/ 847 h 1015"/>
              <a:gd name="T18" fmla="*/ 404 w 1560"/>
              <a:gd name="T19" fmla="*/ 793 h 1015"/>
              <a:gd name="T20" fmla="*/ 452 w 1560"/>
              <a:gd name="T21" fmla="*/ 751 h 1015"/>
              <a:gd name="T22" fmla="*/ 516 w 1560"/>
              <a:gd name="T23" fmla="*/ 703 h 1015"/>
              <a:gd name="T24" fmla="*/ 557 w 1560"/>
              <a:gd name="T25" fmla="*/ 646 h 1015"/>
              <a:gd name="T26" fmla="*/ 609 w 1560"/>
              <a:gd name="T27" fmla="*/ 598 h 1015"/>
              <a:gd name="T28" fmla="*/ 651 w 1560"/>
              <a:gd name="T29" fmla="*/ 538 h 1015"/>
              <a:gd name="T30" fmla="*/ 689 w 1560"/>
              <a:gd name="T31" fmla="*/ 534 h 1015"/>
              <a:gd name="T32" fmla="*/ 729 w 1560"/>
              <a:gd name="T33" fmla="*/ 520 h 1015"/>
              <a:gd name="T34" fmla="*/ 774 w 1560"/>
              <a:gd name="T35" fmla="*/ 474 h 1015"/>
              <a:gd name="T36" fmla="*/ 815 w 1560"/>
              <a:gd name="T37" fmla="*/ 430 h 1015"/>
              <a:gd name="T38" fmla="*/ 837 w 1560"/>
              <a:gd name="T39" fmla="*/ 406 h 1015"/>
              <a:gd name="T40" fmla="*/ 876 w 1560"/>
              <a:gd name="T41" fmla="*/ 430 h 1015"/>
              <a:gd name="T42" fmla="*/ 915 w 1560"/>
              <a:gd name="T43" fmla="*/ 448 h 1015"/>
              <a:gd name="T44" fmla="*/ 954 w 1560"/>
              <a:gd name="T45" fmla="*/ 451 h 1015"/>
              <a:gd name="T46" fmla="*/ 984 w 1560"/>
              <a:gd name="T47" fmla="*/ 418 h 1015"/>
              <a:gd name="T48" fmla="*/ 1011 w 1560"/>
              <a:gd name="T49" fmla="*/ 393 h 1015"/>
              <a:gd name="T50" fmla="*/ 1047 w 1560"/>
              <a:gd name="T51" fmla="*/ 360 h 1015"/>
              <a:gd name="T52" fmla="*/ 1085 w 1560"/>
              <a:gd name="T53" fmla="*/ 322 h 1015"/>
              <a:gd name="T54" fmla="*/ 1134 w 1560"/>
              <a:gd name="T55" fmla="*/ 289 h 1015"/>
              <a:gd name="T56" fmla="*/ 1164 w 1560"/>
              <a:gd name="T57" fmla="*/ 268 h 1015"/>
              <a:gd name="T58" fmla="*/ 1190 w 1560"/>
              <a:gd name="T59" fmla="*/ 267 h 1015"/>
              <a:gd name="T60" fmla="*/ 1238 w 1560"/>
              <a:gd name="T61" fmla="*/ 277 h 1015"/>
              <a:gd name="T62" fmla="*/ 1283 w 1560"/>
              <a:gd name="T63" fmla="*/ 249 h 1015"/>
              <a:gd name="T64" fmla="*/ 1313 w 1560"/>
              <a:gd name="T65" fmla="*/ 220 h 1015"/>
              <a:gd name="T66" fmla="*/ 1335 w 1560"/>
              <a:gd name="T67" fmla="*/ 189 h 1015"/>
              <a:gd name="T68" fmla="*/ 1359 w 1560"/>
              <a:gd name="T69" fmla="*/ 174 h 1015"/>
              <a:gd name="T70" fmla="*/ 1392 w 1560"/>
              <a:gd name="T71" fmla="*/ 181 h 1015"/>
              <a:gd name="T72" fmla="*/ 1427 w 1560"/>
              <a:gd name="T73" fmla="*/ 168 h 1015"/>
              <a:gd name="T74" fmla="*/ 1455 w 1560"/>
              <a:gd name="T75" fmla="*/ 144 h 1015"/>
              <a:gd name="T76" fmla="*/ 1490 w 1560"/>
              <a:gd name="T77" fmla="*/ 126 h 1015"/>
              <a:gd name="T78" fmla="*/ 1520 w 1560"/>
              <a:gd name="T79" fmla="*/ 76 h 1015"/>
              <a:gd name="T80" fmla="*/ 1545 w 1560"/>
              <a:gd name="T81" fmla="*/ 27 h 1015"/>
              <a:gd name="T82" fmla="*/ 1560 w 1560"/>
              <a:gd name="T83" fmla="*/ 0 h 10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60"/>
              <a:gd name="T127" fmla="*/ 0 h 1015"/>
              <a:gd name="T128" fmla="*/ 1560 w 1560"/>
              <a:gd name="T129" fmla="*/ 1015 h 101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60" h="1015">
                <a:moveTo>
                  <a:pt x="0" y="1015"/>
                </a:moveTo>
                <a:cubicBezTo>
                  <a:pt x="12" y="1009"/>
                  <a:pt x="24" y="1003"/>
                  <a:pt x="35" y="999"/>
                </a:cubicBezTo>
                <a:cubicBezTo>
                  <a:pt x="46" y="995"/>
                  <a:pt x="58" y="991"/>
                  <a:pt x="66" y="990"/>
                </a:cubicBezTo>
                <a:cubicBezTo>
                  <a:pt x="74" y="989"/>
                  <a:pt x="79" y="993"/>
                  <a:pt x="86" y="993"/>
                </a:cubicBezTo>
                <a:cubicBezTo>
                  <a:pt x="93" y="993"/>
                  <a:pt x="98" y="997"/>
                  <a:pt x="107" y="990"/>
                </a:cubicBezTo>
                <a:cubicBezTo>
                  <a:pt x="116" y="983"/>
                  <a:pt x="131" y="959"/>
                  <a:pt x="138" y="951"/>
                </a:cubicBezTo>
                <a:cubicBezTo>
                  <a:pt x="145" y="943"/>
                  <a:pt x="146" y="945"/>
                  <a:pt x="150" y="942"/>
                </a:cubicBezTo>
                <a:cubicBezTo>
                  <a:pt x="154" y="939"/>
                  <a:pt x="160" y="938"/>
                  <a:pt x="165" y="934"/>
                </a:cubicBezTo>
                <a:cubicBezTo>
                  <a:pt x="170" y="930"/>
                  <a:pt x="173" y="922"/>
                  <a:pt x="180" y="919"/>
                </a:cubicBezTo>
                <a:cubicBezTo>
                  <a:pt x="187" y="916"/>
                  <a:pt x="201" y="917"/>
                  <a:pt x="210" y="915"/>
                </a:cubicBezTo>
                <a:cubicBezTo>
                  <a:pt x="219" y="913"/>
                  <a:pt x="227" y="910"/>
                  <a:pt x="233" y="907"/>
                </a:cubicBezTo>
                <a:cubicBezTo>
                  <a:pt x="239" y="904"/>
                  <a:pt x="244" y="899"/>
                  <a:pt x="249" y="895"/>
                </a:cubicBezTo>
                <a:cubicBezTo>
                  <a:pt x="254" y="891"/>
                  <a:pt x="258" y="889"/>
                  <a:pt x="263" y="885"/>
                </a:cubicBezTo>
                <a:cubicBezTo>
                  <a:pt x="268" y="881"/>
                  <a:pt x="273" y="871"/>
                  <a:pt x="278" y="868"/>
                </a:cubicBezTo>
                <a:cubicBezTo>
                  <a:pt x="283" y="865"/>
                  <a:pt x="288" y="868"/>
                  <a:pt x="294" y="867"/>
                </a:cubicBezTo>
                <a:cubicBezTo>
                  <a:pt x="300" y="866"/>
                  <a:pt x="307" y="865"/>
                  <a:pt x="312" y="864"/>
                </a:cubicBezTo>
                <a:cubicBezTo>
                  <a:pt x="317" y="863"/>
                  <a:pt x="322" y="861"/>
                  <a:pt x="327" y="858"/>
                </a:cubicBezTo>
                <a:cubicBezTo>
                  <a:pt x="332" y="855"/>
                  <a:pt x="339" y="851"/>
                  <a:pt x="345" y="847"/>
                </a:cubicBezTo>
                <a:cubicBezTo>
                  <a:pt x="351" y="843"/>
                  <a:pt x="356" y="840"/>
                  <a:pt x="366" y="831"/>
                </a:cubicBezTo>
                <a:cubicBezTo>
                  <a:pt x="376" y="822"/>
                  <a:pt x="394" y="802"/>
                  <a:pt x="404" y="793"/>
                </a:cubicBezTo>
                <a:cubicBezTo>
                  <a:pt x="414" y="784"/>
                  <a:pt x="418" y="785"/>
                  <a:pt x="426" y="778"/>
                </a:cubicBezTo>
                <a:cubicBezTo>
                  <a:pt x="434" y="771"/>
                  <a:pt x="443" y="758"/>
                  <a:pt x="452" y="751"/>
                </a:cubicBezTo>
                <a:cubicBezTo>
                  <a:pt x="461" y="744"/>
                  <a:pt x="471" y="743"/>
                  <a:pt x="482" y="735"/>
                </a:cubicBezTo>
                <a:cubicBezTo>
                  <a:pt x="493" y="727"/>
                  <a:pt x="506" y="713"/>
                  <a:pt x="516" y="703"/>
                </a:cubicBezTo>
                <a:cubicBezTo>
                  <a:pt x="526" y="693"/>
                  <a:pt x="536" y="685"/>
                  <a:pt x="543" y="675"/>
                </a:cubicBezTo>
                <a:cubicBezTo>
                  <a:pt x="550" y="665"/>
                  <a:pt x="550" y="656"/>
                  <a:pt x="557" y="646"/>
                </a:cubicBezTo>
                <a:cubicBezTo>
                  <a:pt x="564" y="636"/>
                  <a:pt x="578" y="624"/>
                  <a:pt x="587" y="616"/>
                </a:cubicBezTo>
                <a:cubicBezTo>
                  <a:pt x="596" y="608"/>
                  <a:pt x="602" y="606"/>
                  <a:pt x="609" y="598"/>
                </a:cubicBezTo>
                <a:cubicBezTo>
                  <a:pt x="616" y="590"/>
                  <a:pt x="622" y="578"/>
                  <a:pt x="629" y="568"/>
                </a:cubicBezTo>
                <a:cubicBezTo>
                  <a:pt x="636" y="558"/>
                  <a:pt x="645" y="544"/>
                  <a:pt x="651" y="538"/>
                </a:cubicBezTo>
                <a:cubicBezTo>
                  <a:pt x="657" y="532"/>
                  <a:pt x="662" y="535"/>
                  <a:pt x="668" y="534"/>
                </a:cubicBezTo>
                <a:cubicBezTo>
                  <a:pt x="674" y="533"/>
                  <a:pt x="681" y="533"/>
                  <a:pt x="689" y="534"/>
                </a:cubicBezTo>
                <a:cubicBezTo>
                  <a:pt x="697" y="535"/>
                  <a:pt x="710" y="542"/>
                  <a:pt x="717" y="540"/>
                </a:cubicBezTo>
                <a:cubicBezTo>
                  <a:pt x="724" y="538"/>
                  <a:pt x="724" y="527"/>
                  <a:pt x="729" y="520"/>
                </a:cubicBezTo>
                <a:cubicBezTo>
                  <a:pt x="734" y="513"/>
                  <a:pt x="740" y="504"/>
                  <a:pt x="747" y="496"/>
                </a:cubicBezTo>
                <a:cubicBezTo>
                  <a:pt x="754" y="488"/>
                  <a:pt x="766" y="480"/>
                  <a:pt x="774" y="474"/>
                </a:cubicBezTo>
                <a:cubicBezTo>
                  <a:pt x="782" y="468"/>
                  <a:pt x="790" y="466"/>
                  <a:pt x="797" y="459"/>
                </a:cubicBezTo>
                <a:cubicBezTo>
                  <a:pt x="804" y="452"/>
                  <a:pt x="811" y="437"/>
                  <a:pt x="815" y="430"/>
                </a:cubicBezTo>
                <a:cubicBezTo>
                  <a:pt x="819" y="423"/>
                  <a:pt x="820" y="422"/>
                  <a:pt x="824" y="418"/>
                </a:cubicBezTo>
                <a:cubicBezTo>
                  <a:pt x="828" y="414"/>
                  <a:pt x="832" y="407"/>
                  <a:pt x="837" y="406"/>
                </a:cubicBezTo>
                <a:cubicBezTo>
                  <a:pt x="842" y="405"/>
                  <a:pt x="849" y="408"/>
                  <a:pt x="855" y="412"/>
                </a:cubicBezTo>
                <a:cubicBezTo>
                  <a:pt x="861" y="416"/>
                  <a:pt x="869" y="425"/>
                  <a:pt x="876" y="430"/>
                </a:cubicBezTo>
                <a:cubicBezTo>
                  <a:pt x="883" y="435"/>
                  <a:pt x="890" y="442"/>
                  <a:pt x="896" y="445"/>
                </a:cubicBezTo>
                <a:cubicBezTo>
                  <a:pt x="902" y="448"/>
                  <a:pt x="908" y="447"/>
                  <a:pt x="915" y="448"/>
                </a:cubicBezTo>
                <a:cubicBezTo>
                  <a:pt x="922" y="449"/>
                  <a:pt x="933" y="453"/>
                  <a:pt x="939" y="453"/>
                </a:cubicBezTo>
                <a:cubicBezTo>
                  <a:pt x="945" y="453"/>
                  <a:pt x="949" y="454"/>
                  <a:pt x="954" y="451"/>
                </a:cubicBezTo>
                <a:cubicBezTo>
                  <a:pt x="959" y="448"/>
                  <a:pt x="966" y="441"/>
                  <a:pt x="971" y="435"/>
                </a:cubicBezTo>
                <a:cubicBezTo>
                  <a:pt x="976" y="429"/>
                  <a:pt x="980" y="423"/>
                  <a:pt x="984" y="418"/>
                </a:cubicBezTo>
                <a:cubicBezTo>
                  <a:pt x="988" y="413"/>
                  <a:pt x="989" y="410"/>
                  <a:pt x="993" y="406"/>
                </a:cubicBezTo>
                <a:cubicBezTo>
                  <a:pt x="997" y="402"/>
                  <a:pt x="1006" y="397"/>
                  <a:pt x="1011" y="393"/>
                </a:cubicBezTo>
                <a:cubicBezTo>
                  <a:pt x="1016" y="389"/>
                  <a:pt x="1020" y="384"/>
                  <a:pt x="1026" y="379"/>
                </a:cubicBezTo>
                <a:cubicBezTo>
                  <a:pt x="1032" y="374"/>
                  <a:pt x="1040" y="365"/>
                  <a:pt x="1047" y="360"/>
                </a:cubicBezTo>
                <a:cubicBezTo>
                  <a:pt x="1054" y="355"/>
                  <a:pt x="1061" y="352"/>
                  <a:pt x="1067" y="346"/>
                </a:cubicBezTo>
                <a:cubicBezTo>
                  <a:pt x="1073" y="340"/>
                  <a:pt x="1079" y="329"/>
                  <a:pt x="1085" y="322"/>
                </a:cubicBezTo>
                <a:cubicBezTo>
                  <a:pt x="1091" y="315"/>
                  <a:pt x="1098" y="308"/>
                  <a:pt x="1106" y="303"/>
                </a:cubicBezTo>
                <a:cubicBezTo>
                  <a:pt x="1114" y="298"/>
                  <a:pt x="1126" y="293"/>
                  <a:pt x="1134" y="289"/>
                </a:cubicBezTo>
                <a:cubicBezTo>
                  <a:pt x="1142" y="285"/>
                  <a:pt x="1149" y="282"/>
                  <a:pt x="1154" y="279"/>
                </a:cubicBezTo>
                <a:cubicBezTo>
                  <a:pt x="1159" y="276"/>
                  <a:pt x="1161" y="271"/>
                  <a:pt x="1164" y="268"/>
                </a:cubicBezTo>
                <a:cubicBezTo>
                  <a:pt x="1167" y="265"/>
                  <a:pt x="1169" y="261"/>
                  <a:pt x="1173" y="261"/>
                </a:cubicBezTo>
                <a:cubicBezTo>
                  <a:pt x="1177" y="261"/>
                  <a:pt x="1184" y="264"/>
                  <a:pt x="1190" y="267"/>
                </a:cubicBezTo>
                <a:cubicBezTo>
                  <a:pt x="1196" y="270"/>
                  <a:pt x="1204" y="277"/>
                  <a:pt x="1212" y="279"/>
                </a:cubicBezTo>
                <a:cubicBezTo>
                  <a:pt x="1220" y="281"/>
                  <a:pt x="1229" y="280"/>
                  <a:pt x="1238" y="277"/>
                </a:cubicBezTo>
                <a:cubicBezTo>
                  <a:pt x="1247" y="274"/>
                  <a:pt x="1258" y="264"/>
                  <a:pt x="1265" y="259"/>
                </a:cubicBezTo>
                <a:cubicBezTo>
                  <a:pt x="1272" y="254"/>
                  <a:pt x="1278" y="253"/>
                  <a:pt x="1283" y="249"/>
                </a:cubicBezTo>
                <a:cubicBezTo>
                  <a:pt x="1288" y="245"/>
                  <a:pt x="1291" y="243"/>
                  <a:pt x="1296" y="238"/>
                </a:cubicBezTo>
                <a:cubicBezTo>
                  <a:pt x="1301" y="233"/>
                  <a:pt x="1309" y="226"/>
                  <a:pt x="1313" y="220"/>
                </a:cubicBezTo>
                <a:cubicBezTo>
                  <a:pt x="1317" y="214"/>
                  <a:pt x="1319" y="209"/>
                  <a:pt x="1323" y="204"/>
                </a:cubicBezTo>
                <a:cubicBezTo>
                  <a:pt x="1327" y="199"/>
                  <a:pt x="1331" y="193"/>
                  <a:pt x="1335" y="189"/>
                </a:cubicBezTo>
                <a:cubicBezTo>
                  <a:pt x="1339" y="185"/>
                  <a:pt x="1345" y="183"/>
                  <a:pt x="1349" y="180"/>
                </a:cubicBezTo>
                <a:cubicBezTo>
                  <a:pt x="1353" y="177"/>
                  <a:pt x="1355" y="174"/>
                  <a:pt x="1359" y="174"/>
                </a:cubicBezTo>
                <a:cubicBezTo>
                  <a:pt x="1363" y="174"/>
                  <a:pt x="1371" y="177"/>
                  <a:pt x="1376" y="178"/>
                </a:cubicBezTo>
                <a:cubicBezTo>
                  <a:pt x="1381" y="179"/>
                  <a:pt x="1386" y="181"/>
                  <a:pt x="1392" y="181"/>
                </a:cubicBezTo>
                <a:cubicBezTo>
                  <a:pt x="1398" y="181"/>
                  <a:pt x="1407" y="182"/>
                  <a:pt x="1413" y="180"/>
                </a:cubicBezTo>
                <a:cubicBezTo>
                  <a:pt x="1419" y="178"/>
                  <a:pt x="1423" y="172"/>
                  <a:pt x="1427" y="168"/>
                </a:cubicBezTo>
                <a:cubicBezTo>
                  <a:pt x="1431" y="164"/>
                  <a:pt x="1434" y="158"/>
                  <a:pt x="1439" y="154"/>
                </a:cubicBezTo>
                <a:cubicBezTo>
                  <a:pt x="1444" y="150"/>
                  <a:pt x="1450" y="147"/>
                  <a:pt x="1455" y="144"/>
                </a:cubicBezTo>
                <a:cubicBezTo>
                  <a:pt x="1460" y="141"/>
                  <a:pt x="1464" y="138"/>
                  <a:pt x="1470" y="135"/>
                </a:cubicBezTo>
                <a:cubicBezTo>
                  <a:pt x="1476" y="132"/>
                  <a:pt x="1484" y="132"/>
                  <a:pt x="1490" y="126"/>
                </a:cubicBezTo>
                <a:cubicBezTo>
                  <a:pt x="1496" y="120"/>
                  <a:pt x="1503" y="108"/>
                  <a:pt x="1508" y="100"/>
                </a:cubicBezTo>
                <a:cubicBezTo>
                  <a:pt x="1513" y="92"/>
                  <a:pt x="1516" y="84"/>
                  <a:pt x="1520" y="76"/>
                </a:cubicBezTo>
                <a:cubicBezTo>
                  <a:pt x="1524" y="68"/>
                  <a:pt x="1528" y="62"/>
                  <a:pt x="1532" y="54"/>
                </a:cubicBezTo>
                <a:cubicBezTo>
                  <a:pt x="1536" y="46"/>
                  <a:pt x="1542" y="34"/>
                  <a:pt x="1545" y="27"/>
                </a:cubicBezTo>
                <a:cubicBezTo>
                  <a:pt x="1548" y="20"/>
                  <a:pt x="1549" y="17"/>
                  <a:pt x="1551" y="13"/>
                </a:cubicBezTo>
                <a:cubicBezTo>
                  <a:pt x="1553" y="9"/>
                  <a:pt x="1558" y="3"/>
                  <a:pt x="1560" y="0"/>
                </a:cubicBezTo>
              </a:path>
            </a:pathLst>
          </a:custGeom>
          <a:noFill/>
          <a:ln w="5715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350">
              <a:latin typeface="Calibri" panose="020F0502020204030204" pitchFamily="34" charset="0"/>
            </a:endParaRPr>
          </a:p>
        </p:txBody>
      </p:sp>
      <p:sp>
        <p:nvSpPr>
          <p:cNvPr id="405588" name="Line 84"/>
          <p:cNvSpPr>
            <a:spLocks noChangeShapeType="1"/>
          </p:cNvSpPr>
          <p:nvPr/>
        </p:nvSpPr>
        <p:spPr bwMode="auto">
          <a:xfrm flipV="1">
            <a:off x="2428975" y="3485554"/>
            <a:ext cx="0" cy="15621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90" name="Line 86"/>
          <p:cNvSpPr>
            <a:spLocks noChangeShapeType="1"/>
          </p:cNvSpPr>
          <p:nvPr/>
        </p:nvSpPr>
        <p:spPr bwMode="auto">
          <a:xfrm flipH="1">
            <a:off x="428727" y="1679378"/>
            <a:ext cx="17855" cy="312122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94" name="Text Box 90"/>
          <p:cNvSpPr txBox="1">
            <a:spLocks noChangeArrowheads="1"/>
          </p:cNvSpPr>
          <p:nvPr/>
        </p:nvSpPr>
        <p:spPr bwMode="auto">
          <a:xfrm>
            <a:off x="568026" y="30470"/>
            <a:ext cx="8009814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i-FI" sz="3200" b="1" dirty="0" smtClean="0">
                <a:solidFill>
                  <a:srgbClr val="0070C0"/>
                </a:solidFill>
                <a:latin typeface="+mj-lt"/>
              </a:rPr>
              <a:t>To keep carbon emissions on today’s level we need to create a basket of 8 emission reduction strategies</a:t>
            </a:r>
          </a:p>
          <a:p>
            <a:pPr algn="ctr"/>
            <a:endParaRPr lang="en-US" altLang="fi-FI" sz="2100" dirty="0">
              <a:latin typeface="Calibri" panose="020F0502020204030204" pitchFamily="34" charset="0"/>
            </a:endParaRPr>
          </a:p>
        </p:txBody>
      </p:sp>
      <p:sp>
        <p:nvSpPr>
          <p:cNvPr id="405596" name="Line 92"/>
          <p:cNvSpPr>
            <a:spLocks noChangeShapeType="1"/>
          </p:cNvSpPr>
          <p:nvPr/>
        </p:nvSpPr>
        <p:spPr bwMode="auto">
          <a:xfrm flipV="1">
            <a:off x="2388493" y="2193726"/>
            <a:ext cx="1740694" cy="1333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97" name="Line 93"/>
          <p:cNvSpPr>
            <a:spLocks noChangeShapeType="1"/>
          </p:cNvSpPr>
          <p:nvPr/>
        </p:nvSpPr>
        <p:spPr bwMode="auto">
          <a:xfrm flipV="1">
            <a:off x="2409925" y="2379464"/>
            <a:ext cx="1726406" cy="114061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98" name="Line 94"/>
          <p:cNvSpPr>
            <a:spLocks noChangeShapeType="1"/>
          </p:cNvSpPr>
          <p:nvPr/>
        </p:nvSpPr>
        <p:spPr bwMode="auto">
          <a:xfrm flipV="1">
            <a:off x="2409925" y="2562819"/>
            <a:ext cx="1716881" cy="957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599" name="Line 95"/>
          <p:cNvSpPr>
            <a:spLocks noChangeShapeType="1"/>
          </p:cNvSpPr>
          <p:nvPr/>
        </p:nvSpPr>
        <p:spPr bwMode="auto">
          <a:xfrm flipV="1">
            <a:off x="2431356" y="2746176"/>
            <a:ext cx="1693069" cy="766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600" name="Line 96"/>
          <p:cNvSpPr>
            <a:spLocks noChangeShapeType="1"/>
          </p:cNvSpPr>
          <p:nvPr/>
        </p:nvSpPr>
        <p:spPr bwMode="auto">
          <a:xfrm flipV="1">
            <a:off x="2409924" y="2946202"/>
            <a:ext cx="1712119" cy="57388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601" name="Line 97"/>
          <p:cNvSpPr>
            <a:spLocks noChangeShapeType="1"/>
          </p:cNvSpPr>
          <p:nvPr/>
        </p:nvSpPr>
        <p:spPr bwMode="auto">
          <a:xfrm flipV="1">
            <a:off x="2409923" y="3129557"/>
            <a:ext cx="1724025" cy="390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405602" name="Line 98"/>
          <p:cNvSpPr>
            <a:spLocks noChangeShapeType="1"/>
          </p:cNvSpPr>
          <p:nvPr/>
        </p:nvSpPr>
        <p:spPr bwMode="auto">
          <a:xfrm flipV="1">
            <a:off x="2419448" y="3320057"/>
            <a:ext cx="1704975" cy="190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381029" name="Text Box 101"/>
          <p:cNvSpPr txBox="1">
            <a:spLocks noChangeArrowheads="1"/>
          </p:cNvSpPr>
          <p:nvPr/>
        </p:nvSpPr>
        <p:spPr bwMode="auto">
          <a:xfrm>
            <a:off x="5573451" y="1808374"/>
            <a:ext cx="2773813" cy="41549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2100" b="1" dirty="0" smtClean="0">
                <a:latin typeface="Calibri" panose="020F0502020204030204" pitchFamily="34" charset="0"/>
              </a:rPr>
              <a:t>15 strategy candidates</a:t>
            </a:r>
            <a:endParaRPr lang="en-US" altLang="fi-FI" sz="2100" b="1" dirty="0">
              <a:latin typeface="Calibri" panose="020F0502020204030204" pitchFamily="34" charset="0"/>
            </a:endParaRPr>
          </a:p>
        </p:txBody>
      </p:sp>
      <p:sp>
        <p:nvSpPr>
          <p:cNvPr id="405610" name="Line 106"/>
          <p:cNvSpPr>
            <a:spLocks noChangeShapeType="1"/>
          </p:cNvSpPr>
          <p:nvPr/>
        </p:nvSpPr>
        <p:spPr bwMode="auto">
          <a:xfrm flipV="1">
            <a:off x="2312292" y="3505795"/>
            <a:ext cx="123825" cy="5715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 flipV="1">
            <a:off x="2404751" y="3505865"/>
            <a:ext cx="1729198" cy="24431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grpSp>
        <p:nvGrpSpPr>
          <p:cNvPr id="16" name="Group 15"/>
          <p:cNvGrpSpPr/>
          <p:nvPr/>
        </p:nvGrpSpPr>
        <p:grpSpPr>
          <a:xfrm>
            <a:off x="3401811" y="2698549"/>
            <a:ext cx="316358" cy="784940"/>
            <a:chOff x="10581166" y="3310843"/>
            <a:chExt cx="421810" cy="1046586"/>
          </a:xfrm>
        </p:grpSpPr>
        <p:sp>
          <p:nvSpPr>
            <p:cNvPr id="11" name="Freeform 10"/>
            <p:cNvSpPr/>
            <p:nvPr/>
          </p:nvSpPr>
          <p:spPr>
            <a:xfrm>
              <a:off x="10581166" y="3310843"/>
              <a:ext cx="421810" cy="990764"/>
            </a:xfrm>
            <a:custGeom>
              <a:avLst/>
              <a:gdLst>
                <a:gd name="connsiteX0" fmla="*/ 0 w 731738"/>
                <a:gd name="connsiteY0" fmla="*/ 0 h 1085850"/>
                <a:gd name="connsiteX1" fmla="*/ 628650 w 731738"/>
                <a:gd name="connsiteY1" fmla="*/ 323850 h 1085850"/>
                <a:gd name="connsiteX2" fmla="*/ 723900 w 731738"/>
                <a:gd name="connsiteY2" fmla="*/ 108585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738" h="1085850">
                  <a:moveTo>
                    <a:pt x="0" y="0"/>
                  </a:moveTo>
                  <a:cubicBezTo>
                    <a:pt x="254000" y="71437"/>
                    <a:pt x="508000" y="142875"/>
                    <a:pt x="628650" y="323850"/>
                  </a:cubicBezTo>
                  <a:cubicBezTo>
                    <a:pt x="749300" y="504825"/>
                    <a:pt x="736600" y="795337"/>
                    <a:pt x="723900" y="108585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002976" y="4301866"/>
              <a:ext cx="0" cy="555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Line 16"/>
          <p:cNvSpPr>
            <a:spLocks noChangeShapeType="1"/>
          </p:cNvSpPr>
          <p:nvPr/>
        </p:nvSpPr>
        <p:spPr bwMode="auto">
          <a:xfrm>
            <a:off x="396577" y="4757141"/>
            <a:ext cx="50006" cy="11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 sz="1350"/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>
            <a:off x="12601" y="4582939"/>
            <a:ext cx="59948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i-FI" sz="1650" dirty="0">
                <a:latin typeface="Calibri" panose="020F0502020204030204" pitchFamily="34" charset="0"/>
              </a:rPr>
              <a:t>1.6</a:t>
            </a:r>
          </a:p>
        </p:txBody>
      </p:sp>
      <p:sp>
        <p:nvSpPr>
          <p:cNvPr id="102" name="Rectangle 10"/>
          <p:cNvSpPr>
            <a:spLocks noChangeAspect="1" noChangeArrowheads="1"/>
          </p:cNvSpPr>
          <p:nvPr/>
        </p:nvSpPr>
        <p:spPr bwMode="auto">
          <a:xfrm rot="19052096">
            <a:off x="1748188" y="2033360"/>
            <a:ext cx="344924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i-FI" sz="1650" dirty="0">
                <a:latin typeface="Calibri" panose="020F0502020204030204" pitchFamily="34" charset="0"/>
              </a:rPr>
              <a:t>Projected path </a:t>
            </a:r>
          </a:p>
        </p:txBody>
      </p:sp>
      <p:sp>
        <p:nvSpPr>
          <p:cNvPr id="103" name="Rectangle 11"/>
          <p:cNvSpPr>
            <a:spLocks noChangeAspect="1" noChangeArrowheads="1"/>
          </p:cNvSpPr>
          <p:nvPr/>
        </p:nvSpPr>
        <p:spPr bwMode="auto">
          <a:xfrm>
            <a:off x="753588" y="3339703"/>
            <a:ext cx="1178719" cy="34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i-FI" sz="1650" dirty="0">
                <a:latin typeface="Calibri" panose="020F0502020204030204" pitchFamily="34" charset="0"/>
              </a:rPr>
              <a:t>Historical</a:t>
            </a:r>
          </a:p>
          <a:p>
            <a:pPr algn="ctr" eaLnBrk="1" hangingPunct="1"/>
            <a:r>
              <a:rPr lang="en-US" altLang="fi-FI" sz="1650" dirty="0">
                <a:latin typeface="Calibri" panose="020F0502020204030204" pitchFamily="34" charset="0"/>
              </a:rPr>
              <a:t> emissions</a:t>
            </a:r>
          </a:p>
        </p:txBody>
      </p:sp>
      <p:sp>
        <p:nvSpPr>
          <p:cNvPr id="105" name="Rectangle 77"/>
          <p:cNvSpPr>
            <a:spLocks noChangeArrowheads="1"/>
          </p:cNvSpPr>
          <p:nvPr/>
        </p:nvSpPr>
        <p:spPr bwMode="auto">
          <a:xfrm>
            <a:off x="225126" y="3446263"/>
            <a:ext cx="10740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65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  <a:endParaRPr lang="en-US" altLang="fi-FI" sz="1650">
              <a:latin typeface="Calibri" panose="020F0502020204030204" pitchFamily="34" charset="0"/>
            </a:endParaRPr>
          </a:p>
        </p:txBody>
      </p:sp>
      <p:sp>
        <p:nvSpPr>
          <p:cNvPr id="106" name="Rectangle 78"/>
          <p:cNvSpPr>
            <a:spLocks noChangeArrowheads="1"/>
          </p:cNvSpPr>
          <p:nvPr/>
        </p:nvSpPr>
        <p:spPr bwMode="auto">
          <a:xfrm>
            <a:off x="132257" y="1891307"/>
            <a:ext cx="21480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650" dirty="0">
                <a:solidFill>
                  <a:srgbClr val="000000"/>
                </a:solidFill>
                <a:latin typeface="Calibri" panose="020F0502020204030204" pitchFamily="34" charset="0"/>
              </a:rPr>
              <a:t>16</a:t>
            </a:r>
            <a:endParaRPr lang="en-US" altLang="fi-FI" sz="1650" dirty="0">
              <a:latin typeface="Calibri" panose="020F0502020204030204" pitchFamily="34" charset="0"/>
            </a:endParaRPr>
          </a:p>
        </p:txBody>
      </p:sp>
      <p:sp>
        <p:nvSpPr>
          <p:cNvPr id="108" name="Rectangle 79"/>
          <p:cNvSpPr>
            <a:spLocks noChangeArrowheads="1"/>
          </p:cNvSpPr>
          <p:nvPr/>
        </p:nvSpPr>
        <p:spPr bwMode="auto">
          <a:xfrm>
            <a:off x="202716" y="4827308"/>
            <a:ext cx="42960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650" dirty="0">
                <a:solidFill>
                  <a:srgbClr val="000000"/>
                </a:solidFill>
                <a:latin typeface="Calibri" panose="020F0502020204030204" pitchFamily="34" charset="0"/>
              </a:rPr>
              <a:t>1950</a:t>
            </a:r>
            <a:endParaRPr lang="en-US" altLang="fi-FI" sz="1650" dirty="0">
              <a:latin typeface="Calibri" panose="020F0502020204030204" pitchFamily="34" charset="0"/>
            </a:endParaRPr>
          </a:p>
        </p:txBody>
      </p:sp>
      <p:sp>
        <p:nvSpPr>
          <p:cNvPr id="109" name="Rectangle 80"/>
          <p:cNvSpPr>
            <a:spLocks noChangeArrowheads="1"/>
          </p:cNvSpPr>
          <p:nvPr/>
        </p:nvSpPr>
        <p:spPr bwMode="auto">
          <a:xfrm>
            <a:off x="1958888" y="4830365"/>
            <a:ext cx="42960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650" dirty="0">
                <a:solidFill>
                  <a:srgbClr val="000000"/>
                </a:solidFill>
                <a:latin typeface="Calibri" panose="020F0502020204030204" pitchFamily="34" charset="0"/>
              </a:rPr>
              <a:t>2000</a:t>
            </a:r>
            <a:endParaRPr lang="en-US" altLang="fi-FI" sz="1650" dirty="0">
              <a:latin typeface="Calibri" panose="020F0502020204030204" pitchFamily="34" charset="0"/>
            </a:endParaRPr>
          </a:p>
        </p:txBody>
      </p:sp>
      <p:sp>
        <p:nvSpPr>
          <p:cNvPr id="110" name="Rectangle 81"/>
          <p:cNvSpPr>
            <a:spLocks noChangeArrowheads="1"/>
          </p:cNvSpPr>
          <p:nvPr/>
        </p:nvSpPr>
        <p:spPr bwMode="auto">
          <a:xfrm>
            <a:off x="3614051" y="4802230"/>
            <a:ext cx="42960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650" dirty="0">
                <a:solidFill>
                  <a:srgbClr val="000000"/>
                </a:solidFill>
                <a:latin typeface="Calibri" panose="020F0502020204030204" pitchFamily="34" charset="0"/>
              </a:rPr>
              <a:t>2050</a:t>
            </a:r>
            <a:endParaRPr lang="en-US" altLang="fi-FI" sz="1650" dirty="0">
              <a:latin typeface="Calibri" panose="020F0502020204030204" pitchFamily="34" charset="0"/>
            </a:endParaRPr>
          </a:p>
        </p:txBody>
      </p:sp>
      <p:sp>
        <p:nvSpPr>
          <p:cNvPr id="111" name="Rectangle 82"/>
          <p:cNvSpPr>
            <a:spLocks noChangeArrowheads="1"/>
          </p:cNvSpPr>
          <p:nvPr/>
        </p:nvSpPr>
        <p:spPr bwMode="auto">
          <a:xfrm>
            <a:off x="5442447" y="5173174"/>
            <a:ext cx="36792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650" dirty="0">
                <a:solidFill>
                  <a:srgbClr val="000000"/>
                </a:solidFill>
                <a:latin typeface="Calibri" panose="020F0502020204030204" pitchFamily="34" charset="0"/>
              </a:rPr>
              <a:t>Year</a:t>
            </a:r>
            <a:endParaRPr lang="en-US" altLang="fi-FI" sz="1650" dirty="0">
              <a:latin typeface="Calibri" panose="020F0502020204030204" pitchFamily="34" charset="0"/>
            </a:endParaRPr>
          </a:p>
        </p:txBody>
      </p:sp>
      <p:sp>
        <p:nvSpPr>
          <p:cNvPr id="112" name="Text Box 16"/>
          <p:cNvSpPr txBox="1">
            <a:spLocks noChangeAspect="1" noChangeArrowheads="1"/>
          </p:cNvSpPr>
          <p:nvPr/>
        </p:nvSpPr>
        <p:spPr bwMode="auto">
          <a:xfrm>
            <a:off x="2538802" y="3537747"/>
            <a:ext cx="170914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650" dirty="0">
                <a:solidFill>
                  <a:schemeClr val="bg1"/>
                </a:solidFill>
                <a:latin typeface="Calibri" panose="020F0502020204030204" pitchFamily="34" charset="0"/>
              </a:rPr>
              <a:t>Goal: Flat path</a:t>
            </a:r>
          </a:p>
        </p:txBody>
      </p:sp>
      <p:sp>
        <p:nvSpPr>
          <p:cNvPr id="113" name="Text Box 9"/>
          <p:cNvSpPr txBox="1">
            <a:spLocks noChangeAspect="1" noChangeArrowheads="1"/>
          </p:cNvSpPr>
          <p:nvPr/>
        </p:nvSpPr>
        <p:spPr bwMode="auto">
          <a:xfrm>
            <a:off x="422704" y="1643077"/>
            <a:ext cx="14811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i-FI" sz="1650" dirty="0">
                <a:latin typeface="Calibri" panose="020F0502020204030204" pitchFamily="34" charset="0"/>
              </a:rPr>
              <a:t>Billions of Tons  Carbon Emitted per Year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144" y="2211873"/>
            <a:ext cx="4747113" cy="44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85125" cy="1079500"/>
          </a:xfrm>
        </p:spPr>
        <p:txBody>
          <a:bodyPr/>
          <a:lstStyle/>
          <a:p>
            <a:pPr algn="ctr"/>
            <a:r>
              <a:rPr lang="fi-FI" dirty="0" err="1" smtClean="0"/>
              <a:t>Multi-criteria</a:t>
            </a:r>
            <a:r>
              <a:rPr lang="fi-FI" dirty="0" smtClean="0"/>
              <a:t> portfolio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approaches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320980" cy="4135437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>
                <a:solidFill>
                  <a:srgbClr val="0070C0"/>
                </a:solidFill>
              </a:rPr>
              <a:t>Unaided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generation</a:t>
            </a:r>
            <a:r>
              <a:rPr lang="fi-FI" b="1" dirty="0" smtClean="0">
                <a:solidFill>
                  <a:srgbClr val="0070C0"/>
                </a:solidFill>
              </a:rPr>
              <a:t> of portfolio </a:t>
            </a:r>
            <a:r>
              <a:rPr lang="fi-FI" b="1" dirty="0" err="1" smtClean="0">
                <a:solidFill>
                  <a:srgbClr val="0070C0"/>
                </a:solidFill>
              </a:rPr>
              <a:t>alternatives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without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modelling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or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optimization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support</a:t>
            </a:r>
            <a:endParaRPr lang="fi-FI" b="1" dirty="0" smtClean="0">
              <a:solidFill>
                <a:srgbClr val="0070C0"/>
              </a:solidFill>
            </a:endParaRPr>
          </a:p>
          <a:p>
            <a:r>
              <a:rPr lang="fi-FI" dirty="0" err="1"/>
              <a:t>F</a:t>
            </a:r>
            <a:r>
              <a:rPr lang="fi-FI" dirty="0" err="1" smtClean="0"/>
              <a:t>ollowed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MCDA </a:t>
            </a:r>
            <a:r>
              <a:rPr lang="fi-FI" dirty="0" err="1" smtClean="0"/>
              <a:t>evaluation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portfolio </a:t>
            </a:r>
            <a:r>
              <a:rPr lang="fi-FI" dirty="0" err="1" smtClean="0"/>
              <a:t>alternatives</a:t>
            </a:r>
            <a:endParaRPr lang="fi-FI" dirty="0" smtClean="0"/>
          </a:p>
          <a:p>
            <a:r>
              <a:rPr lang="fi-FI" dirty="0" err="1" smtClean="0"/>
              <a:t>Common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r>
              <a:rPr lang="fi-FI" dirty="0" smtClean="0"/>
              <a:t> </a:t>
            </a:r>
            <a:r>
              <a:rPr lang="fi-FI" dirty="0" err="1" smtClean="0"/>
              <a:t>because</a:t>
            </a:r>
            <a:r>
              <a:rPr lang="fi-FI" dirty="0" smtClean="0"/>
              <a:t> of soft </a:t>
            </a:r>
            <a:r>
              <a:rPr lang="fi-FI" dirty="0" err="1" smtClean="0"/>
              <a:t>criteria</a:t>
            </a:r>
            <a:r>
              <a:rPr lang="fi-FI" dirty="0" smtClean="0"/>
              <a:t> and </a:t>
            </a:r>
            <a:r>
              <a:rPr lang="fi-FI" dirty="0" err="1" smtClean="0"/>
              <a:t>aspects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difficult</a:t>
            </a:r>
            <a:r>
              <a:rPr lang="fi-FI" dirty="0" smtClean="0"/>
              <a:t> to </a:t>
            </a:r>
            <a:r>
              <a:rPr lang="fi-FI" dirty="0" err="1" smtClean="0"/>
              <a:t>measure</a:t>
            </a:r>
            <a:endParaRPr lang="fi-FI" sz="1200" dirty="0" smtClean="0"/>
          </a:p>
          <a:p>
            <a:pPr marL="0" indent="0">
              <a:buNone/>
            </a:pPr>
            <a:r>
              <a:rPr lang="fi-FI" b="1" dirty="0" err="1" smtClean="0">
                <a:solidFill>
                  <a:srgbClr val="0070C0"/>
                </a:solidFill>
              </a:rPr>
              <a:t>Benefit-cost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approach</a:t>
            </a:r>
            <a:endParaRPr lang="fi-FI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600" b="1" dirty="0" smtClean="0"/>
          </a:p>
          <a:p>
            <a:pPr marL="0" indent="0">
              <a:buNone/>
            </a:pPr>
            <a:r>
              <a:rPr lang="fi-FI" b="1" dirty="0" smtClean="0">
                <a:solidFill>
                  <a:srgbClr val="0070C0"/>
                </a:solidFill>
              </a:rPr>
              <a:t>Portfolio </a:t>
            </a:r>
            <a:r>
              <a:rPr lang="fi-FI" b="1" dirty="0" err="1" smtClean="0">
                <a:solidFill>
                  <a:srgbClr val="0070C0"/>
                </a:solidFill>
              </a:rPr>
              <a:t>decision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analysis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approach</a:t>
            </a:r>
            <a:endParaRPr lang="fi-FI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i-FI" b="1" dirty="0" err="1" smtClean="0">
                <a:solidFill>
                  <a:srgbClr val="0070C0"/>
                </a:solidFill>
              </a:rPr>
              <a:t>Heuristic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optimization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approach</a:t>
            </a:r>
            <a:endParaRPr lang="fi-FI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1200" b="1" dirty="0" smtClean="0"/>
          </a:p>
          <a:p>
            <a:pPr marL="0" indent="0" algn="ctr">
              <a:buNone/>
            </a:pPr>
            <a:r>
              <a:rPr lang="fi-FI" dirty="0" err="1" smtClean="0">
                <a:solidFill>
                  <a:srgbClr val="FF0000"/>
                </a:solidFill>
              </a:rPr>
              <a:t>Behavioral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issues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smtClean="0">
                <a:solidFill>
                  <a:srgbClr val="FF0000"/>
                </a:solidFill>
              </a:rPr>
              <a:t>in portfolio </a:t>
            </a:r>
            <a:r>
              <a:rPr lang="fi-FI" dirty="0" err="1" smtClean="0">
                <a:solidFill>
                  <a:srgbClr val="FF0000"/>
                </a:solidFill>
              </a:rPr>
              <a:t>approaches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need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attention</a:t>
            </a:r>
            <a:r>
              <a:rPr lang="fi-FI" dirty="0" smtClean="0">
                <a:solidFill>
                  <a:srgbClr val="FF0000"/>
                </a:solidFill>
              </a:rPr>
              <a:t> – </a:t>
            </a:r>
            <a:r>
              <a:rPr lang="fi-FI" dirty="0" err="1" smtClean="0">
                <a:solidFill>
                  <a:srgbClr val="FF0000"/>
                </a:solidFill>
              </a:rPr>
              <a:t>there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are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new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phenomena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not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discussed</a:t>
            </a:r>
            <a:r>
              <a:rPr lang="fi-FI" dirty="0" smtClean="0">
                <a:solidFill>
                  <a:srgbClr val="FF0000"/>
                </a:solidFill>
              </a:rPr>
              <a:t> in MCDA</a:t>
            </a:r>
          </a:p>
          <a:p>
            <a:pPr marL="0" indent="0" algn="ctr">
              <a:buNone/>
            </a:pPr>
            <a:r>
              <a:rPr lang="fi-FI" dirty="0" err="1" smtClean="0">
                <a:solidFill>
                  <a:srgbClr val="FF0000"/>
                </a:solidFill>
              </a:rPr>
              <a:t>Result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can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be</a:t>
            </a:r>
            <a:r>
              <a:rPr lang="fi-FI" dirty="0" smtClean="0">
                <a:solidFill>
                  <a:srgbClr val="FF0000"/>
                </a:solidFill>
              </a:rPr>
              <a:t> a </a:t>
            </a:r>
            <a:r>
              <a:rPr lang="fi-FI" dirty="0" err="1" smtClean="0">
                <a:solidFill>
                  <a:srgbClr val="FF0000"/>
                </a:solidFill>
              </a:rPr>
              <a:t>sub-optimal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or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non-dominated</a:t>
            </a:r>
            <a:r>
              <a:rPr lang="fi-FI" dirty="0" smtClean="0">
                <a:solidFill>
                  <a:srgbClr val="FF0000"/>
                </a:solidFill>
              </a:rPr>
              <a:t> portfolio</a:t>
            </a:r>
            <a:endParaRPr lang="fi-FI" dirty="0" smtClean="0">
              <a:solidFill>
                <a:srgbClr val="FF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27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Behavioral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r>
              <a:rPr lang="fi-FI" dirty="0" smtClean="0"/>
              <a:t> in </a:t>
            </a:r>
            <a:r>
              <a:rPr lang="fi-FI" dirty="0" err="1" smtClean="0"/>
              <a:t>unaided</a:t>
            </a:r>
            <a:r>
              <a:rPr lang="fi-FI" dirty="0" smtClean="0"/>
              <a:t> portfolio </a:t>
            </a:r>
            <a:r>
              <a:rPr lang="fi-FI" dirty="0" err="1" smtClean="0"/>
              <a:t>generation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06" y="1772816"/>
            <a:ext cx="8208912" cy="4377407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Portfolios</a:t>
            </a:r>
            <a:r>
              <a:rPr lang="fi-FI" dirty="0" smtClean="0"/>
              <a:t> </a:t>
            </a:r>
            <a:r>
              <a:rPr lang="fi-FI" dirty="0" err="1" smtClean="0"/>
              <a:t>generated</a:t>
            </a:r>
            <a:r>
              <a:rPr lang="fi-FI" dirty="0" smtClean="0"/>
              <a:t> in a </a:t>
            </a:r>
            <a:r>
              <a:rPr lang="fi-FI" dirty="0" err="1" smtClean="0"/>
              <a:t>step-by-step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fi-FI" dirty="0" smtClean="0"/>
          </a:p>
          <a:p>
            <a:pPr marL="0" indent="0">
              <a:buNone/>
            </a:pPr>
            <a:endParaRPr lang="fi-FI" sz="1200" b="1" dirty="0"/>
          </a:p>
          <a:p>
            <a:pPr marL="0" indent="0">
              <a:buNone/>
            </a:pPr>
            <a:r>
              <a:rPr lang="fi-FI" b="1" dirty="0" err="1" smtClean="0"/>
              <a:t>Path</a:t>
            </a:r>
            <a:r>
              <a:rPr lang="fi-FI" b="1" dirty="0" smtClean="0"/>
              <a:t> </a:t>
            </a:r>
            <a:r>
              <a:rPr lang="fi-FI" b="1" dirty="0" err="1" smtClean="0"/>
              <a:t>dependence</a:t>
            </a:r>
            <a:r>
              <a:rPr lang="fi-FI" b="1" dirty="0" smtClean="0"/>
              <a:t> </a:t>
            </a:r>
            <a:r>
              <a:rPr lang="fi-FI" dirty="0"/>
              <a:t>(Hämäläinen and Lahtinen 2016, Lahtinen et al. </a:t>
            </a:r>
            <a:r>
              <a:rPr lang="fi-FI" dirty="0" smtClean="0"/>
              <a:t>2017a,b)</a:t>
            </a:r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order</a:t>
            </a:r>
            <a:r>
              <a:rPr lang="fi-FI" dirty="0" smtClean="0"/>
              <a:t> in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considered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an </a:t>
            </a:r>
            <a:r>
              <a:rPr lang="fi-FI" dirty="0" err="1" smtClean="0"/>
              <a:t>impact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b="1" dirty="0" err="1"/>
              <a:t>B</a:t>
            </a:r>
            <a:r>
              <a:rPr lang="en-US" b="1" dirty="0" err="1" smtClean="0"/>
              <a:t>ehavioural</a:t>
            </a:r>
            <a:r>
              <a:rPr lang="en-US" b="1" dirty="0" smtClean="0"/>
              <a:t> drivers </a:t>
            </a:r>
            <a:r>
              <a:rPr lang="en-US" dirty="0"/>
              <a:t>(see, e.g. </a:t>
            </a:r>
            <a:r>
              <a:rPr lang="en-US" dirty="0" err="1"/>
              <a:t>Fasolo</a:t>
            </a:r>
            <a:r>
              <a:rPr lang="en-US" dirty="0"/>
              <a:t>, Morton, von </a:t>
            </a:r>
            <a:r>
              <a:rPr lang="en-US" dirty="0" err="1"/>
              <a:t>Winterfeldt</a:t>
            </a:r>
            <a:r>
              <a:rPr lang="en-US" dirty="0"/>
              <a:t> 2011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dirty="0" smtClean="0"/>
              <a:t>Heuristics and biases</a:t>
            </a:r>
          </a:p>
          <a:p>
            <a:r>
              <a:rPr lang="en-US" dirty="0"/>
              <a:t>N</a:t>
            </a:r>
            <a:r>
              <a:rPr lang="en-US" dirty="0" smtClean="0"/>
              <a:t>arrow thinking</a:t>
            </a:r>
            <a:endParaRPr lang="fi-FI" sz="1200" dirty="0" smtClean="0"/>
          </a:p>
          <a:p>
            <a:pPr marL="0" indent="0">
              <a:buNone/>
            </a:pPr>
            <a:endParaRPr lang="fi-FI" sz="12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52536" y="602128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err="1" smtClean="0"/>
              <a:t>See</a:t>
            </a:r>
            <a:r>
              <a:rPr lang="fi-FI" sz="2400" dirty="0" smtClean="0"/>
              <a:t> </a:t>
            </a:r>
            <a:r>
              <a:rPr lang="fi-FI" sz="2400" dirty="0" err="1" smtClean="0"/>
              <a:t>also</a:t>
            </a:r>
            <a:r>
              <a:rPr lang="fi-FI" sz="2400" dirty="0" smtClean="0"/>
              <a:t> Hämäläinen </a:t>
            </a:r>
            <a:r>
              <a:rPr lang="fi-FI" sz="2400" dirty="0"/>
              <a:t>et al. 2013, Hämäläinen </a:t>
            </a:r>
            <a:r>
              <a:rPr lang="fi-FI" sz="2400" dirty="0" smtClean="0"/>
              <a:t>2015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7240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58" y="260648"/>
            <a:ext cx="7985125" cy="1079500"/>
          </a:xfrm>
        </p:spPr>
        <p:txBody>
          <a:bodyPr/>
          <a:lstStyle/>
          <a:p>
            <a:pPr algn="ctr"/>
            <a:r>
              <a:rPr lang="fi-FI" dirty="0" err="1" smtClean="0"/>
              <a:t>Different</a:t>
            </a:r>
            <a:r>
              <a:rPr lang="fi-FI" dirty="0"/>
              <a:t> </a:t>
            </a:r>
            <a:r>
              <a:rPr lang="fi-FI" dirty="0" err="1" smtClean="0"/>
              <a:t>approaches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trigger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heuristics</a:t>
            </a:r>
            <a:r>
              <a:rPr lang="fi-FI" dirty="0" smtClean="0"/>
              <a:t> and </a:t>
            </a:r>
            <a:r>
              <a:rPr lang="fi-FI" dirty="0" err="1" smtClean="0"/>
              <a:t>biases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25" y="1340148"/>
            <a:ext cx="8392989" cy="4380830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Elimination</a:t>
            </a:r>
            <a:r>
              <a:rPr lang="fi-FI" b="1" dirty="0" smtClean="0"/>
              <a:t> </a:t>
            </a:r>
            <a:r>
              <a:rPr lang="fi-FI" b="1" dirty="0" err="1" smtClean="0"/>
              <a:t>by</a:t>
            </a:r>
            <a:r>
              <a:rPr lang="fi-FI" b="1" dirty="0" smtClean="0"/>
              <a:t> </a:t>
            </a:r>
            <a:r>
              <a:rPr lang="fi-FI" b="1" dirty="0" err="1" smtClean="0"/>
              <a:t>aspects</a:t>
            </a:r>
            <a:r>
              <a:rPr lang="fi-FI" dirty="0" smtClean="0"/>
              <a:t>: </a:t>
            </a:r>
            <a:r>
              <a:rPr lang="fi-FI" dirty="0" err="1" smtClean="0"/>
              <a:t>eliminate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r>
              <a:rPr lang="fi-FI" dirty="0" smtClean="0"/>
              <a:t> </a:t>
            </a:r>
            <a:r>
              <a:rPr lang="fi-FI" dirty="0" err="1" smtClean="0"/>
              <a:t>below</a:t>
            </a:r>
            <a:r>
              <a:rPr lang="fi-FI" dirty="0" smtClean="0"/>
              <a:t> a </a:t>
            </a:r>
            <a:r>
              <a:rPr lang="fi-FI" dirty="0" err="1" smtClean="0"/>
              <a:t>treshold</a:t>
            </a:r>
            <a:r>
              <a:rPr lang="fi-FI" dirty="0" smtClean="0"/>
              <a:t> in a </a:t>
            </a:r>
            <a:r>
              <a:rPr lang="fi-FI" dirty="0" err="1" smtClean="0"/>
              <a:t>criterion</a:t>
            </a:r>
            <a:r>
              <a:rPr lang="fi-FI" dirty="0" smtClean="0"/>
              <a:t> (</a:t>
            </a:r>
            <a:r>
              <a:rPr lang="fi-FI" dirty="0" err="1" smtClean="0"/>
              <a:t>Tversky</a:t>
            </a:r>
            <a:r>
              <a:rPr lang="fi-FI" dirty="0" smtClean="0"/>
              <a:t> 1972</a:t>
            </a:r>
            <a:r>
              <a:rPr lang="fi-FI" dirty="0" smtClean="0"/>
              <a:t>)</a:t>
            </a:r>
            <a:endParaRPr lang="fi-FI" sz="1200" dirty="0" smtClean="0"/>
          </a:p>
          <a:p>
            <a:endParaRPr lang="fi-FI" sz="1200" dirty="0" smtClean="0"/>
          </a:p>
          <a:p>
            <a:pPr marL="0" indent="0">
              <a:buNone/>
            </a:pPr>
            <a:r>
              <a:rPr lang="fi-FI" b="1" dirty="0" err="1" smtClean="0"/>
              <a:t>Equal</a:t>
            </a:r>
            <a:r>
              <a:rPr lang="fi-FI" b="1" dirty="0" smtClean="0"/>
              <a:t> </a:t>
            </a:r>
            <a:r>
              <a:rPr lang="fi-FI" b="1" dirty="0" err="1"/>
              <a:t>allocation</a:t>
            </a:r>
            <a:r>
              <a:rPr lang="fi-FI" b="1" dirty="0"/>
              <a:t> </a:t>
            </a:r>
            <a:r>
              <a:rPr lang="fi-FI" dirty="0"/>
              <a:t>of </a:t>
            </a:r>
            <a:r>
              <a:rPr lang="fi-FI" dirty="0" err="1"/>
              <a:t>resources</a:t>
            </a:r>
            <a:r>
              <a:rPr lang="fi-FI" dirty="0"/>
              <a:t> to </a:t>
            </a:r>
            <a:r>
              <a:rPr lang="fi-FI" dirty="0" err="1" smtClean="0"/>
              <a:t>categories</a:t>
            </a:r>
            <a:r>
              <a:rPr lang="fi-FI" dirty="0" smtClean="0"/>
              <a:t> (</a:t>
            </a:r>
            <a:r>
              <a:rPr lang="fi-FI" dirty="0" err="1" smtClean="0"/>
              <a:t>Benarzi</a:t>
            </a:r>
            <a:r>
              <a:rPr lang="fi-FI" dirty="0" smtClean="0"/>
              <a:t> and </a:t>
            </a:r>
            <a:r>
              <a:rPr lang="fi-FI" dirty="0" err="1" smtClean="0"/>
              <a:t>Thaler</a:t>
            </a:r>
            <a:r>
              <a:rPr lang="fi-FI" dirty="0" smtClean="0"/>
              <a:t> 2001</a:t>
            </a:r>
            <a:r>
              <a:rPr lang="fi-FI" dirty="0" smtClean="0"/>
              <a:t>)</a:t>
            </a:r>
            <a:endParaRPr lang="fi-FI" sz="1200" dirty="0" smtClean="0"/>
          </a:p>
          <a:p>
            <a:endParaRPr lang="fi-FI" sz="1200" dirty="0"/>
          </a:p>
          <a:p>
            <a:pPr marL="0" indent="0">
              <a:buNone/>
            </a:pPr>
            <a:r>
              <a:rPr lang="fi-FI" b="1" dirty="0" err="1" smtClean="0"/>
              <a:t>Loss</a:t>
            </a:r>
            <a:r>
              <a:rPr lang="fi-FI" b="1" dirty="0" smtClean="0"/>
              <a:t> aversion: </a:t>
            </a:r>
            <a:r>
              <a:rPr lang="fi-FI" dirty="0" err="1" smtClean="0"/>
              <a:t>Adding</a:t>
            </a:r>
            <a:r>
              <a:rPr lang="fi-FI" dirty="0" smtClean="0"/>
              <a:t> a </a:t>
            </a:r>
            <a:r>
              <a:rPr lang="fi-FI" dirty="0" err="1" smtClean="0"/>
              <a:t>costly</a:t>
            </a:r>
            <a:r>
              <a:rPr lang="fi-FI" dirty="0" smtClean="0"/>
              <a:t> action to </a:t>
            </a:r>
            <a:r>
              <a:rPr lang="fi-FI" dirty="0" err="1" smtClean="0"/>
              <a:t>the</a:t>
            </a:r>
            <a:r>
              <a:rPr lang="fi-FI" dirty="0" smtClean="0"/>
              <a:t> portfolio </a:t>
            </a:r>
            <a:r>
              <a:rPr lang="fi-FI" dirty="0" err="1" smtClean="0"/>
              <a:t>causes</a:t>
            </a:r>
            <a:r>
              <a:rPr lang="fi-FI" dirty="0" smtClean="0"/>
              <a:t> a </a:t>
            </a:r>
            <a:r>
              <a:rPr lang="fi-FI" dirty="0" err="1" smtClean="0"/>
              <a:t>loss</a:t>
            </a:r>
            <a:r>
              <a:rPr lang="fi-FI" dirty="0" smtClean="0"/>
              <a:t> of money, </a:t>
            </a:r>
            <a:r>
              <a:rPr lang="fi-FI" dirty="0" err="1" smtClean="0"/>
              <a:t>removing</a:t>
            </a:r>
            <a:r>
              <a:rPr lang="fi-FI" dirty="0" smtClean="0"/>
              <a:t> a </a:t>
            </a:r>
            <a:r>
              <a:rPr lang="fi-FI" dirty="0" err="1" smtClean="0"/>
              <a:t>costly</a:t>
            </a:r>
            <a:r>
              <a:rPr lang="fi-FI" dirty="0" smtClean="0"/>
              <a:t> action saves money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Kahneman</a:t>
            </a:r>
            <a:r>
              <a:rPr lang="fi-FI" dirty="0" smtClean="0"/>
              <a:t> and </a:t>
            </a:r>
            <a:r>
              <a:rPr lang="fi-FI" dirty="0" err="1" smtClean="0"/>
              <a:t>Tversky</a:t>
            </a:r>
            <a:r>
              <a:rPr lang="fi-FI" dirty="0" smtClean="0"/>
              <a:t> 1991)</a:t>
            </a:r>
          </a:p>
          <a:p>
            <a:pPr marL="0" indent="0">
              <a:buNone/>
            </a:pPr>
            <a:endParaRPr lang="fi-FI" sz="1200" b="1" dirty="0" smtClean="0"/>
          </a:p>
          <a:p>
            <a:pPr marL="0" indent="0">
              <a:buNone/>
            </a:pPr>
            <a:r>
              <a:rPr lang="fi-FI" b="1" dirty="0" err="1" smtClean="0"/>
              <a:t>Approach</a:t>
            </a:r>
            <a:r>
              <a:rPr lang="fi-FI" b="1" dirty="0" smtClean="0"/>
              <a:t> and </a:t>
            </a:r>
            <a:r>
              <a:rPr lang="fi-FI" b="1" dirty="0" err="1" smtClean="0"/>
              <a:t>avoidance</a:t>
            </a:r>
            <a:r>
              <a:rPr lang="fi-FI" b="1" dirty="0" smtClean="0"/>
              <a:t> </a:t>
            </a:r>
            <a:r>
              <a:rPr lang="fi-FI" b="1" dirty="0" err="1" smtClean="0"/>
              <a:t>conflict</a:t>
            </a:r>
            <a:r>
              <a:rPr lang="fi-FI" b="1" dirty="0" smtClean="0"/>
              <a:t>: </a:t>
            </a:r>
            <a:r>
              <a:rPr lang="fi-FI" dirty="0" smtClean="0"/>
              <a:t>A </a:t>
            </a:r>
            <a:r>
              <a:rPr lang="fi-FI" dirty="0" err="1" smtClean="0"/>
              <a:t>choice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undesirable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difficult</a:t>
            </a:r>
            <a:r>
              <a:rPr lang="fi-FI" dirty="0" smtClean="0"/>
              <a:t> to </a:t>
            </a:r>
            <a:r>
              <a:rPr lang="fi-FI" dirty="0" err="1" smtClean="0"/>
              <a:t>make</a:t>
            </a:r>
            <a:r>
              <a:rPr lang="fi-FI" dirty="0" smtClean="0"/>
              <a:t> (</a:t>
            </a:r>
            <a:r>
              <a:rPr lang="fi-FI" dirty="0" err="1" smtClean="0"/>
              <a:t>see</a:t>
            </a:r>
            <a:r>
              <a:rPr lang="fi-FI" dirty="0" smtClean="0"/>
              <a:t>, </a:t>
            </a:r>
            <a:r>
              <a:rPr lang="fi-FI" dirty="0" err="1" smtClean="0"/>
              <a:t>e.g</a:t>
            </a:r>
            <a:r>
              <a:rPr lang="fi-FI" dirty="0" smtClean="0"/>
              <a:t>. Terry 2010)</a:t>
            </a:r>
            <a:endParaRPr lang="fi-FI" b="1" dirty="0" smtClean="0"/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r>
              <a:rPr lang="fi-FI" b="1" dirty="0" err="1" smtClean="0"/>
              <a:t>Premature</a:t>
            </a:r>
            <a:r>
              <a:rPr lang="fi-FI" b="1" dirty="0" smtClean="0"/>
              <a:t> </a:t>
            </a:r>
            <a:r>
              <a:rPr lang="fi-FI" b="1" dirty="0" err="1" smtClean="0"/>
              <a:t>commitment</a:t>
            </a:r>
            <a:r>
              <a:rPr lang="fi-FI" b="1" dirty="0" smtClean="0"/>
              <a:t> </a:t>
            </a:r>
            <a:r>
              <a:rPr lang="fi-FI" dirty="0" smtClean="0"/>
              <a:t>to </a:t>
            </a:r>
            <a:r>
              <a:rPr lang="fi-FI" dirty="0" err="1" smtClean="0"/>
              <a:t>actions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come</a:t>
            </a:r>
            <a:r>
              <a:rPr lang="fi-FI" dirty="0" smtClean="0"/>
              <a:t> to </a:t>
            </a:r>
            <a:r>
              <a:rPr lang="fi-FI" dirty="0" err="1" smtClean="0"/>
              <a:t>mind</a:t>
            </a:r>
            <a:endParaRPr lang="fi-FI" dirty="0" smtClean="0"/>
          </a:p>
          <a:p>
            <a:endParaRPr lang="fi-FI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Narrow</a:t>
            </a:r>
            <a:r>
              <a:rPr lang="fi-FI" dirty="0" smtClean="0"/>
              <a:t> </a:t>
            </a:r>
            <a:r>
              <a:rPr lang="fi-FI" dirty="0" err="1" smtClean="0"/>
              <a:t>thinking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985125" cy="4135437"/>
          </a:xfrm>
        </p:spPr>
        <p:txBody>
          <a:bodyPr/>
          <a:lstStyle/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b="1" dirty="0" smtClean="0"/>
              <a:t>Individual actions considered in isolation of the big picture </a:t>
            </a:r>
            <a:r>
              <a:rPr lang="en-US" dirty="0" smtClean="0"/>
              <a:t>(</a:t>
            </a:r>
            <a:r>
              <a:rPr lang="en-US" dirty="0" err="1" smtClean="0"/>
              <a:t>Tversky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Kahneman</a:t>
            </a:r>
            <a:r>
              <a:rPr lang="en-US" dirty="0"/>
              <a:t> 1985, Read et al. </a:t>
            </a:r>
            <a:r>
              <a:rPr lang="en-US" dirty="0" smtClean="0"/>
              <a:t>1999)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Double </a:t>
            </a:r>
            <a:r>
              <a:rPr lang="en-US" dirty="0">
                <a:solidFill>
                  <a:srgbClr val="FF0000"/>
                </a:solidFill>
              </a:rPr>
              <a:t>counting </a:t>
            </a:r>
            <a:r>
              <a:rPr lang="en-US" dirty="0" smtClean="0">
                <a:solidFill>
                  <a:srgbClr val="FF0000"/>
                </a:solidFill>
              </a:rPr>
              <a:t>benefits or costs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Not seeing </a:t>
            </a:r>
            <a:r>
              <a:rPr lang="en-US" dirty="0">
                <a:solidFill>
                  <a:srgbClr val="FF0000"/>
                </a:solidFill>
              </a:rPr>
              <a:t>that </a:t>
            </a:r>
            <a:r>
              <a:rPr lang="en-US" dirty="0" smtClean="0">
                <a:solidFill>
                  <a:srgbClr val="FF0000"/>
                </a:solidFill>
              </a:rPr>
              <a:t>actions interact and </a:t>
            </a:r>
            <a:r>
              <a:rPr lang="en-US" dirty="0">
                <a:solidFill>
                  <a:srgbClr val="FF0000"/>
                </a:solidFill>
              </a:rPr>
              <a:t>complement each </a:t>
            </a:r>
            <a:r>
              <a:rPr lang="en-US" dirty="0" smtClean="0">
                <a:solidFill>
                  <a:srgbClr val="FF0000"/>
                </a:solidFill>
              </a:rPr>
              <a:t>other</a:t>
            </a: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Affective decision making and insensitivity to scope </a:t>
            </a:r>
            <a:r>
              <a:rPr lang="en-US" dirty="0" smtClean="0"/>
              <a:t>(</a:t>
            </a:r>
            <a:r>
              <a:rPr lang="en-US" dirty="0" err="1" smtClean="0"/>
              <a:t>Loewenstein</a:t>
            </a:r>
            <a:r>
              <a:rPr lang="en-US" dirty="0" smtClean="0"/>
              <a:t> and Lerner 2003, </a:t>
            </a:r>
            <a:r>
              <a:rPr lang="en-US" dirty="0" err="1" smtClean="0"/>
              <a:t>Kahneman</a:t>
            </a:r>
            <a:r>
              <a:rPr lang="en-US" dirty="0" smtClean="0"/>
              <a:t> et al. 1999)</a:t>
            </a:r>
          </a:p>
          <a:p>
            <a:r>
              <a:rPr lang="en-US" dirty="0" smtClean="0"/>
              <a:t>Costly actions with small impacts may get selected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90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27" y="288197"/>
            <a:ext cx="7985125" cy="1079500"/>
          </a:xfrm>
        </p:spPr>
        <p:txBody>
          <a:bodyPr/>
          <a:lstStyle/>
          <a:p>
            <a:pPr algn="ctr"/>
            <a:r>
              <a:rPr lang="fi-FI" dirty="0" smtClean="0"/>
              <a:t>MCDA – </a:t>
            </a:r>
            <a:r>
              <a:rPr lang="fi-FI" dirty="0" err="1" smtClean="0"/>
              <a:t>The</a:t>
            </a:r>
            <a:r>
              <a:rPr lang="fi-FI" dirty="0"/>
              <a:t> </a:t>
            </a:r>
            <a:r>
              <a:rPr lang="fi-FI" dirty="0" err="1" smtClean="0"/>
              <a:t>standard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endParaRPr lang="fi-FI" dirty="0"/>
          </a:p>
        </p:txBody>
      </p:sp>
      <p:grpSp>
        <p:nvGrpSpPr>
          <p:cNvPr id="4" name="Group 3"/>
          <p:cNvGrpSpPr/>
          <p:nvPr/>
        </p:nvGrpSpPr>
        <p:grpSpPr>
          <a:xfrm>
            <a:off x="1331640" y="1124744"/>
            <a:ext cx="5890252" cy="1703216"/>
            <a:chOff x="1115616" y="1289890"/>
            <a:chExt cx="5890252" cy="1703216"/>
          </a:xfrm>
        </p:grpSpPr>
        <p:sp>
          <p:nvSpPr>
            <p:cNvPr id="5" name="Rectangle 268"/>
            <p:cNvSpPr/>
            <p:nvPr/>
          </p:nvSpPr>
          <p:spPr>
            <a:xfrm>
              <a:off x="1263695" y="1578877"/>
              <a:ext cx="1087929" cy="291893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400" dirty="0" smtClean="0">
                  <a:solidFill>
                    <a:schemeClr val="tx1"/>
                  </a:solidFill>
                </a:rPr>
                <a:t>Objective 1</a:t>
              </a:r>
              <a:endParaRPr lang="fi-FI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269"/>
            <p:cNvSpPr/>
            <p:nvPr/>
          </p:nvSpPr>
          <p:spPr>
            <a:xfrm>
              <a:off x="1261169" y="1989755"/>
              <a:ext cx="1087929" cy="291893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400" dirty="0" smtClean="0">
                  <a:solidFill>
                    <a:schemeClr val="tx1"/>
                  </a:solidFill>
                </a:rPr>
                <a:t>Objective 2</a:t>
              </a:r>
              <a:endParaRPr lang="fi-FI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270"/>
            <p:cNvSpPr/>
            <p:nvPr/>
          </p:nvSpPr>
          <p:spPr>
            <a:xfrm>
              <a:off x="1261168" y="2407617"/>
              <a:ext cx="1087929" cy="291893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400" dirty="0" smtClean="0">
                  <a:solidFill>
                    <a:schemeClr val="tx1"/>
                  </a:solidFill>
                </a:rPr>
                <a:t>Objective 3</a:t>
              </a:r>
              <a:endParaRPr lang="fi-FI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271"/>
            <p:cNvSpPr txBox="1"/>
            <p:nvPr/>
          </p:nvSpPr>
          <p:spPr>
            <a:xfrm>
              <a:off x="1115616" y="1291451"/>
              <a:ext cx="13790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Multiple objectives</a:t>
              </a:r>
              <a:endParaRPr lang="fi-FI" sz="1200" dirty="0"/>
            </a:p>
          </p:txBody>
        </p:sp>
        <p:sp>
          <p:nvSpPr>
            <p:cNvPr id="9" name="TextBox 403"/>
            <p:cNvSpPr txBox="1"/>
            <p:nvPr/>
          </p:nvSpPr>
          <p:spPr>
            <a:xfrm>
              <a:off x="2562474" y="1289890"/>
              <a:ext cx="261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 err="1" smtClean="0"/>
                <a:t>Alternatives</a:t>
              </a:r>
              <a:r>
                <a:rPr lang="fi-FI" sz="1200" dirty="0" smtClean="0"/>
                <a:t> = </a:t>
              </a:r>
              <a:r>
                <a:rPr lang="fi-FI" sz="1200" dirty="0" err="1" smtClean="0"/>
                <a:t>portfolios</a:t>
              </a:r>
              <a:r>
                <a:rPr lang="fi-FI" sz="1200" dirty="0" smtClean="0"/>
                <a:t> of </a:t>
              </a:r>
              <a:r>
                <a:rPr lang="fi-FI" sz="1200" dirty="0" err="1" smtClean="0"/>
                <a:t>actions</a:t>
              </a:r>
              <a:endParaRPr lang="fi-FI" sz="1200" dirty="0"/>
            </a:p>
          </p:txBody>
        </p:sp>
        <p:cxnSp>
          <p:nvCxnSpPr>
            <p:cNvPr id="10" name="Straight Arrow Connector 404"/>
            <p:cNvCxnSpPr/>
            <p:nvPr/>
          </p:nvCxnSpPr>
          <p:spPr>
            <a:xfrm flipV="1">
              <a:off x="4607613" y="2127841"/>
              <a:ext cx="469749" cy="9669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405"/>
            <p:cNvSpPr txBox="1"/>
            <p:nvPr/>
          </p:nvSpPr>
          <p:spPr>
            <a:xfrm>
              <a:off x="5148180" y="1362556"/>
              <a:ext cx="18576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 smtClean="0"/>
                <a:t>Ranking of </a:t>
              </a:r>
              <a:r>
                <a:rPr lang="fi-FI" sz="1400" dirty="0" err="1" smtClean="0"/>
                <a:t>alternatives</a:t>
              </a:r>
              <a:endParaRPr lang="fi-FI" sz="1400" dirty="0" smtClean="0"/>
            </a:p>
            <a:p>
              <a:r>
                <a:rPr lang="fi-FI" sz="1400" dirty="0" smtClean="0"/>
                <a:t>Value compositions</a:t>
              </a:r>
              <a:endParaRPr lang="fi-FI" sz="1400" dirty="0"/>
            </a:p>
          </p:txBody>
        </p:sp>
        <p:grpSp>
          <p:nvGrpSpPr>
            <p:cNvPr id="12" name="Group 406"/>
            <p:cNvGrpSpPr>
              <a:grpSpLocks noChangeAspect="1"/>
            </p:cNvGrpSpPr>
            <p:nvPr/>
          </p:nvGrpSpPr>
          <p:grpSpPr>
            <a:xfrm>
              <a:off x="5589145" y="1856612"/>
              <a:ext cx="850826" cy="732407"/>
              <a:chOff x="5457833" y="1127451"/>
              <a:chExt cx="850826" cy="523148"/>
            </a:xfrm>
          </p:grpSpPr>
          <p:grpSp>
            <p:nvGrpSpPr>
              <p:cNvPr id="34" name="Group 407"/>
              <p:cNvGrpSpPr/>
              <p:nvPr/>
            </p:nvGrpSpPr>
            <p:grpSpPr>
              <a:xfrm>
                <a:off x="5457834" y="1133409"/>
                <a:ext cx="194400" cy="517089"/>
                <a:chOff x="4665892" y="7110757"/>
                <a:chExt cx="194400" cy="349427"/>
              </a:xfrm>
            </p:grpSpPr>
            <p:sp>
              <p:nvSpPr>
                <p:cNvPr id="47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666252" y="7110757"/>
                  <a:ext cx="194040" cy="3409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altLang="fi-FI" sz="8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48" name="Rectangle 22"/>
                <p:cNvSpPr>
                  <a:spLocks noChangeArrowheads="1"/>
                </p:cNvSpPr>
                <p:nvPr/>
              </p:nvSpPr>
              <p:spPr bwMode="auto">
                <a:xfrm>
                  <a:off x="4665892" y="7347031"/>
                  <a:ext cx="194400" cy="113153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fi-FI" sz="800" dirty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5" name="Group 408"/>
              <p:cNvGrpSpPr/>
              <p:nvPr/>
            </p:nvGrpSpPr>
            <p:grpSpPr>
              <a:xfrm>
                <a:off x="5781749" y="1133397"/>
                <a:ext cx="195065" cy="517202"/>
                <a:chOff x="4665891" y="7103148"/>
                <a:chExt cx="195065" cy="348541"/>
              </a:xfrm>
            </p:grpSpPr>
            <p:sp>
              <p:nvSpPr>
                <p:cNvPr id="45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666251" y="7103148"/>
                  <a:ext cx="194705" cy="34854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altLang="fi-FI" sz="8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4665891" y="7346600"/>
                  <a:ext cx="195065" cy="105025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fi-FI" sz="800" dirty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6" name="Group 409"/>
              <p:cNvGrpSpPr/>
              <p:nvPr/>
            </p:nvGrpSpPr>
            <p:grpSpPr>
              <a:xfrm>
                <a:off x="6114259" y="1127451"/>
                <a:ext cx="194400" cy="523056"/>
                <a:chOff x="4665892" y="7106728"/>
                <a:chExt cx="194400" cy="344961"/>
              </a:xfrm>
            </p:grpSpPr>
            <p:sp>
              <p:nvSpPr>
                <p:cNvPr id="43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666252" y="7106728"/>
                  <a:ext cx="194040" cy="344961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altLang="fi-FI" sz="8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44" name="Rectangle 22"/>
                <p:cNvSpPr>
                  <a:spLocks noChangeArrowheads="1"/>
                </p:cNvSpPr>
                <p:nvPr/>
              </p:nvSpPr>
              <p:spPr bwMode="auto">
                <a:xfrm>
                  <a:off x="4665892" y="7274799"/>
                  <a:ext cx="194400" cy="17689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fi-FI" sz="800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" name="Rectangle 23"/>
              <p:cNvSpPr>
                <a:spLocks noChangeArrowheads="1"/>
              </p:cNvSpPr>
              <p:nvPr/>
            </p:nvSpPr>
            <p:spPr bwMode="auto">
              <a:xfrm>
                <a:off x="6114259" y="1266647"/>
                <a:ext cx="194400" cy="1280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altLang="fi-FI" sz="800" b="1" dirty="0">
                  <a:latin typeface="Times New Roman" pitchFamily="18" charset="0"/>
                </a:endParaRPr>
              </a:p>
            </p:txBody>
          </p:sp>
          <p:sp>
            <p:nvSpPr>
              <p:cNvPr id="3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6114259" y="1133415"/>
                <a:ext cx="194400" cy="133233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altLang="fi-FI" sz="800" b="1" dirty="0">
                  <a:latin typeface="Times New Roman" pitchFamily="18" charset="0"/>
                </a:endParaRPr>
              </a:p>
            </p:txBody>
          </p:sp>
          <p:sp>
            <p:nvSpPr>
              <p:cNvPr id="39" name="Rectangle 23"/>
              <p:cNvSpPr>
                <a:spLocks noChangeArrowheads="1"/>
              </p:cNvSpPr>
              <p:nvPr/>
            </p:nvSpPr>
            <p:spPr bwMode="auto">
              <a:xfrm>
                <a:off x="5782415" y="1396627"/>
                <a:ext cx="194400" cy="1003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altLang="fi-FI" sz="800" b="1" dirty="0">
                  <a:latin typeface="Times New Roman" pitchFamily="18" charset="0"/>
                </a:endParaRPr>
              </a:p>
            </p:txBody>
          </p:sp>
          <p:sp>
            <p:nvSpPr>
              <p:cNvPr id="40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5781930" y="1217019"/>
                <a:ext cx="194400" cy="17960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altLang="fi-FI" sz="800" b="1" dirty="0">
                  <a:latin typeface="Times New Roman" pitchFamily="18" charset="0"/>
                </a:endParaRPr>
              </a:p>
            </p:txBody>
          </p:sp>
          <p:sp>
            <p:nvSpPr>
              <p:cNvPr id="41" name="Rectangle 23"/>
              <p:cNvSpPr>
                <a:spLocks noChangeArrowheads="1"/>
              </p:cNvSpPr>
              <p:nvPr/>
            </p:nvSpPr>
            <p:spPr bwMode="auto">
              <a:xfrm>
                <a:off x="5458193" y="1394300"/>
                <a:ext cx="194041" cy="1003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altLang="fi-FI" sz="800" b="1" dirty="0">
                  <a:latin typeface="Times New Roman" pitchFamily="18" charset="0"/>
                </a:endParaRPr>
              </a:p>
            </p:txBody>
          </p:sp>
          <p:sp>
            <p:nvSpPr>
              <p:cNvPr id="42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5457833" y="1319783"/>
                <a:ext cx="194401" cy="768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altLang="fi-FI" sz="8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13" name="TextBox 422"/>
            <p:cNvSpPr txBox="1"/>
            <p:nvPr/>
          </p:nvSpPr>
          <p:spPr>
            <a:xfrm>
              <a:off x="5534486" y="250045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A</a:t>
              </a:r>
              <a:endParaRPr lang="fi-FI" dirty="0"/>
            </a:p>
          </p:txBody>
        </p:sp>
        <p:sp>
          <p:nvSpPr>
            <p:cNvPr id="14" name="TextBox 423"/>
            <p:cNvSpPr txBox="1"/>
            <p:nvPr/>
          </p:nvSpPr>
          <p:spPr>
            <a:xfrm>
              <a:off x="6186218" y="250765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C</a:t>
              </a:r>
              <a:endParaRPr lang="fi-FI" dirty="0"/>
            </a:p>
          </p:txBody>
        </p:sp>
        <p:sp>
          <p:nvSpPr>
            <p:cNvPr id="15" name="TextBox 424"/>
            <p:cNvSpPr txBox="1"/>
            <p:nvPr/>
          </p:nvSpPr>
          <p:spPr>
            <a:xfrm>
              <a:off x="5846331" y="250765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/>
                <a:t>B</a:t>
              </a:r>
              <a:endParaRPr lang="fi-FI" dirty="0"/>
            </a:p>
          </p:txBody>
        </p:sp>
        <p:cxnSp>
          <p:nvCxnSpPr>
            <p:cNvPr id="16" name="Straight Connector 426"/>
            <p:cNvCxnSpPr/>
            <p:nvPr/>
          </p:nvCxnSpPr>
          <p:spPr>
            <a:xfrm>
              <a:off x="5416354" y="2588888"/>
              <a:ext cx="11924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uorakulmio 32"/>
            <p:cNvSpPr/>
            <p:nvPr/>
          </p:nvSpPr>
          <p:spPr>
            <a:xfrm>
              <a:off x="2671603" y="1565139"/>
              <a:ext cx="1699072" cy="2362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Suorakulmio 33"/>
            <p:cNvSpPr/>
            <p:nvPr/>
          </p:nvSpPr>
          <p:spPr>
            <a:xfrm>
              <a:off x="2645204" y="1527811"/>
              <a:ext cx="11379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i-FI" sz="1400" dirty="0" err="1" smtClean="0"/>
                <a:t>Alternative</a:t>
              </a:r>
              <a:r>
                <a:rPr lang="fi-FI" sz="1400" dirty="0" smtClean="0"/>
                <a:t> </a:t>
              </a:r>
              <a:r>
                <a:rPr lang="fi-FI" sz="1400" dirty="0"/>
                <a:t>A</a:t>
              </a:r>
              <a:endParaRPr lang="en-US" sz="1400" dirty="0"/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738678" y="1594139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3946575" y="1594595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2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4155608" y="1598105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3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3738575" y="1892356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946472" y="1892812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5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155505" y="1896322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7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738575" y="2196503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3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946472" y="2196959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4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155505" y="2200469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5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8" name="TextBox 403"/>
            <p:cNvSpPr txBox="1"/>
            <p:nvPr/>
          </p:nvSpPr>
          <p:spPr>
            <a:xfrm>
              <a:off x="2823087" y="2370700"/>
              <a:ext cx="1768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dirty="0" smtClean="0"/>
                <a:t>MCDA </a:t>
              </a:r>
              <a:r>
                <a:rPr lang="fi-FI" sz="1200" dirty="0" err="1" smtClean="0"/>
                <a:t>value</a:t>
              </a:r>
              <a:r>
                <a:rPr lang="fi-FI" sz="1200" dirty="0" smtClean="0"/>
                <a:t> </a:t>
              </a:r>
              <a:r>
                <a:rPr lang="fi-FI" sz="1200" dirty="0" err="1" smtClean="0"/>
                <a:t>model</a:t>
              </a:r>
              <a:endParaRPr lang="fi-FI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438"/>
                <p:cNvSpPr/>
                <p:nvPr/>
              </p:nvSpPr>
              <p:spPr>
                <a:xfrm>
                  <a:off x="3181916" y="2602550"/>
                  <a:ext cx="792541" cy="39055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sz="800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fi-FI" sz="800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i-FI" sz="800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fi-FI" sz="800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sz="800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fi-FI" sz="800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…</m:t>
                            </m:r>
                          </m:e>
                        </m:nary>
                      </m:oMath>
                    </m:oMathPara>
                  </a14:m>
                  <a:endParaRPr lang="fi-FI" sz="8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4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1916" y="2602550"/>
                  <a:ext cx="792541" cy="390556"/>
                </a:xfrm>
                <a:prstGeom prst="rect">
                  <a:avLst/>
                </a:prstGeom>
                <a:blipFill>
                  <a:blip r:embed="rId2"/>
                  <a:stretch>
                    <a:fillRect t="-103077" r="-67939" b="-143077"/>
                  </a:stretch>
                </a:blipFill>
                <a:ln w="31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Suorakulmio 45"/>
            <p:cNvSpPr/>
            <p:nvPr/>
          </p:nvSpPr>
          <p:spPr>
            <a:xfrm>
              <a:off x="2671602" y="1856785"/>
              <a:ext cx="1699072" cy="2362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Suorakulmio 46"/>
            <p:cNvSpPr/>
            <p:nvPr/>
          </p:nvSpPr>
          <p:spPr>
            <a:xfrm>
              <a:off x="2648409" y="1819457"/>
              <a:ext cx="11315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i-FI" sz="1400" dirty="0" err="1" smtClean="0"/>
                <a:t>Alternative</a:t>
              </a:r>
              <a:r>
                <a:rPr lang="fi-FI" sz="1400" dirty="0" smtClean="0"/>
                <a:t> </a:t>
              </a:r>
              <a:r>
                <a:rPr lang="fi-FI" sz="1400" dirty="0"/>
                <a:t>B</a:t>
              </a:r>
              <a:endParaRPr lang="en-US" sz="1400" dirty="0"/>
            </a:p>
          </p:txBody>
        </p:sp>
        <p:sp>
          <p:nvSpPr>
            <p:cNvPr id="32" name="Suorakulmio 47"/>
            <p:cNvSpPr/>
            <p:nvPr/>
          </p:nvSpPr>
          <p:spPr>
            <a:xfrm>
              <a:off x="2671602" y="2149058"/>
              <a:ext cx="1699072" cy="2362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Suorakulmio 48"/>
            <p:cNvSpPr/>
            <p:nvPr/>
          </p:nvSpPr>
          <p:spPr>
            <a:xfrm>
              <a:off x="2649210" y="2111730"/>
              <a:ext cx="11299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i-FI" sz="1400" dirty="0" err="1" smtClean="0"/>
                <a:t>Alternative</a:t>
              </a:r>
              <a:r>
                <a:rPr lang="fi-FI" sz="1400" dirty="0" smtClean="0"/>
                <a:t> </a:t>
              </a:r>
              <a:r>
                <a:rPr lang="fi-FI" sz="1400" dirty="0"/>
                <a:t>C</a:t>
              </a:r>
              <a:endParaRPr lang="en-US" sz="1400" dirty="0"/>
            </a:p>
          </p:txBody>
        </p:sp>
      </p:grpSp>
      <p:sp>
        <p:nvSpPr>
          <p:cNvPr id="51" name="Tekstiruutu 4"/>
          <p:cNvSpPr txBox="1"/>
          <p:nvPr/>
        </p:nvSpPr>
        <p:spPr>
          <a:xfrm>
            <a:off x="753117" y="3530579"/>
            <a:ext cx="74168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Evaluation of </a:t>
            </a:r>
            <a:r>
              <a:rPr lang="fi-FI" sz="2400" b="1" dirty="0" err="1"/>
              <a:t>p</a:t>
            </a:r>
            <a:r>
              <a:rPr lang="fi-FI" sz="2400" b="1" dirty="0" err="1" smtClean="0"/>
              <a:t>ortfolios</a:t>
            </a:r>
            <a:r>
              <a:rPr lang="fi-FI" sz="2400" b="1" dirty="0" smtClean="0"/>
              <a:t> of </a:t>
            </a:r>
            <a:r>
              <a:rPr lang="fi-FI" sz="2400" b="1" dirty="0" err="1" smtClean="0"/>
              <a:t>actions</a:t>
            </a:r>
            <a:r>
              <a:rPr lang="fi-FI" sz="2400" b="1" dirty="0"/>
              <a:t> </a:t>
            </a:r>
            <a:r>
              <a:rPr lang="fi-FI" sz="2400" b="1" dirty="0" err="1" smtClean="0"/>
              <a:t>generated</a:t>
            </a:r>
            <a:r>
              <a:rPr lang="fi-FI" sz="2400" b="1" dirty="0" smtClean="0"/>
              <a:t> in an </a:t>
            </a:r>
            <a:r>
              <a:rPr lang="fi-FI" sz="2400" b="1" dirty="0" err="1" smtClean="0"/>
              <a:t>unaided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process</a:t>
            </a:r>
            <a:endParaRPr lang="fi-FI" sz="2400" b="1" dirty="0" smtClean="0"/>
          </a:p>
          <a:p>
            <a:endParaRPr lang="en-US" sz="1200" dirty="0" smtClean="0"/>
          </a:p>
          <a:p>
            <a:endParaRPr lang="fi-FI" sz="1400" dirty="0">
              <a:solidFill>
                <a:srgbClr val="FF0000"/>
              </a:solidFill>
            </a:endParaRPr>
          </a:p>
          <a:p>
            <a:r>
              <a:rPr lang="fi-FI" sz="2400" dirty="0" err="1" smtClean="0">
                <a:solidFill>
                  <a:srgbClr val="FF0000"/>
                </a:solidFill>
              </a:rPr>
              <a:t>Behavioral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issues</a:t>
            </a:r>
            <a:r>
              <a:rPr lang="fi-FI" sz="2400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rgbClr val="FF0000"/>
                </a:solidFill>
              </a:rPr>
              <a:t>Generation</a:t>
            </a:r>
            <a:r>
              <a:rPr lang="fi-FI" sz="2400" dirty="0" smtClean="0">
                <a:solidFill>
                  <a:srgbClr val="FF0000"/>
                </a:solidFill>
              </a:rPr>
              <a:t> of </a:t>
            </a:r>
            <a:r>
              <a:rPr lang="fi-FI" sz="2400" dirty="0" err="1" smtClean="0">
                <a:solidFill>
                  <a:srgbClr val="FF0000"/>
                </a:solidFill>
              </a:rPr>
              <a:t>alternatives</a:t>
            </a:r>
            <a:endParaRPr lang="fi-FI" sz="12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rgbClr val="FF0000"/>
                </a:solidFill>
              </a:rPr>
              <a:t>Behavioral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effects</a:t>
            </a:r>
            <a:r>
              <a:rPr lang="fi-FI" sz="2400" dirty="0" smtClean="0">
                <a:solidFill>
                  <a:srgbClr val="FF0000"/>
                </a:solidFill>
              </a:rPr>
              <a:t> in MCDA</a:t>
            </a:r>
          </a:p>
          <a:p>
            <a:endParaRPr lang="fi-FI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endParaRPr lang="fi-FI" sz="24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778498" y="1052736"/>
            <a:ext cx="2585706" cy="194421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lto_Science">
  <a:themeElements>
    <a:clrScheme name="aalto_Scienc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Scienc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alto_Science">
  <a:themeElements>
    <a:clrScheme name="aalto_Scienc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Scienc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23520</TotalTime>
  <Words>1525</Words>
  <Application>Microsoft Office PowerPoint</Application>
  <PresentationFormat>On-screen Show (4:3)</PresentationFormat>
  <Paragraphs>387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Arial</vt:lpstr>
      <vt:lpstr>Calibri</vt:lpstr>
      <vt:lpstr>Cambria Math</vt:lpstr>
      <vt:lpstr>Georgia</vt:lpstr>
      <vt:lpstr>Times New Roman</vt:lpstr>
      <vt:lpstr>SAL</vt:lpstr>
      <vt:lpstr>aalto_Science</vt:lpstr>
      <vt:lpstr>1_aalto_Science</vt:lpstr>
      <vt:lpstr>SALgreen</vt:lpstr>
      <vt:lpstr>1_SALgreen</vt:lpstr>
      <vt:lpstr>2_SALgreen</vt:lpstr>
      <vt:lpstr>3_SALgreen</vt:lpstr>
      <vt:lpstr>4_SALgreen</vt:lpstr>
      <vt:lpstr>5_SALgreen</vt:lpstr>
      <vt:lpstr>Creating a strategy portfolio for climate change mitigation –  A study of behavioral effects</vt:lpstr>
      <vt:lpstr>Environmental management decisions are portfolio problems</vt:lpstr>
      <vt:lpstr>Example: Climate Stabilization Wedges Game, Princeton</vt:lpstr>
      <vt:lpstr>PowerPoint Presentation</vt:lpstr>
      <vt:lpstr>Multi-criteria portfolio generation approaches</vt:lpstr>
      <vt:lpstr>Behavioral issues in unaided portfolio generation</vt:lpstr>
      <vt:lpstr>Different approaches can trigger different heuristics and biases</vt:lpstr>
      <vt:lpstr>Narrow thinking</vt:lpstr>
      <vt:lpstr>MCDA – The standard approach</vt:lpstr>
      <vt:lpstr>Simple benefit-cost approach</vt:lpstr>
      <vt:lpstr>PowerPoint Presentation</vt:lpstr>
      <vt:lpstr>Heuristic optimization approach</vt:lpstr>
      <vt:lpstr>Behavioural experiment on the web carbcut.aalto.fi</vt:lpstr>
      <vt:lpstr>Adding procedure</vt:lpstr>
      <vt:lpstr>Removing procedure</vt:lpstr>
      <vt:lpstr>Questions of interest</vt:lpstr>
      <vt:lpstr>PowerPoint Presentation</vt:lpstr>
      <vt:lpstr>Similarity: the number of same strategies in the two portfolios created</vt:lpstr>
      <vt:lpstr>Results</vt:lpstr>
      <vt:lpstr>How many participants chose the actions</vt:lpstr>
      <vt:lpstr>Ideas for bias mitigation</vt:lpstr>
      <vt:lpstr>Checking procedure</vt:lpstr>
      <vt:lpstr>Conclusions for  environmental policy analysts</vt:lpstr>
      <vt:lpstr>Conclusions for decision analysts</vt:lpstr>
      <vt:lpstr>PowerPoint Presentation</vt:lpstr>
      <vt:lpstr>PowerPoint Presentation</vt:lpstr>
    </vt:vector>
  </TitlesOfParts>
  <Company>Comptel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von Schantz Anton</dc:creator>
  <cp:lastModifiedBy>Lahtinen Tuomas</cp:lastModifiedBy>
  <cp:revision>434</cp:revision>
  <cp:lastPrinted>2017-12-01T13:07:19Z</cp:lastPrinted>
  <dcterms:created xsi:type="dcterms:W3CDTF">2014-07-01T12:17:40Z</dcterms:created>
  <dcterms:modified xsi:type="dcterms:W3CDTF">2017-12-01T13:18:58Z</dcterms:modified>
</cp:coreProperties>
</file>