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8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7" r:id="rId3"/>
    <p:sldMasterId id="2147483699" r:id="rId4"/>
    <p:sldMasterId id="2147483711" r:id="rId5"/>
    <p:sldMasterId id="2147483723" r:id="rId6"/>
    <p:sldMasterId id="2147483753" r:id="rId7"/>
    <p:sldMasterId id="2147483765" r:id="rId8"/>
    <p:sldMasterId id="2147483777" r:id="rId9"/>
  </p:sldMasterIdLst>
  <p:notesMasterIdLst>
    <p:notesMasterId r:id="rId35"/>
  </p:notesMasterIdLst>
  <p:handoutMasterIdLst>
    <p:handoutMasterId r:id="rId36"/>
  </p:handoutMasterIdLst>
  <p:sldIdLst>
    <p:sldId id="284" r:id="rId10"/>
    <p:sldId id="376" r:id="rId11"/>
    <p:sldId id="370" r:id="rId12"/>
    <p:sldId id="366" r:id="rId13"/>
    <p:sldId id="311" r:id="rId14"/>
    <p:sldId id="378" r:id="rId15"/>
    <p:sldId id="377" r:id="rId16"/>
    <p:sldId id="375" r:id="rId17"/>
    <p:sldId id="371" r:id="rId18"/>
    <p:sldId id="380" r:id="rId19"/>
    <p:sldId id="307" r:id="rId20"/>
    <p:sldId id="348" r:id="rId21"/>
    <p:sldId id="346" r:id="rId22"/>
    <p:sldId id="347" r:id="rId23"/>
    <p:sldId id="349" r:id="rId24"/>
    <p:sldId id="360" r:id="rId25"/>
    <p:sldId id="381" r:id="rId26"/>
    <p:sldId id="382" r:id="rId27"/>
    <p:sldId id="302" r:id="rId28"/>
    <p:sldId id="294" r:id="rId29"/>
    <p:sldId id="379" r:id="rId30"/>
    <p:sldId id="354" r:id="rId31"/>
    <p:sldId id="367" r:id="rId32"/>
    <p:sldId id="384" r:id="rId33"/>
    <p:sldId id="385" r:id="rId34"/>
  </p:sldIdLst>
  <p:sldSz cx="9144000" cy="6858000" type="screen4x3"/>
  <p:notesSz cx="9872663" cy="6742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1FB"/>
    <a:srgbClr val="0070C0"/>
    <a:srgbClr val="47CFFF"/>
    <a:srgbClr val="FFFFFF"/>
    <a:srgbClr val="FFD5FC"/>
    <a:srgbClr val="FFA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80092" autoAdjust="0"/>
  </p:normalViewPr>
  <p:slideViewPr>
    <p:cSldViewPr>
      <p:cViewPr varScale="1">
        <p:scale>
          <a:sx n="59" d="100"/>
          <a:sy n="59" d="100"/>
        </p:scale>
        <p:origin x="810" y="66"/>
      </p:cViewPr>
      <p:guideLst>
        <p:guide orient="horz" pos="2160"/>
        <p:guide pos="3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278154" cy="338277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592226" y="2"/>
            <a:ext cx="4278154" cy="338277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44980DED-97FD-43D7-931B-973E6FDD6491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6403839"/>
            <a:ext cx="4278154" cy="33827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592226" y="6403839"/>
            <a:ext cx="4278154" cy="33827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548D2D88-8B96-40A2-A1B5-1426FDB47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04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8154" cy="33710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6" y="1"/>
            <a:ext cx="4278154" cy="33710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C7616A7C-B5B5-4B98-A5DB-ECB9B58048D4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73437" cy="2530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02507"/>
            <a:ext cx="7898130" cy="3033950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03837"/>
            <a:ext cx="4278154" cy="33710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6" y="6403837"/>
            <a:ext cx="4278154" cy="33710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0366F66F-9223-49BB-B323-4C1A4C37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37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19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41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99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86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7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50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271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88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1.pn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3CC6A-3A0D-4467-9161-91360CAD70B1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F7610-A69D-46AC-9A33-C28AC79B16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17567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E84CB-2E7A-44B1-AFD6-E179E14E9945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9162F-27B7-4DE4-9017-8F27ECC2D1B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49526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4C6B90-8B61-4E73-BA2D-64E051012ED3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293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C1CDE-4FDD-4391-BFC4-0C4BC9F26CDB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557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6D03D0-8FD8-4008-9110-23B8013C1E0C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3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41313"/>
            <a:ext cx="2286000" cy="55133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41313"/>
            <a:ext cx="6705600" cy="55133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D21D3-9BCF-4BC6-9F36-EFAD4600583F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10522-9183-48D5-8DA1-9692C17FDD3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10868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3962400" cy="463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219200"/>
            <a:ext cx="3962400" cy="463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B0CCE-F6BD-46F7-9D20-0DDE98512D04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25F3A-C6C9-47A3-8B8A-06A7E30AF0C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29756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8077200" cy="2241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3613150"/>
            <a:ext cx="8077200" cy="2241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DF487-F968-4417-A779-9D467F2EABD4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33C8-DAD2-4869-88B6-A5AD07A783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51821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219200"/>
            <a:ext cx="8077200" cy="4635500"/>
          </a:xfrm>
        </p:spPr>
        <p:txBody>
          <a:bodyPr/>
          <a:lstStyle/>
          <a:p>
            <a:pPr lvl="0"/>
            <a:endParaRPr lang="fi-FI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7CB96-56BA-44A8-A38D-520B45E6772F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3082D-31B5-4C52-9B71-7D5EA7D1200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25198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CB84DBC7-0993-4022-AB0E-3A067FB66A75}" type="datetime1">
              <a:rPr lang="en-US" smtClean="0"/>
              <a:t>7/8/2016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12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F8ADC-B8E7-453D-B4BA-F529C97DDF94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C0E4A-449E-4D81-B695-1ABCCBC0E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55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7BFB0-D097-48CB-9CA6-59E4FB3F534C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D62A6-6633-4D65-A5A6-1B1FCC3D3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055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3D970-248C-4903-82F9-8955049B249E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EAB1-8B63-4D90-839D-BA7FEC173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71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8F2FC-443D-4ABB-A3B8-AA664EB63AA2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73B3C-5BEA-4224-8F5F-A3B5A67CE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2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6A516-8061-448E-A2E4-E1C378848BCB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9DACA-F9AE-459F-838D-0F0DC0588C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133721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FA912-8D23-486A-873C-E9152B7D2C78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F2270-7B0F-4A7C-B0BB-D804BAA3C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83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7A280-17CA-462A-9A39-0183E4A2334A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5EAFF-3F88-491C-834E-06A1B2806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019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BC806-8447-42BC-8B9F-605A2DCD6EE6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7C4DF-8743-41CC-BFA1-3FFCA6D30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966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B239B-0E72-43F9-9B28-CB15F7DCC26C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93266-DB7B-49E4-B0B1-440810A1A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20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3D3FD-F382-480A-9D97-500E28A58A74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35F4A-BEC9-45EB-9829-1321B4867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58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58188-EFF1-440E-8F60-A844AF24FD20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539DB-693F-429A-A2F2-F017B9E37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998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35243" y="1700808"/>
            <a:ext cx="8324850" cy="3919537"/>
          </a:xfrm>
          <a:prstGeom prst="rect">
            <a:avLst/>
          </a:prstGeom>
          <a:solidFill>
            <a:srgbClr val="0070C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BA8D1BBA-20FC-4D42-8180-38387857CB3C}" type="datetime1">
              <a:rPr lang="en-US" smtClean="0"/>
              <a:t>7/8/2016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82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C35BE-081C-4080-B07A-94E2D06E2EB6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C0E4A-449E-4D81-B695-1ABCCBC0E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423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F28D5-F733-4FD5-9224-96AD002E1BAF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D62A6-6633-4D65-A5A6-1B1FCC3D3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8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362BC-320C-4C5A-95E9-0A3D73898668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EAB1-8B63-4D90-839D-BA7FEC173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34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67206-1A4C-4D35-883D-93F5A77F5A65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7BBA2-F014-4C05-9BB5-03777463BE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099422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B0705-46C3-4218-9C41-FFEAA9D9DAA5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73B3C-5BEA-4224-8F5F-A3B5A67CE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3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F1EA0-02AC-46F6-B0A6-4C368B7AF037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F2270-7B0F-4A7C-B0BB-D804BAA3C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138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43851-5597-4490-8587-B5684AFA9FF9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5EAFF-3F88-491C-834E-06A1B2806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23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BED7-8DFF-4928-A3E3-3587CA8D2B97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7C4DF-8743-41CC-BFA1-3FFCA6D30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42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415DA-7486-4343-B0B5-CA2650665A03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93266-DB7B-49E4-B0B1-440810A1A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44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54F77-AF22-4801-9888-3C0669B2B90B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35F4A-BEC9-45EB-9829-1321B4867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84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E49E0-CC8F-4E3C-8351-E4DEC6D098FE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539DB-693F-429A-A2F2-F017B9E37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05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E44366-DB31-40A4-B1EE-459B53D140A3}" type="datetime1">
              <a:rPr lang="en-US" smtClean="0"/>
              <a:t>7/8/2016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456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83BAEB-9E5C-42F8-8A05-73FAAA514322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13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29E76-821B-49C0-ABD6-0F8AAEBA81C4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18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3962400" cy="4635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962400" cy="4635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B3764-84C5-40AA-9903-48D3C7923577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FF49E-6434-4BE8-9D34-726B097A2F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907683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E04541-0424-4C7B-941E-AB895758E67F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4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FE51CA-7887-4330-8625-98A51F0D07F5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8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C1AD42-647B-4EA6-8C70-8837A485DD71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72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F134A7-010D-402B-AFA0-60D9F4AE3223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95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49F79F-426F-4FE6-A5D9-D8C58749F4C8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75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C2BAE7-6481-4715-80EF-D91C73F35810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44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5A106C-9243-481D-95EF-22A72983C1C5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36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0691A3-F416-432D-8394-35643608DA3A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7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817C7D-2A2B-4CAF-95B4-57DD24676FCB}" type="datetime1">
              <a:rPr lang="en-US" smtClean="0"/>
              <a:t>7/8/2016</a:t>
            </a:fld>
            <a:endParaRPr lang="en-US" dirty="0"/>
          </a:p>
        </p:txBody>
      </p:sp>
      <p:pic>
        <p:nvPicPr>
          <p:cNvPr id="8" name="Picture 27" descr="E:\salogoen.gi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101FA1-871F-4F30-BE82-17EC36118B3D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92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40BE4-DF8A-422B-A533-7C79AA4706B8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AD386-BD37-4A94-B5F8-DA6DC82D64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78636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87BEAE-FB00-4FBF-B72F-DF2ED7E685EF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01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058D20-A401-4856-A177-47E915B463F1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54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9795CC-B5F1-41F8-ABC4-07ADC4549D44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29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D88E0C-0BF5-4DCA-94D6-507BC3C2FE52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89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82770-A080-4510-8629-8FFF75713742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22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14AC58-D69A-4667-B7E4-8EC2BF68AD3E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64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CC6DF3-5CA0-4669-AD52-B2A9C29E58F3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99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9A0EC5-A845-4E77-96A6-FF4058DD5D79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21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704694-E664-4235-9D48-343A1A310900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32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CB20F0-4D92-48A9-BC5C-D12610F5FAC8}" type="datetime1">
              <a:rPr lang="en-US" smtClean="0"/>
              <a:t>7/8/2016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50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36053-60BD-4B49-AF7C-EE1B9396602F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B9B4B-EF97-422D-AA3A-584365F724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400435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D5ADE7-0034-42F9-AB99-31F660F36AAC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53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8D34A5-D7E7-4A26-AA83-5A152F12CE66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60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08BF44-27EC-4E4A-8170-6E51142977E7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14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BDD81D-B240-4E09-AAA8-89CFE6A4A034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18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E02D48-E1D8-4620-AB27-1A7FC2CB0E3F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65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CF2E43-9556-4808-AFFA-D2F3CA2B0B93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47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BE8685-1AF3-45D6-A5A6-BE14FE4CB47B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09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F09877-A9F0-4B11-B41A-0D4612796C7A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53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8309B1-D124-4F08-86FE-B350334FFEA5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42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0B3362-1BC8-44D6-9BF7-1F7400DEA9F7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9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67BCB-778F-4E8F-9523-1B2A9A619A45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27E53-1C2D-413A-8E3C-62114497724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278642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459AC9-9099-457C-B296-8C3E3CA1A25E}" type="datetime1">
              <a:rPr lang="en-US" smtClean="0"/>
              <a:t>7/8/2016</a:t>
            </a:fld>
            <a:endParaRPr lang="en-US" dirty="0"/>
          </a:p>
        </p:txBody>
      </p:sp>
      <p:pic>
        <p:nvPicPr>
          <p:cNvPr id="10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5752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B07E8A-FB3E-42F4-8AED-A8D928182184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28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79547F-B9C4-4B2F-8664-87B0508D9112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98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59FB72-6735-44FB-A50B-2B6DFE5CA17E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8170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EEA98-F607-4933-A49C-229C9A86E2A3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1092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0971B5-E33C-49FF-B360-55B693D72F2C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8741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057D0C-6454-4FE3-B801-019977FA5035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8370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C7DE5-6B00-4AFF-929B-3A91F9B0F54C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892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1D1233-DA50-452C-A98A-A42C8F62CAB3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3144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99F282-D6C4-45EF-9555-6E702A8DB89E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0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D7C76-034C-4B80-A935-CB37768D701B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E596D-EE0B-4A26-90E8-D7036FF2D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97882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B8E45F-E205-48FA-B0DC-40634EA1EAC3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8903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931A29-DFCB-482D-9B4C-50C12B0A0897}" type="datetime1">
              <a:rPr lang="en-US" smtClean="0"/>
              <a:t>7/8/2016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39307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EB0278-4450-4943-9799-AB9D56BD2967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4528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E08AF5-16AB-42BD-86E9-CA55E5399C1C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283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695FDF-B7C2-4250-A6B5-5FEC13F58816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9986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F5689B-7AAE-4252-9EA1-7A3036E33175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3253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0F1B4E-0CBA-48D5-B67A-1F7B8F7F33DF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8645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840F2A-291A-42EA-AB99-A7EC3E396299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3089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B0CB11-A45D-42C1-BB58-FB87DF193E4F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69407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7C638C-0EE1-4793-A656-51F5BE218CC4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3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B745E-7528-40E3-BC3E-CE49D790021A}" type="datetime1">
              <a:rPr lang="en-US" smtClean="0">
                <a:solidFill>
                  <a:srgbClr val="000000"/>
                </a:solidFill>
              </a:rPr>
              <a:t>7/8/2016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34D0E-B82F-442B-8DE8-34289B1121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458839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166018-A0A6-49B9-B15D-8A4B95792BF2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3762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AB4D5F-30CE-42C7-84B2-12BB26DC3BBE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4022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B36FFF-FC91-477D-B67A-106BE3EBDA18}" type="datetime1">
              <a:rPr lang="en-US" smtClean="0"/>
              <a:t>7/8/2016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70185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C7ABEB-AC37-48FB-AF6D-935BEBFDF58F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6585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59846B-321F-4509-B298-7E1BB0CAC643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8738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11DED3-F706-4B9E-94EB-EBEDA8D51BCC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3400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B5068B-893C-4492-A394-FDFCDFBA9B94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1255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4F3403-D3AD-4910-B2C5-8D1F681DD1A5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4828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4D4C02-66D6-4DD2-8C83-9D67125D79F3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5711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FB2C33-09A4-4D51-B63E-A88AD2EA37C3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14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image" Target="../media/image5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Relationship Id="rId14" Type="http://schemas.openxmlformats.org/officeDocument/2006/relationships/image" Target="../media/image5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image" Target="../media/image5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3263" y="6243638"/>
            <a:ext cx="18986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 eaLnBrk="0" hangingPunct="0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A412CA-9020-4A44-962D-2EF07C94D546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7/8/2016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65475" y="6243638"/>
            <a:ext cx="28130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 eaLnBrk="0" hangingPunct="0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04063" y="6319838"/>
            <a:ext cx="18986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 eaLnBrk="0" hangingPunct="0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341313"/>
            <a:ext cx="9144000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077200" cy="463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 sdfssdf  dsdf sdf sd sdfsd fs df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19075" y="5980113"/>
            <a:ext cx="2676525" cy="787400"/>
            <a:chOff x="138" y="3767"/>
            <a:chExt cx="1686" cy="496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159" y="3770"/>
              <a:ext cx="167" cy="203"/>
            </a:xfrm>
            <a:prstGeom prst="rect">
              <a:avLst/>
            </a:prstGeom>
            <a:solidFill>
              <a:srgbClr val="063D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i-FI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138" y="3767"/>
              <a:ext cx="1686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 smtClean="0">
                  <a:solidFill>
                    <a:srgbClr val="FC0128"/>
                  </a:solidFill>
                </a:rPr>
                <a:t>S</a:t>
              </a:r>
              <a:r>
                <a:rPr lang="en-US" altLang="en-US" sz="1200" b="1" smtClean="0">
                  <a:solidFill>
                    <a:srgbClr val="FC0128"/>
                  </a:solidFill>
                </a:rPr>
                <a:t> </a:t>
              </a:r>
              <a:r>
                <a:rPr lang="en-US" altLang="en-US" sz="2400" b="1" smtClean="0">
                  <a:solidFill>
                    <a:srgbClr val="FC0128"/>
                  </a:solidFill>
                </a:rPr>
                <a:t>ystems</a:t>
              </a:r>
              <a:endParaRPr lang="en-US" altLang="en-US" sz="2400" smtClean="0">
                <a:solidFill>
                  <a:srgbClr val="000000"/>
                </a:solidFill>
              </a:endParaRPr>
            </a:p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 smtClean="0">
                  <a:solidFill>
                    <a:srgbClr val="000000"/>
                  </a:solidFill>
                </a:rPr>
                <a:t>Analysis Laboratory</a:t>
              </a:r>
            </a:p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300" b="1" smtClean="0">
                  <a:solidFill>
                    <a:srgbClr val="000000"/>
                  </a:solidFill>
                </a:rPr>
                <a:t>Helsinki University of Technology</a:t>
              </a:r>
            </a:p>
          </p:txBody>
        </p:sp>
      </p:grpSp>
      <p:sp>
        <p:nvSpPr>
          <p:cNvPr id="1032" name="Rectangle 10"/>
          <p:cNvSpPr>
            <a:spLocks noChangeArrowheads="1"/>
          </p:cNvSpPr>
          <p:nvPr/>
        </p:nvSpPr>
        <p:spPr bwMode="auto">
          <a:xfrm>
            <a:off x="1416050" y="6067425"/>
            <a:ext cx="7586663" cy="176213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100000">
                <a:srgbClr val="1D2B4B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i-FI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49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5pPr>
      <a:lvl6pPr marL="4572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6pPr>
      <a:lvl7pPr marL="9144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7pPr>
      <a:lvl8pPr marL="13716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8pPr>
      <a:lvl9pPr marL="18288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9pPr>
    </p:titleStyle>
    <p:bodyStyle>
      <a:lvl1pPr marL="280988" indent="-2809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65175" indent="-2936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800">
          <a:solidFill>
            <a:schemeClr val="tx1"/>
          </a:solidFill>
          <a:latin typeface="+mn-lt"/>
        </a:defRPr>
      </a:lvl2pPr>
      <a:lvl3pPr marL="1233488" indent="-277813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717675" indent="-2936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200">
          <a:solidFill>
            <a:schemeClr val="tx1"/>
          </a:solidFill>
          <a:latin typeface="+mn-lt"/>
        </a:defRPr>
      </a:lvl4pPr>
      <a:lvl5pPr marL="2185988" indent="-277813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6431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31003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5575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40147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E:\salogoen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5" descr="Aalto_EN_Science_13_RGB_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5013"/>
            <a:ext cx="24796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0B09CC-4E78-471D-AD7F-812337DDA26E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sv-SE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434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E:\salogoen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5" descr="Aalto_EN_Science_13_RGB_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5013"/>
            <a:ext cx="24796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A2CC4F-5F87-4DA1-A042-933689DB1A7A}" type="datetime1">
              <a:rPr lang="en-US" smtClean="0"/>
              <a:t>7/8/2016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sv-SE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26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55B9AA-0467-4128-815F-2FAE4B69CD42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7/8/2016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334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CD2EB6-6FF8-443C-A4FF-7D4A04AD7435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7/8/2016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70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FC41C8-6671-4B7D-B58B-575D88F1B26C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7/8/2016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367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0ED083-DCC6-4521-852D-2BD10AFB2638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7/8/2016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506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A039B1-FF0D-49B7-95BC-7EF2F2642E34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7/8/2016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724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B16271-9331-4A48-8369-B80D03701662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7/8/2016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853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323850" y="2276972"/>
            <a:ext cx="8363172" cy="1331912"/>
          </a:xfrm>
        </p:spPr>
        <p:txBody>
          <a:bodyPr/>
          <a:lstStyle/>
          <a:p>
            <a:pPr algn="ctr"/>
            <a:r>
              <a:rPr lang="en-US" sz="3200" dirty="0"/>
              <a:t>Path Dependence </a:t>
            </a:r>
            <a:r>
              <a:rPr lang="en-US" sz="3200" dirty="0" smtClean="0"/>
              <a:t>in Operational Research</a:t>
            </a:r>
            <a:br>
              <a:rPr lang="en-US" sz="3200" dirty="0" smtClean="0"/>
            </a:br>
            <a:r>
              <a:rPr lang="en-US" sz="1100" dirty="0" smtClean="0">
                <a:solidFill>
                  <a:srgbClr val="0070C0"/>
                </a:solidFill>
              </a:rPr>
              <a:t>l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0" dirty="0" smtClean="0">
                <a:solidFill>
                  <a:srgbClr val="FFFF00"/>
                </a:solidFill>
              </a:rPr>
              <a:t>How </a:t>
            </a:r>
            <a:r>
              <a:rPr lang="en-US" sz="3200" b="0" dirty="0">
                <a:solidFill>
                  <a:srgbClr val="FFFF00"/>
                </a:solidFill>
              </a:rPr>
              <a:t>the Modeling Process </a:t>
            </a:r>
            <a:r>
              <a:rPr lang="en-US" sz="3200" b="0" dirty="0" smtClean="0">
                <a:solidFill>
                  <a:srgbClr val="FFFF00"/>
                </a:solidFill>
              </a:rPr>
              <a:t/>
            </a:r>
            <a:br>
              <a:rPr lang="en-US" sz="3200" b="0" dirty="0" smtClean="0">
                <a:solidFill>
                  <a:srgbClr val="FFFF00"/>
                </a:solidFill>
              </a:rPr>
            </a:br>
            <a:r>
              <a:rPr lang="en-US" sz="3200" b="0" dirty="0" smtClean="0">
                <a:solidFill>
                  <a:srgbClr val="FFFF00"/>
                </a:solidFill>
              </a:rPr>
              <a:t>Can Influence the </a:t>
            </a:r>
            <a:r>
              <a:rPr lang="en-US" sz="3200" b="0" dirty="0">
                <a:solidFill>
                  <a:srgbClr val="FFFF00"/>
                </a:solidFill>
              </a:rPr>
              <a:t>Results</a:t>
            </a:r>
            <a:r>
              <a:rPr lang="en-US" sz="3600" b="0" dirty="0"/>
              <a:t/>
            </a:r>
            <a:br>
              <a:rPr lang="en-US" sz="3600" b="0" dirty="0"/>
            </a:br>
            <a:r>
              <a:rPr lang="fi-FI" sz="3600" dirty="0"/>
              <a:t/>
            </a:r>
            <a:br>
              <a:rPr lang="fi-FI" sz="3600" dirty="0"/>
            </a:br>
            <a:endParaRPr lang="en-US" altLang="en-US" sz="3200" i="1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591281" y="3861048"/>
            <a:ext cx="7745413" cy="1547813"/>
          </a:xfrm>
        </p:spPr>
        <p:txBody>
          <a:bodyPr/>
          <a:lstStyle/>
          <a:p>
            <a:endParaRPr lang="fi-FI" altLang="en-US" sz="2000" dirty="0" smtClean="0"/>
          </a:p>
          <a:p>
            <a:pPr algn="ctr"/>
            <a:r>
              <a:rPr lang="fi-FI" altLang="en-US" sz="2000" dirty="0" smtClean="0"/>
              <a:t>Tuomas J. Lahtinen, Raimo P. Hämäläinen</a:t>
            </a:r>
          </a:p>
          <a:p>
            <a:pPr algn="ctr"/>
            <a:r>
              <a:rPr lang="fi-FI" altLang="en-US" sz="1400" dirty="0" smtClean="0"/>
              <a:t>tuomas.j.lahtinen@aalto.fi</a:t>
            </a:r>
            <a:r>
              <a:rPr lang="fi-FI" altLang="en-US" sz="1400" dirty="0"/>
              <a:t>, </a:t>
            </a:r>
            <a:r>
              <a:rPr lang="fi-FI" altLang="en-US" sz="1400" dirty="0" smtClean="0"/>
              <a:t>raimo.hamalainen@aalto.fi</a:t>
            </a:r>
            <a:endParaRPr lang="en-US" altLang="en-US" sz="1400" dirty="0" smtClean="0"/>
          </a:p>
          <a:p>
            <a:pPr algn="ctr"/>
            <a:r>
              <a:rPr lang="en-US" altLang="en-US" sz="1400" dirty="0" smtClean="0"/>
              <a:t>Systems Analysis Laboratory, Department </a:t>
            </a:r>
            <a:r>
              <a:rPr lang="en-US" altLang="en-US" sz="1400" dirty="0"/>
              <a:t>of Mathematics and Systems </a:t>
            </a:r>
            <a:r>
              <a:rPr lang="en-US" altLang="en-US" sz="1400" dirty="0" smtClean="0"/>
              <a:t>Analysis</a:t>
            </a:r>
          </a:p>
          <a:p>
            <a:pPr algn="ctr"/>
            <a:endParaRPr lang="fi-FI" altLang="en-US" sz="600" dirty="0"/>
          </a:p>
          <a:p>
            <a:pPr algn="ctr"/>
            <a:r>
              <a:rPr lang="fi-FI" altLang="en-US" sz="2000" dirty="0"/>
              <a:t>EURO 2016, Poznan, 4.7.2016</a:t>
            </a:r>
            <a:endParaRPr lang="fi-FI" altLang="en-US" sz="1600" dirty="0" smtClean="0"/>
          </a:p>
          <a:p>
            <a:r>
              <a:rPr lang="fi-FI" altLang="en-US" dirty="0" smtClean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850" y="5661025"/>
            <a:ext cx="7950200" cy="246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FFFFFF">
                    <a:lumMod val="50000"/>
                  </a:srgbClr>
                </a:solidFill>
              </a:rPr>
              <a:t>The document can be stored and made available to the public on the open internet pages of Aalto University. All other rights are reserved.</a:t>
            </a:r>
          </a:p>
        </p:txBody>
      </p:sp>
      <p:sp>
        <p:nvSpPr>
          <p:cNvPr id="2" name="Suorakulmio 1"/>
          <p:cNvSpPr/>
          <p:nvPr/>
        </p:nvSpPr>
        <p:spPr bwMode="auto">
          <a:xfrm>
            <a:off x="395536" y="5661025"/>
            <a:ext cx="8136904" cy="3602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04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Getting</a:t>
            </a:r>
            <a:r>
              <a:rPr lang="fi-FI" dirty="0" smtClean="0"/>
              <a:t> </a:t>
            </a:r>
            <a:r>
              <a:rPr lang="fi-FI" dirty="0" err="1" smtClean="0"/>
              <a:t>stuck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one</a:t>
            </a:r>
            <a:r>
              <a:rPr lang="fi-FI" dirty="0" smtClean="0"/>
              <a:t> </a:t>
            </a:r>
            <a:r>
              <a:rPr lang="fi-FI" dirty="0" err="1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9" y="1455306"/>
            <a:ext cx="4521368" cy="4380830"/>
          </a:xfrm>
        </p:spPr>
        <p:txBody>
          <a:bodyPr/>
          <a:lstStyle/>
          <a:p>
            <a:pPr marL="0" indent="0">
              <a:buNone/>
            </a:pPr>
            <a:endParaRPr lang="fi-FI" sz="600" dirty="0" smtClean="0"/>
          </a:p>
          <a:p>
            <a:r>
              <a:rPr lang="fi-FI" dirty="0" smtClean="0">
                <a:solidFill>
                  <a:srgbClr val="FF0000"/>
                </a:solidFill>
              </a:rPr>
              <a:t>Man </a:t>
            </a:r>
            <a:r>
              <a:rPr lang="fi-FI" dirty="0" err="1" smtClean="0">
                <a:solidFill>
                  <a:srgbClr val="FF0000"/>
                </a:solidFill>
              </a:rPr>
              <a:t>with</a:t>
            </a:r>
            <a:r>
              <a:rPr lang="fi-FI" dirty="0" smtClean="0">
                <a:solidFill>
                  <a:srgbClr val="FF0000"/>
                </a:solidFill>
              </a:rPr>
              <a:t> a </a:t>
            </a:r>
            <a:r>
              <a:rPr lang="fi-FI" dirty="0" err="1" smtClean="0">
                <a:solidFill>
                  <a:srgbClr val="FF0000"/>
                </a:solidFill>
              </a:rPr>
              <a:t>hammer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syndrome</a:t>
            </a:r>
            <a:endParaRPr lang="fi-FI" dirty="0" smtClean="0">
              <a:solidFill>
                <a:srgbClr val="FF0000"/>
              </a:solidFill>
            </a:endParaRPr>
          </a:p>
          <a:p>
            <a:endParaRPr lang="fi-FI" sz="600" dirty="0" smtClean="0"/>
          </a:p>
          <a:p>
            <a:r>
              <a:rPr lang="fi-FI" dirty="0" err="1"/>
              <a:t>Anchoring</a:t>
            </a:r>
            <a:r>
              <a:rPr lang="fi-FI" dirty="0"/>
              <a:t> to </a:t>
            </a:r>
            <a:r>
              <a:rPr lang="fi-FI" dirty="0" err="1"/>
              <a:t>initial</a:t>
            </a:r>
            <a:r>
              <a:rPr lang="fi-FI" dirty="0"/>
              <a:t> </a:t>
            </a:r>
            <a:r>
              <a:rPr lang="fi-FI" dirty="0" err="1" smtClean="0"/>
              <a:t>thoughts</a:t>
            </a:r>
            <a:endParaRPr lang="fi-FI" dirty="0" smtClean="0"/>
          </a:p>
          <a:p>
            <a:pPr marL="0" indent="0">
              <a:buNone/>
            </a:pPr>
            <a:endParaRPr lang="fi-FI" sz="600" dirty="0" smtClean="0"/>
          </a:p>
          <a:p>
            <a:r>
              <a:rPr lang="fi-FI" dirty="0" err="1" smtClean="0">
                <a:solidFill>
                  <a:srgbClr val="FF0000"/>
                </a:solidFill>
              </a:rPr>
              <a:t>Groupthink</a:t>
            </a:r>
            <a:endParaRPr lang="fi-FI" dirty="0" smtClean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fi-FI" sz="1800" dirty="0" err="1" smtClean="0"/>
              <a:t>Cohesive</a:t>
            </a:r>
            <a:r>
              <a:rPr lang="fi-FI" sz="1800" dirty="0" smtClean="0"/>
              <a:t> </a:t>
            </a:r>
            <a:r>
              <a:rPr lang="fi-FI" sz="1800" dirty="0" err="1" smtClean="0"/>
              <a:t>group</a:t>
            </a:r>
            <a:r>
              <a:rPr lang="fi-FI" sz="1800" dirty="0" smtClean="0"/>
              <a:t> of </a:t>
            </a:r>
            <a:r>
              <a:rPr lang="fi-FI" sz="1800" dirty="0" err="1" smtClean="0"/>
              <a:t>modellers</a:t>
            </a:r>
            <a:r>
              <a:rPr lang="fi-FI" sz="1800" dirty="0" smtClean="0"/>
              <a:t> </a:t>
            </a:r>
            <a:r>
              <a:rPr lang="fi-FI" sz="1800" dirty="0" err="1" smtClean="0"/>
              <a:t>can</a:t>
            </a:r>
            <a:r>
              <a:rPr lang="fi-FI" sz="1800" dirty="0" smtClean="0"/>
              <a:t> </a:t>
            </a:r>
            <a:r>
              <a:rPr lang="fi-FI" sz="1800" dirty="0" err="1" smtClean="0"/>
              <a:t>endorse</a:t>
            </a:r>
            <a:r>
              <a:rPr lang="fi-FI" sz="1800" dirty="0" smtClean="0"/>
              <a:t> </a:t>
            </a:r>
            <a:r>
              <a:rPr lang="fi-FI" sz="1800" dirty="0" err="1" smtClean="0"/>
              <a:t>their</a:t>
            </a:r>
            <a:r>
              <a:rPr lang="fi-FI" sz="1800" dirty="0" smtClean="0"/>
              <a:t> </a:t>
            </a:r>
            <a:r>
              <a:rPr lang="fi-FI" sz="1800" dirty="0" err="1" smtClean="0"/>
              <a:t>solution</a:t>
            </a:r>
            <a:r>
              <a:rPr lang="fi-FI" sz="1800" dirty="0" smtClean="0"/>
              <a:t> </a:t>
            </a:r>
            <a:r>
              <a:rPr lang="fi-FI" sz="1800" dirty="0" err="1" smtClean="0"/>
              <a:t>without</a:t>
            </a:r>
            <a:r>
              <a:rPr lang="fi-FI" sz="1800" dirty="0" smtClean="0"/>
              <a:t> </a:t>
            </a:r>
            <a:r>
              <a:rPr lang="fi-FI" sz="1800" dirty="0" err="1" smtClean="0"/>
              <a:t>critical</a:t>
            </a:r>
            <a:r>
              <a:rPr lang="fi-FI" sz="1800" dirty="0" smtClean="0"/>
              <a:t> </a:t>
            </a:r>
            <a:r>
              <a:rPr lang="fi-FI" sz="1800" dirty="0" err="1" smtClean="0"/>
              <a:t>evaluation</a:t>
            </a:r>
            <a:r>
              <a:rPr lang="fi-FI" sz="1800" dirty="0" smtClean="0"/>
              <a:t> of </a:t>
            </a:r>
            <a:r>
              <a:rPr lang="fi-FI" sz="1800" dirty="0" err="1" smtClean="0"/>
              <a:t>alternatives</a:t>
            </a:r>
            <a:endParaRPr lang="fi-FI" sz="1800" dirty="0" smtClean="0"/>
          </a:p>
          <a:p>
            <a:endParaRPr lang="fi-FI" sz="600" dirty="0" smtClean="0"/>
          </a:p>
          <a:p>
            <a:r>
              <a:rPr lang="fi-FI" dirty="0" err="1"/>
              <a:t>Wishful</a:t>
            </a:r>
            <a:r>
              <a:rPr lang="fi-FI" dirty="0"/>
              <a:t> </a:t>
            </a:r>
            <a:r>
              <a:rPr lang="fi-FI" dirty="0" err="1"/>
              <a:t>thinking</a:t>
            </a:r>
            <a:endParaRPr lang="en-US" dirty="0"/>
          </a:p>
          <a:p>
            <a:pPr marL="0" indent="0">
              <a:buNone/>
            </a:pPr>
            <a:endParaRPr lang="en-US" sz="600" dirty="0" smtClean="0"/>
          </a:p>
          <a:p>
            <a:r>
              <a:rPr lang="en-US" dirty="0" smtClean="0"/>
              <a:t>Confirmation bias</a:t>
            </a:r>
          </a:p>
          <a:p>
            <a:pPr marL="0" indent="0">
              <a:buNone/>
            </a:pPr>
            <a:endParaRPr lang="en-US" sz="600" dirty="0" smtClean="0"/>
          </a:p>
          <a:p>
            <a:r>
              <a:rPr lang="fi-FI" dirty="0" err="1">
                <a:solidFill>
                  <a:srgbClr val="FF0000"/>
                </a:solidFill>
              </a:rPr>
              <a:t>Sunk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cost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effect</a:t>
            </a:r>
            <a:endParaRPr lang="fi-FI" dirty="0">
              <a:solidFill>
                <a:srgbClr val="FF0000"/>
              </a:solidFill>
            </a:endParaRPr>
          </a:p>
          <a:p>
            <a:endParaRPr lang="fi-FI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5148064" y="1772816"/>
            <a:ext cx="2881312" cy="2944813"/>
            <a:chOff x="5724128" y="1124744"/>
            <a:chExt cx="2880319" cy="2943716"/>
          </a:xfrm>
        </p:grpSpPr>
        <p:pic>
          <p:nvPicPr>
            <p:cNvPr id="5" name="Picture 4" descr="C:\Users\mwesterl\AppData\Local\Microsoft\Windows\Temporary Internet Files\Content.IE5\KPOTDNOL\MC900174351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8" y="1844824"/>
              <a:ext cx="2592288" cy="2223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6300192" y="1124744"/>
              <a:ext cx="1512167" cy="936104"/>
              <a:chOff x="2483768" y="4062790"/>
              <a:chExt cx="739261" cy="592652"/>
            </a:xfrm>
          </p:grpSpPr>
          <p:pic>
            <p:nvPicPr>
              <p:cNvPr id="25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0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6" name="TextBox 12"/>
              <p:cNvSpPr txBox="1">
                <a:spLocks noChangeArrowheads="1"/>
              </p:cNvSpPr>
              <p:nvPr/>
            </p:nvSpPr>
            <p:spPr bwMode="auto">
              <a:xfrm>
                <a:off x="2614282" y="4088858"/>
                <a:ext cx="586341" cy="370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i-FI" altLang="en-US" sz="1600" dirty="0" err="1"/>
                  <a:t>This</a:t>
                </a:r>
                <a:r>
                  <a:rPr lang="fi-FI" altLang="en-US" sz="1600" dirty="0"/>
                  <a:t> is </a:t>
                </a:r>
                <a:r>
                  <a:rPr lang="fi-FI" altLang="en-US" sz="1600" dirty="0" err="1"/>
                  <a:t>the</a:t>
                </a:r>
                <a:r>
                  <a:rPr lang="fi-FI" altLang="en-US" sz="1600" dirty="0"/>
                  <a:t> </a:t>
                </a:r>
              </a:p>
              <a:p>
                <a:pPr algn="ctr" eaLnBrk="1" hangingPunct="1"/>
                <a:r>
                  <a:rPr lang="fi-FI" altLang="en-US" sz="1600" dirty="0" err="1"/>
                  <a:t>right</a:t>
                </a:r>
                <a:r>
                  <a:rPr lang="fi-FI" altLang="en-US" sz="1600" dirty="0"/>
                  <a:t> </a:t>
                </a:r>
                <a:r>
                  <a:rPr lang="fi-FI" altLang="en-US" sz="1600" dirty="0" err="1"/>
                  <a:t>model</a:t>
                </a:r>
                <a:endParaRPr lang="fi-FI" altLang="en-US" sz="1600" dirty="0"/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7956376" y="2132856"/>
              <a:ext cx="648071" cy="576064"/>
              <a:chOff x="2483768" y="4062791"/>
              <a:chExt cx="739261" cy="592652"/>
            </a:xfrm>
          </p:grpSpPr>
          <p:pic>
            <p:nvPicPr>
              <p:cNvPr id="23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" name="TextBox 17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/>
                  <a:t>Yes</a:t>
                </a:r>
              </a:p>
            </p:txBody>
          </p:sp>
        </p:grpSp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7236296" y="2708920"/>
              <a:ext cx="648071" cy="576064"/>
              <a:chOff x="2483768" y="4062791"/>
              <a:chExt cx="739261" cy="592652"/>
            </a:xfrm>
          </p:grpSpPr>
          <p:pic>
            <p:nvPicPr>
              <p:cNvPr id="21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TextBox 20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/>
                  <a:t>Yes</a:t>
                </a:r>
              </a:p>
            </p:txBody>
          </p:sp>
        </p:grpSp>
        <p:grpSp>
          <p:nvGrpSpPr>
            <p:cNvPr id="9" name="Group 21"/>
            <p:cNvGrpSpPr>
              <a:grpSpLocks/>
            </p:cNvGrpSpPr>
            <p:nvPr/>
          </p:nvGrpSpPr>
          <p:grpSpPr bwMode="auto">
            <a:xfrm rot="186670">
              <a:off x="7452320" y="1988840"/>
              <a:ext cx="648071" cy="576064"/>
              <a:chOff x="2483768" y="4062791"/>
              <a:chExt cx="739261" cy="592652"/>
            </a:xfrm>
          </p:grpSpPr>
          <p:pic>
            <p:nvPicPr>
              <p:cNvPr id="19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" name="TextBox 23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/>
                  <a:t>Yes</a:t>
                </a:r>
              </a:p>
            </p:txBody>
          </p:sp>
        </p:grpSp>
        <p:grpSp>
          <p:nvGrpSpPr>
            <p:cNvPr id="10" name="Group 24"/>
            <p:cNvGrpSpPr>
              <a:grpSpLocks/>
            </p:cNvGrpSpPr>
            <p:nvPr/>
          </p:nvGrpSpPr>
          <p:grpSpPr bwMode="auto">
            <a:xfrm>
              <a:off x="7020272" y="1772816"/>
              <a:ext cx="648071" cy="576064"/>
              <a:chOff x="2483768" y="4062791"/>
              <a:chExt cx="739261" cy="592652"/>
            </a:xfrm>
          </p:grpSpPr>
          <p:pic>
            <p:nvPicPr>
              <p:cNvPr id="17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" name="TextBox 26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/>
                  <a:t>Yes</a:t>
                </a:r>
              </a:p>
            </p:txBody>
          </p:sp>
        </p:grpSp>
        <p:grpSp>
          <p:nvGrpSpPr>
            <p:cNvPr id="11" name="Group 30"/>
            <p:cNvGrpSpPr>
              <a:grpSpLocks/>
            </p:cNvGrpSpPr>
            <p:nvPr/>
          </p:nvGrpSpPr>
          <p:grpSpPr bwMode="auto">
            <a:xfrm>
              <a:off x="6660232" y="2420888"/>
              <a:ext cx="648071" cy="576064"/>
              <a:chOff x="2483768" y="4062791"/>
              <a:chExt cx="739261" cy="592652"/>
            </a:xfrm>
          </p:grpSpPr>
          <p:pic>
            <p:nvPicPr>
              <p:cNvPr id="15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" name="TextBox 32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/>
                  <a:t>Yes</a:t>
                </a:r>
              </a:p>
            </p:txBody>
          </p:sp>
        </p:grpSp>
        <p:grpSp>
          <p:nvGrpSpPr>
            <p:cNvPr id="12" name="Group 33"/>
            <p:cNvGrpSpPr>
              <a:grpSpLocks/>
            </p:cNvGrpSpPr>
            <p:nvPr/>
          </p:nvGrpSpPr>
          <p:grpSpPr bwMode="auto">
            <a:xfrm>
              <a:off x="6084168" y="2204864"/>
              <a:ext cx="648071" cy="576064"/>
              <a:chOff x="2483768" y="4062791"/>
              <a:chExt cx="739261" cy="592652"/>
            </a:xfrm>
          </p:grpSpPr>
          <p:pic>
            <p:nvPicPr>
              <p:cNvPr id="13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" name="TextBox 35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 dirty="0" err="1"/>
                  <a:t>Yes</a:t>
                </a:r>
                <a:endParaRPr lang="fi-FI" alt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956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Awareness</a:t>
            </a:r>
            <a:r>
              <a:rPr lang="fi-FI" dirty="0" smtClean="0"/>
              <a:t> of </a:t>
            </a: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dependence</a:t>
            </a:r>
            <a:endParaRPr lang="en-US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571500" y="1340768"/>
            <a:ext cx="7985125" cy="444941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6"/>
                </a:solidFill>
              </a:rPr>
              <a:t>Challenges the modeling team to reflect on</a:t>
            </a:r>
          </a:p>
          <a:p>
            <a:pPr marL="0" indent="0">
              <a:buNone/>
            </a:pPr>
            <a:endParaRPr lang="fi-FI" sz="1200" b="1" dirty="0" smtClean="0"/>
          </a:p>
          <a:p>
            <a:pPr marL="0" indent="0">
              <a:buNone/>
            </a:pP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critical</a:t>
            </a:r>
            <a:r>
              <a:rPr lang="fi-FI" b="1" dirty="0" smtClean="0"/>
              <a:t> </a:t>
            </a:r>
            <a:r>
              <a:rPr lang="fi-FI" b="1" dirty="0" err="1"/>
              <a:t>f</a:t>
            </a:r>
            <a:r>
              <a:rPr lang="fi-FI" b="1" dirty="0" err="1" smtClean="0"/>
              <a:t>orks</a:t>
            </a:r>
            <a:r>
              <a:rPr lang="fi-FI" b="1" dirty="0" smtClean="0"/>
              <a:t> on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modelling</a:t>
            </a:r>
            <a:r>
              <a:rPr lang="fi-FI" b="1" dirty="0" smtClean="0"/>
              <a:t> </a:t>
            </a:r>
            <a:r>
              <a:rPr lang="fi-FI" b="1" dirty="0" err="1" smtClean="0"/>
              <a:t>path</a:t>
            </a:r>
            <a:r>
              <a:rPr lang="fi-FI" b="1" dirty="0" smtClean="0"/>
              <a:t> </a:t>
            </a:r>
            <a:r>
              <a:rPr lang="fi-FI" dirty="0" err="1" smtClean="0"/>
              <a:t>such</a:t>
            </a:r>
            <a:r>
              <a:rPr lang="fi-FI" dirty="0" smtClean="0"/>
              <a:t> as</a:t>
            </a:r>
          </a:p>
          <a:p>
            <a:r>
              <a:rPr lang="fi-FI" dirty="0" err="1"/>
              <a:t>W</a:t>
            </a:r>
            <a:r>
              <a:rPr lang="fi-FI" dirty="0" err="1" smtClean="0"/>
              <a:t>ho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included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problem</a:t>
            </a:r>
            <a:r>
              <a:rPr lang="fi-FI" dirty="0" smtClean="0"/>
              <a:t> </a:t>
            </a:r>
            <a:r>
              <a:rPr lang="fi-FI" dirty="0" err="1" smtClean="0"/>
              <a:t>solving</a:t>
            </a:r>
            <a:r>
              <a:rPr lang="fi-FI" dirty="0" smtClean="0"/>
              <a:t> team?</a:t>
            </a:r>
          </a:p>
          <a:p>
            <a:r>
              <a:rPr lang="fi-FI" dirty="0" smtClean="0"/>
              <a:t>How data is </a:t>
            </a:r>
            <a:r>
              <a:rPr lang="fi-FI" dirty="0" err="1" smtClean="0"/>
              <a:t>collected</a:t>
            </a:r>
            <a:r>
              <a:rPr lang="fi-FI" dirty="0" smtClean="0"/>
              <a:t>?</a:t>
            </a:r>
            <a:endParaRPr lang="fi-FI" sz="1200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endParaRPr lang="fi-FI" sz="1200" dirty="0"/>
          </a:p>
          <a:p>
            <a:pPr marL="0" indent="0">
              <a:buNone/>
            </a:pPr>
            <a:r>
              <a:rPr lang="fi-FI" b="1" dirty="0" err="1" smtClean="0"/>
              <a:t>What</a:t>
            </a:r>
            <a:r>
              <a:rPr lang="fi-FI" b="1" dirty="0" smtClean="0"/>
              <a:t> </a:t>
            </a:r>
            <a:r>
              <a:rPr lang="fi-FI" b="1" dirty="0" err="1" smtClean="0"/>
              <a:t>drives</a:t>
            </a:r>
            <a:r>
              <a:rPr lang="fi-FI" b="1" dirty="0" smtClean="0"/>
              <a:t>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team’s</a:t>
            </a:r>
            <a:r>
              <a:rPr lang="fi-FI" b="1" dirty="0" smtClean="0"/>
              <a:t> </a:t>
            </a:r>
            <a:r>
              <a:rPr lang="fi-FI" b="1" dirty="0" err="1" smtClean="0"/>
              <a:t>behavior</a:t>
            </a:r>
            <a:r>
              <a:rPr lang="fi-FI" b="1" dirty="0" smtClean="0"/>
              <a:t> and </a:t>
            </a:r>
            <a:r>
              <a:rPr lang="fi-FI" b="1" dirty="0" err="1" smtClean="0"/>
              <a:t>choices</a:t>
            </a:r>
            <a:r>
              <a:rPr lang="fi-FI" b="1" dirty="0" smtClean="0"/>
              <a:t>?</a:t>
            </a:r>
            <a:endParaRPr lang="fi-FI" sz="1200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fi-FI" b="1" dirty="0" err="1" smtClean="0"/>
              <a:t>Are</a:t>
            </a:r>
            <a:r>
              <a:rPr lang="fi-FI" b="1" dirty="0" smtClean="0"/>
              <a:t> </a:t>
            </a:r>
            <a:r>
              <a:rPr lang="fi-FI" b="1" dirty="0" err="1" smtClean="0"/>
              <a:t>we</a:t>
            </a:r>
            <a:r>
              <a:rPr lang="fi-FI" b="1" dirty="0" smtClean="0"/>
              <a:t> </a:t>
            </a:r>
            <a:r>
              <a:rPr lang="fi-FI" b="1" dirty="0" err="1" smtClean="0"/>
              <a:t>stuck</a:t>
            </a:r>
            <a:r>
              <a:rPr lang="fi-FI" b="1" dirty="0" smtClean="0"/>
              <a:t> </a:t>
            </a:r>
            <a:r>
              <a:rPr lang="fi-FI" b="1" dirty="0" err="1" smtClean="0"/>
              <a:t>with</a:t>
            </a:r>
            <a:r>
              <a:rPr lang="fi-FI" b="1" dirty="0" smtClean="0"/>
              <a:t> an </a:t>
            </a:r>
            <a:r>
              <a:rPr lang="fi-FI" b="1" dirty="0" err="1" smtClean="0"/>
              <a:t>inferior</a:t>
            </a:r>
            <a:r>
              <a:rPr lang="fi-FI" b="1" dirty="0" smtClean="0"/>
              <a:t> </a:t>
            </a:r>
            <a:r>
              <a:rPr lang="fi-FI" b="1" dirty="0" err="1" smtClean="0"/>
              <a:t>approach</a:t>
            </a:r>
            <a:r>
              <a:rPr lang="fi-FI" b="1" dirty="0"/>
              <a:t>?</a:t>
            </a:r>
            <a:endParaRPr lang="fi-FI" b="1" dirty="0" smtClean="0"/>
          </a:p>
          <a:p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need</a:t>
            </a:r>
            <a:r>
              <a:rPr lang="fi-FI" dirty="0" smtClean="0"/>
              <a:t> to </a:t>
            </a:r>
            <a:r>
              <a:rPr lang="fi-FI" dirty="0" err="1" smtClean="0"/>
              <a:t>backtrack</a:t>
            </a:r>
            <a:r>
              <a:rPr lang="fi-FI" dirty="0" smtClean="0"/>
              <a:t> </a:t>
            </a:r>
            <a:r>
              <a:rPr lang="fi-FI" dirty="0" err="1" smtClean="0"/>
              <a:t>steps</a:t>
            </a:r>
            <a:r>
              <a:rPr lang="fi-FI" dirty="0" smtClean="0"/>
              <a:t>,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restart</a:t>
            </a:r>
            <a:r>
              <a:rPr lang="fi-FI" dirty="0" smtClean="0"/>
              <a:t>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529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-1116632" y="1340768"/>
            <a:ext cx="11377263" cy="1079500"/>
          </a:xfrm>
        </p:spPr>
        <p:txBody>
          <a:bodyPr/>
          <a:lstStyle/>
          <a:p>
            <a:pPr algn="ctr"/>
            <a:r>
              <a:rPr lang="fi-FI" dirty="0" err="1" smtClean="0"/>
              <a:t>Procedures</a:t>
            </a:r>
            <a:r>
              <a:rPr lang="fi-FI" dirty="0" smtClean="0"/>
              <a:t> for </a:t>
            </a:r>
            <a:r>
              <a:rPr lang="fi-FI" dirty="0" err="1" smtClean="0"/>
              <a:t>coping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dependence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11560" y="2564904"/>
            <a:ext cx="77264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i-FI" sz="2800" dirty="0"/>
              <a:t>More </a:t>
            </a:r>
            <a:r>
              <a:rPr lang="fi-FI" sz="2800" dirty="0" err="1"/>
              <a:t>than</a:t>
            </a:r>
            <a:r>
              <a:rPr lang="fi-FI" sz="2800" dirty="0"/>
              <a:t> </a:t>
            </a:r>
            <a:r>
              <a:rPr lang="fi-FI" sz="2800" dirty="0" err="1"/>
              <a:t>one</a:t>
            </a:r>
            <a:r>
              <a:rPr lang="fi-FI" sz="2800" dirty="0"/>
              <a:t> </a:t>
            </a:r>
            <a:r>
              <a:rPr lang="fi-FI" sz="2800" dirty="0" err="1"/>
              <a:t>problem</a:t>
            </a:r>
            <a:r>
              <a:rPr lang="fi-FI" sz="2800" dirty="0"/>
              <a:t> </a:t>
            </a:r>
            <a:r>
              <a:rPr lang="fi-FI" sz="2800" dirty="0" err="1"/>
              <a:t>solving</a:t>
            </a:r>
            <a:r>
              <a:rPr lang="fi-FI" sz="2800" dirty="0"/>
              <a:t> </a:t>
            </a:r>
            <a:r>
              <a:rPr lang="fi-FI" sz="2800" dirty="0" err="1" smtClean="0"/>
              <a:t>process</a:t>
            </a:r>
            <a:endParaRPr lang="fi-FI" sz="2800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i-FI" sz="1200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i-FI" sz="2800" dirty="0" err="1" smtClean="0"/>
              <a:t>Adaptive</a:t>
            </a:r>
            <a:r>
              <a:rPr lang="fi-FI" sz="2800" dirty="0" smtClean="0"/>
              <a:t> </a:t>
            </a:r>
            <a:r>
              <a:rPr lang="fi-FI" sz="2800" dirty="0" err="1"/>
              <a:t>problem</a:t>
            </a:r>
            <a:r>
              <a:rPr lang="fi-FI" sz="2800" dirty="0"/>
              <a:t> </a:t>
            </a:r>
            <a:r>
              <a:rPr lang="fi-FI" sz="2800" dirty="0" err="1" smtClean="0"/>
              <a:t>solving</a:t>
            </a:r>
            <a:endParaRPr lang="fi-FI" sz="2800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i-FI" sz="1200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i-FI" sz="2800" dirty="0" err="1" smtClean="0"/>
              <a:t>Debiasing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3273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More </a:t>
            </a:r>
            <a:r>
              <a:rPr lang="fi-FI" dirty="0" err="1" smtClean="0"/>
              <a:t>than</a:t>
            </a:r>
            <a:r>
              <a:rPr lang="fi-FI" dirty="0" smtClean="0"/>
              <a:t> </a:t>
            </a:r>
            <a:r>
              <a:rPr lang="fi-FI" dirty="0" err="1" smtClean="0"/>
              <a:t>one</a:t>
            </a:r>
            <a:r>
              <a:rPr lang="fi-FI" dirty="0" smtClean="0"/>
              <a:t> </a:t>
            </a:r>
            <a:r>
              <a:rPr lang="fi-FI" dirty="0" err="1" smtClean="0"/>
              <a:t>problem</a:t>
            </a:r>
            <a:r>
              <a:rPr lang="fi-FI" dirty="0" smtClean="0"/>
              <a:t> </a:t>
            </a:r>
            <a:r>
              <a:rPr lang="fi-FI" dirty="0" err="1" smtClean="0"/>
              <a:t>solving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1500" y="1543377"/>
            <a:ext cx="7985125" cy="4449415"/>
          </a:xfrm>
        </p:spPr>
        <p:txBody>
          <a:bodyPr/>
          <a:lstStyle/>
          <a:p>
            <a:pPr marL="0" indent="0">
              <a:buNone/>
            </a:pPr>
            <a:r>
              <a:rPr lang="fi-FI" b="1" dirty="0" err="1" smtClean="0"/>
              <a:t>Multiple</a:t>
            </a:r>
            <a:r>
              <a:rPr lang="fi-FI" b="1" dirty="0" smtClean="0"/>
              <a:t> </a:t>
            </a:r>
            <a:r>
              <a:rPr lang="fi-FI" b="1" dirty="0" err="1" smtClean="0"/>
              <a:t>independent</a:t>
            </a:r>
            <a:r>
              <a:rPr lang="fi-FI" b="1" dirty="0" smtClean="0"/>
              <a:t> </a:t>
            </a:r>
            <a:r>
              <a:rPr lang="fi-FI" b="1" dirty="0" err="1" smtClean="0"/>
              <a:t>teams</a:t>
            </a:r>
            <a:r>
              <a:rPr lang="fi-FI" b="1" dirty="0" smtClean="0"/>
              <a:t> </a:t>
            </a:r>
            <a:r>
              <a:rPr lang="fi-FI" b="1" dirty="0" err="1" smtClean="0"/>
              <a:t>solving</a:t>
            </a:r>
            <a:r>
              <a:rPr lang="fi-FI" b="1" dirty="0" smtClean="0"/>
              <a:t>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same</a:t>
            </a:r>
            <a:r>
              <a:rPr lang="fi-FI" b="1" dirty="0" smtClean="0"/>
              <a:t> </a:t>
            </a:r>
            <a:r>
              <a:rPr lang="fi-FI" b="1" dirty="0" err="1" smtClean="0"/>
              <a:t>problem</a:t>
            </a:r>
            <a:endParaRPr lang="en-US" b="1" dirty="0" smtClean="0"/>
          </a:p>
          <a:p>
            <a:r>
              <a:rPr lang="fi-FI" dirty="0" smtClean="0">
                <a:solidFill>
                  <a:schemeClr val="accent6"/>
                </a:solidFill>
              </a:rPr>
              <a:t>To </a:t>
            </a:r>
            <a:r>
              <a:rPr lang="en-US" dirty="0" smtClean="0">
                <a:solidFill>
                  <a:schemeClr val="accent6"/>
                </a:solidFill>
              </a:rPr>
              <a:t>consider alternative problem formulations and model structures</a:t>
            </a:r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b="1" dirty="0" err="1" smtClean="0"/>
              <a:t>Devil’s</a:t>
            </a:r>
            <a:r>
              <a:rPr lang="fi-FI" b="1" dirty="0" smtClean="0"/>
              <a:t> </a:t>
            </a:r>
            <a:r>
              <a:rPr lang="fi-FI" b="1" dirty="0" err="1" smtClean="0"/>
              <a:t>advocate</a:t>
            </a:r>
            <a:r>
              <a:rPr lang="fi-FI" b="1" dirty="0" smtClean="0"/>
              <a:t> team? </a:t>
            </a:r>
          </a:p>
          <a:p>
            <a:r>
              <a:rPr lang="fi-FI" dirty="0">
                <a:solidFill>
                  <a:schemeClr val="accent6"/>
                </a:solidFill>
              </a:rPr>
              <a:t>T</a:t>
            </a:r>
            <a:r>
              <a:rPr lang="fi-FI" dirty="0" smtClean="0">
                <a:solidFill>
                  <a:schemeClr val="accent6"/>
                </a:solidFill>
              </a:rPr>
              <a:t>o </a:t>
            </a:r>
            <a:r>
              <a:rPr lang="en-US" dirty="0" smtClean="0">
                <a:solidFill>
                  <a:schemeClr val="accent6"/>
                </a:solidFill>
              </a:rPr>
              <a:t>find </a:t>
            </a:r>
            <a:r>
              <a:rPr lang="en-US" dirty="0">
                <a:solidFill>
                  <a:schemeClr val="accent6"/>
                </a:solidFill>
              </a:rPr>
              <a:t>and challenge crucial </a:t>
            </a:r>
            <a:r>
              <a:rPr lang="en-US" dirty="0" smtClean="0">
                <a:solidFill>
                  <a:schemeClr val="accent6"/>
                </a:solidFill>
              </a:rPr>
              <a:t>assumptions by primary team</a:t>
            </a:r>
          </a:p>
          <a:p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perform worst case </a:t>
            </a:r>
            <a:r>
              <a:rPr lang="en-US" dirty="0" smtClean="0"/>
              <a:t>analyses</a:t>
            </a:r>
          </a:p>
          <a:p>
            <a:endParaRPr lang="fi-FI" sz="1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49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Adaptive</a:t>
            </a:r>
            <a:r>
              <a:rPr lang="fi-FI" dirty="0" smtClean="0"/>
              <a:t> </a:t>
            </a:r>
            <a:r>
              <a:rPr lang="fi-FI" dirty="0" err="1" smtClean="0"/>
              <a:t>problem</a:t>
            </a:r>
            <a:r>
              <a:rPr lang="fi-FI" dirty="0" smtClean="0"/>
              <a:t> </a:t>
            </a:r>
            <a:r>
              <a:rPr lang="fi-FI" dirty="0" err="1" smtClean="0"/>
              <a:t>solving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1499" y="1568450"/>
            <a:ext cx="7985125" cy="4593431"/>
          </a:xfrm>
        </p:spPr>
        <p:txBody>
          <a:bodyPr/>
          <a:lstStyle/>
          <a:p>
            <a:pPr marL="0" indent="0">
              <a:buNone/>
            </a:pP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desired</a:t>
            </a:r>
            <a:r>
              <a:rPr lang="fi-FI" b="1" dirty="0" smtClean="0"/>
              <a:t> </a:t>
            </a:r>
            <a:r>
              <a:rPr lang="fi-FI" b="1" dirty="0" err="1" smtClean="0"/>
              <a:t>path</a:t>
            </a:r>
            <a:r>
              <a:rPr lang="fi-FI" b="1" dirty="0" smtClean="0"/>
              <a:t> </a:t>
            </a:r>
            <a:r>
              <a:rPr lang="fi-FI" b="1" dirty="0" err="1" smtClean="0"/>
              <a:t>can</a:t>
            </a:r>
            <a:r>
              <a:rPr lang="fi-FI" b="1" dirty="0" smtClean="0"/>
              <a:t> </a:t>
            </a:r>
            <a:r>
              <a:rPr lang="fi-FI" b="1" dirty="0" err="1" smtClean="0"/>
              <a:t>change</a:t>
            </a:r>
            <a:r>
              <a:rPr lang="fi-FI" b="1" dirty="0" smtClean="0"/>
              <a:t> </a:t>
            </a:r>
            <a:r>
              <a:rPr lang="fi-FI" b="1" dirty="0" err="1" smtClean="0"/>
              <a:t>when</a:t>
            </a:r>
            <a:r>
              <a:rPr lang="fi-FI" b="1" dirty="0" smtClean="0"/>
              <a:t> </a:t>
            </a:r>
            <a:r>
              <a:rPr lang="fi-FI" b="1" dirty="0" err="1" smtClean="0"/>
              <a:t>we</a:t>
            </a:r>
            <a:r>
              <a:rPr lang="fi-FI" b="1" dirty="0" smtClean="0"/>
              <a:t> </a:t>
            </a:r>
            <a:r>
              <a:rPr lang="fi-FI" b="1" dirty="0" err="1" smtClean="0"/>
              <a:t>learn</a:t>
            </a:r>
            <a:r>
              <a:rPr lang="fi-FI" b="1" dirty="0" smtClean="0"/>
              <a:t> </a:t>
            </a:r>
            <a:r>
              <a:rPr lang="fi-FI" b="1" dirty="0" err="1" smtClean="0"/>
              <a:t>more</a:t>
            </a:r>
            <a:endParaRPr lang="fi-FI" b="1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dirty="0" smtClean="0"/>
              <a:t>In </a:t>
            </a:r>
            <a:r>
              <a:rPr lang="fi-FI" dirty="0" err="1" smtClean="0"/>
              <a:t>policy</a:t>
            </a:r>
            <a:r>
              <a:rPr lang="fi-FI" dirty="0" smtClean="0"/>
              <a:t> </a:t>
            </a:r>
            <a:r>
              <a:rPr lang="fi-FI" dirty="0" err="1" smtClean="0"/>
              <a:t>problems</a:t>
            </a:r>
            <a:r>
              <a:rPr lang="fi-FI" dirty="0" smtClean="0"/>
              <a:t> </a:t>
            </a:r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often</a:t>
            </a:r>
            <a:r>
              <a:rPr lang="fi-FI" dirty="0" smtClean="0"/>
              <a:t> is</a:t>
            </a:r>
          </a:p>
          <a:p>
            <a:r>
              <a:rPr lang="fi-FI" dirty="0" err="1" smtClean="0">
                <a:solidFill>
                  <a:srgbClr val="FF0000"/>
                </a:solidFill>
              </a:rPr>
              <a:t>Incomplete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information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smtClean="0">
                <a:solidFill>
                  <a:srgbClr val="FF0000"/>
                </a:solidFill>
              </a:rPr>
              <a:t>and </a:t>
            </a:r>
            <a:r>
              <a:rPr lang="fi-FI" dirty="0" err="1" smtClean="0">
                <a:solidFill>
                  <a:srgbClr val="FF0000"/>
                </a:solidFill>
              </a:rPr>
              <a:t>uncertainty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about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the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problem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err="1"/>
              <a:t>Changes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problem</a:t>
            </a:r>
            <a:r>
              <a:rPr lang="fi-FI" dirty="0"/>
              <a:t> </a:t>
            </a:r>
            <a:r>
              <a:rPr lang="fi-FI" dirty="0" err="1" smtClean="0"/>
              <a:t>environment</a:t>
            </a:r>
            <a:endParaRPr lang="fi-FI" dirty="0" smtClean="0"/>
          </a:p>
          <a:p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600" b="1" dirty="0" smtClean="0"/>
          </a:p>
          <a:p>
            <a:pPr marL="0" indent="0">
              <a:buNone/>
            </a:pPr>
            <a:r>
              <a:rPr lang="fi-FI" b="1" dirty="0" err="1" smtClean="0">
                <a:solidFill>
                  <a:srgbClr val="0070C0"/>
                </a:solidFill>
              </a:rPr>
              <a:t>Decide</a:t>
            </a:r>
            <a:r>
              <a:rPr lang="fi-FI" b="1" dirty="0" smtClean="0">
                <a:solidFill>
                  <a:srgbClr val="0070C0"/>
                </a:solidFill>
              </a:rPr>
              <a:t> </a:t>
            </a:r>
            <a:r>
              <a:rPr lang="fi-FI" b="1" dirty="0" err="1" smtClean="0">
                <a:solidFill>
                  <a:srgbClr val="0070C0"/>
                </a:solidFill>
              </a:rPr>
              <a:t>checkpoints</a:t>
            </a:r>
            <a:r>
              <a:rPr lang="fi-FI" b="1" dirty="0" smtClean="0">
                <a:solidFill>
                  <a:srgbClr val="0070C0"/>
                </a:solidFill>
              </a:rPr>
              <a:t> </a:t>
            </a:r>
            <a:r>
              <a:rPr lang="fi-FI" b="1" dirty="0" err="1" smtClean="0">
                <a:solidFill>
                  <a:srgbClr val="0070C0"/>
                </a:solidFill>
              </a:rPr>
              <a:t>where</a:t>
            </a:r>
            <a:r>
              <a:rPr lang="fi-FI" b="1" dirty="0" smtClean="0">
                <a:solidFill>
                  <a:srgbClr val="0070C0"/>
                </a:solidFill>
              </a:rPr>
              <a:t> </a:t>
            </a:r>
            <a:r>
              <a:rPr lang="fi-FI" b="1" dirty="0" err="1" smtClean="0">
                <a:solidFill>
                  <a:srgbClr val="0070C0"/>
                </a:solidFill>
              </a:rPr>
              <a:t>process</a:t>
            </a:r>
            <a:r>
              <a:rPr lang="fi-FI" b="1" dirty="0" smtClean="0">
                <a:solidFill>
                  <a:srgbClr val="0070C0"/>
                </a:solidFill>
              </a:rPr>
              <a:t> </a:t>
            </a:r>
            <a:r>
              <a:rPr lang="fi-FI" b="1" dirty="0" err="1" smtClean="0">
                <a:solidFill>
                  <a:srgbClr val="0070C0"/>
                </a:solidFill>
              </a:rPr>
              <a:t>can</a:t>
            </a:r>
            <a:r>
              <a:rPr lang="fi-FI" b="1" dirty="0" smtClean="0">
                <a:solidFill>
                  <a:srgbClr val="0070C0"/>
                </a:solidFill>
              </a:rPr>
              <a:t> </a:t>
            </a:r>
            <a:r>
              <a:rPr lang="fi-FI" b="1" dirty="0" err="1" smtClean="0">
                <a:solidFill>
                  <a:srgbClr val="0070C0"/>
                </a:solidFill>
              </a:rPr>
              <a:t>be</a:t>
            </a:r>
            <a:r>
              <a:rPr lang="fi-FI" b="1" dirty="0" smtClean="0">
                <a:solidFill>
                  <a:srgbClr val="0070C0"/>
                </a:solidFill>
              </a:rPr>
              <a:t> </a:t>
            </a:r>
            <a:r>
              <a:rPr lang="fi-FI" b="1" dirty="0" err="1" smtClean="0">
                <a:solidFill>
                  <a:srgbClr val="0070C0"/>
                </a:solidFill>
              </a:rPr>
              <a:t>revised</a:t>
            </a:r>
            <a:endParaRPr lang="fi-FI" b="1" dirty="0">
              <a:solidFill>
                <a:srgbClr val="0070C0"/>
              </a:solidFill>
            </a:endParaRPr>
          </a:p>
          <a:p>
            <a:r>
              <a:rPr lang="fi-FI" dirty="0" err="1" smtClean="0"/>
              <a:t>Take</a:t>
            </a:r>
            <a:r>
              <a:rPr lang="fi-FI" dirty="0" smtClean="0"/>
              <a:t> into </a:t>
            </a:r>
            <a:r>
              <a:rPr lang="fi-FI" dirty="0" err="1" smtClean="0"/>
              <a:t>account</a:t>
            </a:r>
            <a:r>
              <a:rPr lang="fi-FI" dirty="0" smtClean="0"/>
              <a:t> </a:t>
            </a:r>
            <a:r>
              <a:rPr lang="fi-FI" dirty="0" err="1" smtClean="0"/>
              <a:t>learning</a:t>
            </a:r>
            <a:r>
              <a:rPr lang="fi-FI" dirty="0" smtClean="0"/>
              <a:t>, </a:t>
            </a:r>
            <a:r>
              <a:rPr lang="fi-FI" dirty="0" err="1" smtClean="0"/>
              <a:t>intermediate</a:t>
            </a:r>
            <a:r>
              <a:rPr lang="fi-FI" dirty="0"/>
              <a:t> </a:t>
            </a:r>
            <a:r>
              <a:rPr lang="fi-FI" dirty="0" err="1" smtClean="0"/>
              <a:t>results</a:t>
            </a:r>
            <a:r>
              <a:rPr lang="fi-FI" dirty="0" smtClean="0"/>
              <a:t>, </a:t>
            </a:r>
            <a:r>
              <a:rPr lang="fi-FI" dirty="0" err="1" smtClean="0"/>
              <a:t>new</a:t>
            </a:r>
            <a:r>
              <a:rPr lang="fi-FI" dirty="0" smtClean="0"/>
              <a:t> data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8812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7985125" cy="707802"/>
          </a:xfrm>
        </p:spPr>
        <p:txBody>
          <a:bodyPr/>
          <a:lstStyle/>
          <a:p>
            <a:r>
              <a:rPr lang="fi-FI" dirty="0" err="1" smtClean="0"/>
              <a:t>Debiasing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1500" y="1340768"/>
            <a:ext cx="7985125" cy="444941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Reduce effects </a:t>
            </a:r>
            <a:r>
              <a:rPr lang="en-US" b="1" dirty="0"/>
              <a:t>of cognitive biases </a:t>
            </a:r>
            <a:r>
              <a:rPr lang="en-US" b="1" dirty="0" smtClean="0"/>
              <a:t>i</a:t>
            </a:r>
            <a:r>
              <a:rPr lang="en-US" b="1" dirty="0"/>
              <a:t>n</a:t>
            </a:r>
            <a:r>
              <a:rPr lang="en-US" b="1" dirty="0" smtClean="0"/>
              <a:t> preference elicitation and expert judgment 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fi-FI" dirty="0" err="1" smtClean="0"/>
              <a:t>Approaches</a:t>
            </a:r>
            <a:r>
              <a:rPr lang="fi-FI" dirty="0" smtClean="0"/>
              <a:t> </a:t>
            </a:r>
            <a:r>
              <a:rPr lang="fi-FI" dirty="0" err="1" smtClean="0"/>
              <a:t>suggested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literature</a:t>
            </a:r>
            <a:r>
              <a:rPr lang="fi-FI" dirty="0" smtClean="0"/>
              <a:t>:</a:t>
            </a:r>
          </a:p>
          <a:p>
            <a:r>
              <a:rPr lang="fi-FI" dirty="0" err="1" smtClean="0">
                <a:solidFill>
                  <a:schemeClr val="accent6"/>
                </a:solidFill>
              </a:rPr>
              <a:t>Reframe</a:t>
            </a:r>
            <a:r>
              <a:rPr lang="fi-FI" dirty="0" smtClean="0">
                <a:solidFill>
                  <a:schemeClr val="accent6"/>
                </a:solidFill>
              </a:rPr>
              <a:t> </a:t>
            </a:r>
            <a:r>
              <a:rPr lang="fi-FI" dirty="0" err="1" smtClean="0">
                <a:solidFill>
                  <a:schemeClr val="accent6"/>
                </a:solidFill>
              </a:rPr>
              <a:t>questions</a:t>
            </a:r>
            <a:r>
              <a:rPr lang="fi-FI" dirty="0" smtClean="0">
                <a:solidFill>
                  <a:schemeClr val="accent6"/>
                </a:solidFill>
              </a:rPr>
              <a:t>, </a:t>
            </a:r>
            <a:r>
              <a:rPr lang="fi-FI" dirty="0" err="1" smtClean="0">
                <a:solidFill>
                  <a:schemeClr val="accent6"/>
                </a:solidFill>
              </a:rPr>
              <a:t>train</a:t>
            </a:r>
            <a:r>
              <a:rPr lang="fi-FI" dirty="0">
                <a:solidFill>
                  <a:schemeClr val="accent6"/>
                </a:solidFill>
              </a:rPr>
              <a:t> </a:t>
            </a:r>
            <a:r>
              <a:rPr lang="fi-FI" dirty="0" err="1" smtClean="0">
                <a:solidFill>
                  <a:schemeClr val="accent6"/>
                </a:solidFill>
              </a:rPr>
              <a:t>decision</a:t>
            </a:r>
            <a:r>
              <a:rPr lang="fi-FI" dirty="0" smtClean="0">
                <a:solidFill>
                  <a:schemeClr val="accent6"/>
                </a:solidFill>
              </a:rPr>
              <a:t> </a:t>
            </a:r>
            <a:r>
              <a:rPr lang="fi-FI" dirty="0" err="1" smtClean="0">
                <a:solidFill>
                  <a:schemeClr val="accent6"/>
                </a:solidFill>
              </a:rPr>
              <a:t>makers</a:t>
            </a:r>
            <a:r>
              <a:rPr lang="fi-FI" dirty="0" smtClean="0">
                <a:solidFill>
                  <a:schemeClr val="accent6"/>
                </a:solidFill>
              </a:rPr>
              <a:t>, </a:t>
            </a:r>
            <a:r>
              <a:rPr lang="fi-FI" dirty="0" err="1" smtClean="0">
                <a:solidFill>
                  <a:schemeClr val="accent6"/>
                </a:solidFill>
              </a:rPr>
              <a:t>calibrate</a:t>
            </a:r>
            <a:r>
              <a:rPr lang="fi-FI" dirty="0" smtClean="0">
                <a:solidFill>
                  <a:schemeClr val="accent6"/>
                </a:solidFill>
              </a:rPr>
              <a:t> </a:t>
            </a:r>
            <a:r>
              <a:rPr lang="fi-FI" dirty="0" err="1" smtClean="0">
                <a:solidFill>
                  <a:schemeClr val="accent6"/>
                </a:solidFill>
              </a:rPr>
              <a:t>judgments</a:t>
            </a:r>
            <a:r>
              <a:rPr lang="fi-FI" dirty="0" smtClean="0">
                <a:solidFill>
                  <a:schemeClr val="accent6"/>
                </a:solidFill>
              </a:rPr>
              <a:t> </a:t>
            </a:r>
            <a:r>
              <a:rPr lang="fi-FI" sz="2000" dirty="0" smtClean="0"/>
              <a:t>(</a:t>
            </a:r>
            <a:r>
              <a:rPr lang="fi-FI" sz="2000" dirty="0" err="1" smtClean="0"/>
              <a:t>see</a:t>
            </a:r>
            <a:r>
              <a:rPr lang="fi-FI" sz="2000" dirty="0" smtClean="0"/>
              <a:t>, </a:t>
            </a:r>
            <a:r>
              <a:rPr lang="fi-FI" sz="2000" dirty="0" err="1" smtClean="0"/>
              <a:t>e.g</a:t>
            </a:r>
            <a:r>
              <a:rPr lang="fi-FI" sz="2000" dirty="0" smtClean="0"/>
              <a:t>. </a:t>
            </a:r>
            <a:r>
              <a:rPr lang="fi-FI" sz="2000" dirty="0" err="1" smtClean="0"/>
              <a:t>Montibeller</a:t>
            </a:r>
            <a:r>
              <a:rPr lang="fi-FI" sz="2000" dirty="0"/>
              <a:t>, von </a:t>
            </a:r>
            <a:r>
              <a:rPr lang="fi-FI" sz="2000" dirty="0" err="1"/>
              <a:t>Winterfeldt</a:t>
            </a:r>
            <a:r>
              <a:rPr lang="fi-FI" sz="2000" dirty="0"/>
              <a:t> 2015)</a:t>
            </a:r>
            <a:endParaRPr lang="fi-FI" sz="2000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dirty="0" smtClean="0"/>
              <a:t>Lahtinen</a:t>
            </a:r>
            <a:r>
              <a:rPr lang="fi-FI" dirty="0"/>
              <a:t>, Hämäläinen (2016</a:t>
            </a:r>
            <a:r>
              <a:rPr lang="fi-FI" dirty="0" smtClean="0"/>
              <a:t>):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Design </a:t>
            </a:r>
            <a:r>
              <a:rPr lang="fi-FI" dirty="0" err="1" smtClean="0">
                <a:solidFill>
                  <a:srgbClr val="0070C0"/>
                </a:solidFill>
              </a:rPr>
              <a:t>elicitation</a:t>
            </a:r>
            <a:r>
              <a:rPr lang="fi-FI" dirty="0" smtClean="0">
                <a:solidFill>
                  <a:srgbClr val="0070C0"/>
                </a:solidFill>
              </a:rPr>
              <a:t> </a:t>
            </a:r>
            <a:r>
              <a:rPr lang="fi-FI" dirty="0" err="1" smtClean="0">
                <a:solidFill>
                  <a:srgbClr val="0070C0"/>
                </a:solidFill>
              </a:rPr>
              <a:t>process</a:t>
            </a:r>
            <a:r>
              <a:rPr lang="fi-FI" dirty="0" smtClean="0">
                <a:solidFill>
                  <a:srgbClr val="0070C0"/>
                </a:solidFill>
              </a:rPr>
              <a:t> </a:t>
            </a:r>
            <a:r>
              <a:rPr lang="fi-FI" dirty="0" err="1" smtClean="0">
                <a:solidFill>
                  <a:srgbClr val="0070C0"/>
                </a:solidFill>
              </a:rPr>
              <a:t>so</a:t>
            </a:r>
            <a:r>
              <a:rPr lang="fi-FI" dirty="0" smtClean="0">
                <a:solidFill>
                  <a:srgbClr val="0070C0"/>
                </a:solidFill>
              </a:rPr>
              <a:t> </a:t>
            </a:r>
            <a:r>
              <a:rPr lang="fi-FI" dirty="0" err="1" smtClean="0">
                <a:solidFill>
                  <a:srgbClr val="0070C0"/>
                </a:solidFill>
              </a:rPr>
              <a:t>that</a:t>
            </a:r>
            <a:r>
              <a:rPr lang="fi-FI" dirty="0" smtClean="0">
                <a:solidFill>
                  <a:srgbClr val="0070C0"/>
                </a:solidFill>
              </a:rPr>
              <a:t> </a:t>
            </a:r>
            <a:r>
              <a:rPr lang="fi-FI" dirty="0" err="1" smtClean="0">
                <a:solidFill>
                  <a:srgbClr val="0070C0"/>
                </a:solidFill>
              </a:rPr>
              <a:t>effects</a:t>
            </a:r>
            <a:r>
              <a:rPr lang="fi-FI" dirty="0" smtClean="0">
                <a:solidFill>
                  <a:srgbClr val="0070C0"/>
                </a:solidFill>
              </a:rPr>
              <a:t> of </a:t>
            </a:r>
            <a:r>
              <a:rPr lang="fi-FI" dirty="0" err="1" smtClean="0">
                <a:solidFill>
                  <a:srgbClr val="0070C0"/>
                </a:solidFill>
              </a:rPr>
              <a:t>biases</a:t>
            </a:r>
            <a:r>
              <a:rPr lang="fi-FI" dirty="0" smtClean="0">
                <a:solidFill>
                  <a:srgbClr val="0070C0"/>
                </a:solidFill>
              </a:rPr>
              <a:t> </a:t>
            </a:r>
            <a:r>
              <a:rPr lang="fi-FI" dirty="0" err="1" smtClean="0">
                <a:solidFill>
                  <a:srgbClr val="0070C0"/>
                </a:solidFill>
              </a:rPr>
              <a:t>cancel</a:t>
            </a:r>
            <a:r>
              <a:rPr lang="fi-FI" dirty="0" smtClean="0">
                <a:solidFill>
                  <a:srgbClr val="0070C0"/>
                </a:solidFill>
              </a:rPr>
              <a:t> out </a:t>
            </a:r>
          </a:p>
          <a:p>
            <a:r>
              <a:rPr lang="fi-FI" b="1" dirty="0" err="1" smtClean="0"/>
              <a:t>Possible</a:t>
            </a:r>
            <a:r>
              <a:rPr lang="fi-FI" b="1" dirty="0" smtClean="0"/>
              <a:t> </a:t>
            </a:r>
            <a:r>
              <a:rPr lang="fi-FI" b="1" dirty="0" err="1" smtClean="0"/>
              <a:t>only</a:t>
            </a:r>
            <a:r>
              <a:rPr lang="fi-FI" b="1" dirty="0" smtClean="0"/>
              <a:t> </a:t>
            </a:r>
            <a:r>
              <a:rPr lang="fi-FI" b="1" dirty="0" err="1" smtClean="0"/>
              <a:t>if</a:t>
            </a:r>
            <a:r>
              <a:rPr lang="fi-FI" b="1" dirty="0" smtClean="0"/>
              <a:t>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mechanism</a:t>
            </a:r>
            <a:r>
              <a:rPr lang="fi-FI" b="1" dirty="0" smtClean="0"/>
              <a:t> of </a:t>
            </a:r>
            <a:r>
              <a:rPr lang="fi-FI" b="1" dirty="0" err="1" smtClean="0"/>
              <a:t>bias</a:t>
            </a:r>
            <a:r>
              <a:rPr lang="fi-FI" b="1" dirty="0" smtClean="0"/>
              <a:t> is </a:t>
            </a:r>
            <a:r>
              <a:rPr lang="fi-FI" b="1" dirty="0" err="1" smtClean="0"/>
              <a:t>well</a:t>
            </a:r>
            <a:r>
              <a:rPr lang="fi-FI" b="1" dirty="0" smtClean="0"/>
              <a:t> </a:t>
            </a:r>
            <a:r>
              <a:rPr lang="fi-FI" b="1" dirty="0" err="1" smtClean="0"/>
              <a:t>understood</a:t>
            </a:r>
            <a:endParaRPr lang="fi-FI" b="1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3006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8052569" y="692696"/>
            <a:ext cx="504056" cy="1296144"/>
          </a:xfrm>
          <a:prstGeom prst="rect">
            <a:avLst/>
          </a:prstGeom>
          <a:solidFill>
            <a:srgbClr val="47C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043323" y="3284984"/>
            <a:ext cx="504056" cy="129614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C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047946" y="1988840"/>
            <a:ext cx="504056" cy="1296144"/>
          </a:xfrm>
          <a:prstGeom prst="rect">
            <a:avLst/>
          </a:prstGeom>
          <a:solidFill>
            <a:srgbClr val="0070C0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B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157608" y="2124212"/>
            <a:ext cx="1399828" cy="6274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1019845" y="1929110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V="1">
            <a:off x="3682196" y="2418157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Oval 29"/>
          <p:cNvSpPr/>
          <p:nvPr/>
        </p:nvSpPr>
        <p:spPr bwMode="auto">
          <a:xfrm>
            <a:off x="399141" y="2229463"/>
            <a:ext cx="463996" cy="46999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4851907" y="2350451"/>
            <a:ext cx="1399828" cy="6274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6376495" y="2627930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946479" y="2505174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2498707" y="2511078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4154891" y="2505174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>
            <a:off x="5739067" y="2505174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Otsikko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7985125" cy="707802"/>
          </a:xfrm>
        </p:spPr>
        <p:txBody>
          <a:bodyPr/>
          <a:lstStyle/>
          <a:p>
            <a:r>
              <a:rPr lang="fi-FI" dirty="0" err="1" smtClean="0"/>
              <a:t>Effects</a:t>
            </a:r>
            <a:r>
              <a:rPr lang="fi-FI" dirty="0" smtClean="0"/>
              <a:t> of </a:t>
            </a:r>
            <a:r>
              <a:rPr lang="fi-FI" dirty="0" err="1" smtClean="0"/>
              <a:t>biases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cancel</a:t>
            </a:r>
            <a:r>
              <a:rPr lang="fi-FI" dirty="0" smtClean="0"/>
              <a:t> out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16668" y="3679082"/>
            <a:ext cx="74764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err="1"/>
              <a:t>Example</a:t>
            </a:r>
            <a:r>
              <a:rPr lang="fi-FI" sz="2400" dirty="0"/>
              <a:t> of </a:t>
            </a:r>
            <a:r>
              <a:rPr lang="fi-FI" sz="2400" dirty="0" err="1"/>
              <a:t>such</a:t>
            </a:r>
            <a:r>
              <a:rPr lang="fi-FI" sz="2400" dirty="0"/>
              <a:t> </a:t>
            </a:r>
            <a:r>
              <a:rPr lang="fi-FI" sz="2400" dirty="0" err="1" smtClean="0"/>
              <a:t>procedures</a:t>
            </a:r>
            <a:endParaRPr lang="fi-FI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smtClean="0"/>
              <a:t>Even </a:t>
            </a:r>
            <a:r>
              <a:rPr lang="fi-FI" sz="2400" dirty="0" err="1" smtClean="0"/>
              <a:t>Swaps</a:t>
            </a:r>
            <a:r>
              <a:rPr lang="fi-FI" sz="2400" dirty="0" smtClean="0"/>
              <a:t>: Lahtinen</a:t>
            </a:r>
            <a:r>
              <a:rPr lang="fi-FI" sz="2400" dirty="0"/>
              <a:t>, Hämäläinen (2016)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T</a:t>
            </a:r>
            <a:r>
              <a:rPr lang="fi-FI" sz="2400" dirty="0" smtClean="0"/>
              <a:t>rade-</a:t>
            </a:r>
            <a:r>
              <a:rPr lang="fi-FI" sz="2400" dirty="0" err="1" smtClean="0"/>
              <a:t>off</a:t>
            </a:r>
            <a:r>
              <a:rPr lang="fi-FI" sz="2400" dirty="0" smtClean="0"/>
              <a:t> </a:t>
            </a:r>
            <a:r>
              <a:rPr lang="fi-FI" sz="2400" dirty="0" err="1" smtClean="0"/>
              <a:t>weighting</a:t>
            </a:r>
            <a:r>
              <a:rPr lang="fi-FI" sz="2400" dirty="0" smtClean="0"/>
              <a:t>: Anderson, </a:t>
            </a:r>
            <a:r>
              <a:rPr lang="fi-FI" sz="2400" dirty="0" err="1" smtClean="0"/>
              <a:t>Hobbs</a:t>
            </a:r>
            <a:r>
              <a:rPr lang="fi-FI" sz="2400" dirty="0" smtClean="0"/>
              <a:t> (2002)</a:t>
            </a:r>
            <a:endParaRPr lang="fi-FI" sz="2400" dirty="0" smtClean="0">
              <a:solidFill>
                <a:srgbClr val="FF0000"/>
              </a:solidFill>
            </a:endParaRPr>
          </a:p>
          <a:p>
            <a:endParaRPr lang="fi-FI" sz="2400" dirty="0" smtClean="0">
              <a:solidFill>
                <a:srgbClr val="FF0000"/>
              </a:solidFill>
            </a:endParaRPr>
          </a:p>
          <a:p>
            <a:r>
              <a:rPr lang="fi-FI" sz="2400" dirty="0" err="1" smtClean="0">
                <a:solidFill>
                  <a:srgbClr val="FF0000"/>
                </a:solidFill>
              </a:rPr>
              <a:t>Not</a:t>
            </a:r>
            <a:r>
              <a:rPr lang="fi-FI" sz="2400" dirty="0" smtClean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always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necessary</a:t>
            </a:r>
            <a:r>
              <a:rPr lang="fi-FI" sz="2400" dirty="0">
                <a:solidFill>
                  <a:srgbClr val="FF0000"/>
                </a:solidFill>
              </a:rPr>
              <a:t> to </a:t>
            </a:r>
            <a:r>
              <a:rPr lang="fi-FI" sz="2400" dirty="0" err="1">
                <a:solidFill>
                  <a:srgbClr val="FF0000"/>
                </a:solidFill>
              </a:rPr>
              <a:t>debias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 smtClean="0">
                <a:solidFill>
                  <a:srgbClr val="FF0000"/>
                </a:solidFill>
              </a:rPr>
              <a:t>individual</a:t>
            </a:r>
            <a:r>
              <a:rPr lang="fi-FI" sz="2400" dirty="0" smtClean="0">
                <a:solidFill>
                  <a:srgbClr val="FF0000"/>
                </a:solidFill>
              </a:rPr>
              <a:t> </a:t>
            </a:r>
            <a:r>
              <a:rPr lang="fi-FI" sz="2400" dirty="0" err="1" smtClean="0">
                <a:solidFill>
                  <a:srgbClr val="FF0000"/>
                </a:solidFill>
              </a:rPr>
              <a:t>judgments</a:t>
            </a:r>
            <a:endParaRPr lang="fi-FI" sz="2400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8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intentionally</a:t>
            </a:r>
            <a:r>
              <a:rPr lang="fi-FI" dirty="0" smtClean="0"/>
              <a:t> </a:t>
            </a:r>
            <a:r>
              <a:rPr lang="fi-FI" dirty="0" err="1" smtClean="0"/>
              <a:t>directed</a:t>
            </a:r>
            <a:r>
              <a:rPr lang="fi-FI" dirty="0" smtClean="0"/>
              <a:t> to </a:t>
            </a:r>
            <a:r>
              <a:rPr lang="fi-FI" dirty="0" err="1" smtClean="0"/>
              <a:t>support</a:t>
            </a:r>
            <a:r>
              <a:rPr lang="fi-FI" dirty="0" smtClean="0"/>
              <a:t> </a:t>
            </a:r>
            <a:r>
              <a:rPr lang="fi-FI" dirty="0" err="1" smtClean="0"/>
              <a:t>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412776"/>
            <a:ext cx="7985125" cy="4135437"/>
          </a:xfrm>
        </p:spPr>
        <p:txBody>
          <a:bodyPr/>
          <a:lstStyle/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 err="1" smtClean="0"/>
              <a:t>What</a:t>
            </a:r>
            <a:r>
              <a:rPr lang="fi-FI" b="1" dirty="0" smtClean="0"/>
              <a:t> </a:t>
            </a:r>
            <a:r>
              <a:rPr lang="fi-FI" b="1" dirty="0" err="1" smtClean="0"/>
              <a:t>happens</a:t>
            </a:r>
            <a:r>
              <a:rPr lang="fi-FI" b="1" dirty="0" smtClean="0"/>
              <a:t> </a:t>
            </a:r>
            <a:r>
              <a:rPr lang="fi-FI" b="1" dirty="0" err="1" smtClean="0"/>
              <a:t>if</a:t>
            </a:r>
            <a:r>
              <a:rPr lang="fi-FI" b="1" dirty="0" smtClean="0"/>
              <a:t> </a:t>
            </a:r>
            <a:r>
              <a:rPr lang="fi-FI" b="1" dirty="0" err="1" smtClean="0"/>
              <a:t>we</a:t>
            </a:r>
            <a:r>
              <a:rPr lang="fi-FI" b="1" dirty="0" smtClean="0"/>
              <a:t> </a:t>
            </a:r>
            <a:r>
              <a:rPr lang="fi-FI" b="1" dirty="0" err="1" smtClean="0"/>
              <a:t>take</a:t>
            </a:r>
            <a:r>
              <a:rPr lang="fi-FI" b="1" dirty="0" smtClean="0"/>
              <a:t> a </a:t>
            </a:r>
            <a:r>
              <a:rPr lang="fi-FI" b="1" dirty="0" err="1" smtClean="0"/>
              <a:t>different</a:t>
            </a:r>
            <a:r>
              <a:rPr lang="fi-FI" b="1" dirty="0" smtClean="0"/>
              <a:t> </a:t>
            </a:r>
            <a:r>
              <a:rPr lang="fi-FI" b="1" dirty="0" err="1" smtClean="0"/>
              <a:t>starting</a:t>
            </a:r>
            <a:r>
              <a:rPr lang="fi-FI" b="1" dirty="0" smtClean="0"/>
              <a:t> </a:t>
            </a:r>
            <a:r>
              <a:rPr lang="fi-FI" b="1" dirty="0" err="1" smtClean="0"/>
              <a:t>point</a:t>
            </a:r>
            <a:r>
              <a:rPr lang="fi-FI" b="1" dirty="0" smtClean="0"/>
              <a:t>?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How </a:t>
            </a:r>
            <a:r>
              <a:rPr lang="fi-FI" dirty="0" err="1" smtClean="0"/>
              <a:t>our</a:t>
            </a:r>
            <a:r>
              <a:rPr lang="fi-FI" dirty="0" smtClean="0"/>
              <a:t> </a:t>
            </a:r>
            <a:r>
              <a:rPr lang="fi-FI" dirty="0" err="1" smtClean="0"/>
              <a:t>view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problem</a:t>
            </a:r>
            <a:r>
              <a:rPr lang="fi-FI" dirty="0" smtClean="0"/>
              <a:t> </a:t>
            </a:r>
            <a:r>
              <a:rPr lang="fi-FI" dirty="0" err="1" smtClean="0"/>
              <a:t>changes</a:t>
            </a:r>
            <a:r>
              <a:rPr lang="fi-FI" dirty="0" smtClean="0"/>
              <a:t> </a:t>
            </a: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use</a:t>
            </a:r>
            <a:r>
              <a:rPr lang="fi-FI" dirty="0" smtClean="0"/>
              <a:t> </a:t>
            </a:r>
            <a:r>
              <a:rPr lang="fi-FI" dirty="0" err="1" smtClean="0"/>
              <a:t>another</a:t>
            </a:r>
            <a:r>
              <a:rPr lang="fi-FI" dirty="0" smtClean="0"/>
              <a:t> </a:t>
            </a:r>
            <a:r>
              <a:rPr lang="fi-FI" dirty="0" err="1" smtClean="0"/>
              <a:t>model</a:t>
            </a:r>
            <a:r>
              <a:rPr lang="fi-FI" dirty="0" smtClean="0"/>
              <a:t>?</a:t>
            </a:r>
            <a:endParaRPr lang="fi-FI" sz="1200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endParaRPr lang="fi-FI" sz="1200" dirty="0"/>
          </a:p>
          <a:p>
            <a:pPr marL="0" indent="0">
              <a:buNone/>
            </a:pPr>
            <a:r>
              <a:rPr lang="fi-FI" b="1" dirty="0" err="1" smtClean="0"/>
              <a:t>Backcasting</a:t>
            </a:r>
            <a:r>
              <a:rPr lang="fi-FI" b="1" dirty="0" smtClean="0"/>
              <a:t> </a:t>
            </a:r>
            <a:r>
              <a:rPr lang="fi-FI" dirty="0"/>
              <a:t>(Robinson 1982)</a:t>
            </a:r>
          </a:p>
          <a:p>
            <a:pPr marL="0" indent="0"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Working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backwards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from</a:t>
            </a:r>
            <a:r>
              <a:rPr lang="fi-FI" dirty="0" smtClean="0">
                <a:solidFill>
                  <a:srgbClr val="FF0000"/>
                </a:solidFill>
              </a:rPr>
              <a:t> an </a:t>
            </a:r>
            <a:r>
              <a:rPr lang="fi-FI" dirty="0" err="1" smtClean="0">
                <a:solidFill>
                  <a:srgbClr val="FF0000"/>
                </a:solidFill>
              </a:rPr>
              <a:t>envisioned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outcome</a:t>
            </a:r>
            <a:r>
              <a:rPr lang="fi-FI" dirty="0" smtClean="0">
                <a:solidFill>
                  <a:srgbClr val="FF0000"/>
                </a:solidFill>
              </a:rPr>
              <a:t> to </a:t>
            </a:r>
            <a:r>
              <a:rPr lang="fi-FI" dirty="0" err="1" smtClean="0">
                <a:solidFill>
                  <a:srgbClr val="FF0000"/>
                </a:solidFill>
              </a:rPr>
              <a:t>figure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how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that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outcome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can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be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reached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20955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Learning </a:t>
            </a:r>
            <a:r>
              <a:rPr lang="fi-FI" dirty="0" err="1" smtClean="0"/>
              <a:t>outcomes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also</a:t>
            </a:r>
            <a:r>
              <a:rPr lang="fi-FI" dirty="0" smtClean="0"/>
              <a:t> </a:t>
            </a:r>
            <a:r>
              <a:rPr lang="fi-FI" dirty="0" err="1" smtClean="0"/>
              <a:t>depend</a:t>
            </a:r>
            <a:r>
              <a:rPr lang="fi-FI" dirty="0" smtClean="0"/>
              <a:t> on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followed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596336" y="1052736"/>
            <a:ext cx="504056" cy="1296144"/>
          </a:xfrm>
          <a:prstGeom prst="rect">
            <a:avLst/>
          </a:prstGeom>
          <a:solidFill>
            <a:srgbClr val="47C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587090" y="3645024"/>
            <a:ext cx="504056" cy="129614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C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7591713" y="2348880"/>
            <a:ext cx="504056" cy="1296144"/>
          </a:xfrm>
          <a:prstGeom prst="rect">
            <a:avLst/>
          </a:prstGeom>
          <a:solidFill>
            <a:srgbClr val="0070C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B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965367" y="3298274"/>
            <a:ext cx="1285325" cy="44664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2499710" y="3744920"/>
            <a:ext cx="1254209" cy="5040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4054389" y="3960944"/>
            <a:ext cx="1283706" cy="3600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5594654" y="3284984"/>
            <a:ext cx="1559402" cy="5760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1056284" y="2216457"/>
            <a:ext cx="1194408" cy="3857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V="1">
            <a:off x="2499710" y="1806245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84603" y="1818175"/>
            <a:ext cx="1250947" cy="1613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Oval 18"/>
          <p:cNvSpPr/>
          <p:nvPr/>
        </p:nvSpPr>
        <p:spPr bwMode="auto">
          <a:xfrm>
            <a:off x="302348" y="2664800"/>
            <a:ext cx="463996" cy="46999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408" y="1922941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Starting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point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5747251" y="1994078"/>
            <a:ext cx="1254209" cy="5040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541953" y="4550706"/>
            <a:ext cx="69025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Learning </a:t>
            </a:r>
            <a:r>
              <a:rPr lang="fi-FI" sz="2400" dirty="0" err="1" smtClean="0"/>
              <a:t>outcomes</a:t>
            </a:r>
            <a:r>
              <a:rPr lang="fi-FI" sz="2400" dirty="0" smtClean="0"/>
              <a:t> </a:t>
            </a:r>
            <a:r>
              <a:rPr lang="fi-FI" sz="2400" dirty="0" err="1" smtClean="0"/>
              <a:t>can</a:t>
            </a:r>
            <a:r>
              <a:rPr lang="fi-FI" sz="2400" dirty="0" smtClean="0"/>
              <a:t> </a:t>
            </a:r>
            <a:r>
              <a:rPr lang="fi-FI" sz="2400" dirty="0" err="1" smtClean="0"/>
              <a:t>differ</a:t>
            </a:r>
            <a:r>
              <a:rPr lang="fi-FI" sz="2400" dirty="0" smtClean="0"/>
              <a:t> </a:t>
            </a:r>
            <a:r>
              <a:rPr lang="fi-FI" sz="2400" dirty="0" err="1"/>
              <a:t>e</a:t>
            </a:r>
            <a:r>
              <a:rPr lang="fi-FI" sz="2400" dirty="0" err="1" smtClean="0"/>
              <a:t>ven</a:t>
            </a:r>
            <a:r>
              <a:rPr lang="fi-FI" sz="2400" dirty="0" smtClean="0"/>
              <a:t> </a:t>
            </a:r>
            <a:r>
              <a:rPr lang="fi-FI" sz="2400" dirty="0" err="1" smtClean="0"/>
              <a:t>if</a:t>
            </a:r>
            <a:r>
              <a:rPr lang="fi-FI" sz="2400" dirty="0" smtClean="0"/>
              <a:t> </a:t>
            </a:r>
            <a:r>
              <a:rPr lang="fi-FI" sz="2400" dirty="0" err="1" smtClean="0"/>
              <a:t>two</a:t>
            </a:r>
            <a:r>
              <a:rPr lang="fi-FI" sz="2400" dirty="0" smtClean="0"/>
              <a:t> </a:t>
            </a:r>
            <a:r>
              <a:rPr lang="fi-FI" sz="2400" dirty="0" err="1" smtClean="0"/>
              <a:t>paths</a:t>
            </a:r>
            <a:r>
              <a:rPr lang="fi-FI" sz="2400" dirty="0" smtClean="0"/>
              <a:t> </a:t>
            </a:r>
            <a:r>
              <a:rPr lang="fi-FI" sz="2400" dirty="0" err="1" smtClean="0"/>
              <a:t>have</a:t>
            </a:r>
            <a:r>
              <a:rPr lang="fi-FI" sz="2400" dirty="0" smtClean="0"/>
              <a:t>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same</a:t>
            </a:r>
            <a:r>
              <a:rPr lang="fi-FI" sz="2400" dirty="0" smtClean="0"/>
              <a:t> </a:t>
            </a:r>
            <a:r>
              <a:rPr lang="fi-FI" sz="2400" dirty="0" err="1" smtClean="0"/>
              <a:t>starting</a:t>
            </a:r>
            <a:r>
              <a:rPr lang="fi-FI" sz="2400" dirty="0" smtClean="0"/>
              <a:t> </a:t>
            </a:r>
            <a:r>
              <a:rPr lang="fi-FI" sz="2400" dirty="0" err="1" smtClean="0"/>
              <a:t>point</a:t>
            </a:r>
            <a:r>
              <a:rPr lang="fi-FI" sz="2400" dirty="0" smtClean="0"/>
              <a:t> and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same</a:t>
            </a:r>
            <a:r>
              <a:rPr lang="fi-FI" sz="2400" dirty="0" smtClean="0"/>
              <a:t> </a:t>
            </a:r>
            <a:r>
              <a:rPr lang="fi-FI" sz="2400" dirty="0" err="1" smtClean="0"/>
              <a:t>result</a:t>
            </a:r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71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99950" y="5650987"/>
            <a:ext cx="8728223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0052" y="429626"/>
            <a:ext cx="7985125" cy="1079500"/>
          </a:xfrm>
        </p:spPr>
        <p:txBody>
          <a:bodyPr/>
          <a:lstStyle/>
          <a:p>
            <a:pPr algn="ctr"/>
            <a:r>
              <a:rPr lang="fi-FI" dirty="0" err="1" smtClean="0"/>
              <a:t>Conclusions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0052" y="1258499"/>
            <a:ext cx="7985125" cy="547260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The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term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path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captures</a:t>
            </a:r>
            <a:r>
              <a:rPr lang="fi-FI" dirty="0" smtClean="0">
                <a:solidFill>
                  <a:srgbClr val="FF0000"/>
                </a:solidFill>
              </a:rPr>
              <a:t> a </a:t>
            </a:r>
            <a:r>
              <a:rPr lang="fi-FI" dirty="0" err="1" smtClean="0">
                <a:solidFill>
                  <a:srgbClr val="FF0000"/>
                </a:solidFill>
              </a:rPr>
              <a:t>relevant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concept</a:t>
            </a:r>
            <a:r>
              <a:rPr lang="fi-FI" dirty="0" smtClean="0">
                <a:solidFill>
                  <a:srgbClr val="FF0000"/>
                </a:solidFill>
              </a:rPr>
              <a:t> in OR –    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actual</a:t>
            </a:r>
            <a:r>
              <a:rPr lang="fi-FI" b="1" dirty="0" smtClean="0"/>
              <a:t> </a:t>
            </a:r>
            <a:r>
              <a:rPr lang="fi-FI" b="1" dirty="0" err="1" smtClean="0"/>
              <a:t>realization</a:t>
            </a:r>
            <a:r>
              <a:rPr lang="fi-FI" b="1" dirty="0" smtClean="0"/>
              <a:t> of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modelling</a:t>
            </a:r>
            <a:r>
              <a:rPr lang="fi-FI" b="1" dirty="0" smtClean="0"/>
              <a:t> </a:t>
            </a:r>
            <a:r>
              <a:rPr lang="fi-FI" b="1" dirty="0" err="1" smtClean="0"/>
              <a:t>process</a:t>
            </a:r>
            <a:r>
              <a:rPr lang="fi-FI" b="1" dirty="0" smtClean="0"/>
              <a:t> </a:t>
            </a:r>
            <a:endParaRPr lang="fi-FI" sz="600" b="1" dirty="0" smtClean="0"/>
          </a:p>
          <a:p>
            <a:pPr marL="0" indent="0" algn="ctr">
              <a:lnSpc>
                <a:spcPct val="150000"/>
              </a:lnSpc>
              <a:buNone/>
            </a:pPr>
            <a:endParaRPr lang="fi-FI" sz="600" b="1" dirty="0" smtClean="0">
              <a:solidFill>
                <a:srgbClr val="0070C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fi-FI" sz="600" b="1" dirty="0" smtClean="0">
              <a:solidFill>
                <a:srgbClr val="0070C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fi-FI" b="1" dirty="0" err="1" smtClean="0">
                <a:solidFill>
                  <a:srgbClr val="0070C0"/>
                </a:solidFill>
              </a:rPr>
              <a:t>Path</a:t>
            </a:r>
            <a:r>
              <a:rPr lang="fi-FI" b="1" dirty="0" smtClean="0">
                <a:solidFill>
                  <a:srgbClr val="0070C0"/>
                </a:solidFill>
              </a:rPr>
              <a:t> </a:t>
            </a:r>
            <a:r>
              <a:rPr lang="fi-FI" b="1" dirty="0" err="1" smtClean="0">
                <a:solidFill>
                  <a:srgbClr val="0070C0"/>
                </a:solidFill>
              </a:rPr>
              <a:t>dependence</a:t>
            </a:r>
            <a:r>
              <a:rPr lang="fi-FI" b="1" dirty="0" smtClean="0">
                <a:solidFill>
                  <a:srgbClr val="0070C0"/>
                </a:solidFill>
              </a:rPr>
              <a:t> is a </a:t>
            </a:r>
            <a:r>
              <a:rPr lang="fi-FI" b="1" dirty="0" err="1" smtClean="0">
                <a:solidFill>
                  <a:srgbClr val="0070C0"/>
                </a:solidFill>
              </a:rPr>
              <a:t>real</a:t>
            </a:r>
            <a:r>
              <a:rPr lang="fi-FI" b="1" dirty="0" smtClean="0">
                <a:solidFill>
                  <a:srgbClr val="0070C0"/>
                </a:solidFill>
              </a:rPr>
              <a:t> </a:t>
            </a:r>
            <a:r>
              <a:rPr lang="fi-FI" b="1" dirty="0" err="1" smtClean="0">
                <a:solidFill>
                  <a:srgbClr val="0070C0"/>
                </a:solidFill>
              </a:rPr>
              <a:t>phenomenon</a:t>
            </a:r>
            <a:endParaRPr lang="fi-FI" sz="6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fi-FI" dirty="0" err="1"/>
              <a:t>O</a:t>
            </a:r>
            <a:r>
              <a:rPr lang="fi-FI" dirty="0" err="1" smtClean="0"/>
              <a:t>riginates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: Human </a:t>
            </a:r>
            <a:r>
              <a:rPr lang="fi-FI" dirty="0" err="1" smtClean="0"/>
              <a:t>interaction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methods</a:t>
            </a:r>
            <a:r>
              <a:rPr lang="fi-FI" dirty="0" smtClean="0"/>
              <a:t>, </a:t>
            </a:r>
          </a:p>
          <a:p>
            <a:pPr marL="0" indent="0" algn="ctr">
              <a:buNone/>
            </a:pPr>
            <a:r>
              <a:rPr lang="fi-FI" dirty="0" err="1" smtClean="0"/>
              <a:t>problem</a:t>
            </a:r>
            <a:r>
              <a:rPr lang="fi-FI" dirty="0" smtClean="0"/>
              <a:t>, and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context</a:t>
            </a:r>
            <a:endParaRPr lang="fi-FI" sz="1200" b="1" dirty="0" smtClean="0"/>
          </a:p>
          <a:p>
            <a:pPr marL="0" indent="0" algn="ctr">
              <a:buNone/>
            </a:pPr>
            <a:endParaRPr lang="fi-FI" sz="12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fi-FI" sz="12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C</a:t>
            </a:r>
            <a:r>
              <a:rPr lang="en-US" b="1" dirty="0" smtClean="0">
                <a:solidFill>
                  <a:srgbClr val="0070C0"/>
                </a:solidFill>
              </a:rPr>
              <a:t>hallenges us to reflect on the forks ahead,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and the path taken</a:t>
            </a:r>
          </a:p>
          <a:p>
            <a:pPr marL="0" indent="0" algn="ctr">
              <a:buNone/>
            </a:pPr>
            <a:r>
              <a:rPr lang="fi-FI" b="1" dirty="0" err="1" smtClean="0"/>
              <a:t>Important</a:t>
            </a:r>
            <a:r>
              <a:rPr lang="fi-FI" b="1" dirty="0" smtClean="0"/>
              <a:t> in </a:t>
            </a:r>
            <a:r>
              <a:rPr lang="fi-FI" b="1" dirty="0" err="1" smtClean="0"/>
              <a:t>prescriptive</a:t>
            </a:r>
            <a:r>
              <a:rPr lang="fi-FI" b="1" dirty="0" smtClean="0"/>
              <a:t> </a:t>
            </a:r>
            <a:r>
              <a:rPr lang="fi-FI" b="1" dirty="0" err="1" smtClean="0"/>
              <a:t>decision</a:t>
            </a:r>
            <a:r>
              <a:rPr lang="fi-FI" b="1" dirty="0" smtClean="0"/>
              <a:t> </a:t>
            </a:r>
            <a:r>
              <a:rPr lang="fi-FI" b="1" dirty="0" err="1" smtClean="0"/>
              <a:t>support</a:t>
            </a:r>
            <a:r>
              <a:rPr lang="fi-FI" b="1" dirty="0" smtClean="0"/>
              <a:t> for </a:t>
            </a:r>
          </a:p>
          <a:p>
            <a:pPr marL="0" indent="0" algn="ctr">
              <a:buNone/>
            </a:pPr>
            <a:r>
              <a:rPr lang="fi-FI" b="1" dirty="0" err="1" smtClean="0"/>
              <a:t>major</a:t>
            </a:r>
            <a:r>
              <a:rPr lang="fi-FI" b="1" dirty="0" smtClean="0"/>
              <a:t> </a:t>
            </a:r>
            <a:r>
              <a:rPr lang="fi-FI" b="1" dirty="0" err="1" smtClean="0"/>
              <a:t>policy</a:t>
            </a:r>
            <a:r>
              <a:rPr lang="fi-FI" b="1" dirty="0" smtClean="0"/>
              <a:t> </a:t>
            </a:r>
            <a:r>
              <a:rPr lang="fi-FI" b="1" dirty="0" err="1" smtClean="0"/>
              <a:t>problems</a:t>
            </a:r>
            <a:r>
              <a:rPr lang="fi-FI" b="1" dirty="0" smtClean="0"/>
              <a:t> </a:t>
            </a:r>
            <a:r>
              <a:rPr lang="fi-FI" b="1" dirty="0" err="1" smtClean="0"/>
              <a:t>such</a:t>
            </a:r>
            <a:r>
              <a:rPr lang="fi-FI" b="1" dirty="0" smtClean="0"/>
              <a:t> as </a:t>
            </a:r>
            <a:r>
              <a:rPr lang="fi-FI" b="1" dirty="0" err="1" smtClean="0"/>
              <a:t>climate</a:t>
            </a:r>
            <a:r>
              <a:rPr lang="fi-FI" b="1" dirty="0" smtClean="0"/>
              <a:t> </a:t>
            </a:r>
            <a:r>
              <a:rPr lang="fi-FI" b="1" dirty="0" err="1" smtClean="0"/>
              <a:t>policy</a:t>
            </a:r>
            <a:r>
              <a:rPr lang="fi-FI" b="1" dirty="0" smtClean="0"/>
              <a:t> </a:t>
            </a:r>
          </a:p>
          <a:p>
            <a:pPr marL="0" indent="0" algn="ctr">
              <a:buNone/>
            </a:pPr>
            <a:endParaRPr lang="fi-FI" sz="6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1200" dirty="0" smtClean="0"/>
          </a:p>
          <a:p>
            <a:pPr marL="0" indent="0">
              <a:buNone/>
            </a:pPr>
            <a:endParaRPr lang="fi-FI" sz="1200" dirty="0" smtClean="0"/>
          </a:p>
        </p:txBody>
      </p:sp>
    </p:spTree>
    <p:extLst>
      <p:ext uri="{BB962C8B-B14F-4D97-AF65-F5344CB8AC3E}">
        <p14:creationId xmlns:p14="http://schemas.microsoft.com/office/powerpoint/2010/main" val="272251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 </a:t>
            </a:r>
            <a:r>
              <a:rPr lang="fi-FI" dirty="0" err="1" smtClean="0"/>
              <a:t>modelling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realized</a:t>
            </a:r>
            <a:r>
              <a:rPr lang="fi-FI" dirty="0" smtClean="0"/>
              <a:t> in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458" y="1649333"/>
            <a:ext cx="6156428" cy="367240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Process descriptions </a:t>
            </a:r>
            <a:r>
              <a:rPr lang="en-US" dirty="0"/>
              <a:t>and</a:t>
            </a:r>
            <a:r>
              <a:rPr lang="en-US" b="1" dirty="0"/>
              <a:t> best </a:t>
            </a:r>
            <a:r>
              <a:rPr lang="en-US" b="1" dirty="0" smtClean="0"/>
              <a:t>practices </a:t>
            </a:r>
            <a:r>
              <a:rPr lang="en-US" dirty="0" smtClean="0"/>
              <a:t>provide instructions </a:t>
            </a:r>
            <a:r>
              <a:rPr lang="en-US" dirty="0"/>
              <a:t>to be followed in </a:t>
            </a:r>
            <a:r>
              <a:rPr lang="en-US" dirty="0" smtClean="0"/>
              <a:t>modelling</a:t>
            </a:r>
            <a:endParaRPr lang="fi-FI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literature</a:t>
            </a:r>
            <a:r>
              <a:rPr lang="fi-FI" dirty="0" smtClean="0"/>
              <a:t> </a:t>
            </a:r>
            <a:r>
              <a:rPr lang="fi-FI" dirty="0" err="1" smtClean="0"/>
              <a:t>has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discussed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endParaRPr lang="fi-FI" dirty="0" smtClean="0"/>
          </a:p>
          <a:p>
            <a:pPr marL="0" indent="0">
              <a:buNone/>
            </a:pPr>
            <a:r>
              <a:rPr lang="fi-FI" b="1" dirty="0" smtClean="0"/>
              <a:t>a </a:t>
            </a:r>
            <a:r>
              <a:rPr lang="fi-FI" b="1" dirty="0" err="1" smtClean="0"/>
              <a:t>given</a:t>
            </a:r>
            <a:r>
              <a:rPr lang="fi-FI" b="1" dirty="0" smtClean="0"/>
              <a:t> </a:t>
            </a:r>
            <a:r>
              <a:rPr lang="fi-FI" b="1" dirty="0" err="1" smtClean="0"/>
              <a:t>process</a:t>
            </a:r>
            <a:r>
              <a:rPr lang="fi-FI" b="1" dirty="0" smtClean="0"/>
              <a:t> </a:t>
            </a:r>
            <a:r>
              <a:rPr lang="fi-FI" b="1" dirty="0" err="1" smtClean="0"/>
              <a:t>can</a:t>
            </a:r>
            <a:r>
              <a:rPr lang="fi-FI" b="1" dirty="0" smtClean="0"/>
              <a:t> </a:t>
            </a:r>
            <a:r>
              <a:rPr lang="fi-FI" b="1" dirty="0" err="1" smtClean="0"/>
              <a:t>be</a:t>
            </a:r>
            <a:r>
              <a:rPr lang="fi-FI" b="1" dirty="0" smtClean="0"/>
              <a:t> </a:t>
            </a:r>
            <a:r>
              <a:rPr lang="fi-FI" b="1" dirty="0" err="1" smtClean="0"/>
              <a:t>realized</a:t>
            </a:r>
            <a:r>
              <a:rPr lang="fi-FI" b="1" dirty="0" smtClean="0"/>
              <a:t> in </a:t>
            </a:r>
            <a:r>
              <a:rPr lang="fi-FI" b="1" dirty="0" err="1" smtClean="0"/>
              <a:t>different</a:t>
            </a:r>
            <a:r>
              <a:rPr lang="fi-FI" b="1" dirty="0" smtClean="0"/>
              <a:t> </a:t>
            </a:r>
            <a:r>
              <a:rPr lang="fi-FI" b="1" dirty="0" err="1" smtClean="0"/>
              <a:t>ways</a:t>
            </a:r>
            <a:endParaRPr lang="fi-FI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715886" y="1512273"/>
            <a:ext cx="1800200" cy="432048"/>
          </a:xfrm>
          <a:prstGeom prst="rect">
            <a:avLst/>
          </a:prstGeom>
          <a:noFill/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715886" y="2304361"/>
            <a:ext cx="1800200" cy="432048"/>
          </a:xfrm>
          <a:prstGeom prst="rect">
            <a:avLst/>
          </a:prstGeom>
          <a:noFill/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695856" y="3092991"/>
            <a:ext cx="1800200" cy="432048"/>
          </a:xfrm>
          <a:prstGeom prst="rect">
            <a:avLst/>
          </a:prstGeom>
          <a:noFill/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6-Point Star 7"/>
          <p:cNvSpPr/>
          <p:nvPr/>
        </p:nvSpPr>
        <p:spPr bwMode="auto">
          <a:xfrm>
            <a:off x="8184856" y="3883987"/>
            <a:ext cx="873627" cy="895520"/>
          </a:xfrm>
          <a:prstGeom prst="star6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Down Arrow 8"/>
          <p:cNvSpPr/>
          <p:nvPr/>
        </p:nvSpPr>
        <p:spPr bwMode="auto">
          <a:xfrm rot="602691">
            <a:off x="8056021" y="1882944"/>
            <a:ext cx="360040" cy="504056"/>
          </a:xfrm>
          <a:prstGeom prst="downArrow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Down Arrow 9"/>
          <p:cNvSpPr/>
          <p:nvPr/>
        </p:nvSpPr>
        <p:spPr bwMode="auto">
          <a:xfrm rot="20517343">
            <a:off x="8056021" y="2652473"/>
            <a:ext cx="360040" cy="504056"/>
          </a:xfrm>
          <a:prstGeom prst="downArrow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Down Arrow 10"/>
          <p:cNvSpPr/>
          <p:nvPr/>
        </p:nvSpPr>
        <p:spPr bwMode="auto">
          <a:xfrm rot="20521732">
            <a:off x="8192652" y="3429107"/>
            <a:ext cx="360040" cy="504056"/>
          </a:xfrm>
          <a:prstGeom prst="downArrow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33386" y="4598547"/>
            <a:ext cx="68979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err="1"/>
              <a:t>F</a:t>
            </a:r>
            <a:r>
              <a:rPr lang="fi-FI" sz="2400" dirty="0" err="1" smtClean="0"/>
              <a:t>ollowing</a:t>
            </a:r>
            <a:r>
              <a:rPr lang="fi-FI" sz="2400" dirty="0" smtClean="0"/>
              <a:t> a</a:t>
            </a:r>
          </a:p>
          <a:p>
            <a:r>
              <a:rPr lang="fi-FI" sz="2400" b="1" dirty="0" err="1" smtClean="0">
                <a:solidFill>
                  <a:srgbClr val="FF0000"/>
                </a:solidFill>
              </a:rPr>
              <a:t>best</a:t>
            </a:r>
            <a:r>
              <a:rPr lang="fi-FI" sz="2400" b="1" dirty="0" smtClean="0">
                <a:solidFill>
                  <a:srgbClr val="FF0000"/>
                </a:solidFill>
              </a:rPr>
              <a:t> </a:t>
            </a:r>
            <a:r>
              <a:rPr lang="fi-FI" sz="2400" b="1" dirty="0" err="1">
                <a:solidFill>
                  <a:srgbClr val="FF0000"/>
                </a:solidFill>
              </a:rPr>
              <a:t>practice</a:t>
            </a:r>
            <a:r>
              <a:rPr lang="fi-FI" sz="2400" b="1" dirty="0">
                <a:solidFill>
                  <a:srgbClr val="FF0000"/>
                </a:solidFill>
              </a:rPr>
              <a:t> </a:t>
            </a:r>
            <a:r>
              <a:rPr lang="fi-FI" sz="2400" b="1" dirty="0" err="1" smtClean="0">
                <a:solidFill>
                  <a:srgbClr val="FF0000"/>
                </a:solidFill>
              </a:rPr>
              <a:t>procedure</a:t>
            </a:r>
            <a:r>
              <a:rPr lang="fi-FI" sz="2400" b="1" dirty="0" smtClean="0">
                <a:solidFill>
                  <a:srgbClr val="FF0000"/>
                </a:solidFill>
              </a:rPr>
              <a:t> </a:t>
            </a:r>
            <a:r>
              <a:rPr lang="fi-FI" sz="2400" b="1" dirty="0" err="1" smtClean="0">
                <a:solidFill>
                  <a:srgbClr val="FF0000"/>
                </a:solidFill>
              </a:rPr>
              <a:t>does</a:t>
            </a:r>
            <a:r>
              <a:rPr lang="fi-FI" sz="2400" b="1" dirty="0" smtClean="0">
                <a:solidFill>
                  <a:srgbClr val="FF0000"/>
                </a:solidFill>
              </a:rPr>
              <a:t> </a:t>
            </a:r>
            <a:r>
              <a:rPr lang="fi-FI" sz="2400" b="1" dirty="0" err="1" smtClean="0">
                <a:solidFill>
                  <a:srgbClr val="FF0000"/>
                </a:solidFill>
              </a:rPr>
              <a:t>not</a:t>
            </a:r>
            <a:r>
              <a:rPr lang="fi-FI" sz="2400" b="1" dirty="0" smtClean="0">
                <a:solidFill>
                  <a:srgbClr val="FF0000"/>
                </a:solidFill>
              </a:rPr>
              <a:t> </a:t>
            </a:r>
            <a:r>
              <a:rPr lang="fi-FI" sz="2400" b="1" dirty="0" err="1" smtClean="0">
                <a:solidFill>
                  <a:srgbClr val="FF0000"/>
                </a:solidFill>
              </a:rPr>
              <a:t>guarantee</a:t>
            </a:r>
            <a:r>
              <a:rPr lang="fi-FI" sz="2400" b="1" dirty="0" smtClean="0">
                <a:solidFill>
                  <a:srgbClr val="FF0000"/>
                </a:solidFill>
              </a:rPr>
              <a:t> a </a:t>
            </a:r>
            <a:r>
              <a:rPr lang="fi-FI" sz="2400" b="1" dirty="0" err="1" smtClean="0">
                <a:solidFill>
                  <a:srgbClr val="FF0000"/>
                </a:solidFill>
              </a:rPr>
              <a:t>desired</a:t>
            </a:r>
            <a:r>
              <a:rPr lang="fi-FI" sz="2400" b="1" dirty="0" smtClean="0">
                <a:solidFill>
                  <a:srgbClr val="FF0000"/>
                </a:solidFill>
              </a:rPr>
              <a:t> </a:t>
            </a:r>
            <a:r>
              <a:rPr lang="fi-FI" sz="2400" b="1" dirty="0" err="1" smtClean="0">
                <a:solidFill>
                  <a:srgbClr val="FF0000"/>
                </a:solidFill>
              </a:rPr>
              <a:t>outcome</a:t>
            </a:r>
            <a:endParaRPr lang="fi-FI" sz="2400" b="1" dirty="0">
              <a:solidFill>
                <a:srgbClr val="FF0000"/>
              </a:solidFill>
            </a:endParaRPr>
          </a:p>
        </p:txBody>
      </p:sp>
      <p:sp>
        <p:nvSpPr>
          <p:cNvPr id="18" name="6-Point Star 17"/>
          <p:cNvSpPr/>
          <p:nvPr/>
        </p:nvSpPr>
        <p:spPr bwMode="auto">
          <a:xfrm>
            <a:off x="6657423" y="4133672"/>
            <a:ext cx="882273" cy="759863"/>
          </a:xfrm>
          <a:prstGeom prst="star6">
            <a:avLst/>
          </a:prstGeom>
          <a:solidFill>
            <a:srgbClr val="00B05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Down Arrow 18"/>
          <p:cNvSpPr/>
          <p:nvPr/>
        </p:nvSpPr>
        <p:spPr bwMode="auto">
          <a:xfrm>
            <a:off x="6778279" y="1881298"/>
            <a:ext cx="360040" cy="504056"/>
          </a:xfrm>
          <a:prstGeom prst="down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Down Arrow 19"/>
          <p:cNvSpPr/>
          <p:nvPr/>
        </p:nvSpPr>
        <p:spPr bwMode="auto">
          <a:xfrm rot="20783638">
            <a:off x="6778279" y="2650827"/>
            <a:ext cx="360040" cy="504056"/>
          </a:xfrm>
          <a:prstGeom prst="down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Down Arrow 20"/>
          <p:cNvSpPr/>
          <p:nvPr/>
        </p:nvSpPr>
        <p:spPr bwMode="auto">
          <a:xfrm rot="634456">
            <a:off x="7061387" y="3457102"/>
            <a:ext cx="360040" cy="504056"/>
          </a:xfrm>
          <a:prstGeom prst="down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09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199950" y="5650987"/>
            <a:ext cx="8728223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" name="Picture 2" descr="http://1.bp.blogspot.com/-5NObBU6fudg/VUEKCPp0g2I/AAAAAAAAAJc/B3mjJ09akZI/s1600/crossroad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17" y="-1382765"/>
            <a:ext cx="8582666" cy="532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170055" y="764704"/>
            <a:ext cx="3168352" cy="936104"/>
          </a:xfrm>
        </p:spPr>
        <p:txBody>
          <a:bodyPr/>
          <a:lstStyle/>
          <a:p>
            <a:r>
              <a:rPr lang="fi-FI" altLang="en-US" sz="3600" dirty="0" err="1" smtClean="0">
                <a:solidFill>
                  <a:schemeClr val="bg1"/>
                </a:solidFill>
              </a:rPr>
              <a:t>Thank</a:t>
            </a:r>
            <a:r>
              <a:rPr lang="fi-FI" altLang="en-US" sz="3600" dirty="0" smtClean="0">
                <a:solidFill>
                  <a:schemeClr val="bg1"/>
                </a:solidFill>
              </a:rPr>
              <a:t> </a:t>
            </a:r>
            <a:r>
              <a:rPr lang="fi-FI" altLang="en-US" sz="3600" dirty="0" err="1" smtClean="0">
                <a:solidFill>
                  <a:schemeClr val="bg1"/>
                </a:solidFill>
              </a:rPr>
              <a:t>you</a:t>
            </a:r>
            <a:r>
              <a:rPr lang="fi-FI" altLang="en-US" sz="3600" dirty="0" smtClean="0">
                <a:solidFill>
                  <a:schemeClr val="bg1"/>
                </a:solidFill>
              </a:rPr>
              <a:t/>
            </a:r>
            <a:br>
              <a:rPr lang="fi-FI" altLang="en-US" sz="3600" dirty="0" smtClean="0">
                <a:solidFill>
                  <a:schemeClr val="bg1"/>
                </a:solidFill>
              </a:rPr>
            </a:br>
            <a:r>
              <a:rPr lang="fi-FI" altLang="en-US" sz="3600" dirty="0" smtClean="0">
                <a:solidFill>
                  <a:schemeClr val="bg1"/>
                </a:solidFill>
              </a:rPr>
              <a:t/>
            </a:r>
            <a:br>
              <a:rPr lang="fi-FI" altLang="en-US" sz="3600" dirty="0" smtClean="0">
                <a:solidFill>
                  <a:schemeClr val="bg1"/>
                </a:solidFill>
              </a:rPr>
            </a:br>
            <a:endParaRPr lang="fi-FI" altLang="en-US" sz="1400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9950" y="3963987"/>
            <a:ext cx="858266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dirty="0" smtClean="0"/>
              <a:t>Presentation </a:t>
            </a:r>
            <a:r>
              <a:rPr lang="fi-FI" sz="2000" dirty="0" err="1" smtClean="0"/>
              <a:t>based</a:t>
            </a:r>
            <a:r>
              <a:rPr lang="fi-FI" sz="2000" dirty="0" smtClean="0"/>
              <a:t> on </a:t>
            </a:r>
            <a:r>
              <a:rPr lang="fi-FI" sz="2000" dirty="0" err="1" smtClean="0"/>
              <a:t>the</a:t>
            </a:r>
            <a:r>
              <a:rPr lang="fi-FI" sz="2000" dirty="0" smtClean="0"/>
              <a:t> </a:t>
            </a:r>
            <a:r>
              <a:rPr lang="fi-FI" sz="2000" dirty="0" err="1" smtClean="0"/>
              <a:t>following</a:t>
            </a:r>
            <a:r>
              <a:rPr lang="fi-FI" sz="2000" dirty="0" smtClean="0"/>
              <a:t> </a:t>
            </a:r>
            <a:r>
              <a:rPr lang="fi-FI" sz="2000" dirty="0" err="1" smtClean="0"/>
              <a:t>papers</a:t>
            </a:r>
            <a:r>
              <a:rPr lang="fi-FI" sz="2000" dirty="0" smtClean="0"/>
              <a:t> and </a:t>
            </a:r>
            <a:r>
              <a:rPr lang="fi-FI" sz="2000" dirty="0" err="1" smtClean="0"/>
              <a:t>references</a:t>
            </a:r>
            <a:r>
              <a:rPr lang="fi-FI" sz="2000" dirty="0" smtClean="0"/>
              <a:t> </a:t>
            </a:r>
            <a:r>
              <a:rPr lang="fi-FI" sz="2000" dirty="0" err="1" smtClean="0"/>
              <a:t>therein</a:t>
            </a:r>
            <a:endParaRPr lang="en-US" sz="2000" dirty="0" smtClean="0"/>
          </a:p>
          <a:p>
            <a:endParaRPr lang="en-US" sz="1600" dirty="0" smtClean="0"/>
          </a:p>
          <a:p>
            <a:r>
              <a:rPr lang="en-US" sz="1600" dirty="0" smtClean="0"/>
              <a:t>Lahtinen TJ, </a:t>
            </a:r>
            <a:r>
              <a:rPr lang="en-US" sz="1600" dirty="0" err="1" smtClean="0"/>
              <a:t>Hämäläinen</a:t>
            </a:r>
            <a:r>
              <a:rPr lang="en-US" sz="1600" dirty="0" smtClean="0"/>
              <a:t> RP (</a:t>
            </a:r>
            <a:r>
              <a:rPr lang="en-US" sz="1600" dirty="0"/>
              <a:t>2016</a:t>
            </a:r>
            <a:r>
              <a:rPr lang="en-US" sz="1600" dirty="0" smtClean="0"/>
              <a:t>) </a:t>
            </a:r>
          </a:p>
          <a:p>
            <a:r>
              <a:rPr lang="en-US" sz="1600" b="1" dirty="0" smtClean="0"/>
              <a:t>Path </a:t>
            </a:r>
            <a:r>
              <a:rPr lang="en-US" sz="1600" b="1" dirty="0"/>
              <a:t>dependence and biases in the even swaps decision analysis method</a:t>
            </a:r>
            <a:r>
              <a:rPr lang="fi-FI" sz="1600" dirty="0"/>
              <a:t>, </a:t>
            </a:r>
            <a:endParaRPr lang="fi-FI" sz="1600" dirty="0" smtClean="0"/>
          </a:p>
          <a:p>
            <a:r>
              <a:rPr lang="fi-FI" sz="1600" dirty="0" smtClean="0"/>
              <a:t>European </a:t>
            </a:r>
            <a:r>
              <a:rPr lang="fi-FI" sz="1600" dirty="0"/>
              <a:t>Journal of </a:t>
            </a:r>
            <a:r>
              <a:rPr lang="fi-FI" sz="1600" dirty="0" err="1"/>
              <a:t>Operational</a:t>
            </a:r>
            <a:r>
              <a:rPr lang="fi-FI" sz="1600" dirty="0"/>
              <a:t> </a:t>
            </a:r>
            <a:r>
              <a:rPr lang="fi-FI" sz="1600" dirty="0" err="1"/>
              <a:t>Research</a:t>
            </a:r>
            <a:r>
              <a:rPr lang="fi-FI" sz="1600" dirty="0"/>
              <a:t>, </a:t>
            </a:r>
            <a:r>
              <a:rPr lang="fi-FI" sz="1600" dirty="0" err="1"/>
              <a:t>special</a:t>
            </a:r>
            <a:r>
              <a:rPr lang="fi-FI" sz="1600" dirty="0"/>
              <a:t> </a:t>
            </a:r>
            <a:r>
              <a:rPr lang="fi-FI" sz="1600" dirty="0" err="1"/>
              <a:t>issue</a:t>
            </a:r>
            <a:r>
              <a:rPr lang="fi-FI" sz="1600" dirty="0"/>
              <a:t> on </a:t>
            </a:r>
            <a:r>
              <a:rPr lang="fi-FI" sz="1600" dirty="0" err="1"/>
              <a:t>Behavioural</a:t>
            </a:r>
            <a:r>
              <a:rPr lang="fi-FI" sz="1600" dirty="0"/>
              <a:t> OR.</a:t>
            </a:r>
            <a:br>
              <a:rPr lang="fi-FI" sz="1600" dirty="0"/>
            </a:br>
            <a:r>
              <a:rPr lang="fi-FI" sz="1600" dirty="0"/>
              <a:t/>
            </a:r>
            <a:br>
              <a:rPr lang="fi-FI" sz="1600" dirty="0"/>
            </a:br>
            <a:r>
              <a:rPr lang="fi-FI" sz="1600" dirty="0"/>
              <a:t>Hämäläinen RP, Lahtinen TJ (2016) </a:t>
            </a:r>
            <a:endParaRPr lang="fi-FI" sz="1600" dirty="0" smtClean="0"/>
          </a:p>
          <a:p>
            <a:r>
              <a:rPr lang="en-US" sz="1600" b="1" dirty="0" smtClean="0"/>
              <a:t>Path </a:t>
            </a:r>
            <a:r>
              <a:rPr lang="en-US" sz="1600" b="1" dirty="0"/>
              <a:t>Dependence in Operational Research – How the Modeling Process Can Influence the Results</a:t>
            </a:r>
            <a:r>
              <a:rPr lang="en-US" sz="1600" dirty="0"/>
              <a:t>, Operations Research Perspectives. </a:t>
            </a:r>
            <a:endParaRPr lang="en-US" dirty="0"/>
          </a:p>
          <a:p>
            <a:endParaRPr lang="en-US" dirty="0" smtClean="0"/>
          </a:p>
          <a:p>
            <a:r>
              <a:rPr lang="fi-FI" dirty="0" err="1" smtClean="0"/>
              <a:t>Available</a:t>
            </a:r>
            <a:r>
              <a:rPr lang="fi-FI" dirty="0" smtClean="0"/>
              <a:t> at </a:t>
            </a:r>
            <a:r>
              <a:rPr lang="fi-FI" dirty="0"/>
              <a:t>http://sal.aalto.fi/publications/</a:t>
            </a:r>
            <a:r>
              <a:rPr lang="fi-FI" sz="1600" dirty="0"/>
              <a:t/>
            </a:r>
            <a:br>
              <a:rPr lang="fi-FI" sz="1600" dirty="0"/>
            </a:b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4711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20688"/>
            <a:ext cx="7985125" cy="4135437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 err="1" smtClean="0"/>
              <a:t>References</a:t>
            </a:r>
            <a:r>
              <a:rPr lang="fi-FI" sz="2000" dirty="0" smtClean="0"/>
              <a:t> </a:t>
            </a:r>
            <a:r>
              <a:rPr lang="fi-FI" sz="2000" dirty="0" err="1" smtClean="0"/>
              <a:t>that</a:t>
            </a:r>
            <a:r>
              <a:rPr lang="fi-FI" sz="2000" dirty="0" smtClean="0"/>
              <a:t> </a:t>
            </a:r>
            <a:r>
              <a:rPr lang="fi-FI" sz="2000" dirty="0" err="1" smtClean="0"/>
              <a:t>are</a:t>
            </a:r>
            <a:r>
              <a:rPr lang="fi-FI" sz="2000" dirty="0" smtClean="0"/>
              <a:t> </a:t>
            </a:r>
            <a:r>
              <a:rPr lang="fi-FI" sz="2000" dirty="0" err="1" smtClean="0"/>
              <a:t>not</a:t>
            </a:r>
            <a:r>
              <a:rPr lang="fi-FI" sz="2000" dirty="0" smtClean="0"/>
              <a:t> </a:t>
            </a:r>
            <a:r>
              <a:rPr lang="fi-FI" sz="2000" dirty="0" err="1" smtClean="0"/>
              <a:t>included</a:t>
            </a:r>
            <a:r>
              <a:rPr lang="fi-FI" sz="2000" dirty="0" smtClean="0"/>
              <a:t> in </a:t>
            </a:r>
            <a:r>
              <a:rPr lang="fi-FI" sz="2000" dirty="0" err="1" smtClean="0"/>
              <a:t>the</a:t>
            </a:r>
            <a:r>
              <a:rPr lang="fi-FI" sz="2000" dirty="0" smtClean="0"/>
              <a:t> </a:t>
            </a:r>
            <a:r>
              <a:rPr lang="fi-FI" sz="2000" dirty="0" err="1" smtClean="0"/>
              <a:t>path</a:t>
            </a:r>
            <a:r>
              <a:rPr lang="fi-FI" sz="2000" dirty="0" smtClean="0"/>
              <a:t> </a:t>
            </a:r>
            <a:r>
              <a:rPr lang="fi-FI" sz="2000" dirty="0" err="1" smtClean="0"/>
              <a:t>dependence</a:t>
            </a:r>
            <a:r>
              <a:rPr lang="fi-FI" sz="2000" dirty="0" smtClean="0"/>
              <a:t> </a:t>
            </a:r>
            <a:r>
              <a:rPr lang="fi-FI" sz="2000" dirty="0" err="1" smtClean="0"/>
              <a:t>papers</a:t>
            </a:r>
            <a:r>
              <a:rPr lang="fi-FI" sz="2000" dirty="0" smtClean="0"/>
              <a:t> </a:t>
            </a:r>
            <a:r>
              <a:rPr lang="fi-FI" sz="2000" dirty="0" err="1" smtClean="0"/>
              <a:t>by</a:t>
            </a:r>
            <a:r>
              <a:rPr lang="fi-FI" sz="2000" dirty="0" smtClean="0"/>
              <a:t> Hämäläinen and Lahtinen</a:t>
            </a:r>
            <a:endParaRPr lang="en-US" sz="1800" dirty="0"/>
          </a:p>
          <a:p>
            <a:r>
              <a:rPr lang="en-US" sz="1800" dirty="0" smtClean="0"/>
              <a:t>Franco L.A., </a:t>
            </a:r>
            <a:r>
              <a:rPr lang="en-US" sz="1800" dirty="0" err="1" smtClean="0"/>
              <a:t>Hämäläinen</a:t>
            </a:r>
            <a:r>
              <a:rPr lang="en-US" sz="1800" dirty="0" smtClean="0"/>
              <a:t> R.P., 2016a. </a:t>
            </a:r>
            <a:r>
              <a:rPr lang="en-US" sz="1800" dirty="0" err="1"/>
              <a:t>Behavioural</a:t>
            </a:r>
            <a:r>
              <a:rPr lang="en-US" sz="1800" dirty="0"/>
              <a:t> operational research: Returning to the roots of the OR profession. European Journal of Operational Research, Vol. 249, Issue 3, pp 791-795.</a:t>
            </a:r>
            <a:endParaRPr lang="en-US" sz="600" dirty="0" smtClean="0"/>
          </a:p>
          <a:p>
            <a:r>
              <a:rPr lang="en-US" sz="1800" dirty="0" smtClean="0"/>
              <a:t>Franco L.A., </a:t>
            </a:r>
            <a:r>
              <a:rPr lang="en-US" sz="1800" dirty="0" err="1" smtClean="0"/>
              <a:t>Hämäläinen</a:t>
            </a:r>
            <a:r>
              <a:rPr lang="en-US" sz="1800" dirty="0" smtClean="0"/>
              <a:t> R.P., 2016b. </a:t>
            </a:r>
            <a:r>
              <a:rPr lang="en-US" sz="1800" dirty="0"/>
              <a:t>Engaging with </a:t>
            </a:r>
            <a:r>
              <a:rPr lang="en-US" sz="1800" dirty="0" err="1"/>
              <a:t>behavioural</a:t>
            </a:r>
            <a:r>
              <a:rPr lang="en-US" sz="1800" dirty="0"/>
              <a:t> </a:t>
            </a:r>
            <a:r>
              <a:rPr lang="en-US" sz="1800" dirty="0" smtClean="0"/>
              <a:t>OR: On </a:t>
            </a:r>
            <a:r>
              <a:rPr lang="en-US" sz="1800" dirty="0"/>
              <a:t>methods, actors, and praxis. </a:t>
            </a:r>
            <a:r>
              <a:rPr lang="en-US" sz="1800" dirty="0" err="1"/>
              <a:t>Behavioural</a:t>
            </a:r>
            <a:r>
              <a:rPr lang="en-US" sz="1800" dirty="0"/>
              <a:t> operational research:  Theory, methodology and practice. Palgrave. </a:t>
            </a:r>
          </a:p>
          <a:p>
            <a:r>
              <a:rPr lang="en-US" sz="1800" dirty="0"/>
              <a:t>Robinson, </a:t>
            </a:r>
            <a:r>
              <a:rPr lang="en-US" sz="1800" dirty="0" smtClean="0"/>
              <a:t>J. B. 1982. Energy </a:t>
            </a:r>
            <a:r>
              <a:rPr lang="en-US" sz="1800" dirty="0" err="1" smtClean="0"/>
              <a:t>backcasting</a:t>
            </a:r>
            <a:r>
              <a:rPr lang="en-US" sz="1800" dirty="0" smtClean="0"/>
              <a:t>: </a:t>
            </a:r>
            <a:r>
              <a:rPr lang="en-US" sz="1800" dirty="0"/>
              <a:t>A proposed method of policy analysis</a:t>
            </a:r>
            <a:r>
              <a:rPr lang="en-US" sz="1800" dirty="0" smtClean="0"/>
              <a:t>.</a:t>
            </a:r>
            <a:r>
              <a:rPr lang="en-US" sz="1800" dirty="0"/>
              <a:t> Energy policy </a:t>
            </a:r>
            <a:r>
              <a:rPr lang="en-US" sz="1800" dirty="0" smtClean="0"/>
              <a:t>Vol. 10, Issue 4, pp 337-344</a:t>
            </a:r>
            <a:r>
              <a:rPr lang="en-US" sz="1800" dirty="0"/>
              <a:t>.</a:t>
            </a:r>
            <a:endParaRPr lang="en-US" sz="1800" dirty="0" smtClean="0"/>
          </a:p>
          <a:p>
            <a:endParaRPr lang="fi-FI" sz="1800" dirty="0"/>
          </a:p>
          <a:p>
            <a:endParaRPr lang="fi-FI" sz="2000" dirty="0" smtClean="0"/>
          </a:p>
        </p:txBody>
      </p:sp>
    </p:spTree>
    <p:extLst>
      <p:ext uri="{BB962C8B-B14F-4D97-AF65-F5344CB8AC3E}">
        <p14:creationId xmlns:p14="http://schemas.microsoft.com/office/powerpoint/2010/main" val="8854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7492" y="476672"/>
            <a:ext cx="7985125" cy="1079500"/>
          </a:xfrm>
        </p:spPr>
        <p:txBody>
          <a:bodyPr/>
          <a:lstStyle/>
          <a:p>
            <a:pPr algn="ctr"/>
            <a:r>
              <a:rPr lang="fi-FI" dirty="0" err="1" smtClean="0"/>
              <a:t>Some</a:t>
            </a:r>
            <a:r>
              <a:rPr lang="fi-FI" dirty="0" smtClean="0"/>
              <a:t> OR </a:t>
            </a:r>
            <a:r>
              <a:rPr lang="fi-FI" dirty="0" err="1" smtClean="0"/>
              <a:t>professionals</a:t>
            </a:r>
            <a:r>
              <a:rPr lang="fi-FI" dirty="0" smtClean="0"/>
              <a:t> </a:t>
            </a:r>
            <a:r>
              <a:rPr lang="fi-FI" dirty="0" err="1" smtClean="0"/>
              <a:t>recognized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idea of </a:t>
            </a: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dependence</a:t>
            </a:r>
            <a:r>
              <a:rPr lang="fi-FI" dirty="0" smtClean="0"/>
              <a:t> </a:t>
            </a:r>
            <a:r>
              <a:rPr lang="fi-FI" dirty="0" err="1" smtClean="0"/>
              <a:t>already</a:t>
            </a:r>
            <a:r>
              <a:rPr lang="fi-FI" dirty="0" smtClean="0"/>
              <a:t> </a:t>
            </a:r>
            <a:r>
              <a:rPr lang="fi-FI" dirty="0" err="1" smtClean="0"/>
              <a:t>early</a:t>
            </a:r>
            <a:endParaRPr lang="en-US" sz="3600" dirty="0"/>
          </a:p>
        </p:txBody>
      </p:sp>
      <p:sp>
        <p:nvSpPr>
          <p:cNvPr id="4" name="Otsikko 1"/>
          <p:cNvSpPr txBox="1">
            <a:spLocks/>
          </p:cNvSpPr>
          <p:nvPr/>
        </p:nvSpPr>
        <p:spPr bwMode="auto">
          <a:xfrm>
            <a:off x="755576" y="1772816"/>
            <a:ext cx="7985125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9pPr>
          </a:lstStyle>
          <a:p>
            <a:endParaRPr lang="fi-FI" sz="1200" b="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2400" b="0" dirty="0" smtClean="0">
                <a:solidFill>
                  <a:schemeClr val="accent6"/>
                </a:solidFill>
              </a:rPr>
              <a:t>Morris (1967)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sz="2400" b="0" dirty="0" err="1">
                <a:solidFill>
                  <a:schemeClr val="tx1"/>
                </a:solidFill>
              </a:rPr>
              <a:t>D</a:t>
            </a:r>
            <a:r>
              <a:rPr lang="fi-FI" sz="2400" b="0" dirty="0" err="1" smtClean="0">
                <a:solidFill>
                  <a:schemeClr val="tx1"/>
                </a:solidFill>
              </a:rPr>
              <a:t>iscusses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dirty="0" err="1" smtClean="0">
                <a:solidFill>
                  <a:schemeClr val="tx1"/>
                </a:solidFill>
              </a:rPr>
              <a:t>the</a:t>
            </a:r>
            <a:r>
              <a:rPr lang="fi-FI" sz="2400" dirty="0" smtClean="0">
                <a:solidFill>
                  <a:schemeClr val="tx1"/>
                </a:solidFill>
              </a:rPr>
              <a:t> </a:t>
            </a:r>
            <a:r>
              <a:rPr lang="fi-FI" sz="2400" dirty="0" err="1" smtClean="0">
                <a:solidFill>
                  <a:schemeClr val="tx1"/>
                </a:solidFill>
              </a:rPr>
              <a:t>process</a:t>
            </a:r>
            <a:r>
              <a:rPr lang="fi-FI" sz="2400" dirty="0" smtClean="0">
                <a:solidFill>
                  <a:schemeClr val="tx1"/>
                </a:solidFill>
              </a:rPr>
              <a:t> of </a:t>
            </a:r>
            <a:r>
              <a:rPr lang="fi-FI" sz="2400" dirty="0" err="1" smtClean="0">
                <a:solidFill>
                  <a:schemeClr val="tx1"/>
                </a:solidFill>
              </a:rPr>
              <a:t>model</a:t>
            </a:r>
            <a:r>
              <a:rPr lang="fi-FI" sz="2400" dirty="0" smtClean="0">
                <a:solidFill>
                  <a:schemeClr val="tx1"/>
                </a:solidFill>
              </a:rPr>
              <a:t> </a:t>
            </a:r>
            <a:r>
              <a:rPr lang="fi-FI" sz="2400" dirty="0" err="1" smtClean="0">
                <a:solidFill>
                  <a:schemeClr val="tx1"/>
                </a:solidFill>
              </a:rPr>
              <a:t>development</a:t>
            </a:r>
            <a:endParaRPr lang="fi-FI" sz="24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fi-FI" sz="1200" b="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2400" b="0" dirty="0" smtClean="0">
                <a:solidFill>
                  <a:schemeClr val="accent6"/>
                </a:solidFill>
              </a:rPr>
              <a:t>Little (1970)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sz="2400" dirty="0" err="1" smtClean="0">
                <a:solidFill>
                  <a:schemeClr val="tx1"/>
                </a:solidFill>
              </a:rPr>
              <a:t>Model</a:t>
            </a:r>
            <a:r>
              <a:rPr lang="fi-FI" sz="2400" dirty="0" smtClean="0">
                <a:solidFill>
                  <a:schemeClr val="tx1"/>
                </a:solidFill>
              </a:rPr>
              <a:t> </a:t>
            </a:r>
            <a:r>
              <a:rPr lang="fi-FI" sz="2400" dirty="0" err="1">
                <a:solidFill>
                  <a:schemeClr val="tx1"/>
                </a:solidFill>
              </a:rPr>
              <a:t>needs</a:t>
            </a:r>
            <a:r>
              <a:rPr lang="fi-FI" sz="2400" dirty="0">
                <a:solidFill>
                  <a:schemeClr val="tx1"/>
                </a:solidFill>
              </a:rPr>
              <a:t> to </a:t>
            </a:r>
            <a:r>
              <a:rPr lang="fi-FI" sz="2400" dirty="0" err="1">
                <a:solidFill>
                  <a:schemeClr val="tx1"/>
                </a:solidFill>
              </a:rPr>
              <a:t>be</a:t>
            </a:r>
            <a:r>
              <a:rPr lang="fi-FI" sz="2400" dirty="0">
                <a:solidFill>
                  <a:schemeClr val="tx1"/>
                </a:solidFill>
              </a:rPr>
              <a:t> </a:t>
            </a:r>
            <a:r>
              <a:rPr lang="fi-FI" sz="2400" dirty="0" err="1">
                <a:solidFill>
                  <a:schemeClr val="tx1"/>
                </a:solidFill>
              </a:rPr>
              <a:t>adjustable</a:t>
            </a:r>
            <a:r>
              <a:rPr lang="fi-FI" sz="2400" dirty="0">
                <a:solidFill>
                  <a:schemeClr val="tx1"/>
                </a:solidFill>
              </a:rPr>
              <a:t> </a:t>
            </a:r>
            <a:r>
              <a:rPr lang="fi-FI" sz="2400" b="0" dirty="0">
                <a:solidFill>
                  <a:schemeClr val="tx1"/>
                </a:solidFill>
              </a:rPr>
              <a:t>in case </a:t>
            </a:r>
            <a:r>
              <a:rPr lang="fi-FI" sz="2400" b="0" dirty="0" err="1">
                <a:solidFill>
                  <a:schemeClr val="tx1"/>
                </a:solidFill>
              </a:rPr>
              <a:t>we</a:t>
            </a:r>
            <a:r>
              <a:rPr lang="fi-FI" sz="2400" b="0" dirty="0">
                <a:solidFill>
                  <a:schemeClr val="tx1"/>
                </a:solidFill>
              </a:rPr>
              <a:t> </a:t>
            </a:r>
            <a:r>
              <a:rPr lang="fi-FI" sz="2400" b="0" dirty="0" err="1">
                <a:solidFill>
                  <a:schemeClr val="tx1"/>
                </a:solidFill>
              </a:rPr>
              <a:t>learn</a:t>
            </a:r>
            <a:r>
              <a:rPr lang="fi-FI" sz="2400" b="0" dirty="0">
                <a:solidFill>
                  <a:schemeClr val="tx1"/>
                </a:solidFill>
              </a:rPr>
              <a:t> </a:t>
            </a:r>
            <a:r>
              <a:rPr lang="fi-FI" sz="2400" b="0" dirty="0" err="1">
                <a:solidFill>
                  <a:schemeClr val="tx1"/>
                </a:solidFill>
              </a:rPr>
              <a:t>more</a:t>
            </a:r>
            <a:r>
              <a:rPr lang="fi-FI" sz="2400" b="0" dirty="0">
                <a:solidFill>
                  <a:schemeClr val="tx1"/>
                </a:solidFill>
              </a:rPr>
              <a:t> </a:t>
            </a:r>
            <a:r>
              <a:rPr lang="fi-FI" sz="2400" b="0" dirty="0" err="1">
                <a:solidFill>
                  <a:schemeClr val="tx1"/>
                </a:solidFill>
              </a:rPr>
              <a:t>about</a:t>
            </a:r>
            <a:r>
              <a:rPr lang="fi-FI" sz="2400" b="0" dirty="0">
                <a:solidFill>
                  <a:schemeClr val="tx1"/>
                </a:solidFill>
              </a:rPr>
              <a:t> </a:t>
            </a:r>
            <a:r>
              <a:rPr lang="fi-FI" sz="2400" b="0" dirty="0" err="1">
                <a:solidFill>
                  <a:schemeClr val="tx1"/>
                </a:solidFill>
              </a:rPr>
              <a:t>the</a:t>
            </a:r>
            <a:r>
              <a:rPr lang="fi-FI" sz="2400" b="0" dirty="0">
                <a:solidFill>
                  <a:schemeClr val="tx1"/>
                </a:solidFill>
              </a:rPr>
              <a:t> </a:t>
            </a:r>
            <a:r>
              <a:rPr lang="fi-FI" sz="2400" b="0" dirty="0" err="1">
                <a:solidFill>
                  <a:schemeClr val="tx1"/>
                </a:solidFill>
              </a:rPr>
              <a:t>problem</a:t>
            </a:r>
            <a:endParaRPr lang="fi-FI" sz="24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i-FI" sz="12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2400" b="0" dirty="0" err="1">
                <a:solidFill>
                  <a:schemeClr val="accent6"/>
                </a:solidFill>
              </a:rPr>
              <a:t>Landry</a:t>
            </a:r>
            <a:r>
              <a:rPr lang="fi-FI" sz="2400" b="0" dirty="0">
                <a:solidFill>
                  <a:schemeClr val="accent6"/>
                </a:solidFill>
              </a:rPr>
              <a:t> et al. (1983</a:t>
            </a:r>
            <a:r>
              <a:rPr lang="fi-FI" sz="2400" b="0" dirty="0" smtClean="0">
                <a:solidFill>
                  <a:schemeClr val="accent6"/>
                </a:solidFill>
              </a:rPr>
              <a:t>)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sz="2400" dirty="0" err="1" smtClean="0">
                <a:solidFill>
                  <a:schemeClr val="tx1"/>
                </a:solidFill>
              </a:rPr>
              <a:t>Multiple</a:t>
            </a:r>
            <a:r>
              <a:rPr lang="fi-FI" sz="2400" dirty="0" smtClean="0">
                <a:solidFill>
                  <a:schemeClr val="tx1"/>
                </a:solidFill>
              </a:rPr>
              <a:t> ”</a:t>
            </a:r>
            <a:r>
              <a:rPr lang="fi-FI" sz="2400" dirty="0" err="1" smtClean="0">
                <a:solidFill>
                  <a:schemeClr val="tx1"/>
                </a:solidFill>
              </a:rPr>
              <a:t>valid</a:t>
            </a:r>
            <a:r>
              <a:rPr lang="fi-FI" sz="2400" dirty="0" smtClean="0">
                <a:solidFill>
                  <a:schemeClr val="tx1"/>
                </a:solidFill>
              </a:rPr>
              <a:t>” </a:t>
            </a:r>
            <a:r>
              <a:rPr lang="fi-FI" sz="2400" dirty="0" err="1" smtClean="0">
                <a:solidFill>
                  <a:schemeClr val="tx1"/>
                </a:solidFill>
              </a:rPr>
              <a:t>models</a:t>
            </a:r>
            <a:r>
              <a:rPr lang="fi-FI" sz="240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with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different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outcomes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can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be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built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dirty="0" smtClean="0">
                <a:solidFill>
                  <a:schemeClr val="tx1"/>
                </a:solidFill>
              </a:rPr>
              <a:t>for </a:t>
            </a:r>
            <a:r>
              <a:rPr lang="fi-FI" sz="2400" dirty="0" err="1" smtClean="0">
                <a:solidFill>
                  <a:schemeClr val="tx1"/>
                </a:solidFill>
              </a:rPr>
              <a:t>the</a:t>
            </a:r>
            <a:r>
              <a:rPr lang="fi-FI" sz="2400" dirty="0" smtClean="0">
                <a:solidFill>
                  <a:schemeClr val="tx1"/>
                </a:solidFill>
              </a:rPr>
              <a:t> </a:t>
            </a:r>
            <a:r>
              <a:rPr lang="fi-FI" sz="2400" dirty="0" err="1" smtClean="0">
                <a:solidFill>
                  <a:schemeClr val="tx1"/>
                </a:solidFill>
              </a:rPr>
              <a:t>same</a:t>
            </a:r>
            <a:r>
              <a:rPr lang="fi-FI" sz="2400" dirty="0" smtClean="0">
                <a:solidFill>
                  <a:schemeClr val="tx1"/>
                </a:solidFill>
              </a:rPr>
              <a:t> </a:t>
            </a:r>
            <a:r>
              <a:rPr lang="fi-FI" sz="2400" dirty="0" err="1" smtClean="0">
                <a:solidFill>
                  <a:schemeClr val="tx1"/>
                </a:solidFill>
              </a:rPr>
              <a:t>problem</a:t>
            </a:r>
            <a:endParaRPr lang="fi-FI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i-FI" sz="2400" b="0" dirty="0">
              <a:solidFill>
                <a:schemeClr val="tx1"/>
              </a:solidFill>
            </a:endParaRPr>
          </a:p>
          <a:p>
            <a:pPr algn="ctr"/>
            <a:endParaRPr lang="en-US" sz="24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4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auto">
          <a:xfrm>
            <a:off x="199950" y="5650987"/>
            <a:ext cx="8728223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Accumulation</a:t>
            </a:r>
            <a:r>
              <a:rPr lang="fi-FI" dirty="0" smtClean="0"/>
              <a:t> of </a:t>
            </a:r>
            <a:r>
              <a:rPr lang="fi-FI" dirty="0" err="1" smtClean="0"/>
              <a:t>bias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Even </a:t>
            </a:r>
            <a:r>
              <a:rPr lang="fi-FI" dirty="0" err="1" smtClean="0"/>
              <a:t>Swaps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774" y="1827904"/>
            <a:ext cx="8390573" cy="993031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 smtClean="0"/>
              <a:t>Lahtinen and Hämäläinen (2016):</a:t>
            </a:r>
          </a:p>
          <a:p>
            <a:pPr marL="0" indent="0">
              <a:buNone/>
            </a:pPr>
            <a:r>
              <a:rPr lang="fi-FI" dirty="0" err="1" smtClean="0"/>
              <a:t>Accumulation</a:t>
            </a:r>
            <a:r>
              <a:rPr lang="fi-FI" dirty="0" smtClean="0"/>
              <a:t> of </a:t>
            </a:r>
            <a:r>
              <a:rPr lang="fi-FI" dirty="0" err="1" smtClean="0"/>
              <a:t>loss</a:t>
            </a:r>
            <a:r>
              <a:rPr lang="fi-FI" dirty="0" smtClean="0"/>
              <a:t> aversion and </a:t>
            </a:r>
            <a:r>
              <a:rPr lang="fi-FI" dirty="0" err="1" smtClean="0"/>
              <a:t>scale</a:t>
            </a:r>
            <a:r>
              <a:rPr lang="fi-FI" dirty="0" smtClean="0"/>
              <a:t> </a:t>
            </a:r>
            <a:r>
              <a:rPr lang="fi-FI" dirty="0" err="1" smtClean="0"/>
              <a:t>compatibility</a:t>
            </a:r>
            <a:r>
              <a:rPr lang="fi-FI" dirty="0" smtClean="0"/>
              <a:t> </a:t>
            </a:r>
            <a:r>
              <a:rPr lang="fi-FI" dirty="0" err="1" smtClean="0"/>
              <a:t>biases</a:t>
            </a:r>
            <a:r>
              <a:rPr lang="fi-FI" dirty="0" smtClean="0"/>
              <a:t> </a:t>
            </a:r>
            <a:r>
              <a:rPr lang="fi-FI" dirty="0" err="1" smtClean="0"/>
              <a:t>creates</a:t>
            </a:r>
            <a:r>
              <a:rPr lang="fi-FI" dirty="0" smtClean="0"/>
              <a:t> </a:t>
            </a: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dependence</a:t>
            </a:r>
            <a:r>
              <a:rPr lang="fi-FI" dirty="0" smtClean="0"/>
              <a:t> in Even </a:t>
            </a:r>
            <a:r>
              <a:rPr lang="fi-FI" dirty="0" err="1" smtClean="0"/>
              <a:t>Swaps</a:t>
            </a:r>
            <a:endParaRPr lang="en-US" dirty="0"/>
          </a:p>
        </p:txBody>
      </p: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334839" y="3234491"/>
            <a:ext cx="8809161" cy="3496616"/>
            <a:chOff x="-9539455" y="19333385"/>
            <a:chExt cx="5898422" cy="2719003"/>
          </a:xfrm>
        </p:grpSpPr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-9539455" y="19333385"/>
              <a:ext cx="5586730" cy="2259137"/>
              <a:chOff x="-27416940" y="14701192"/>
              <a:chExt cx="16341824" cy="7126996"/>
            </a:xfrm>
          </p:grpSpPr>
          <p:pic>
            <p:nvPicPr>
              <p:cNvPr id="11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7416940" y="14701192"/>
                <a:ext cx="7115175" cy="433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1249599" y="14987025"/>
                <a:ext cx="3362325" cy="1800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6408828" y="18892430"/>
                <a:ext cx="6667500" cy="1447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" name="Picture 8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5400716" y="20113688"/>
                <a:ext cx="6724650" cy="17145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" name="Picture 3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9352045" y="16139117"/>
                <a:ext cx="7572375" cy="1419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" name="Picture 5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8676066" y="16917167"/>
                <a:ext cx="7600950" cy="1704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" name="Group 56"/>
            <p:cNvGrpSpPr>
              <a:grpSpLocks/>
            </p:cNvGrpSpPr>
            <p:nvPr/>
          </p:nvGrpSpPr>
          <p:grpSpPr bwMode="auto">
            <a:xfrm>
              <a:off x="-8438792" y="19905807"/>
              <a:ext cx="4797759" cy="2146581"/>
              <a:chOff x="-8438792" y="19905807"/>
              <a:chExt cx="4797759" cy="2146581"/>
            </a:xfrm>
          </p:grpSpPr>
          <p:cxnSp>
            <p:nvCxnSpPr>
              <p:cNvPr id="7" name="Elbow Connector 20"/>
              <p:cNvCxnSpPr/>
              <p:nvPr/>
            </p:nvCxnSpPr>
            <p:spPr>
              <a:xfrm rot="16200000" flipH="1">
                <a:off x="-8824009" y="20771119"/>
                <a:ext cx="1666486" cy="896052"/>
              </a:xfrm>
              <a:prstGeom prst="bentConnector3">
                <a:avLst>
                  <a:gd name="adj1" fmla="val 50000"/>
                </a:avLst>
              </a:prstGeom>
              <a:ln w="28575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Elbow Connector 104"/>
              <p:cNvCxnSpPr/>
              <p:nvPr/>
            </p:nvCxnSpPr>
            <p:spPr>
              <a:xfrm>
                <a:off x="-6678438" y="19905807"/>
                <a:ext cx="1295865" cy="1054056"/>
              </a:xfrm>
              <a:prstGeom prst="bentConnector3">
                <a:avLst>
                  <a:gd name="adj1" fmla="val 50000"/>
                </a:avLst>
              </a:prstGeom>
              <a:ln w="28575">
                <a:solidFill>
                  <a:srgbClr val="000066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55"/>
              <p:cNvSpPr txBox="1">
                <a:spLocks noChangeArrowheads="1"/>
              </p:cNvSpPr>
              <p:nvPr/>
            </p:nvSpPr>
            <p:spPr bwMode="auto">
              <a:xfrm>
                <a:off x="-5382493" y="20684954"/>
                <a:ext cx="1741460" cy="358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ts val="4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fi-FI" altLang="en-US" dirty="0">
                    <a:solidFill>
                      <a:srgbClr val="000066"/>
                    </a:solidFill>
                  </a:rPr>
                  <a:t>DM </a:t>
                </a:r>
                <a:r>
                  <a:rPr lang="fi-FI" altLang="en-US" dirty="0" err="1">
                    <a:solidFill>
                      <a:srgbClr val="000066"/>
                    </a:solidFill>
                  </a:rPr>
                  <a:t>chooses</a:t>
                </a:r>
                <a:r>
                  <a:rPr lang="fi-FI" altLang="en-US" dirty="0">
                    <a:solidFill>
                      <a:srgbClr val="000066"/>
                    </a:solidFill>
                  </a:rPr>
                  <a:t> </a:t>
                </a:r>
                <a:r>
                  <a:rPr lang="fi-FI" altLang="en-US" dirty="0" smtClean="0">
                    <a:solidFill>
                      <a:srgbClr val="000066"/>
                    </a:solidFill>
                  </a:rPr>
                  <a:t>A</a:t>
                </a:r>
                <a:endParaRPr lang="fi-FI" altLang="en-US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" name="TextBox 112"/>
              <p:cNvSpPr txBox="1">
                <a:spLocks noChangeArrowheads="1"/>
              </p:cNvSpPr>
              <p:nvPr/>
            </p:nvSpPr>
            <p:spPr bwMode="auto">
              <a:xfrm>
                <a:off x="-7534455" y="21521451"/>
                <a:ext cx="1903621" cy="358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ts val="4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fi-FI" altLang="en-US" dirty="0">
                    <a:solidFill>
                      <a:srgbClr val="FF0000"/>
                    </a:solidFill>
                  </a:rPr>
                  <a:t>DM </a:t>
                </a:r>
                <a:r>
                  <a:rPr lang="fi-FI" altLang="en-US" dirty="0" err="1">
                    <a:solidFill>
                      <a:srgbClr val="FF0000"/>
                    </a:solidFill>
                  </a:rPr>
                  <a:t>chooses</a:t>
                </a:r>
                <a:r>
                  <a:rPr lang="fi-FI" altLang="en-US" dirty="0">
                    <a:solidFill>
                      <a:srgbClr val="FF0000"/>
                    </a:solidFill>
                  </a:rPr>
                  <a:t> </a:t>
                </a:r>
                <a:r>
                  <a:rPr lang="fi-FI" altLang="en-US" dirty="0" smtClean="0">
                    <a:solidFill>
                      <a:srgbClr val="FF0000"/>
                    </a:solidFill>
                  </a:rPr>
                  <a:t>B</a:t>
                </a:r>
                <a:endParaRPr lang="fi-FI" altLang="en-US" dirty="0">
                  <a:solidFill>
                    <a:srgbClr val="FF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3992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Example</a:t>
            </a:r>
            <a:r>
              <a:rPr lang="fi-FI" dirty="0" smtClean="0"/>
              <a:t> of </a:t>
            </a:r>
            <a:r>
              <a:rPr lang="fi-FI" dirty="0" err="1" smtClean="0"/>
              <a:t>cancelling</a:t>
            </a:r>
            <a:r>
              <a:rPr lang="fi-FI" dirty="0" smtClean="0"/>
              <a:t> out </a:t>
            </a:r>
            <a:r>
              <a:rPr lang="fi-FI" dirty="0" err="1" smtClean="0"/>
              <a:t>bias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71500" y="1124744"/>
                <a:ext cx="7985125" cy="459343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i-FI" dirty="0" smtClean="0"/>
                  <a:t>Assume </a:t>
                </a:r>
              </a:p>
              <a:p>
                <a:r>
                  <a:rPr lang="fi-FI" dirty="0" smtClean="0"/>
                  <a:t>”</a:t>
                </a:r>
                <a:r>
                  <a:rPr lang="fi-FI" dirty="0"/>
                  <a:t>R</a:t>
                </a:r>
                <a:r>
                  <a:rPr lang="fi-FI" dirty="0" smtClean="0"/>
                  <a:t>eal </a:t>
                </a:r>
                <a:r>
                  <a:rPr lang="fi-FI" dirty="0" err="1" smtClean="0"/>
                  <a:t>weights</a:t>
                </a:r>
                <a:r>
                  <a:rPr lang="fi-FI" dirty="0" smtClean="0"/>
                  <a:t>” </a:t>
                </a:r>
                <a:r>
                  <a:rPr lang="fi-FI" dirty="0" err="1" smtClean="0"/>
                  <a:t>are</a:t>
                </a:r>
                <a:r>
                  <a:rPr lang="fi-FI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fi-FI" b="0" dirty="0" smtClean="0"/>
              </a:p>
              <a:p>
                <a:r>
                  <a:rPr lang="fi-FI" dirty="0" smtClean="0"/>
                  <a:t>Thus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fi-FI" b="0" dirty="0" smtClean="0"/>
                  <a:t> </a:t>
                </a:r>
                <a:r>
                  <a:rPr lang="fi-FI" b="0" dirty="0" err="1" smtClean="0"/>
                  <a:t>should</a:t>
                </a:r>
                <a:r>
                  <a:rPr lang="fi-FI" b="0" dirty="0" smtClean="0"/>
                  <a:t> </a:t>
                </a:r>
                <a:r>
                  <a:rPr lang="fi-FI" b="0" dirty="0" err="1" smtClean="0"/>
                  <a:t>be</a:t>
                </a:r>
                <a:r>
                  <a:rPr lang="fi-FI" b="0" dirty="0" smtClean="0"/>
                  <a:t> 1</a:t>
                </a:r>
              </a:p>
              <a:p>
                <a:r>
                  <a:rPr lang="fi-FI" dirty="0" err="1" smtClean="0"/>
                  <a:t>But</a:t>
                </a:r>
                <a:r>
                  <a:rPr lang="fi-FI" dirty="0" smtClean="0"/>
                  <a:t>… </a:t>
                </a:r>
                <a:r>
                  <a:rPr lang="fi-FI" dirty="0" err="1"/>
                  <a:t>m</a:t>
                </a:r>
                <a:r>
                  <a:rPr lang="fi-FI" dirty="0" err="1" smtClean="0"/>
                  <a:t>easuring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stick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bias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doubles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weight</a:t>
                </a:r>
                <a:r>
                  <a:rPr lang="fi-FI" dirty="0" smtClean="0"/>
                  <a:t> in </a:t>
                </a:r>
                <a:r>
                  <a:rPr lang="fi-FI" dirty="0" err="1" smtClean="0"/>
                  <a:t>trade-off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assessment</a:t>
                </a:r>
                <a:r>
                  <a:rPr lang="fi-FI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fi-FI" dirty="0" smtClean="0"/>
              </a:p>
              <a:p>
                <a:pPr marL="0" indent="0">
                  <a:buNone/>
                </a:pPr>
                <a:r>
                  <a:rPr lang="fi-FI" dirty="0" err="1" smtClean="0"/>
                  <a:t>Elicitation</a:t>
                </a:r>
                <a:r>
                  <a:rPr lang="fi-FI" dirty="0" smtClean="0"/>
                  <a:t> 1:</a:t>
                </a:r>
                <a:endParaRPr lang="fi-FI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=2,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 smtClean="0"/>
                  <a:t> =&gt; Derive weight ratios  </a:t>
                </a:r>
                <a:r>
                  <a:rPr lang="fi-FI" dirty="0" smtClean="0"/>
                  <a:t>4 : 2 : 1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0" y="1124744"/>
                <a:ext cx="7985125" cy="4593431"/>
              </a:xfrm>
              <a:blipFill rotWithShape="0">
                <a:blip r:embed="rId2"/>
                <a:stretch>
                  <a:fillRect l="-2366" t="-19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538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Example</a:t>
            </a:r>
            <a:r>
              <a:rPr lang="fi-FI" dirty="0"/>
              <a:t> of </a:t>
            </a:r>
            <a:r>
              <a:rPr lang="fi-FI" dirty="0" err="1"/>
              <a:t>cancelling</a:t>
            </a:r>
            <a:r>
              <a:rPr lang="fi-FI" dirty="0"/>
              <a:t> out </a:t>
            </a:r>
            <a:r>
              <a:rPr lang="fi-FI" dirty="0" err="1"/>
              <a:t>bias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71500" y="1124744"/>
                <a:ext cx="7985125" cy="459343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i-FI" dirty="0" smtClean="0"/>
                  <a:t>Assume </a:t>
                </a:r>
              </a:p>
              <a:p>
                <a:r>
                  <a:rPr lang="fi-FI" dirty="0"/>
                  <a:t>”Real </a:t>
                </a:r>
                <a:r>
                  <a:rPr lang="fi-FI" dirty="0" err="1"/>
                  <a:t>weights</a:t>
                </a:r>
                <a:r>
                  <a:rPr lang="fi-FI" dirty="0"/>
                  <a:t>” </a:t>
                </a:r>
                <a:r>
                  <a:rPr lang="fi-FI" dirty="0" err="1"/>
                  <a:t>are</a:t>
                </a:r>
                <a:r>
                  <a:rPr lang="fi-FI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fi-FI" dirty="0" smtClean="0"/>
              </a:p>
              <a:p>
                <a:r>
                  <a:rPr lang="fi-FI" dirty="0" smtClean="0"/>
                  <a:t>But… </a:t>
                </a:r>
                <a:r>
                  <a:rPr lang="fi-FI" dirty="0" err="1"/>
                  <a:t>m</a:t>
                </a:r>
                <a:r>
                  <a:rPr lang="fi-FI" dirty="0" err="1" smtClean="0"/>
                  <a:t>easuring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stick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effect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doubles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weight</a:t>
                </a:r>
                <a:r>
                  <a:rPr lang="fi-FI" dirty="0" smtClean="0"/>
                  <a:t> in </a:t>
                </a:r>
                <a:r>
                  <a:rPr lang="fi-FI" dirty="0" err="1" smtClean="0"/>
                  <a:t>trade-off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assessment</a:t>
                </a:r>
                <a:r>
                  <a:rPr lang="fi-FI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fi-FI" dirty="0" smtClean="0"/>
              </a:p>
              <a:p>
                <a:pPr marL="0" indent="0">
                  <a:buNone/>
                </a:pPr>
                <a:r>
                  <a:rPr lang="fi-FI" dirty="0" err="1" smtClean="0"/>
                  <a:t>Elicitation</a:t>
                </a:r>
                <a:r>
                  <a:rPr lang="fi-FI" dirty="0" smtClean="0"/>
                  <a:t> 1:</a:t>
                </a:r>
                <a:endParaRPr lang="fi-FI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=2,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 smtClean="0"/>
                  <a:t> =&gt; Derive weight ratios  </a:t>
                </a:r>
                <a:r>
                  <a:rPr lang="fi-FI" dirty="0" smtClean="0"/>
                  <a:t>4 : 2 : 1</a:t>
                </a:r>
              </a:p>
              <a:p>
                <a:pPr marL="0" indent="0">
                  <a:buNone/>
                </a:pPr>
                <a:r>
                  <a:rPr lang="fi-FI" dirty="0" err="1" smtClean="0"/>
                  <a:t>Elicitation</a:t>
                </a:r>
                <a:r>
                  <a:rPr lang="fi-FI" dirty="0" smtClean="0"/>
                  <a:t> 2: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=2,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fi-FI" b="0" i="0" smtClean="0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fi-FI" b="0" i="0" smtClean="0"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lang="fi-FI" b="0" i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fi-FI" b="0" i="0" smtClean="0"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lang="fi-FI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fi-FI" b="0" i="0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 smtClean="0"/>
                  <a:t> =&gt; Estimate weight ratios  1 : 1 : 1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0" y="1124744"/>
                <a:ext cx="7985125" cy="4593431"/>
              </a:xfrm>
              <a:blipFill rotWithShape="0">
                <a:blip r:embed="rId2"/>
                <a:stretch>
                  <a:fillRect l="-2366" t="-1992" r="-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 bwMode="auto">
          <a:xfrm>
            <a:off x="467544" y="4077073"/>
            <a:ext cx="8352928" cy="1641102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86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99950" y="5650987"/>
            <a:ext cx="8728223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Path</a:t>
            </a:r>
            <a:r>
              <a:rPr lang="fi-FI" dirty="0" smtClean="0"/>
              <a:t> is a </a:t>
            </a:r>
            <a:r>
              <a:rPr lang="fi-FI" dirty="0" err="1" smtClean="0"/>
              <a:t>new</a:t>
            </a:r>
            <a:r>
              <a:rPr lang="fi-FI" dirty="0" smtClean="0"/>
              <a:t> and </a:t>
            </a:r>
            <a:r>
              <a:rPr lang="fi-FI" dirty="0" err="1" smtClean="0"/>
              <a:t>needed</a:t>
            </a:r>
            <a:r>
              <a:rPr lang="fi-FI" dirty="0" smtClean="0"/>
              <a:t> </a:t>
            </a:r>
            <a:r>
              <a:rPr lang="fi-FI" dirty="0" err="1" smtClean="0"/>
              <a:t>concept</a:t>
            </a:r>
            <a:r>
              <a:rPr lang="fi-FI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871" y="1340768"/>
            <a:ext cx="7985125" cy="4135437"/>
          </a:xfrm>
        </p:spPr>
        <p:txBody>
          <a:bodyPr/>
          <a:lstStyle/>
          <a:p>
            <a:pPr marL="0" indent="0" algn="ctr">
              <a:buNone/>
            </a:pPr>
            <a:r>
              <a:rPr lang="fi-FI" dirty="0" smtClean="0"/>
              <a:t>It </a:t>
            </a:r>
            <a:r>
              <a:rPr lang="fi-FI" dirty="0" err="1" smtClean="0"/>
              <a:t>refers</a:t>
            </a:r>
            <a:r>
              <a:rPr lang="fi-FI" dirty="0" smtClean="0"/>
              <a:t> to:</a:t>
            </a:r>
          </a:p>
          <a:p>
            <a:pPr marL="0" indent="0" algn="ctr">
              <a:buNone/>
            </a:pPr>
            <a:endParaRPr lang="fi-FI" sz="600" b="1" dirty="0" smtClean="0">
              <a:solidFill>
                <a:srgbClr val="0070C0"/>
              </a:solidFill>
            </a:endParaRPr>
          </a:p>
          <a:p>
            <a:pPr algn="ctr"/>
            <a:r>
              <a:rPr lang="fi-FI" dirty="0" err="1" smtClean="0">
                <a:solidFill>
                  <a:schemeClr val="tx2"/>
                </a:solidFill>
              </a:rPr>
              <a:t>the</a:t>
            </a:r>
            <a:r>
              <a:rPr lang="fi-FI" dirty="0" smtClean="0">
                <a:solidFill>
                  <a:schemeClr val="tx2"/>
                </a:solidFill>
              </a:rPr>
              <a:t> </a:t>
            </a:r>
            <a:r>
              <a:rPr lang="fi-FI" dirty="0" err="1" smtClean="0">
                <a:solidFill>
                  <a:schemeClr val="tx2"/>
                </a:solidFill>
              </a:rPr>
              <a:t>actual</a:t>
            </a:r>
            <a:r>
              <a:rPr lang="fi-FI" dirty="0" smtClean="0">
                <a:solidFill>
                  <a:schemeClr val="tx2"/>
                </a:solidFill>
              </a:rPr>
              <a:t> </a:t>
            </a:r>
            <a:r>
              <a:rPr lang="fi-FI" dirty="0" err="1" smtClean="0">
                <a:solidFill>
                  <a:schemeClr val="tx2"/>
                </a:solidFill>
              </a:rPr>
              <a:t>sequence</a:t>
            </a:r>
            <a:r>
              <a:rPr lang="fi-FI" dirty="0" smtClean="0">
                <a:solidFill>
                  <a:schemeClr val="tx2"/>
                </a:solidFill>
              </a:rPr>
              <a:t> </a:t>
            </a:r>
            <a:r>
              <a:rPr lang="fi-FI" dirty="0">
                <a:solidFill>
                  <a:schemeClr val="tx2"/>
                </a:solidFill>
              </a:rPr>
              <a:t>of </a:t>
            </a:r>
            <a:r>
              <a:rPr lang="fi-FI" dirty="0" err="1">
                <a:solidFill>
                  <a:schemeClr val="tx2"/>
                </a:solidFill>
              </a:rPr>
              <a:t>steps</a:t>
            </a:r>
            <a:r>
              <a:rPr lang="fi-FI" dirty="0">
                <a:solidFill>
                  <a:schemeClr val="tx2"/>
                </a:solidFill>
              </a:rPr>
              <a:t> </a:t>
            </a:r>
            <a:r>
              <a:rPr lang="fi-FI" dirty="0" err="1" smtClean="0">
                <a:solidFill>
                  <a:schemeClr val="tx2"/>
                </a:solidFill>
              </a:rPr>
              <a:t>taken</a:t>
            </a:r>
            <a:r>
              <a:rPr lang="fi-FI" dirty="0" smtClean="0">
                <a:solidFill>
                  <a:schemeClr val="tx2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fi-FI" dirty="0" smtClean="0"/>
              <a:t>in a </a:t>
            </a:r>
            <a:r>
              <a:rPr lang="fi-FI" dirty="0" err="1" smtClean="0"/>
              <a:t>modelling</a:t>
            </a:r>
            <a:r>
              <a:rPr lang="fi-FI" dirty="0" smtClean="0"/>
              <a:t> </a:t>
            </a:r>
            <a:r>
              <a:rPr lang="fi-FI" dirty="0" err="1" smtClean="0"/>
              <a:t>effort</a:t>
            </a:r>
            <a:endParaRPr lang="fi-FI" dirty="0" smtClean="0"/>
          </a:p>
          <a:p>
            <a:pPr marL="0" indent="0" algn="ctr">
              <a:buNone/>
            </a:pPr>
            <a:endParaRPr lang="fi-FI" sz="600" dirty="0" smtClean="0"/>
          </a:p>
          <a:p>
            <a:pPr algn="ctr"/>
            <a:r>
              <a:rPr lang="fi-FI" dirty="0" err="1" smtClean="0">
                <a:solidFill>
                  <a:schemeClr val="tx2"/>
                </a:solidFill>
              </a:rPr>
              <a:t>the</a:t>
            </a:r>
            <a:r>
              <a:rPr lang="fi-FI" dirty="0" smtClean="0">
                <a:solidFill>
                  <a:schemeClr val="tx2"/>
                </a:solidFill>
              </a:rPr>
              <a:t> </a:t>
            </a:r>
            <a:r>
              <a:rPr lang="fi-FI" dirty="0" err="1" smtClean="0">
                <a:solidFill>
                  <a:schemeClr val="tx2"/>
                </a:solidFill>
              </a:rPr>
              <a:t>trajectory</a:t>
            </a:r>
            <a:r>
              <a:rPr lang="fi-FI" dirty="0" smtClean="0">
                <a:solidFill>
                  <a:schemeClr val="tx2"/>
                </a:solidFill>
              </a:rPr>
              <a:t> of </a:t>
            </a:r>
            <a:r>
              <a:rPr lang="fi-FI" dirty="0" err="1" smtClean="0">
                <a:solidFill>
                  <a:schemeClr val="tx2"/>
                </a:solidFill>
              </a:rPr>
              <a:t>the</a:t>
            </a:r>
            <a:r>
              <a:rPr lang="fi-FI" dirty="0" smtClean="0">
                <a:solidFill>
                  <a:schemeClr val="tx2"/>
                </a:solidFill>
              </a:rPr>
              <a:t> </a:t>
            </a:r>
            <a:r>
              <a:rPr lang="fi-FI" dirty="0" err="1" smtClean="0">
                <a:solidFill>
                  <a:schemeClr val="tx2"/>
                </a:solidFill>
              </a:rPr>
              <a:t>problem</a:t>
            </a:r>
            <a:r>
              <a:rPr lang="fi-FI" dirty="0" smtClean="0">
                <a:solidFill>
                  <a:schemeClr val="tx2"/>
                </a:solidFill>
              </a:rPr>
              <a:t> </a:t>
            </a:r>
            <a:r>
              <a:rPr lang="fi-FI" dirty="0" err="1" smtClean="0">
                <a:solidFill>
                  <a:schemeClr val="tx2"/>
                </a:solidFill>
              </a:rPr>
              <a:t>solving</a:t>
            </a:r>
            <a:r>
              <a:rPr lang="fi-FI" dirty="0" smtClean="0">
                <a:solidFill>
                  <a:schemeClr val="tx2"/>
                </a:solidFill>
              </a:rPr>
              <a:t> </a:t>
            </a:r>
            <a:r>
              <a:rPr lang="fi-FI" dirty="0" err="1" smtClean="0">
                <a:solidFill>
                  <a:schemeClr val="tx2"/>
                </a:solidFill>
              </a:rPr>
              <a:t>process</a:t>
            </a:r>
            <a:endParaRPr lang="fi-FI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i-FI" dirty="0" err="1" smtClean="0"/>
              <a:t>formed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interaction</a:t>
            </a:r>
            <a:r>
              <a:rPr lang="fi-FI" dirty="0" smtClean="0"/>
              <a:t> of </a:t>
            </a:r>
          </a:p>
          <a:p>
            <a:pPr marL="0" indent="0" algn="ctr">
              <a:buNone/>
            </a:pPr>
            <a:r>
              <a:rPr lang="fi-FI" dirty="0" err="1" smtClean="0"/>
              <a:t>actors</a:t>
            </a:r>
            <a:r>
              <a:rPr lang="fi-FI" dirty="0" smtClean="0"/>
              <a:t>, </a:t>
            </a:r>
            <a:r>
              <a:rPr lang="fi-FI" dirty="0" err="1" smtClean="0"/>
              <a:t>praxis</a:t>
            </a:r>
            <a:r>
              <a:rPr lang="fi-FI" dirty="0" smtClean="0"/>
              <a:t>, </a:t>
            </a:r>
            <a:r>
              <a:rPr lang="fi-FI" dirty="0" err="1" smtClean="0"/>
              <a:t>methods</a:t>
            </a:r>
            <a:r>
              <a:rPr lang="fi-FI" dirty="0" smtClean="0"/>
              <a:t> and </a:t>
            </a:r>
            <a:r>
              <a:rPr lang="fi-FI" dirty="0" err="1" smtClean="0"/>
              <a:t>context</a:t>
            </a:r>
            <a:endParaRPr lang="fi-FI" dirty="0" smtClean="0"/>
          </a:p>
          <a:p>
            <a:pPr marL="0" indent="0" algn="ctr">
              <a:buNone/>
            </a:pPr>
            <a:endParaRPr lang="fi-FI" dirty="0" smtClean="0"/>
          </a:p>
          <a:p>
            <a:pPr marL="0" indent="0" algn="ctr">
              <a:buNone/>
            </a:pPr>
            <a:r>
              <a:rPr lang="fi-FI" dirty="0" smtClean="0"/>
              <a:t>A </a:t>
            </a:r>
            <a:r>
              <a:rPr lang="fi-FI" dirty="0" err="1" smtClean="0"/>
              <a:t>key</a:t>
            </a:r>
            <a:r>
              <a:rPr lang="fi-FI" dirty="0" smtClean="0"/>
              <a:t> </a:t>
            </a:r>
            <a:r>
              <a:rPr lang="fi-FI" dirty="0" err="1" smtClean="0"/>
              <a:t>perspective</a:t>
            </a:r>
            <a:r>
              <a:rPr lang="fi-FI" dirty="0" smtClean="0"/>
              <a:t> in </a:t>
            </a:r>
            <a:r>
              <a:rPr lang="fi-FI" dirty="0" err="1" smtClean="0"/>
              <a:t>Behavioural</a:t>
            </a:r>
            <a:r>
              <a:rPr lang="fi-FI" dirty="0" smtClean="0"/>
              <a:t> </a:t>
            </a:r>
            <a:r>
              <a:rPr lang="fi-FI" dirty="0" err="1" smtClean="0"/>
              <a:t>Operational</a:t>
            </a:r>
            <a:r>
              <a:rPr lang="fi-FI" dirty="0" smtClean="0"/>
              <a:t> </a:t>
            </a:r>
            <a:r>
              <a:rPr lang="fi-FI" dirty="0" err="1" smtClean="0"/>
              <a:t>Research</a:t>
            </a:r>
            <a:r>
              <a:rPr lang="fi-FI" dirty="0" smtClean="0"/>
              <a:t> </a:t>
            </a:r>
            <a:r>
              <a:rPr lang="fi-FI" sz="1800" dirty="0" smtClean="0"/>
              <a:t>(Hämäläinen et al. 2013, Franco </a:t>
            </a:r>
            <a:r>
              <a:rPr lang="fi-FI" sz="1800" dirty="0"/>
              <a:t>and Hämäläinen </a:t>
            </a:r>
            <a:r>
              <a:rPr lang="fi-FI" sz="1800" dirty="0" smtClean="0"/>
              <a:t>2016a, 2016b)</a:t>
            </a:r>
            <a:r>
              <a:rPr lang="fi-FI" sz="1600" dirty="0" smtClean="0"/>
              <a:t> </a:t>
            </a:r>
          </a:p>
          <a:p>
            <a:pPr marL="0" indent="0" algn="ctr">
              <a:buNone/>
            </a:pPr>
            <a:endParaRPr lang="fi-FI" sz="12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The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steps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where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behavioral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phenomena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occur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are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not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isolated</a:t>
            </a:r>
            <a:endParaRPr lang="fi-FI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76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 bwMode="auto">
          <a:xfrm>
            <a:off x="251520" y="5661248"/>
            <a:ext cx="8728223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605" y="411315"/>
            <a:ext cx="8572500" cy="1079500"/>
          </a:xfrm>
        </p:spPr>
        <p:txBody>
          <a:bodyPr/>
          <a:lstStyle/>
          <a:p>
            <a:r>
              <a:rPr lang="fi-FI" dirty="0" smtClean="0"/>
              <a:t>Idea of </a:t>
            </a:r>
            <a:r>
              <a:rPr lang="fi-FI" dirty="0" err="1" smtClean="0"/>
              <a:t>paths</a:t>
            </a:r>
            <a:r>
              <a:rPr lang="fi-FI" dirty="0" smtClean="0"/>
              <a:t> </a:t>
            </a:r>
            <a:r>
              <a:rPr lang="fi-FI" dirty="0" err="1" smtClean="0"/>
              <a:t>discussed</a:t>
            </a:r>
            <a:r>
              <a:rPr lang="fi-FI" dirty="0" smtClean="0"/>
              <a:t> in </a:t>
            </a:r>
            <a:r>
              <a:rPr lang="fi-FI" dirty="0" err="1" smtClean="0"/>
              <a:t>multi-criteria</a:t>
            </a:r>
            <a:r>
              <a:rPr lang="fi-FI" dirty="0" smtClean="0"/>
              <a:t> </a:t>
            </a:r>
            <a:r>
              <a:rPr lang="fi-FI" dirty="0" err="1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42" y="1630712"/>
            <a:ext cx="4355515" cy="3385706"/>
          </a:xfrm>
        </p:spPr>
        <p:txBody>
          <a:bodyPr/>
          <a:lstStyle/>
          <a:p>
            <a:pPr marL="0" indent="0">
              <a:buNone/>
            </a:pPr>
            <a:r>
              <a:rPr lang="fi-FI" dirty="0" err="1" smtClean="0">
                <a:solidFill>
                  <a:schemeClr val="accent6"/>
                </a:solidFill>
              </a:rPr>
              <a:t>Raiffa</a:t>
            </a:r>
            <a:r>
              <a:rPr lang="fi-FI" dirty="0" smtClean="0">
                <a:solidFill>
                  <a:schemeClr val="accent6"/>
                </a:solidFill>
              </a:rPr>
              <a:t> (1982)</a:t>
            </a:r>
          </a:p>
          <a:p>
            <a:r>
              <a:rPr lang="fi-FI" dirty="0" err="1"/>
              <a:t>S</a:t>
            </a:r>
            <a:r>
              <a:rPr lang="fi-FI" dirty="0" err="1" smtClean="0"/>
              <a:t>tarting</a:t>
            </a:r>
            <a:r>
              <a:rPr lang="fi-FI" dirty="0" smtClean="0"/>
              <a:t> </a:t>
            </a:r>
            <a:r>
              <a:rPr lang="fi-FI" dirty="0" err="1" smtClean="0"/>
              <a:t>point</a:t>
            </a:r>
            <a:r>
              <a:rPr lang="fi-FI" dirty="0" smtClean="0"/>
              <a:t> </a:t>
            </a:r>
            <a:r>
              <a:rPr lang="fi-FI" dirty="0" err="1" smtClean="0"/>
              <a:t>matters</a:t>
            </a:r>
            <a:r>
              <a:rPr lang="fi-FI" dirty="0" smtClean="0"/>
              <a:t> in </a:t>
            </a:r>
            <a:r>
              <a:rPr lang="fi-FI" dirty="0" err="1" smtClean="0"/>
              <a:t>negotiation</a:t>
            </a:r>
            <a:r>
              <a:rPr lang="fi-FI" dirty="0" smtClean="0"/>
              <a:t> </a:t>
            </a:r>
            <a:r>
              <a:rPr lang="fi-FI" dirty="0" err="1" smtClean="0"/>
              <a:t>processes</a:t>
            </a:r>
            <a:endParaRPr lang="fi-FI" dirty="0"/>
          </a:p>
          <a:p>
            <a:endParaRPr lang="fi-FI" sz="600" dirty="0" smtClean="0"/>
          </a:p>
          <a:p>
            <a:endParaRPr lang="fi-FI" sz="600" dirty="0"/>
          </a:p>
          <a:p>
            <a:endParaRPr lang="fi-FI" sz="600" dirty="0" smtClean="0"/>
          </a:p>
          <a:p>
            <a:pPr marL="0" indent="0">
              <a:buNone/>
            </a:pPr>
            <a:r>
              <a:rPr lang="fi-FI" dirty="0" err="1" smtClean="0">
                <a:solidFill>
                  <a:schemeClr val="accent6"/>
                </a:solidFill>
              </a:rPr>
              <a:t>French</a:t>
            </a:r>
            <a:r>
              <a:rPr lang="fi-FI" dirty="0" smtClean="0">
                <a:solidFill>
                  <a:schemeClr val="accent6"/>
                </a:solidFill>
              </a:rPr>
              <a:t> (1984)</a:t>
            </a:r>
          </a:p>
          <a:p>
            <a:r>
              <a:rPr lang="fi-FI" dirty="0" err="1" smtClean="0"/>
              <a:t>Anchoring</a:t>
            </a:r>
            <a:r>
              <a:rPr lang="fi-FI" dirty="0" smtClean="0"/>
              <a:t> to </a:t>
            </a:r>
            <a:r>
              <a:rPr lang="fi-FI" dirty="0" err="1" smtClean="0"/>
              <a:t>initial</a:t>
            </a:r>
            <a:r>
              <a:rPr lang="fi-FI" dirty="0" smtClean="0"/>
              <a:t> </a:t>
            </a:r>
            <a:r>
              <a:rPr lang="fi-FI" dirty="0" err="1" smtClean="0"/>
              <a:t>point</a:t>
            </a:r>
            <a:r>
              <a:rPr lang="fi-FI" dirty="0" smtClean="0"/>
              <a:t> in </a:t>
            </a:r>
            <a:r>
              <a:rPr lang="fi-FI" dirty="0" err="1" smtClean="0"/>
              <a:t>multi-criteria</a:t>
            </a:r>
            <a:r>
              <a:rPr lang="fi-FI" dirty="0" smtClean="0"/>
              <a:t> </a:t>
            </a:r>
            <a:r>
              <a:rPr lang="fi-FI" dirty="0" err="1" smtClean="0"/>
              <a:t>optimization</a:t>
            </a:r>
            <a:endParaRPr lang="fi-FI" sz="600" dirty="0" smtClean="0"/>
          </a:p>
          <a:p>
            <a:pPr marL="0" indent="0">
              <a:buNone/>
            </a:pPr>
            <a:endParaRPr lang="fi-FI" sz="600" dirty="0" smtClean="0"/>
          </a:p>
          <a:p>
            <a:pPr marL="0" indent="0">
              <a:buNone/>
            </a:pPr>
            <a:endParaRPr lang="fi-FI" sz="600" dirty="0"/>
          </a:p>
          <a:p>
            <a:pPr marL="0" indent="0">
              <a:buNone/>
            </a:pPr>
            <a:endParaRPr lang="fi-FI" sz="600" dirty="0" smtClean="0"/>
          </a:p>
          <a:p>
            <a:pPr marL="0" indent="0">
              <a:buNone/>
            </a:pPr>
            <a:r>
              <a:rPr lang="fi-FI" dirty="0" smtClean="0">
                <a:solidFill>
                  <a:schemeClr val="accent6"/>
                </a:solidFill>
              </a:rPr>
              <a:t>Korhonen, </a:t>
            </a:r>
            <a:r>
              <a:rPr lang="fi-FI" dirty="0" err="1" smtClean="0">
                <a:solidFill>
                  <a:schemeClr val="accent6"/>
                </a:solidFill>
              </a:rPr>
              <a:t>Moskowitz</a:t>
            </a:r>
            <a:r>
              <a:rPr lang="fi-FI" dirty="0" smtClean="0">
                <a:solidFill>
                  <a:schemeClr val="accent6"/>
                </a:solidFill>
              </a:rPr>
              <a:t>, Wallenius (1990)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  <p:grpSp>
        <p:nvGrpSpPr>
          <p:cNvPr id="4" name="Ryhmä 49"/>
          <p:cNvGrpSpPr>
            <a:grpSpLocks/>
          </p:cNvGrpSpPr>
          <p:nvPr/>
        </p:nvGrpSpPr>
        <p:grpSpPr bwMode="auto">
          <a:xfrm>
            <a:off x="4875287" y="1535107"/>
            <a:ext cx="4104456" cy="3485550"/>
            <a:chOff x="5268896" y="1742334"/>
            <a:chExt cx="3615641" cy="2906835"/>
          </a:xfrm>
        </p:grpSpPr>
        <p:grpSp>
          <p:nvGrpSpPr>
            <p:cNvPr id="5" name="Ryhmä 46"/>
            <p:cNvGrpSpPr>
              <a:grpSpLocks/>
            </p:cNvGrpSpPr>
            <p:nvPr/>
          </p:nvGrpSpPr>
          <p:grpSpPr bwMode="auto">
            <a:xfrm>
              <a:off x="5268896" y="1742334"/>
              <a:ext cx="3615641" cy="2906835"/>
              <a:chOff x="2424797" y="3641990"/>
              <a:chExt cx="3615641" cy="2906835"/>
            </a:xfrm>
          </p:grpSpPr>
          <p:sp>
            <p:nvSpPr>
              <p:cNvPr id="16" name="Suorakulmio 17"/>
              <p:cNvSpPr/>
              <p:nvPr/>
            </p:nvSpPr>
            <p:spPr>
              <a:xfrm>
                <a:off x="2424797" y="3641990"/>
                <a:ext cx="3615641" cy="2906835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7" name="Puolivapaa piirto 18"/>
              <p:cNvSpPr/>
              <p:nvPr/>
            </p:nvSpPr>
            <p:spPr>
              <a:xfrm>
                <a:off x="3328707" y="3920101"/>
                <a:ext cx="2180683" cy="1994402"/>
              </a:xfrm>
              <a:custGeom>
                <a:avLst/>
                <a:gdLst>
                  <a:gd name="connsiteX0" fmla="*/ 0 w 2179177"/>
                  <a:gd name="connsiteY0" fmla="*/ 0 h 1996104"/>
                  <a:gd name="connsiteX1" fmla="*/ 589659 w 2179177"/>
                  <a:gd name="connsiteY1" fmla="*/ 59820 h 1996104"/>
                  <a:gd name="connsiteX2" fmla="*/ 1042587 w 2179177"/>
                  <a:gd name="connsiteY2" fmla="*/ 230736 h 1996104"/>
                  <a:gd name="connsiteX3" fmla="*/ 1529697 w 2179177"/>
                  <a:gd name="connsiteY3" fmla="*/ 487110 h 1996104"/>
                  <a:gd name="connsiteX4" fmla="*/ 1820254 w 2179177"/>
                  <a:gd name="connsiteY4" fmla="*/ 922945 h 1996104"/>
                  <a:gd name="connsiteX5" fmla="*/ 2050990 w 2179177"/>
                  <a:gd name="connsiteY5" fmla="*/ 1427147 h 1996104"/>
                  <a:gd name="connsiteX6" fmla="*/ 2153540 w 2179177"/>
                  <a:gd name="connsiteY6" fmla="*/ 1914258 h 1996104"/>
                  <a:gd name="connsiteX7" fmla="*/ 2179177 w 2179177"/>
                  <a:gd name="connsiteY7" fmla="*/ 1991170 h 1996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79177" h="1996104">
                    <a:moveTo>
                      <a:pt x="0" y="0"/>
                    </a:moveTo>
                    <a:cubicBezTo>
                      <a:pt x="207947" y="10682"/>
                      <a:pt x="415895" y="21364"/>
                      <a:pt x="589659" y="59820"/>
                    </a:cubicBezTo>
                    <a:cubicBezTo>
                      <a:pt x="763424" y="98276"/>
                      <a:pt x="885914" y="159521"/>
                      <a:pt x="1042587" y="230736"/>
                    </a:cubicBezTo>
                    <a:cubicBezTo>
                      <a:pt x="1199260" y="301951"/>
                      <a:pt x="1400086" y="371742"/>
                      <a:pt x="1529697" y="487110"/>
                    </a:cubicBezTo>
                    <a:cubicBezTo>
                      <a:pt x="1659308" y="602478"/>
                      <a:pt x="1733372" y="766272"/>
                      <a:pt x="1820254" y="922945"/>
                    </a:cubicBezTo>
                    <a:cubicBezTo>
                      <a:pt x="1907136" y="1079618"/>
                      <a:pt x="1995442" y="1261928"/>
                      <a:pt x="2050990" y="1427147"/>
                    </a:cubicBezTo>
                    <a:cubicBezTo>
                      <a:pt x="2106538" y="1592366"/>
                      <a:pt x="2132176" y="1820254"/>
                      <a:pt x="2153540" y="1914258"/>
                    </a:cubicBezTo>
                    <a:cubicBezTo>
                      <a:pt x="2174905" y="2008262"/>
                      <a:pt x="2177041" y="1999716"/>
                      <a:pt x="2179177" y="199117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8" name="Suora nuoliyhdysviiva 19"/>
              <p:cNvCxnSpPr/>
              <p:nvPr/>
            </p:nvCxnSpPr>
            <p:spPr>
              <a:xfrm>
                <a:off x="3085782" y="6221187"/>
                <a:ext cx="2779524" cy="0"/>
              </a:xfrm>
              <a:prstGeom prst="straightConnector1">
                <a:avLst/>
              </a:prstGeom>
              <a:solidFill>
                <a:schemeClr val="bg1"/>
              </a:solidFill>
              <a:ln w="28575"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uora nuoliyhdysviiva 20"/>
              <p:cNvCxnSpPr/>
              <p:nvPr/>
            </p:nvCxnSpPr>
            <p:spPr>
              <a:xfrm flipH="1" flipV="1">
                <a:off x="3085782" y="3782951"/>
                <a:ext cx="18831" cy="2438236"/>
              </a:xfrm>
              <a:prstGeom prst="straightConnector1">
                <a:avLst/>
              </a:prstGeom>
              <a:solidFill>
                <a:schemeClr val="bg1"/>
              </a:solidFill>
              <a:ln w="28575"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kstiruutu 35"/>
              <p:cNvSpPr txBox="1">
                <a:spLocks noChangeArrowheads="1"/>
              </p:cNvSpPr>
              <p:nvPr/>
            </p:nvSpPr>
            <p:spPr bwMode="auto">
              <a:xfrm>
                <a:off x="4049288" y="6179493"/>
                <a:ext cx="74892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ts val="4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fi-FI" altLang="en-US" sz="1800">
                    <a:solidFill>
                      <a:schemeClr val="tx1"/>
                    </a:solidFill>
                  </a:rPr>
                  <a:t>Israel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Tekstiruutu 36"/>
              <p:cNvSpPr txBox="1">
                <a:spLocks noChangeArrowheads="1"/>
              </p:cNvSpPr>
              <p:nvPr/>
            </p:nvSpPr>
            <p:spPr bwMode="auto">
              <a:xfrm>
                <a:off x="2644213" y="4568200"/>
                <a:ext cx="593802" cy="8709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vert270" wrap="none">
                <a:spAutoFit/>
              </a:bodyPr>
              <a:lstStyle>
                <a:lvl1pPr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ts val="4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i-FI" altLang="en-US" sz="1800" dirty="0" err="1" smtClean="0">
                    <a:solidFill>
                      <a:schemeClr val="tx1"/>
                    </a:solidFill>
                  </a:rPr>
                  <a:t>Egypt</a:t>
                </a:r>
                <a:endParaRPr lang="en-US" altLang="en-US" sz="1800" dirty="0" smtClean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2" name="Suora yhdysviiva 23"/>
              <p:cNvCxnSpPr/>
              <p:nvPr/>
            </p:nvCxnSpPr>
            <p:spPr>
              <a:xfrm flipV="1">
                <a:off x="3328707" y="4603951"/>
                <a:ext cx="2412311" cy="381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uora yhdysviiva 24"/>
              <p:cNvCxnSpPr/>
              <p:nvPr/>
            </p:nvCxnSpPr>
            <p:spPr>
              <a:xfrm flipV="1">
                <a:off x="4611131" y="3782951"/>
                <a:ext cx="0" cy="170676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kstiruutu 44"/>
              <p:cNvSpPr txBox="1">
                <a:spLocks noChangeArrowheads="1"/>
              </p:cNvSpPr>
              <p:nvPr/>
            </p:nvSpPr>
            <p:spPr bwMode="auto">
              <a:xfrm>
                <a:off x="3140712" y="4240028"/>
                <a:ext cx="974629" cy="3850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ts val="4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fi-FI" altLang="en-US" sz="1200" b="1" dirty="0" err="1">
                    <a:solidFill>
                      <a:schemeClr val="tx1"/>
                    </a:solidFill>
                  </a:rPr>
                  <a:t>Reservation</a:t>
                </a:r>
                <a:r>
                  <a:rPr lang="fi-FI" altLang="en-US" sz="1200" b="1" dirty="0">
                    <a:solidFill>
                      <a:schemeClr val="tx1"/>
                    </a:solidFill>
                  </a:rPr>
                  <a:t> 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fi-FI" altLang="en-US" sz="1200" b="1" dirty="0" err="1">
                    <a:solidFill>
                      <a:schemeClr val="tx1"/>
                    </a:solidFill>
                  </a:rPr>
                  <a:t>value</a:t>
                </a:r>
                <a:endParaRPr lang="en-US" alt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Tekstiruutu 45"/>
              <p:cNvSpPr txBox="1">
                <a:spLocks noChangeArrowheads="1"/>
              </p:cNvSpPr>
              <p:nvPr/>
            </p:nvSpPr>
            <p:spPr bwMode="auto">
              <a:xfrm>
                <a:off x="4448238" y="5465560"/>
                <a:ext cx="974629" cy="3850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ts val="4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fi-FI" altLang="en-US" sz="1200" b="1" dirty="0" err="1">
                    <a:solidFill>
                      <a:schemeClr val="tx1"/>
                    </a:solidFill>
                  </a:rPr>
                  <a:t>Reservation</a:t>
                </a:r>
                <a:r>
                  <a:rPr lang="fi-FI" altLang="en-US" sz="1200" b="1" dirty="0">
                    <a:solidFill>
                      <a:schemeClr val="tx1"/>
                    </a:solidFill>
                  </a:rPr>
                  <a:t> 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fi-FI" altLang="en-US" sz="1200" b="1" dirty="0" err="1">
                    <a:solidFill>
                      <a:schemeClr val="tx1"/>
                    </a:solidFill>
                  </a:rPr>
                  <a:t>value</a:t>
                </a:r>
                <a:endParaRPr lang="en-US" altLang="en-US" sz="12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Ryhmä 47"/>
            <p:cNvGrpSpPr>
              <a:grpSpLocks/>
            </p:cNvGrpSpPr>
            <p:nvPr/>
          </p:nvGrpSpPr>
          <p:grpSpPr bwMode="auto">
            <a:xfrm>
              <a:off x="6785814" y="2342651"/>
              <a:ext cx="926108" cy="1043387"/>
              <a:chOff x="3948303" y="4263380"/>
              <a:chExt cx="926108" cy="1043387"/>
            </a:xfrm>
          </p:grpSpPr>
          <p:sp>
            <p:nvSpPr>
              <p:cNvPr id="7" name="Ellipsi 8"/>
              <p:cNvSpPr/>
              <p:nvPr/>
            </p:nvSpPr>
            <p:spPr>
              <a:xfrm>
                <a:off x="3949201" y="5154579"/>
                <a:ext cx="152535" cy="152390"/>
              </a:xfrm>
              <a:prstGeom prst="ellipse">
                <a:avLst/>
              </a:prstGeom>
              <a:solidFill>
                <a:schemeClr val="tx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" name="Ellipsi 9"/>
              <p:cNvSpPr/>
              <p:nvPr/>
            </p:nvSpPr>
            <p:spPr>
              <a:xfrm>
                <a:off x="4126217" y="4885991"/>
                <a:ext cx="150652" cy="154295"/>
              </a:xfrm>
              <a:prstGeom prst="ellipse">
                <a:avLst/>
              </a:prstGeom>
              <a:solidFill>
                <a:schemeClr val="tx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" name="Ellipsi 10"/>
              <p:cNvSpPr/>
              <p:nvPr/>
            </p:nvSpPr>
            <p:spPr>
              <a:xfrm>
                <a:off x="4342779" y="4701219"/>
                <a:ext cx="152534" cy="152390"/>
              </a:xfrm>
              <a:prstGeom prst="ellipse">
                <a:avLst/>
              </a:prstGeom>
              <a:solidFill>
                <a:schemeClr val="tx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" name="Ellipsi 11"/>
              <p:cNvSpPr/>
              <p:nvPr/>
            </p:nvSpPr>
            <p:spPr>
              <a:xfrm>
                <a:off x="4399273" y="4453585"/>
                <a:ext cx="152534" cy="152390"/>
              </a:xfrm>
              <a:prstGeom prst="ellipse">
                <a:avLst/>
              </a:prstGeom>
              <a:solidFill>
                <a:schemeClr val="tx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" name="Ellipsi 12"/>
              <p:cNvSpPr/>
              <p:nvPr/>
            </p:nvSpPr>
            <p:spPr>
              <a:xfrm>
                <a:off x="4721291" y="4263098"/>
                <a:ext cx="152535" cy="152390"/>
              </a:xfrm>
              <a:prstGeom prst="ellipse">
                <a:avLst/>
              </a:prstGeom>
              <a:solidFill>
                <a:schemeClr val="tx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2" name="Suora nuoliyhdysviiva 13"/>
              <p:cNvCxnSpPr/>
              <p:nvPr/>
            </p:nvCxnSpPr>
            <p:spPr>
              <a:xfrm flipV="1">
                <a:off x="3966150" y="5021238"/>
                <a:ext cx="229744" cy="23239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uora nuoliyhdysviiva 14"/>
              <p:cNvCxnSpPr>
                <a:endCxn id="9" idx="3"/>
              </p:cNvCxnSpPr>
              <p:nvPr/>
            </p:nvCxnSpPr>
            <p:spPr>
              <a:xfrm flipV="1">
                <a:off x="4146932" y="4830750"/>
                <a:ext cx="218445" cy="190487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uora nuoliyhdysviiva 15"/>
              <p:cNvCxnSpPr/>
              <p:nvPr/>
            </p:nvCxnSpPr>
            <p:spPr>
              <a:xfrm flipV="1">
                <a:off x="4433170" y="4577402"/>
                <a:ext cx="43312" cy="14286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uora nuoliyhdysviiva 16"/>
              <p:cNvCxnSpPr/>
              <p:nvPr/>
            </p:nvCxnSpPr>
            <p:spPr>
              <a:xfrm flipV="1">
                <a:off x="4527327" y="4358342"/>
                <a:ext cx="220327" cy="16953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" name="Rectangle 26"/>
          <p:cNvSpPr/>
          <p:nvPr/>
        </p:nvSpPr>
        <p:spPr>
          <a:xfrm>
            <a:off x="535605" y="5477502"/>
            <a:ext cx="84140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 smtClean="0"/>
              <a:t>Reference</a:t>
            </a:r>
            <a:r>
              <a:rPr lang="fi-FI" sz="2400" dirty="0" smtClean="0"/>
              <a:t> </a:t>
            </a:r>
            <a:r>
              <a:rPr lang="fi-FI" sz="2400" dirty="0" err="1" smtClean="0"/>
              <a:t>points</a:t>
            </a:r>
            <a:r>
              <a:rPr lang="fi-FI" sz="2400" dirty="0" smtClean="0"/>
              <a:t> </a:t>
            </a:r>
            <a:r>
              <a:rPr lang="fi-FI" sz="2400" dirty="0" err="1" smtClean="0"/>
              <a:t>matter</a:t>
            </a:r>
            <a:r>
              <a:rPr lang="fi-FI" sz="2400" dirty="0" smtClean="0"/>
              <a:t> in </a:t>
            </a:r>
            <a:r>
              <a:rPr lang="fi-FI" sz="2400" dirty="0" err="1" smtClean="0"/>
              <a:t>multi-criteria</a:t>
            </a:r>
            <a:r>
              <a:rPr lang="fi-FI" sz="2400" dirty="0" smtClean="0"/>
              <a:t> </a:t>
            </a:r>
            <a:r>
              <a:rPr lang="fi-FI" sz="2400" dirty="0" err="1" smtClean="0"/>
              <a:t>optimization</a:t>
            </a:r>
            <a:r>
              <a:rPr lang="fi-FI" sz="2400" dirty="0" smtClean="0"/>
              <a:t> </a:t>
            </a:r>
            <a:r>
              <a:rPr lang="fi-FI" sz="2400" dirty="0" err="1" smtClean="0"/>
              <a:t>due</a:t>
            </a:r>
            <a:r>
              <a:rPr lang="fi-FI" sz="2400" dirty="0" smtClean="0"/>
              <a:t> to </a:t>
            </a:r>
            <a:r>
              <a:rPr lang="fi-FI" sz="2400" dirty="0" err="1" smtClean="0"/>
              <a:t>loss</a:t>
            </a:r>
            <a:r>
              <a:rPr lang="fi-FI" sz="2400" dirty="0" smtClean="0"/>
              <a:t> aversion</a:t>
            </a:r>
            <a:endParaRPr lang="fi-FI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5771903" y="1335859"/>
            <a:ext cx="2800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Camp David </a:t>
            </a:r>
            <a:r>
              <a:rPr lang="fi-FI" dirty="0" err="1" smtClean="0"/>
              <a:t>Negotiations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98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en-US" dirty="0" err="1" smtClean="0"/>
              <a:t>The</a:t>
            </a:r>
            <a:r>
              <a:rPr lang="fi-FI" altLang="en-US" dirty="0"/>
              <a:t> </a:t>
            </a:r>
            <a:r>
              <a:rPr lang="fi-FI" altLang="en-US" dirty="0" err="1" smtClean="0"/>
              <a:t>whole</a:t>
            </a:r>
            <a:r>
              <a:rPr lang="fi-FI" altLang="en-US" dirty="0" smtClean="0"/>
              <a:t> </a:t>
            </a:r>
            <a:r>
              <a:rPr lang="fi-FI" altLang="en-US" dirty="0" err="1" smtClean="0"/>
              <a:t>modelling</a:t>
            </a:r>
            <a:r>
              <a:rPr lang="fi-FI" altLang="en-US" dirty="0" smtClean="0"/>
              <a:t> </a:t>
            </a:r>
            <a:r>
              <a:rPr lang="fi-FI" altLang="en-US" dirty="0" err="1" smtClean="0"/>
              <a:t>process</a:t>
            </a:r>
            <a:r>
              <a:rPr lang="fi-FI" altLang="en-US" dirty="0" smtClean="0"/>
              <a:t> </a:t>
            </a:r>
            <a:r>
              <a:rPr lang="fi-FI" altLang="en-US" dirty="0" err="1" smtClean="0"/>
              <a:t>creates</a:t>
            </a:r>
            <a:r>
              <a:rPr lang="fi-FI" altLang="en-US" dirty="0" smtClean="0"/>
              <a:t> a </a:t>
            </a:r>
            <a:r>
              <a:rPr lang="fi-FI" altLang="en-US" dirty="0" err="1" smtClean="0"/>
              <a:t>path</a:t>
            </a:r>
            <a:endParaRPr lang="fi-FI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52" y="1772816"/>
            <a:ext cx="8201670" cy="4896544"/>
          </a:xfrm>
        </p:spPr>
        <p:txBody>
          <a:bodyPr/>
          <a:lstStyle/>
          <a:p>
            <a:pPr marL="0" indent="0">
              <a:buNone/>
            </a:pPr>
            <a:r>
              <a:rPr lang="fi-FI" b="1" dirty="0" err="1" smtClean="0"/>
              <a:t>Forks</a:t>
            </a:r>
            <a:r>
              <a:rPr lang="fi-FI" b="1" dirty="0" smtClean="0"/>
              <a:t> </a:t>
            </a:r>
            <a:r>
              <a:rPr lang="fi-FI" b="1" dirty="0" err="1" smtClean="0"/>
              <a:t>where</a:t>
            </a:r>
            <a:r>
              <a:rPr lang="fi-FI" b="1" dirty="0" smtClean="0"/>
              <a:t> </a:t>
            </a:r>
            <a:r>
              <a:rPr lang="fi-FI" b="1" dirty="0" err="1" smtClean="0"/>
              <a:t>choices</a:t>
            </a:r>
            <a:r>
              <a:rPr lang="fi-FI" b="1" dirty="0" smtClean="0"/>
              <a:t> </a:t>
            </a:r>
            <a:r>
              <a:rPr lang="fi-FI" b="1" dirty="0" err="1" smtClean="0"/>
              <a:t>can</a:t>
            </a:r>
            <a:r>
              <a:rPr lang="fi-FI" b="1" dirty="0" smtClean="0"/>
              <a:t> </a:t>
            </a:r>
            <a:r>
              <a:rPr lang="fi-FI" b="1" dirty="0" err="1" smtClean="0"/>
              <a:t>strongly</a:t>
            </a:r>
            <a:r>
              <a:rPr lang="fi-FI" b="1" dirty="0" smtClean="0"/>
              <a:t> </a:t>
            </a:r>
            <a:r>
              <a:rPr lang="fi-FI" b="1" dirty="0" err="1"/>
              <a:t>influence</a:t>
            </a:r>
            <a:r>
              <a:rPr lang="fi-FI" b="1" dirty="0"/>
              <a:t>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path</a:t>
            </a:r>
            <a:endParaRPr lang="fi-FI" b="1" dirty="0" smtClean="0"/>
          </a:p>
          <a:p>
            <a:pPr marL="0" indent="0">
              <a:buNone/>
            </a:pPr>
            <a:endParaRPr lang="fi-FI" sz="200" b="1" dirty="0" smtClean="0">
              <a:solidFill>
                <a:srgbClr val="FF0000"/>
              </a:solidFill>
            </a:endParaRPr>
          </a:p>
          <a:p>
            <a:r>
              <a:rPr lang="fi-FI" dirty="0" err="1" smtClean="0">
                <a:solidFill>
                  <a:schemeClr val="accent6"/>
                </a:solidFill>
              </a:rPr>
              <a:t>Who</a:t>
            </a:r>
            <a:r>
              <a:rPr lang="fi-FI" dirty="0" smtClean="0">
                <a:solidFill>
                  <a:schemeClr val="accent6"/>
                </a:solidFill>
              </a:rPr>
              <a:t> </a:t>
            </a:r>
            <a:r>
              <a:rPr lang="fi-FI" dirty="0" err="1" smtClean="0">
                <a:solidFill>
                  <a:schemeClr val="accent6"/>
                </a:solidFill>
              </a:rPr>
              <a:t>are</a:t>
            </a:r>
            <a:r>
              <a:rPr lang="fi-FI" dirty="0" smtClean="0">
                <a:solidFill>
                  <a:schemeClr val="accent6"/>
                </a:solidFill>
              </a:rPr>
              <a:t> </a:t>
            </a:r>
            <a:r>
              <a:rPr lang="fi-FI" dirty="0" err="1" smtClean="0">
                <a:solidFill>
                  <a:schemeClr val="accent6"/>
                </a:solidFill>
              </a:rPr>
              <a:t>included</a:t>
            </a:r>
            <a:r>
              <a:rPr lang="fi-FI" dirty="0" smtClean="0">
                <a:solidFill>
                  <a:schemeClr val="accent6"/>
                </a:solidFill>
              </a:rPr>
              <a:t> in </a:t>
            </a:r>
            <a:r>
              <a:rPr lang="fi-FI" dirty="0" err="1" smtClean="0">
                <a:solidFill>
                  <a:schemeClr val="accent6"/>
                </a:solidFill>
              </a:rPr>
              <a:t>the</a:t>
            </a:r>
            <a:r>
              <a:rPr lang="fi-FI" dirty="0" smtClean="0">
                <a:solidFill>
                  <a:schemeClr val="accent6"/>
                </a:solidFill>
              </a:rPr>
              <a:t> </a:t>
            </a:r>
            <a:r>
              <a:rPr lang="fi-FI" dirty="0" err="1" smtClean="0">
                <a:solidFill>
                  <a:schemeClr val="accent6"/>
                </a:solidFill>
              </a:rPr>
              <a:t>problem</a:t>
            </a:r>
            <a:r>
              <a:rPr lang="fi-FI" dirty="0" smtClean="0">
                <a:solidFill>
                  <a:schemeClr val="accent6"/>
                </a:solidFill>
              </a:rPr>
              <a:t> </a:t>
            </a:r>
            <a:r>
              <a:rPr lang="fi-FI" dirty="0" err="1" smtClean="0">
                <a:solidFill>
                  <a:schemeClr val="accent6"/>
                </a:solidFill>
              </a:rPr>
              <a:t>solving</a:t>
            </a:r>
            <a:r>
              <a:rPr lang="fi-FI" dirty="0" smtClean="0">
                <a:solidFill>
                  <a:schemeClr val="accent6"/>
                </a:solidFill>
              </a:rPr>
              <a:t> team?</a:t>
            </a:r>
          </a:p>
          <a:p>
            <a:pPr marL="0" indent="0">
              <a:buNone/>
            </a:pPr>
            <a:endParaRPr lang="fi-FI" sz="200" dirty="0" smtClean="0">
              <a:solidFill>
                <a:srgbClr val="0070C0"/>
              </a:solidFill>
            </a:endParaRPr>
          </a:p>
          <a:p>
            <a:r>
              <a:rPr lang="fi-FI" dirty="0" smtClean="0"/>
              <a:t>How is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problem</a:t>
            </a:r>
            <a:r>
              <a:rPr lang="fi-FI" dirty="0" smtClean="0"/>
              <a:t> </a:t>
            </a:r>
            <a:r>
              <a:rPr lang="fi-FI" dirty="0" err="1" smtClean="0"/>
              <a:t>framed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endParaRPr lang="en-US" sz="200" dirty="0" smtClean="0"/>
          </a:p>
          <a:p>
            <a:r>
              <a:rPr lang="en-US" dirty="0" smtClean="0">
                <a:solidFill>
                  <a:schemeClr val="accent6"/>
                </a:solidFill>
              </a:rPr>
              <a:t>Which modelling approach is chosen?</a:t>
            </a:r>
          </a:p>
          <a:p>
            <a:pPr marL="0" indent="0">
              <a:buNone/>
            </a:pPr>
            <a:endParaRPr lang="en-US" sz="200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How the problem is decomposed into parts?</a:t>
            </a:r>
          </a:p>
          <a:p>
            <a:endParaRPr lang="en-US" sz="200" dirty="0" smtClean="0"/>
          </a:p>
          <a:p>
            <a:r>
              <a:rPr lang="en-US" dirty="0" smtClean="0">
                <a:solidFill>
                  <a:schemeClr val="accent6"/>
                </a:solidFill>
              </a:rPr>
              <a:t>How are data and preferences collected?</a:t>
            </a:r>
          </a:p>
          <a:p>
            <a:endParaRPr lang="en-US" sz="200" dirty="0" smtClean="0">
              <a:solidFill>
                <a:srgbClr val="0070C0"/>
              </a:solidFill>
            </a:endParaRPr>
          </a:p>
          <a:p>
            <a:r>
              <a:rPr lang="fi-FI" dirty="0" smtClean="0"/>
              <a:t>How </a:t>
            </a:r>
            <a:r>
              <a:rPr lang="fi-FI" dirty="0" err="1" smtClean="0"/>
              <a:t>does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communication</a:t>
            </a:r>
            <a:r>
              <a:rPr lang="fi-FI" dirty="0" smtClean="0"/>
              <a:t> </a:t>
            </a:r>
            <a:r>
              <a:rPr lang="fi-FI" dirty="0" err="1" smtClean="0"/>
              <a:t>take</a:t>
            </a:r>
            <a:r>
              <a:rPr lang="fi-FI" dirty="0" smtClean="0"/>
              <a:t> </a:t>
            </a:r>
            <a:r>
              <a:rPr lang="fi-FI" dirty="0" err="1" smtClean="0"/>
              <a:t>place</a:t>
            </a:r>
            <a:r>
              <a:rPr lang="fi-FI" dirty="0" smtClean="0"/>
              <a:t>?</a:t>
            </a:r>
          </a:p>
          <a:p>
            <a:r>
              <a:rPr lang="fi-FI" dirty="0" smtClean="0"/>
              <a:t>...</a:t>
            </a:r>
          </a:p>
          <a:p>
            <a:pPr marL="0" indent="0">
              <a:buNone/>
            </a:pP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25701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7985125" cy="1079500"/>
          </a:xfrm>
        </p:spPr>
        <p:txBody>
          <a:bodyPr/>
          <a:lstStyle/>
          <a:p>
            <a:pPr algn="ctr"/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dependence</a:t>
            </a:r>
            <a:r>
              <a:rPr lang="fi-FI" dirty="0" smtClean="0"/>
              <a:t>:</a:t>
            </a:r>
            <a:br>
              <a:rPr lang="fi-FI" dirty="0" smtClean="0"/>
            </a:br>
            <a:r>
              <a:rPr lang="fi-FI" b="0" dirty="0" smtClean="0"/>
              <a:t/>
            </a:r>
            <a:br>
              <a:rPr lang="fi-FI" b="0" dirty="0" smtClean="0"/>
            </a:br>
            <a:r>
              <a:rPr lang="fi-FI" b="0" dirty="0" err="1"/>
              <a:t>O</a:t>
            </a:r>
            <a:r>
              <a:rPr lang="fi-FI" b="0" dirty="0" err="1" smtClean="0"/>
              <a:t>utcome</a:t>
            </a:r>
            <a:r>
              <a:rPr lang="fi-FI" b="0" dirty="0" smtClean="0"/>
              <a:t> </a:t>
            </a:r>
            <a:r>
              <a:rPr lang="fi-FI" b="0" dirty="0" err="1" smtClean="0"/>
              <a:t>depends</a:t>
            </a:r>
            <a:r>
              <a:rPr lang="fi-FI" b="0" dirty="0" smtClean="0"/>
              <a:t> on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path</a:t>
            </a:r>
            <a:r>
              <a:rPr lang="fi-FI" b="0" dirty="0" smtClean="0"/>
              <a:t> </a:t>
            </a:r>
            <a:r>
              <a:rPr lang="fi-FI" b="0" dirty="0" err="1" smtClean="0"/>
              <a:t>followed</a:t>
            </a:r>
            <a:endParaRPr lang="en-US" sz="3600" b="0" dirty="0"/>
          </a:p>
        </p:txBody>
      </p:sp>
    </p:spTree>
    <p:extLst>
      <p:ext uri="{BB962C8B-B14F-4D97-AF65-F5344CB8AC3E}">
        <p14:creationId xmlns:p14="http://schemas.microsoft.com/office/powerpoint/2010/main" val="57672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415460"/>
            <a:ext cx="7985125" cy="1079500"/>
          </a:xfrm>
        </p:spPr>
        <p:txBody>
          <a:bodyPr/>
          <a:lstStyle/>
          <a:p>
            <a:pPr algn="ctr"/>
            <a:r>
              <a:rPr lang="fi-FI" dirty="0" err="1" smtClean="0"/>
              <a:t>Origins</a:t>
            </a:r>
            <a:r>
              <a:rPr lang="fi-FI" dirty="0" smtClean="0"/>
              <a:t> and </a:t>
            </a:r>
            <a:r>
              <a:rPr lang="fi-FI" dirty="0" err="1" smtClean="0"/>
              <a:t>drivers</a:t>
            </a:r>
            <a:r>
              <a:rPr lang="fi-FI" dirty="0" smtClean="0"/>
              <a:t> of 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dependence</a:t>
            </a:r>
            <a:r>
              <a:rPr lang="fi-FI" dirty="0" smtClean="0"/>
              <a:t> in OR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58875" y="3916858"/>
            <a:ext cx="7985125" cy="864096"/>
          </a:xfrm>
        </p:spPr>
        <p:txBody>
          <a:bodyPr/>
          <a:lstStyle/>
          <a:p>
            <a:pPr marL="0" indent="0">
              <a:buNone/>
            </a:pPr>
            <a:r>
              <a:rPr lang="fi-FI" sz="2800" b="1" dirty="0" smtClean="0"/>
              <a:t>Can </a:t>
            </a:r>
            <a:r>
              <a:rPr lang="fi-FI" sz="2800" b="1" dirty="0" err="1" smtClean="0"/>
              <a:t>interact</a:t>
            </a:r>
            <a:r>
              <a:rPr lang="fi-FI" sz="2800" b="1" dirty="0" smtClean="0"/>
              <a:t> and </a:t>
            </a:r>
            <a:r>
              <a:rPr lang="fi-FI" sz="2800" b="1" dirty="0" err="1" smtClean="0"/>
              <a:t>occur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together</a:t>
            </a:r>
            <a:endParaRPr lang="fi-FI" sz="2800" b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0" name="Suorakulmio 29"/>
          <p:cNvSpPr/>
          <p:nvPr/>
        </p:nvSpPr>
        <p:spPr>
          <a:xfrm>
            <a:off x="1128586" y="1732573"/>
            <a:ext cx="25922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3200" dirty="0">
                <a:solidFill>
                  <a:schemeClr val="accent6"/>
                </a:solidFill>
              </a:rPr>
              <a:t>System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3200" dirty="0">
                <a:solidFill>
                  <a:schemeClr val="accent6"/>
                </a:solidFill>
              </a:rPr>
              <a:t>Learning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3200" dirty="0" err="1" smtClean="0">
                <a:solidFill>
                  <a:schemeClr val="accent6"/>
                </a:solidFill>
              </a:rPr>
              <a:t>Procedure</a:t>
            </a:r>
            <a:endParaRPr lang="fi-FI" sz="3200" dirty="0" smtClean="0">
              <a:solidFill>
                <a:schemeClr val="accent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3200" dirty="0" err="1">
                <a:solidFill>
                  <a:schemeClr val="accent6"/>
                </a:solidFill>
              </a:rPr>
              <a:t>Behavior</a:t>
            </a:r>
            <a:endParaRPr lang="fi-FI" sz="3200" dirty="0">
              <a:solidFill>
                <a:schemeClr val="accent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3200" dirty="0"/>
          </a:p>
        </p:txBody>
      </p:sp>
      <p:sp>
        <p:nvSpPr>
          <p:cNvPr id="31" name="Suorakulmio 30"/>
          <p:cNvSpPr/>
          <p:nvPr/>
        </p:nvSpPr>
        <p:spPr>
          <a:xfrm>
            <a:off x="4152922" y="1732573"/>
            <a:ext cx="30025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3200" dirty="0" err="1" smtClean="0">
                <a:solidFill>
                  <a:schemeClr val="accent6"/>
                </a:solidFill>
              </a:rPr>
              <a:t>Motivation</a:t>
            </a:r>
            <a:endParaRPr lang="fi-FI" sz="3200" dirty="0">
              <a:solidFill>
                <a:schemeClr val="accent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3200" dirty="0" err="1">
                <a:solidFill>
                  <a:schemeClr val="accent6"/>
                </a:solidFill>
              </a:rPr>
              <a:t>Uncertainty</a:t>
            </a:r>
            <a:endParaRPr lang="fi-FI" sz="3200" dirty="0">
              <a:solidFill>
                <a:schemeClr val="accent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3200" dirty="0" err="1" smtClean="0">
                <a:solidFill>
                  <a:schemeClr val="accent6"/>
                </a:solidFill>
              </a:rPr>
              <a:t>External</a:t>
            </a:r>
            <a:r>
              <a:rPr lang="fi-FI" sz="3200" dirty="0" smtClean="0">
                <a:solidFill>
                  <a:schemeClr val="accent6"/>
                </a:solidFill>
              </a:rPr>
              <a:t> </a:t>
            </a:r>
            <a:r>
              <a:rPr lang="fi-FI" sz="3200" dirty="0" err="1" smtClean="0">
                <a:solidFill>
                  <a:schemeClr val="accent6"/>
                </a:solidFill>
              </a:rPr>
              <a:t>environment</a:t>
            </a:r>
            <a:endParaRPr lang="en-US" sz="3200" dirty="0">
              <a:solidFill>
                <a:schemeClr val="accent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4575588"/>
            <a:ext cx="78179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dirty="0"/>
              <a:t>Hämäläinen and Lahtinen (</a:t>
            </a:r>
            <a:r>
              <a:rPr lang="fi-FI" sz="2000" dirty="0" smtClean="0"/>
              <a:t>2016): </a:t>
            </a:r>
            <a:r>
              <a:rPr lang="en-US" sz="2000" dirty="0" smtClean="0"/>
              <a:t>Path </a:t>
            </a:r>
            <a:r>
              <a:rPr lang="en-US" sz="2000" dirty="0"/>
              <a:t>Dependence in Operational Research - How the Modeling Process Can Influence the Results </a:t>
            </a:r>
            <a:endParaRPr lang="en-US" sz="2000" dirty="0" smtClean="0"/>
          </a:p>
          <a:p>
            <a:r>
              <a:rPr lang="en-US" sz="2000" i="1" dirty="0" smtClean="0"/>
              <a:t>Operations </a:t>
            </a:r>
            <a:r>
              <a:rPr lang="en-US" sz="2000" i="1" dirty="0"/>
              <a:t>Research Perspectives, Vol. 3, pp. </a:t>
            </a:r>
            <a:r>
              <a:rPr lang="en-US" sz="2000" i="1" dirty="0" smtClean="0"/>
              <a:t>14-20</a:t>
            </a:r>
            <a:r>
              <a:rPr lang="fi-FI" sz="2000" dirty="0"/>
              <a:t>.</a:t>
            </a:r>
            <a:r>
              <a:rPr lang="fi-FI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687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1" y="543087"/>
            <a:ext cx="7985125" cy="1079500"/>
          </a:xfrm>
        </p:spPr>
        <p:txBody>
          <a:bodyPr/>
          <a:lstStyle/>
          <a:p>
            <a:pPr algn="ctr"/>
            <a:r>
              <a:rPr lang="fi-FI" dirty="0" err="1" smtClean="0"/>
              <a:t>Phenomena</a:t>
            </a:r>
            <a:r>
              <a:rPr lang="fi-FI" dirty="0"/>
              <a:t> </a:t>
            </a:r>
            <a:r>
              <a:rPr lang="fi-FI" dirty="0" err="1" smtClean="0"/>
              <a:t>related</a:t>
            </a:r>
            <a:r>
              <a:rPr lang="fi-FI" dirty="0" smtClean="0"/>
              <a:t> to </a:t>
            </a: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dependence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628800"/>
            <a:ext cx="7985125" cy="4449415"/>
          </a:xfrm>
        </p:spPr>
        <p:txBody>
          <a:bodyPr/>
          <a:lstStyle/>
          <a:p>
            <a:pPr marL="0" indent="0" algn="ctr">
              <a:buNone/>
            </a:pPr>
            <a:r>
              <a:rPr lang="fi-FI" sz="2800" dirty="0" smtClean="0"/>
              <a:t>One </a:t>
            </a:r>
            <a:r>
              <a:rPr lang="fi-FI" sz="2800" dirty="0" err="1" smtClean="0"/>
              <a:t>can</a:t>
            </a:r>
            <a:r>
              <a:rPr lang="fi-FI" sz="2800" dirty="0" smtClean="0"/>
              <a:t> </a:t>
            </a:r>
            <a:r>
              <a:rPr lang="fi-FI" sz="2800" dirty="0" err="1" smtClean="0"/>
              <a:t>take</a:t>
            </a:r>
            <a:r>
              <a:rPr lang="fi-FI" sz="2800" dirty="0" smtClean="0"/>
              <a:t> a </a:t>
            </a:r>
            <a:r>
              <a:rPr lang="fi-FI" sz="2800" dirty="0" err="1" smtClean="0"/>
              <a:t>path</a:t>
            </a:r>
            <a:r>
              <a:rPr lang="fi-FI" sz="2800" dirty="0" smtClean="0"/>
              <a:t> </a:t>
            </a:r>
            <a:r>
              <a:rPr lang="fi-FI" sz="2800" dirty="0" err="1" smtClean="0"/>
              <a:t>which</a:t>
            </a:r>
            <a:r>
              <a:rPr lang="fi-FI" sz="2800" dirty="0" smtClean="0"/>
              <a:t> </a:t>
            </a:r>
            <a:r>
              <a:rPr lang="fi-FI" sz="2800" dirty="0" err="1" smtClean="0"/>
              <a:t>seems</a:t>
            </a:r>
            <a:r>
              <a:rPr lang="fi-FI" sz="2800" dirty="0" smtClean="0"/>
              <a:t> </a:t>
            </a:r>
            <a:r>
              <a:rPr lang="fi-FI" sz="2800" dirty="0" err="1" smtClean="0"/>
              <a:t>good</a:t>
            </a:r>
            <a:r>
              <a:rPr lang="fi-FI" sz="2800" dirty="0" smtClean="0"/>
              <a:t> </a:t>
            </a:r>
            <a:r>
              <a:rPr lang="fi-FI" sz="2800" dirty="0" err="1" smtClean="0"/>
              <a:t>but</a:t>
            </a:r>
            <a:r>
              <a:rPr lang="fi-FI" sz="2800" dirty="0" smtClean="0"/>
              <a:t> </a:t>
            </a:r>
            <a:r>
              <a:rPr lang="fi-FI" sz="2800" dirty="0" err="1" smtClean="0"/>
              <a:t>leads</a:t>
            </a:r>
            <a:r>
              <a:rPr lang="fi-FI" sz="2800" dirty="0" smtClean="0"/>
              <a:t> to an </a:t>
            </a:r>
            <a:r>
              <a:rPr lang="fi-FI" sz="2800" dirty="0" err="1" smtClean="0"/>
              <a:t>inferior</a:t>
            </a:r>
            <a:r>
              <a:rPr lang="fi-FI" sz="2800" dirty="0" smtClean="0"/>
              <a:t> </a:t>
            </a:r>
            <a:r>
              <a:rPr lang="fi-FI" sz="2800" dirty="0" err="1" smtClean="0"/>
              <a:t>outcome</a:t>
            </a:r>
            <a:endParaRPr lang="fi-FI" sz="2800" dirty="0" smtClean="0"/>
          </a:p>
          <a:p>
            <a:pPr marL="0" indent="0" algn="ctr">
              <a:buNone/>
            </a:pPr>
            <a:endParaRPr lang="fi-FI" sz="1200" dirty="0" smtClean="0"/>
          </a:p>
          <a:p>
            <a:pPr marL="0" indent="0" algn="ctr">
              <a:buNone/>
            </a:pPr>
            <a:r>
              <a:rPr lang="fi-FI" sz="2800" dirty="0">
                <a:solidFill>
                  <a:srgbClr val="FF0000"/>
                </a:solidFill>
              </a:rPr>
              <a:t>One </a:t>
            </a:r>
            <a:r>
              <a:rPr lang="fi-FI" sz="2800" dirty="0" err="1">
                <a:solidFill>
                  <a:srgbClr val="FF0000"/>
                </a:solidFill>
              </a:rPr>
              <a:t>can</a:t>
            </a:r>
            <a:r>
              <a:rPr lang="fi-FI" sz="2800" dirty="0">
                <a:solidFill>
                  <a:srgbClr val="FF0000"/>
                </a:solidFill>
              </a:rPr>
              <a:t> </a:t>
            </a:r>
            <a:r>
              <a:rPr lang="fi-FI" sz="2800" dirty="0" err="1">
                <a:solidFill>
                  <a:srgbClr val="FF0000"/>
                </a:solidFill>
              </a:rPr>
              <a:t>get</a:t>
            </a:r>
            <a:r>
              <a:rPr lang="fi-FI" sz="2800" dirty="0">
                <a:solidFill>
                  <a:srgbClr val="FF0000"/>
                </a:solidFill>
              </a:rPr>
              <a:t> </a:t>
            </a:r>
            <a:r>
              <a:rPr lang="fi-FI" sz="2800" dirty="0" err="1">
                <a:solidFill>
                  <a:srgbClr val="FF0000"/>
                </a:solidFill>
              </a:rPr>
              <a:t>stuck</a:t>
            </a:r>
            <a:r>
              <a:rPr lang="fi-FI" sz="2800" dirty="0">
                <a:solidFill>
                  <a:srgbClr val="FF0000"/>
                </a:solidFill>
              </a:rPr>
              <a:t> </a:t>
            </a:r>
            <a:r>
              <a:rPr lang="fi-FI" sz="2800" dirty="0" err="1">
                <a:solidFill>
                  <a:srgbClr val="FF0000"/>
                </a:solidFill>
              </a:rPr>
              <a:t>with</a:t>
            </a:r>
            <a:r>
              <a:rPr lang="fi-FI" sz="2800" dirty="0">
                <a:solidFill>
                  <a:srgbClr val="FF0000"/>
                </a:solidFill>
              </a:rPr>
              <a:t> </a:t>
            </a:r>
            <a:r>
              <a:rPr lang="fi-FI" sz="2800" dirty="0" err="1" smtClean="0">
                <a:solidFill>
                  <a:srgbClr val="FF0000"/>
                </a:solidFill>
              </a:rPr>
              <a:t>the</a:t>
            </a:r>
            <a:r>
              <a:rPr lang="fi-FI" sz="2800" dirty="0" smtClean="0">
                <a:solidFill>
                  <a:srgbClr val="FF0000"/>
                </a:solidFill>
              </a:rPr>
              <a:t> </a:t>
            </a:r>
            <a:r>
              <a:rPr lang="fi-FI" sz="2800" dirty="0" err="1" smtClean="0">
                <a:solidFill>
                  <a:srgbClr val="FF0000"/>
                </a:solidFill>
              </a:rPr>
              <a:t>initial</a:t>
            </a:r>
            <a:r>
              <a:rPr lang="fi-FI" sz="2800" dirty="0" smtClean="0">
                <a:solidFill>
                  <a:srgbClr val="FF0000"/>
                </a:solidFill>
              </a:rPr>
              <a:t> </a:t>
            </a:r>
            <a:r>
              <a:rPr lang="fi-FI" sz="2800" dirty="0" err="1" smtClean="0">
                <a:solidFill>
                  <a:srgbClr val="FF0000"/>
                </a:solidFill>
              </a:rPr>
              <a:t>solution</a:t>
            </a:r>
            <a:r>
              <a:rPr lang="fi-FI" sz="2800" dirty="0" smtClean="0">
                <a:solidFill>
                  <a:srgbClr val="FF0000"/>
                </a:solidFill>
              </a:rPr>
              <a:t> </a:t>
            </a:r>
            <a:r>
              <a:rPr lang="fi-FI" sz="2800" dirty="0" err="1" smtClean="0">
                <a:solidFill>
                  <a:srgbClr val="FF0000"/>
                </a:solidFill>
              </a:rPr>
              <a:t>path</a:t>
            </a:r>
            <a:r>
              <a:rPr lang="fi-FI" sz="2800" dirty="0" smtClean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endParaRPr lang="fi-FI" sz="1200" dirty="0" smtClean="0"/>
          </a:p>
          <a:p>
            <a:pPr marL="0" indent="0" algn="ctr">
              <a:buNone/>
            </a:pPr>
            <a:r>
              <a:rPr lang="fi-FI" sz="2800" dirty="0" err="1" smtClean="0"/>
              <a:t>Early</a:t>
            </a:r>
            <a:r>
              <a:rPr lang="fi-FI" sz="2800" dirty="0" smtClean="0"/>
              <a:t> </a:t>
            </a:r>
            <a:r>
              <a:rPr lang="fi-FI" sz="2800" dirty="0" err="1" smtClean="0"/>
              <a:t>steps</a:t>
            </a:r>
            <a:r>
              <a:rPr lang="fi-FI" sz="2800" dirty="0" smtClean="0"/>
              <a:t> and </a:t>
            </a:r>
            <a:r>
              <a:rPr lang="fi-FI" sz="2800" dirty="0" err="1" smtClean="0"/>
              <a:t>framing</a:t>
            </a:r>
            <a:r>
              <a:rPr lang="fi-FI" sz="2800" dirty="0" smtClean="0"/>
              <a:t> </a:t>
            </a:r>
            <a:r>
              <a:rPr lang="fi-FI" sz="2800" dirty="0" err="1" smtClean="0"/>
              <a:t>can</a:t>
            </a:r>
            <a:r>
              <a:rPr lang="fi-FI" sz="2800" dirty="0" smtClean="0"/>
              <a:t> </a:t>
            </a:r>
            <a:r>
              <a:rPr lang="fi-FI" sz="2800" dirty="0" err="1" smtClean="0"/>
              <a:t>be</a:t>
            </a:r>
            <a:r>
              <a:rPr lang="fi-FI" sz="2800" dirty="0" smtClean="0"/>
              <a:t> </a:t>
            </a:r>
            <a:r>
              <a:rPr lang="fi-FI" sz="2800" dirty="0" err="1" smtClean="0"/>
              <a:t>critical</a:t>
            </a:r>
            <a:endParaRPr lang="fi-FI" sz="2800" dirty="0"/>
          </a:p>
          <a:p>
            <a:pPr marL="0" indent="0" algn="ctr">
              <a:buNone/>
            </a:pPr>
            <a:endParaRPr lang="fi-FI" sz="1400" dirty="0"/>
          </a:p>
          <a:p>
            <a:pPr marL="0" indent="0" algn="ctr">
              <a:buNone/>
            </a:pPr>
            <a:r>
              <a:rPr lang="fi-FI" sz="2800" dirty="0" err="1"/>
              <a:t>B</a:t>
            </a:r>
            <a:r>
              <a:rPr lang="fi-FI" sz="2800" dirty="0" err="1" smtClean="0"/>
              <a:t>iases</a:t>
            </a:r>
            <a:r>
              <a:rPr lang="fi-FI" sz="2800" dirty="0" smtClean="0"/>
              <a:t> </a:t>
            </a:r>
            <a:r>
              <a:rPr lang="fi-FI" sz="2800" dirty="0"/>
              <a:t>and </a:t>
            </a:r>
            <a:r>
              <a:rPr lang="fi-FI" sz="2800" dirty="0" err="1"/>
              <a:t>errors</a:t>
            </a:r>
            <a:r>
              <a:rPr lang="fi-FI" sz="2800" dirty="0"/>
              <a:t> </a:t>
            </a:r>
            <a:r>
              <a:rPr lang="fi-FI" sz="2800" dirty="0" err="1" smtClean="0"/>
              <a:t>can</a:t>
            </a:r>
            <a:r>
              <a:rPr lang="fi-FI" sz="2800" dirty="0" smtClean="0"/>
              <a:t> </a:t>
            </a:r>
            <a:r>
              <a:rPr lang="fi-FI" sz="2800" dirty="0" err="1" smtClean="0"/>
              <a:t>accumulate</a:t>
            </a:r>
            <a:r>
              <a:rPr lang="fi-FI" sz="2800" dirty="0" smtClean="0"/>
              <a:t> (</a:t>
            </a:r>
            <a:r>
              <a:rPr lang="fi-FI" sz="2800" dirty="0" err="1" smtClean="0"/>
              <a:t>or</a:t>
            </a:r>
            <a:r>
              <a:rPr lang="fi-FI" sz="2800" dirty="0" smtClean="0"/>
              <a:t> </a:t>
            </a:r>
            <a:r>
              <a:rPr lang="fi-FI" sz="2800" dirty="0" err="1" smtClean="0"/>
              <a:t>cancel</a:t>
            </a:r>
            <a:r>
              <a:rPr lang="fi-FI" sz="2800" dirty="0" smtClean="0"/>
              <a:t> out) </a:t>
            </a:r>
            <a:r>
              <a:rPr lang="fi-FI" sz="2800" dirty="0" err="1" smtClean="0"/>
              <a:t>Their</a:t>
            </a:r>
            <a:r>
              <a:rPr lang="fi-FI" sz="2800" dirty="0" smtClean="0"/>
              <a:t> </a:t>
            </a:r>
            <a:r>
              <a:rPr lang="fi-FI" sz="2800" dirty="0" err="1" smtClean="0"/>
              <a:t>overall</a:t>
            </a:r>
            <a:r>
              <a:rPr lang="fi-FI" sz="2800" dirty="0" smtClean="0"/>
              <a:t> </a:t>
            </a:r>
            <a:r>
              <a:rPr lang="fi-FI" sz="2800" dirty="0" err="1" smtClean="0"/>
              <a:t>effect</a:t>
            </a:r>
            <a:r>
              <a:rPr lang="fi-FI" sz="2800" dirty="0" smtClean="0"/>
              <a:t> </a:t>
            </a:r>
            <a:r>
              <a:rPr lang="fi-FI" sz="2800" dirty="0" err="1" smtClean="0"/>
              <a:t>matters</a:t>
            </a:r>
            <a:r>
              <a:rPr lang="fi-FI" sz="2800" dirty="0" smtClean="0"/>
              <a:t>!</a:t>
            </a:r>
          </a:p>
          <a:p>
            <a:pPr marL="0" indent="0" algn="ctr">
              <a:buNone/>
            </a:pPr>
            <a:endParaRPr lang="fi-FI" sz="1400" dirty="0" smtClean="0"/>
          </a:p>
          <a:p>
            <a:pPr marL="0" indent="0" algn="ctr">
              <a:buNone/>
            </a:pPr>
            <a:endParaRPr lang="fi-FI" sz="2800" dirty="0" smtClean="0"/>
          </a:p>
          <a:p>
            <a:pPr marL="0" indent="0">
              <a:buNone/>
            </a:pPr>
            <a:endParaRPr lang="fi-FI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2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Accumulation</a:t>
            </a:r>
            <a:r>
              <a:rPr lang="fi-FI" dirty="0" smtClean="0"/>
              <a:t> of </a:t>
            </a:r>
            <a:r>
              <a:rPr lang="fi-FI" dirty="0" err="1" smtClean="0"/>
              <a:t>bias</a:t>
            </a:r>
            <a:r>
              <a:rPr lang="fi-FI" dirty="0" smtClean="0"/>
              <a:t> </a:t>
            </a:r>
            <a:r>
              <a:rPr lang="fi-FI" dirty="0" err="1" smtClean="0"/>
              <a:t>along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042994" y="1484784"/>
            <a:ext cx="504056" cy="1296144"/>
          </a:xfrm>
          <a:prstGeom prst="rect">
            <a:avLst/>
          </a:prstGeom>
          <a:solidFill>
            <a:srgbClr val="47C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033748" y="4077072"/>
            <a:ext cx="504056" cy="129614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C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038371" y="2780928"/>
            <a:ext cx="504056" cy="1296144"/>
          </a:xfrm>
          <a:prstGeom prst="rect">
            <a:avLst/>
          </a:prstGeom>
          <a:solidFill>
            <a:srgbClr val="0070C0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B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936904" y="3297262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2489132" y="3303166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4145316" y="3297262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5729492" y="3297262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1087871" y="3468264"/>
            <a:ext cx="1140821" cy="60880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2453695" y="4149080"/>
            <a:ext cx="1331581" cy="1016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008374" y="4250700"/>
            <a:ext cx="1433086" cy="7747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5592550" y="5004382"/>
            <a:ext cx="1505093" cy="2168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V="1">
            <a:off x="2378150" y="2327101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3836991" y="1788390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5597639" y="1867108"/>
            <a:ext cx="1250947" cy="1613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2325418" y="2913124"/>
            <a:ext cx="2563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Ideal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r>
              <a:rPr lang="fi-FI" dirty="0" smtClean="0"/>
              <a:t> = no </a:t>
            </a:r>
            <a:r>
              <a:rPr lang="fi-FI" dirty="0" err="1" smtClean="0"/>
              <a:t>bias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 bwMode="auto">
          <a:xfrm>
            <a:off x="389566" y="3021551"/>
            <a:ext cx="463996" cy="46999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33607" y="2327101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Starting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point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2378150" y="1577199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3785276" y="1544514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441460" y="1577199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1176423" y="5221235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Step</a:t>
            </a:r>
            <a:r>
              <a:rPr lang="fi-FI" dirty="0" smtClean="0"/>
              <a:t> 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652248" y="5221235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Step</a:t>
            </a:r>
            <a:r>
              <a:rPr lang="fi-FI" dirty="0" smtClean="0"/>
              <a:t> 2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936904" y="1553913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4299260" y="518855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…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1010270" y="2515023"/>
            <a:ext cx="1169711" cy="600272"/>
            <a:chOff x="1010270" y="2515023"/>
            <a:chExt cx="1169711" cy="600272"/>
          </a:xfrm>
        </p:grpSpPr>
        <p:cxnSp>
          <p:nvCxnSpPr>
            <p:cNvPr id="21" name="Straight Arrow Connector 20"/>
            <p:cNvCxnSpPr/>
            <p:nvPr/>
          </p:nvCxnSpPr>
          <p:spPr bwMode="auto">
            <a:xfrm flipV="1">
              <a:off x="1010270" y="2721198"/>
              <a:ext cx="1169711" cy="39409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1357834" y="2515023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err="1" smtClean="0"/>
                <a:t>Bias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8298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6" grpId="0" animBg="1"/>
      <p:bldP spid="28" grpId="0"/>
    </p:bldLst>
  </p:timing>
</p:sld>
</file>

<file path=ppt/theme/theme1.xml><?xml version="1.0" encoding="utf-8"?>
<a:theme xmlns:a="http://schemas.openxmlformats.org/drawingml/2006/main" name="SAL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L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alto_Science">
  <a:themeElements>
    <a:clrScheme name="aalto_Science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Sci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Science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aalto_Science">
  <a:themeElements>
    <a:clrScheme name="aalto_Science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Sci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Science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4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5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17827</TotalTime>
  <Words>1129</Words>
  <Application>Microsoft Office PowerPoint</Application>
  <PresentationFormat>On-screen Show (4:3)</PresentationFormat>
  <Paragraphs>268</Paragraphs>
  <Slides>25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25</vt:i4>
      </vt:variant>
    </vt:vector>
  </HeadingPairs>
  <TitlesOfParts>
    <vt:vector size="40" baseType="lpstr">
      <vt:lpstr>Arial</vt:lpstr>
      <vt:lpstr>Calibri</vt:lpstr>
      <vt:lpstr>Cambria Math</vt:lpstr>
      <vt:lpstr>Georgia</vt:lpstr>
      <vt:lpstr>Times New Roman</vt:lpstr>
      <vt:lpstr>Wingdings</vt:lpstr>
      <vt:lpstr>SAL</vt:lpstr>
      <vt:lpstr>aalto_Science</vt:lpstr>
      <vt:lpstr>1_aalto_Science</vt:lpstr>
      <vt:lpstr>SALgreen</vt:lpstr>
      <vt:lpstr>1_SALgreen</vt:lpstr>
      <vt:lpstr>2_SALgreen</vt:lpstr>
      <vt:lpstr>3_SALgreen</vt:lpstr>
      <vt:lpstr>4_SALgreen</vt:lpstr>
      <vt:lpstr>5_SALgreen</vt:lpstr>
      <vt:lpstr>Path Dependence in Operational Research l How the Modeling Process  Can Influence the Results  </vt:lpstr>
      <vt:lpstr>A modelling process can be realized in different ways</vt:lpstr>
      <vt:lpstr>Path is a new and needed concept!</vt:lpstr>
      <vt:lpstr>Idea of paths discussed in multi-criteria methods</vt:lpstr>
      <vt:lpstr>The whole modelling process creates a path</vt:lpstr>
      <vt:lpstr>Path dependence:  Outcome depends on the path followed</vt:lpstr>
      <vt:lpstr>Origins and drivers of  path dependence in OR</vt:lpstr>
      <vt:lpstr>Phenomena related to path dependence</vt:lpstr>
      <vt:lpstr>Accumulation of bias along the process</vt:lpstr>
      <vt:lpstr>Getting stuck with one approach</vt:lpstr>
      <vt:lpstr>Awareness of path dependence</vt:lpstr>
      <vt:lpstr>Procedures for coping with path dependence  </vt:lpstr>
      <vt:lpstr>More than one problem solving process</vt:lpstr>
      <vt:lpstr>Adaptive problem solving</vt:lpstr>
      <vt:lpstr>Debiasing</vt:lpstr>
      <vt:lpstr>Effects of biases can cancel out</vt:lpstr>
      <vt:lpstr>The path can be intentionally directed to support learning</vt:lpstr>
      <vt:lpstr>Learning outcomes can also depend on the path followed</vt:lpstr>
      <vt:lpstr>Conclusions</vt:lpstr>
      <vt:lpstr>Thank you  </vt:lpstr>
      <vt:lpstr>PowerPoint Presentation</vt:lpstr>
      <vt:lpstr>Some OR professionals recognized the idea of path dependence already early</vt:lpstr>
      <vt:lpstr>Accumulation of bias in the Even Swaps process</vt:lpstr>
      <vt:lpstr>Example of cancelling out bias</vt:lpstr>
      <vt:lpstr>Example of cancelling out bias</vt:lpstr>
    </vt:vector>
  </TitlesOfParts>
  <Company>Comptel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von Schantz Anton</dc:creator>
  <cp:lastModifiedBy>Lahtinen Tuomas</cp:lastModifiedBy>
  <cp:revision>264</cp:revision>
  <cp:lastPrinted>2016-06-13T12:47:52Z</cp:lastPrinted>
  <dcterms:created xsi:type="dcterms:W3CDTF">2014-07-01T12:17:40Z</dcterms:created>
  <dcterms:modified xsi:type="dcterms:W3CDTF">2016-07-08T14:33:29Z</dcterms:modified>
</cp:coreProperties>
</file>