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 id="2147483699" r:id="rId4"/>
    <p:sldMasterId id="2147483711" r:id="rId5"/>
    <p:sldMasterId id="2147483723" r:id="rId6"/>
    <p:sldMasterId id="2147483753" r:id="rId7"/>
    <p:sldMasterId id="2147483765" r:id="rId8"/>
    <p:sldMasterId id="2147483777" r:id="rId9"/>
  </p:sldMasterIdLst>
  <p:notesMasterIdLst>
    <p:notesMasterId r:id="rId32"/>
  </p:notesMasterIdLst>
  <p:handoutMasterIdLst>
    <p:handoutMasterId r:id="rId33"/>
  </p:handoutMasterIdLst>
  <p:sldIdLst>
    <p:sldId id="284" r:id="rId10"/>
    <p:sldId id="283" r:id="rId11"/>
    <p:sldId id="311" r:id="rId12"/>
    <p:sldId id="321" r:id="rId13"/>
    <p:sldId id="319" r:id="rId14"/>
    <p:sldId id="314" r:id="rId15"/>
    <p:sldId id="324" r:id="rId16"/>
    <p:sldId id="312" r:id="rId17"/>
    <p:sldId id="308" r:id="rId18"/>
    <p:sldId id="307" r:id="rId19"/>
    <p:sldId id="301" r:id="rId20"/>
    <p:sldId id="299" r:id="rId21"/>
    <p:sldId id="298" r:id="rId22"/>
    <p:sldId id="309" r:id="rId23"/>
    <p:sldId id="310" r:id="rId24"/>
    <p:sldId id="316" r:id="rId25"/>
    <p:sldId id="296" r:id="rId26"/>
    <p:sldId id="315" r:id="rId27"/>
    <p:sldId id="320" r:id="rId28"/>
    <p:sldId id="302" r:id="rId29"/>
    <p:sldId id="294" r:id="rId30"/>
    <p:sldId id="317" r:id="rId31"/>
  </p:sldIdLst>
  <p:sldSz cx="9144000" cy="6858000" type="screen4x3"/>
  <p:notesSz cx="9872663" cy="6742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47CFFF"/>
    <a:srgbClr val="FFD5FC"/>
    <a:srgbClr val="FFC1FB"/>
    <a:srgbClr val="FFA3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79632" autoAdjust="0"/>
  </p:normalViewPr>
  <p:slideViewPr>
    <p:cSldViewPr>
      <p:cViewPr varScale="1">
        <p:scale>
          <a:sx n="93" d="100"/>
          <a:sy n="93" d="100"/>
        </p:scale>
        <p:origin x="2148" y="72"/>
      </p:cViewPr>
      <p:guideLst>
        <p:guide orient="horz" pos="2160"/>
        <p:guide pos="385"/>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Percentage of</a:t>
            </a:r>
            <a:r>
              <a:rPr lang="en-US" baseline="0" dirty="0" smtClean="0"/>
              <a:t> subjects who end up with alternatives that are good in monetary attribute</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Taul1!$B$1</c:f>
              <c:strCache>
                <c:ptCount val="1"/>
                <c:pt idx="0">
                  <c:v>Pricing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Job 1</c:v>
                </c:pt>
                <c:pt idx="1">
                  <c:v>Apartment 1</c:v>
                </c:pt>
              </c:strCache>
            </c:strRef>
          </c:cat>
          <c:val>
            <c:numRef>
              <c:f>Taul1!$B$2:$B$3</c:f>
              <c:numCache>
                <c:formatCode>General</c:formatCode>
                <c:ptCount val="2"/>
                <c:pt idx="0">
                  <c:v>63</c:v>
                </c:pt>
                <c:pt idx="1">
                  <c:v>80</c:v>
                </c:pt>
              </c:numCache>
            </c:numRef>
          </c:val>
        </c:ser>
        <c:ser>
          <c:idx val="1"/>
          <c:order val="1"/>
          <c:tx>
            <c:strRef>
              <c:f>Taul1!$C$1</c:f>
              <c:strCache>
                <c:ptCount val="1"/>
                <c:pt idx="0">
                  <c:v>IRR path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Job 1</c:v>
                </c:pt>
                <c:pt idx="1">
                  <c:v>Apartment 1</c:v>
                </c:pt>
              </c:strCache>
            </c:strRef>
          </c:cat>
          <c:val>
            <c:numRef>
              <c:f>Taul1!$C$2:$C$3</c:f>
              <c:numCache>
                <c:formatCode>General</c:formatCode>
                <c:ptCount val="2"/>
                <c:pt idx="0">
                  <c:v>57</c:v>
                </c:pt>
                <c:pt idx="1">
                  <c:v>63</c:v>
                </c:pt>
              </c:numCache>
            </c:numRef>
          </c:val>
        </c:ser>
        <c:ser>
          <c:idx val="2"/>
          <c:order val="2"/>
          <c:tx>
            <c:strRef>
              <c:f>Taul1!$D$1</c:f>
              <c:strCache>
                <c:ptCount val="1"/>
                <c:pt idx="0">
                  <c:v>DOM path</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Taul1!$A$2:$A$3</c:f>
              <c:strCache>
                <c:ptCount val="2"/>
                <c:pt idx="0">
                  <c:v>Job 1</c:v>
                </c:pt>
                <c:pt idx="1">
                  <c:v>Apartment 1</c:v>
                </c:pt>
              </c:strCache>
            </c:strRef>
          </c:cat>
          <c:val>
            <c:numRef>
              <c:f>Taul1!$D$2:$D$3</c:f>
              <c:numCache>
                <c:formatCode>General</c:formatCode>
                <c:ptCount val="2"/>
                <c:pt idx="0">
                  <c:v>29</c:v>
                </c:pt>
                <c:pt idx="1">
                  <c:v>53</c:v>
                </c:pt>
              </c:numCache>
            </c:numRef>
          </c:val>
        </c:ser>
        <c:dLbls>
          <c:dLblPos val="outEnd"/>
          <c:showLegendKey val="0"/>
          <c:showVal val="1"/>
          <c:showCatName val="0"/>
          <c:showSerName val="0"/>
          <c:showPercent val="0"/>
          <c:showBubbleSize val="0"/>
        </c:dLbls>
        <c:gapWidth val="219"/>
        <c:overlap val="-27"/>
        <c:axId val="339461984"/>
        <c:axId val="339465344"/>
      </c:barChart>
      <c:catAx>
        <c:axId val="339461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9465344"/>
        <c:crosses val="autoZero"/>
        <c:auto val="1"/>
        <c:lblAlgn val="ctr"/>
        <c:lblOffset val="100"/>
        <c:noMultiLvlLbl val="0"/>
      </c:catAx>
      <c:valAx>
        <c:axId val="339465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fi-FI" sz="1600" dirty="0" err="1" smtClean="0"/>
                  <a:t>Percentage</a:t>
                </a:r>
                <a:r>
                  <a:rPr lang="fi-FI" sz="1600" baseline="0" dirty="0" smtClean="0"/>
                  <a:t> of </a:t>
                </a:r>
                <a:r>
                  <a:rPr lang="fi-FI" sz="1600" baseline="0" dirty="0" err="1" smtClean="0"/>
                  <a:t>subjects</a:t>
                </a:r>
                <a:endParaRPr lang="en-US" sz="1600" dirty="0"/>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94619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Percentage of</a:t>
            </a:r>
            <a:r>
              <a:rPr lang="en-US" baseline="0" dirty="0" smtClean="0"/>
              <a:t> subjects who end up with alternative A</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Taul1!$B$1</c:f>
              <c:strCache>
                <c:ptCount val="1"/>
                <c:pt idx="0">
                  <c:v>Swaps in 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Apartment 2</c:v>
                </c:pt>
              </c:strCache>
            </c:strRef>
          </c:cat>
          <c:val>
            <c:numRef>
              <c:f>Taul1!$B$2</c:f>
              <c:numCache>
                <c:formatCode>General</c:formatCode>
                <c:ptCount val="1"/>
                <c:pt idx="0">
                  <c:v>50</c:v>
                </c:pt>
              </c:numCache>
            </c:numRef>
          </c:val>
        </c:ser>
        <c:ser>
          <c:idx val="1"/>
          <c:order val="1"/>
          <c:tx>
            <c:strRef>
              <c:f>Taul1!$C$1</c:f>
              <c:strCache>
                <c:ptCount val="1"/>
                <c:pt idx="0">
                  <c:v>Swaps in B</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Apartment 2</c:v>
                </c:pt>
              </c:strCache>
            </c:strRef>
          </c:cat>
          <c:val>
            <c:numRef>
              <c:f>Taul1!$C$2</c:f>
              <c:numCache>
                <c:formatCode>General</c:formatCode>
                <c:ptCount val="1"/>
                <c:pt idx="0">
                  <c:v>21</c:v>
                </c:pt>
              </c:numCache>
            </c:numRef>
          </c:val>
        </c:ser>
        <c:dLbls>
          <c:dLblPos val="outEnd"/>
          <c:showLegendKey val="0"/>
          <c:showVal val="1"/>
          <c:showCatName val="0"/>
          <c:showSerName val="0"/>
          <c:showPercent val="0"/>
          <c:showBubbleSize val="0"/>
        </c:dLbls>
        <c:gapWidth val="219"/>
        <c:overlap val="-27"/>
        <c:axId val="339468144"/>
        <c:axId val="336278240"/>
      </c:barChart>
      <c:catAx>
        <c:axId val="33946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6278240"/>
        <c:crosses val="autoZero"/>
        <c:auto val="1"/>
        <c:lblAlgn val="ctr"/>
        <c:lblOffset val="100"/>
        <c:noMultiLvlLbl val="0"/>
      </c:catAx>
      <c:valAx>
        <c:axId val="336278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fi-FI" sz="1600" dirty="0" err="1" smtClean="0"/>
                  <a:t>Percentage</a:t>
                </a:r>
                <a:r>
                  <a:rPr lang="fi-FI" sz="1600" baseline="0" dirty="0" smtClean="0"/>
                  <a:t> of </a:t>
                </a:r>
                <a:r>
                  <a:rPr lang="fi-FI" sz="1600" baseline="0" dirty="0" err="1" smtClean="0"/>
                  <a:t>subjects</a:t>
                </a:r>
                <a:endParaRPr lang="en-US" sz="1600" dirty="0"/>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94681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0.2546</cdr:x>
      <cdr:y>0.38026</cdr:y>
    </cdr:from>
    <cdr:to>
      <cdr:x>0.44397</cdr:x>
      <cdr:y>0.38322</cdr:y>
    </cdr:to>
    <cdr:cxnSp macro="">
      <cdr:nvCxnSpPr>
        <cdr:cNvPr id="3" name="Suora yhdysviiva 2"/>
        <cdr:cNvCxnSpPr/>
      </cdr:nvCxnSpPr>
      <cdr:spPr bwMode="auto">
        <a:xfrm xmlns:a="http://schemas.openxmlformats.org/drawingml/2006/main" flipV="1">
          <a:off x="2033012" y="1571925"/>
          <a:ext cx="1512168" cy="12251"/>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rgbClr val="FF0000"/>
          </a:solidFill>
          <a:prstDash val="dash"/>
          <a:round/>
          <a:headEnd type="none" w="med" len="med"/>
          <a:tailEnd type="none" w="med" len="med"/>
        </a:ln>
        <a:effectLst xmlns:a="http://schemas.openxmlformats.org/drawingml/2006/main"/>
      </cdr:spPr>
    </cdr:cxnSp>
  </cdr:relSizeAnchor>
  <cdr:relSizeAnchor xmlns:cdr="http://schemas.openxmlformats.org/drawingml/2006/chartDrawing">
    <cdr:from>
      <cdr:x>0.70524</cdr:x>
      <cdr:y>0.26129</cdr:y>
    </cdr:from>
    <cdr:to>
      <cdr:x>0.89462</cdr:x>
      <cdr:y>0.26425</cdr:y>
    </cdr:to>
    <cdr:cxnSp macro="">
      <cdr:nvCxnSpPr>
        <cdr:cNvPr id="5" name="Suora yhdysviiva 4"/>
        <cdr:cNvCxnSpPr/>
      </cdr:nvCxnSpPr>
      <cdr:spPr bwMode="auto">
        <a:xfrm xmlns:a="http://schemas.openxmlformats.org/drawingml/2006/main" flipV="1">
          <a:off x="5631458" y="1080120"/>
          <a:ext cx="1512168" cy="12251"/>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rgbClr val="FF0000"/>
          </a:solidFill>
          <a:prstDash val="dash"/>
          <a:round/>
          <a:headEnd type="none" w="med" len="med"/>
          <a:tailEnd type="none" w="med" len="med"/>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1"/>
            <a:ext cx="4278154" cy="338277"/>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sz="quarter" idx="1"/>
          </p:nvPr>
        </p:nvSpPr>
        <p:spPr>
          <a:xfrm>
            <a:off x="5592225" y="1"/>
            <a:ext cx="4278154" cy="338277"/>
          </a:xfrm>
          <a:prstGeom prst="rect">
            <a:avLst/>
          </a:prstGeom>
        </p:spPr>
        <p:txBody>
          <a:bodyPr vert="horz" lIns="91440" tIns="45720" rIns="91440" bIns="45720" rtlCol="0"/>
          <a:lstStyle>
            <a:lvl1pPr algn="r">
              <a:defRPr sz="1200"/>
            </a:lvl1pPr>
          </a:lstStyle>
          <a:p>
            <a:fld id="{44980DED-97FD-43D7-931B-973E6FDD6491}" type="datetimeFigureOut">
              <a:rPr lang="en-US" smtClean="0"/>
              <a:t>6/23/2015</a:t>
            </a:fld>
            <a:endParaRPr lang="en-US"/>
          </a:p>
        </p:txBody>
      </p:sp>
      <p:sp>
        <p:nvSpPr>
          <p:cNvPr id="4" name="Alatunnisteen paikkamerkki 3"/>
          <p:cNvSpPr>
            <a:spLocks noGrp="1"/>
          </p:cNvSpPr>
          <p:nvPr>
            <p:ph type="ftr" sz="quarter" idx="2"/>
          </p:nvPr>
        </p:nvSpPr>
        <p:spPr>
          <a:xfrm>
            <a:off x="0" y="6403839"/>
            <a:ext cx="4278154" cy="338276"/>
          </a:xfrm>
          <a:prstGeom prst="rect">
            <a:avLst/>
          </a:prstGeom>
        </p:spPr>
        <p:txBody>
          <a:bodyPr vert="horz" lIns="91440" tIns="45720" rIns="91440" bIns="45720" rtlCol="0" anchor="b"/>
          <a:lstStyle>
            <a:lvl1pPr algn="l">
              <a:defRPr sz="1200"/>
            </a:lvl1pPr>
          </a:lstStyle>
          <a:p>
            <a:endParaRPr lang="en-US"/>
          </a:p>
        </p:txBody>
      </p:sp>
      <p:sp>
        <p:nvSpPr>
          <p:cNvPr id="5" name="Dian numeron paikkamerkki 4"/>
          <p:cNvSpPr>
            <a:spLocks noGrp="1"/>
          </p:cNvSpPr>
          <p:nvPr>
            <p:ph type="sldNum" sz="quarter" idx="3"/>
          </p:nvPr>
        </p:nvSpPr>
        <p:spPr>
          <a:xfrm>
            <a:off x="5592225" y="6403839"/>
            <a:ext cx="4278154" cy="338276"/>
          </a:xfrm>
          <a:prstGeom prst="rect">
            <a:avLst/>
          </a:prstGeom>
        </p:spPr>
        <p:txBody>
          <a:bodyPr vert="horz" lIns="91440" tIns="45720" rIns="91440" bIns="45720" rtlCol="0" anchor="b"/>
          <a:lstStyle>
            <a:lvl1pPr algn="r">
              <a:defRPr sz="1200"/>
            </a:lvl1pPr>
          </a:lstStyle>
          <a:p>
            <a:fld id="{548D2D88-8B96-40A2-A1B5-1426FDB47B11}" type="slidenum">
              <a:rPr lang="en-US" smtClean="0"/>
              <a:t>‹#›</a:t>
            </a:fld>
            <a:endParaRPr lang="en-US"/>
          </a:p>
        </p:txBody>
      </p:sp>
    </p:spTree>
    <p:extLst>
      <p:ext uri="{BB962C8B-B14F-4D97-AF65-F5344CB8AC3E}">
        <p14:creationId xmlns:p14="http://schemas.microsoft.com/office/powerpoint/2010/main" val="930704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71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92225" y="0"/>
            <a:ext cx="4278154" cy="337105"/>
          </a:xfrm>
          <a:prstGeom prst="rect">
            <a:avLst/>
          </a:prstGeom>
        </p:spPr>
        <p:txBody>
          <a:bodyPr vert="horz" lIns="91440" tIns="45720" rIns="91440" bIns="45720" rtlCol="0"/>
          <a:lstStyle>
            <a:lvl1pPr algn="r">
              <a:defRPr sz="1200"/>
            </a:lvl1pPr>
          </a:lstStyle>
          <a:p>
            <a:fld id="{C7616A7C-B5B5-4B98-A5DB-ECB9B58048D4}" type="datetimeFigureOut">
              <a:rPr lang="en-US" smtClean="0"/>
              <a:t>6/23/2015</a:t>
            </a:fld>
            <a:endParaRPr lang="en-US"/>
          </a:p>
        </p:txBody>
      </p:sp>
      <p:sp>
        <p:nvSpPr>
          <p:cNvPr id="4" name="Slide Image Placeholder 3"/>
          <p:cNvSpPr>
            <a:spLocks noGrp="1" noRot="1" noChangeAspect="1"/>
          </p:cNvSpPr>
          <p:nvPr>
            <p:ph type="sldImg" idx="2"/>
          </p:nvPr>
        </p:nvSpPr>
        <p:spPr>
          <a:xfrm>
            <a:off x="3249613" y="504825"/>
            <a:ext cx="3373437" cy="25304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7267" y="3202507"/>
            <a:ext cx="7898130" cy="30339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403837"/>
            <a:ext cx="4278154" cy="33710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92225" y="6403837"/>
            <a:ext cx="4278154" cy="337105"/>
          </a:xfrm>
          <a:prstGeom prst="rect">
            <a:avLst/>
          </a:prstGeom>
        </p:spPr>
        <p:txBody>
          <a:bodyPr vert="horz" lIns="91440" tIns="45720" rIns="91440" bIns="45720" rtlCol="0" anchor="b"/>
          <a:lstStyle>
            <a:lvl1pPr algn="r">
              <a:defRPr sz="1200"/>
            </a:lvl1pPr>
          </a:lstStyle>
          <a:p>
            <a:fld id="{0366F66F-9223-49BB-B323-4C1A4C37C670}" type="slidenum">
              <a:rPr lang="en-US" smtClean="0"/>
              <a:t>‹#›</a:t>
            </a:fld>
            <a:endParaRPr lang="en-US"/>
          </a:p>
        </p:txBody>
      </p:sp>
    </p:spTree>
    <p:extLst>
      <p:ext uri="{BB962C8B-B14F-4D97-AF65-F5344CB8AC3E}">
        <p14:creationId xmlns:p14="http://schemas.microsoft.com/office/powerpoint/2010/main" val="1932137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smtClean="0"/>
              <a:t>Good afternoon everyone and welcome to hear this talk.</a:t>
            </a:r>
          </a:p>
          <a:p>
            <a:r>
              <a:rPr lang="en-US" dirty="0" smtClean="0"/>
              <a:t>My name is Tuomas Lahtinen. I am going to present you research that I have conducted together with my supervising professor, </a:t>
            </a:r>
            <a:r>
              <a:rPr lang="en-US" dirty="0" err="1" smtClean="0"/>
              <a:t>Raimo</a:t>
            </a:r>
            <a:r>
              <a:rPr lang="en-US" dirty="0" smtClean="0"/>
              <a:t> </a:t>
            </a:r>
            <a:r>
              <a:rPr lang="en-US" dirty="0" err="1" smtClean="0"/>
              <a:t>Hämäläinen</a:t>
            </a:r>
            <a:r>
              <a:rPr lang="en-US" dirty="0" smtClean="0"/>
              <a:t>. We work at the Systems Analysis Laboratory of Aalto university.</a:t>
            </a:r>
            <a:endParaRPr lang="en-US" dirty="0"/>
          </a:p>
        </p:txBody>
      </p:sp>
      <p:sp>
        <p:nvSpPr>
          <p:cNvPr id="4" name="Dian numeron paikkamerkki 3"/>
          <p:cNvSpPr>
            <a:spLocks noGrp="1"/>
          </p:cNvSpPr>
          <p:nvPr>
            <p:ph type="sldNum" sz="quarter" idx="10"/>
          </p:nvPr>
        </p:nvSpPr>
        <p:spPr/>
        <p:txBody>
          <a:bodyPr/>
          <a:lstStyle/>
          <a:p>
            <a:fld id="{0366F66F-9223-49BB-B323-4C1A4C37C670}" type="slidenum">
              <a:rPr lang="en-US" smtClean="0"/>
              <a:t>1</a:t>
            </a:fld>
            <a:endParaRPr lang="en-US"/>
          </a:p>
        </p:txBody>
      </p:sp>
    </p:spTree>
    <p:extLst>
      <p:ext uri="{BB962C8B-B14F-4D97-AF65-F5344CB8AC3E}">
        <p14:creationId xmlns:p14="http://schemas.microsoft.com/office/powerpoint/2010/main" val="3268219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sz="1200" kern="1200" dirty="0" smtClean="0">
                <a:solidFill>
                  <a:schemeClr val="tx1"/>
                </a:solidFill>
                <a:effectLst/>
                <a:latin typeface="+mn-lt"/>
                <a:ea typeface="+mn-ea"/>
                <a:cs typeface="+mn-cs"/>
              </a:rPr>
              <a:t>MIETI When there exists uncertainty in assumptions there is clearly no one right path to be followed. Also the outcome can be sensitive to initial modeling choices, possibly chosen by chance or convenience. Changes in the external environment can cause the same path to lead to different results at different times.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Two possibilities for mitigating are multi-modeling and adaptive modeling.</a:t>
            </a:r>
          </a:p>
          <a:p>
            <a:r>
              <a:rPr lang="en-US" sz="1200" kern="1200" dirty="0" smtClean="0">
                <a:solidFill>
                  <a:schemeClr val="tx1"/>
                </a:solidFill>
                <a:effectLst/>
                <a:latin typeface="+mn-lt"/>
                <a:ea typeface="+mn-ea"/>
                <a:cs typeface="+mn-cs"/>
              </a:rPr>
              <a:t>Multi-modeling refers to the idea of use of multiple models in same problems. This helps to detect path dependence, also results can be averaged and robust solutions can be found.</a:t>
            </a:r>
          </a:p>
          <a:p>
            <a:r>
              <a:rPr lang="en-US" sz="1200" kern="1200" dirty="0" smtClean="0">
                <a:solidFill>
                  <a:schemeClr val="tx1"/>
                </a:solidFill>
                <a:effectLst/>
                <a:latin typeface="+mn-lt"/>
                <a:ea typeface="+mn-ea"/>
                <a:cs typeface="+mn-cs"/>
              </a:rPr>
              <a:t>Adaptive modeling refers to the idea that one does not commit to a whole process from the start, instead one adaptively builds the model and checks for assumptions and results as the process evolves.</a:t>
            </a:r>
          </a:p>
          <a:p>
            <a:endParaRPr lang="en-US" dirty="0"/>
          </a:p>
        </p:txBody>
      </p:sp>
      <p:sp>
        <p:nvSpPr>
          <p:cNvPr id="4" name="Dian numeron paikkamerkki 3"/>
          <p:cNvSpPr>
            <a:spLocks noGrp="1"/>
          </p:cNvSpPr>
          <p:nvPr>
            <p:ph type="sldNum" sz="quarter" idx="10"/>
          </p:nvPr>
        </p:nvSpPr>
        <p:spPr/>
        <p:txBody>
          <a:bodyPr/>
          <a:lstStyle/>
          <a:p>
            <a:fld id="{0366F66F-9223-49BB-B323-4C1A4C37C670}" type="slidenum">
              <a:rPr lang="en-US" smtClean="0"/>
              <a:t>10</a:t>
            </a:fld>
            <a:endParaRPr lang="en-US"/>
          </a:p>
        </p:txBody>
      </p:sp>
    </p:spTree>
    <p:extLst>
      <p:ext uri="{BB962C8B-B14F-4D97-AF65-F5344CB8AC3E}">
        <p14:creationId xmlns:p14="http://schemas.microsoft.com/office/powerpoint/2010/main" val="68857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366F66F-9223-49BB-B323-4C1A4C37C670}" type="slidenum">
              <a:rPr lang="en-US" smtClean="0"/>
              <a:t>11</a:t>
            </a:fld>
            <a:endParaRPr lang="en-US"/>
          </a:p>
        </p:txBody>
      </p:sp>
    </p:spTree>
    <p:extLst>
      <p:ext uri="{BB962C8B-B14F-4D97-AF65-F5344CB8AC3E}">
        <p14:creationId xmlns:p14="http://schemas.microsoft.com/office/powerpoint/2010/main" val="3807978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Nopeasti: </a:t>
            </a:r>
          </a:p>
          <a:p>
            <a:r>
              <a:rPr lang="fi-FI" dirty="0" err="1" smtClean="0"/>
              <a:t>The</a:t>
            </a:r>
            <a:r>
              <a:rPr lang="fi-FI" dirty="0" smtClean="0"/>
              <a:t> Even </a:t>
            </a:r>
            <a:r>
              <a:rPr lang="fi-FI" dirty="0" err="1" smtClean="0"/>
              <a:t>Swaps</a:t>
            </a:r>
            <a:r>
              <a:rPr lang="fi-FI" dirty="0" smtClean="0"/>
              <a:t> </a:t>
            </a:r>
            <a:r>
              <a:rPr lang="fi-FI" dirty="0" err="1" smtClean="0"/>
              <a:t>method</a:t>
            </a:r>
            <a:r>
              <a:rPr lang="fi-FI" dirty="0" smtClean="0"/>
              <a:t> is </a:t>
            </a:r>
            <a:r>
              <a:rPr lang="fi-FI" dirty="0" err="1" smtClean="0"/>
              <a:t>introduced</a:t>
            </a:r>
            <a:r>
              <a:rPr lang="fi-FI" dirty="0" smtClean="0"/>
              <a:t> in </a:t>
            </a:r>
            <a:r>
              <a:rPr lang="fi-FI" dirty="0" err="1" smtClean="0"/>
              <a:t>the</a:t>
            </a:r>
            <a:r>
              <a:rPr lang="fi-FI" dirty="0" smtClean="0"/>
              <a:t> </a:t>
            </a:r>
            <a:r>
              <a:rPr lang="fi-FI" dirty="0" err="1" smtClean="0"/>
              <a:t>book</a:t>
            </a:r>
            <a:r>
              <a:rPr lang="fi-FI" dirty="0" smtClean="0"/>
              <a:t> Smart </a:t>
            </a:r>
            <a:r>
              <a:rPr lang="fi-FI" dirty="0" err="1" smtClean="0"/>
              <a:t>Choices</a:t>
            </a:r>
            <a:r>
              <a:rPr lang="fi-FI" dirty="0" smtClean="0"/>
              <a:t> </a:t>
            </a:r>
            <a:r>
              <a:rPr lang="fi-FI" dirty="0" err="1" smtClean="0"/>
              <a:t>by</a:t>
            </a:r>
            <a:r>
              <a:rPr lang="fi-FI" dirty="0" smtClean="0"/>
              <a:t> Hammond </a:t>
            </a:r>
            <a:r>
              <a:rPr lang="fi-FI" dirty="0" err="1" smtClean="0"/>
              <a:t>Keeney</a:t>
            </a:r>
            <a:r>
              <a:rPr lang="fi-FI" baseline="0" dirty="0" smtClean="0"/>
              <a:t> and </a:t>
            </a:r>
            <a:r>
              <a:rPr lang="fi-FI" baseline="0" dirty="0" err="1" smtClean="0"/>
              <a:t>Raiffa</a:t>
            </a:r>
            <a:r>
              <a:rPr lang="fi-FI" baseline="0" dirty="0" smtClean="0"/>
              <a:t>.</a:t>
            </a:r>
          </a:p>
          <a:p>
            <a:endParaRPr lang="fi-FI" baseline="0" dirty="0" smtClean="0"/>
          </a:p>
          <a:p>
            <a:r>
              <a:rPr lang="fi-FI" baseline="0" dirty="0" err="1" smtClean="0"/>
              <a:t>The</a:t>
            </a:r>
            <a:r>
              <a:rPr lang="fi-FI" baseline="0" dirty="0" smtClean="0"/>
              <a:t> </a:t>
            </a:r>
            <a:r>
              <a:rPr lang="fi-FI" baseline="0" dirty="0" err="1" smtClean="0"/>
              <a:t>goal</a:t>
            </a:r>
            <a:r>
              <a:rPr lang="fi-FI" baseline="0" dirty="0" smtClean="0"/>
              <a:t> is to </a:t>
            </a:r>
            <a:r>
              <a:rPr lang="fi-FI" baseline="0" dirty="0" err="1" smtClean="0"/>
              <a:t>find</a:t>
            </a:r>
            <a:r>
              <a:rPr lang="fi-FI" baseline="0" dirty="0" smtClean="0"/>
              <a:t> </a:t>
            </a:r>
            <a:r>
              <a:rPr lang="fi-FI" baseline="0" dirty="0" err="1" smtClean="0"/>
              <a:t>the</a:t>
            </a:r>
            <a:r>
              <a:rPr lang="fi-FI" baseline="0" dirty="0" smtClean="0"/>
              <a:t> </a:t>
            </a:r>
            <a:r>
              <a:rPr lang="fi-FI" baseline="0" dirty="0" err="1" smtClean="0"/>
              <a:t>best</a:t>
            </a:r>
            <a:r>
              <a:rPr lang="fi-FI" baseline="0" dirty="0" smtClean="0"/>
              <a:t> </a:t>
            </a:r>
            <a:r>
              <a:rPr lang="fi-FI" baseline="0" dirty="0" err="1" smtClean="0"/>
              <a:t>alternative</a:t>
            </a:r>
            <a:r>
              <a:rPr lang="fi-FI" baseline="0" dirty="0" smtClean="0"/>
              <a:t> </a:t>
            </a:r>
            <a:r>
              <a:rPr lang="fi-FI" baseline="0" dirty="0" err="1" smtClean="0"/>
              <a:t>with</a:t>
            </a:r>
            <a:r>
              <a:rPr lang="fi-FI" baseline="0" dirty="0" smtClean="0"/>
              <a:t> </a:t>
            </a:r>
            <a:r>
              <a:rPr lang="fi-FI" baseline="0" dirty="0" err="1" smtClean="0"/>
              <a:t>multi-attribute</a:t>
            </a:r>
            <a:r>
              <a:rPr lang="fi-FI" baseline="0" dirty="0" smtClean="0"/>
              <a:t> </a:t>
            </a:r>
            <a:r>
              <a:rPr lang="fi-FI" baseline="0" dirty="0" err="1" smtClean="0"/>
              <a:t>evaluation</a:t>
            </a:r>
            <a:r>
              <a:rPr lang="fi-FI" baseline="0" dirty="0" smtClean="0"/>
              <a:t>. </a:t>
            </a:r>
          </a:p>
          <a:p>
            <a:endParaRPr lang="fi-FI" baseline="0" dirty="0" smtClean="0"/>
          </a:p>
          <a:p>
            <a:r>
              <a:rPr lang="fi-FI" baseline="0" dirty="0" err="1" smtClean="0"/>
              <a:t>Preferences</a:t>
            </a:r>
            <a:r>
              <a:rPr lang="fi-FI" baseline="0" dirty="0" smtClean="0"/>
              <a:t> of </a:t>
            </a:r>
            <a:r>
              <a:rPr lang="fi-FI" baseline="0" dirty="0" err="1" smtClean="0"/>
              <a:t>the</a:t>
            </a:r>
            <a:r>
              <a:rPr lang="fi-FI" baseline="0" dirty="0" smtClean="0"/>
              <a:t> DM </a:t>
            </a:r>
            <a:r>
              <a:rPr lang="fi-FI" baseline="0" dirty="0" err="1" smtClean="0"/>
              <a:t>are</a:t>
            </a:r>
            <a:r>
              <a:rPr lang="fi-FI" baseline="0" dirty="0" smtClean="0"/>
              <a:t> </a:t>
            </a:r>
            <a:r>
              <a:rPr lang="fi-FI" baseline="0" dirty="0" err="1" smtClean="0"/>
              <a:t>elicited</a:t>
            </a:r>
            <a:r>
              <a:rPr lang="fi-FI" baseline="0" dirty="0" smtClean="0"/>
              <a:t> </a:t>
            </a:r>
            <a:r>
              <a:rPr lang="fi-FI" baseline="0" dirty="0" err="1" smtClean="0"/>
              <a:t>using</a:t>
            </a:r>
            <a:r>
              <a:rPr lang="fi-FI" baseline="0" dirty="0" smtClean="0"/>
              <a:t> </a:t>
            </a:r>
            <a:r>
              <a:rPr lang="fi-FI" baseline="0" dirty="0" err="1" smtClean="0"/>
              <a:t>even</a:t>
            </a:r>
            <a:r>
              <a:rPr lang="fi-FI" baseline="0" dirty="0" smtClean="0"/>
              <a:t> </a:t>
            </a:r>
            <a:r>
              <a:rPr lang="fi-FI" baseline="0" dirty="0" err="1" smtClean="0"/>
              <a:t>swaps</a:t>
            </a:r>
            <a:r>
              <a:rPr lang="fi-FI" baseline="0" dirty="0" smtClean="0"/>
              <a:t> </a:t>
            </a:r>
            <a:r>
              <a:rPr lang="fi-FI" baseline="0" dirty="0" err="1" smtClean="0"/>
              <a:t>that</a:t>
            </a:r>
            <a:r>
              <a:rPr lang="fi-FI" baseline="0" dirty="0" smtClean="0"/>
              <a:t> </a:t>
            </a:r>
            <a:r>
              <a:rPr lang="fi-FI" baseline="0" dirty="0" err="1" smtClean="0"/>
              <a:t>basically</a:t>
            </a:r>
            <a:r>
              <a:rPr lang="fi-FI" baseline="0" dirty="0" smtClean="0"/>
              <a:t> </a:t>
            </a:r>
            <a:r>
              <a:rPr lang="fi-FI" baseline="0" dirty="0" err="1" smtClean="0"/>
              <a:t>consist</a:t>
            </a:r>
            <a:r>
              <a:rPr lang="fi-FI" baseline="0" dirty="0" smtClean="0"/>
              <a:t> of </a:t>
            </a:r>
            <a:r>
              <a:rPr lang="fi-FI" baseline="0" dirty="0" err="1" smtClean="0"/>
              <a:t>trade-offs</a:t>
            </a:r>
            <a:r>
              <a:rPr lang="fi-FI" baseline="0" dirty="0" smtClean="0"/>
              <a:t> </a:t>
            </a:r>
            <a:r>
              <a:rPr lang="fi-FI" baseline="0" dirty="0" err="1" smtClean="0"/>
              <a:t>between</a:t>
            </a:r>
            <a:r>
              <a:rPr lang="fi-FI" baseline="0" dirty="0" smtClean="0"/>
              <a:t> </a:t>
            </a:r>
            <a:r>
              <a:rPr lang="fi-FI" baseline="0" dirty="0" err="1" smtClean="0"/>
              <a:t>two</a:t>
            </a:r>
            <a:r>
              <a:rPr lang="fi-FI" baseline="0" dirty="0" smtClean="0"/>
              <a:t> </a:t>
            </a:r>
            <a:r>
              <a:rPr lang="fi-FI" baseline="0" dirty="0" err="1" smtClean="0"/>
              <a:t>attributes</a:t>
            </a:r>
            <a:r>
              <a:rPr lang="fi-FI" baseline="0" dirty="0" smtClean="0"/>
              <a:t>.</a:t>
            </a:r>
          </a:p>
        </p:txBody>
      </p:sp>
      <p:sp>
        <p:nvSpPr>
          <p:cNvPr id="4" name="Dian numeron paikkamerkki 3"/>
          <p:cNvSpPr>
            <a:spLocks noGrp="1"/>
          </p:cNvSpPr>
          <p:nvPr>
            <p:ph type="sldNum" sz="quarter" idx="10"/>
          </p:nvPr>
        </p:nvSpPr>
        <p:spPr/>
        <p:txBody>
          <a:bodyPr/>
          <a:lstStyle/>
          <a:p>
            <a:fld id="{0366F66F-9223-49BB-B323-4C1A4C37C670}" type="slidenum">
              <a:rPr lang="en-US" smtClean="0"/>
              <a:t>12</a:t>
            </a:fld>
            <a:endParaRPr lang="en-US"/>
          </a:p>
        </p:txBody>
      </p:sp>
    </p:spTree>
    <p:extLst>
      <p:ext uri="{BB962C8B-B14F-4D97-AF65-F5344CB8AC3E}">
        <p14:creationId xmlns:p14="http://schemas.microsoft.com/office/powerpoint/2010/main" val="2799512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Here is an </a:t>
            </a:r>
            <a:r>
              <a:rPr lang="fi-FI" dirty="0" err="1" smtClean="0"/>
              <a:t>example</a:t>
            </a:r>
            <a:r>
              <a:rPr lang="fi-FI" dirty="0" smtClean="0"/>
              <a:t> of an</a:t>
            </a:r>
            <a:r>
              <a:rPr lang="fi-FI" baseline="0" dirty="0" smtClean="0"/>
              <a:t> </a:t>
            </a:r>
            <a:r>
              <a:rPr lang="fi-FI" baseline="0" dirty="0" err="1" smtClean="0"/>
              <a:t>even</a:t>
            </a:r>
            <a:r>
              <a:rPr lang="fi-FI" baseline="0" dirty="0" smtClean="0"/>
              <a:t> </a:t>
            </a:r>
            <a:r>
              <a:rPr lang="fi-FI" baseline="0" dirty="0" err="1" smtClean="0"/>
              <a:t>swap</a:t>
            </a:r>
            <a:r>
              <a:rPr lang="fi-FI" baseline="0" dirty="0" smtClean="0"/>
              <a:t>. </a:t>
            </a:r>
            <a:r>
              <a:rPr lang="fi-FI" baseline="0" dirty="0" err="1" smtClean="0"/>
              <a:t>The</a:t>
            </a:r>
            <a:r>
              <a:rPr lang="fi-FI" baseline="0" dirty="0" smtClean="0"/>
              <a:t> </a:t>
            </a:r>
            <a:r>
              <a:rPr lang="fi-FI" baseline="0" dirty="0" err="1" smtClean="0"/>
              <a:t>interface</a:t>
            </a:r>
            <a:r>
              <a:rPr lang="fi-FI" baseline="0" dirty="0" smtClean="0"/>
              <a:t> is </a:t>
            </a:r>
            <a:r>
              <a:rPr lang="fi-FI" baseline="0" dirty="0" err="1" smtClean="0"/>
              <a:t>from</a:t>
            </a:r>
            <a:r>
              <a:rPr lang="fi-FI" baseline="0" dirty="0" smtClean="0"/>
              <a:t> </a:t>
            </a:r>
            <a:r>
              <a:rPr lang="fi-FI" baseline="0" dirty="0" err="1" smtClean="0"/>
              <a:t>the</a:t>
            </a:r>
            <a:r>
              <a:rPr lang="fi-FI" baseline="0" dirty="0" smtClean="0"/>
              <a:t> </a:t>
            </a:r>
            <a:r>
              <a:rPr lang="fi-FI" baseline="0" dirty="0" err="1" smtClean="0"/>
              <a:t>smart-swaps</a:t>
            </a:r>
            <a:r>
              <a:rPr lang="fi-FI" baseline="0" dirty="0" smtClean="0"/>
              <a:t> software.</a:t>
            </a:r>
          </a:p>
          <a:p>
            <a:endParaRPr lang="fi-FI" baseline="0" dirty="0" smtClean="0"/>
          </a:p>
          <a:p>
            <a:r>
              <a:rPr lang="fi-FI" baseline="0" dirty="0" err="1" smtClean="0"/>
              <a:t>The</a:t>
            </a:r>
            <a:r>
              <a:rPr lang="fi-FI" baseline="0" dirty="0" smtClean="0"/>
              <a:t> </a:t>
            </a:r>
            <a:r>
              <a:rPr lang="fi-FI" baseline="0" dirty="0" err="1" smtClean="0"/>
              <a:t>decision</a:t>
            </a:r>
            <a:r>
              <a:rPr lang="fi-FI" baseline="0" dirty="0" smtClean="0"/>
              <a:t> is </a:t>
            </a:r>
            <a:r>
              <a:rPr lang="fi-FI" baseline="0" dirty="0" err="1" smtClean="0"/>
              <a:t>about</a:t>
            </a:r>
            <a:r>
              <a:rPr lang="fi-FI" baseline="0" dirty="0" smtClean="0"/>
              <a:t> </a:t>
            </a:r>
            <a:r>
              <a:rPr lang="fi-FI" baseline="0" dirty="0" err="1" smtClean="0"/>
              <a:t>choosing</a:t>
            </a:r>
            <a:r>
              <a:rPr lang="fi-FI" baseline="0" dirty="0" smtClean="0"/>
              <a:t> a </a:t>
            </a:r>
            <a:r>
              <a:rPr lang="fi-FI" baseline="0" dirty="0" err="1" smtClean="0"/>
              <a:t>rental</a:t>
            </a:r>
            <a:r>
              <a:rPr lang="fi-FI" baseline="0" dirty="0" smtClean="0"/>
              <a:t> </a:t>
            </a:r>
            <a:r>
              <a:rPr lang="fi-FI" baseline="0" dirty="0" err="1" smtClean="0"/>
              <a:t>apartment</a:t>
            </a:r>
            <a:r>
              <a:rPr lang="fi-FI" baseline="0" dirty="0" smtClean="0"/>
              <a:t>.</a:t>
            </a:r>
          </a:p>
          <a:p>
            <a:endParaRPr lang="fi-FI" baseline="0" dirty="0" smtClean="0"/>
          </a:p>
          <a:p>
            <a:r>
              <a:rPr lang="fi-FI" baseline="0" dirty="0" err="1" smtClean="0"/>
              <a:t>The</a:t>
            </a:r>
            <a:r>
              <a:rPr lang="fi-FI" baseline="0" dirty="0" smtClean="0"/>
              <a:t> </a:t>
            </a:r>
            <a:r>
              <a:rPr lang="fi-FI" baseline="0" dirty="0" err="1" smtClean="0"/>
              <a:t>decision</a:t>
            </a:r>
            <a:r>
              <a:rPr lang="fi-FI" baseline="0" dirty="0" smtClean="0"/>
              <a:t> </a:t>
            </a:r>
            <a:r>
              <a:rPr lang="fi-FI" baseline="0" dirty="0" err="1" smtClean="0"/>
              <a:t>maker</a:t>
            </a:r>
            <a:r>
              <a:rPr lang="fi-FI" baseline="0" dirty="0" smtClean="0"/>
              <a:t> </a:t>
            </a:r>
            <a:r>
              <a:rPr lang="fi-FI" baseline="0" dirty="0" err="1" smtClean="0"/>
              <a:t>conducts</a:t>
            </a:r>
            <a:r>
              <a:rPr lang="fi-FI" baseline="0" dirty="0" smtClean="0"/>
              <a:t> a </a:t>
            </a:r>
            <a:r>
              <a:rPr lang="fi-FI" baseline="0" dirty="0" err="1" smtClean="0"/>
              <a:t>swap</a:t>
            </a:r>
            <a:r>
              <a:rPr lang="fi-FI" baseline="0" dirty="0" smtClean="0"/>
              <a:t> in </a:t>
            </a:r>
            <a:r>
              <a:rPr lang="fi-FI" baseline="0" dirty="0" err="1" smtClean="0"/>
              <a:t>which</a:t>
            </a:r>
            <a:r>
              <a:rPr lang="fi-FI" baseline="0" dirty="0" smtClean="0"/>
              <a:t> he </a:t>
            </a:r>
            <a:r>
              <a:rPr lang="fi-FI" baseline="0" dirty="0" err="1" smtClean="0"/>
              <a:t>modifies</a:t>
            </a:r>
            <a:r>
              <a:rPr lang="fi-FI" baseline="0" dirty="0" smtClean="0"/>
              <a:t> </a:t>
            </a:r>
            <a:r>
              <a:rPr lang="fi-FI" baseline="0" dirty="0" err="1" smtClean="0"/>
              <a:t>the</a:t>
            </a:r>
            <a:r>
              <a:rPr lang="fi-FI" baseline="0" dirty="0" smtClean="0"/>
              <a:t> </a:t>
            </a:r>
            <a:r>
              <a:rPr lang="fi-FI" baseline="0" dirty="0" err="1" smtClean="0"/>
              <a:t>alternative</a:t>
            </a:r>
            <a:r>
              <a:rPr lang="fi-FI" baseline="0" dirty="0" smtClean="0"/>
              <a:t> C.</a:t>
            </a:r>
          </a:p>
          <a:p>
            <a:endParaRPr lang="fi-FI" baseline="0" dirty="0" smtClean="0"/>
          </a:p>
          <a:p>
            <a:r>
              <a:rPr lang="fi-FI" baseline="0" dirty="0" err="1" smtClean="0"/>
              <a:t>The</a:t>
            </a:r>
            <a:r>
              <a:rPr lang="fi-FI" baseline="0" dirty="0" smtClean="0"/>
              <a:t> idea is </a:t>
            </a:r>
            <a:r>
              <a:rPr lang="fi-FI" baseline="0" dirty="0" err="1" smtClean="0"/>
              <a:t>that</a:t>
            </a:r>
            <a:r>
              <a:rPr lang="fi-FI" baseline="0" dirty="0" smtClean="0"/>
              <a:t> </a:t>
            </a:r>
            <a:r>
              <a:rPr lang="fi-FI" baseline="0" dirty="0" err="1" smtClean="0"/>
              <a:t>the</a:t>
            </a:r>
            <a:r>
              <a:rPr lang="fi-FI" baseline="0" dirty="0" smtClean="0"/>
              <a:t> DM </a:t>
            </a:r>
            <a:r>
              <a:rPr lang="fi-FI" baseline="0" dirty="0" err="1" smtClean="0"/>
              <a:t>improves</a:t>
            </a:r>
            <a:r>
              <a:rPr lang="fi-FI" baseline="0" dirty="0" smtClean="0"/>
              <a:t> </a:t>
            </a:r>
            <a:r>
              <a:rPr lang="fi-FI" baseline="0" dirty="0" err="1" smtClean="0"/>
              <a:t>the</a:t>
            </a:r>
            <a:r>
              <a:rPr lang="fi-FI" baseline="0" dirty="0" smtClean="0"/>
              <a:t> </a:t>
            </a:r>
            <a:r>
              <a:rPr lang="fi-FI" baseline="0" dirty="0" err="1" smtClean="0"/>
              <a:t>alternative</a:t>
            </a:r>
            <a:r>
              <a:rPr lang="fi-FI" baseline="0" dirty="0" smtClean="0"/>
              <a:t> in </a:t>
            </a:r>
            <a:r>
              <a:rPr lang="fi-FI" baseline="0" dirty="0" err="1" smtClean="0"/>
              <a:t>one</a:t>
            </a:r>
            <a:r>
              <a:rPr lang="fi-FI" baseline="0" dirty="0" smtClean="0"/>
              <a:t> </a:t>
            </a:r>
            <a:r>
              <a:rPr lang="fi-FI" baseline="0" dirty="0" err="1" smtClean="0"/>
              <a:t>attribute</a:t>
            </a:r>
            <a:r>
              <a:rPr lang="fi-FI" baseline="0" dirty="0" smtClean="0"/>
              <a:t> and </a:t>
            </a:r>
            <a:r>
              <a:rPr lang="fi-FI" baseline="0" dirty="0" err="1" smtClean="0"/>
              <a:t>makes</a:t>
            </a:r>
            <a:r>
              <a:rPr lang="fi-FI" baseline="0" dirty="0" smtClean="0"/>
              <a:t> it </a:t>
            </a:r>
            <a:r>
              <a:rPr lang="fi-FI" baseline="0" dirty="0" err="1" smtClean="0"/>
              <a:t>worse</a:t>
            </a:r>
            <a:r>
              <a:rPr lang="fi-FI" baseline="0" dirty="0" smtClean="0"/>
              <a:t> in </a:t>
            </a:r>
            <a:r>
              <a:rPr lang="fi-FI" baseline="0" dirty="0" err="1" smtClean="0"/>
              <a:t>another</a:t>
            </a:r>
            <a:r>
              <a:rPr lang="fi-FI" baseline="0" dirty="0" smtClean="0"/>
              <a:t>. </a:t>
            </a:r>
            <a:r>
              <a:rPr lang="fi-FI" baseline="0" dirty="0" err="1" smtClean="0"/>
              <a:t>These</a:t>
            </a:r>
            <a:r>
              <a:rPr lang="fi-FI" baseline="0" dirty="0" smtClean="0"/>
              <a:t> </a:t>
            </a:r>
            <a:r>
              <a:rPr lang="fi-FI" baseline="0" dirty="0" err="1" smtClean="0"/>
              <a:t>changes</a:t>
            </a:r>
            <a:r>
              <a:rPr lang="fi-FI" baseline="0" dirty="0" smtClean="0"/>
              <a:t> </a:t>
            </a:r>
            <a:r>
              <a:rPr lang="fi-FI" baseline="0" dirty="0" err="1" smtClean="0"/>
              <a:t>compensate</a:t>
            </a:r>
            <a:r>
              <a:rPr lang="fi-FI" baseline="0" dirty="0" smtClean="0"/>
              <a:t> for </a:t>
            </a:r>
            <a:r>
              <a:rPr lang="fi-FI" baseline="0" dirty="0" err="1" smtClean="0"/>
              <a:t>each</a:t>
            </a:r>
            <a:r>
              <a:rPr lang="fi-FI" baseline="0" dirty="0" smtClean="0"/>
              <a:t> </a:t>
            </a:r>
            <a:r>
              <a:rPr lang="fi-FI" baseline="0" dirty="0" err="1" smtClean="0"/>
              <a:t>other</a:t>
            </a:r>
            <a:r>
              <a:rPr lang="fi-FI" baseline="0" dirty="0" smtClean="0"/>
              <a:t> </a:t>
            </a:r>
            <a:r>
              <a:rPr lang="fi-FI" baseline="0" dirty="0" err="1" smtClean="0"/>
              <a:t>so</a:t>
            </a:r>
            <a:r>
              <a:rPr lang="fi-FI" baseline="0" dirty="0" smtClean="0"/>
              <a:t> </a:t>
            </a:r>
            <a:r>
              <a:rPr lang="fi-FI" baseline="0" dirty="0" err="1" smtClean="0"/>
              <a:t>that</a:t>
            </a:r>
            <a:r>
              <a:rPr lang="fi-FI" baseline="0" dirty="0" smtClean="0"/>
              <a:t> </a:t>
            </a:r>
            <a:r>
              <a:rPr lang="fi-FI" baseline="0" dirty="0" err="1" smtClean="0"/>
              <a:t>the</a:t>
            </a:r>
            <a:r>
              <a:rPr lang="fi-FI" baseline="0" dirty="0" smtClean="0"/>
              <a:t> </a:t>
            </a:r>
            <a:r>
              <a:rPr lang="fi-FI" baseline="0" dirty="0" err="1" smtClean="0"/>
              <a:t>value</a:t>
            </a:r>
            <a:r>
              <a:rPr lang="fi-FI" baseline="0" dirty="0" smtClean="0"/>
              <a:t> of </a:t>
            </a:r>
            <a:r>
              <a:rPr lang="fi-FI" baseline="0" dirty="0" err="1" smtClean="0"/>
              <a:t>the</a:t>
            </a:r>
            <a:r>
              <a:rPr lang="fi-FI" baseline="0" dirty="0" smtClean="0"/>
              <a:t> </a:t>
            </a:r>
            <a:r>
              <a:rPr lang="fi-FI" baseline="0" dirty="0" err="1" smtClean="0"/>
              <a:t>alternative</a:t>
            </a:r>
            <a:r>
              <a:rPr lang="fi-FI" baseline="0" dirty="0" smtClean="0"/>
              <a:t> </a:t>
            </a:r>
            <a:r>
              <a:rPr lang="fi-FI" baseline="0" dirty="0" err="1" smtClean="0"/>
              <a:t>does</a:t>
            </a:r>
            <a:r>
              <a:rPr lang="fi-FI" baseline="0" dirty="0" smtClean="0"/>
              <a:t> </a:t>
            </a:r>
            <a:r>
              <a:rPr lang="fi-FI" baseline="0" dirty="0" err="1" smtClean="0"/>
              <a:t>not</a:t>
            </a:r>
            <a:r>
              <a:rPr lang="fi-FI" baseline="0" dirty="0" smtClean="0"/>
              <a:t> </a:t>
            </a:r>
            <a:r>
              <a:rPr lang="fi-FI" baseline="0" dirty="0" err="1" smtClean="0"/>
              <a:t>change</a:t>
            </a:r>
            <a:r>
              <a:rPr lang="fi-FI" baseline="0" dirty="0" smtClean="0"/>
              <a:t>.</a:t>
            </a:r>
          </a:p>
          <a:p>
            <a:endParaRPr lang="fi-FI" baseline="0" dirty="0" smtClean="0"/>
          </a:p>
          <a:p>
            <a:r>
              <a:rPr lang="fi-FI" baseline="0" dirty="0" smtClean="0"/>
              <a:t>Here </a:t>
            </a:r>
            <a:r>
              <a:rPr lang="fi-FI" baseline="0" dirty="0" err="1" smtClean="0"/>
              <a:t>the</a:t>
            </a:r>
            <a:r>
              <a:rPr lang="fi-FI" baseline="0" dirty="0" smtClean="0"/>
              <a:t> DM </a:t>
            </a:r>
            <a:r>
              <a:rPr lang="fi-FI" baseline="0" dirty="0" err="1" smtClean="0"/>
              <a:t>increases</a:t>
            </a:r>
            <a:r>
              <a:rPr lang="fi-FI" baseline="0" dirty="0" smtClean="0"/>
              <a:t> </a:t>
            </a:r>
            <a:r>
              <a:rPr lang="fi-FI" baseline="0" dirty="0" err="1" smtClean="0"/>
              <a:t>the</a:t>
            </a:r>
            <a:r>
              <a:rPr lang="fi-FI" baseline="0" dirty="0" smtClean="0"/>
              <a:t> </a:t>
            </a:r>
            <a:r>
              <a:rPr lang="fi-FI" baseline="0" dirty="0" err="1" smtClean="0"/>
              <a:t>commuting</a:t>
            </a:r>
            <a:r>
              <a:rPr lang="fi-FI" baseline="0" dirty="0" smtClean="0"/>
              <a:t> </a:t>
            </a:r>
            <a:r>
              <a:rPr lang="fi-FI" baseline="0" dirty="0" err="1" smtClean="0"/>
              <a:t>time</a:t>
            </a:r>
            <a:r>
              <a:rPr lang="fi-FI" baseline="0" dirty="0" smtClean="0"/>
              <a:t> </a:t>
            </a:r>
            <a:r>
              <a:rPr lang="fi-FI" baseline="0" dirty="0" err="1" smtClean="0"/>
              <a:t>related</a:t>
            </a:r>
            <a:r>
              <a:rPr lang="fi-FI" baseline="0" dirty="0" smtClean="0"/>
              <a:t> to </a:t>
            </a:r>
            <a:r>
              <a:rPr lang="fi-FI" baseline="0" dirty="0" err="1" smtClean="0"/>
              <a:t>alternative</a:t>
            </a:r>
            <a:r>
              <a:rPr lang="fi-FI" baseline="0" dirty="0" smtClean="0"/>
              <a:t> C </a:t>
            </a:r>
            <a:r>
              <a:rPr lang="fi-FI" baseline="0" dirty="0" err="1" smtClean="0"/>
              <a:t>from</a:t>
            </a:r>
            <a:r>
              <a:rPr lang="fi-FI" baseline="0" dirty="0" smtClean="0"/>
              <a:t> 15 to 40 </a:t>
            </a:r>
            <a:r>
              <a:rPr lang="fi-FI" baseline="0" dirty="0" err="1" smtClean="0"/>
              <a:t>minutes</a:t>
            </a:r>
            <a:r>
              <a:rPr lang="fi-FI" baseline="0" dirty="0" smtClean="0"/>
              <a:t>. As </a:t>
            </a:r>
            <a:r>
              <a:rPr lang="fi-FI" baseline="0" dirty="0" err="1" smtClean="0"/>
              <a:t>compensation</a:t>
            </a:r>
            <a:r>
              <a:rPr lang="fi-FI" baseline="0" dirty="0" smtClean="0"/>
              <a:t> he </a:t>
            </a:r>
            <a:r>
              <a:rPr lang="fi-FI" baseline="0" dirty="0" err="1" smtClean="0"/>
              <a:t>should</a:t>
            </a:r>
            <a:r>
              <a:rPr lang="fi-FI" baseline="0" dirty="0" smtClean="0"/>
              <a:t> </a:t>
            </a:r>
            <a:r>
              <a:rPr lang="fi-FI" baseline="0" dirty="0" err="1" smtClean="0"/>
              <a:t>decrease</a:t>
            </a:r>
            <a:r>
              <a:rPr lang="fi-FI" baseline="0" dirty="0" smtClean="0"/>
              <a:t> </a:t>
            </a:r>
            <a:r>
              <a:rPr lang="fi-FI" baseline="0" dirty="0" err="1" smtClean="0"/>
              <a:t>the</a:t>
            </a:r>
            <a:r>
              <a:rPr lang="fi-FI" baseline="0" dirty="0" smtClean="0"/>
              <a:t> </a:t>
            </a:r>
            <a:r>
              <a:rPr lang="fi-FI" baseline="0" dirty="0" err="1" smtClean="0"/>
              <a:t>rent</a:t>
            </a:r>
            <a:r>
              <a:rPr lang="fi-FI" baseline="0" dirty="0" smtClean="0"/>
              <a:t> </a:t>
            </a:r>
            <a:r>
              <a:rPr lang="fi-FI" baseline="0" dirty="0" err="1" smtClean="0"/>
              <a:t>from</a:t>
            </a:r>
            <a:r>
              <a:rPr lang="fi-FI" baseline="0" dirty="0" smtClean="0"/>
              <a:t> 350 to </a:t>
            </a:r>
            <a:r>
              <a:rPr lang="fi-FI" baseline="0" dirty="0" err="1" smtClean="0"/>
              <a:t>somewhere</a:t>
            </a:r>
            <a:r>
              <a:rPr lang="fi-FI" baseline="0" dirty="0" smtClean="0"/>
              <a:t> </a:t>
            </a:r>
            <a:r>
              <a:rPr lang="fi-FI" baseline="0" dirty="0" err="1" smtClean="0"/>
              <a:t>less</a:t>
            </a:r>
            <a:r>
              <a:rPr lang="fi-FI" baseline="0" dirty="0" smtClean="0"/>
              <a:t> </a:t>
            </a:r>
            <a:r>
              <a:rPr lang="fi-FI" baseline="0" dirty="0" err="1" smtClean="0"/>
              <a:t>depending</a:t>
            </a:r>
            <a:r>
              <a:rPr lang="fi-FI" baseline="0" dirty="0" smtClean="0"/>
              <a:t> on </a:t>
            </a:r>
            <a:r>
              <a:rPr lang="fi-FI" baseline="0" dirty="0" err="1" smtClean="0"/>
              <a:t>his</a:t>
            </a:r>
            <a:r>
              <a:rPr lang="fi-FI" baseline="0" dirty="0" smtClean="0"/>
              <a:t> </a:t>
            </a:r>
            <a:r>
              <a:rPr lang="fi-FI" baseline="0" dirty="0" err="1" smtClean="0"/>
              <a:t>preferences</a:t>
            </a:r>
            <a:r>
              <a:rPr lang="fi-FI" baseline="0" dirty="0" smtClean="0"/>
              <a:t>.</a:t>
            </a:r>
          </a:p>
        </p:txBody>
      </p:sp>
      <p:sp>
        <p:nvSpPr>
          <p:cNvPr id="4" name="Dian numeron paikkamerkki 3"/>
          <p:cNvSpPr>
            <a:spLocks noGrp="1"/>
          </p:cNvSpPr>
          <p:nvPr>
            <p:ph type="sldNum" sz="quarter" idx="10"/>
          </p:nvPr>
        </p:nvSpPr>
        <p:spPr/>
        <p:txBody>
          <a:bodyPr/>
          <a:lstStyle/>
          <a:p>
            <a:fld id="{0366F66F-9223-49BB-B323-4C1A4C37C670}" type="slidenum">
              <a:rPr lang="en-US" smtClean="0"/>
              <a:t>13</a:t>
            </a:fld>
            <a:endParaRPr lang="en-US"/>
          </a:p>
        </p:txBody>
      </p:sp>
    </p:spTree>
    <p:extLst>
      <p:ext uri="{BB962C8B-B14F-4D97-AF65-F5344CB8AC3E}">
        <p14:creationId xmlns:p14="http://schemas.microsoft.com/office/powerpoint/2010/main" val="1451322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smtClean="0"/>
              <a:t>The</a:t>
            </a:r>
            <a:r>
              <a:rPr lang="fi-FI" baseline="0" dirty="0" smtClean="0"/>
              <a:t> Even </a:t>
            </a:r>
            <a:r>
              <a:rPr lang="fi-FI" baseline="0" dirty="0" err="1" smtClean="0"/>
              <a:t>Swaps</a:t>
            </a:r>
            <a:r>
              <a:rPr lang="fi-FI" baseline="0" dirty="0" smtClean="0"/>
              <a:t> </a:t>
            </a:r>
            <a:r>
              <a:rPr lang="fi-FI" baseline="0" dirty="0" err="1" smtClean="0"/>
              <a:t>process</a:t>
            </a:r>
            <a:r>
              <a:rPr lang="fi-FI" baseline="0" dirty="0" smtClean="0"/>
              <a:t> </a:t>
            </a:r>
            <a:r>
              <a:rPr lang="fi-FI" baseline="0" dirty="0" err="1" smtClean="0"/>
              <a:t>begins</a:t>
            </a:r>
            <a:r>
              <a:rPr lang="fi-FI" baseline="0" dirty="0" smtClean="0"/>
              <a:t> </a:t>
            </a:r>
            <a:r>
              <a:rPr lang="fi-FI" baseline="0" dirty="0" err="1" smtClean="0"/>
              <a:t>with</a:t>
            </a:r>
            <a:r>
              <a:rPr lang="fi-FI" baseline="0" dirty="0" smtClean="0"/>
              <a:t> a </a:t>
            </a:r>
            <a:r>
              <a:rPr lang="fi-FI" baseline="0" dirty="0" err="1" smtClean="0"/>
              <a:t>consequences</a:t>
            </a:r>
            <a:r>
              <a:rPr lang="fi-FI" baseline="0" dirty="0" smtClean="0"/>
              <a:t> </a:t>
            </a:r>
            <a:r>
              <a:rPr lang="fi-FI" baseline="0" dirty="0" err="1" smtClean="0"/>
              <a:t>table</a:t>
            </a:r>
            <a:r>
              <a:rPr lang="fi-FI" baseline="0" dirty="0" smtClean="0"/>
              <a:t> </a:t>
            </a:r>
            <a:r>
              <a:rPr lang="fi-FI" baseline="0" dirty="0" err="1" smtClean="0"/>
              <a:t>where</a:t>
            </a:r>
            <a:r>
              <a:rPr lang="fi-FI" baseline="0" dirty="0" smtClean="0"/>
              <a:t> </a:t>
            </a:r>
            <a:r>
              <a:rPr lang="fi-FI" baseline="0" dirty="0" err="1" smtClean="0"/>
              <a:t>the</a:t>
            </a:r>
            <a:r>
              <a:rPr lang="fi-FI" baseline="0" dirty="0" smtClean="0"/>
              <a:t> </a:t>
            </a:r>
            <a:r>
              <a:rPr lang="fi-FI" baseline="0" dirty="0" err="1" smtClean="0"/>
              <a:t>consequences</a:t>
            </a:r>
            <a:r>
              <a:rPr lang="fi-FI" baseline="0" dirty="0" smtClean="0"/>
              <a:t> of </a:t>
            </a:r>
            <a:r>
              <a:rPr lang="fi-FI" baseline="0" dirty="0" err="1" smtClean="0"/>
              <a:t>the</a:t>
            </a:r>
            <a:r>
              <a:rPr lang="fi-FI" baseline="0" dirty="0" smtClean="0"/>
              <a:t> </a:t>
            </a:r>
            <a:r>
              <a:rPr lang="fi-FI" baseline="0" dirty="0" err="1" smtClean="0"/>
              <a:t>alternatives</a:t>
            </a:r>
            <a:r>
              <a:rPr lang="fi-FI" baseline="0" dirty="0" smtClean="0"/>
              <a:t> </a:t>
            </a:r>
            <a:r>
              <a:rPr lang="fi-FI" baseline="0" dirty="0" err="1" smtClean="0"/>
              <a:t>are</a:t>
            </a:r>
            <a:r>
              <a:rPr lang="fi-FI" baseline="0" dirty="0" smtClean="0"/>
              <a:t> </a:t>
            </a:r>
            <a:r>
              <a:rPr lang="fi-FI" baseline="0" dirty="0" err="1" smtClean="0"/>
              <a:t>listed</a:t>
            </a:r>
            <a:r>
              <a:rPr lang="fi-FI" baseline="0" dirty="0" smtClean="0"/>
              <a:t>. </a:t>
            </a:r>
          </a:p>
          <a:p>
            <a:endParaRPr lang="fi-FI" baseline="0" dirty="0" smtClean="0"/>
          </a:p>
          <a:p>
            <a:r>
              <a:rPr lang="fi-FI" baseline="0" dirty="0" err="1" smtClean="0"/>
              <a:t>Dominance</a:t>
            </a:r>
            <a:r>
              <a:rPr lang="fi-FI" baseline="0" dirty="0" smtClean="0"/>
              <a:t>.</a:t>
            </a:r>
          </a:p>
          <a:p>
            <a:endParaRPr lang="fi-FI" baseline="0" dirty="0" smtClean="0"/>
          </a:p>
          <a:p>
            <a:r>
              <a:rPr lang="fi-FI" baseline="0" dirty="0" smtClean="0"/>
              <a:t>Here </a:t>
            </a:r>
            <a:r>
              <a:rPr lang="fi-FI" baseline="0" dirty="0" err="1" smtClean="0"/>
              <a:t>the</a:t>
            </a:r>
            <a:r>
              <a:rPr lang="fi-FI" baseline="0" dirty="0" smtClean="0"/>
              <a:t> DM </a:t>
            </a:r>
            <a:r>
              <a:rPr lang="fi-FI" baseline="0" dirty="0" err="1" smtClean="0"/>
              <a:t>makes</a:t>
            </a:r>
            <a:r>
              <a:rPr lang="fi-FI" baseline="0" dirty="0" smtClean="0"/>
              <a:t> an </a:t>
            </a:r>
            <a:r>
              <a:rPr lang="fi-FI" baseline="0" dirty="0" err="1" smtClean="0"/>
              <a:t>even</a:t>
            </a:r>
            <a:r>
              <a:rPr lang="fi-FI" baseline="0" dirty="0" smtClean="0"/>
              <a:t> </a:t>
            </a:r>
            <a:r>
              <a:rPr lang="fi-FI" baseline="0" dirty="0" err="1" smtClean="0"/>
              <a:t>swap</a:t>
            </a:r>
            <a:r>
              <a:rPr lang="fi-FI" baseline="0" dirty="0" smtClean="0"/>
              <a:t>, as </a:t>
            </a:r>
            <a:r>
              <a:rPr lang="fi-FI" baseline="0" dirty="0" err="1" smtClean="0"/>
              <a:t>result</a:t>
            </a:r>
            <a:r>
              <a:rPr lang="fi-FI" baseline="0" dirty="0" smtClean="0"/>
              <a:t> </a:t>
            </a:r>
            <a:r>
              <a:rPr lang="fi-FI" baseline="0" dirty="0" err="1" smtClean="0"/>
              <a:t>all</a:t>
            </a:r>
            <a:r>
              <a:rPr lang="fi-FI" baseline="0" dirty="0" smtClean="0"/>
              <a:t> </a:t>
            </a:r>
            <a:r>
              <a:rPr lang="fi-FI" baseline="0" dirty="0" err="1" smtClean="0"/>
              <a:t>alternative</a:t>
            </a:r>
            <a:r>
              <a:rPr lang="fi-FI" baseline="0" dirty="0" smtClean="0"/>
              <a:t> </a:t>
            </a:r>
            <a:r>
              <a:rPr lang="fi-FI" baseline="0" dirty="0" err="1" smtClean="0"/>
              <a:t>have</a:t>
            </a:r>
            <a:r>
              <a:rPr lang="fi-FI" baseline="0" dirty="0" smtClean="0"/>
              <a:t> </a:t>
            </a:r>
            <a:r>
              <a:rPr lang="fi-FI" baseline="0" dirty="0" err="1" smtClean="0"/>
              <a:t>equal</a:t>
            </a:r>
            <a:r>
              <a:rPr lang="fi-FI" baseline="0" dirty="0" smtClean="0"/>
              <a:t> </a:t>
            </a:r>
            <a:r>
              <a:rPr lang="fi-FI" baseline="0" dirty="0" err="1" smtClean="0"/>
              <a:t>consequences</a:t>
            </a:r>
            <a:r>
              <a:rPr lang="fi-FI" baseline="0" dirty="0" smtClean="0"/>
              <a:t> in </a:t>
            </a:r>
            <a:r>
              <a:rPr lang="fi-FI" baseline="0" dirty="0" err="1" smtClean="0"/>
              <a:t>commuting</a:t>
            </a:r>
            <a:r>
              <a:rPr lang="fi-FI" baseline="0" dirty="0" smtClean="0"/>
              <a:t> </a:t>
            </a:r>
            <a:r>
              <a:rPr lang="fi-FI" baseline="0" dirty="0" err="1" smtClean="0"/>
              <a:t>time</a:t>
            </a:r>
            <a:r>
              <a:rPr lang="fi-FI" baseline="0" dirty="0" smtClean="0"/>
              <a:t>.</a:t>
            </a:r>
          </a:p>
          <a:p>
            <a:endParaRPr lang="fi-FI" baseline="0" dirty="0" smtClean="0"/>
          </a:p>
          <a:p>
            <a:r>
              <a:rPr lang="fi-FI" baseline="0" dirty="0" err="1" smtClean="0"/>
              <a:t>This</a:t>
            </a:r>
            <a:r>
              <a:rPr lang="fi-FI" baseline="0" dirty="0" smtClean="0"/>
              <a:t> </a:t>
            </a:r>
            <a:r>
              <a:rPr lang="fi-FI" baseline="0" dirty="0" err="1" smtClean="0"/>
              <a:t>way</a:t>
            </a:r>
            <a:r>
              <a:rPr lang="fi-FI" baseline="0" dirty="0" smtClean="0"/>
              <a:t> </a:t>
            </a:r>
            <a:r>
              <a:rPr lang="fi-FI" baseline="0" dirty="0" err="1" smtClean="0"/>
              <a:t>the</a:t>
            </a:r>
            <a:r>
              <a:rPr lang="fi-FI" baseline="0" dirty="0" smtClean="0"/>
              <a:t> DM </a:t>
            </a:r>
            <a:r>
              <a:rPr lang="fi-FI" baseline="0" dirty="0" err="1" smtClean="0"/>
              <a:t>can</a:t>
            </a:r>
            <a:r>
              <a:rPr lang="fi-FI" baseline="0" dirty="0" smtClean="0"/>
              <a:t> </a:t>
            </a:r>
            <a:r>
              <a:rPr lang="fi-FI" baseline="0" dirty="0" err="1" smtClean="0"/>
              <a:t>be</a:t>
            </a:r>
            <a:r>
              <a:rPr lang="fi-FI" baseline="0" dirty="0" smtClean="0"/>
              <a:t> </a:t>
            </a:r>
            <a:r>
              <a:rPr lang="fi-FI" baseline="0" dirty="0" err="1" smtClean="0"/>
              <a:t>reduced</a:t>
            </a:r>
            <a:r>
              <a:rPr lang="fi-FI" baseline="0" dirty="0" smtClean="0"/>
              <a:t> </a:t>
            </a:r>
            <a:r>
              <a:rPr lang="fi-FI" baseline="0" dirty="0" err="1" smtClean="0"/>
              <a:t>until</a:t>
            </a:r>
            <a:r>
              <a:rPr lang="fi-FI" baseline="0" dirty="0" smtClean="0"/>
              <a:t> </a:t>
            </a:r>
            <a:r>
              <a:rPr lang="fi-FI" baseline="0" dirty="0" err="1" smtClean="0"/>
              <a:t>there</a:t>
            </a:r>
            <a:r>
              <a:rPr lang="fi-FI" baseline="0" dirty="0" smtClean="0"/>
              <a:t> is </a:t>
            </a:r>
            <a:r>
              <a:rPr lang="fi-FI" baseline="0" dirty="0" err="1" smtClean="0"/>
              <a:t>only</a:t>
            </a:r>
            <a:r>
              <a:rPr lang="fi-FI" baseline="0" dirty="0" smtClean="0"/>
              <a:t> </a:t>
            </a:r>
            <a:r>
              <a:rPr lang="fi-FI" baseline="0" dirty="0" err="1" smtClean="0"/>
              <a:t>one</a:t>
            </a:r>
            <a:r>
              <a:rPr lang="fi-FI" baseline="0" dirty="0" smtClean="0"/>
              <a:t> </a:t>
            </a:r>
            <a:r>
              <a:rPr lang="fi-FI" baseline="0" dirty="0" err="1" smtClean="0"/>
              <a:t>non-dominated</a:t>
            </a:r>
            <a:r>
              <a:rPr lang="fi-FI" baseline="0" dirty="0" smtClean="0"/>
              <a:t> </a:t>
            </a:r>
            <a:r>
              <a:rPr lang="fi-FI" baseline="0" dirty="0" err="1" smtClean="0"/>
              <a:t>alternative</a:t>
            </a:r>
            <a:r>
              <a:rPr lang="fi-FI" baseline="0" dirty="0" smtClean="0"/>
              <a:t> </a:t>
            </a:r>
            <a:r>
              <a:rPr lang="fi-FI" baseline="0" dirty="0" err="1" smtClean="0"/>
              <a:t>left</a:t>
            </a:r>
            <a:r>
              <a:rPr lang="fi-FI" baseline="0" dirty="0" smtClean="0"/>
              <a:t>.</a:t>
            </a:r>
            <a:endParaRPr lang="en-US" dirty="0"/>
          </a:p>
        </p:txBody>
      </p:sp>
      <p:sp>
        <p:nvSpPr>
          <p:cNvPr id="4" name="Dian numeron paikkamerkki 3"/>
          <p:cNvSpPr>
            <a:spLocks noGrp="1"/>
          </p:cNvSpPr>
          <p:nvPr>
            <p:ph type="sldNum" sz="quarter" idx="10"/>
          </p:nvPr>
        </p:nvSpPr>
        <p:spPr/>
        <p:txBody>
          <a:bodyPr/>
          <a:lstStyle/>
          <a:p>
            <a:fld id="{0366F66F-9223-49BB-B323-4C1A4C37C670}" type="slidenum">
              <a:rPr lang="en-US" smtClean="0"/>
              <a:t>14</a:t>
            </a:fld>
            <a:endParaRPr lang="en-US"/>
          </a:p>
        </p:txBody>
      </p:sp>
    </p:spTree>
    <p:extLst>
      <p:ext uri="{BB962C8B-B14F-4D97-AF65-F5344CB8AC3E}">
        <p14:creationId xmlns:p14="http://schemas.microsoft.com/office/powerpoint/2010/main" val="2248664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10"/>
          </p:nvPr>
        </p:nvSpPr>
        <p:spPr/>
        <p:txBody>
          <a:bodyPr/>
          <a:lstStyle/>
          <a:p>
            <a:fld id="{0366F66F-9223-49BB-B323-4C1A4C37C670}" type="slidenum">
              <a:rPr lang="en-US" smtClean="0"/>
              <a:t>15</a:t>
            </a:fld>
            <a:endParaRPr lang="en-US"/>
          </a:p>
        </p:txBody>
      </p:sp>
    </p:spTree>
    <p:extLst>
      <p:ext uri="{BB962C8B-B14F-4D97-AF65-F5344CB8AC3E}">
        <p14:creationId xmlns:p14="http://schemas.microsoft.com/office/powerpoint/2010/main" val="3085386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366F66F-9223-49BB-B323-4C1A4C37C670}" type="slidenum">
              <a:rPr lang="en-US" smtClean="0"/>
              <a:t>16</a:t>
            </a:fld>
            <a:endParaRPr lang="en-US"/>
          </a:p>
        </p:txBody>
      </p:sp>
    </p:spTree>
    <p:extLst>
      <p:ext uri="{BB962C8B-B14F-4D97-AF65-F5344CB8AC3E}">
        <p14:creationId xmlns:p14="http://schemas.microsoft.com/office/powerpoint/2010/main" val="1900161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10"/>
          </p:nvPr>
        </p:nvSpPr>
        <p:spPr/>
        <p:txBody>
          <a:bodyPr/>
          <a:lstStyle/>
          <a:p>
            <a:fld id="{0366F66F-9223-49BB-B323-4C1A4C37C670}" type="slidenum">
              <a:rPr lang="en-US" smtClean="0"/>
              <a:t>17</a:t>
            </a:fld>
            <a:endParaRPr lang="en-US"/>
          </a:p>
        </p:txBody>
      </p:sp>
    </p:spTree>
    <p:extLst>
      <p:ext uri="{BB962C8B-B14F-4D97-AF65-F5344CB8AC3E}">
        <p14:creationId xmlns:p14="http://schemas.microsoft.com/office/powerpoint/2010/main" val="3808022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10"/>
          </p:nvPr>
        </p:nvSpPr>
        <p:spPr/>
        <p:txBody>
          <a:bodyPr/>
          <a:lstStyle/>
          <a:p>
            <a:fld id="{0366F66F-9223-49BB-B323-4C1A4C37C670}" type="slidenum">
              <a:rPr lang="en-US" smtClean="0"/>
              <a:t>18</a:t>
            </a:fld>
            <a:endParaRPr lang="en-US"/>
          </a:p>
        </p:txBody>
      </p:sp>
    </p:spTree>
    <p:extLst>
      <p:ext uri="{BB962C8B-B14F-4D97-AF65-F5344CB8AC3E}">
        <p14:creationId xmlns:p14="http://schemas.microsoft.com/office/powerpoint/2010/main" val="2804386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366F66F-9223-49BB-B323-4C1A4C37C670}" type="slidenum">
              <a:rPr lang="en-US" smtClean="0"/>
              <a:t>19</a:t>
            </a:fld>
            <a:endParaRPr lang="en-US"/>
          </a:p>
        </p:txBody>
      </p:sp>
    </p:spTree>
    <p:extLst>
      <p:ext uri="{BB962C8B-B14F-4D97-AF65-F5344CB8AC3E}">
        <p14:creationId xmlns:p14="http://schemas.microsoft.com/office/powerpoint/2010/main" val="1851248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Lyhyesti</a:t>
            </a:r>
            <a:r>
              <a:rPr lang="fi-FI" baseline="0" dirty="0" smtClean="0"/>
              <a:t> tämä. </a:t>
            </a:r>
          </a:p>
          <a:p>
            <a:endParaRPr lang="fi-FI" baseline="0" dirty="0" smtClean="0"/>
          </a:p>
          <a:p>
            <a:r>
              <a:rPr lang="fi-FI" baseline="0" dirty="0" err="1" smtClean="0"/>
              <a:t>The</a:t>
            </a:r>
            <a:r>
              <a:rPr lang="fi-FI" baseline="0" dirty="0" smtClean="0"/>
              <a:t> </a:t>
            </a:r>
            <a:r>
              <a:rPr lang="fi-FI" baseline="0" dirty="0" err="1" smtClean="0"/>
              <a:t>term</a:t>
            </a:r>
            <a:r>
              <a:rPr lang="fi-FI" baseline="0" dirty="0" smtClean="0"/>
              <a:t> </a:t>
            </a:r>
            <a:r>
              <a:rPr lang="fi-FI" baseline="0" dirty="0" err="1" smtClean="0"/>
              <a:t>path</a:t>
            </a:r>
            <a:r>
              <a:rPr lang="fi-FI" baseline="0" dirty="0" smtClean="0"/>
              <a:t> </a:t>
            </a:r>
            <a:r>
              <a:rPr lang="fi-FI" baseline="0" dirty="0" err="1" smtClean="0"/>
              <a:t>dependence</a:t>
            </a:r>
            <a:r>
              <a:rPr lang="fi-FI" baseline="0" dirty="0" smtClean="0"/>
              <a:t> </a:t>
            </a:r>
            <a:r>
              <a:rPr lang="fi-FI" baseline="0" dirty="0" err="1" smtClean="0"/>
              <a:t>has</a:t>
            </a:r>
            <a:r>
              <a:rPr lang="fi-FI" baseline="0" dirty="0" smtClean="0"/>
              <a:t> </a:t>
            </a:r>
            <a:r>
              <a:rPr lang="fi-FI" baseline="0" dirty="0" err="1" smtClean="0"/>
              <a:t>earlier</a:t>
            </a:r>
            <a:r>
              <a:rPr lang="fi-FI" baseline="0" dirty="0" smtClean="0"/>
              <a:t> </a:t>
            </a:r>
            <a:r>
              <a:rPr lang="fi-FI" baseline="0" dirty="0" err="1" smtClean="0"/>
              <a:t>been</a:t>
            </a:r>
            <a:r>
              <a:rPr lang="fi-FI" baseline="0" dirty="0" smtClean="0"/>
              <a:t> </a:t>
            </a:r>
            <a:r>
              <a:rPr lang="fi-FI" baseline="0" dirty="0" err="1" smtClean="0"/>
              <a:t>used</a:t>
            </a:r>
            <a:r>
              <a:rPr lang="fi-FI" baseline="0" dirty="0" smtClean="0"/>
              <a:t> </a:t>
            </a:r>
            <a:r>
              <a:rPr lang="fi-FI" baseline="0" dirty="0" err="1" smtClean="0"/>
              <a:t>mostly</a:t>
            </a:r>
            <a:r>
              <a:rPr lang="fi-FI" baseline="0" dirty="0" smtClean="0"/>
              <a:t> in </a:t>
            </a:r>
            <a:r>
              <a:rPr lang="fi-FI" baseline="0" dirty="0" err="1" smtClean="0"/>
              <a:t>economics</a:t>
            </a:r>
            <a:r>
              <a:rPr lang="fi-FI" baseline="0" dirty="0" smtClean="0"/>
              <a:t> </a:t>
            </a:r>
            <a:r>
              <a:rPr lang="fi-FI" baseline="0" dirty="0" err="1" smtClean="0"/>
              <a:t>literature</a:t>
            </a:r>
            <a:r>
              <a:rPr lang="fi-FI" baseline="0" dirty="0" smtClean="0"/>
              <a:t> </a:t>
            </a:r>
            <a:r>
              <a:rPr lang="fi-FI" baseline="0" dirty="0" err="1" smtClean="0"/>
              <a:t>but</a:t>
            </a:r>
            <a:r>
              <a:rPr lang="fi-FI" baseline="0" dirty="0" smtClean="0"/>
              <a:t> </a:t>
            </a:r>
            <a:r>
              <a:rPr lang="fi-FI" baseline="0" dirty="0" err="1" smtClean="0"/>
              <a:t>also</a:t>
            </a:r>
            <a:r>
              <a:rPr lang="fi-FI" baseline="0" dirty="0" smtClean="0"/>
              <a:t> in </a:t>
            </a:r>
            <a:r>
              <a:rPr lang="fi-FI" baseline="0" dirty="0" err="1" smtClean="0"/>
              <a:t>other</a:t>
            </a:r>
            <a:r>
              <a:rPr lang="fi-FI" baseline="0" dirty="0" smtClean="0"/>
              <a:t> </a:t>
            </a:r>
            <a:r>
              <a:rPr lang="fi-FI" baseline="0" dirty="0" err="1" smtClean="0"/>
              <a:t>disciplines</a:t>
            </a:r>
            <a:r>
              <a:rPr lang="fi-FI" baseline="0" dirty="0" smtClean="0"/>
              <a:t> </a:t>
            </a:r>
            <a:r>
              <a:rPr lang="fi-FI" baseline="0" dirty="0" err="1" smtClean="0"/>
              <a:t>such</a:t>
            </a:r>
            <a:r>
              <a:rPr lang="fi-FI" baseline="0" dirty="0" smtClean="0"/>
              <a:t> as </a:t>
            </a:r>
            <a:r>
              <a:rPr lang="fi-FI" baseline="0" dirty="0" err="1" smtClean="0"/>
              <a:t>polciy</a:t>
            </a:r>
            <a:r>
              <a:rPr lang="fi-FI" baseline="0" dirty="0" smtClean="0"/>
              <a:t> </a:t>
            </a:r>
            <a:r>
              <a:rPr lang="fi-FI" baseline="0" dirty="0" err="1" smtClean="0"/>
              <a:t>studies</a:t>
            </a:r>
            <a:r>
              <a:rPr lang="fi-FI" baseline="0" dirty="0" smtClean="0"/>
              <a:t> and </a:t>
            </a:r>
            <a:r>
              <a:rPr lang="fi-FI" baseline="0" dirty="0" err="1" smtClean="0"/>
              <a:t>organizational</a:t>
            </a:r>
            <a:r>
              <a:rPr lang="fi-FI" baseline="0" dirty="0" smtClean="0"/>
              <a:t> </a:t>
            </a:r>
            <a:r>
              <a:rPr lang="fi-FI" baseline="0" dirty="0" err="1" smtClean="0"/>
              <a:t>decision</a:t>
            </a:r>
            <a:r>
              <a:rPr lang="fi-FI" baseline="0" dirty="0" smtClean="0"/>
              <a:t> </a:t>
            </a:r>
            <a:r>
              <a:rPr lang="fi-FI" baseline="0" dirty="0" err="1" smtClean="0"/>
              <a:t>making</a:t>
            </a:r>
            <a:r>
              <a:rPr lang="fi-FI" baseline="0" dirty="0" smtClean="0"/>
              <a:t>.</a:t>
            </a:r>
          </a:p>
          <a:p>
            <a:endParaRPr lang="fi-FI" baseline="0" dirty="0" smtClean="0"/>
          </a:p>
          <a:p>
            <a:r>
              <a:rPr lang="fi-FI" baseline="0" dirty="0" smtClean="0"/>
              <a:t>In general, </a:t>
            </a:r>
            <a:r>
              <a:rPr lang="fi-FI" baseline="0" dirty="0" err="1" smtClean="0"/>
              <a:t>the</a:t>
            </a:r>
            <a:r>
              <a:rPr lang="fi-FI" baseline="0" dirty="0" smtClean="0"/>
              <a:t> </a:t>
            </a:r>
            <a:r>
              <a:rPr lang="fi-FI" baseline="0" dirty="0" err="1" smtClean="0"/>
              <a:t>term</a:t>
            </a:r>
            <a:r>
              <a:rPr lang="fi-FI" baseline="0" dirty="0" smtClean="0"/>
              <a:t> </a:t>
            </a:r>
            <a:r>
              <a:rPr lang="fi-FI" baseline="0" dirty="0" err="1" smtClean="0"/>
              <a:t>refers</a:t>
            </a:r>
            <a:r>
              <a:rPr lang="fi-FI" baseline="0" dirty="0" smtClean="0"/>
              <a:t> to </a:t>
            </a:r>
            <a:r>
              <a:rPr lang="fi-FI" baseline="0" dirty="0" err="1" smtClean="0"/>
              <a:t>the</a:t>
            </a:r>
            <a:r>
              <a:rPr lang="fi-FI" baseline="0" dirty="0" smtClean="0"/>
              <a:t> idea </a:t>
            </a:r>
            <a:r>
              <a:rPr lang="fi-FI" baseline="0" dirty="0" err="1" smtClean="0"/>
              <a:t>that</a:t>
            </a:r>
            <a:r>
              <a:rPr lang="fi-FI" baseline="0" dirty="0" smtClean="0"/>
              <a:t> </a:t>
            </a:r>
            <a:r>
              <a:rPr lang="fi-FI" baseline="0" dirty="0" err="1" smtClean="0"/>
              <a:t>current</a:t>
            </a:r>
            <a:r>
              <a:rPr lang="fi-FI" baseline="0" dirty="0" smtClean="0"/>
              <a:t> </a:t>
            </a:r>
            <a:r>
              <a:rPr lang="fi-FI" baseline="0" dirty="0" err="1" smtClean="0"/>
              <a:t>state</a:t>
            </a:r>
            <a:r>
              <a:rPr lang="fi-FI" baseline="0" dirty="0" smtClean="0"/>
              <a:t> of </a:t>
            </a:r>
            <a:r>
              <a:rPr lang="fi-FI" baseline="0" dirty="0" err="1" smtClean="0"/>
              <a:t>the</a:t>
            </a:r>
            <a:r>
              <a:rPr lang="fi-FI" baseline="0" dirty="0" smtClean="0"/>
              <a:t> </a:t>
            </a:r>
            <a:r>
              <a:rPr lang="fi-FI" baseline="0" dirty="0" err="1" smtClean="0"/>
              <a:t>world</a:t>
            </a:r>
            <a:r>
              <a:rPr lang="fi-FI" baseline="0" dirty="0" smtClean="0"/>
              <a:t> is </a:t>
            </a:r>
            <a:r>
              <a:rPr lang="fi-FI" baseline="0" dirty="0" err="1" smtClean="0"/>
              <a:t>not</a:t>
            </a:r>
            <a:r>
              <a:rPr lang="fi-FI" baseline="0" dirty="0" smtClean="0"/>
              <a:t> </a:t>
            </a:r>
            <a:r>
              <a:rPr lang="fi-FI" baseline="0" dirty="0" err="1" smtClean="0"/>
              <a:t>inevitable</a:t>
            </a:r>
            <a:r>
              <a:rPr lang="fi-FI" baseline="0" dirty="0" smtClean="0"/>
              <a:t> </a:t>
            </a:r>
            <a:r>
              <a:rPr lang="fi-FI" baseline="0" dirty="0" err="1" smtClean="0"/>
              <a:t>result</a:t>
            </a:r>
            <a:r>
              <a:rPr lang="fi-FI" baseline="0" dirty="0" smtClean="0"/>
              <a:t> of </a:t>
            </a:r>
            <a:r>
              <a:rPr lang="fi-FI" baseline="0" dirty="0" err="1" smtClean="0"/>
              <a:t>history</a:t>
            </a:r>
            <a:r>
              <a:rPr lang="fi-FI" baseline="0" dirty="0" smtClean="0"/>
              <a:t> </a:t>
            </a:r>
            <a:r>
              <a:rPr lang="fi-FI" baseline="0" dirty="0" err="1" smtClean="0"/>
              <a:t>but</a:t>
            </a:r>
            <a:r>
              <a:rPr lang="fi-FI" baseline="0" dirty="0" smtClean="0"/>
              <a:t> </a:t>
            </a:r>
            <a:r>
              <a:rPr lang="fi-FI" baseline="0" dirty="0" err="1" smtClean="0"/>
              <a:t>instead</a:t>
            </a:r>
            <a:r>
              <a:rPr lang="fi-FI" baseline="0" dirty="0" smtClean="0"/>
              <a:t> it is </a:t>
            </a:r>
            <a:r>
              <a:rPr lang="fi-FI" baseline="0" dirty="0" err="1" smtClean="0"/>
              <a:t>path</a:t>
            </a:r>
            <a:r>
              <a:rPr lang="fi-FI" baseline="0" dirty="0" smtClean="0"/>
              <a:t> </a:t>
            </a:r>
            <a:r>
              <a:rPr lang="fi-FI" baseline="0" dirty="0" err="1" smtClean="0"/>
              <a:t>dependent</a:t>
            </a:r>
            <a:r>
              <a:rPr lang="fi-FI" baseline="0" dirty="0" smtClean="0"/>
              <a:t>. </a:t>
            </a:r>
          </a:p>
          <a:p>
            <a:endParaRPr lang="fi-FI" baseline="0" dirty="0" smtClean="0"/>
          </a:p>
          <a:p>
            <a:r>
              <a:rPr lang="fi-FI" baseline="0" dirty="0" smtClean="0"/>
              <a:t>One </a:t>
            </a:r>
            <a:r>
              <a:rPr lang="fi-FI" baseline="0" dirty="0" err="1" smtClean="0"/>
              <a:t>specific</a:t>
            </a:r>
            <a:r>
              <a:rPr lang="fi-FI" baseline="0" dirty="0" smtClean="0"/>
              <a:t> </a:t>
            </a:r>
            <a:r>
              <a:rPr lang="fi-FI" baseline="0" dirty="0" err="1" smtClean="0"/>
              <a:t>example</a:t>
            </a:r>
            <a:r>
              <a:rPr lang="fi-FI" baseline="0" dirty="0" smtClean="0"/>
              <a:t> is </a:t>
            </a:r>
            <a:r>
              <a:rPr lang="fi-FI" baseline="0" dirty="0" err="1" smtClean="0"/>
              <a:t>how</a:t>
            </a:r>
            <a:r>
              <a:rPr lang="fi-FI" baseline="0" dirty="0" smtClean="0"/>
              <a:t> </a:t>
            </a:r>
            <a:r>
              <a:rPr lang="fi-FI" baseline="0" dirty="0" err="1" smtClean="0"/>
              <a:t>the</a:t>
            </a:r>
            <a:r>
              <a:rPr lang="fi-FI" baseline="0" dirty="0" smtClean="0"/>
              <a:t> </a:t>
            </a:r>
            <a:r>
              <a:rPr lang="fi-FI" baseline="0" dirty="0" err="1" smtClean="0"/>
              <a:t>path</a:t>
            </a:r>
            <a:r>
              <a:rPr lang="fi-FI" baseline="0" dirty="0" smtClean="0"/>
              <a:t> </a:t>
            </a:r>
            <a:r>
              <a:rPr lang="fi-FI" baseline="0" dirty="0" err="1" smtClean="0"/>
              <a:t>can</a:t>
            </a:r>
            <a:r>
              <a:rPr lang="fi-FI" baseline="0" dirty="0" smtClean="0"/>
              <a:t> </a:t>
            </a:r>
            <a:r>
              <a:rPr lang="fi-FI" baseline="0" dirty="0" err="1" smtClean="0"/>
              <a:t>end</a:t>
            </a:r>
            <a:r>
              <a:rPr lang="fi-FI" baseline="0" dirty="0" smtClean="0"/>
              <a:t> </a:t>
            </a:r>
            <a:r>
              <a:rPr lang="fi-FI" baseline="0" dirty="0" err="1" smtClean="0"/>
              <a:t>up</a:t>
            </a:r>
            <a:r>
              <a:rPr lang="fi-FI" baseline="0" dirty="0" smtClean="0"/>
              <a:t> </a:t>
            </a:r>
            <a:r>
              <a:rPr lang="fi-FI" baseline="0" dirty="0" err="1" smtClean="0"/>
              <a:t>locked</a:t>
            </a:r>
            <a:r>
              <a:rPr lang="fi-FI" baseline="0" dirty="0" smtClean="0"/>
              <a:t>-in to a </a:t>
            </a:r>
            <a:r>
              <a:rPr lang="fi-FI" baseline="0" dirty="0" err="1" smtClean="0"/>
              <a:t>particular</a:t>
            </a:r>
            <a:r>
              <a:rPr lang="fi-FI" baseline="0" dirty="0" smtClean="0"/>
              <a:t> </a:t>
            </a:r>
            <a:r>
              <a:rPr lang="fi-FI" baseline="0" dirty="0" err="1" smtClean="0"/>
              <a:t>course</a:t>
            </a:r>
            <a:r>
              <a:rPr lang="fi-FI" baseline="0" dirty="0" smtClean="0"/>
              <a:t>. </a:t>
            </a:r>
            <a:r>
              <a:rPr lang="fi-FI" baseline="0" dirty="0" err="1" smtClean="0"/>
              <a:t>The</a:t>
            </a:r>
            <a:r>
              <a:rPr lang="fi-FI" baseline="0" dirty="0" smtClean="0"/>
              <a:t> </a:t>
            </a:r>
            <a:r>
              <a:rPr lang="fi-FI" baseline="0" dirty="0" err="1" smtClean="0"/>
              <a:t>most</a:t>
            </a:r>
            <a:r>
              <a:rPr lang="fi-FI" baseline="0" dirty="0" smtClean="0"/>
              <a:t> </a:t>
            </a:r>
            <a:r>
              <a:rPr lang="fi-FI" baseline="0" dirty="0" err="1" smtClean="0"/>
              <a:t>famous</a:t>
            </a:r>
            <a:r>
              <a:rPr lang="fi-FI" baseline="0" dirty="0" smtClean="0"/>
              <a:t> </a:t>
            </a:r>
            <a:r>
              <a:rPr lang="fi-FI" baseline="0" dirty="0" err="1" smtClean="0"/>
              <a:t>being</a:t>
            </a:r>
            <a:r>
              <a:rPr lang="fi-FI" baseline="0" dirty="0" smtClean="0"/>
              <a:t> </a:t>
            </a:r>
            <a:r>
              <a:rPr lang="fi-FI" baseline="0" dirty="0" err="1" smtClean="0"/>
              <a:t>about</a:t>
            </a:r>
            <a:r>
              <a:rPr lang="fi-FI" baseline="0" dirty="0" smtClean="0"/>
              <a:t> </a:t>
            </a:r>
            <a:r>
              <a:rPr lang="fi-FI" baseline="0" dirty="0" err="1" smtClean="0"/>
              <a:t>the</a:t>
            </a:r>
            <a:r>
              <a:rPr lang="fi-FI" baseline="0" dirty="0" smtClean="0"/>
              <a:t> QWERTY </a:t>
            </a:r>
            <a:r>
              <a:rPr lang="fi-FI" baseline="0" dirty="0" err="1" smtClean="0"/>
              <a:t>keyboard</a:t>
            </a:r>
            <a:r>
              <a:rPr lang="fi-FI" baseline="0" dirty="0" smtClean="0"/>
              <a:t> layout.</a:t>
            </a:r>
          </a:p>
          <a:p>
            <a:endParaRPr lang="en-US" dirty="0" smtClean="0"/>
          </a:p>
        </p:txBody>
      </p:sp>
      <p:sp>
        <p:nvSpPr>
          <p:cNvPr id="4" name="Dian numeron paikkamerkki 3"/>
          <p:cNvSpPr>
            <a:spLocks noGrp="1"/>
          </p:cNvSpPr>
          <p:nvPr>
            <p:ph type="sldNum" sz="quarter" idx="10"/>
          </p:nvPr>
        </p:nvSpPr>
        <p:spPr/>
        <p:txBody>
          <a:bodyPr/>
          <a:lstStyle/>
          <a:p>
            <a:fld id="{0366F66F-9223-49BB-B323-4C1A4C37C670}" type="slidenum">
              <a:rPr lang="en-US" smtClean="0"/>
              <a:t>2</a:t>
            </a:fld>
            <a:endParaRPr lang="en-US"/>
          </a:p>
        </p:txBody>
      </p:sp>
    </p:spTree>
    <p:extLst>
      <p:ext uri="{BB962C8B-B14F-4D97-AF65-F5344CB8AC3E}">
        <p14:creationId xmlns:p14="http://schemas.microsoft.com/office/powerpoint/2010/main" val="3592958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10"/>
          </p:nvPr>
        </p:nvSpPr>
        <p:spPr/>
        <p:txBody>
          <a:bodyPr/>
          <a:lstStyle/>
          <a:p>
            <a:fld id="{0366F66F-9223-49BB-B323-4C1A4C37C670}" type="slidenum">
              <a:rPr lang="en-US" smtClean="0"/>
              <a:t>20</a:t>
            </a:fld>
            <a:endParaRPr lang="en-US"/>
          </a:p>
        </p:txBody>
      </p:sp>
    </p:spTree>
    <p:extLst>
      <p:ext uri="{BB962C8B-B14F-4D97-AF65-F5344CB8AC3E}">
        <p14:creationId xmlns:p14="http://schemas.microsoft.com/office/powerpoint/2010/main" val="3364350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366F66F-9223-49BB-B323-4C1A4C37C670}" type="slidenum">
              <a:rPr lang="en-US" smtClean="0"/>
              <a:t>21</a:t>
            </a:fld>
            <a:endParaRPr lang="en-US"/>
          </a:p>
        </p:txBody>
      </p:sp>
    </p:spTree>
    <p:extLst>
      <p:ext uri="{BB962C8B-B14F-4D97-AF65-F5344CB8AC3E}">
        <p14:creationId xmlns:p14="http://schemas.microsoft.com/office/powerpoint/2010/main" val="2886927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366F66F-9223-49BB-B323-4C1A4C37C670}" type="slidenum">
              <a:rPr lang="en-US" smtClean="0"/>
              <a:t>22</a:t>
            </a:fld>
            <a:endParaRPr lang="en-US"/>
          </a:p>
        </p:txBody>
      </p:sp>
    </p:spTree>
    <p:extLst>
      <p:ext uri="{BB962C8B-B14F-4D97-AF65-F5344CB8AC3E}">
        <p14:creationId xmlns:p14="http://schemas.microsoft.com/office/powerpoint/2010/main" val="2058541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smtClean="0"/>
              <a:t>The OR engagement is also a process that can follow different paths. </a:t>
            </a:r>
          </a:p>
          <a:p>
            <a:r>
              <a:rPr lang="en-US" dirty="0" smtClean="0"/>
              <a:t>The steps of the path can relate to stakeholder engagement, framing and structuring, choice of model, data collection, order of steps in building the model. There are multiple degrees of freedom in how to conduct each of these steps and also they can be conducted in different orders.</a:t>
            </a:r>
            <a:endParaRPr lang="en-US" dirty="0"/>
          </a:p>
        </p:txBody>
      </p:sp>
      <p:sp>
        <p:nvSpPr>
          <p:cNvPr id="4" name="Dian numeron paikkamerkki 3"/>
          <p:cNvSpPr>
            <a:spLocks noGrp="1"/>
          </p:cNvSpPr>
          <p:nvPr>
            <p:ph type="sldNum" sz="quarter" idx="10"/>
          </p:nvPr>
        </p:nvSpPr>
        <p:spPr/>
        <p:txBody>
          <a:bodyPr/>
          <a:lstStyle/>
          <a:p>
            <a:fld id="{0366F66F-9223-49BB-B323-4C1A4C37C670}" type="slidenum">
              <a:rPr lang="en-US" smtClean="0"/>
              <a:t>3</a:t>
            </a:fld>
            <a:endParaRPr lang="en-US"/>
          </a:p>
        </p:txBody>
      </p:sp>
    </p:spTree>
    <p:extLst>
      <p:ext uri="{BB962C8B-B14F-4D97-AF65-F5344CB8AC3E}">
        <p14:creationId xmlns:p14="http://schemas.microsoft.com/office/powerpoint/2010/main" val="3543041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smtClean="0"/>
              <a:t>By path dependence in OR we simply mean that the outcome of the OR process can depend on which path is followed.</a:t>
            </a:r>
          </a:p>
          <a:p>
            <a:endParaRPr lang="en-US" dirty="0" smtClean="0"/>
          </a:p>
          <a:p>
            <a:r>
              <a:rPr lang="fi-FI" dirty="0" err="1" smtClean="0"/>
              <a:t>This</a:t>
            </a:r>
            <a:r>
              <a:rPr lang="fi-FI" dirty="0" smtClean="0"/>
              <a:t> </a:t>
            </a:r>
            <a:r>
              <a:rPr lang="fi-FI" dirty="0" err="1" smtClean="0"/>
              <a:t>has</a:t>
            </a:r>
            <a:r>
              <a:rPr lang="fi-FI" dirty="0" smtClean="0"/>
              <a:t> </a:t>
            </a:r>
            <a:r>
              <a:rPr lang="fi-FI" dirty="0" err="1" smtClean="0"/>
              <a:t>been</a:t>
            </a:r>
            <a:r>
              <a:rPr lang="fi-FI" dirty="0" smtClean="0"/>
              <a:t> </a:t>
            </a:r>
            <a:r>
              <a:rPr lang="fi-FI" dirty="0" err="1" smtClean="0"/>
              <a:t>implicitly</a:t>
            </a:r>
            <a:r>
              <a:rPr lang="fi-FI" baseline="0" dirty="0" smtClean="0"/>
              <a:t> </a:t>
            </a:r>
            <a:r>
              <a:rPr lang="fi-FI" baseline="0" dirty="0" err="1" smtClean="0"/>
              <a:t>recognized</a:t>
            </a:r>
            <a:r>
              <a:rPr lang="fi-FI" baseline="0" dirty="0" smtClean="0"/>
              <a:t> </a:t>
            </a:r>
            <a:r>
              <a:rPr lang="fi-FI" baseline="0" dirty="0" err="1" smtClean="0"/>
              <a:t>already</a:t>
            </a:r>
            <a:r>
              <a:rPr lang="fi-FI" baseline="0" dirty="0" smtClean="0"/>
              <a:t> in </a:t>
            </a:r>
            <a:r>
              <a:rPr lang="fi-FI" baseline="0" dirty="0" err="1" smtClean="0"/>
              <a:t>several</a:t>
            </a:r>
            <a:r>
              <a:rPr lang="fi-FI" baseline="0" dirty="0" smtClean="0"/>
              <a:t> </a:t>
            </a:r>
            <a:r>
              <a:rPr lang="fi-FI" baseline="0" dirty="0" err="1" smtClean="0"/>
              <a:t>places</a:t>
            </a:r>
            <a:r>
              <a:rPr lang="fi-FI" baseline="0" dirty="0" smtClean="0"/>
              <a:t> </a:t>
            </a:r>
            <a:r>
              <a:rPr lang="fi-FI" baseline="0" dirty="0" err="1" smtClean="0"/>
              <a:t>such</a:t>
            </a:r>
            <a:r>
              <a:rPr lang="fi-FI" baseline="0" dirty="0" smtClean="0"/>
              <a:t> as </a:t>
            </a:r>
            <a:r>
              <a:rPr lang="fi-FI" baseline="0" dirty="0" err="1" smtClean="0"/>
              <a:t>best</a:t>
            </a:r>
            <a:r>
              <a:rPr lang="fi-FI" baseline="0" dirty="0" smtClean="0"/>
              <a:t> </a:t>
            </a:r>
            <a:r>
              <a:rPr lang="fi-FI" baseline="0" dirty="0" err="1" smtClean="0"/>
              <a:t>practices</a:t>
            </a:r>
            <a:r>
              <a:rPr lang="fi-FI" baseline="0" dirty="0" smtClean="0"/>
              <a:t>, </a:t>
            </a:r>
            <a:r>
              <a:rPr lang="fi-FI" baseline="0" dirty="0" err="1" smtClean="0"/>
              <a:t>adaptive</a:t>
            </a:r>
            <a:r>
              <a:rPr lang="fi-FI" baseline="0" dirty="0" smtClean="0"/>
              <a:t>, </a:t>
            </a:r>
            <a:r>
              <a:rPr lang="fi-FI" baseline="0" dirty="0" err="1" smtClean="0"/>
              <a:t>model</a:t>
            </a:r>
            <a:r>
              <a:rPr lang="fi-FI" baseline="0" dirty="0" smtClean="0"/>
              <a:t> </a:t>
            </a:r>
            <a:r>
              <a:rPr lang="fi-FI" baseline="0" dirty="0" err="1" smtClean="0"/>
              <a:t>validity</a:t>
            </a:r>
            <a:r>
              <a:rPr lang="fi-FI" baseline="0" dirty="0" smtClean="0"/>
              <a:t> and </a:t>
            </a:r>
            <a:r>
              <a:rPr lang="fi-FI" baseline="0" dirty="0" err="1" smtClean="0"/>
              <a:t>ethics</a:t>
            </a:r>
            <a:r>
              <a:rPr lang="fi-FI" baseline="0" dirty="0" smtClean="0"/>
              <a:t> </a:t>
            </a:r>
            <a:r>
              <a:rPr lang="fi-FI" baseline="0" dirty="0" err="1" smtClean="0"/>
              <a:t>literature</a:t>
            </a:r>
            <a:r>
              <a:rPr lang="fi-FI" baseline="0" dirty="0" smtClean="0"/>
              <a:t>. For </a:t>
            </a:r>
            <a:r>
              <a:rPr lang="fi-FI" baseline="0" dirty="0" err="1" smtClean="0"/>
              <a:t>example</a:t>
            </a:r>
            <a:r>
              <a:rPr lang="fi-FI" baseline="0" dirty="0" smtClean="0"/>
              <a:t>, </a:t>
            </a:r>
            <a:r>
              <a:rPr lang="fi-FI" baseline="0" dirty="0" err="1" smtClean="0"/>
              <a:t>Landry</a:t>
            </a:r>
            <a:r>
              <a:rPr lang="fi-FI" baseline="0" dirty="0" smtClean="0"/>
              <a:t> et al. </a:t>
            </a:r>
            <a:r>
              <a:rPr lang="fi-FI" baseline="0" dirty="0" err="1" smtClean="0"/>
              <a:t>Notice</a:t>
            </a:r>
            <a:r>
              <a:rPr lang="fi-FI" baseline="0" dirty="0" smtClean="0"/>
              <a:t> </a:t>
            </a:r>
            <a:r>
              <a:rPr lang="fi-FI" baseline="0" dirty="0" err="1" smtClean="0"/>
              <a:t>that</a:t>
            </a:r>
            <a:r>
              <a:rPr lang="fi-FI" baseline="0" dirty="0" smtClean="0"/>
              <a:t> </a:t>
            </a:r>
            <a:r>
              <a:rPr lang="fi-FI" baseline="0" dirty="0" err="1" smtClean="0"/>
              <a:t>two</a:t>
            </a:r>
            <a:r>
              <a:rPr lang="fi-FI" baseline="0" dirty="0" smtClean="0"/>
              <a:t> </a:t>
            </a:r>
            <a:r>
              <a:rPr lang="fi-FI" baseline="0" dirty="0" err="1" smtClean="0"/>
              <a:t>different</a:t>
            </a:r>
            <a:r>
              <a:rPr lang="fi-FI" baseline="0" dirty="0" smtClean="0"/>
              <a:t> </a:t>
            </a:r>
            <a:r>
              <a:rPr lang="fi-FI" baseline="0" dirty="0" err="1" smtClean="0"/>
              <a:t>but</a:t>
            </a:r>
            <a:r>
              <a:rPr lang="fi-FI" baseline="0" dirty="0" smtClean="0"/>
              <a:t> </a:t>
            </a:r>
            <a:r>
              <a:rPr lang="fi-FI" baseline="0" dirty="0" err="1" smtClean="0"/>
              <a:t>both</a:t>
            </a:r>
            <a:r>
              <a:rPr lang="fi-FI" baseline="0" dirty="0" smtClean="0"/>
              <a:t> </a:t>
            </a:r>
            <a:r>
              <a:rPr lang="fi-FI" baseline="0" dirty="0" err="1" smtClean="0"/>
              <a:t>valid</a:t>
            </a:r>
            <a:r>
              <a:rPr lang="fi-FI" baseline="0" dirty="0" smtClean="0"/>
              <a:t> </a:t>
            </a:r>
            <a:r>
              <a:rPr lang="fi-FI" baseline="0" dirty="0" err="1" smtClean="0"/>
              <a:t>models</a:t>
            </a:r>
            <a:r>
              <a:rPr lang="fi-FI" baseline="0" dirty="0" smtClean="0"/>
              <a:t> </a:t>
            </a:r>
            <a:r>
              <a:rPr lang="fi-FI" baseline="0" dirty="0" err="1" smtClean="0"/>
              <a:t>can</a:t>
            </a:r>
            <a:r>
              <a:rPr lang="fi-FI" baseline="0" dirty="0" smtClean="0"/>
              <a:t> </a:t>
            </a:r>
            <a:r>
              <a:rPr lang="fi-FI" baseline="0" dirty="0" err="1" smtClean="0"/>
              <a:t>lead</a:t>
            </a:r>
            <a:r>
              <a:rPr lang="fi-FI" baseline="0" dirty="0" smtClean="0"/>
              <a:t> to </a:t>
            </a:r>
            <a:r>
              <a:rPr lang="fi-FI" baseline="0" dirty="0" err="1" smtClean="0"/>
              <a:t>different</a:t>
            </a:r>
            <a:r>
              <a:rPr lang="fi-FI" baseline="0" dirty="0" smtClean="0"/>
              <a:t> </a:t>
            </a:r>
            <a:r>
              <a:rPr lang="fi-FI" baseline="0" dirty="0" err="1" smtClean="0"/>
              <a:t>results</a:t>
            </a:r>
            <a:r>
              <a:rPr lang="fi-FI" baseline="0" dirty="0" smtClean="0"/>
              <a:t> in </a:t>
            </a:r>
            <a:r>
              <a:rPr lang="fi-FI" baseline="0" dirty="0" err="1" smtClean="0"/>
              <a:t>the</a:t>
            </a:r>
            <a:r>
              <a:rPr lang="fi-FI" baseline="0" dirty="0" smtClean="0"/>
              <a:t> </a:t>
            </a:r>
            <a:r>
              <a:rPr lang="fi-FI" baseline="0" dirty="0" err="1" smtClean="0"/>
              <a:t>same</a:t>
            </a:r>
            <a:r>
              <a:rPr lang="fi-FI" baseline="0" dirty="0" smtClean="0"/>
              <a:t> </a:t>
            </a:r>
            <a:r>
              <a:rPr lang="fi-FI" baseline="0" dirty="0" err="1" smtClean="0"/>
              <a:t>problem</a:t>
            </a:r>
            <a:r>
              <a:rPr lang="fi-FI" baseline="0" dirty="0" smtClean="0"/>
              <a:t>.</a:t>
            </a:r>
            <a:endParaRPr lang="en-US" dirty="0" smtClean="0"/>
          </a:p>
          <a:p>
            <a:endParaRPr lang="fi-FI" dirty="0" smtClean="0"/>
          </a:p>
          <a:p>
            <a:r>
              <a:rPr lang="fi-FI" dirty="0" err="1" smtClean="0"/>
              <a:t>However</a:t>
            </a:r>
            <a:r>
              <a:rPr lang="fi-FI" dirty="0" smtClean="0"/>
              <a:t>,</a:t>
            </a:r>
            <a:r>
              <a:rPr lang="fi-FI" baseline="0" dirty="0" smtClean="0"/>
              <a:t> </a:t>
            </a:r>
            <a:r>
              <a:rPr lang="fi-FI" baseline="0" dirty="0" err="1" smtClean="0"/>
              <a:t>currently</a:t>
            </a:r>
            <a:r>
              <a:rPr lang="fi-FI" baseline="0" dirty="0" smtClean="0"/>
              <a:t> </a:t>
            </a:r>
            <a:r>
              <a:rPr lang="fi-FI" baseline="0" dirty="0" err="1" smtClean="0"/>
              <a:t>there</a:t>
            </a:r>
            <a:r>
              <a:rPr lang="fi-FI" baseline="0" dirty="0" smtClean="0"/>
              <a:t> </a:t>
            </a:r>
            <a:r>
              <a:rPr lang="fi-FI" baseline="0" dirty="0" err="1" smtClean="0"/>
              <a:t>does</a:t>
            </a:r>
            <a:r>
              <a:rPr lang="fi-FI" baseline="0" dirty="0" smtClean="0"/>
              <a:t> </a:t>
            </a:r>
            <a:r>
              <a:rPr lang="fi-FI" baseline="0" dirty="0" err="1" smtClean="0"/>
              <a:t>not</a:t>
            </a:r>
            <a:r>
              <a:rPr lang="fi-FI" baseline="0" dirty="0" smtClean="0"/>
              <a:t> </a:t>
            </a:r>
            <a:r>
              <a:rPr lang="fi-FI" baseline="0" dirty="0" err="1" smtClean="0"/>
              <a:t>exist</a:t>
            </a:r>
            <a:r>
              <a:rPr lang="fi-FI" baseline="0" dirty="0" smtClean="0"/>
              <a:t> </a:t>
            </a:r>
            <a:r>
              <a:rPr lang="fi-FI" baseline="0" dirty="0" err="1" smtClean="0"/>
              <a:t>one</a:t>
            </a:r>
            <a:r>
              <a:rPr lang="fi-FI" baseline="0" dirty="0" smtClean="0"/>
              <a:t> </a:t>
            </a:r>
            <a:r>
              <a:rPr lang="fi-FI" baseline="0" dirty="0" err="1" smtClean="0"/>
              <a:t>term</a:t>
            </a:r>
            <a:r>
              <a:rPr lang="fi-FI" baseline="0" dirty="0" smtClean="0"/>
              <a:t> for </a:t>
            </a:r>
            <a:r>
              <a:rPr lang="fi-FI" baseline="0" dirty="0" err="1" smtClean="0"/>
              <a:t>the</a:t>
            </a:r>
            <a:r>
              <a:rPr lang="fi-FI" baseline="0" dirty="0" smtClean="0"/>
              <a:t> </a:t>
            </a:r>
            <a:r>
              <a:rPr lang="fi-FI" baseline="0" dirty="0" err="1" smtClean="0"/>
              <a:t>phenomena</a:t>
            </a:r>
            <a:r>
              <a:rPr lang="fi-FI" baseline="0" dirty="0" smtClean="0"/>
              <a:t> and </a:t>
            </a:r>
            <a:r>
              <a:rPr lang="fi-FI" baseline="0" dirty="0" err="1" smtClean="0"/>
              <a:t>the</a:t>
            </a:r>
            <a:r>
              <a:rPr lang="fi-FI" baseline="0" dirty="0" smtClean="0"/>
              <a:t> </a:t>
            </a:r>
            <a:r>
              <a:rPr lang="fi-FI" baseline="0" dirty="0" err="1" smtClean="0"/>
              <a:t>literature</a:t>
            </a:r>
            <a:r>
              <a:rPr lang="fi-FI" baseline="0" dirty="0" smtClean="0"/>
              <a:t> is </a:t>
            </a:r>
            <a:r>
              <a:rPr lang="fi-FI" baseline="0" dirty="0" err="1" smtClean="0"/>
              <a:t>scattered</a:t>
            </a:r>
            <a:r>
              <a:rPr lang="fi-FI" baseline="0" dirty="0" smtClean="0"/>
              <a:t>. </a:t>
            </a:r>
            <a:r>
              <a:rPr lang="en-US" dirty="0" smtClean="0"/>
              <a:t>Therefore we suggest that path dependence in OR is useful as an integrative perspective.</a:t>
            </a:r>
            <a:endParaRPr lang="en-US" dirty="0"/>
          </a:p>
        </p:txBody>
      </p:sp>
      <p:sp>
        <p:nvSpPr>
          <p:cNvPr id="4" name="Dian numeron paikkamerkki 3"/>
          <p:cNvSpPr>
            <a:spLocks noGrp="1"/>
          </p:cNvSpPr>
          <p:nvPr>
            <p:ph type="sldNum" sz="quarter" idx="10"/>
          </p:nvPr>
        </p:nvSpPr>
        <p:spPr/>
        <p:txBody>
          <a:bodyPr/>
          <a:lstStyle/>
          <a:p>
            <a:fld id="{0366F66F-9223-49BB-B323-4C1A4C37C670}" type="slidenum">
              <a:rPr lang="en-US" smtClean="0"/>
              <a:t>4</a:t>
            </a:fld>
            <a:endParaRPr lang="en-US"/>
          </a:p>
        </p:txBody>
      </p:sp>
    </p:spTree>
    <p:extLst>
      <p:ext uri="{BB962C8B-B14F-4D97-AF65-F5344CB8AC3E}">
        <p14:creationId xmlns:p14="http://schemas.microsoft.com/office/powerpoint/2010/main" val="3219832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sz="1200" kern="1200" dirty="0" smtClean="0">
                <a:solidFill>
                  <a:schemeClr val="tx1"/>
                </a:solidFill>
                <a:effectLst/>
                <a:latin typeface="+mn-lt"/>
                <a:ea typeface="+mn-ea"/>
                <a:cs typeface="+mn-cs"/>
              </a:rPr>
              <a:t>So,</a:t>
            </a:r>
            <a:r>
              <a:rPr lang="en-US" sz="1200" kern="1200" baseline="0" dirty="0" smtClean="0">
                <a:solidFill>
                  <a:schemeClr val="tx1"/>
                </a:solidFill>
                <a:effectLst/>
                <a:latin typeface="+mn-lt"/>
                <a:ea typeface="+mn-ea"/>
                <a:cs typeface="+mn-cs"/>
              </a:rPr>
              <a:t> is path dependence a risk?</a:t>
            </a:r>
          </a:p>
          <a:p>
            <a:r>
              <a:rPr lang="fi-FI" sz="1200" kern="1200" baseline="0" dirty="0" err="1" smtClean="0">
                <a:solidFill>
                  <a:schemeClr val="tx1"/>
                </a:solidFill>
                <a:effectLst/>
                <a:latin typeface="+mn-lt"/>
                <a:ea typeface="+mn-ea"/>
                <a:cs typeface="+mn-cs"/>
              </a:rPr>
              <a:t>We</a:t>
            </a:r>
            <a:r>
              <a:rPr lang="fi-FI" sz="1200" kern="1200" baseline="0" dirty="0" smtClean="0">
                <a:solidFill>
                  <a:schemeClr val="tx1"/>
                </a:solidFill>
                <a:effectLst/>
                <a:latin typeface="+mn-lt"/>
                <a:ea typeface="+mn-ea"/>
                <a:cs typeface="+mn-cs"/>
              </a:rPr>
              <a:t> </a:t>
            </a:r>
            <a:r>
              <a:rPr lang="fi-FI" sz="1200" kern="1200" baseline="0" dirty="0" err="1" smtClean="0">
                <a:solidFill>
                  <a:schemeClr val="tx1"/>
                </a:solidFill>
                <a:effectLst/>
                <a:latin typeface="+mn-lt"/>
                <a:ea typeface="+mn-ea"/>
                <a:cs typeface="+mn-cs"/>
              </a:rPr>
              <a:t>suggest</a:t>
            </a:r>
            <a:r>
              <a:rPr lang="fi-FI" sz="1200" kern="1200" baseline="0" dirty="0" smtClean="0">
                <a:solidFill>
                  <a:schemeClr val="tx1"/>
                </a:solidFill>
                <a:effectLst/>
                <a:latin typeface="+mn-lt"/>
                <a:ea typeface="+mn-ea"/>
                <a:cs typeface="+mn-cs"/>
              </a:rPr>
              <a:t> </a:t>
            </a:r>
            <a:r>
              <a:rPr lang="fi-FI" sz="1200" kern="1200" baseline="0" dirty="0" err="1" smtClean="0">
                <a:solidFill>
                  <a:schemeClr val="tx1"/>
                </a:solidFill>
                <a:effectLst/>
                <a:latin typeface="+mn-lt"/>
                <a:ea typeface="+mn-ea"/>
                <a:cs typeface="+mn-cs"/>
              </a:rPr>
              <a:t>that</a:t>
            </a:r>
            <a:r>
              <a:rPr lang="fi-FI" sz="1200" kern="1200" baseline="0" dirty="0" smtClean="0">
                <a:solidFill>
                  <a:schemeClr val="tx1"/>
                </a:solidFill>
                <a:effectLst/>
                <a:latin typeface="+mn-lt"/>
                <a:ea typeface="+mn-ea"/>
                <a:cs typeface="+mn-cs"/>
              </a:rPr>
              <a:t> it is </a:t>
            </a:r>
            <a:r>
              <a:rPr lang="fi-FI" sz="1200" kern="1200" baseline="0" dirty="0" err="1" smtClean="0">
                <a:solidFill>
                  <a:schemeClr val="tx1"/>
                </a:solidFill>
                <a:effectLst/>
                <a:latin typeface="+mn-lt"/>
                <a:ea typeface="+mn-ea"/>
                <a:cs typeface="+mn-cs"/>
              </a:rPr>
              <a:t>more</a:t>
            </a:r>
            <a:r>
              <a:rPr lang="fi-FI" sz="1200" kern="1200" baseline="0" dirty="0" smtClean="0">
                <a:solidFill>
                  <a:schemeClr val="tx1"/>
                </a:solidFill>
                <a:effectLst/>
                <a:latin typeface="+mn-lt"/>
                <a:ea typeface="+mn-ea"/>
                <a:cs typeface="+mn-cs"/>
              </a:rPr>
              <a:t> </a:t>
            </a:r>
            <a:r>
              <a:rPr lang="fi-FI" sz="1200" kern="1200" baseline="0" dirty="0" err="1" smtClean="0">
                <a:solidFill>
                  <a:schemeClr val="tx1"/>
                </a:solidFill>
                <a:effectLst/>
                <a:latin typeface="+mn-lt"/>
                <a:ea typeface="+mn-ea"/>
                <a:cs typeface="+mn-cs"/>
              </a:rPr>
              <a:t>likely</a:t>
            </a:r>
            <a:r>
              <a:rPr lang="fi-FI" sz="1200" kern="1200" baseline="0" dirty="0" smtClean="0">
                <a:solidFill>
                  <a:schemeClr val="tx1"/>
                </a:solidFill>
                <a:effectLst/>
                <a:latin typeface="+mn-lt"/>
                <a:ea typeface="+mn-ea"/>
                <a:cs typeface="+mn-cs"/>
              </a:rPr>
              <a:t> to </a:t>
            </a:r>
            <a:r>
              <a:rPr lang="fi-FI" sz="1200" kern="1200" baseline="0" dirty="0" err="1" smtClean="0">
                <a:solidFill>
                  <a:schemeClr val="tx1"/>
                </a:solidFill>
                <a:effectLst/>
                <a:latin typeface="+mn-lt"/>
                <a:ea typeface="+mn-ea"/>
                <a:cs typeface="+mn-cs"/>
              </a:rPr>
              <a:t>be</a:t>
            </a:r>
            <a:r>
              <a:rPr lang="fi-FI" sz="1200" kern="1200" baseline="0" dirty="0" smtClean="0">
                <a:solidFill>
                  <a:schemeClr val="tx1"/>
                </a:solidFill>
                <a:effectLst/>
                <a:latin typeface="+mn-lt"/>
                <a:ea typeface="+mn-ea"/>
                <a:cs typeface="+mn-cs"/>
              </a:rPr>
              <a:t> in </a:t>
            </a:r>
            <a:r>
              <a:rPr lang="fi-FI" sz="1200" kern="1200" baseline="0" dirty="0" err="1" smtClean="0">
                <a:solidFill>
                  <a:schemeClr val="tx1"/>
                </a:solidFill>
                <a:effectLst/>
                <a:latin typeface="+mn-lt"/>
                <a:ea typeface="+mn-ea"/>
                <a:cs typeface="+mn-cs"/>
              </a:rPr>
              <a:t>optimization</a:t>
            </a:r>
            <a:r>
              <a:rPr lang="fi-FI" sz="1200" kern="1200" baseline="0" dirty="0" smtClean="0">
                <a:solidFill>
                  <a:schemeClr val="tx1"/>
                </a:solidFill>
                <a:effectLst/>
                <a:latin typeface="+mn-lt"/>
                <a:ea typeface="+mn-ea"/>
                <a:cs typeface="+mn-cs"/>
              </a:rPr>
              <a:t>, </a:t>
            </a:r>
            <a:r>
              <a:rPr lang="fi-FI" sz="1200" kern="1200" baseline="0" dirty="0" err="1" smtClean="0">
                <a:solidFill>
                  <a:schemeClr val="tx1"/>
                </a:solidFill>
                <a:effectLst/>
                <a:latin typeface="+mn-lt"/>
                <a:ea typeface="+mn-ea"/>
                <a:cs typeface="+mn-cs"/>
              </a:rPr>
              <a:t>reaching</a:t>
            </a:r>
            <a:r>
              <a:rPr lang="fi-FI" sz="1200" kern="1200" baseline="0" dirty="0" smtClean="0">
                <a:solidFill>
                  <a:schemeClr val="tx1"/>
                </a:solidFill>
                <a:effectLst/>
                <a:latin typeface="+mn-lt"/>
                <a:ea typeface="+mn-ea"/>
                <a:cs typeface="+mn-cs"/>
              </a:rPr>
              <a:t> </a:t>
            </a:r>
            <a:r>
              <a:rPr lang="fi-FI" sz="1200" kern="1200" baseline="0" dirty="0" err="1" smtClean="0">
                <a:solidFill>
                  <a:schemeClr val="tx1"/>
                </a:solidFill>
                <a:effectLst/>
                <a:latin typeface="+mn-lt"/>
                <a:ea typeface="+mn-ea"/>
                <a:cs typeface="+mn-cs"/>
              </a:rPr>
              <a:t>efficiency</a:t>
            </a:r>
            <a:r>
              <a:rPr lang="fi-FI" sz="1200" kern="1200" baseline="0" dirty="0" smtClean="0">
                <a:solidFill>
                  <a:schemeClr val="tx1"/>
                </a:solidFill>
                <a:effectLst/>
                <a:latin typeface="+mn-lt"/>
                <a:ea typeface="+mn-ea"/>
                <a:cs typeface="+mn-cs"/>
              </a:rPr>
              <a:t> and </a:t>
            </a:r>
            <a:r>
              <a:rPr lang="fi-FI" sz="1200" kern="1200" baseline="0" dirty="0" err="1" smtClean="0">
                <a:solidFill>
                  <a:schemeClr val="tx1"/>
                </a:solidFill>
                <a:effectLst/>
                <a:latin typeface="+mn-lt"/>
                <a:ea typeface="+mn-ea"/>
                <a:cs typeface="+mn-cs"/>
              </a:rPr>
              <a:t>normative</a:t>
            </a:r>
            <a:r>
              <a:rPr lang="fi-FI" sz="1200" kern="1200" baseline="0" dirty="0" smtClean="0">
                <a:solidFill>
                  <a:schemeClr val="tx1"/>
                </a:solidFill>
                <a:effectLst/>
                <a:latin typeface="+mn-lt"/>
                <a:ea typeface="+mn-ea"/>
                <a:cs typeface="+mn-cs"/>
              </a:rPr>
              <a:t> </a:t>
            </a:r>
            <a:r>
              <a:rPr lang="fi-FI" sz="1200" kern="1200" baseline="0" dirty="0" err="1" smtClean="0">
                <a:solidFill>
                  <a:schemeClr val="tx1"/>
                </a:solidFill>
                <a:effectLst/>
                <a:latin typeface="+mn-lt"/>
                <a:ea typeface="+mn-ea"/>
                <a:cs typeface="+mn-cs"/>
              </a:rPr>
              <a:t>decision</a:t>
            </a:r>
            <a:r>
              <a:rPr lang="fi-FI" sz="1200" kern="1200" baseline="0" dirty="0" smtClean="0">
                <a:solidFill>
                  <a:schemeClr val="tx1"/>
                </a:solidFill>
                <a:effectLst/>
                <a:latin typeface="+mn-lt"/>
                <a:ea typeface="+mn-ea"/>
                <a:cs typeface="+mn-cs"/>
              </a:rPr>
              <a:t> </a:t>
            </a:r>
            <a:r>
              <a:rPr lang="fi-FI" sz="1200" kern="1200" baseline="0" dirty="0" err="1" smtClean="0">
                <a:solidFill>
                  <a:schemeClr val="tx1"/>
                </a:solidFill>
                <a:effectLst/>
                <a:latin typeface="+mn-lt"/>
                <a:ea typeface="+mn-ea"/>
                <a:cs typeface="+mn-cs"/>
              </a:rPr>
              <a:t>support</a:t>
            </a:r>
            <a:r>
              <a:rPr lang="fi-FI" sz="1200" kern="1200" baseline="0" dirty="0" smtClean="0">
                <a:solidFill>
                  <a:schemeClr val="tx1"/>
                </a:solidFill>
                <a:effectLst/>
                <a:latin typeface="+mn-lt"/>
                <a:ea typeface="+mn-ea"/>
                <a:cs typeface="+mn-cs"/>
              </a:rPr>
              <a:t> </a:t>
            </a:r>
            <a:r>
              <a:rPr lang="fi-FI" sz="1200" kern="1200" baseline="0" dirty="0" err="1" smtClean="0">
                <a:solidFill>
                  <a:schemeClr val="tx1"/>
                </a:solidFill>
                <a:effectLst/>
                <a:latin typeface="+mn-lt"/>
                <a:ea typeface="+mn-ea"/>
                <a:cs typeface="+mn-cs"/>
              </a:rPr>
              <a:t>where</a:t>
            </a:r>
            <a:r>
              <a:rPr lang="fi-FI" sz="1200" kern="1200" baseline="0" dirty="0" smtClean="0">
                <a:solidFill>
                  <a:schemeClr val="tx1"/>
                </a:solidFill>
                <a:effectLst/>
                <a:latin typeface="+mn-lt"/>
                <a:ea typeface="+mn-ea"/>
                <a:cs typeface="+mn-cs"/>
              </a:rPr>
              <a:t> </a:t>
            </a:r>
            <a:r>
              <a:rPr lang="fi-FI" sz="1200" kern="1200" baseline="0" dirty="0" err="1" smtClean="0">
                <a:solidFill>
                  <a:schemeClr val="tx1"/>
                </a:solidFill>
                <a:effectLst/>
                <a:latin typeface="+mn-lt"/>
                <a:ea typeface="+mn-ea"/>
                <a:cs typeface="+mn-cs"/>
              </a:rPr>
              <a:t>one</a:t>
            </a:r>
            <a:r>
              <a:rPr lang="fi-FI" sz="1200" kern="1200" baseline="0" dirty="0" smtClean="0">
                <a:solidFill>
                  <a:schemeClr val="tx1"/>
                </a:solidFill>
                <a:effectLst/>
                <a:latin typeface="+mn-lt"/>
                <a:ea typeface="+mn-ea"/>
                <a:cs typeface="+mn-cs"/>
              </a:rPr>
              <a:t> </a:t>
            </a:r>
            <a:r>
              <a:rPr lang="fi-FI" sz="1200" kern="1200" baseline="0" dirty="0" err="1" smtClean="0">
                <a:solidFill>
                  <a:schemeClr val="tx1"/>
                </a:solidFill>
                <a:effectLst/>
                <a:latin typeface="+mn-lt"/>
                <a:ea typeface="+mn-ea"/>
                <a:cs typeface="+mn-cs"/>
              </a:rPr>
              <a:t>would</a:t>
            </a:r>
            <a:r>
              <a:rPr lang="fi-FI" sz="1200" kern="1200" baseline="0" dirty="0" smtClean="0">
                <a:solidFill>
                  <a:schemeClr val="tx1"/>
                </a:solidFill>
                <a:effectLst/>
                <a:latin typeface="+mn-lt"/>
                <a:ea typeface="+mn-ea"/>
                <a:cs typeface="+mn-cs"/>
              </a:rPr>
              <a:t> </a:t>
            </a:r>
            <a:r>
              <a:rPr lang="fi-FI" sz="1200" kern="1200" baseline="0" dirty="0" err="1" smtClean="0">
                <a:solidFill>
                  <a:schemeClr val="tx1"/>
                </a:solidFill>
                <a:effectLst/>
                <a:latin typeface="+mn-lt"/>
                <a:ea typeface="+mn-ea"/>
                <a:cs typeface="+mn-cs"/>
              </a:rPr>
              <a:t>like</a:t>
            </a:r>
            <a:r>
              <a:rPr lang="fi-FI" sz="1200" kern="1200" baseline="0" dirty="0" smtClean="0">
                <a:solidFill>
                  <a:schemeClr val="tx1"/>
                </a:solidFill>
                <a:effectLst/>
                <a:latin typeface="+mn-lt"/>
                <a:ea typeface="+mn-ea"/>
                <a:cs typeface="+mn-cs"/>
              </a:rPr>
              <a:t> to </a:t>
            </a:r>
            <a:r>
              <a:rPr lang="fi-FI" sz="1200" kern="1200" baseline="0" dirty="0" err="1" smtClean="0">
                <a:solidFill>
                  <a:schemeClr val="tx1"/>
                </a:solidFill>
                <a:effectLst/>
                <a:latin typeface="+mn-lt"/>
                <a:ea typeface="+mn-ea"/>
                <a:cs typeface="+mn-cs"/>
              </a:rPr>
              <a:t>find</a:t>
            </a:r>
            <a:r>
              <a:rPr lang="fi-FI" sz="1200" kern="1200" baseline="0" dirty="0" smtClean="0">
                <a:solidFill>
                  <a:schemeClr val="tx1"/>
                </a:solidFill>
                <a:effectLst/>
                <a:latin typeface="+mn-lt"/>
                <a:ea typeface="+mn-ea"/>
                <a:cs typeface="+mn-cs"/>
              </a:rPr>
              <a:t> </a:t>
            </a:r>
            <a:r>
              <a:rPr lang="fi-FI" sz="1200" kern="1200" baseline="0" dirty="0" err="1" smtClean="0">
                <a:solidFill>
                  <a:schemeClr val="tx1"/>
                </a:solidFill>
                <a:effectLst/>
                <a:latin typeface="+mn-lt"/>
                <a:ea typeface="+mn-ea"/>
                <a:cs typeface="+mn-cs"/>
              </a:rPr>
              <a:t>one</a:t>
            </a:r>
            <a:r>
              <a:rPr lang="fi-FI" sz="1200" kern="1200" baseline="0" dirty="0" smtClean="0">
                <a:solidFill>
                  <a:schemeClr val="tx1"/>
                </a:solidFill>
                <a:effectLst/>
                <a:latin typeface="+mn-lt"/>
                <a:ea typeface="+mn-ea"/>
                <a:cs typeface="+mn-cs"/>
              </a:rPr>
              <a:t> ”</a:t>
            </a:r>
            <a:r>
              <a:rPr lang="fi-FI" sz="1200" kern="1200" baseline="0" dirty="0" err="1" smtClean="0">
                <a:solidFill>
                  <a:schemeClr val="tx1"/>
                </a:solidFill>
                <a:effectLst/>
                <a:latin typeface="+mn-lt"/>
                <a:ea typeface="+mn-ea"/>
                <a:cs typeface="+mn-cs"/>
              </a:rPr>
              <a:t>best</a:t>
            </a:r>
            <a:r>
              <a:rPr lang="fi-FI" sz="1200" kern="1200" baseline="0" dirty="0" smtClean="0">
                <a:solidFill>
                  <a:schemeClr val="tx1"/>
                </a:solidFill>
                <a:effectLst/>
                <a:latin typeface="+mn-lt"/>
                <a:ea typeface="+mn-ea"/>
                <a:cs typeface="+mn-cs"/>
              </a:rPr>
              <a:t>” </a:t>
            </a:r>
            <a:r>
              <a:rPr lang="fi-FI" sz="1200" kern="1200" baseline="0" dirty="0" err="1" smtClean="0">
                <a:solidFill>
                  <a:schemeClr val="tx1"/>
                </a:solidFill>
                <a:effectLst/>
                <a:latin typeface="+mn-lt"/>
                <a:ea typeface="+mn-ea"/>
                <a:cs typeface="+mn-cs"/>
              </a:rPr>
              <a:t>solution</a:t>
            </a:r>
            <a:r>
              <a:rPr lang="fi-FI" sz="1200" kern="1200" baseline="0" dirty="0" smtClean="0">
                <a:solidFill>
                  <a:schemeClr val="tx1"/>
                </a:solidFill>
                <a:effectLst/>
                <a:latin typeface="+mn-lt"/>
                <a:ea typeface="+mn-ea"/>
                <a:cs typeface="+mn-cs"/>
              </a:rPr>
              <a:t>. </a:t>
            </a:r>
          </a:p>
          <a:p>
            <a:endParaRPr lang="fi-FI" sz="1200" kern="1200" baseline="0" dirty="0" smtClean="0">
              <a:solidFill>
                <a:schemeClr val="tx1"/>
              </a:solidFill>
              <a:effectLst/>
              <a:latin typeface="+mn-lt"/>
              <a:ea typeface="+mn-ea"/>
              <a:cs typeface="+mn-cs"/>
            </a:endParaRPr>
          </a:p>
          <a:p>
            <a:r>
              <a:rPr lang="fi-FI" sz="1200" kern="1200" baseline="0" dirty="0" smtClean="0">
                <a:solidFill>
                  <a:schemeClr val="tx1"/>
                </a:solidFill>
                <a:effectLst/>
                <a:latin typeface="+mn-lt"/>
                <a:ea typeface="+mn-ea"/>
                <a:cs typeface="+mn-cs"/>
              </a:rPr>
              <a:t>In </a:t>
            </a:r>
            <a:r>
              <a:rPr lang="fi-FI" sz="1200" kern="1200" baseline="0" dirty="0" err="1" smtClean="0">
                <a:solidFill>
                  <a:schemeClr val="tx1"/>
                </a:solidFill>
                <a:effectLst/>
                <a:latin typeface="+mn-lt"/>
                <a:ea typeface="+mn-ea"/>
                <a:cs typeface="+mn-cs"/>
              </a:rPr>
              <a:t>important</a:t>
            </a:r>
            <a:r>
              <a:rPr lang="fi-FI" sz="1200" kern="1200" baseline="0" dirty="0" smtClean="0">
                <a:solidFill>
                  <a:schemeClr val="tx1"/>
                </a:solidFill>
                <a:effectLst/>
                <a:latin typeface="+mn-lt"/>
                <a:ea typeface="+mn-ea"/>
                <a:cs typeface="+mn-cs"/>
              </a:rPr>
              <a:t> </a:t>
            </a:r>
            <a:r>
              <a:rPr lang="fi-FI" sz="1200" kern="1200" baseline="0" dirty="0" err="1" smtClean="0">
                <a:solidFill>
                  <a:schemeClr val="tx1"/>
                </a:solidFill>
                <a:effectLst/>
                <a:latin typeface="+mn-lt"/>
                <a:ea typeface="+mn-ea"/>
                <a:cs typeface="+mn-cs"/>
              </a:rPr>
              <a:t>policy</a:t>
            </a:r>
            <a:r>
              <a:rPr lang="fi-FI" sz="1200" kern="1200" baseline="0" dirty="0" smtClean="0">
                <a:solidFill>
                  <a:schemeClr val="tx1"/>
                </a:solidFill>
                <a:effectLst/>
                <a:latin typeface="+mn-lt"/>
                <a:ea typeface="+mn-ea"/>
                <a:cs typeface="+mn-cs"/>
              </a:rPr>
              <a:t> </a:t>
            </a:r>
            <a:r>
              <a:rPr lang="fi-FI" sz="1200" kern="1200" baseline="0" dirty="0" err="1" smtClean="0">
                <a:solidFill>
                  <a:schemeClr val="tx1"/>
                </a:solidFill>
                <a:effectLst/>
                <a:latin typeface="+mn-lt"/>
                <a:ea typeface="+mn-ea"/>
                <a:cs typeface="+mn-cs"/>
              </a:rPr>
              <a:t>problems</a:t>
            </a:r>
            <a:r>
              <a:rPr lang="fi-FI" sz="1200" kern="1200" baseline="0" dirty="0" smtClean="0">
                <a:solidFill>
                  <a:schemeClr val="tx1"/>
                </a:solidFill>
                <a:effectLst/>
                <a:latin typeface="+mn-lt"/>
                <a:ea typeface="+mn-ea"/>
                <a:cs typeface="+mn-cs"/>
              </a:rPr>
              <a:t> </a:t>
            </a:r>
            <a:r>
              <a:rPr lang="fi-FI" sz="1200" kern="1200" baseline="0" dirty="0" err="1" smtClean="0">
                <a:solidFill>
                  <a:schemeClr val="tx1"/>
                </a:solidFill>
                <a:effectLst/>
                <a:latin typeface="+mn-lt"/>
                <a:ea typeface="+mn-ea"/>
                <a:cs typeface="+mn-cs"/>
              </a:rPr>
              <a:t>one</a:t>
            </a:r>
            <a:r>
              <a:rPr lang="fi-FI" sz="1200" kern="1200" baseline="0" dirty="0" smtClean="0">
                <a:solidFill>
                  <a:schemeClr val="tx1"/>
                </a:solidFill>
                <a:effectLst/>
                <a:latin typeface="+mn-lt"/>
                <a:ea typeface="+mn-ea"/>
                <a:cs typeface="+mn-cs"/>
              </a:rPr>
              <a:t> </a:t>
            </a:r>
            <a:r>
              <a:rPr lang="fi-FI" sz="1200" kern="1200" baseline="0" dirty="0" err="1" smtClean="0">
                <a:solidFill>
                  <a:schemeClr val="tx1"/>
                </a:solidFill>
                <a:effectLst/>
                <a:latin typeface="+mn-lt"/>
                <a:ea typeface="+mn-ea"/>
                <a:cs typeface="+mn-cs"/>
              </a:rPr>
              <a:t>should</a:t>
            </a:r>
            <a:r>
              <a:rPr lang="fi-FI" sz="1200" kern="1200" baseline="0" dirty="0" smtClean="0">
                <a:solidFill>
                  <a:schemeClr val="tx1"/>
                </a:solidFill>
                <a:effectLst/>
                <a:latin typeface="+mn-lt"/>
                <a:ea typeface="+mn-ea"/>
                <a:cs typeface="+mn-cs"/>
              </a:rPr>
              <a:t> at </a:t>
            </a:r>
            <a:r>
              <a:rPr lang="en-US" sz="1200" kern="1200" dirty="0" smtClean="0">
                <a:solidFill>
                  <a:schemeClr val="tx1"/>
                </a:solidFill>
                <a:effectLst/>
                <a:latin typeface="+mn-lt"/>
                <a:ea typeface="+mn-ea"/>
                <a:cs typeface="+mn-cs"/>
              </a:rPr>
              <a:t>least be aware of the phenomena and its possible origins.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path dependence is not such a big risk if the goal is to increase understanding. It</a:t>
            </a:r>
            <a:r>
              <a:rPr lang="en-US" sz="1200" kern="1200" baseline="0" dirty="0" smtClean="0">
                <a:solidFill>
                  <a:schemeClr val="tx1"/>
                </a:solidFill>
                <a:effectLst/>
                <a:latin typeface="+mn-lt"/>
                <a:ea typeface="+mn-ea"/>
                <a:cs typeface="+mn-cs"/>
              </a:rPr>
              <a:t> can even be beneficial to try out different paths.</a:t>
            </a:r>
            <a:endParaRPr lang="en-US" sz="1200" kern="1200" dirty="0" smtClean="0">
              <a:solidFill>
                <a:schemeClr val="tx1"/>
              </a:solidFill>
              <a:effectLst/>
              <a:latin typeface="+mn-lt"/>
              <a:ea typeface="+mn-ea"/>
              <a:cs typeface="+mn-cs"/>
            </a:endParaRPr>
          </a:p>
          <a:p>
            <a:endParaRPr lang="en-US" dirty="0"/>
          </a:p>
        </p:txBody>
      </p:sp>
      <p:sp>
        <p:nvSpPr>
          <p:cNvPr id="4" name="Dian numeron paikkamerkki 3"/>
          <p:cNvSpPr>
            <a:spLocks noGrp="1"/>
          </p:cNvSpPr>
          <p:nvPr>
            <p:ph type="sldNum" sz="quarter" idx="10"/>
          </p:nvPr>
        </p:nvSpPr>
        <p:spPr/>
        <p:txBody>
          <a:bodyPr/>
          <a:lstStyle/>
          <a:p>
            <a:fld id="{0366F66F-9223-49BB-B323-4C1A4C37C670}" type="slidenum">
              <a:rPr lang="en-US" smtClean="0"/>
              <a:t>5</a:t>
            </a:fld>
            <a:endParaRPr lang="en-US"/>
          </a:p>
        </p:txBody>
      </p:sp>
    </p:spTree>
    <p:extLst>
      <p:ext uri="{BB962C8B-B14F-4D97-AF65-F5344CB8AC3E}">
        <p14:creationId xmlns:p14="http://schemas.microsoft.com/office/powerpoint/2010/main" val="2844617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Next I will present seven drivers and origins of path dependence which can interact and occur together. </a:t>
            </a:r>
          </a:p>
          <a:p>
            <a:endParaRPr lang="en-US" dirty="0"/>
          </a:p>
        </p:txBody>
      </p:sp>
      <p:sp>
        <p:nvSpPr>
          <p:cNvPr id="4" name="Dian numeron paikkamerkki 3"/>
          <p:cNvSpPr>
            <a:spLocks noGrp="1"/>
          </p:cNvSpPr>
          <p:nvPr>
            <p:ph type="sldNum" sz="quarter" idx="10"/>
          </p:nvPr>
        </p:nvSpPr>
        <p:spPr/>
        <p:txBody>
          <a:bodyPr/>
          <a:lstStyle/>
          <a:p>
            <a:fld id="{0366F66F-9223-49BB-B323-4C1A4C37C670}" type="slidenum">
              <a:rPr lang="en-US" smtClean="0"/>
              <a:t>6</a:t>
            </a:fld>
            <a:endParaRPr lang="en-US"/>
          </a:p>
        </p:txBody>
      </p:sp>
    </p:spTree>
    <p:extLst>
      <p:ext uri="{BB962C8B-B14F-4D97-AF65-F5344CB8AC3E}">
        <p14:creationId xmlns:p14="http://schemas.microsoft.com/office/powerpoint/2010/main" val="3891970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sz="1200" kern="1200" dirty="0" smtClean="0">
                <a:solidFill>
                  <a:schemeClr val="tx1"/>
                </a:solidFill>
                <a:effectLst/>
                <a:latin typeface="+mn-lt"/>
                <a:ea typeface="+mn-ea"/>
                <a:cs typeface="+mn-cs"/>
              </a:rPr>
              <a:t>By systemic drivers we refer to phenomena related to either the social system formed by the people involved in the problem solving OR to the system under study.</a:t>
            </a:r>
          </a:p>
          <a:p>
            <a:r>
              <a:rPr lang="en-US" sz="1200" kern="1200" dirty="0" smtClean="0">
                <a:solidFill>
                  <a:schemeClr val="tx1"/>
                </a:solidFill>
                <a:effectLst/>
                <a:latin typeface="+mn-lt"/>
                <a:ea typeface="+mn-ea"/>
                <a:cs typeface="+mn-cs"/>
              </a:rPr>
              <a:t>One example of systemic path dependence in OR is the </a:t>
            </a:r>
            <a:r>
              <a:rPr lang="en-US" sz="1200" kern="1200" dirty="0" err="1" smtClean="0">
                <a:solidFill>
                  <a:schemeClr val="tx1"/>
                </a:solidFill>
                <a:effectLst/>
                <a:latin typeface="+mn-lt"/>
                <a:ea typeface="+mn-ea"/>
                <a:cs typeface="+mn-cs"/>
              </a:rPr>
              <a:t>the</a:t>
            </a:r>
            <a:r>
              <a:rPr lang="en-US" sz="1200" kern="1200" dirty="0" smtClean="0">
                <a:solidFill>
                  <a:schemeClr val="tx1"/>
                </a:solidFill>
                <a:effectLst/>
                <a:latin typeface="+mn-lt"/>
                <a:ea typeface="+mn-ea"/>
                <a:cs typeface="+mn-cs"/>
              </a:rPr>
              <a:t> possible lock-in to one modeling approach. In peer group it is easy to convince each other that this is the right model.</a:t>
            </a:r>
          </a:p>
          <a:p>
            <a:r>
              <a:rPr lang="en-US" sz="1200" kern="1200" dirty="0" smtClean="0">
                <a:solidFill>
                  <a:schemeClr val="tx1"/>
                </a:solidFill>
                <a:effectLst/>
                <a:latin typeface="+mn-lt"/>
                <a:ea typeface="+mn-ea"/>
                <a:cs typeface="+mn-cs"/>
              </a:rPr>
              <a:t>Then there is different sources of irreversibility, for example if you have started by collecting a set of data, then you can be forced to work with that since you do not have the possibility to start over and collect a different set.</a:t>
            </a:r>
          </a:p>
          <a:p>
            <a:r>
              <a:rPr lang="en-US" sz="1200" kern="1200" dirty="0" smtClean="0">
                <a:solidFill>
                  <a:schemeClr val="tx1"/>
                </a:solidFill>
                <a:effectLst/>
                <a:latin typeface="+mn-lt"/>
                <a:ea typeface="+mn-ea"/>
                <a:cs typeface="+mn-cs"/>
              </a:rPr>
              <a:t>More generally, there the systemic sources can be described mathematically as increasing returns, </a:t>
            </a:r>
            <a:r>
              <a:rPr lang="en-US" sz="1200" kern="1200" dirty="0" err="1" smtClean="0">
                <a:solidFill>
                  <a:schemeClr val="tx1"/>
                </a:solidFill>
                <a:effectLst/>
                <a:latin typeface="+mn-lt"/>
                <a:ea typeface="+mn-ea"/>
                <a:cs typeface="+mn-cs"/>
              </a:rPr>
              <a:t>bifrucations</a:t>
            </a:r>
            <a:r>
              <a:rPr lang="en-US" sz="1200" kern="1200" dirty="0" smtClean="0">
                <a:solidFill>
                  <a:schemeClr val="tx1"/>
                </a:solidFill>
                <a:effectLst/>
                <a:latin typeface="+mn-lt"/>
                <a:ea typeface="+mn-ea"/>
                <a:cs typeface="+mn-cs"/>
              </a:rPr>
              <a:t> and feedback loops.</a:t>
            </a:r>
          </a:p>
          <a:p>
            <a:endParaRPr lang="fi-FI" dirty="0" smtClean="0"/>
          </a:p>
          <a:p>
            <a:r>
              <a:rPr lang="en-US" sz="1200" kern="1200" dirty="0" smtClean="0">
                <a:solidFill>
                  <a:schemeClr val="tx1"/>
                </a:solidFill>
                <a:effectLst/>
                <a:latin typeface="+mn-lt"/>
                <a:ea typeface="+mn-ea"/>
                <a:cs typeface="+mn-cs"/>
              </a:rPr>
              <a:t>Bifurcation</a:t>
            </a:r>
            <a:r>
              <a:rPr lang="en-US" sz="1200" kern="1200" baseline="0" dirty="0" smtClean="0">
                <a:solidFill>
                  <a:schemeClr val="tx1"/>
                </a:solidFill>
                <a:effectLst/>
                <a:latin typeface="+mn-lt"/>
                <a:ea typeface="+mn-ea"/>
                <a:cs typeface="+mn-cs"/>
              </a:rPr>
              <a:t> collapse of a fishery.</a:t>
            </a:r>
            <a:endParaRPr lang="en-US" sz="1200" kern="1200" dirty="0" smtClean="0">
              <a:solidFill>
                <a:schemeClr val="tx1"/>
              </a:solidFill>
              <a:effectLst/>
              <a:latin typeface="+mn-lt"/>
              <a:ea typeface="+mn-ea"/>
              <a:cs typeface="+mn-cs"/>
            </a:endParaRPr>
          </a:p>
          <a:p>
            <a:endParaRPr lang="en-US" dirty="0"/>
          </a:p>
        </p:txBody>
      </p:sp>
      <p:sp>
        <p:nvSpPr>
          <p:cNvPr id="4" name="Dian numeron paikkamerkki 3"/>
          <p:cNvSpPr>
            <a:spLocks noGrp="1"/>
          </p:cNvSpPr>
          <p:nvPr>
            <p:ph type="sldNum" sz="quarter" idx="10"/>
          </p:nvPr>
        </p:nvSpPr>
        <p:spPr/>
        <p:txBody>
          <a:bodyPr/>
          <a:lstStyle/>
          <a:p>
            <a:fld id="{0366F66F-9223-49BB-B323-4C1A4C37C670}" type="slidenum">
              <a:rPr lang="en-US" smtClean="0"/>
              <a:t>7</a:t>
            </a:fld>
            <a:endParaRPr lang="en-US"/>
          </a:p>
        </p:txBody>
      </p:sp>
    </p:spTree>
    <p:extLst>
      <p:ext uri="{BB962C8B-B14F-4D97-AF65-F5344CB8AC3E}">
        <p14:creationId xmlns:p14="http://schemas.microsoft.com/office/powerpoint/2010/main" val="3213681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sz="1200" kern="1200" dirty="0" smtClean="0">
                <a:solidFill>
                  <a:schemeClr val="tx1"/>
                </a:solidFill>
                <a:effectLst/>
                <a:latin typeface="+mn-lt"/>
                <a:ea typeface="+mn-ea"/>
                <a:cs typeface="+mn-cs"/>
              </a:rPr>
              <a:t>Learning is important because it is actually one outcome of the OR process but also something that happens during the process and it influences the direction to which the process will develop.</a:t>
            </a:r>
          </a:p>
          <a:p>
            <a:r>
              <a:rPr lang="en-US" sz="1200" kern="1200" dirty="0" smtClean="0">
                <a:solidFill>
                  <a:schemeClr val="tx1"/>
                </a:solidFill>
                <a:effectLst/>
                <a:latin typeface="+mn-lt"/>
                <a:ea typeface="+mn-ea"/>
                <a:cs typeface="+mn-cs"/>
              </a:rPr>
              <a:t>One particularly important thing in practice can be unlearning: When the OR intervention begins, the stakeholders and problem owners can have strong opinions about what the solution should be like. </a:t>
            </a:r>
          </a:p>
          <a:p>
            <a:r>
              <a:rPr lang="en-US" sz="1200" kern="1200" dirty="0" smtClean="0">
                <a:solidFill>
                  <a:schemeClr val="tx1"/>
                </a:solidFill>
                <a:effectLst/>
                <a:latin typeface="+mn-lt"/>
                <a:ea typeface="+mn-ea"/>
                <a:cs typeface="+mn-cs"/>
              </a:rPr>
              <a:t>Then to the next one. </a:t>
            </a:r>
          </a:p>
          <a:p>
            <a:r>
              <a:rPr lang="en-US" sz="1200" kern="1200" dirty="0" smtClean="0">
                <a:solidFill>
                  <a:schemeClr val="tx1"/>
                </a:solidFill>
                <a:effectLst/>
                <a:latin typeface="+mn-lt"/>
                <a:ea typeface="+mn-ea"/>
                <a:cs typeface="+mn-cs"/>
              </a:rPr>
              <a:t>Procedural origins are related to the properties and structure of the procedure used to solve the problem. The procedure can be for example “building a regression model and making conclusions based on it” or “use of MCDA”.</a:t>
            </a:r>
          </a:p>
          <a:p>
            <a:r>
              <a:rPr lang="en-US" sz="1200" kern="1200" dirty="0" smtClean="0">
                <a:solidFill>
                  <a:schemeClr val="tx1"/>
                </a:solidFill>
                <a:effectLst/>
                <a:latin typeface="+mn-lt"/>
                <a:ea typeface="+mn-ea"/>
                <a:cs typeface="+mn-cs"/>
              </a:rPr>
              <a:t>Procedural path dependence can arise from technical properties, from order of steps but also from decomposition of the procedure. </a:t>
            </a:r>
          </a:p>
          <a:p>
            <a:endParaRPr lang="en-US" dirty="0"/>
          </a:p>
        </p:txBody>
      </p:sp>
      <p:sp>
        <p:nvSpPr>
          <p:cNvPr id="4" name="Dian numeron paikkamerkki 3"/>
          <p:cNvSpPr>
            <a:spLocks noGrp="1"/>
          </p:cNvSpPr>
          <p:nvPr>
            <p:ph type="sldNum" sz="quarter" idx="10"/>
          </p:nvPr>
        </p:nvSpPr>
        <p:spPr/>
        <p:txBody>
          <a:bodyPr/>
          <a:lstStyle/>
          <a:p>
            <a:fld id="{0366F66F-9223-49BB-B323-4C1A4C37C670}" type="slidenum">
              <a:rPr lang="en-US" smtClean="0"/>
              <a:t>8</a:t>
            </a:fld>
            <a:endParaRPr lang="en-US"/>
          </a:p>
        </p:txBody>
      </p:sp>
    </p:spTree>
    <p:extLst>
      <p:ext uri="{BB962C8B-B14F-4D97-AF65-F5344CB8AC3E}">
        <p14:creationId xmlns:p14="http://schemas.microsoft.com/office/powerpoint/2010/main" val="4109796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sz="1200" kern="1200" dirty="0" smtClean="0">
                <a:solidFill>
                  <a:schemeClr val="tx1"/>
                </a:solidFill>
                <a:effectLst/>
                <a:latin typeface="+mn-lt"/>
                <a:ea typeface="+mn-ea"/>
                <a:cs typeface="+mn-cs"/>
              </a:rPr>
              <a:t>By behavioral origins we refer to behavioral effects such as biases.</a:t>
            </a:r>
          </a:p>
          <a:p>
            <a:r>
              <a:rPr lang="en-US" sz="1200" kern="1200" dirty="0" smtClean="0">
                <a:solidFill>
                  <a:schemeClr val="tx1"/>
                </a:solidFill>
                <a:effectLst/>
                <a:latin typeface="+mn-lt"/>
                <a:ea typeface="+mn-ea"/>
                <a:cs typeface="+mn-cs"/>
              </a:rPr>
              <a:t>One possibility is that effects of cognitive biases accumulate. For example there could be a process consisting of three steps, in each of these there can be a cognitive bias. If all of these biases work in favor of alternative A then the effects accumulate.</a:t>
            </a:r>
          </a:p>
          <a:p>
            <a:r>
              <a:rPr lang="en-US" sz="1200" kern="1200" dirty="0" smtClean="0">
                <a:solidFill>
                  <a:schemeClr val="tx1"/>
                </a:solidFill>
                <a:effectLst/>
                <a:latin typeface="+mn-lt"/>
                <a:ea typeface="+mn-ea"/>
                <a:cs typeface="+mn-cs"/>
              </a:rPr>
              <a:t>Another relevant phenomena is anchoring.</a:t>
            </a:r>
          </a:p>
          <a:p>
            <a:r>
              <a:rPr lang="en-US" sz="1200" kern="1200" dirty="0" smtClean="0">
                <a:solidFill>
                  <a:schemeClr val="tx1"/>
                </a:solidFill>
                <a:effectLst/>
                <a:latin typeface="+mn-lt"/>
                <a:ea typeface="+mn-ea"/>
                <a:cs typeface="+mn-cs"/>
              </a:rPr>
              <a:t>But then there is also status quo bias and sunk cost effect. These could lead a modeler or an organization to even irrationally commit to use of previously adopted models or software.</a:t>
            </a:r>
          </a:p>
          <a:p>
            <a:endParaRPr lang="fi-FI"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Motivational drivers relate to people’s goals. These pose a high risk in messy and controversial problems. One thing that could happen is that OR expert would deliver the desired result.</a:t>
            </a:r>
          </a:p>
          <a:p>
            <a:endParaRPr lang="en-US" sz="1200" kern="1200" dirty="0" smtClean="0">
              <a:solidFill>
                <a:schemeClr val="tx1"/>
              </a:solidFill>
              <a:effectLst/>
              <a:latin typeface="+mn-lt"/>
              <a:ea typeface="+mn-ea"/>
              <a:cs typeface="+mn-cs"/>
            </a:endParaRPr>
          </a:p>
          <a:p>
            <a:endParaRPr lang="en-US" dirty="0"/>
          </a:p>
        </p:txBody>
      </p:sp>
      <p:sp>
        <p:nvSpPr>
          <p:cNvPr id="4" name="Dian numeron paikkamerkki 3"/>
          <p:cNvSpPr>
            <a:spLocks noGrp="1"/>
          </p:cNvSpPr>
          <p:nvPr>
            <p:ph type="sldNum" sz="quarter" idx="10"/>
          </p:nvPr>
        </p:nvSpPr>
        <p:spPr/>
        <p:txBody>
          <a:bodyPr/>
          <a:lstStyle/>
          <a:p>
            <a:fld id="{0366F66F-9223-49BB-B323-4C1A4C37C670}" type="slidenum">
              <a:rPr lang="en-US" smtClean="0"/>
              <a:t>9</a:t>
            </a:fld>
            <a:endParaRPr lang="en-US"/>
          </a:p>
        </p:txBody>
      </p:sp>
    </p:spTree>
    <p:extLst>
      <p:ext uri="{BB962C8B-B14F-4D97-AF65-F5344CB8AC3E}">
        <p14:creationId xmlns:p14="http://schemas.microsoft.com/office/powerpoint/2010/main" val="192255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i-FI"/>
          </a:p>
        </p:txBody>
      </p:sp>
      <p:sp>
        <p:nvSpPr>
          <p:cNvPr id="4" name="Rectangle 2"/>
          <p:cNvSpPr>
            <a:spLocks noGrp="1" noChangeArrowheads="1"/>
          </p:cNvSpPr>
          <p:nvPr>
            <p:ph type="dt" sz="half" idx="10"/>
          </p:nvPr>
        </p:nvSpPr>
        <p:spPr>
          <a:ln/>
        </p:spPr>
        <p:txBody>
          <a:bodyPr/>
          <a:lstStyle>
            <a:lvl1pPr>
              <a:defRPr/>
            </a:lvl1pPr>
          </a:lstStyle>
          <a:p>
            <a:pPr>
              <a:defRPr/>
            </a:pPr>
            <a:fld id="{6FE3CC6A-3A0D-4467-9161-91360CAD70B1}" type="datetime1">
              <a:rPr lang="en-US" smtClean="0">
                <a:solidFill>
                  <a:srgbClr val="000000"/>
                </a:solidFill>
              </a:rPr>
              <a:t>6/23/2015</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558F7610-A69D-46AC-9A33-C28AC79B16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31756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2"/>
          <p:cNvSpPr>
            <a:spLocks noGrp="1" noChangeArrowheads="1"/>
          </p:cNvSpPr>
          <p:nvPr>
            <p:ph type="dt" sz="half" idx="10"/>
          </p:nvPr>
        </p:nvSpPr>
        <p:spPr>
          <a:ln/>
        </p:spPr>
        <p:txBody>
          <a:bodyPr/>
          <a:lstStyle>
            <a:lvl1pPr>
              <a:defRPr/>
            </a:lvl1pPr>
          </a:lstStyle>
          <a:p>
            <a:pPr>
              <a:defRPr/>
            </a:pPr>
            <a:fld id="{695E84CB-2E7A-44B1-AFD6-E179E14E9945}" type="datetime1">
              <a:rPr lang="en-US" smtClean="0">
                <a:solidFill>
                  <a:srgbClr val="000000"/>
                </a:solidFill>
              </a:rPr>
              <a:t>6/23/2015</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2C39162F-27B7-4DE4-9017-8F27ECC2D1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7749526"/>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6C4C6B90-8B61-4E73-BA2D-64E051012ED3}" type="datetime1">
              <a:rPr lang="en-US" smtClean="0"/>
              <a:t>6/23/2015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965129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745C1CDE-4FDD-4391-BFC4-0C4BC9F26CDB}"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965455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488950"/>
            <a:ext cx="1995487" cy="5229225"/>
          </a:xfrm>
        </p:spPr>
        <p:txBody>
          <a:bodyPr vert="eaVert"/>
          <a:lstStyle/>
          <a:p>
            <a:r>
              <a:rPr lang="fi-FI" smtClean="0"/>
              <a:t>Muokkaa perustyyl. napsautt.</a:t>
            </a:r>
            <a:endParaRPr lang="en-US"/>
          </a:p>
        </p:txBody>
      </p:sp>
      <p:sp>
        <p:nvSpPr>
          <p:cNvPr id="3" name="Vertical Text Placeholder 2"/>
          <p:cNvSpPr>
            <a:spLocks noGrp="1"/>
          </p:cNvSpPr>
          <p:nvPr>
            <p:ph type="body" orient="vert" idx="1"/>
          </p:nvPr>
        </p:nvSpPr>
        <p:spPr>
          <a:xfrm>
            <a:off x="571500" y="488950"/>
            <a:ext cx="5837238" cy="52292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F46D03D0-8FD8-4008-9110-23B8013C1E0C}"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54153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341313"/>
            <a:ext cx="2286000" cy="5513387"/>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0" y="341313"/>
            <a:ext cx="6705600" cy="5513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2"/>
          <p:cNvSpPr>
            <a:spLocks noGrp="1" noChangeArrowheads="1"/>
          </p:cNvSpPr>
          <p:nvPr>
            <p:ph type="dt" sz="half" idx="10"/>
          </p:nvPr>
        </p:nvSpPr>
        <p:spPr>
          <a:ln/>
        </p:spPr>
        <p:txBody>
          <a:bodyPr/>
          <a:lstStyle>
            <a:lvl1pPr>
              <a:defRPr/>
            </a:lvl1pPr>
          </a:lstStyle>
          <a:p>
            <a:pPr>
              <a:defRPr/>
            </a:pPr>
            <a:fld id="{151D21D3-9BCF-4BC6-9F36-EFAD4600583F}" type="datetime1">
              <a:rPr lang="en-US" smtClean="0">
                <a:solidFill>
                  <a:srgbClr val="000000"/>
                </a:solidFill>
              </a:rPr>
              <a:t>6/23/2015</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37610522-9183-48D5-8DA1-9692C17FDD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310868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341313"/>
            <a:ext cx="9144000" cy="649287"/>
          </a:xfrm>
        </p:spPr>
        <p:txBody>
          <a:bodyPr/>
          <a:lstStyle/>
          <a:p>
            <a:r>
              <a:rPr lang="en-US" smtClean="0"/>
              <a:t>Click to edit Master title style</a:t>
            </a:r>
            <a:endParaRPr lang="fi-FI"/>
          </a:p>
        </p:txBody>
      </p:sp>
      <p:sp>
        <p:nvSpPr>
          <p:cNvPr id="3" name="Content Placeholder 2"/>
          <p:cNvSpPr>
            <a:spLocks noGrp="1"/>
          </p:cNvSpPr>
          <p:nvPr>
            <p:ph sz="half" idx="1"/>
          </p:nvPr>
        </p:nvSpPr>
        <p:spPr>
          <a:xfrm>
            <a:off x="533400" y="1219200"/>
            <a:ext cx="3962400" cy="463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648200" y="1219200"/>
            <a:ext cx="3962400" cy="463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2"/>
          <p:cNvSpPr>
            <a:spLocks noGrp="1" noChangeArrowheads="1"/>
          </p:cNvSpPr>
          <p:nvPr>
            <p:ph type="dt" sz="half" idx="10"/>
          </p:nvPr>
        </p:nvSpPr>
        <p:spPr>
          <a:ln/>
        </p:spPr>
        <p:txBody>
          <a:bodyPr/>
          <a:lstStyle>
            <a:lvl1pPr>
              <a:defRPr/>
            </a:lvl1pPr>
          </a:lstStyle>
          <a:p>
            <a:pPr>
              <a:defRPr/>
            </a:pPr>
            <a:fld id="{37CB0CCE-F6BD-46F7-9D20-0DDE98512D04}" type="datetime1">
              <a:rPr lang="en-US" smtClean="0">
                <a:solidFill>
                  <a:srgbClr val="000000"/>
                </a:solidFill>
              </a:rPr>
              <a:t>6/23/2015</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D9525F3A-C6C9-47A3-8B8A-06A7E30AF0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929756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1313"/>
            <a:ext cx="9144000" cy="649287"/>
          </a:xfrm>
        </p:spPr>
        <p:txBody>
          <a:bodyPr/>
          <a:lstStyle/>
          <a:p>
            <a:r>
              <a:rPr lang="en-US" smtClean="0"/>
              <a:t>Click to edit Master title style</a:t>
            </a:r>
            <a:endParaRPr lang="fi-FI"/>
          </a:p>
        </p:txBody>
      </p:sp>
      <p:sp>
        <p:nvSpPr>
          <p:cNvPr id="3" name="Text Placeholder 2"/>
          <p:cNvSpPr>
            <a:spLocks noGrp="1"/>
          </p:cNvSpPr>
          <p:nvPr>
            <p:ph type="body" sz="half" idx="1"/>
          </p:nvPr>
        </p:nvSpPr>
        <p:spPr>
          <a:xfrm>
            <a:off x="533400" y="1219200"/>
            <a:ext cx="8077200" cy="224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533400" y="3613150"/>
            <a:ext cx="8077200" cy="2241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2"/>
          <p:cNvSpPr>
            <a:spLocks noGrp="1" noChangeArrowheads="1"/>
          </p:cNvSpPr>
          <p:nvPr>
            <p:ph type="dt" sz="half" idx="10"/>
          </p:nvPr>
        </p:nvSpPr>
        <p:spPr>
          <a:ln/>
        </p:spPr>
        <p:txBody>
          <a:bodyPr/>
          <a:lstStyle>
            <a:lvl1pPr>
              <a:defRPr/>
            </a:lvl1pPr>
          </a:lstStyle>
          <a:p>
            <a:pPr>
              <a:defRPr/>
            </a:pPr>
            <a:fld id="{EC4DF487-F968-4417-A779-9D467F2EABD4}" type="datetime1">
              <a:rPr lang="en-US" smtClean="0">
                <a:solidFill>
                  <a:srgbClr val="000000"/>
                </a:solidFill>
              </a:rPr>
              <a:t>6/23/2015</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133833C8-DAD2-4869-88B6-A5AD07A783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551821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341313"/>
            <a:ext cx="9144000" cy="649287"/>
          </a:xfrm>
        </p:spPr>
        <p:txBody>
          <a:bodyPr/>
          <a:lstStyle/>
          <a:p>
            <a:r>
              <a:rPr lang="en-US" smtClean="0"/>
              <a:t>Click to edit Master title style</a:t>
            </a:r>
            <a:endParaRPr lang="fi-FI"/>
          </a:p>
        </p:txBody>
      </p:sp>
      <p:sp>
        <p:nvSpPr>
          <p:cNvPr id="3" name="Table Placeholder 2"/>
          <p:cNvSpPr>
            <a:spLocks noGrp="1"/>
          </p:cNvSpPr>
          <p:nvPr>
            <p:ph type="tbl" idx="1"/>
          </p:nvPr>
        </p:nvSpPr>
        <p:spPr>
          <a:xfrm>
            <a:off x="533400" y="1219200"/>
            <a:ext cx="8077200" cy="4635500"/>
          </a:xfrm>
        </p:spPr>
        <p:txBody>
          <a:bodyPr/>
          <a:lstStyle/>
          <a:p>
            <a:pPr lvl="0"/>
            <a:endParaRPr lang="fi-FI" noProof="0" smtClean="0"/>
          </a:p>
        </p:txBody>
      </p:sp>
      <p:sp>
        <p:nvSpPr>
          <p:cNvPr id="4" name="Rectangle 2"/>
          <p:cNvSpPr>
            <a:spLocks noGrp="1" noChangeArrowheads="1"/>
          </p:cNvSpPr>
          <p:nvPr>
            <p:ph type="dt" sz="half" idx="10"/>
          </p:nvPr>
        </p:nvSpPr>
        <p:spPr>
          <a:ln/>
        </p:spPr>
        <p:txBody>
          <a:bodyPr/>
          <a:lstStyle>
            <a:lvl1pPr>
              <a:defRPr/>
            </a:lvl1pPr>
          </a:lstStyle>
          <a:p>
            <a:pPr>
              <a:defRPr/>
            </a:pPr>
            <a:fld id="{BDC7CB96-56BA-44A8-A38D-520B45E6772F}" type="datetime1">
              <a:rPr lang="en-US" smtClean="0">
                <a:solidFill>
                  <a:srgbClr val="000000"/>
                </a:solidFill>
              </a:rPr>
              <a:t>6/23/2015</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F033082D-31B5-4C52-9B71-7D5EA7D120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825198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Aalto_EN_Science_21_RGB_3"/>
          <p:cNvPicPr>
            <a:picLocks noChangeAspect="1" noChangeArrowheads="1"/>
          </p:cNvPicPr>
          <p:nvPr userDrawn="1"/>
        </p:nvPicPr>
        <p:blipFill>
          <a:blip r:embed="rId2">
            <a:extLst>
              <a:ext uri="{28A0092B-C50C-407E-A947-70E740481C1C}">
                <a14:useLocalDpi xmlns:a14="http://schemas.microsoft.com/office/drawing/2010/main" val="0"/>
              </a:ext>
            </a:extLst>
          </a:blip>
          <a:srcRect t="3488"/>
          <a:stretch>
            <a:fillRect/>
          </a:stretch>
        </p:blipFill>
        <p:spPr bwMode="auto">
          <a:xfrm>
            <a:off x="0" y="15875"/>
            <a:ext cx="2051050"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406400" y="1712913"/>
            <a:ext cx="8324850" cy="3919537"/>
          </a:xfrm>
          <a:prstGeom prst="rect">
            <a:avLst/>
          </a:prstGeom>
          <a:solidFill>
            <a:srgbClr val="ED29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altLang="en-US">
              <a:solidFill>
                <a:srgbClr val="000000"/>
              </a:solidFill>
            </a:endParaRPr>
          </a:p>
        </p:txBody>
      </p:sp>
      <p:pic>
        <p:nvPicPr>
          <p:cNvPr id="6" name="Picture 27" descr="E:\salogoen.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51725" y="6092825"/>
            <a:ext cx="11795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571500" y="1770063"/>
            <a:ext cx="7769225" cy="1331912"/>
          </a:xfrm>
        </p:spPr>
        <p:txBody>
          <a:bodyPr/>
          <a:lstStyle>
            <a:lvl1pPr>
              <a:defRPr sz="4000">
                <a:solidFill>
                  <a:schemeClr val="bg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571500" y="3141663"/>
            <a:ext cx="6283325" cy="2339975"/>
          </a:xfrm>
        </p:spPr>
        <p:txBody>
          <a:bodyPr/>
          <a:lstStyle>
            <a:lvl1pPr marL="0" indent="0">
              <a:buFontTx/>
              <a:buNone/>
              <a:defRPr>
                <a:solidFill>
                  <a:schemeClr val="bg1"/>
                </a:solidFill>
                <a:latin typeface="Georgia" pitchFamily="18" charset="0"/>
              </a:defRPr>
            </a:lvl1pPr>
          </a:lstStyle>
          <a:p>
            <a:r>
              <a:rPr lang="en-US" smtClean="0"/>
              <a:t>Click to edit Master subtitle style</a:t>
            </a:r>
            <a:endParaRPr lang="en-US"/>
          </a:p>
        </p:txBody>
      </p:sp>
      <p:sp>
        <p:nvSpPr>
          <p:cNvPr id="7" name="Rectangle 4"/>
          <p:cNvSpPr>
            <a:spLocks noGrp="1" noChangeArrowheads="1"/>
          </p:cNvSpPr>
          <p:nvPr>
            <p:ph type="dt" sz="half" idx="10"/>
          </p:nvPr>
        </p:nvSpPr>
        <p:spPr>
          <a:xfrm>
            <a:off x="2860675" y="5959475"/>
            <a:ext cx="2025650" cy="176213"/>
          </a:xfrm>
        </p:spPr>
        <p:txBody>
          <a:bodyPr/>
          <a:lstStyle>
            <a:lvl1pPr>
              <a:defRPr sz="1200">
                <a:solidFill>
                  <a:srgbClr val="928B81"/>
                </a:solidFill>
              </a:defRPr>
            </a:lvl1pPr>
          </a:lstStyle>
          <a:p>
            <a:pPr>
              <a:defRPr/>
            </a:pPr>
            <a:fld id="{CB84DBC7-0993-4022-AB0E-3A067FB66A75}" type="datetime1">
              <a:rPr lang="en-US" smtClean="0"/>
              <a:t>6/23/2015</a:t>
            </a:fld>
            <a:endParaRPr lang="en-US"/>
          </a:p>
        </p:txBody>
      </p:sp>
    </p:spTree>
    <p:extLst>
      <p:ext uri="{BB962C8B-B14F-4D97-AF65-F5344CB8AC3E}">
        <p14:creationId xmlns:p14="http://schemas.microsoft.com/office/powerpoint/2010/main" val="1177012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8AF8ADC-B8E7-453D-B4BA-F529C97DDF94}"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9C0E4A-449E-4D81-B695-1ABCCBC0E9BE}" type="slidenum">
              <a:rPr lang="en-US"/>
              <a:pPr>
                <a:defRPr/>
              </a:pPr>
              <a:t>‹#›</a:t>
            </a:fld>
            <a:endParaRPr lang="en-US"/>
          </a:p>
        </p:txBody>
      </p:sp>
    </p:spTree>
    <p:extLst>
      <p:ext uri="{BB962C8B-B14F-4D97-AF65-F5344CB8AC3E}">
        <p14:creationId xmlns:p14="http://schemas.microsoft.com/office/powerpoint/2010/main" val="2471955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597BFB0-D097-48CB-9CA6-59E4FB3F534C}"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1D62A6-6633-4D65-A5A6-1B1FCC3D31AF}" type="slidenum">
              <a:rPr lang="en-US"/>
              <a:pPr>
                <a:defRPr/>
              </a:pPr>
              <a:t>‹#›</a:t>
            </a:fld>
            <a:endParaRPr lang="en-US"/>
          </a:p>
        </p:txBody>
      </p:sp>
    </p:spTree>
    <p:extLst>
      <p:ext uri="{BB962C8B-B14F-4D97-AF65-F5344CB8AC3E}">
        <p14:creationId xmlns:p14="http://schemas.microsoft.com/office/powerpoint/2010/main" val="1649305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1582738"/>
            <a:ext cx="3916363"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582738"/>
            <a:ext cx="3916362"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D63D970-248C-4903-82F9-8955049B249E}" type="datetime1">
              <a:rPr lang="en-US" smtClean="0"/>
              <a:t>6/23/2015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20EAB1-8B63-4D90-839D-BA7FEC1730D7}" type="slidenum">
              <a:rPr lang="en-US"/>
              <a:pPr>
                <a:defRPr/>
              </a:pPr>
              <a:t>‹#›</a:t>
            </a:fld>
            <a:endParaRPr lang="en-US"/>
          </a:p>
        </p:txBody>
      </p:sp>
    </p:spTree>
    <p:extLst>
      <p:ext uri="{BB962C8B-B14F-4D97-AF65-F5344CB8AC3E}">
        <p14:creationId xmlns:p14="http://schemas.microsoft.com/office/powerpoint/2010/main" val="1756771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6D8F2FC-443D-4ABB-A3B8-AA664EB63AA2}" type="datetime1">
              <a:rPr lang="en-US" smtClean="0"/>
              <a:t>6/23/2015</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2273B3C-5BEA-4224-8F5F-A3B5A67CEB22}" type="slidenum">
              <a:rPr lang="en-US"/>
              <a:pPr>
                <a:defRPr/>
              </a:pPr>
              <a:t>‹#›</a:t>
            </a:fld>
            <a:endParaRPr lang="en-US"/>
          </a:p>
        </p:txBody>
      </p:sp>
    </p:spTree>
    <p:extLst>
      <p:ext uri="{BB962C8B-B14F-4D97-AF65-F5344CB8AC3E}">
        <p14:creationId xmlns:p14="http://schemas.microsoft.com/office/powerpoint/2010/main" val="84702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2"/>
          <p:cNvSpPr>
            <a:spLocks noGrp="1" noChangeArrowheads="1"/>
          </p:cNvSpPr>
          <p:nvPr>
            <p:ph type="dt" sz="half" idx="10"/>
          </p:nvPr>
        </p:nvSpPr>
        <p:spPr>
          <a:ln/>
        </p:spPr>
        <p:txBody>
          <a:bodyPr/>
          <a:lstStyle>
            <a:lvl1pPr>
              <a:defRPr/>
            </a:lvl1pPr>
          </a:lstStyle>
          <a:p>
            <a:pPr>
              <a:defRPr/>
            </a:pPr>
            <a:fld id="{0EF6A516-8061-448E-A2E4-E1C378848BCB}" type="datetime1">
              <a:rPr lang="en-US" smtClean="0">
                <a:solidFill>
                  <a:srgbClr val="000000"/>
                </a:solidFill>
              </a:rPr>
              <a:t>6/23/2015</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82F9DACA-F9AE-459F-838D-0F0DC0588C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113372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7EBFA912-8D23-486A-873C-E9152B7D2C78}" type="datetime1">
              <a:rPr lang="en-US" smtClean="0"/>
              <a:t>6/23/2015</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48F2270-7B0F-4A7C-B0BB-D804BAA3C9A0}" type="slidenum">
              <a:rPr lang="en-US"/>
              <a:pPr>
                <a:defRPr/>
              </a:pPr>
              <a:t>‹#›</a:t>
            </a:fld>
            <a:endParaRPr lang="en-US"/>
          </a:p>
        </p:txBody>
      </p:sp>
    </p:spTree>
    <p:extLst>
      <p:ext uri="{BB962C8B-B14F-4D97-AF65-F5344CB8AC3E}">
        <p14:creationId xmlns:p14="http://schemas.microsoft.com/office/powerpoint/2010/main" val="3580783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927A280-17CA-462A-9A39-0183E4A2334A}" type="datetime1">
              <a:rPr lang="en-US" smtClean="0"/>
              <a:t>6/23/2015</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575EAFF-3F88-491C-834E-06A1B28068B8}" type="slidenum">
              <a:rPr lang="en-US"/>
              <a:pPr>
                <a:defRPr/>
              </a:pPr>
              <a:t>‹#›</a:t>
            </a:fld>
            <a:endParaRPr lang="en-US"/>
          </a:p>
        </p:txBody>
      </p:sp>
    </p:spTree>
    <p:extLst>
      <p:ext uri="{BB962C8B-B14F-4D97-AF65-F5344CB8AC3E}">
        <p14:creationId xmlns:p14="http://schemas.microsoft.com/office/powerpoint/2010/main" val="3924201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95BC806-8447-42BC-8B9F-605A2DCD6EE6}" type="datetime1">
              <a:rPr lang="en-US" smtClean="0"/>
              <a:t>6/23/2015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A7C4DF-8743-41CC-BFA1-3FFCA6D30EDB}" type="slidenum">
              <a:rPr lang="en-US"/>
              <a:pPr>
                <a:defRPr/>
              </a:pPr>
              <a:t>‹#›</a:t>
            </a:fld>
            <a:endParaRPr lang="en-US"/>
          </a:p>
        </p:txBody>
      </p:sp>
    </p:spTree>
    <p:extLst>
      <p:ext uri="{BB962C8B-B14F-4D97-AF65-F5344CB8AC3E}">
        <p14:creationId xmlns:p14="http://schemas.microsoft.com/office/powerpoint/2010/main" val="2432496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CCB239B-0E72-43F9-9B28-CB15F7DCC26C}" type="datetime1">
              <a:rPr lang="en-US" smtClean="0"/>
              <a:t>6/23/2015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293266-DB7B-49E4-B0B1-440810A1A0ED}" type="slidenum">
              <a:rPr lang="en-US"/>
              <a:pPr>
                <a:defRPr/>
              </a:pPr>
              <a:t>‹#›</a:t>
            </a:fld>
            <a:endParaRPr lang="en-US"/>
          </a:p>
        </p:txBody>
      </p:sp>
    </p:spTree>
    <p:extLst>
      <p:ext uri="{BB962C8B-B14F-4D97-AF65-F5344CB8AC3E}">
        <p14:creationId xmlns:p14="http://schemas.microsoft.com/office/powerpoint/2010/main" val="385062029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E73D3FD-F382-480A-9D97-500E28A58A74}"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935F4A-BEC9-45EB-9829-1321B48674F7}" type="slidenum">
              <a:rPr lang="en-US"/>
              <a:pPr>
                <a:defRPr/>
              </a:pPr>
              <a:t>‹#›</a:t>
            </a:fld>
            <a:endParaRPr lang="en-US"/>
          </a:p>
        </p:txBody>
      </p:sp>
    </p:spTree>
    <p:extLst>
      <p:ext uri="{BB962C8B-B14F-4D97-AF65-F5344CB8AC3E}">
        <p14:creationId xmlns:p14="http://schemas.microsoft.com/office/powerpoint/2010/main" val="109335896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488950"/>
            <a:ext cx="1995487" cy="5229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488950"/>
            <a:ext cx="5837238" cy="5229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CF58188-EFF1-440E-8F60-A844AF24FD20}"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3539DB-693F-429A-A2F2-F017B9E374E1}" type="slidenum">
              <a:rPr lang="en-US"/>
              <a:pPr>
                <a:defRPr/>
              </a:pPr>
              <a:t>‹#›</a:t>
            </a:fld>
            <a:endParaRPr lang="en-US"/>
          </a:p>
        </p:txBody>
      </p:sp>
    </p:spTree>
    <p:extLst>
      <p:ext uri="{BB962C8B-B14F-4D97-AF65-F5344CB8AC3E}">
        <p14:creationId xmlns:p14="http://schemas.microsoft.com/office/powerpoint/2010/main" val="3395699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Aalto_EN_Science_21_RGB_3"/>
          <p:cNvPicPr>
            <a:picLocks noChangeAspect="1" noChangeArrowheads="1"/>
          </p:cNvPicPr>
          <p:nvPr userDrawn="1"/>
        </p:nvPicPr>
        <p:blipFill>
          <a:blip r:embed="rId2">
            <a:extLst>
              <a:ext uri="{28A0092B-C50C-407E-A947-70E740481C1C}">
                <a14:useLocalDpi xmlns:a14="http://schemas.microsoft.com/office/drawing/2010/main" val="0"/>
              </a:ext>
            </a:extLst>
          </a:blip>
          <a:srcRect t="3488"/>
          <a:stretch>
            <a:fillRect/>
          </a:stretch>
        </p:blipFill>
        <p:spPr bwMode="auto">
          <a:xfrm>
            <a:off x="0" y="15875"/>
            <a:ext cx="2051050"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335243" y="1700808"/>
            <a:ext cx="8324850" cy="3919537"/>
          </a:xfrm>
          <a:prstGeom prst="rect">
            <a:avLst/>
          </a:prstGeom>
          <a:solidFill>
            <a:srgbClr val="0070C0"/>
          </a:solidFill>
          <a:ln>
            <a:noFill/>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altLang="en-US">
              <a:solidFill>
                <a:srgbClr val="000000"/>
              </a:solidFill>
            </a:endParaRPr>
          </a:p>
        </p:txBody>
      </p:sp>
      <p:pic>
        <p:nvPicPr>
          <p:cNvPr id="6" name="Picture 27" descr="E:\salogoen.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51725" y="6092825"/>
            <a:ext cx="11795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571500" y="1770063"/>
            <a:ext cx="7769225" cy="1331912"/>
          </a:xfrm>
        </p:spPr>
        <p:txBody>
          <a:bodyPr/>
          <a:lstStyle>
            <a:lvl1pPr>
              <a:defRPr sz="4000" baseline="0">
                <a:solidFill>
                  <a:schemeClr val="bg1"/>
                </a:solidFill>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571500" y="3141663"/>
            <a:ext cx="6283325" cy="2339975"/>
          </a:xfrm>
        </p:spPr>
        <p:txBody>
          <a:bodyPr/>
          <a:lstStyle>
            <a:lvl1pPr marL="0" indent="0">
              <a:buFontTx/>
              <a:buNone/>
              <a:defRPr>
                <a:solidFill>
                  <a:schemeClr val="bg1"/>
                </a:solidFill>
                <a:latin typeface="Georgia" pitchFamily="18" charset="0"/>
              </a:defRPr>
            </a:lvl1pPr>
          </a:lstStyle>
          <a:p>
            <a:r>
              <a:rPr lang="en-US" dirty="0" smtClean="0"/>
              <a:t>Click to edit Master subtitle style</a:t>
            </a:r>
            <a:endParaRPr lang="en-US" dirty="0"/>
          </a:p>
        </p:txBody>
      </p:sp>
      <p:sp>
        <p:nvSpPr>
          <p:cNvPr id="7" name="Rectangle 4"/>
          <p:cNvSpPr>
            <a:spLocks noGrp="1" noChangeArrowheads="1"/>
          </p:cNvSpPr>
          <p:nvPr>
            <p:ph type="dt" sz="half" idx="10"/>
          </p:nvPr>
        </p:nvSpPr>
        <p:spPr>
          <a:xfrm>
            <a:off x="2860675" y="5959475"/>
            <a:ext cx="2025650" cy="176213"/>
          </a:xfrm>
        </p:spPr>
        <p:txBody>
          <a:bodyPr/>
          <a:lstStyle>
            <a:lvl1pPr>
              <a:defRPr sz="1200">
                <a:solidFill>
                  <a:srgbClr val="928B81"/>
                </a:solidFill>
              </a:defRPr>
            </a:lvl1pPr>
          </a:lstStyle>
          <a:p>
            <a:pPr>
              <a:defRPr/>
            </a:pPr>
            <a:fld id="{BA8D1BBA-20FC-4D42-8180-38387857CB3C}" type="datetime1">
              <a:rPr lang="en-US" smtClean="0"/>
              <a:t>6/23/2015</a:t>
            </a:fld>
            <a:endParaRPr lang="en-US"/>
          </a:p>
        </p:txBody>
      </p:sp>
    </p:spTree>
    <p:extLst>
      <p:ext uri="{BB962C8B-B14F-4D97-AF65-F5344CB8AC3E}">
        <p14:creationId xmlns:p14="http://schemas.microsoft.com/office/powerpoint/2010/main" val="231948221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29CC35BE-081C-4080-B07A-94E2D06E2EB6}"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9C0E4A-449E-4D81-B695-1ABCCBC0E9BE}" type="slidenum">
              <a:rPr lang="en-US"/>
              <a:pPr>
                <a:defRPr/>
              </a:pPr>
              <a:t>‹#›</a:t>
            </a:fld>
            <a:endParaRPr lang="en-US"/>
          </a:p>
        </p:txBody>
      </p:sp>
    </p:spTree>
    <p:extLst>
      <p:ext uri="{BB962C8B-B14F-4D97-AF65-F5344CB8AC3E}">
        <p14:creationId xmlns:p14="http://schemas.microsoft.com/office/powerpoint/2010/main" val="294042355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lstStyle>
            <a:lvl1pPr algn="l">
              <a:defRPr sz="4000" b="1" cap="all" baseline="0">
                <a:solidFill>
                  <a:srgbClr val="0070C0"/>
                </a:solidFill>
              </a:defRPr>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7EF28D5-F733-4FD5-9224-96AD002E1BAF}"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1D62A6-6633-4D65-A5A6-1B1FCC3D31AF}" type="slidenum">
              <a:rPr lang="en-US"/>
              <a:pPr>
                <a:defRPr/>
              </a:pPr>
              <a:t>‹#›</a:t>
            </a:fld>
            <a:endParaRPr lang="en-US"/>
          </a:p>
        </p:txBody>
      </p:sp>
    </p:spTree>
    <p:extLst>
      <p:ext uri="{BB962C8B-B14F-4D97-AF65-F5344CB8AC3E}">
        <p14:creationId xmlns:p14="http://schemas.microsoft.com/office/powerpoint/2010/main" val="11383856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71500" y="1582738"/>
            <a:ext cx="3916363"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582738"/>
            <a:ext cx="3916362"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05362BC-320C-4C5A-95E9-0A3D73898668}" type="datetime1">
              <a:rPr lang="en-US" smtClean="0"/>
              <a:t>6/23/2015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20EAB1-8B63-4D90-839D-BA7FEC1730D7}" type="slidenum">
              <a:rPr lang="en-US"/>
              <a:pPr>
                <a:defRPr/>
              </a:pPr>
              <a:t>‹#›</a:t>
            </a:fld>
            <a:endParaRPr lang="en-US"/>
          </a:p>
        </p:txBody>
      </p:sp>
    </p:spTree>
    <p:extLst>
      <p:ext uri="{BB962C8B-B14F-4D97-AF65-F5344CB8AC3E}">
        <p14:creationId xmlns:p14="http://schemas.microsoft.com/office/powerpoint/2010/main" val="33165347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40D67206-1A4C-4D35-883D-93F5A77F5A65}" type="datetime1">
              <a:rPr lang="en-US" smtClean="0">
                <a:solidFill>
                  <a:srgbClr val="000000"/>
                </a:solidFill>
              </a:rPr>
              <a:t>6/23/2015</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A207BBA2-F014-4C05-9BB5-03777463BE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009942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p:spPr>
        <p:txBody>
          <a:bodyPr/>
          <a:lstStyle>
            <a:lvl1pPr>
              <a:defRPr baseline="0">
                <a:solidFill>
                  <a:srgbClr val="0070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5CB0705-46C3-4218-9C41-FFEAA9D9DAA5}" type="datetime1">
              <a:rPr lang="en-US" smtClean="0"/>
              <a:t>6/23/2015</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2273B3C-5BEA-4224-8F5F-A3B5A67CEB22}" type="slidenum">
              <a:rPr lang="en-US"/>
              <a:pPr>
                <a:defRPr/>
              </a:pPr>
              <a:t>‹#›</a:t>
            </a:fld>
            <a:endParaRPr lang="en-US"/>
          </a:p>
        </p:txBody>
      </p:sp>
    </p:spTree>
    <p:extLst>
      <p:ext uri="{BB962C8B-B14F-4D97-AF65-F5344CB8AC3E}">
        <p14:creationId xmlns:p14="http://schemas.microsoft.com/office/powerpoint/2010/main" val="6243317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25F1EA0-02AC-46F6-B0A6-4C368B7AF037}" type="datetime1">
              <a:rPr lang="en-US" smtClean="0"/>
              <a:t>6/23/2015</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48F2270-7B0F-4A7C-B0BB-D804BAA3C9A0}" type="slidenum">
              <a:rPr lang="en-US"/>
              <a:pPr>
                <a:defRPr/>
              </a:pPr>
              <a:t>‹#›</a:t>
            </a:fld>
            <a:endParaRPr lang="en-US"/>
          </a:p>
        </p:txBody>
      </p:sp>
    </p:spTree>
    <p:extLst>
      <p:ext uri="{BB962C8B-B14F-4D97-AF65-F5344CB8AC3E}">
        <p14:creationId xmlns:p14="http://schemas.microsoft.com/office/powerpoint/2010/main" val="128813881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4643851-5597-4490-8587-B5684AFA9FF9}" type="datetime1">
              <a:rPr lang="en-US" smtClean="0"/>
              <a:t>6/23/2015</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575EAFF-3F88-491C-834E-06A1B28068B8}" type="slidenum">
              <a:rPr lang="en-US"/>
              <a:pPr>
                <a:defRPr/>
              </a:pPr>
              <a:t>‹#›</a:t>
            </a:fld>
            <a:endParaRPr lang="en-US"/>
          </a:p>
        </p:txBody>
      </p:sp>
    </p:spTree>
    <p:extLst>
      <p:ext uri="{BB962C8B-B14F-4D97-AF65-F5344CB8AC3E}">
        <p14:creationId xmlns:p14="http://schemas.microsoft.com/office/powerpoint/2010/main" val="422092372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091BED7-8DFF-4928-A3E3-3587CA8D2B97}" type="datetime1">
              <a:rPr lang="en-US" smtClean="0"/>
              <a:t>6/23/2015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A7C4DF-8743-41CC-BFA1-3FFCA6D30EDB}" type="slidenum">
              <a:rPr lang="en-US"/>
              <a:pPr>
                <a:defRPr/>
              </a:pPr>
              <a:t>‹#›</a:t>
            </a:fld>
            <a:endParaRPr lang="en-US"/>
          </a:p>
        </p:txBody>
      </p:sp>
    </p:spTree>
    <p:extLst>
      <p:ext uri="{BB962C8B-B14F-4D97-AF65-F5344CB8AC3E}">
        <p14:creationId xmlns:p14="http://schemas.microsoft.com/office/powerpoint/2010/main" val="202714250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E7415DA-7486-4343-B0B5-CA2650665A03}" type="datetime1">
              <a:rPr lang="en-US" smtClean="0"/>
              <a:t>6/23/2015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293266-DB7B-49E4-B0B1-440810A1A0ED}" type="slidenum">
              <a:rPr lang="en-US"/>
              <a:pPr>
                <a:defRPr/>
              </a:pPr>
              <a:t>‹#›</a:t>
            </a:fld>
            <a:endParaRPr lang="en-US"/>
          </a:p>
        </p:txBody>
      </p:sp>
    </p:spTree>
    <p:extLst>
      <p:ext uri="{BB962C8B-B14F-4D97-AF65-F5344CB8AC3E}">
        <p14:creationId xmlns:p14="http://schemas.microsoft.com/office/powerpoint/2010/main" val="401134469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E254F77-AF22-4801-9888-3C0669B2B90B}"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935F4A-BEC9-45EB-9829-1321B48674F7}" type="slidenum">
              <a:rPr lang="en-US"/>
              <a:pPr>
                <a:defRPr/>
              </a:pPr>
              <a:t>‹#›</a:t>
            </a:fld>
            <a:endParaRPr lang="en-US"/>
          </a:p>
        </p:txBody>
      </p:sp>
    </p:spTree>
    <p:extLst>
      <p:ext uri="{BB962C8B-B14F-4D97-AF65-F5344CB8AC3E}">
        <p14:creationId xmlns:p14="http://schemas.microsoft.com/office/powerpoint/2010/main" val="103358486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488950"/>
            <a:ext cx="1995487" cy="5229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488950"/>
            <a:ext cx="5837238" cy="5229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46E49E0-CC8F-4E3C-8351-E4DEC6D098FE}"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3539DB-693F-429A-A2F2-F017B9E374E1}" type="slidenum">
              <a:rPr lang="en-US"/>
              <a:pPr>
                <a:defRPr/>
              </a:pPr>
              <a:t>‹#›</a:t>
            </a:fld>
            <a:endParaRPr lang="en-US"/>
          </a:p>
        </p:txBody>
      </p:sp>
    </p:spTree>
    <p:extLst>
      <p:ext uri="{BB962C8B-B14F-4D97-AF65-F5344CB8AC3E}">
        <p14:creationId xmlns:p14="http://schemas.microsoft.com/office/powerpoint/2010/main" val="183870535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5" descr="Aalto_FI_Perustiet_21_RGB_1"/>
          <p:cNvPicPr>
            <a:picLocks noChangeAspect="1" noChangeArrowheads="1"/>
          </p:cNvPicPr>
          <p:nvPr/>
        </p:nvPicPr>
        <p:blipFill>
          <a:blip r:embed="rId2">
            <a:extLst>
              <a:ext uri="{28A0092B-C50C-407E-A947-70E740481C1C}">
                <a14:useLocalDpi xmlns:a14="http://schemas.microsoft.com/office/drawing/2010/main" val="0"/>
              </a:ext>
            </a:extLst>
          </a:blip>
          <a:srcRect t="2556"/>
          <a:stretch>
            <a:fillRect/>
          </a:stretch>
        </p:blipFill>
        <p:spPr bwMode="auto">
          <a:xfrm>
            <a:off x="7938" y="0"/>
            <a:ext cx="185737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406400" y="1712913"/>
            <a:ext cx="8324850" cy="39195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725" y="6143625"/>
            <a:ext cx="11557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571500" y="1770063"/>
            <a:ext cx="7769225" cy="1331912"/>
          </a:xfrm>
        </p:spPr>
        <p:txBody>
          <a:bodyPr/>
          <a:lstStyle>
            <a:lvl1pPr>
              <a:defRPr sz="4000">
                <a:solidFill>
                  <a:schemeClr val="bg1"/>
                </a:solidFill>
              </a:defRPr>
            </a:lvl1pPr>
          </a:lstStyle>
          <a:p>
            <a:r>
              <a:rPr lang="fi-FI" smtClean="0"/>
              <a:t>Muokkaa perustyyl. napsautt.</a:t>
            </a:r>
            <a:endParaRPr lang="fi-FI"/>
          </a:p>
        </p:txBody>
      </p:sp>
      <p:sp>
        <p:nvSpPr>
          <p:cNvPr id="3075" name="Rectangle 3"/>
          <p:cNvSpPr>
            <a:spLocks noGrp="1" noChangeArrowheads="1"/>
          </p:cNvSpPr>
          <p:nvPr>
            <p:ph type="subTitle" idx="1"/>
          </p:nvPr>
        </p:nvSpPr>
        <p:spPr>
          <a:xfrm>
            <a:off x="571500" y="3141663"/>
            <a:ext cx="6283325" cy="2339975"/>
          </a:xfrm>
        </p:spPr>
        <p:txBody>
          <a:bodyPr/>
          <a:lstStyle>
            <a:lvl1pPr marL="0" indent="0">
              <a:buFontTx/>
              <a:buNone/>
              <a:defRPr>
                <a:solidFill>
                  <a:schemeClr val="bg1"/>
                </a:solidFill>
                <a:latin typeface="Georgia" pitchFamily="18" charset="0"/>
              </a:defRPr>
            </a:lvl1pPr>
          </a:lstStyle>
          <a:p>
            <a:r>
              <a:rPr lang="fi-FI" smtClean="0"/>
              <a:t>Muokkaa alaotsikon perustyyliä napsautt.</a:t>
            </a:r>
            <a:endParaRPr lang="fi-FI"/>
          </a:p>
        </p:txBody>
      </p:sp>
      <p:sp>
        <p:nvSpPr>
          <p:cNvPr id="7" name="Rectangle 4"/>
          <p:cNvSpPr>
            <a:spLocks noGrp="1" noChangeArrowheads="1"/>
          </p:cNvSpPr>
          <p:nvPr>
            <p:ph type="dt" sz="half" idx="10"/>
          </p:nvPr>
        </p:nvSpPr>
        <p:spPr>
          <a:xfrm>
            <a:off x="2860675" y="5959475"/>
            <a:ext cx="2025650" cy="176213"/>
          </a:xfrm>
        </p:spPr>
        <p:txBody>
          <a:bodyPr/>
          <a:lstStyle>
            <a:lvl1pPr>
              <a:defRPr sz="1200">
                <a:solidFill>
                  <a:srgbClr val="928B81"/>
                </a:solidFill>
              </a:defRPr>
            </a:lvl1pPr>
          </a:lstStyle>
          <a:p>
            <a:pPr fontAlgn="base">
              <a:spcBef>
                <a:spcPct val="0"/>
              </a:spcBef>
              <a:spcAft>
                <a:spcPct val="0"/>
              </a:spcAft>
              <a:defRPr/>
            </a:pPr>
            <a:fld id="{98E44366-DB31-40A4-B1EE-459B53D140A3}" type="datetime1">
              <a:rPr lang="en-US" smtClean="0"/>
              <a:t>6/23/2015</a:t>
            </a:fld>
            <a:endParaRPr lang="en-US" dirty="0"/>
          </a:p>
        </p:txBody>
      </p:sp>
    </p:spTree>
    <p:extLst>
      <p:ext uri="{BB962C8B-B14F-4D97-AF65-F5344CB8AC3E}">
        <p14:creationId xmlns:p14="http://schemas.microsoft.com/office/powerpoint/2010/main" val="306145696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E483BAEB-9E5C-42F8-8A05-73FAAA514322}"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42311342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fi-FI" smtClean="0"/>
              <a:t>Muokkaa perustyyl. napsautt.</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63329E76-821B-49C0-ABD6-0F8AAEBA81C4}"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8796183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533400" y="1219200"/>
            <a:ext cx="3962400"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219200"/>
            <a:ext cx="3962400"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2"/>
          <p:cNvSpPr>
            <a:spLocks noGrp="1" noChangeArrowheads="1"/>
          </p:cNvSpPr>
          <p:nvPr>
            <p:ph type="dt" sz="half" idx="10"/>
          </p:nvPr>
        </p:nvSpPr>
        <p:spPr>
          <a:ln/>
        </p:spPr>
        <p:txBody>
          <a:bodyPr/>
          <a:lstStyle>
            <a:lvl1pPr>
              <a:defRPr/>
            </a:lvl1pPr>
          </a:lstStyle>
          <a:p>
            <a:pPr>
              <a:defRPr/>
            </a:pPr>
            <a:fld id="{D10B3764-84C5-40AA-9903-48D3C7923577}" type="datetime1">
              <a:rPr lang="en-US" smtClean="0">
                <a:solidFill>
                  <a:srgbClr val="000000"/>
                </a:solidFill>
              </a:rPr>
              <a:t>6/23/2015</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FD5FF49E-6434-4BE8-9D34-726B097A2F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790768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sz="half" idx="1"/>
          </p:nvPr>
        </p:nvSpPr>
        <p:spPr>
          <a:xfrm>
            <a:off x="571500" y="1582738"/>
            <a:ext cx="3916363"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Content Placeholder 3"/>
          <p:cNvSpPr>
            <a:spLocks noGrp="1"/>
          </p:cNvSpPr>
          <p:nvPr>
            <p:ph sz="half" idx="2"/>
          </p:nvPr>
        </p:nvSpPr>
        <p:spPr>
          <a:xfrm>
            <a:off x="4640263" y="1582738"/>
            <a:ext cx="3916362"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C6E04541-0424-4C7B-941E-AB895758E67F}" type="datetime1">
              <a:rPr lang="en-US" smtClean="0"/>
              <a:t>6/23/2015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3710438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DBFE51CA-7887-4330-8625-98A51F0D07F5}" type="datetime1">
              <a:rPr lang="en-US" smtClean="0"/>
              <a:t>6/23/2015</a:t>
            </a:fld>
            <a:endParaRPr lang="en-US" dirty="0"/>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8620810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4FC1AD42-647B-4EA6-8C70-8837A485DD71}" type="datetime1">
              <a:rPr lang="en-US" smtClean="0"/>
              <a:t>6/23/2015</a:t>
            </a:fld>
            <a:endParaRPr lang="en-US" dirty="0"/>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94477224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3DF134A7-010D-402B-AFA0-60D9F4AE3223}" type="datetime1">
              <a:rPr lang="en-US" smtClean="0"/>
              <a:t>6/23/2015</a:t>
            </a:fld>
            <a:endParaRPr lang="en-US" dirty="0"/>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10289569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D449F79F-426F-4FE6-A5D9-D8C58749F4C8}" type="datetime1">
              <a:rPr lang="en-US" smtClean="0"/>
              <a:t>6/23/2015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89987585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25C2BAE7-6481-4715-80EF-D91C73F35810}" type="datetime1">
              <a:rPr lang="en-US" smtClean="0"/>
              <a:t>6/23/2015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29544446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0B5A106C-9243-481D-95EF-22A72983C1C5}"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48943642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488950"/>
            <a:ext cx="1995487" cy="5229225"/>
          </a:xfrm>
        </p:spPr>
        <p:txBody>
          <a:bodyPr vert="eaVert"/>
          <a:lstStyle/>
          <a:p>
            <a:r>
              <a:rPr lang="fi-FI" smtClean="0"/>
              <a:t>Muokkaa perustyyl. napsautt.</a:t>
            </a:r>
            <a:endParaRPr lang="en-US"/>
          </a:p>
        </p:txBody>
      </p:sp>
      <p:sp>
        <p:nvSpPr>
          <p:cNvPr id="3" name="Vertical Text Placeholder 2"/>
          <p:cNvSpPr>
            <a:spLocks noGrp="1"/>
          </p:cNvSpPr>
          <p:nvPr>
            <p:ph type="body" orient="vert" idx="1"/>
          </p:nvPr>
        </p:nvSpPr>
        <p:spPr>
          <a:xfrm>
            <a:off x="571500" y="488950"/>
            <a:ext cx="5837238" cy="52292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4C0691A3-F416-432D-8394-35643608DA3A}"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72617758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5" descr="Aalto_FI_Perustiet_21_RGB_1"/>
          <p:cNvPicPr>
            <a:picLocks noChangeAspect="1" noChangeArrowheads="1"/>
          </p:cNvPicPr>
          <p:nvPr/>
        </p:nvPicPr>
        <p:blipFill>
          <a:blip r:embed="rId2">
            <a:extLst>
              <a:ext uri="{28A0092B-C50C-407E-A947-70E740481C1C}">
                <a14:useLocalDpi xmlns:a14="http://schemas.microsoft.com/office/drawing/2010/main" val="0"/>
              </a:ext>
            </a:extLst>
          </a:blip>
          <a:srcRect t="2556"/>
          <a:stretch>
            <a:fillRect/>
          </a:stretch>
        </p:blipFill>
        <p:spPr bwMode="auto">
          <a:xfrm>
            <a:off x="7938" y="0"/>
            <a:ext cx="185737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406400" y="1712913"/>
            <a:ext cx="8324850" cy="39195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725" y="6143625"/>
            <a:ext cx="11557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571500" y="1770063"/>
            <a:ext cx="7769225" cy="1331912"/>
          </a:xfrm>
        </p:spPr>
        <p:txBody>
          <a:bodyPr/>
          <a:lstStyle>
            <a:lvl1pPr>
              <a:defRPr sz="4000">
                <a:solidFill>
                  <a:schemeClr val="bg1"/>
                </a:solidFill>
              </a:defRPr>
            </a:lvl1pPr>
          </a:lstStyle>
          <a:p>
            <a:r>
              <a:rPr lang="fi-FI" smtClean="0"/>
              <a:t>Muokkaa perustyyl. napsautt.</a:t>
            </a:r>
            <a:endParaRPr lang="fi-FI"/>
          </a:p>
        </p:txBody>
      </p:sp>
      <p:sp>
        <p:nvSpPr>
          <p:cNvPr id="3075" name="Rectangle 3"/>
          <p:cNvSpPr>
            <a:spLocks noGrp="1" noChangeArrowheads="1"/>
          </p:cNvSpPr>
          <p:nvPr>
            <p:ph type="subTitle" idx="1"/>
          </p:nvPr>
        </p:nvSpPr>
        <p:spPr>
          <a:xfrm>
            <a:off x="571500" y="3141663"/>
            <a:ext cx="6283325" cy="2339975"/>
          </a:xfrm>
        </p:spPr>
        <p:txBody>
          <a:bodyPr/>
          <a:lstStyle>
            <a:lvl1pPr marL="0" indent="0">
              <a:buFontTx/>
              <a:buNone/>
              <a:defRPr>
                <a:solidFill>
                  <a:schemeClr val="bg1"/>
                </a:solidFill>
                <a:latin typeface="Georgia" pitchFamily="18" charset="0"/>
              </a:defRPr>
            </a:lvl1pPr>
          </a:lstStyle>
          <a:p>
            <a:r>
              <a:rPr lang="fi-FI" smtClean="0"/>
              <a:t>Muokkaa alaotsikon perustyyliä napsautt.</a:t>
            </a:r>
            <a:endParaRPr lang="fi-FI"/>
          </a:p>
        </p:txBody>
      </p:sp>
      <p:sp>
        <p:nvSpPr>
          <p:cNvPr id="7" name="Rectangle 4"/>
          <p:cNvSpPr>
            <a:spLocks noGrp="1" noChangeArrowheads="1"/>
          </p:cNvSpPr>
          <p:nvPr>
            <p:ph type="dt" sz="half" idx="10"/>
          </p:nvPr>
        </p:nvSpPr>
        <p:spPr>
          <a:xfrm>
            <a:off x="2860675" y="5959475"/>
            <a:ext cx="2025650" cy="176213"/>
          </a:xfrm>
        </p:spPr>
        <p:txBody>
          <a:bodyPr/>
          <a:lstStyle>
            <a:lvl1pPr>
              <a:defRPr sz="1200">
                <a:solidFill>
                  <a:srgbClr val="928B81"/>
                </a:solidFill>
              </a:defRPr>
            </a:lvl1pPr>
          </a:lstStyle>
          <a:p>
            <a:pPr fontAlgn="base">
              <a:spcBef>
                <a:spcPct val="0"/>
              </a:spcBef>
              <a:spcAft>
                <a:spcPct val="0"/>
              </a:spcAft>
              <a:defRPr/>
            </a:pPr>
            <a:fld id="{27817C7D-2A2B-4CAF-95B4-57DD24676FCB}" type="datetime1">
              <a:rPr lang="en-US" smtClean="0"/>
              <a:t>6/23/2015</a:t>
            </a:fld>
            <a:endParaRPr lang="en-US" dirty="0"/>
          </a:p>
        </p:txBody>
      </p:sp>
      <p:pic>
        <p:nvPicPr>
          <p:cNvPr id="8" name="Picture 27" descr="E:\salogoen.gi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451725" y="6092825"/>
            <a:ext cx="11795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27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A1101FA1-871F-4F30-BE82-17EC36118B3D}"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6717920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2"/>
          <p:cNvSpPr>
            <a:spLocks noGrp="1" noChangeArrowheads="1"/>
          </p:cNvSpPr>
          <p:nvPr>
            <p:ph type="dt" sz="half" idx="10"/>
          </p:nvPr>
        </p:nvSpPr>
        <p:spPr>
          <a:ln/>
        </p:spPr>
        <p:txBody>
          <a:bodyPr/>
          <a:lstStyle>
            <a:lvl1pPr>
              <a:defRPr/>
            </a:lvl1pPr>
          </a:lstStyle>
          <a:p>
            <a:pPr>
              <a:defRPr/>
            </a:pPr>
            <a:fld id="{ED340BE4-DF8A-422B-A533-7C79AA4706B8}" type="datetime1">
              <a:rPr lang="en-US" smtClean="0">
                <a:solidFill>
                  <a:srgbClr val="000000"/>
                </a:solidFill>
              </a:rPr>
              <a:t>6/23/2015</a:t>
            </a:fld>
            <a:endParaRPr lang="en-US">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4"/>
          <p:cNvSpPr>
            <a:spLocks noGrp="1" noChangeArrowheads="1"/>
          </p:cNvSpPr>
          <p:nvPr>
            <p:ph type="sldNum" sz="quarter" idx="12"/>
          </p:nvPr>
        </p:nvSpPr>
        <p:spPr>
          <a:ln/>
        </p:spPr>
        <p:txBody>
          <a:bodyPr/>
          <a:lstStyle>
            <a:lvl1pPr>
              <a:defRPr/>
            </a:lvl1pPr>
          </a:lstStyle>
          <a:p>
            <a:pPr>
              <a:defRPr/>
            </a:pPr>
            <a:fld id="{C9BAD386-BD37-4A94-B5F8-DA6DC82D64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67863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fi-FI" smtClean="0"/>
              <a:t>Muokkaa perustyyl. napsautt.</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F087BEAE-FB00-4FBF-B72F-DF2ED7E685EF}"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63910113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sz="half" idx="1"/>
          </p:nvPr>
        </p:nvSpPr>
        <p:spPr>
          <a:xfrm>
            <a:off x="571500" y="1582738"/>
            <a:ext cx="3916363"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Content Placeholder 3"/>
          <p:cNvSpPr>
            <a:spLocks noGrp="1"/>
          </p:cNvSpPr>
          <p:nvPr>
            <p:ph sz="half" idx="2"/>
          </p:nvPr>
        </p:nvSpPr>
        <p:spPr>
          <a:xfrm>
            <a:off x="4640263" y="1582738"/>
            <a:ext cx="3916362"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E7058D20-A401-4856-A177-47E915B463F1}" type="datetime1">
              <a:rPr lang="en-US" smtClean="0"/>
              <a:t>6/23/2015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79075470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059795CC-B5F1-41F8-ABC4-07ADC4549D44}" type="datetime1">
              <a:rPr lang="en-US" smtClean="0"/>
              <a:t>6/23/2015</a:t>
            </a:fld>
            <a:endParaRPr lang="en-US" dirty="0"/>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78332916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0FD88E0C-0BF5-4DCA-94D6-507BC3C2FE52}" type="datetime1">
              <a:rPr lang="en-US" smtClean="0"/>
              <a:t>6/23/2015</a:t>
            </a:fld>
            <a:endParaRPr lang="en-US" dirty="0"/>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23988979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3D182770-A080-4510-8629-8FFF75713742}" type="datetime1">
              <a:rPr lang="en-US" smtClean="0"/>
              <a:t>6/23/2015</a:t>
            </a:fld>
            <a:endParaRPr lang="en-US" dirty="0"/>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85472224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E714AC58-D69A-4667-B7E4-8EC2BF68AD3E}" type="datetime1">
              <a:rPr lang="en-US" smtClean="0"/>
              <a:t>6/23/2015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80106427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21CC6DF3-5CA0-4669-AD52-B2A9C29E58F3}" type="datetime1">
              <a:rPr lang="en-US" smtClean="0"/>
              <a:t>6/23/2015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25459964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D09A0EC5-A845-4E77-96A6-FF4058DD5D79}"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98242166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488950"/>
            <a:ext cx="1995487" cy="5229225"/>
          </a:xfrm>
        </p:spPr>
        <p:txBody>
          <a:bodyPr vert="eaVert"/>
          <a:lstStyle/>
          <a:p>
            <a:r>
              <a:rPr lang="fi-FI" smtClean="0"/>
              <a:t>Muokkaa perustyyl. napsautt.</a:t>
            </a:r>
            <a:endParaRPr lang="en-US"/>
          </a:p>
        </p:txBody>
      </p:sp>
      <p:sp>
        <p:nvSpPr>
          <p:cNvPr id="3" name="Vertical Text Placeholder 2"/>
          <p:cNvSpPr>
            <a:spLocks noGrp="1"/>
          </p:cNvSpPr>
          <p:nvPr>
            <p:ph type="body" orient="vert" idx="1"/>
          </p:nvPr>
        </p:nvSpPr>
        <p:spPr>
          <a:xfrm>
            <a:off x="571500" y="488950"/>
            <a:ext cx="5837238" cy="52292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C2704694-E664-4235-9D48-343A1A310900}"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21343225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5" descr="Aalto_FI_Perustiet_21_RGB_1"/>
          <p:cNvPicPr>
            <a:picLocks noChangeAspect="1" noChangeArrowheads="1"/>
          </p:cNvPicPr>
          <p:nvPr/>
        </p:nvPicPr>
        <p:blipFill>
          <a:blip r:embed="rId2">
            <a:extLst>
              <a:ext uri="{28A0092B-C50C-407E-A947-70E740481C1C}">
                <a14:useLocalDpi xmlns:a14="http://schemas.microsoft.com/office/drawing/2010/main" val="0"/>
              </a:ext>
            </a:extLst>
          </a:blip>
          <a:srcRect t="2556"/>
          <a:stretch>
            <a:fillRect/>
          </a:stretch>
        </p:blipFill>
        <p:spPr bwMode="auto">
          <a:xfrm>
            <a:off x="7938" y="0"/>
            <a:ext cx="185737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406400" y="1712913"/>
            <a:ext cx="8324850" cy="39195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725" y="6143625"/>
            <a:ext cx="11557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571500" y="1770063"/>
            <a:ext cx="7769225" cy="1331912"/>
          </a:xfrm>
        </p:spPr>
        <p:txBody>
          <a:bodyPr/>
          <a:lstStyle>
            <a:lvl1pPr>
              <a:defRPr sz="4000">
                <a:solidFill>
                  <a:schemeClr val="bg1"/>
                </a:solidFill>
              </a:defRPr>
            </a:lvl1pPr>
          </a:lstStyle>
          <a:p>
            <a:r>
              <a:rPr lang="fi-FI" smtClean="0"/>
              <a:t>Muokkaa perustyyl. napsautt.</a:t>
            </a:r>
            <a:endParaRPr lang="fi-FI"/>
          </a:p>
        </p:txBody>
      </p:sp>
      <p:sp>
        <p:nvSpPr>
          <p:cNvPr id="3075" name="Rectangle 3"/>
          <p:cNvSpPr>
            <a:spLocks noGrp="1" noChangeArrowheads="1"/>
          </p:cNvSpPr>
          <p:nvPr>
            <p:ph type="subTitle" idx="1"/>
          </p:nvPr>
        </p:nvSpPr>
        <p:spPr>
          <a:xfrm>
            <a:off x="571500" y="3141663"/>
            <a:ext cx="6283325" cy="2339975"/>
          </a:xfrm>
        </p:spPr>
        <p:txBody>
          <a:bodyPr/>
          <a:lstStyle>
            <a:lvl1pPr marL="0" indent="0">
              <a:buFontTx/>
              <a:buNone/>
              <a:defRPr>
                <a:solidFill>
                  <a:schemeClr val="bg1"/>
                </a:solidFill>
                <a:latin typeface="Georgia" pitchFamily="18" charset="0"/>
              </a:defRPr>
            </a:lvl1pPr>
          </a:lstStyle>
          <a:p>
            <a:r>
              <a:rPr lang="fi-FI" smtClean="0"/>
              <a:t>Muokkaa alaotsikon perustyyliä napsautt.</a:t>
            </a:r>
            <a:endParaRPr lang="fi-FI"/>
          </a:p>
        </p:txBody>
      </p:sp>
      <p:sp>
        <p:nvSpPr>
          <p:cNvPr id="7" name="Rectangle 4"/>
          <p:cNvSpPr>
            <a:spLocks noGrp="1" noChangeArrowheads="1"/>
          </p:cNvSpPr>
          <p:nvPr>
            <p:ph type="dt" sz="half" idx="10"/>
          </p:nvPr>
        </p:nvSpPr>
        <p:spPr>
          <a:xfrm>
            <a:off x="2860675" y="5959475"/>
            <a:ext cx="2025650" cy="176213"/>
          </a:xfrm>
        </p:spPr>
        <p:txBody>
          <a:bodyPr/>
          <a:lstStyle>
            <a:lvl1pPr>
              <a:defRPr sz="1200">
                <a:solidFill>
                  <a:srgbClr val="928B81"/>
                </a:solidFill>
              </a:defRPr>
            </a:lvl1pPr>
          </a:lstStyle>
          <a:p>
            <a:pPr fontAlgn="base">
              <a:spcBef>
                <a:spcPct val="0"/>
              </a:spcBef>
              <a:spcAft>
                <a:spcPct val="0"/>
              </a:spcAft>
              <a:defRPr/>
            </a:pPr>
            <a:fld id="{08CB20F0-4D92-48A9-BC5C-D12610F5FAC8}" type="datetime1">
              <a:rPr lang="en-US" smtClean="0"/>
              <a:t>6/23/2015</a:t>
            </a:fld>
            <a:endParaRPr lang="en-US" dirty="0"/>
          </a:p>
        </p:txBody>
      </p:sp>
    </p:spTree>
    <p:extLst>
      <p:ext uri="{BB962C8B-B14F-4D97-AF65-F5344CB8AC3E}">
        <p14:creationId xmlns:p14="http://schemas.microsoft.com/office/powerpoint/2010/main" val="31544507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Rectangle 2"/>
          <p:cNvSpPr>
            <a:spLocks noGrp="1" noChangeArrowheads="1"/>
          </p:cNvSpPr>
          <p:nvPr>
            <p:ph type="dt" sz="half" idx="10"/>
          </p:nvPr>
        </p:nvSpPr>
        <p:spPr>
          <a:ln/>
        </p:spPr>
        <p:txBody>
          <a:bodyPr/>
          <a:lstStyle>
            <a:lvl1pPr>
              <a:defRPr/>
            </a:lvl1pPr>
          </a:lstStyle>
          <a:p>
            <a:pPr>
              <a:defRPr/>
            </a:pPr>
            <a:fld id="{13C36053-60BD-4B49-AF7C-EE1B9396602F}" type="datetime1">
              <a:rPr lang="en-US" smtClean="0">
                <a:solidFill>
                  <a:srgbClr val="000000"/>
                </a:solidFill>
              </a:rPr>
              <a:t>6/23/2015</a:t>
            </a:fld>
            <a:endParaRPr lang="en-US">
              <a:solidFill>
                <a:srgbClr val="000000"/>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sldNum" sz="quarter" idx="12"/>
          </p:nvPr>
        </p:nvSpPr>
        <p:spPr>
          <a:ln/>
        </p:spPr>
        <p:txBody>
          <a:bodyPr/>
          <a:lstStyle>
            <a:lvl1pPr>
              <a:defRPr/>
            </a:lvl1pPr>
          </a:lstStyle>
          <a:p>
            <a:pPr>
              <a:defRPr/>
            </a:pPr>
            <a:fld id="{4A0B9B4B-EF97-422D-AA3A-584365F724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2400435"/>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C3D5ADE7-0034-42F9-AB99-31F660F36AAC}"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43565335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fi-FI" smtClean="0"/>
              <a:t>Muokkaa perustyyl. napsautt.</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D08D34A5-D7E7-4A26-AA83-5A152F12CE66}"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34006051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sz="half" idx="1"/>
          </p:nvPr>
        </p:nvSpPr>
        <p:spPr>
          <a:xfrm>
            <a:off x="571500" y="1582738"/>
            <a:ext cx="3916363"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Content Placeholder 3"/>
          <p:cNvSpPr>
            <a:spLocks noGrp="1"/>
          </p:cNvSpPr>
          <p:nvPr>
            <p:ph sz="half" idx="2"/>
          </p:nvPr>
        </p:nvSpPr>
        <p:spPr>
          <a:xfrm>
            <a:off x="4640263" y="1582738"/>
            <a:ext cx="3916362"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DE08BF44-27EC-4E4A-8170-6E51142977E7}" type="datetime1">
              <a:rPr lang="en-US" smtClean="0"/>
              <a:t>6/23/2015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999014865"/>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04BDD81D-B240-4E09-AAA8-89CFE6A4A034}" type="datetime1">
              <a:rPr lang="en-US" smtClean="0"/>
              <a:t>6/23/2015</a:t>
            </a:fld>
            <a:endParaRPr lang="en-US" dirty="0"/>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419061839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E0E02D48-E1D8-4620-AB27-1A7FC2CB0E3F}" type="datetime1">
              <a:rPr lang="en-US" smtClean="0"/>
              <a:t>6/23/2015</a:t>
            </a:fld>
            <a:endParaRPr lang="en-US" dirty="0"/>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85146598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13CF2E43-9556-4808-AFFA-D2F3CA2B0B93}" type="datetime1">
              <a:rPr lang="en-US" smtClean="0"/>
              <a:t>6/23/2015</a:t>
            </a:fld>
            <a:endParaRPr lang="en-US" dirty="0"/>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70964732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5ABE8685-1AF3-45D6-A5A6-BE14FE4CB47B}" type="datetime1">
              <a:rPr lang="en-US" smtClean="0"/>
              <a:t>6/23/2015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52210971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1FF09877-A9F0-4B11-B41A-0D4612796C7A}" type="datetime1">
              <a:rPr lang="en-US" smtClean="0"/>
              <a:t>6/23/2015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11705314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7C8309B1-D124-4F08-86FE-B350334FFEA5}"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77104245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488950"/>
            <a:ext cx="1995487" cy="5229225"/>
          </a:xfrm>
        </p:spPr>
        <p:txBody>
          <a:bodyPr vert="eaVert"/>
          <a:lstStyle/>
          <a:p>
            <a:r>
              <a:rPr lang="fi-FI" smtClean="0"/>
              <a:t>Muokkaa perustyyl. napsautt.</a:t>
            </a:r>
            <a:endParaRPr lang="en-US"/>
          </a:p>
        </p:txBody>
      </p:sp>
      <p:sp>
        <p:nvSpPr>
          <p:cNvPr id="3" name="Vertical Text Placeholder 2"/>
          <p:cNvSpPr>
            <a:spLocks noGrp="1"/>
          </p:cNvSpPr>
          <p:nvPr>
            <p:ph type="body" orient="vert" idx="1"/>
          </p:nvPr>
        </p:nvSpPr>
        <p:spPr>
          <a:xfrm>
            <a:off x="571500" y="488950"/>
            <a:ext cx="5837238" cy="52292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6D0B3362-1BC8-44D6-9BF7-1F7400DEA9F7}"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5818292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13D67BCB-778F-4E8F-9523-1B2A9A619A45}" type="datetime1">
              <a:rPr lang="en-US" smtClean="0">
                <a:solidFill>
                  <a:srgbClr val="000000"/>
                </a:solidFill>
              </a:rPr>
              <a:t>6/23/2015</a:t>
            </a:fld>
            <a:endParaRPr lang="en-US">
              <a:solidFill>
                <a:srgbClr val="000000"/>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4"/>
          <p:cNvSpPr>
            <a:spLocks noGrp="1" noChangeArrowheads="1"/>
          </p:cNvSpPr>
          <p:nvPr>
            <p:ph type="sldNum" sz="quarter" idx="12"/>
          </p:nvPr>
        </p:nvSpPr>
        <p:spPr>
          <a:ln/>
        </p:spPr>
        <p:txBody>
          <a:bodyPr/>
          <a:lstStyle>
            <a:lvl1pPr>
              <a:defRPr/>
            </a:lvl1pPr>
          </a:lstStyle>
          <a:p>
            <a:pPr>
              <a:defRPr/>
            </a:pPr>
            <a:fld id="{DBD27E53-1C2D-413A-8E3C-6211449772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2278642"/>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8" name="Picture 23" descr="Aalto_EN_Science_21_RGB_3"/>
          <p:cNvPicPr>
            <a:picLocks noChangeAspect="1" noChangeArrowheads="1"/>
          </p:cNvPicPr>
          <p:nvPr userDrawn="1"/>
        </p:nvPicPr>
        <p:blipFill>
          <a:blip r:embed="rId2">
            <a:extLst>
              <a:ext uri="{28A0092B-C50C-407E-A947-70E740481C1C}">
                <a14:useLocalDpi xmlns:a14="http://schemas.microsoft.com/office/drawing/2010/main" val="0"/>
              </a:ext>
            </a:extLst>
          </a:blip>
          <a:srcRect t="3488"/>
          <a:stretch>
            <a:fillRect/>
          </a:stretch>
        </p:blipFill>
        <p:spPr bwMode="auto">
          <a:xfrm>
            <a:off x="0" y="15875"/>
            <a:ext cx="2051050"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406400" y="1712913"/>
            <a:ext cx="8324850" cy="39195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4" name="Rectangle 2"/>
          <p:cNvSpPr>
            <a:spLocks noGrp="1" noChangeArrowheads="1"/>
          </p:cNvSpPr>
          <p:nvPr>
            <p:ph type="ctrTitle"/>
          </p:nvPr>
        </p:nvSpPr>
        <p:spPr>
          <a:xfrm>
            <a:off x="571500" y="1770063"/>
            <a:ext cx="7769225" cy="1331912"/>
          </a:xfrm>
        </p:spPr>
        <p:txBody>
          <a:bodyPr/>
          <a:lstStyle>
            <a:lvl1pPr>
              <a:defRPr sz="4000">
                <a:solidFill>
                  <a:schemeClr val="bg1"/>
                </a:solidFill>
              </a:defRPr>
            </a:lvl1pPr>
          </a:lstStyle>
          <a:p>
            <a:r>
              <a:rPr lang="fi-FI" smtClean="0"/>
              <a:t>Muokkaa perustyyl. napsautt.</a:t>
            </a:r>
            <a:endParaRPr lang="fi-FI"/>
          </a:p>
        </p:txBody>
      </p:sp>
      <p:sp>
        <p:nvSpPr>
          <p:cNvPr id="3075" name="Rectangle 3"/>
          <p:cNvSpPr>
            <a:spLocks noGrp="1" noChangeArrowheads="1"/>
          </p:cNvSpPr>
          <p:nvPr>
            <p:ph type="subTitle" idx="1"/>
          </p:nvPr>
        </p:nvSpPr>
        <p:spPr>
          <a:xfrm>
            <a:off x="571500" y="3141663"/>
            <a:ext cx="6283325" cy="2339975"/>
          </a:xfrm>
        </p:spPr>
        <p:txBody>
          <a:bodyPr/>
          <a:lstStyle>
            <a:lvl1pPr marL="0" indent="0">
              <a:buFontTx/>
              <a:buNone/>
              <a:defRPr>
                <a:solidFill>
                  <a:schemeClr val="bg1"/>
                </a:solidFill>
                <a:latin typeface="Georgia" pitchFamily="18" charset="0"/>
              </a:defRPr>
            </a:lvl1pPr>
          </a:lstStyle>
          <a:p>
            <a:r>
              <a:rPr lang="fi-FI" smtClean="0"/>
              <a:t>Muokkaa alaotsikon perustyyliä napsautt.</a:t>
            </a:r>
            <a:endParaRPr lang="fi-FI"/>
          </a:p>
        </p:txBody>
      </p:sp>
      <p:sp>
        <p:nvSpPr>
          <p:cNvPr id="7" name="Rectangle 4"/>
          <p:cNvSpPr>
            <a:spLocks noGrp="1" noChangeArrowheads="1"/>
          </p:cNvSpPr>
          <p:nvPr>
            <p:ph type="dt" sz="half" idx="10"/>
          </p:nvPr>
        </p:nvSpPr>
        <p:spPr>
          <a:xfrm>
            <a:off x="2860675" y="5959475"/>
            <a:ext cx="2025650" cy="176213"/>
          </a:xfrm>
        </p:spPr>
        <p:txBody>
          <a:bodyPr/>
          <a:lstStyle>
            <a:lvl1pPr>
              <a:defRPr sz="1200">
                <a:solidFill>
                  <a:srgbClr val="928B81"/>
                </a:solidFill>
              </a:defRPr>
            </a:lvl1pPr>
          </a:lstStyle>
          <a:p>
            <a:pPr fontAlgn="base">
              <a:spcBef>
                <a:spcPct val="0"/>
              </a:spcBef>
              <a:spcAft>
                <a:spcPct val="0"/>
              </a:spcAft>
              <a:defRPr/>
            </a:pPr>
            <a:fld id="{07459AC9-9099-457C-B296-8C3E3CA1A25E}" type="datetime1">
              <a:rPr lang="en-US" smtClean="0"/>
              <a:t>6/23/2015</a:t>
            </a:fld>
            <a:endParaRPr lang="en-US" dirty="0"/>
          </a:p>
        </p:txBody>
      </p:sp>
      <p:pic>
        <p:nvPicPr>
          <p:cNvPr id="10" name="Picture 27" descr="E:\salogoen.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51725" y="6092825"/>
            <a:ext cx="11795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75232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8FB07E8A-FB3E-42F4-8AED-A8D928182184}"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86512888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fi-FI" smtClean="0"/>
              <a:t>Muokkaa perustyyl. napsautt.</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0A79547F-B9C4-4B2F-8664-87B0508D9112}"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84419824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sz="half" idx="1"/>
          </p:nvPr>
        </p:nvSpPr>
        <p:spPr>
          <a:xfrm>
            <a:off x="571500" y="1582738"/>
            <a:ext cx="3916363"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Content Placeholder 3"/>
          <p:cNvSpPr>
            <a:spLocks noGrp="1"/>
          </p:cNvSpPr>
          <p:nvPr>
            <p:ph sz="half" idx="2"/>
          </p:nvPr>
        </p:nvSpPr>
        <p:spPr>
          <a:xfrm>
            <a:off x="4640263" y="1582738"/>
            <a:ext cx="3916362"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7C59FB72-6735-44FB-A50B-2B6DFE5CA17E}" type="datetime1">
              <a:rPr lang="en-US" smtClean="0"/>
              <a:t>6/23/2015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6048817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1B1EEA98-F607-4933-A49C-229C9A86E2A3}" type="datetime1">
              <a:rPr lang="en-US" smtClean="0"/>
              <a:t>6/23/2015</a:t>
            </a:fld>
            <a:endParaRPr lang="en-US" dirty="0"/>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9507109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CC0971B5-E33C-49FF-B360-55B693D72F2C}" type="datetime1">
              <a:rPr lang="en-US" smtClean="0"/>
              <a:t>6/23/2015</a:t>
            </a:fld>
            <a:endParaRPr lang="en-US" dirty="0"/>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42696874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3E057D0C-6454-4FE3-B801-019977FA5035}" type="datetime1">
              <a:rPr lang="en-US" smtClean="0"/>
              <a:t>6/23/2015</a:t>
            </a:fld>
            <a:endParaRPr lang="en-US" dirty="0"/>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6424837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9A9C7DE5-6B00-4AFF-929B-3A91F9B0F54C}" type="datetime1">
              <a:rPr lang="en-US" smtClean="0"/>
              <a:t>6/23/2015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1783892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221D1233-DA50-452C-A98A-A42C8F62CAB3}" type="datetime1">
              <a:rPr lang="en-US" smtClean="0"/>
              <a:t>6/23/2015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40524314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2A99F282-D6C4-45EF-9555-6E702A8DB89E}"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480505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93CD7C76-034C-4B80-A935-CB37768D701B}" type="datetime1">
              <a:rPr lang="en-US" smtClean="0">
                <a:solidFill>
                  <a:srgbClr val="000000"/>
                </a:solidFill>
              </a:rPr>
              <a:t>6/23/2015</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32EE596D-EE0B-4A26-90E8-D7036FF2D7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097882"/>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488950"/>
            <a:ext cx="1995487" cy="5229225"/>
          </a:xfrm>
        </p:spPr>
        <p:txBody>
          <a:bodyPr vert="eaVert"/>
          <a:lstStyle/>
          <a:p>
            <a:r>
              <a:rPr lang="fi-FI" smtClean="0"/>
              <a:t>Muokkaa perustyyl. napsautt.</a:t>
            </a:r>
            <a:endParaRPr lang="en-US"/>
          </a:p>
        </p:txBody>
      </p:sp>
      <p:sp>
        <p:nvSpPr>
          <p:cNvPr id="3" name="Vertical Text Placeholder 2"/>
          <p:cNvSpPr>
            <a:spLocks noGrp="1"/>
          </p:cNvSpPr>
          <p:nvPr>
            <p:ph type="body" orient="vert" idx="1"/>
          </p:nvPr>
        </p:nvSpPr>
        <p:spPr>
          <a:xfrm>
            <a:off x="571500" y="488950"/>
            <a:ext cx="5837238" cy="52292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89B8E45F-E205-48FA-B0DC-40634EA1EAC3}"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3442890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5" descr="Aalto_FI_Perustiet_21_RGB_1"/>
          <p:cNvPicPr>
            <a:picLocks noChangeAspect="1" noChangeArrowheads="1"/>
          </p:cNvPicPr>
          <p:nvPr/>
        </p:nvPicPr>
        <p:blipFill>
          <a:blip r:embed="rId2">
            <a:extLst>
              <a:ext uri="{28A0092B-C50C-407E-A947-70E740481C1C}">
                <a14:useLocalDpi xmlns:a14="http://schemas.microsoft.com/office/drawing/2010/main" val="0"/>
              </a:ext>
            </a:extLst>
          </a:blip>
          <a:srcRect t="2556"/>
          <a:stretch>
            <a:fillRect/>
          </a:stretch>
        </p:blipFill>
        <p:spPr bwMode="auto">
          <a:xfrm>
            <a:off x="7938" y="0"/>
            <a:ext cx="185737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406400" y="1712913"/>
            <a:ext cx="8324850" cy="39195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725" y="6143625"/>
            <a:ext cx="11557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571500" y="1770063"/>
            <a:ext cx="7769225" cy="1331912"/>
          </a:xfrm>
        </p:spPr>
        <p:txBody>
          <a:bodyPr/>
          <a:lstStyle>
            <a:lvl1pPr>
              <a:defRPr sz="4000">
                <a:solidFill>
                  <a:schemeClr val="bg1"/>
                </a:solidFill>
              </a:defRPr>
            </a:lvl1pPr>
          </a:lstStyle>
          <a:p>
            <a:r>
              <a:rPr lang="fi-FI" smtClean="0"/>
              <a:t>Muokkaa perustyyl. napsautt.</a:t>
            </a:r>
            <a:endParaRPr lang="fi-FI"/>
          </a:p>
        </p:txBody>
      </p:sp>
      <p:sp>
        <p:nvSpPr>
          <p:cNvPr id="3075" name="Rectangle 3"/>
          <p:cNvSpPr>
            <a:spLocks noGrp="1" noChangeArrowheads="1"/>
          </p:cNvSpPr>
          <p:nvPr>
            <p:ph type="subTitle" idx="1"/>
          </p:nvPr>
        </p:nvSpPr>
        <p:spPr>
          <a:xfrm>
            <a:off x="571500" y="3141663"/>
            <a:ext cx="6283325" cy="2339975"/>
          </a:xfrm>
        </p:spPr>
        <p:txBody>
          <a:bodyPr/>
          <a:lstStyle>
            <a:lvl1pPr marL="0" indent="0">
              <a:buFontTx/>
              <a:buNone/>
              <a:defRPr>
                <a:solidFill>
                  <a:schemeClr val="bg1"/>
                </a:solidFill>
                <a:latin typeface="Georgia" pitchFamily="18" charset="0"/>
              </a:defRPr>
            </a:lvl1pPr>
          </a:lstStyle>
          <a:p>
            <a:r>
              <a:rPr lang="fi-FI" smtClean="0"/>
              <a:t>Muokkaa alaotsikon perustyyliä napsautt.</a:t>
            </a:r>
            <a:endParaRPr lang="fi-FI"/>
          </a:p>
        </p:txBody>
      </p:sp>
      <p:sp>
        <p:nvSpPr>
          <p:cNvPr id="7" name="Rectangle 4"/>
          <p:cNvSpPr>
            <a:spLocks noGrp="1" noChangeArrowheads="1"/>
          </p:cNvSpPr>
          <p:nvPr>
            <p:ph type="dt" sz="half" idx="10"/>
          </p:nvPr>
        </p:nvSpPr>
        <p:spPr>
          <a:xfrm>
            <a:off x="2860675" y="5959475"/>
            <a:ext cx="2025650" cy="176213"/>
          </a:xfrm>
        </p:spPr>
        <p:txBody>
          <a:bodyPr/>
          <a:lstStyle>
            <a:lvl1pPr>
              <a:defRPr sz="1200">
                <a:solidFill>
                  <a:srgbClr val="928B81"/>
                </a:solidFill>
              </a:defRPr>
            </a:lvl1pPr>
          </a:lstStyle>
          <a:p>
            <a:pPr fontAlgn="base">
              <a:spcBef>
                <a:spcPct val="0"/>
              </a:spcBef>
              <a:spcAft>
                <a:spcPct val="0"/>
              </a:spcAft>
              <a:defRPr/>
            </a:pPr>
            <a:fld id="{AB931A29-DFCB-482D-9B4C-50C12B0A0897}" type="datetime1">
              <a:rPr lang="en-US" smtClean="0"/>
              <a:t>6/23/2015</a:t>
            </a:fld>
            <a:endParaRPr lang="en-US" dirty="0"/>
          </a:p>
        </p:txBody>
      </p:sp>
    </p:spTree>
    <p:extLst>
      <p:ext uri="{BB962C8B-B14F-4D97-AF65-F5344CB8AC3E}">
        <p14:creationId xmlns:p14="http://schemas.microsoft.com/office/powerpoint/2010/main" val="4893930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50EB0278-4450-4943-9799-AB9D56BD2967}"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8058452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fi-FI" smtClean="0"/>
              <a:t>Muokkaa perustyyl. napsautt.</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8CE08AF5-16AB-42BD-86E9-CA55E5399C1C}"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974228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sz="half" idx="1"/>
          </p:nvPr>
        </p:nvSpPr>
        <p:spPr>
          <a:xfrm>
            <a:off x="571500" y="1582738"/>
            <a:ext cx="3916363"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Content Placeholder 3"/>
          <p:cNvSpPr>
            <a:spLocks noGrp="1"/>
          </p:cNvSpPr>
          <p:nvPr>
            <p:ph sz="half" idx="2"/>
          </p:nvPr>
        </p:nvSpPr>
        <p:spPr>
          <a:xfrm>
            <a:off x="4640263" y="1582738"/>
            <a:ext cx="3916362"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95695FDF-B7C2-4250-A6B5-5FEC13F58816}" type="datetime1">
              <a:rPr lang="en-US" smtClean="0"/>
              <a:t>6/23/2015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7141998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3CF5689B-7AAE-4252-9EA1-7A3036E33175}" type="datetime1">
              <a:rPr lang="en-US" smtClean="0"/>
              <a:t>6/23/2015</a:t>
            </a:fld>
            <a:endParaRPr lang="en-US" dirty="0"/>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4773325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5C0F1B4E-0CBA-48D5-B67A-1F7B8F7F33DF}" type="datetime1">
              <a:rPr lang="en-US" smtClean="0"/>
              <a:t>6/23/2015</a:t>
            </a:fld>
            <a:endParaRPr lang="en-US" dirty="0"/>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1591864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2B840F2A-291A-42EA-AB99-A7EC3E396299}" type="datetime1">
              <a:rPr lang="en-US" smtClean="0"/>
              <a:t>6/23/2015</a:t>
            </a:fld>
            <a:endParaRPr lang="en-US" dirty="0"/>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6157308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9EB0CB11-A45D-42C1-BB58-FB87DF193E4F}" type="datetime1">
              <a:rPr lang="en-US" smtClean="0"/>
              <a:t>6/23/2015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40556940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B97C638C-0EE1-4793-A656-51F5BE218CC4}" type="datetime1">
              <a:rPr lang="en-US" smtClean="0"/>
              <a:t>6/23/2015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670238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9F0B745E-7528-40E3-BC3E-CE49D790021A}" type="datetime1">
              <a:rPr lang="en-US" smtClean="0">
                <a:solidFill>
                  <a:srgbClr val="000000"/>
                </a:solidFill>
              </a:rPr>
              <a:t>6/23/2015</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7FC34D0E-B82F-442B-8DE8-34289B1121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8458839"/>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87166018-A0A6-49B9-B15D-8A4B95792BF2}"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5694376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488950"/>
            <a:ext cx="1995487" cy="5229225"/>
          </a:xfrm>
        </p:spPr>
        <p:txBody>
          <a:bodyPr vert="eaVert"/>
          <a:lstStyle/>
          <a:p>
            <a:r>
              <a:rPr lang="fi-FI" smtClean="0"/>
              <a:t>Muokkaa perustyyl. napsautt.</a:t>
            </a:r>
            <a:endParaRPr lang="en-US"/>
          </a:p>
        </p:txBody>
      </p:sp>
      <p:sp>
        <p:nvSpPr>
          <p:cNvPr id="3" name="Vertical Text Placeholder 2"/>
          <p:cNvSpPr>
            <a:spLocks noGrp="1"/>
          </p:cNvSpPr>
          <p:nvPr>
            <p:ph type="body" orient="vert" idx="1"/>
          </p:nvPr>
        </p:nvSpPr>
        <p:spPr>
          <a:xfrm>
            <a:off x="571500" y="488950"/>
            <a:ext cx="5837238" cy="52292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44AB4D5F-30CE-42C7-84B2-12BB26DC3BBE}"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5364402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5" descr="Aalto_FI_Perustiet_21_RGB_1"/>
          <p:cNvPicPr>
            <a:picLocks noChangeAspect="1" noChangeArrowheads="1"/>
          </p:cNvPicPr>
          <p:nvPr/>
        </p:nvPicPr>
        <p:blipFill>
          <a:blip r:embed="rId2">
            <a:extLst>
              <a:ext uri="{28A0092B-C50C-407E-A947-70E740481C1C}">
                <a14:useLocalDpi xmlns:a14="http://schemas.microsoft.com/office/drawing/2010/main" val="0"/>
              </a:ext>
            </a:extLst>
          </a:blip>
          <a:srcRect t="2556"/>
          <a:stretch>
            <a:fillRect/>
          </a:stretch>
        </p:blipFill>
        <p:spPr bwMode="auto">
          <a:xfrm>
            <a:off x="7938" y="0"/>
            <a:ext cx="185737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406400" y="1712913"/>
            <a:ext cx="8324850" cy="39195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725" y="6143625"/>
            <a:ext cx="11557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571500" y="1770063"/>
            <a:ext cx="7769225" cy="1331912"/>
          </a:xfrm>
        </p:spPr>
        <p:txBody>
          <a:bodyPr/>
          <a:lstStyle>
            <a:lvl1pPr>
              <a:defRPr sz="4000">
                <a:solidFill>
                  <a:schemeClr val="bg1"/>
                </a:solidFill>
              </a:defRPr>
            </a:lvl1pPr>
          </a:lstStyle>
          <a:p>
            <a:r>
              <a:rPr lang="fi-FI" smtClean="0"/>
              <a:t>Muokkaa perustyyl. napsautt.</a:t>
            </a:r>
            <a:endParaRPr lang="fi-FI"/>
          </a:p>
        </p:txBody>
      </p:sp>
      <p:sp>
        <p:nvSpPr>
          <p:cNvPr id="3075" name="Rectangle 3"/>
          <p:cNvSpPr>
            <a:spLocks noGrp="1" noChangeArrowheads="1"/>
          </p:cNvSpPr>
          <p:nvPr>
            <p:ph type="subTitle" idx="1"/>
          </p:nvPr>
        </p:nvSpPr>
        <p:spPr>
          <a:xfrm>
            <a:off x="571500" y="3141663"/>
            <a:ext cx="6283325" cy="2339975"/>
          </a:xfrm>
        </p:spPr>
        <p:txBody>
          <a:bodyPr/>
          <a:lstStyle>
            <a:lvl1pPr marL="0" indent="0">
              <a:buFontTx/>
              <a:buNone/>
              <a:defRPr>
                <a:solidFill>
                  <a:schemeClr val="bg1"/>
                </a:solidFill>
                <a:latin typeface="Georgia" pitchFamily="18" charset="0"/>
              </a:defRPr>
            </a:lvl1pPr>
          </a:lstStyle>
          <a:p>
            <a:r>
              <a:rPr lang="fi-FI" smtClean="0"/>
              <a:t>Muokkaa alaotsikon perustyyliä napsautt.</a:t>
            </a:r>
            <a:endParaRPr lang="fi-FI"/>
          </a:p>
        </p:txBody>
      </p:sp>
      <p:sp>
        <p:nvSpPr>
          <p:cNvPr id="7" name="Rectangle 4"/>
          <p:cNvSpPr>
            <a:spLocks noGrp="1" noChangeArrowheads="1"/>
          </p:cNvSpPr>
          <p:nvPr>
            <p:ph type="dt" sz="half" idx="10"/>
          </p:nvPr>
        </p:nvSpPr>
        <p:spPr>
          <a:xfrm>
            <a:off x="2860675" y="5959475"/>
            <a:ext cx="2025650" cy="176213"/>
          </a:xfrm>
        </p:spPr>
        <p:txBody>
          <a:bodyPr/>
          <a:lstStyle>
            <a:lvl1pPr>
              <a:defRPr sz="1200">
                <a:solidFill>
                  <a:srgbClr val="928B81"/>
                </a:solidFill>
              </a:defRPr>
            </a:lvl1pPr>
          </a:lstStyle>
          <a:p>
            <a:pPr fontAlgn="base">
              <a:spcBef>
                <a:spcPct val="0"/>
              </a:spcBef>
              <a:spcAft>
                <a:spcPct val="0"/>
              </a:spcAft>
              <a:defRPr/>
            </a:pPr>
            <a:fld id="{AFB36FFF-FC91-477D-B67A-106BE3EBDA18}" type="datetime1">
              <a:rPr lang="en-US" smtClean="0"/>
              <a:t>6/23/2015</a:t>
            </a:fld>
            <a:endParaRPr lang="en-US" dirty="0"/>
          </a:p>
        </p:txBody>
      </p:sp>
    </p:spTree>
    <p:extLst>
      <p:ext uri="{BB962C8B-B14F-4D97-AF65-F5344CB8AC3E}">
        <p14:creationId xmlns:p14="http://schemas.microsoft.com/office/powerpoint/2010/main" val="5837018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52C7ABEB-AC37-48FB-AF6D-935BEBFDF58F}"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3117658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fi-FI" smtClean="0"/>
              <a:t>Muokkaa perustyyl. napsautt.</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6959846B-321F-4509-B298-7E1BB0CAC643}" type="datetime1">
              <a:rPr lang="en-US" smtClean="0"/>
              <a:t>6/23/2015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9899873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sz="half" idx="1"/>
          </p:nvPr>
        </p:nvSpPr>
        <p:spPr>
          <a:xfrm>
            <a:off x="571500" y="1582738"/>
            <a:ext cx="3916363"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Content Placeholder 3"/>
          <p:cNvSpPr>
            <a:spLocks noGrp="1"/>
          </p:cNvSpPr>
          <p:nvPr>
            <p:ph sz="half" idx="2"/>
          </p:nvPr>
        </p:nvSpPr>
        <p:spPr>
          <a:xfrm>
            <a:off x="4640263" y="1582738"/>
            <a:ext cx="3916362"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7711DED3-F706-4B9E-94EB-EBEDA8D51BCC}" type="datetime1">
              <a:rPr lang="en-US" smtClean="0"/>
              <a:t>6/23/2015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7325340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31B5068B-893C-4492-A394-FDFCDFBA9B94}" type="datetime1">
              <a:rPr lang="en-US" smtClean="0"/>
              <a:t>6/23/2015</a:t>
            </a:fld>
            <a:endParaRPr lang="en-US" dirty="0"/>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2748125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024F3403-D3AD-4910-B2C5-8D1F681DD1A5}" type="datetime1">
              <a:rPr lang="en-US" smtClean="0"/>
              <a:t>6/23/2015</a:t>
            </a:fld>
            <a:endParaRPr lang="en-US" dirty="0"/>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42096482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C04D4C02-66D6-4DD2-8C83-9D67125D79F3}" type="datetime1">
              <a:rPr lang="en-US" smtClean="0"/>
              <a:t>6/23/2015</a:t>
            </a:fld>
            <a:endParaRPr lang="en-US" dirty="0"/>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42033571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5BFB2C33-09A4-4D51-B63E-A88AD2EA37C3}" type="datetime1">
              <a:rPr lang="en-US" smtClean="0"/>
              <a:t>6/23/2015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B485E7E-7B8F-4B4F-AA92-DB10DC837910}"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811814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4.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4.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dt" sz="half" idx="2"/>
          </p:nvPr>
        </p:nvSpPr>
        <p:spPr bwMode="auto">
          <a:xfrm>
            <a:off x="703263" y="6243638"/>
            <a:ext cx="1898650"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defTabSz="762000" eaLnBrk="0" hangingPunct="0">
              <a:defRPr sz="1400"/>
            </a:lvl1pPr>
          </a:lstStyle>
          <a:p>
            <a:pPr fontAlgn="base">
              <a:spcBef>
                <a:spcPct val="0"/>
              </a:spcBef>
              <a:spcAft>
                <a:spcPct val="0"/>
              </a:spcAft>
              <a:defRPr/>
            </a:pPr>
            <a:fld id="{6AA412CA-9020-4A44-962D-2EF07C94D546}" type="datetime1">
              <a:rPr lang="en-US" smtClean="0">
                <a:solidFill>
                  <a:srgbClr val="000000"/>
                </a:solidFill>
                <a:latin typeface="Times New Roman" pitchFamily="18" charset="0"/>
              </a:rPr>
              <a:t>6/23/2015</a:t>
            </a:fld>
            <a:endParaRPr lang="en-US">
              <a:solidFill>
                <a:srgbClr val="000000"/>
              </a:solidFill>
              <a:latin typeface="Times New Roman" pitchFamily="18" charset="0"/>
            </a:endParaRPr>
          </a:p>
        </p:txBody>
      </p:sp>
      <p:sp>
        <p:nvSpPr>
          <p:cNvPr id="16387" name="Rectangle 3"/>
          <p:cNvSpPr>
            <a:spLocks noGrp="1" noChangeArrowheads="1"/>
          </p:cNvSpPr>
          <p:nvPr>
            <p:ph type="ftr" sz="quarter" idx="3"/>
          </p:nvPr>
        </p:nvSpPr>
        <p:spPr bwMode="auto">
          <a:xfrm>
            <a:off x="3165475" y="6243638"/>
            <a:ext cx="2813050"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defTabSz="762000" eaLnBrk="0" hangingPunct="0">
              <a:defRPr sz="1400"/>
            </a:lvl1pPr>
          </a:lstStyle>
          <a:p>
            <a:pPr fontAlgn="base">
              <a:spcBef>
                <a:spcPct val="0"/>
              </a:spcBef>
              <a:spcAft>
                <a:spcPct val="0"/>
              </a:spcAft>
              <a:defRPr/>
            </a:pPr>
            <a:endParaRPr lang="en-US">
              <a:solidFill>
                <a:srgbClr val="000000"/>
              </a:solidFill>
              <a:latin typeface="Times New Roman" pitchFamily="18" charset="0"/>
            </a:endParaRPr>
          </a:p>
        </p:txBody>
      </p:sp>
      <p:sp>
        <p:nvSpPr>
          <p:cNvPr id="16388" name="Rectangle 4"/>
          <p:cNvSpPr>
            <a:spLocks noGrp="1" noChangeArrowheads="1"/>
          </p:cNvSpPr>
          <p:nvPr>
            <p:ph type="sldNum" sz="quarter" idx="4"/>
          </p:nvPr>
        </p:nvSpPr>
        <p:spPr bwMode="auto">
          <a:xfrm>
            <a:off x="7104063" y="6319838"/>
            <a:ext cx="1898650"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defTabSz="762000" eaLnBrk="0" hangingPunct="0">
              <a:defRPr sz="1000"/>
            </a:lvl1pPr>
          </a:lstStyle>
          <a:p>
            <a:pPr fontAlgn="base">
              <a:spcBef>
                <a:spcPct val="0"/>
              </a:spcBef>
              <a:spcAft>
                <a:spcPct val="0"/>
              </a:spcAft>
              <a:defRPr/>
            </a:pPr>
            <a:fld id="{EE83AB17-2569-4C40-B681-90632F484656}" type="slidenum">
              <a:rPr lang="en-US">
                <a:solidFill>
                  <a:srgbClr val="000000"/>
                </a:solidFill>
                <a:latin typeface="Times New Roman" pitchFamily="18" charset="0"/>
              </a:rPr>
              <a:pPr fontAlgn="base">
                <a:spcBef>
                  <a:spcPct val="0"/>
                </a:spcBef>
                <a:spcAft>
                  <a:spcPct val="0"/>
                </a:spcAft>
                <a:defRPr/>
              </a:pPr>
              <a:t>‹#›</a:t>
            </a:fld>
            <a:endParaRPr lang="en-US">
              <a:solidFill>
                <a:srgbClr val="000000"/>
              </a:solidFill>
              <a:latin typeface="Times New Roman" pitchFamily="18" charset="0"/>
            </a:endParaRPr>
          </a:p>
        </p:txBody>
      </p:sp>
      <p:sp>
        <p:nvSpPr>
          <p:cNvPr id="1029" name="Rectangle 5"/>
          <p:cNvSpPr>
            <a:spLocks noGrp="1" noChangeArrowheads="1"/>
          </p:cNvSpPr>
          <p:nvPr>
            <p:ph type="title"/>
          </p:nvPr>
        </p:nvSpPr>
        <p:spPr bwMode="auto">
          <a:xfrm>
            <a:off x="0" y="341313"/>
            <a:ext cx="9144000"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1030" name="Rectangle 6"/>
          <p:cNvSpPr>
            <a:spLocks noGrp="1" noChangeArrowheads="1"/>
          </p:cNvSpPr>
          <p:nvPr>
            <p:ph type="body" idx="1"/>
          </p:nvPr>
        </p:nvSpPr>
        <p:spPr bwMode="auto">
          <a:xfrm>
            <a:off x="533400" y="1219200"/>
            <a:ext cx="8077200" cy="463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 sdfssdf  dsdf sdf sd sdfsd fs df</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31" name="Group 7"/>
          <p:cNvGrpSpPr>
            <a:grpSpLocks/>
          </p:cNvGrpSpPr>
          <p:nvPr/>
        </p:nvGrpSpPr>
        <p:grpSpPr bwMode="auto">
          <a:xfrm>
            <a:off x="219075" y="5980113"/>
            <a:ext cx="2676525" cy="787400"/>
            <a:chOff x="138" y="3767"/>
            <a:chExt cx="1686" cy="496"/>
          </a:xfrm>
        </p:grpSpPr>
        <p:sp>
          <p:nvSpPr>
            <p:cNvPr id="1033" name="Rectangle 8"/>
            <p:cNvSpPr>
              <a:spLocks noChangeArrowheads="1"/>
            </p:cNvSpPr>
            <p:nvPr/>
          </p:nvSpPr>
          <p:spPr bwMode="auto">
            <a:xfrm>
              <a:off x="159" y="3770"/>
              <a:ext cx="167" cy="203"/>
            </a:xfrm>
            <a:prstGeom prst="rect">
              <a:avLst/>
            </a:prstGeom>
            <a:solidFill>
              <a:srgbClr val="063DE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0"/>
                </a:spcBef>
                <a:spcAft>
                  <a:spcPct val="0"/>
                </a:spcAft>
              </a:pPr>
              <a:endParaRPr lang="fi-FI" altLang="en-US" smtClean="0">
                <a:solidFill>
                  <a:srgbClr val="000000"/>
                </a:solidFill>
              </a:endParaRPr>
            </a:p>
          </p:txBody>
        </p:sp>
        <p:sp>
          <p:nvSpPr>
            <p:cNvPr id="1034" name="Rectangle 9"/>
            <p:cNvSpPr>
              <a:spLocks noChangeArrowheads="1"/>
            </p:cNvSpPr>
            <p:nvPr/>
          </p:nvSpPr>
          <p:spPr bwMode="auto">
            <a:xfrm>
              <a:off x="138" y="3767"/>
              <a:ext cx="1686"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000">
                  <a:solidFill>
                    <a:schemeClr val="tx1"/>
                  </a:solidFill>
                  <a:latin typeface="Times New Roman" pitchFamily="18" charset="0"/>
                </a:defRPr>
              </a:lvl1pPr>
              <a:lvl2pPr marL="742950" indent="-285750" defTabSz="762000" eaLnBrk="0" hangingPunct="0">
                <a:defRPr sz="2000">
                  <a:solidFill>
                    <a:schemeClr val="tx1"/>
                  </a:solidFill>
                  <a:latin typeface="Times New Roman" pitchFamily="18" charset="0"/>
                </a:defRPr>
              </a:lvl2pPr>
              <a:lvl3pPr marL="1143000" indent="-228600" defTabSz="762000" eaLnBrk="0" hangingPunct="0">
                <a:defRPr sz="2000">
                  <a:solidFill>
                    <a:schemeClr val="tx1"/>
                  </a:solidFill>
                  <a:latin typeface="Times New Roman" pitchFamily="18" charset="0"/>
                </a:defRPr>
              </a:lvl3pPr>
              <a:lvl4pPr marL="1600200" indent="-228600" defTabSz="762000" eaLnBrk="0" hangingPunct="0">
                <a:defRPr sz="2000">
                  <a:solidFill>
                    <a:schemeClr val="tx1"/>
                  </a:solidFill>
                  <a:latin typeface="Times New Roman" pitchFamily="18" charset="0"/>
                </a:defRPr>
              </a:lvl4pPr>
              <a:lvl5pPr marL="2057400" indent="-228600" defTabSz="762000" eaLnBrk="0" hangingPunct="0">
                <a:defRPr sz="2000">
                  <a:solidFill>
                    <a:schemeClr val="tx1"/>
                  </a:solidFill>
                  <a:latin typeface="Times New Roman" pitchFamily="18" charset="0"/>
                </a:defRPr>
              </a:lvl5pPr>
              <a:lvl6pPr marL="2514600" indent="-228600" defTabSz="762000" eaLnBrk="0" fontAlgn="base" hangingPunct="0">
                <a:spcBef>
                  <a:spcPct val="0"/>
                </a:spcBef>
                <a:spcAft>
                  <a:spcPct val="0"/>
                </a:spcAft>
                <a:defRPr sz="2000">
                  <a:solidFill>
                    <a:schemeClr val="tx1"/>
                  </a:solidFill>
                  <a:latin typeface="Times New Roman" pitchFamily="18" charset="0"/>
                </a:defRPr>
              </a:lvl6pPr>
              <a:lvl7pPr marL="2971800" indent="-228600" defTabSz="762000" eaLnBrk="0" fontAlgn="base" hangingPunct="0">
                <a:spcBef>
                  <a:spcPct val="0"/>
                </a:spcBef>
                <a:spcAft>
                  <a:spcPct val="0"/>
                </a:spcAft>
                <a:defRPr sz="2000">
                  <a:solidFill>
                    <a:schemeClr val="tx1"/>
                  </a:solidFill>
                  <a:latin typeface="Times New Roman" pitchFamily="18" charset="0"/>
                </a:defRPr>
              </a:lvl7pPr>
              <a:lvl8pPr marL="3429000" indent="-228600" defTabSz="762000" eaLnBrk="0" fontAlgn="base" hangingPunct="0">
                <a:spcBef>
                  <a:spcPct val="0"/>
                </a:spcBef>
                <a:spcAft>
                  <a:spcPct val="0"/>
                </a:spcAft>
                <a:defRPr sz="2000">
                  <a:solidFill>
                    <a:schemeClr val="tx1"/>
                  </a:solidFill>
                  <a:latin typeface="Times New Roman" pitchFamily="18" charset="0"/>
                </a:defRPr>
              </a:lvl8pPr>
              <a:lvl9pPr marL="3886200" indent="-228600" defTabSz="762000" eaLnBrk="0" fontAlgn="base" hangingPunct="0">
                <a:spcBef>
                  <a:spcPct val="0"/>
                </a:spcBef>
                <a:spcAft>
                  <a:spcPct val="0"/>
                </a:spcAft>
                <a:defRPr sz="2000">
                  <a:solidFill>
                    <a:schemeClr val="tx1"/>
                  </a:solidFill>
                  <a:latin typeface="Times New Roman" pitchFamily="18" charset="0"/>
                </a:defRPr>
              </a:lvl9pPr>
            </a:lstStyle>
            <a:p>
              <a:pPr fontAlgn="base">
                <a:lnSpc>
                  <a:spcPct val="75000"/>
                </a:lnSpc>
                <a:spcBef>
                  <a:spcPct val="0"/>
                </a:spcBef>
                <a:spcAft>
                  <a:spcPct val="0"/>
                </a:spcAft>
              </a:pPr>
              <a:r>
                <a:rPr lang="en-US" altLang="en-US" sz="2800" b="1" smtClean="0">
                  <a:solidFill>
                    <a:srgbClr val="FC0128"/>
                  </a:solidFill>
                </a:rPr>
                <a:t>S</a:t>
              </a:r>
              <a:r>
                <a:rPr lang="en-US" altLang="en-US" sz="1200" b="1" smtClean="0">
                  <a:solidFill>
                    <a:srgbClr val="FC0128"/>
                  </a:solidFill>
                </a:rPr>
                <a:t> </a:t>
              </a:r>
              <a:r>
                <a:rPr lang="en-US" altLang="en-US" sz="2400" b="1" smtClean="0">
                  <a:solidFill>
                    <a:srgbClr val="FC0128"/>
                  </a:solidFill>
                </a:rPr>
                <a:t>ystems</a:t>
              </a:r>
              <a:endParaRPr lang="en-US" altLang="en-US" sz="2400" smtClean="0">
                <a:solidFill>
                  <a:srgbClr val="000000"/>
                </a:solidFill>
              </a:endParaRPr>
            </a:p>
            <a:p>
              <a:pPr fontAlgn="base">
                <a:lnSpc>
                  <a:spcPct val="75000"/>
                </a:lnSpc>
                <a:spcBef>
                  <a:spcPct val="0"/>
                </a:spcBef>
                <a:spcAft>
                  <a:spcPct val="0"/>
                </a:spcAft>
              </a:pPr>
              <a:r>
                <a:rPr lang="en-US" altLang="en-US" b="1" smtClean="0">
                  <a:solidFill>
                    <a:srgbClr val="000000"/>
                  </a:solidFill>
                </a:rPr>
                <a:t>Analysis Laboratory</a:t>
              </a:r>
            </a:p>
            <a:p>
              <a:pPr fontAlgn="base">
                <a:lnSpc>
                  <a:spcPct val="75000"/>
                </a:lnSpc>
                <a:spcBef>
                  <a:spcPct val="0"/>
                </a:spcBef>
                <a:spcAft>
                  <a:spcPct val="0"/>
                </a:spcAft>
              </a:pPr>
              <a:r>
                <a:rPr lang="en-US" altLang="en-US" sz="1300" b="1" smtClean="0">
                  <a:solidFill>
                    <a:srgbClr val="000000"/>
                  </a:solidFill>
                </a:rPr>
                <a:t>Helsinki University of Technology</a:t>
              </a:r>
            </a:p>
          </p:txBody>
        </p:sp>
      </p:grpSp>
      <p:sp>
        <p:nvSpPr>
          <p:cNvPr id="1032" name="Rectangle 10"/>
          <p:cNvSpPr>
            <a:spLocks noChangeArrowheads="1"/>
          </p:cNvSpPr>
          <p:nvPr/>
        </p:nvSpPr>
        <p:spPr bwMode="auto">
          <a:xfrm>
            <a:off x="1416050" y="6067425"/>
            <a:ext cx="7586663" cy="176213"/>
          </a:xfrm>
          <a:prstGeom prst="rect">
            <a:avLst/>
          </a:prstGeom>
          <a:gradFill rotWithShape="0">
            <a:gsLst>
              <a:gs pos="0">
                <a:srgbClr val="618FFD"/>
              </a:gs>
              <a:gs pos="100000">
                <a:srgbClr val="1D2B4B"/>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0"/>
              </a:spcBef>
              <a:spcAft>
                <a:spcPct val="0"/>
              </a:spcAft>
            </a:pPr>
            <a:endParaRPr lang="fi-FI" altLang="en-US" smtClean="0">
              <a:solidFill>
                <a:srgbClr val="000000"/>
              </a:solidFill>
            </a:endParaRPr>
          </a:p>
        </p:txBody>
      </p:sp>
    </p:spTree>
    <p:extLst>
      <p:ext uri="{BB962C8B-B14F-4D97-AF65-F5344CB8AC3E}">
        <p14:creationId xmlns:p14="http://schemas.microsoft.com/office/powerpoint/2010/main" val="2153497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timing>
    <p:tnLst>
      <p:par>
        <p:cTn id="1" dur="indefinite" restart="never" nodeType="tmRoot"/>
      </p:par>
    </p:tnLst>
  </p:timing>
  <p:hf sldNum="0" hdr="0" ftr="0" dt="0"/>
  <p:txStyles>
    <p:titleStyle>
      <a:lvl1pPr algn="ctr" defTabSz="762000" rtl="0" eaLnBrk="0" fontAlgn="base" hangingPunct="0">
        <a:spcBef>
          <a:spcPct val="0"/>
        </a:spcBef>
        <a:spcAft>
          <a:spcPct val="0"/>
        </a:spcAft>
        <a:defRPr sz="3600">
          <a:solidFill>
            <a:srgbClr val="008000"/>
          </a:solidFill>
          <a:latin typeface="+mj-lt"/>
          <a:ea typeface="+mj-ea"/>
          <a:cs typeface="+mj-cs"/>
        </a:defRPr>
      </a:lvl1pPr>
      <a:lvl2pPr algn="ctr" defTabSz="762000" rtl="0" eaLnBrk="0" fontAlgn="base" hangingPunct="0">
        <a:spcBef>
          <a:spcPct val="0"/>
        </a:spcBef>
        <a:spcAft>
          <a:spcPct val="0"/>
        </a:spcAft>
        <a:defRPr sz="3600">
          <a:solidFill>
            <a:srgbClr val="008000"/>
          </a:solidFill>
          <a:latin typeface="Arial" charset="0"/>
        </a:defRPr>
      </a:lvl2pPr>
      <a:lvl3pPr algn="ctr" defTabSz="762000" rtl="0" eaLnBrk="0" fontAlgn="base" hangingPunct="0">
        <a:spcBef>
          <a:spcPct val="0"/>
        </a:spcBef>
        <a:spcAft>
          <a:spcPct val="0"/>
        </a:spcAft>
        <a:defRPr sz="3600">
          <a:solidFill>
            <a:srgbClr val="008000"/>
          </a:solidFill>
          <a:latin typeface="Arial" charset="0"/>
        </a:defRPr>
      </a:lvl3pPr>
      <a:lvl4pPr algn="ctr" defTabSz="762000" rtl="0" eaLnBrk="0" fontAlgn="base" hangingPunct="0">
        <a:spcBef>
          <a:spcPct val="0"/>
        </a:spcBef>
        <a:spcAft>
          <a:spcPct val="0"/>
        </a:spcAft>
        <a:defRPr sz="3600">
          <a:solidFill>
            <a:srgbClr val="008000"/>
          </a:solidFill>
          <a:latin typeface="Arial" charset="0"/>
        </a:defRPr>
      </a:lvl4pPr>
      <a:lvl5pPr algn="ctr" defTabSz="762000" rtl="0" eaLnBrk="0" fontAlgn="base" hangingPunct="0">
        <a:spcBef>
          <a:spcPct val="0"/>
        </a:spcBef>
        <a:spcAft>
          <a:spcPct val="0"/>
        </a:spcAft>
        <a:defRPr sz="3600">
          <a:solidFill>
            <a:srgbClr val="008000"/>
          </a:solidFill>
          <a:latin typeface="Arial" charset="0"/>
        </a:defRPr>
      </a:lvl5pPr>
      <a:lvl6pPr marL="457200" algn="ctr" defTabSz="762000" rtl="0" fontAlgn="base">
        <a:spcBef>
          <a:spcPct val="0"/>
        </a:spcBef>
        <a:spcAft>
          <a:spcPct val="0"/>
        </a:spcAft>
        <a:defRPr sz="3600">
          <a:solidFill>
            <a:srgbClr val="008000"/>
          </a:solidFill>
          <a:latin typeface="Arial" charset="0"/>
        </a:defRPr>
      </a:lvl6pPr>
      <a:lvl7pPr marL="914400" algn="ctr" defTabSz="762000" rtl="0" fontAlgn="base">
        <a:spcBef>
          <a:spcPct val="0"/>
        </a:spcBef>
        <a:spcAft>
          <a:spcPct val="0"/>
        </a:spcAft>
        <a:defRPr sz="3600">
          <a:solidFill>
            <a:srgbClr val="008000"/>
          </a:solidFill>
          <a:latin typeface="Arial" charset="0"/>
        </a:defRPr>
      </a:lvl7pPr>
      <a:lvl8pPr marL="1371600" algn="ctr" defTabSz="762000" rtl="0" fontAlgn="base">
        <a:spcBef>
          <a:spcPct val="0"/>
        </a:spcBef>
        <a:spcAft>
          <a:spcPct val="0"/>
        </a:spcAft>
        <a:defRPr sz="3600">
          <a:solidFill>
            <a:srgbClr val="008000"/>
          </a:solidFill>
          <a:latin typeface="Arial" charset="0"/>
        </a:defRPr>
      </a:lvl8pPr>
      <a:lvl9pPr marL="1828800" algn="ctr" defTabSz="762000" rtl="0" fontAlgn="base">
        <a:spcBef>
          <a:spcPct val="0"/>
        </a:spcBef>
        <a:spcAft>
          <a:spcPct val="0"/>
        </a:spcAft>
        <a:defRPr sz="3600">
          <a:solidFill>
            <a:srgbClr val="008000"/>
          </a:solidFill>
          <a:latin typeface="Arial" charset="0"/>
        </a:defRPr>
      </a:lvl9pPr>
    </p:titleStyle>
    <p:bodyStyle>
      <a:lvl1pPr marL="280988" indent="-280988" algn="l" defTabSz="762000" rtl="0" eaLnBrk="0" fontAlgn="base" hangingPunct="0">
        <a:lnSpc>
          <a:spcPct val="90000"/>
        </a:lnSpc>
        <a:spcBef>
          <a:spcPct val="20000"/>
        </a:spcBef>
        <a:spcAft>
          <a:spcPct val="0"/>
        </a:spcAft>
        <a:buSzPct val="100000"/>
        <a:buChar char="•"/>
        <a:defRPr sz="3200">
          <a:solidFill>
            <a:schemeClr val="tx1"/>
          </a:solidFill>
          <a:latin typeface="+mn-lt"/>
          <a:ea typeface="+mn-ea"/>
          <a:cs typeface="+mn-cs"/>
        </a:defRPr>
      </a:lvl1pPr>
      <a:lvl2pPr marL="765175" indent="-293688" algn="l" defTabSz="762000" rtl="0" eaLnBrk="0" fontAlgn="base" hangingPunct="0">
        <a:lnSpc>
          <a:spcPct val="90000"/>
        </a:lnSpc>
        <a:spcBef>
          <a:spcPct val="20000"/>
        </a:spcBef>
        <a:spcAft>
          <a:spcPct val="0"/>
        </a:spcAft>
        <a:buSzPct val="100000"/>
        <a:buChar char="•"/>
        <a:defRPr sz="2800">
          <a:solidFill>
            <a:schemeClr val="tx1"/>
          </a:solidFill>
          <a:latin typeface="+mn-lt"/>
        </a:defRPr>
      </a:lvl2pPr>
      <a:lvl3pPr marL="1233488" indent="-277813" algn="l" defTabSz="762000" rtl="0" eaLnBrk="0" fontAlgn="base" hangingPunct="0">
        <a:lnSpc>
          <a:spcPct val="90000"/>
        </a:lnSpc>
        <a:spcBef>
          <a:spcPct val="20000"/>
        </a:spcBef>
        <a:spcAft>
          <a:spcPct val="0"/>
        </a:spcAft>
        <a:buSzPct val="100000"/>
        <a:buChar char="•"/>
        <a:defRPr sz="2400">
          <a:solidFill>
            <a:schemeClr val="tx1"/>
          </a:solidFill>
          <a:latin typeface="+mn-lt"/>
        </a:defRPr>
      </a:lvl3pPr>
      <a:lvl4pPr marL="1717675" indent="-293688" algn="l" defTabSz="762000" rtl="0" eaLnBrk="0" fontAlgn="base" hangingPunct="0">
        <a:lnSpc>
          <a:spcPct val="90000"/>
        </a:lnSpc>
        <a:spcBef>
          <a:spcPct val="20000"/>
        </a:spcBef>
        <a:spcAft>
          <a:spcPct val="0"/>
        </a:spcAft>
        <a:buSzPct val="100000"/>
        <a:buChar char="•"/>
        <a:defRPr sz="2200">
          <a:solidFill>
            <a:schemeClr val="tx1"/>
          </a:solidFill>
          <a:latin typeface="+mn-lt"/>
        </a:defRPr>
      </a:lvl4pPr>
      <a:lvl5pPr marL="2185988" indent="-277813" algn="l" defTabSz="762000" rtl="0" eaLnBrk="0" fontAlgn="base" hangingPunct="0">
        <a:lnSpc>
          <a:spcPct val="90000"/>
        </a:lnSpc>
        <a:spcBef>
          <a:spcPct val="20000"/>
        </a:spcBef>
        <a:spcAft>
          <a:spcPct val="0"/>
        </a:spcAft>
        <a:buSzPct val="100000"/>
        <a:buChar char="•"/>
        <a:defRPr sz="2000">
          <a:solidFill>
            <a:schemeClr val="tx1"/>
          </a:solidFill>
          <a:latin typeface="+mn-lt"/>
        </a:defRPr>
      </a:lvl5pPr>
      <a:lvl6pPr marL="2643188" indent="-277813" algn="l" defTabSz="762000" rtl="0" fontAlgn="base">
        <a:lnSpc>
          <a:spcPct val="90000"/>
        </a:lnSpc>
        <a:spcBef>
          <a:spcPct val="20000"/>
        </a:spcBef>
        <a:spcAft>
          <a:spcPct val="0"/>
        </a:spcAft>
        <a:buSzPct val="100000"/>
        <a:buChar char="•"/>
        <a:defRPr sz="2000">
          <a:solidFill>
            <a:schemeClr val="tx1"/>
          </a:solidFill>
          <a:latin typeface="+mn-lt"/>
        </a:defRPr>
      </a:lvl6pPr>
      <a:lvl7pPr marL="3100388" indent="-277813" algn="l" defTabSz="762000" rtl="0" fontAlgn="base">
        <a:lnSpc>
          <a:spcPct val="90000"/>
        </a:lnSpc>
        <a:spcBef>
          <a:spcPct val="20000"/>
        </a:spcBef>
        <a:spcAft>
          <a:spcPct val="0"/>
        </a:spcAft>
        <a:buSzPct val="100000"/>
        <a:buChar char="•"/>
        <a:defRPr sz="2000">
          <a:solidFill>
            <a:schemeClr val="tx1"/>
          </a:solidFill>
          <a:latin typeface="+mn-lt"/>
        </a:defRPr>
      </a:lvl7pPr>
      <a:lvl8pPr marL="3557588" indent="-277813" algn="l" defTabSz="762000" rtl="0" fontAlgn="base">
        <a:lnSpc>
          <a:spcPct val="90000"/>
        </a:lnSpc>
        <a:spcBef>
          <a:spcPct val="20000"/>
        </a:spcBef>
        <a:spcAft>
          <a:spcPct val="0"/>
        </a:spcAft>
        <a:buSzPct val="100000"/>
        <a:buChar char="•"/>
        <a:defRPr sz="2000">
          <a:solidFill>
            <a:schemeClr val="tx1"/>
          </a:solidFill>
          <a:latin typeface="+mn-lt"/>
        </a:defRPr>
      </a:lvl8pPr>
      <a:lvl9pPr marL="4014788" indent="-277813" algn="l" defTabSz="762000" rtl="0" fontAlgn="base">
        <a:lnSpc>
          <a:spcPct val="90000"/>
        </a:lnSpc>
        <a:spcBef>
          <a:spcPct val="20000"/>
        </a:spcBef>
        <a:spcAft>
          <a:spcPct val="0"/>
        </a:spcAft>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7" descr="E:\salogoen.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51725" y="6092825"/>
            <a:ext cx="11795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5" descr="Aalto_EN_Science_13_RGB_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5900" y="5815013"/>
            <a:ext cx="2479675"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571500" y="488950"/>
            <a:ext cx="79851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571500" y="1582738"/>
            <a:ext cx="7985125" cy="4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3429000" y="6272213"/>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cs typeface="+mn-cs"/>
              </a:defRPr>
            </a:lvl1pPr>
          </a:lstStyle>
          <a:p>
            <a:pPr fontAlgn="base">
              <a:spcBef>
                <a:spcPct val="0"/>
              </a:spcBef>
              <a:spcAft>
                <a:spcPct val="0"/>
              </a:spcAft>
              <a:defRPr/>
            </a:pPr>
            <a:fld id="{D70B09CC-4E78-471D-AD7F-812337DDA26E}" type="datetime1">
              <a:rPr lang="en-US" smtClean="0"/>
              <a:t>6/23/2015</a:t>
            </a:fld>
            <a:endParaRPr lang="en-US" dirty="0"/>
          </a:p>
        </p:txBody>
      </p:sp>
      <p:sp>
        <p:nvSpPr>
          <p:cNvPr id="3" name="Rectangle 5"/>
          <p:cNvSpPr>
            <a:spLocks noGrp="1" noChangeArrowheads="1"/>
          </p:cNvSpPr>
          <p:nvPr>
            <p:ph type="ftr" sz="quarter" idx="3"/>
          </p:nvPr>
        </p:nvSpPr>
        <p:spPr bwMode="auto">
          <a:xfrm>
            <a:off x="3429000" y="6142038"/>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3429000" y="6397625"/>
            <a:ext cx="1544638" cy="125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cs typeface="+mn-cs"/>
              </a:defRPr>
            </a:lvl1pPr>
          </a:lstStyle>
          <a:p>
            <a:pPr fontAlgn="base">
              <a:spcBef>
                <a:spcPct val="0"/>
              </a:spcBef>
              <a:spcAft>
                <a:spcPct val="0"/>
              </a:spcAft>
              <a:defRPr/>
            </a:pPr>
            <a:fld id="{EB485E7E-7B8F-4B4F-AA92-DB10DC837910}" type="slidenum">
              <a:rPr lang="en-US"/>
              <a:pPr fontAlgn="base">
                <a:spcBef>
                  <a:spcPct val="0"/>
                </a:spcBef>
                <a:spcAft>
                  <a:spcPct val="0"/>
                </a:spcAft>
                <a:defRPr/>
              </a:pPr>
              <a:t>‹#›</a:t>
            </a:fld>
            <a:endParaRPr lang="en-US"/>
          </a:p>
        </p:txBody>
      </p:sp>
      <p:sp>
        <p:nvSpPr>
          <p:cNvPr id="1033" name="Rectangle 8"/>
          <p:cNvSpPr>
            <a:spLocks noChangeArrowheads="1"/>
          </p:cNvSpPr>
          <p:nvPr/>
        </p:nvSpPr>
        <p:spPr bwMode="auto">
          <a:xfrm>
            <a:off x="571500" y="5811838"/>
            <a:ext cx="7985125" cy="65087"/>
          </a:xfrm>
          <a:prstGeom prst="rect">
            <a:avLst/>
          </a:prstGeom>
          <a:solidFill>
            <a:srgbClr val="ED29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sv-SE" altLang="en-US">
              <a:solidFill>
                <a:srgbClr val="000000"/>
              </a:solidFill>
            </a:endParaRPr>
          </a:p>
        </p:txBody>
      </p:sp>
    </p:spTree>
    <p:extLst>
      <p:ext uri="{BB962C8B-B14F-4D97-AF65-F5344CB8AC3E}">
        <p14:creationId xmlns:p14="http://schemas.microsoft.com/office/powerpoint/2010/main" val="162043414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lvl1pPr algn="l" rtl="0" eaLnBrk="0" fontAlgn="base" hangingPunct="0">
        <a:spcBef>
          <a:spcPct val="0"/>
        </a:spcBef>
        <a:spcAft>
          <a:spcPct val="0"/>
        </a:spcAft>
        <a:defRPr sz="3200" b="1">
          <a:solidFill>
            <a:srgbClr val="ED2939"/>
          </a:solidFill>
          <a:latin typeface="+mj-lt"/>
          <a:ea typeface="+mj-ea"/>
          <a:cs typeface="+mj-cs"/>
        </a:defRPr>
      </a:lvl1pPr>
      <a:lvl2pPr algn="l" rtl="0" eaLnBrk="0" fontAlgn="base" hangingPunct="0">
        <a:spcBef>
          <a:spcPct val="0"/>
        </a:spcBef>
        <a:spcAft>
          <a:spcPct val="0"/>
        </a:spcAft>
        <a:defRPr sz="3200" b="1">
          <a:solidFill>
            <a:srgbClr val="ED2939"/>
          </a:solidFill>
          <a:latin typeface="Arial" charset="0"/>
        </a:defRPr>
      </a:lvl2pPr>
      <a:lvl3pPr algn="l" rtl="0" eaLnBrk="0" fontAlgn="base" hangingPunct="0">
        <a:spcBef>
          <a:spcPct val="0"/>
        </a:spcBef>
        <a:spcAft>
          <a:spcPct val="0"/>
        </a:spcAft>
        <a:defRPr sz="3200" b="1">
          <a:solidFill>
            <a:srgbClr val="ED2939"/>
          </a:solidFill>
          <a:latin typeface="Arial" charset="0"/>
        </a:defRPr>
      </a:lvl3pPr>
      <a:lvl4pPr algn="l" rtl="0" eaLnBrk="0" fontAlgn="base" hangingPunct="0">
        <a:spcBef>
          <a:spcPct val="0"/>
        </a:spcBef>
        <a:spcAft>
          <a:spcPct val="0"/>
        </a:spcAft>
        <a:defRPr sz="3200" b="1">
          <a:solidFill>
            <a:srgbClr val="ED2939"/>
          </a:solidFill>
          <a:latin typeface="Arial" charset="0"/>
        </a:defRPr>
      </a:lvl4pPr>
      <a:lvl5pPr algn="l" rtl="0" eaLnBrk="0" fontAlgn="base" hangingPunct="0">
        <a:spcBef>
          <a:spcPct val="0"/>
        </a:spcBef>
        <a:spcAft>
          <a:spcPct val="0"/>
        </a:spcAft>
        <a:defRPr sz="3200" b="1">
          <a:solidFill>
            <a:srgbClr val="ED2939"/>
          </a:solidFill>
          <a:latin typeface="Arial" charset="0"/>
        </a:defRPr>
      </a:lvl5pPr>
      <a:lvl6pPr marL="457200" algn="l" rtl="0" eaLnBrk="1" fontAlgn="base" hangingPunct="1">
        <a:spcBef>
          <a:spcPct val="0"/>
        </a:spcBef>
        <a:spcAft>
          <a:spcPct val="0"/>
        </a:spcAft>
        <a:defRPr sz="3200" b="1">
          <a:solidFill>
            <a:srgbClr val="ED2939"/>
          </a:solidFill>
          <a:latin typeface="Arial" charset="0"/>
        </a:defRPr>
      </a:lvl6pPr>
      <a:lvl7pPr marL="914400" algn="l" rtl="0" eaLnBrk="1" fontAlgn="base" hangingPunct="1">
        <a:spcBef>
          <a:spcPct val="0"/>
        </a:spcBef>
        <a:spcAft>
          <a:spcPct val="0"/>
        </a:spcAft>
        <a:defRPr sz="3200" b="1">
          <a:solidFill>
            <a:srgbClr val="ED2939"/>
          </a:solidFill>
          <a:latin typeface="Arial" charset="0"/>
        </a:defRPr>
      </a:lvl7pPr>
      <a:lvl8pPr marL="1371600" algn="l" rtl="0" eaLnBrk="1" fontAlgn="base" hangingPunct="1">
        <a:spcBef>
          <a:spcPct val="0"/>
        </a:spcBef>
        <a:spcAft>
          <a:spcPct val="0"/>
        </a:spcAft>
        <a:defRPr sz="3200" b="1">
          <a:solidFill>
            <a:srgbClr val="ED2939"/>
          </a:solidFill>
          <a:latin typeface="Arial" charset="0"/>
        </a:defRPr>
      </a:lvl8pPr>
      <a:lvl9pPr marL="1828800" algn="l" rtl="0" eaLnBrk="1" fontAlgn="base" hangingPunct="1">
        <a:spcBef>
          <a:spcPct val="0"/>
        </a:spcBef>
        <a:spcAft>
          <a:spcPct val="0"/>
        </a:spcAft>
        <a:defRPr sz="3200" b="1">
          <a:solidFill>
            <a:srgbClr val="ED2939"/>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7" descr="E:\salogoen.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51725" y="6092825"/>
            <a:ext cx="117951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5" descr="Aalto_EN_Science_13_RGB_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5900" y="5815013"/>
            <a:ext cx="2479675"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571500" y="488950"/>
            <a:ext cx="79851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571500" y="1582738"/>
            <a:ext cx="7985125" cy="4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3429000" y="6272213"/>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cs typeface="+mn-cs"/>
              </a:defRPr>
            </a:lvl1pPr>
          </a:lstStyle>
          <a:p>
            <a:pPr fontAlgn="base">
              <a:spcBef>
                <a:spcPct val="0"/>
              </a:spcBef>
              <a:spcAft>
                <a:spcPct val="0"/>
              </a:spcAft>
              <a:defRPr/>
            </a:pPr>
            <a:fld id="{68A2CC4F-5F87-4DA1-A042-933689DB1A7A}" type="datetime1">
              <a:rPr lang="en-US" smtClean="0"/>
              <a:t>6/23/2015</a:t>
            </a:fld>
            <a:endParaRPr lang="en-US" dirty="0"/>
          </a:p>
        </p:txBody>
      </p:sp>
      <p:sp>
        <p:nvSpPr>
          <p:cNvPr id="3" name="Rectangle 5"/>
          <p:cNvSpPr>
            <a:spLocks noGrp="1" noChangeArrowheads="1"/>
          </p:cNvSpPr>
          <p:nvPr>
            <p:ph type="ftr" sz="quarter" idx="3"/>
          </p:nvPr>
        </p:nvSpPr>
        <p:spPr bwMode="auto">
          <a:xfrm>
            <a:off x="3429000" y="6142038"/>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3429000" y="6397625"/>
            <a:ext cx="1544638" cy="125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cs typeface="+mn-cs"/>
              </a:defRPr>
            </a:lvl1pPr>
          </a:lstStyle>
          <a:p>
            <a:pPr fontAlgn="base">
              <a:spcBef>
                <a:spcPct val="0"/>
              </a:spcBef>
              <a:spcAft>
                <a:spcPct val="0"/>
              </a:spcAft>
              <a:defRPr/>
            </a:pPr>
            <a:fld id="{EB485E7E-7B8F-4B4F-AA92-DB10DC837910}" type="slidenum">
              <a:rPr lang="en-US"/>
              <a:pPr fontAlgn="base">
                <a:spcBef>
                  <a:spcPct val="0"/>
                </a:spcBef>
                <a:spcAft>
                  <a:spcPct val="0"/>
                </a:spcAft>
                <a:defRPr/>
              </a:pPr>
              <a:t>‹#›</a:t>
            </a:fld>
            <a:endParaRPr lang="en-US"/>
          </a:p>
        </p:txBody>
      </p:sp>
      <p:sp>
        <p:nvSpPr>
          <p:cNvPr id="1033" name="Rectangle 8"/>
          <p:cNvSpPr>
            <a:spLocks noChangeArrowheads="1"/>
          </p:cNvSpPr>
          <p:nvPr/>
        </p:nvSpPr>
        <p:spPr bwMode="auto">
          <a:xfrm>
            <a:off x="571500" y="5811838"/>
            <a:ext cx="7985125" cy="65087"/>
          </a:xfrm>
          <a:prstGeom prst="rect">
            <a:avLst/>
          </a:prstGeom>
          <a:solidFill>
            <a:srgbClr val="ED293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sv-SE" altLang="en-US">
              <a:solidFill>
                <a:srgbClr val="000000"/>
              </a:solidFill>
            </a:endParaRPr>
          </a:p>
        </p:txBody>
      </p:sp>
    </p:spTree>
    <p:extLst>
      <p:ext uri="{BB962C8B-B14F-4D97-AF65-F5344CB8AC3E}">
        <p14:creationId xmlns:p14="http://schemas.microsoft.com/office/powerpoint/2010/main" val="395326565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rgbClr val="ED2939"/>
          </a:solidFill>
          <a:latin typeface="+mj-lt"/>
          <a:ea typeface="+mj-ea"/>
          <a:cs typeface="+mj-cs"/>
        </a:defRPr>
      </a:lvl1pPr>
      <a:lvl2pPr algn="l" rtl="0" eaLnBrk="0" fontAlgn="base" hangingPunct="0">
        <a:spcBef>
          <a:spcPct val="0"/>
        </a:spcBef>
        <a:spcAft>
          <a:spcPct val="0"/>
        </a:spcAft>
        <a:defRPr sz="3200" b="1">
          <a:solidFill>
            <a:srgbClr val="ED2939"/>
          </a:solidFill>
          <a:latin typeface="Arial" charset="0"/>
        </a:defRPr>
      </a:lvl2pPr>
      <a:lvl3pPr algn="l" rtl="0" eaLnBrk="0" fontAlgn="base" hangingPunct="0">
        <a:spcBef>
          <a:spcPct val="0"/>
        </a:spcBef>
        <a:spcAft>
          <a:spcPct val="0"/>
        </a:spcAft>
        <a:defRPr sz="3200" b="1">
          <a:solidFill>
            <a:srgbClr val="ED2939"/>
          </a:solidFill>
          <a:latin typeface="Arial" charset="0"/>
        </a:defRPr>
      </a:lvl3pPr>
      <a:lvl4pPr algn="l" rtl="0" eaLnBrk="0" fontAlgn="base" hangingPunct="0">
        <a:spcBef>
          <a:spcPct val="0"/>
        </a:spcBef>
        <a:spcAft>
          <a:spcPct val="0"/>
        </a:spcAft>
        <a:defRPr sz="3200" b="1">
          <a:solidFill>
            <a:srgbClr val="ED2939"/>
          </a:solidFill>
          <a:latin typeface="Arial" charset="0"/>
        </a:defRPr>
      </a:lvl4pPr>
      <a:lvl5pPr algn="l" rtl="0" eaLnBrk="0" fontAlgn="base" hangingPunct="0">
        <a:spcBef>
          <a:spcPct val="0"/>
        </a:spcBef>
        <a:spcAft>
          <a:spcPct val="0"/>
        </a:spcAft>
        <a:defRPr sz="3200" b="1">
          <a:solidFill>
            <a:srgbClr val="ED2939"/>
          </a:solidFill>
          <a:latin typeface="Arial" charset="0"/>
        </a:defRPr>
      </a:lvl5pPr>
      <a:lvl6pPr marL="457200" algn="l" rtl="0" eaLnBrk="1" fontAlgn="base" hangingPunct="1">
        <a:spcBef>
          <a:spcPct val="0"/>
        </a:spcBef>
        <a:spcAft>
          <a:spcPct val="0"/>
        </a:spcAft>
        <a:defRPr sz="3200" b="1">
          <a:solidFill>
            <a:srgbClr val="ED2939"/>
          </a:solidFill>
          <a:latin typeface="Arial" charset="0"/>
        </a:defRPr>
      </a:lvl6pPr>
      <a:lvl7pPr marL="914400" algn="l" rtl="0" eaLnBrk="1" fontAlgn="base" hangingPunct="1">
        <a:spcBef>
          <a:spcPct val="0"/>
        </a:spcBef>
        <a:spcAft>
          <a:spcPct val="0"/>
        </a:spcAft>
        <a:defRPr sz="3200" b="1">
          <a:solidFill>
            <a:srgbClr val="ED2939"/>
          </a:solidFill>
          <a:latin typeface="Arial" charset="0"/>
        </a:defRPr>
      </a:lvl7pPr>
      <a:lvl8pPr marL="1371600" algn="l" rtl="0" eaLnBrk="1" fontAlgn="base" hangingPunct="1">
        <a:spcBef>
          <a:spcPct val="0"/>
        </a:spcBef>
        <a:spcAft>
          <a:spcPct val="0"/>
        </a:spcAft>
        <a:defRPr sz="3200" b="1">
          <a:solidFill>
            <a:srgbClr val="ED2939"/>
          </a:solidFill>
          <a:latin typeface="Arial" charset="0"/>
        </a:defRPr>
      </a:lvl8pPr>
      <a:lvl9pPr marL="1828800" algn="l" rtl="0" eaLnBrk="1" fontAlgn="base" hangingPunct="1">
        <a:spcBef>
          <a:spcPct val="0"/>
        </a:spcBef>
        <a:spcAft>
          <a:spcPct val="0"/>
        </a:spcAft>
        <a:defRPr sz="3200" b="1">
          <a:solidFill>
            <a:srgbClr val="ED2939"/>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Aalto_FI_Perustiet_13_RGB_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5900" y="5811838"/>
            <a:ext cx="217011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571500" y="488950"/>
            <a:ext cx="79851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smtClean="0"/>
              <a:t>Muokkaa perustyyl. napsautt.</a:t>
            </a:r>
          </a:p>
        </p:txBody>
      </p:sp>
      <p:sp>
        <p:nvSpPr>
          <p:cNvPr id="1028" name="Rectangle 3"/>
          <p:cNvSpPr>
            <a:spLocks noGrp="1" noChangeArrowheads="1"/>
          </p:cNvSpPr>
          <p:nvPr>
            <p:ph type="body" idx="1"/>
          </p:nvPr>
        </p:nvSpPr>
        <p:spPr bwMode="auto">
          <a:xfrm>
            <a:off x="571500" y="1582738"/>
            <a:ext cx="7985125" cy="4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2" name="Rectangle 4"/>
          <p:cNvSpPr>
            <a:spLocks noGrp="1" noChangeArrowheads="1"/>
          </p:cNvSpPr>
          <p:nvPr>
            <p:ph type="dt" sz="half" idx="2"/>
          </p:nvPr>
        </p:nvSpPr>
        <p:spPr bwMode="auto">
          <a:xfrm>
            <a:off x="3429000" y="6272213"/>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defRPr/>
            </a:pPr>
            <a:fld id="{BE55B9AA-0467-4128-815F-2FAE4B69CD42}" type="datetime1">
              <a:rPr lang="en-US" smtClean="0">
                <a:solidFill>
                  <a:srgbClr val="000000"/>
                </a:solidFill>
                <a:latin typeface="Times New Roman" pitchFamily="18" charset="0"/>
              </a:rPr>
              <a:t>6/23/2015</a:t>
            </a:fld>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429000" y="6142038"/>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3429000" y="6397625"/>
            <a:ext cx="1544638" cy="125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defRPr/>
            </a:pPr>
            <a:fld id="{EE83AB17-2569-4C40-B681-90632F484656}" type="slidenum">
              <a:rPr lang="en-US" smtClean="0">
                <a:solidFill>
                  <a:srgbClr val="000000"/>
                </a:solidFill>
                <a:latin typeface="Times New Roman" pitchFamily="18" charset="0"/>
              </a:rPr>
              <a:pPr fontAlgn="base">
                <a:spcBef>
                  <a:spcPct val="0"/>
                </a:spcBef>
                <a:spcAft>
                  <a:spcPct val="0"/>
                </a:spcAft>
                <a:defRPr/>
              </a:pPr>
              <a:t>‹#›</a:t>
            </a:fld>
            <a:endParaRPr lang="en-US">
              <a:solidFill>
                <a:srgbClr val="000000"/>
              </a:solidFill>
              <a:latin typeface="Times New Roman" pitchFamily="18" charset="0"/>
            </a:endParaRPr>
          </a:p>
        </p:txBody>
      </p:sp>
      <p:sp>
        <p:nvSpPr>
          <p:cNvPr id="1032" name="Rectangle 8"/>
          <p:cNvSpPr>
            <a:spLocks noChangeArrowheads="1"/>
          </p:cNvSpPr>
          <p:nvPr/>
        </p:nvSpPr>
        <p:spPr bwMode="auto">
          <a:xfrm>
            <a:off x="571500" y="5811838"/>
            <a:ext cx="7985125" cy="650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3"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51725" y="6143625"/>
            <a:ext cx="11557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334907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b="1">
          <a:solidFill>
            <a:schemeClr val="accent1"/>
          </a:solidFill>
          <a:latin typeface="Arial" charset="0"/>
        </a:defRPr>
      </a:lvl2pPr>
      <a:lvl3pPr algn="l" rtl="0" eaLnBrk="1" fontAlgn="base" hangingPunct="1">
        <a:spcBef>
          <a:spcPct val="0"/>
        </a:spcBef>
        <a:spcAft>
          <a:spcPct val="0"/>
        </a:spcAft>
        <a:defRPr sz="3200" b="1">
          <a:solidFill>
            <a:schemeClr val="accent1"/>
          </a:solidFill>
          <a:latin typeface="Arial" charset="0"/>
        </a:defRPr>
      </a:lvl3pPr>
      <a:lvl4pPr algn="l" rtl="0" eaLnBrk="1" fontAlgn="base" hangingPunct="1">
        <a:spcBef>
          <a:spcPct val="0"/>
        </a:spcBef>
        <a:spcAft>
          <a:spcPct val="0"/>
        </a:spcAft>
        <a:defRPr sz="3200" b="1">
          <a:solidFill>
            <a:schemeClr val="accent1"/>
          </a:solidFill>
          <a:latin typeface="Arial" charset="0"/>
        </a:defRPr>
      </a:lvl4pPr>
      <a:lvl5pPr algn="l" rtl="0" eaLnBrk="1" fontAlgn="base" hangingPunct="1">
        <a:spcBef>
          <a:spcPct val="0"/>
        </a:spcBef>
        <a:spcAft>
          <a:spcPct val="0"/>
        </a:spcAft>
        <a:defRPr sz="3200" b="1">
          <a:solidFill>
            <a:schemeClr val="accent1"/>
          </a:solidFill>
          <a:latin typeface="Arial" charset="0"/>
        </a:defRPr>
      </a:lvl5pPr>
      <a:lvl6pPr marL="457200" algn="l" rtl="0" eaLnBrk="1" fontAlgn="base" hangingPunct="1">
        <a:spcBef>
          <a:spcPct val="0"/>
        </a:spcBef>
        <a:spcAft>
          <a:spcPct val="0"/>
        </a:spcAft>
        <a:defRPr sz="3200" b="1">
          <a:solidFill>
            <a:schemeClr val="accent1"/>
          </a:solidFill>
          <a:latin typeface="Arial" charset="0"/>
        </a:defRPr>
      </a:lvl6pPr>
      <a:lvl7pPr marL="914400" algn="l" rtl="0" eaLnBrk="1" fontAlgn="base" hangingPunct="1">
        <a:spcBef>
          <a:spcPct val="0"/>
        </a:spcBef>
        <a:spcAft>
          <a:spcPct val="0"/>
        </a:spcAft>
        <a:defRPr sz="3200" b="1">
          <a:solidFill>
            <a:schemeClr val="accent1"/>
          </a:solidFill>
          <a:latin typeface="Arial" charset="0"/>
        </a:defRPr>
      </a:lvl7pPr>
      <a:lvl8pPr marL="1371600" algn="l" rtl="0" eaLnBrk="1" fontAlgn="base" hangingPunct="1">
        <a:spcBef>
          <a:spcPct val="0"/>
        </a:spcBef>
        <a:spcAft>
          <a:spcPct val="0"/>
        </a:spcAft>
        <a:defRPr sz="3200" b="1">
          <a:solidFill>
            <a:schemeClr val="accent1"/>
          </a:solidFill>
          <a:latin typeface="Arial" charset="0"/>
        </a:defRPr>
      </a:lvl8pPr>
      <a:lvl9pPr marL="1828800" algn="l" rtl="0" eaLnBrk="1" fontAlgn="base" hangingPunct="1">
        <a:spcBef>
          <a:spcPct val="0"/>
        </a:spcBef>
        <a:spcAft>
          <a:spcPct val="0"/>
        </a:spcAft>
        <a:defRPr sz="3200" b="1">
          <a:solidFill>
            <a:schemeClr val="accent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Aalto_FI_Perustiet_13_RGB_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5900" y="5811838"/>
            <a:ext cx="217011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571500" y="488950"/>
            <a:ext cx="79851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smtClean="0"/>
              <a:t>Muokkaa perustyyl. napsautt.</a:t>
            </a:r>
          </a:p>
        </p:txBody>
      </p:sp>
      <p:sp>
        <p:nvSpPr>
          <p:cNvPr id="1028" name="Rectangle 3"/>
          <p:cNvSpPr>
            <a:spLocks noGrp="1" noChangeArrowheads="1"/>
          </p:cNvSpPr>
          <p:nvPr>
            <p:ph type="body" idx="1"/>
          </p:nvPr>
        </p:nvSpPr>
        <p:spPr bwMode="auto">
          <a:xfrm>
            <a:off x="571500" y="1582738"/>
            <a:ext cx="7985125" cy="4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2" name="Rectangle 4"/>
          <p:cNvSpPr>
            <a:spLocks noGrp="1" noChangeArrowheads="1"/>
          </p:cNvSpPr>
          <p:nvPr>
            <p:ph type="dt" sz="half" idx="2"/>
          </p:nvPr>
        </p:nvSpPr>
        <p:spPr bwMode="auto">
          <a:xfrm>
            <a:off x="3429000" y="6272213"/>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defRPr/>
            </a:pPr>
            <a:fld id="{6ACD2EB6-6FF8-443C-A4FF-7D4A04AD7435}" type="datetime1">
              <a:rPr lang="en-US" smtClean="0">
                <a:solidFill>
                  <a:srgbClr val="000000"/>
                </a:solidFill>
                <a:latin typeface="Times New Roman" pitchFamily="18" charset="0"/>
              </a:rPr>
              <a:t>6/23/2015</a:t>
            </a:fld>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429000" y="6142038"/>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3429000" y="6397625"/>
            <a:ext cx="1544638" cy="125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defRPr/>
            </a:pPr>
            <a:fld id="{EE83AB17-2569-4C40-B681-90632F484656}" type="slidenum">
              <a:rPr lang="en-US" smtClean="0">
                <a:solidFill>
                  <a:srgbClr val="000000"/>
                </a:solidFill>
                <a:latin typeface="Times New Roman" pitchFamily="18" charset="0"/>
              </a:rPr>
              <a:pPr fontAlgn="base">
                <a:spcBef>
                  <a:spcPct val="0"/>
                </a:spcBef>
                <a:spcAft>
                  <a:spcPct val="0"/>
                </a:spcAft>
                <a:defRPr/>
              </a:pPr>
              <a:t>‹#›</a:t>
            </a:fld>
            <a:endParaRPr lang="en-US">
              <a:solidFill>
                <a:srgbClr val="000000"/>
              </a:solidFill>
              <a:latin typeface="Times New Roman" pitchFamily="18" charset="0"/>
            </a:endParaRPr>
          </a:p>
        </p:txBody>
      </p:sp>
      <p:sp>
        <p:nvSpPr>
          <p:cNvPr id="1032" name="Rectangle 8"/>
          <p:cNvSpPr>
            <a:spLocks noChangeArrowheads="1"/>
          </p:cNvSpPr>
          <p:nvPr/>
        </p:nvSpPr>
        <p:spPr bwMode="auto">
          <a:xfrm>
            <a:off x="571500" y="5811838"/>
            <a:ext cx="7985125" cy="650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3"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51725" y="6143625"/>
            <a:ext cx="11557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70265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b="1">
          <a:solidFill>
            <a:schemeClr val="accent1"/>
          </a:solidFill>
          <a:latin typeface="Arial" charset="0"/>
        </a:defRPr>
      </a:lvl2pPr>
      <a:lvl3pPr algn="l" rtl="0" eaLnBrk="1" fontAlgn="base" hangingPunct="1">
        <a:spcBef>
          <a:spcPct val="0"/>
        </a:spcBef>
        <a:spcAft>
          <a:spcPct val="0"/>
        </a:spcAft>
        <a:defRPr sz="3200" b="1">
          <a:solidFill>
            <a:schemeClr val="accent1"/>
          </a:solidFill>
          <a:latin typeface="Arial" charset="0"/>
        </a:defRPr>
      </a:lvl3pPr>
      <a:lvl4pPr algn="l" rtl="0" eaLnBrk="1" fontAlgn="base" hangingPunct="1">
        <a:spcBef>
          <a:spcPct val="0"/>
        </a:spcBef>
        <a:spcAft>
          <a:spcPct val="0"/>
        </a:spcAft>
        <a:defRPr sz="3200" b="1">
          <a:solidFill>
            <a:schemeClr val="accent1"/>
          </a:solidFill>
          <a:latin typeface="Arial" charset="0"/>
        </a:defRPr>
      </a:lvl4pPr>
      <a:lvl5pPr algn="l" rtl="0" eaLnBrk="1" fontAlgn="base" hangingPunct="1">
        <a:spcBef>
          <a:spcPct val="0"/>
        </a:spcBef>
        <a:spcAft>
          <a:spcPct val="0"/>
        </a:spcAft>
        <a:defRPr sz="3200" b="1">
          <a:solidFill>
            <a:schemeClr val="accent1"/>
          </a:solidFill>
          <a:latin typeface="Arial" charset="0"/>
        </a:defRPr>
      </a:lvl5pPr>
      <a:lvl6pPr marL="457200" algn="l" rtl="0" eaLnBrk="1" fontAlgn="base" hangingPunct="1">
        <a:spcBef>
          <a:spcPct val="0"/>
        </a:spcBef>
        <a:spcAft>
          <a:spcPct val="0"/>
        </a:spcAft>
        <a:defRPr sz="3200" b="1">
          <a:solidFill>
            <a:schemeClr val="accent1"/>
          </a:solidFill>
          <a:latin typeface="Arial" charset="0"/>
        </a:defRPr>
      </a:lvl6pPr>
      <a:lvl7pPr marL="914400" algn="l" rtl="0" eaLnBrk="1" fontAlgn="base" hangingPunct="1">
        <a:spcBef>
          <a:spcPct val="0"/>
        </a:spcBef>
        <a:spcAft>
          <a:spcPct val="0"/>
        </a:spcAft>
        <a:defRPr sz="3200" b="1">
          <a:solidFill>
            <a:schemeClr val="accent1"/>
          </a:solidFill>
          <a:latin typeface="Arial" charset="0"/>
        </a:defRPr>
      </a:lvl7pPr>
      <a:lvl8pPr marL="1371600" algn="l" rtl="0" eaLnBrk="1" fontAlgn="base" hangingPunct="1">
        <a:spcBef>
          <a:spcPct val="0"/>
        </a:spcBef>
        <a:spcAft>
          <a:spcPct val="0"/>
        </a:spcAft>
        <a:defRPr sz="3200" b="1">
          <a:solidFill>
            <a:schemeClr val="accent1"/>
          </a:solidFill>
          <a:latin typeface="Arial" charset="0"/>
        </a:defRPr>
      </a:lvl8pPr>
      <a:lvl9pPr marL="1828800" algn="l" rtl="0" eaLnBrk="1" fontAlgn="base" hangingPunct="1">
        <a:spcBef>
          <a:spcPct val="0"/>
        </a:spcBef>
        <a:spcAft>
          <a:spcPct val="0"/>
        </a:spcAft>
        <a:defRPr sz="3200" b="1">
          <a:solidFill>
            <a:schemeClr val="accent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Aalto_FI_Perustiet_13_RGB_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5900" y="5811838"/>
            <a:ext cx="217011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571500" y="488950"/>
            <a:ext cx="79851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smtClean="0"/>
              <a:t>Muokkaa perustyyl. napsautt.</a:t>
            </a:r>
          </a:p>
        </p:txBody>
      </p:sp>
      <p:sp>
        <p:nvSpPr>
          <p:cNvPr id="1028" name="Rectangle 3"/>
          <p:cNvSpPr>
            <a:spLocks noGrp="1" noChangeArrowheads="1"/>
          </p:cNvSpPr>
          <p:nvPr>
            <p:ph type="body" idx="1"/>
          </p:nvPr>
        </p:nvSpPr>
        <p:spPr bwMode="auto">
          <a:xfrm>
            <a:off x="571500" y="1582738"/>
            <a:ext cx="7985125" cy="4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2" name="Rectangle 4"/>
          <p:cNvSpPr>
            <a:spLocks noGrp="1" noChangeArrowheads="1"/>
          </p:cNvSpPr>
          <p:nvPr>
            <p:ph type="dt" sz="half" idx="2"/>
          </p:nvPr>
        </p:nvSpPr>
        <p:spPr bwMode="auto">
          <a:xfrm>
            <a:off x="3429000" y="6272213"/>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defRPr/>
            </a:pPr>
            <a:fld id="{2BFC41C8-6671-4B7D-B58B-575D88F1B26C}" type="datetime1">
              <a:rPr lang="en-US" smtClean="0">
                <a:solidFill>
                  <a:srgbClr val="000000"/>
                </a:solidFill>
                <a:latin typeface="Times New Roman" pitchFamily="18" charset="0"/>
              </a:rPr>
              <a:t>6/23/2015</a:t>
            </a:fld>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429000" y="6142038"/>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3429000" y="6397625"/>
            <a:ext cx="1544638" cy="125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defRPr/>
            </a:pPr>
            <a:fld id="{EE83AB17-2569-4C40-B681-90632F484656}" type="slidenum">
              <a:rPr lang="en-US" smtClean="0">
                <a:solidFill>
                  <a:srgbClr val="000000"/>
                </a:solidFill>
                <a:latin typeface="Times New Roman" pitchFamily="18" charset="0"/>
              </a:rPr>
              <a:pPr fontAlgn="base">
                <a:spcBef>
                  <a:spcPct val="0"/>
                </a:spcBef>
                <a:spcAft>
                  <a:spcPct val="0"/>
                </a:spcAft>
                <a:defRPr/>
              </a:pPr>
              <a:t>‹#›</a:t>
            </a:fld>
            <a:endParaRPr lang="en-US">
              <a:solidFill>
                <a:srgbClr val="000000"/>
              </a:solidFill>
              <a:latin typeface="Times New Roman" pitchFamily="18" charset="0"/>
            </a:endParaRPr>
          </a:p>
        </p:txBody>
      </p:sp>
      <p:sp>
        <p:nvSpPr>
          <p:cNvPr id="1032" name="Rectangle 8"/>
          <p:cNvSpPr>
            <a:spLocks noChangeArrowheads="1"/>
          </p:cNvSpPr>
          <p:nvPr/>
        </p:nvSpPr>
        <p:spPr bwMode="auto">
          <a:xfrm>
            <a:off x="571500" y="5811838"/>
            <a:ext cx="7985125" cy="650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3"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51725" y="6143625"/>
            <a:ext cx="11557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67722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b="1">
          <a:solidFill>
            <a:schemeClr val="accent1"/>
          </a:solidFill>
          <a:latin typeface="Arial" charset="0"/>
        </a:defRPr>
      </a:lvl2pPr>
      <a:lvl3pPr algn="l" rtl="0" eaLnBrk="1" fontAlgn="base" hangingPunct="1">
        <a:spcBef>
          <a:spcPct val="0"/>
        </a:spcBef>
        <a:spcAft>
          <a:spcPct val="0"/>
        </a:spcAft>
        <a:defRPr sz="3200" b="1">
          <a:solidFill>
            <a:schemeClr val="accent1"/>
          </a:solidFill>
          <a:latin typeface="Arial" charset="0"/>
        </a:defRPr>
      </a:lvl3pPr>
      <a:lvl4pPr algn="l" rtl="0" eaLnBrk="1" fontAlgn="base" hangingPunct="1">
        <a:spcBef>
          <a:spcPct val="0"/>
        </a:spcBef>
        <a:spcAft>
          <a:spcPct val="0"/>
        </a:spcAft>
        <a:defRPr sz="3200" b="1">
          <a:solidFill>
            <a:schemeClr val="accent1"/>
          </a:solidFill>
          <a:latin typeface="Arial" charset="0"/>
        </a:defRPr>
      </a:lvl4pPr>
      <a:lvl5pPr algn="l" rtl="0" eaLnBrk="1" fontAlgn="base" hangingPunct="1">
        <a:spcBef>
          <a:spcPct val="0"/>
        </a:spcBef>
        <a:spcAft>
          <a:spcPct val="0"/>
        </a:spcAft>
        <a:defRPr sz="3200" b="1">
          <a:solidFill>
            <a:schemeClr val="accent1"/>
          </a:solidFill>
          <a:latin typeface="Arial" charset="0"/>
        </a:defRPr>
      </a:lvl5pPr>
      <a:lvl6pPr marL="457200" algn="l" rtl="0" eaLnBrk="1" fontAlgn="base" hangingPunct="1">
        <a:spcBef>
          <a:spcPct val="0"/>
        </a:spcBef>
        <a:spcAft>
          <a:spcPct val="0"/>
        </a:spcAft>
        <a:defRPr sz="3200" b="1">
          <a:solidFill>
            <a:schemeClr val="accent1"/>
          </a:solidFill>
          <a:latin typeface="Arial" charset="0"/>
        </a:defRPr>
      </a:lvl6pPr>
      <a:lvl7pPr marL="914400" algn="l" rtl="0" eaLnBrk="1" fontAlgn="base" hangingPunct="1">
        <a:spcBef>
          <a:spcPct val="0"/>
        </a:spcBef>
        <a:spcAft>
          <a:spcPct val="0"/>
        </a:spcAft>
        <a:defRPr sz="3200" b="1">
          <a:solidFill>
            <a:schemeClr val="accent1"/>
          </a:solidFill>
          <a:latin typeface="Arial" charset="0"/>
        </a:defRPr>
      </a:lvl7pPr>
      <a:lvl8pPr marL="1371600" algn="l" rtl="0" eaLnBrk="1" fontAlgn="base" hangingPunct="1">
        <a:spcBef>
          <a:spcPct val="0"/>
        </a:spcBef>
        <a:spcAft>
          <a:spcPct val="0"/>
        </a:spcAft>
        <a:defRPr sz="3200" b="1">
          <a:solidFill>
            <a:schemeClr val="accent1"/>
          </a:solidFill>
          <a:latin typeface="Arial" charset="0"/>
        </a:defRPr>
      </a:lvl8pPr>
      <a:lvl9pPr marL="1828800" algn="l" rtl="0" eaLnBrk="1" fontAlgn="base" hangingPunct="1">
        <a:spcBef>
          <a:spcPct val="0"/>
        </a:spcBef>
        <a:spcAft>
          <a:spcPct val="0"/>
        </a:spcAft>
        <a:defRPr sz="3200" b="1">
          <a:solidFill>
            <a:schemeClr val="accent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Aalto_FI_Perustiet_13_RGB_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5900" y="5811838"/>
            <a:ext cx="217011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571500" y="488950"/>
            <a:ext cx="79851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smtClean="0"/>
              <a:t>Muokkaa perustyyl. napsautt.</a:t>
            </a:r>
          </a:p>
        </p:txBody>
      </p:sp>
      <p:sp>
        <p:nvSpPr>
          <p:cNvPr id="1028" name="Rectangle 3"/>
          <p:cNvSpPr>
            <a:spLocks noGrp="1" noChangeArrowheads="1"/>
          </p:cNvSpPr>
          <p:nvPr>
            <p:ph type="body" idx="1"/>
          </p:nvPr>
        </p:nvSpPr>
        <p:spPr bwMode="auto">
          <a:xfrm>
            <a:off x="571500" y="1582738"/>
            <a:ext cx="7985125" cy="4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2" name="Rectangle 4"/>
          <p:cNvSpPr>
            <a:spLocks noGrp="1" noChangeArrowheads="1"/>
          </p:cNvSpPr>
          <p:nvPr>
            <p:ph type="dt" sz="half" idx="2"/>
          </p:nvPr>
        </p:nvSpPr>
        <p:spPr bwMode="auto">
          <a:xfrm>
            <a:off x="3429000" y="6272213"/>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defRPr/>
            </a:pPr>
            <a:fld id="{890ED083-DCC6-4521-852D-2BD10AFB2638}" type="datetime1">
              <a:rPr lang="en-US" smtClean="0">
                <a:solidFill>
                  <a:srgbClr val="000000"/>
                </a:solidFill>
                <a:latin typeface="Times New Roman" pitchFamily="18" charset="0"/>
              </a:rPr>
              <a:t>6/23/2015</a:t>
            </a:fld>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429000" y="6142038"/>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3429000" y="6397625"/>
            <a:ext cx="1544638" cy="125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defRPr/>
            </a:pPr>
            <a:fld id="{EE83AB17-2569-4C40-B681-90632F484656}" type="slidenum">
              <a:rPr lang="en-US" smtClean="0">
                <a:solidFill>
                  <a:srgbClr val="000000"/>
                </a:solidFill>
                <a:latin typeface="Times New Roman" pitchFamily="18" charset="0"/>
              </a:rPr>
              <a:pPr fontAlgn="base">
                <a:spcBef>
                  <a:spcPct val="0"/>
                </a:spcBef>
                <a:spcAft>
                  <a:spcPct val="0"/>
                </a:spcAft>
                <a:defRPr/>
              </a:pPr>
              <a:t>‹#›</a:t>
            </a:fld>
            <a:endParaRPr lang="en-US">
              <a:solidFill>
                <a:srgbClr val="000000"/>
              </a:solidFill>
              <a:latin typeface="Times New Roman" pitchFamily="18" charset="0"/>
            </a:endParaRPr>
          </a:p>
        </p:txBody>
      </p:sp>
      <p:sp>
        <p:nvSpPr>
          <p:cNvPr id="1032" name="Rectangle 8"/>
          <p:cNvSpPr>
            <a:spLocks noChangeArrowheads="1"/>
          </p:cNvSpPr>
          <p:nvPr/>
        </p:nvSpPr>
        <p:spPr bwMode="auto">
          <a:xfrm>
            <a:off x="571500" y="5811838"/>
            <a:ext cx="7985125" cy="650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3"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51725" y="6143625"/>
            <a:ext cx="11557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06427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b="1">
          <a:solidFill>
            <a:schemeClr val="accent1"/>
          </a:solidFill>
          <a:latin typeface="Arial" charset="0"/>
        </a:defRPr>
      </a:lvl2pPr>
      <a:lvl3pPr algn="l" rtl="0" eaLnBrk="1" fontAlgn="base" hangingPunct="1">
        <a:spcBef>
          <a:spcPct val="0"/>
        </a:spcBef>
        <a:spcAft>
          <a:spcPct val="0"/>
        </a:spcAft>
        <a:defRPr sz="3200" b="1">
          <a:solidFill>
            <a:schemeClr val="accent1"/>
          </a:solidFill>
          <a:latin typeface="Arial" charset="0"/>
        </a:defRPr>
      </a:lvl3pPr>
      <a:lvl4pPr algn="l" rtl="0" eaLnBrk="1" fontAlgn="base" hangingPunct="1">
        <a:spcBef>
          <a:spcPct val="0"/>
        </a:spcBef>
        <a:spcAft>
          <a:spcPct val="0"/>
        </a:spcAft>
        <a:defRPr sz="3200" b="1">
          <a:solidFill>
            <a:schemeClr val="accent1"/>
          </a:solidFill>
          <a:latin typeface="Arial" charset="0"/>
        </a:defRPr>
      </a:lvl4pPr>
      <a:lvl5pPr algn="l" rtl="0" eaLnBrk="1" fontAlgn="base" hangingPunct="1">
        <a:spcBef>
          <a:spcPct val="0"/>
        </a:spcBef>
        <a:spcAft>
          <a:spcPct val="0"/>
        </a:spcAft>
        <a:defRPr sz="3200" b="1">
          <a:solidFill>
            <a:schemeClr val="accent1"/>
          </a:solidFill>
          <a:latin typeface="Arial" charset="0"/>
        </a:defRPr>
      </a:lvl5pPr>
      <a:lvl6pPr marL="457200" algn="l" rtl="0" eaLnBrk="1" fontAlgn="base" hangingPunct="1">
        <a:spcBef>
          <a:spcPct val="0"/>
        </a:spcBef>
        <a:spcAft>
          <a:spcPct val="0"/>
        </a:spcAft>
        <a:defRPr sz="3200" b="1">
          <a:solidFill>
            <a:schemeClr val="accent1"/>
          </a:solidFill>
          <a:latin typeface="Arial" charset="0"/>
        </a:defRPr>
      </a:lvl6pPr>
      <a:lvl7pPr marL="914400" algn="l" rtl="0" eaLnBrk="1" fontAlgn="base" hangingPunct="1">
        <a:spcBef>
          <a:spcPct val="0"/>
        </a:spcBef>
        <a:spcAft>
          <a:spcPct val="0"/>
        </a:spcAft>
        <a:defRPr sz="3200" b="1">
          <a:solidFill>
            <a:schemeClr val="accent1"/>
          </a:solidFill>
          <a:latin typeface="Arial" charset="0"/>
        </a:defRPr>
      </a:lvl7pPr>
      <a:lvl8pPr marL="1371600" algn="l" rtl="0" eaLnBrk="1" fontAlgn="base" hangingPunct="1">
        <a:spcBef>
          <a:spcPct val="0"/>
        </a:spcBef>
        <a:spcAft>
          <a:spcPct val="0"/>
        </a:spcAft>
        <a:defRPr sz="3200" b="1">
          <a:solidFill>
            <a:schemeClr val="accent1"/>
          </a:solidFill>
          <a:latin typeface="Arial" charset="0"/>
        </a:defRPr>
      </a:lvl8pPr>
      <a:lvl9pPr marL="1828800" algn="l" rtl="0" eaLnBrk="1" fontAlgn="base" hangingPunct="1">
        <a:spcBef>
          <a:spcPct val="0"/>
        </a:spcBef>
        <a:spcAft>
          <a:spcPct val="0"/>
        </a:spcAft>
        <a:defRPr sz="3200" b="1">
          <a:solidFill>
            <a:schemeClr val="accent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Aalto_FI_Perustiet_13_RGB_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5900" y="5811838"/>
            <a:ext cx="217011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571500" y="488950"/>
            <a:ext cx="79851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smtClean="0"/>
              <a:t>Muokkaa perustyyl. napsautt.</a:t>
            </a:r>
          </a:p>
        </p:txBody>
      </p:sp>
      <p:sp>
        <p:nvSpPr>
          <p:cNvPr id="1028" name="Rectangle 3"/>
          <p:cNvSpPr>
            <a:spLocks noGrp="1" noChangeArrowheads="1"/>
          </p:cNvSpPr>
          <p:nvPr>
            <p:ph type="body" idx="1"/>
          </p:nvPr>
        </p:nvSpPr>
        <p:spPr bwMode="auto">
          <a:xfrm>
            <a:off x="571500" y="1582738"/>
            <a:ext cx="7985125" cy="4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2" name="Rectangle 4"/>
          <p:cNvSpPr>
            <a:spLocks noGrp="1" noChangeArrowheads="1"/>
          </p:cNvSpPr>
          <p:nvPr>
            <p:ph type="dt" sz="half" idx="2"/>
          </p:nvPr>
        </p:nvSpPr>
        <p:spPr bwMode="auto">
          <a:xfrm>
            <a:off x="3429000" y="6272213"/>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defRPr/>
            </a:pPr>
            <a:fld id="{35A039B1-FF0D-49B7-95BC-7EF2F2642E34}" type="datetime1">
              <a:rPr lang="en-US" smtClean="0">
                <a:solidFill>
                  <a:srgbClr val="000000"/>
                </a:solidFill>
                <a:latin typeface="Times New Roman" pitchFamily="18" charset="0"/>
              </a:rPr>
              <a:t>6/23/2015</a:t>
            </a:fld>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429000" y="6142038"/>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3429000" y="6397625"/>
            <a:ext cx="1544638" cy="125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defRPr/>
            </a:pPr>
            <a:fld id="{EE83AB17-2569-4C40-B681-90632F484656}" type="slidenum">
              <a:rPr lang="en-US" smtClean="0">
                <a:solidFill>
                  <a:srgbClr val="000000"/>
                </a:solidFill>
                <a:latin typeface="Times New Roman" pitchFamily="18" charset="0"/>
              </a:rPr>
              <a:pPr fontAlgn="base">
                <a:spcBef>
                  <a:spcPct val="0"/>
                </a:spcBef>
                <a:spcAft>
                  <a:spcPct val="0"/>
                </a:spcAft>
                <a:defRPr/>
              </a:pPr>
              <a:t>‹#›</a:t>
            </a:fld>
            <a:endParaRPr lang="en-US">
              <a:solidFill>
                <a:srgbClr val="000000"/>
              </a:solidFill>
              <a:latin typeface="Times New Roman" pitchFamily="18" charset="0"/>
            </a:endParaRPr>
          </a:p>
        </p:txBody>
      </p:sp>
      <p:sp>
        <p:nvSpPr>
          <p:cNvPr id="1032" name="Rectangle 8"/>
          <p:cNvSpPr>
            <a:spLocks noChangeArrowheads="1"/>
          </p:cNvSpPr>
          <p:nvPr/>
        </p:nvSpPr>
        <p:spPr bwMode="auto">
          <a:xfrm>
            <a:off x="571500" y="5811838"/>
            <a:ext cx="7985125" cy="650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3"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51725" y="6143625"/>
            <a:ext cx="11557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24338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b="1">
          <a:solidFill>
            <a:schemeClr val="accent1"/>
          </a:solidFill>
          <a:latin typeface="Arial" charset="0"/>
        </a:defRPr>
      </a:lvl2pPr>
      <a:lvl3pPr algn="l" rtl="0" eaLnBrk="1" fontAlgn="base" hangingPunct="1">
        <a:spcBef>
          <a:spcPct val="0"/>
        </a:spcBef>
        <a:spcAft>
          <a:spcPct val="0"/>
        </a:spcAft>
        <a:defRPr sz="3200" b="1">
          <a:solidFill>
            <a:schemeClr val="accent1"/>
          </a:solidFill>
          <a:latin typeface="Arial" charset="0"/>
        </a:defRPr>
      </a:lvl3pPr>
      <a:lvl4pPr algn="l" rtl="0" eaLnBrk="1" fontAlgn="base" hangingPunct="1">
        <a:spcBef>
          <a:spcPct val="0"/>
        </a:spcBef>
        <a:spcAft>
          <a:spcPct val="0"/>
        </a:spcAft>
        <a:defRPr sz="3200" b="1">
          <a:solidFill>
            <a:schemeClr val="accent1"/>
          </a:solidFill>
          <a:latin typeface="Arial" charset="0"/>
        </a:defRPr>
      </a:lvl4pPr>
      <a:lvl5pPr algn="l" rtl="0" eaLnBrk="1" fontAlgn="base" hangingPunct="1">
        <a:spcBef>
          <a:spcPct val="0"/>
        </a:spcBef>
        <a:spcAft>
          <a:spcPct val="0"/>
        </a:spcAft>
        <a:defRPr sz="3200" b="1">
          <a:solidFill>
            <a:schemeClr val="accent1"/>
          </a:solidFill>
          <a:latin typeface="Arial" charset="0"/>
        </a:defRPr>
      </a:lvl5pPr>
      <a:lvl6pPr marL="457200" algn="l" rtl="0" eaLnBrk="1" fontAlgn="base" hangingPunct="1">
        <a:spcBef>
          <a:spcPct val="0"/>
        </a:spcBef>
        <a:spcAft>
          <a:spcPct val="0"/>
        </a:spcAft>
        <a:defRPr sz="3200" b="1">
          <a:solidFill>
            <a:schemeClr val="accent1"/>
          </a:solidFill>
          <a:latin typeface="Arial" charset="0"/>
        </a:defRPr>
      </a:lvl6pPr>
      <a:lvl7pPr marL="914400" algn="l" rtl="0" eaLnBrk="1" fontAlgn="base" hangingPunct="1">
        <a:spcBef>
          <a:spcPct val="0"/>
        </a:spcBef>
        <a:spcAft>
          <a:spcPct val="0"/>
        </a:spcAft>
        <a:defRPr sz="3200" b="1">
          <a:solidFill>
            <a:schemeClr val="accent1"/>
          </a:solidFill>
          <a:latin typeface="Arial" charset="0"/>
        </a:defRPr>
      </a:lvl7pPr>
      <a:lvl8pPr marL="1371600" algn="l" rtl="0" eaLnBrk="1" fontAlgn="base" hangingPunct="1">
        <a:spcBef>
          <a:spcPct val="0"/>
        </a:spcBef>
        <a:spcAft>
          <a:spcPct val="0"/>
        </a:spcAft>
        <a:defRPr sz="3200" b="1">
          <a:solidFill>
            <a:schemeClr val="accent1"/>
          </a:solidFill>
          <a:latin typeface="Arial" charset="0"/>
        </a:defRPr>
      </a:lvl8pPr>
      <a:lvl9pPr marL="1828800" algn="l" rtl="0" eaLnBrk="1" fontAlgn="base" hangingPunct="1">
        <a:spcBef>
          <a:spcPct val="0"/>
        </a:spcBef>
        <a:spcAft>
          <a:spcPct val="0"/>
        </a:spcAft>
        <a:defRPr sz="3200" b="1">
          <a:solidFill>
            <a:schemeClr val="accent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Aalto_FI_Perustiet_13_RGB_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5900" y="5811838"/>
            <a:ext cx="217011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571500" y="488950"/>
            <a:ext cx="79851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smtClean="0"/>
              <a:t>Muokkaa perustyyl. napsautt.</a:t>
            </a:r>
          </a:p>
        </p:txBody>
      </p:sp>
      <p:sp>
        <p:nvSpPr>
          <p:cNvPr id="1028" name="Rectangle 3"/>
          <p:cNvSpPr>
            <a:spLocks noGrp="1" noChangeArrowheads="1"/>
          </p:cNvSpPr>
          <p:nvPr>
            <p:ph type="body" idx="1"/>
          </p:nvPr>
        </p:nvSpPr>
        <p:spPr bwMode="auto">
          <a:xfrm>
            <a:off x="571500" y="1582738"/>
            <a:ext cx="7985125" cy="4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2" name="Rectangle 4"/>
          <p:cNvSpPr>
            <a:spLocks noGrp="1" noChangeArrowheads="1"/>
          </p:cNvSpPr>
          <p:nvPr>
            <p:ph type="dt" sz="half" idx="2"/>
          </p:nvPr>
        </p:nvSpPr>
        <p:spPr bwMode="auto">
          <a:xfrm>
            <a:off x="3429000" y="6272213"/>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defRPr/>
            </a:pPr>
            <a:fld id="{69B16271-9331-4A48-8369-B80D03701662}" type="datetime1">
              <a:rPr lang="en-US" smtClean="0">
                <a:solidFill>
                  <a:srgbClr val="000000"/>
                </a:solidFill>
                <a:latin typeface="Times New Roman" pitchFamily="18" charset="0"/>
              </a:rPr>
              <a:t>6/23/2015</a:t>
            </a:fld>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429000" y="6142038"/>
            <a:ext cx="1544638"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3429000" y="6397625"/>
            <a:ext cx="1544638" cy="125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fontAlgn="base">
              <a:spcBef>
                <a:spcPct val="0"/>
              </a:spcBef>
              <a:spcAft>
                <a:spcPct val="0"/>
              </a:spcAft>
              <a:defRPr/>
            </a:pPr>
            <a:fld id="{EE83AB17-2569-4C40-B681-90632F484656}" type="slidenum">
              <a:rPr lang="en-US" smtClean="0">
                <a:solidFill>
                  <a:srgbClr val="000000"/>
                </a:solidFill>
                <a:latin typeface="Times New Roman" pitchFamily="18" charset="0"/>
              </a:rPr>
              <a:pPr fontAlgn="base">
                <a:spcBef>
                  <a:spcPct val="0"/>
                </a:spcBef>
                <a:spcAft>
                  <a:spcPct val="0"/>
                </a:spcAft>
                <a:defRPr/>
              </a:pPr>
              <a:t>‹#›</a:t>
            </a:fld>
            <a:endParaRPr lang="en-US">
              <a:solidFill>
                <a:srgbClr val="000000"/>
              </a:solidFill>
              <a:latin typeface="Times New Roman" pitchFamily="18" charset="0"/>
            </a:endParaRPr>
          </a:p>
        </p:txBody>
      </p:sp>
      <p:sp>
        <p:nvSpPr>
          <p:cNvPr id="1032" name="Rectangle 8"/>
          <p:cNvSpPr>
            <a:spLocks noChangeArrowheads="1"/>
          </p:cNvSpPr>
          <p:nvPr/>
        </p:nvSpPr>
        <p:spPr bwMode="auto">
          <a:xfrm>
            <a:off x="571500" y="5811838"/>
            <a:ext cx="7985125" cy="650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3"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51725" y="6143625"/>
            <a:ext cx="11557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533526"/>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sldNum="0" hdr="0" ftr="0" dt="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b="1">
          <a:solidFill>
            <a:schemeClr val="accent1"/>
          </a:solidFill>
          <a:latin typeface="Arial" charset="0"/>
        </a:defRPr>
      </a:lvl2pPr>
      <a:lvl3pPr algn="l" rtl="0" eaLnBrk="1" fontAlgn="base" hangingPunct="1">
        <a:spcBef>
          <a:spcPct val="0"/>
        </a:spcBef>
        <a:spcAft>
          <a:spcPct val="0"/>
        </a:spcAft>
        <a:defRPr sz="3200" b="1">
          <a:solidFill>
            <a:schemeClr val="accent1"/>
          </a:solidFill>
          <a:latin typeface="Arial" charset="0"/>
        </a:defRPr>
      </a:lvl3pPr>
      <a:lvl4pPr algn="l" rtl="0" eaLnBrk="1" fontAlgn="base" hangingPunct="1">
        <a:spcBef>
          <a:spcPct val="0"/>
        </a:spcBef>
        <a:spcAft>
          <a:spcPct val="0"/>
        </a:spcAft>
        <a:defRPr sz="3200" b="1">
          <a:solidFill>
            <a:schemeClr val="accent1"/>
          </a:solidFill>
          <a:latin typeface="Arial" charset="0"/>
        </a:defRPr>
      </a:lvl4pPr>
      <a:lvl5pPr algn="l" rtl="0" eaLnBrk="1" fontAlgn="base" hangingPunct="1">
        <a:spcBef>
          <a:spcPct val="0"/>
        </a:spcBef>
        <a:spcAft>
          <a:spcPct val="0"/>
        </a:spcAft>
        <a:defRPr sz="3200" b="1">
          <a:solidFill>
            <a:schemeClr val="accent1"/>
          </a:solidFill>
          <a:latin typeface="Arial" charset="0"/>
        </a:defRPr>
      </a:lvl5pPr>
      <a:lvl6pPr marL="457200" algn="l" rtl="0" eaLnBrk="1" fontAlgn="base" hangingPunct="1">
        <a:spcBef>
          <a:spcPct val="0"/>
        </a:spcBef>
        <a:spcAft>
          <a:spcPct val="0"/>
        </a:spcAft>
        <a:defRPr sz="3200" b="1">
          <a:solidFill>
            <a:schemeClr val="accent1"/>
          </a:solidFill>
          <a:latin typeface="Arial" charset="0"/>
        </a:defRPr>
      </a:lvl6pPr>
      <a:lvl7pPr marL="914400" algn="l" rtl="0" eaLnBrk="1" fontAlgn="base" hangingPunct="1">
        <a:spcBef>
          <a:spcPct val="0"/>
        </a:spcBef>
        <a:spcAft>
          <a:spcPct val="0"/>
        </a:spcAft>
        <a:defRPr sz="3200" b="1">
          <a:solidFill>
            <a:schemeClr val="accent1"/>
          </a:solidFill>
          <a:latin typeface="Arial" charset="0"/>
        </a:defRPr>
      </a:lvl7pPr>
      <a:lvl8pPr marL="1371600" algn="l" rtl="0" eaLnBrk="1" fontAlgn="base" hangingPunct="1">
        <a:spcBef>
          <a:spcPct val="0"/>
        </a:spcBef>
        <a:spcAft>
          <a:spcPct val="0"/>
        </a:spcAft>
        <a:defRPr sz="3200" b="1">
          <a:solidFill>
            <a:schemeClr val="accent1"/>
          </a:solidFill>
          <a:latin typeface="Arial" charset="0"/>
        </a:defRPr>
      </a:lvl8pPr>
      <a:lvl9pPr marL="1828800" algn="l" rtl="0" eaLnBrk="1" fontAlgn="base" hangingPunct="1">
        <a:spcBef>
          <a:spcPct val="0"/>
        </a:spcBef>
        <a:spcAft>
          <a:spcPct val="0"/>
        </a:spcAft>
        <a:defRPr sz="3200" b="1">
          <a:solidFill>
            <a:schemeClr val="accent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7.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7.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5"/>
          <p:cNvSpPr>
            <a:spLocks noGrp="1"/>
          </p:cNvSpPr>
          <p:nvPr>
            <p:ph type="ctrTitle"/>
          </p:nvPr>
        </p:nvSpPr>
        <p:spPr/>
        <p:txBody>
          <a:bodyPr/>
          <a:lstStyle/>
          <a:p>
            <a:r>
              <a:rPr lang="fi-FI" sz="4400" dirty="0" err="1"/>
              <a:t>Path</a:t>
            </a:r>
            <a:r>
              <a:rPr lang="fi-FI" sz="4400" dirty="0"/>
              <a:t> </a:t>
            </a:r>
            <a:r>
              <a:rPr lang="fi-FI" sz="4400" dirty="0" err="1"/>
              <a:t>Dependence</a:t>
            </a:r>
            <a:r>
              <a:rPr lang="fi-FI" sz="4400" dirty="0"/>
              <a:t> in </a:t>
            </a:r>
            <a:br>
              <a:rPr lang="fi-FI" sz="4400" dirty="0"/>
            </a:br>
            <a:r>
              <a:rPr lang="fi-FI" sz="4400" dirty="0" err="1"/>
              <a:t>Operational</a:t>
            </a:r>
            <a:r>
              <a:rPr lang="fi-FI" sz="4400" dirty="0"/>
              <a:t> </a:t>
            </a:r>
            <a:r>
              <a:rPr lang="fi-FI" sz="4400" dirty="0" err="1"/>
              <a:t>Research</a:t>
            </a:r>
            <a:r>
              <a:rPr lang="fi-FI" sz="4400" dirty="0"/>
              <a:t> </a:t>
            </a:r>
            <a:r>
              <a:rPr lang="fi-FI" sz="3600" dirty="0"/>
              <a:t/>
            </a:r>
            <a:br>
              <a:rPr lang="fi-FI" sz="3600" dirty="0"/>
            </a:br>
            <a:r>
              <a:rPr lang="fi-FI" sz="3200" i="1" dirty="0"/>
              <a:t>An </a:t>
            </a:r>
            <a:r>
              <a:rPr lang="fi-FI" sz="3200" i="1" dirty="0" err="1"/>
              <a:t>illustration</a:t>
            </a:r>
            <a:r>
              <a:rPr lang="fi-FI" sz="3200" i="1" dirty="0"/>
              <a:t> </a:t>
            </a:r>
            <a:r>
              <a:rPr lang="fi-FI" sz="3200" i="1" dirty="0" err="1"/>
              <a:t>with</a:t>
            </a:r>
            <a:r>
              <a:rPr lang="fi-FI" sz="3200" i="1" dirty="0"/>
              <a:t> </a:t>
            </a:r>
            <a:r>
              <a:rPr lang="fi-FI" sz="3200" i="1" dirty="0" err="1"/>
              <a:t>the</a:t>
            </a:r>
            <a:r>
              <a:rPr lang="fi-FI" sz="3200" i="1" dirty="0"/>
              <a:t> Even </a:t>
            </a:r>
            <a:r>
              <a:rPr lang="fi-FI" sz="3200" i="1" dirty="0" err="1"/>
              <a:t>Swaps</a:t>
            </a:r>
            <a:r>
              <a:rPr lang="fi-FI" sz="3200" i="1" dirty="0"/>
              <a:t> </a:t>
            </a:r>
            <a:br>
              <a:rPr lang="fi-FI" sz="3200" i="1" dirty="0"/>
            </a:br>
            <a:r>
              <a:rPr lang="fi-FI" sz="3200" i="1" dirty="0" err="1"/>
              <a:t>Decision</a:t>
            </a:r>
            <a:r>
              <a:rPr lang="fi-FI" sz="3200" i="1" dirty="0"/>
              <a:t> Analysis </a:t>
            </a:r>
            <a:r>
              <a:rPr lang="fi-FI" sz="3200" i="1" dirty="0" err="1"/>
              <a:t>method</a:t>
            </a:r>
            <a:endParaRPr lang="en-US" altLang="en-US" sz="3200" i="1" dirty="0" smtClean="0"/>
          </a:p>
        </p:txBody>
      </p:sp>
      <p:sp>
        <p:nvSpPr>
          <p:cNvPr id="3075" name="Subtitle 6"/>
          <p:cNvSpPr>
            <a:spLocks noGrp="1"/>
          </p:cNvSpPr>
          <p:nvPr>
            <p:ph type="subTitle" idx="1"/>
          </p:nvPr>
        </p:nvSpPr>
        <p:spPr>
          <a:xfrm>
            <a:off x="571500" y="4236243"/>
            <a:ext cx="7745413" cy="1547813"/>
          </a:xfrm>
        </p:spPr>
        <p:txBody>
          <a:bodyPr/>
          <a:lstStyle/>
          <a:p>
            <a:r>
              <a:rPr lang="fi-FI" altLang="en-US" dirty="0" smtClean="0"/>
              <a:t>Tuomas J. Lahtinen, Raimo P. Hämäläinen</a:t>
            </a:r>
          </a:p>
          <a:p>
            <a:r>
              <a:rPr lang="fi-FI" altLang="en-US" sz="1600" dirty="0"/>
              <a:t>tuomas.j.lahtinen@aalto.fi, </a:t>
            </a:r>
            <a:r>
              <a:rPr lang="fi-FI" altLang="en-US" sz="1600" dirty="0" smtClean="0"/>
              <a:t>raimo.hamalainen@aalto.fi</a:t>
            </a:r>
            <a:endParaRPr lang="en-US" altLang="en-US" sz="1600" dirty="0" smtClean="0"/>
          </a:p>
          <a:p>
            <a:r>
              <a:rPr lang="en-US" altLang="en-US" sz="1800" dirty="0" smtClean="0"/>
              <a:t>Systems Analysis Laboratory, Department </a:t>
            </a:r>
            <a:r>
              <a:rPr lang="en-US" altLang="en-US" sz="1800" dirty="0"/>
              <a:t>of Mathematics and Systems </a:t>
            </a:r>
            <a:r>
              <a:rPr lang="en-US" altLang="en-US" sz="1800" dirty="0" smtClean="0"/>
              <a:t>Analysis</a:t>
            </a:r>
            <a:endParaRPr lang="fi-FI" altLang="en-US" sz="1400" dirty="0" smtClean="0"/>
          </a:p>
          <a:p>
            <a:r>
              <a:rPr lang="fi-FI" altLang="en-US" dirty="0" smtClean="0"/>
              <a:t> </a:t>
            </a:r>
          </a:p>
        </p:txBody>
      </p:sp>
      <p:sp>
        <p:nvSpPr>
          <p:cNvPr id="8" name="TextBox 7"/>
          <p:cNvSpPr txBox="1"/>
          <p:nvPr/>
        </p:nvSpPr>
        <p:spPr>
          <a:xfrm>
            <a:off x="323850" y="5661025"/>
            <a:ext cx="7950200" cy="246063"/>
          </a:xfrm>
          <a:prstGeom prst="rect">
            <a:avLst/>
          </a:prstGeom>
          <a:noFill/>
        </p:spPr>
        <p:txBody>
          <a:bodyPr wrap="none">
            <a:spAutoFit/>
          </a:bodyPr>
          <a:lstStyle/>
          <a:p>
            <a:pPr fontAlgn="base">
              <a:spcBef>
                <a:spcPct val="0"/>
              </a:spcBef>
              <a:spcAft>
                <a:spcPct val="0"/>
              </a:spcAft>
              <a:defRPr/>
            </a:pPr>
            <a:r>
              <a:rPr lang="en-US" sz="1000" dirty="0">
                <a:solidFill>
                  <a:srgbClr val="FFFFFF">
                    <a:lumMod val="50000"/>
                  </a:srgbClr>
                </a:solidFill>
              </a:rPr>
              <a:t>The document can be stored and made available to the public on the open internet pages of Aalto University. All other rights are reserved.</a:t>
            </a:r>
          </a:p>
        </p:txBody>
      </p:sp>
      <p:sp>
        <p:nvSpPr>
          <p:cNvPr id="2" name="Suorakulmio 1"/>
          <p:cNvSpPr/>
          <p:nvPr/>
        </p:nvSpPr>
        <p:spPr bwMode="auto">
          <a:xfrm>
            <a:off x="395536" y="5661025"/>
            <a:ext cx="8136904" cy="36026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520048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Uncertainty</a:t>
            </a:r>
            <a:r>
              <a:rPr lang="fi-FI" dirty="0"/>
              <a:t> </a:t>
            </a:r>
            <a:r>
              <a:rPr lang="fi-FI" dirty="0" smtClean="0"/>
              <a:t>and </a:t>
            </a:r>
            <a:r>
              <a:rPr lang="fi-FI" dirty="0" err="1" smtClean="0"/>
              <a:t>changes</a:t>
            </a:r>
            <a:r>
              <a:rPr lang="fi-FI" dirty="0" smtClean="0"/>
              <a:t> in </a:t>
            </a:r>
            <a:r>
              <a:rPr lang="fi-FI" dirty="0" err="1" smtClean="0"/>
              <a:t>the</a:t>
            </a:r>
            <a:r>
              <a:rPr lang="fi-FI" dirty="0" smtClean="0"/>
              <a:t> </a:t>
            </a:r>
            <a:r>
              <a:rPr lang="fi-FI" dirty="0" err="1" smtClean="0"/>
              <a:t>external</a:t>
            </a:r>
            <a:r>
              <a:rPr lang="fi-FI" dirty="0" smtClean="0"/>
              <a:t> </a:t>
            </a:r>
            <a:r>
              <a:rPr lang="fi-FI" dirty="0" err="1" smtClean="0"/>
              <a:t>environment</a:t>
            </a:r>
            <a:endParaRPr lang="en-US" dirty="0"/>
          </a:p>
        </p:txBody>
      </p:sp>
      <p:sp>
        <p:nvSpPr>
          <p:cNvPr id="3" name="Sisällön paikkamerkki 2"/>
          <p:cNvSpPr>
            <a:spLocks noGrp="1"/>
          </p:cNvSpPr>
          <p:nvPr>
            <p:ph idx="1"/>
          </p:nvPr>
        </p:nvSpPr>
        <p:spPr>
          <a:xfrm>
            <a:off x="571499" y="1568450"/>
            <a:ext cx="7985125" cy="4593431"/>
          </a:xfrm>
        </p:spPr>
        <p:txBody>
          <a:bodyPr/>
          <a:lstStyle/>
          <a:p>
            <a:r>
              <a:rPr lang="fi-FI" dirty="0" err="1" smtClean="0"/>
              <a:t>Uncertainty</a:t>
            </a:r>
            <a:r>
              <a:rPr lang="fi-FI" dirty="0" smtClean="0"/>
              <a:t> in </a:t>
            </a:r>
            <a:r>
              <a:rPr lang="fi-FI" dirty="0" err="1" smtClean="0"/>
              <a:t>assumptions</a:t>
            </a:r>
            <a:r>
              <a:rPr lang="fi-FI" dirty="0" smtClean="0"/>
              <a:t>: No </a:t>
            </a:r>
            <a:r>
              <a:rPr lang="fi-FI" dirty="0" err="1" smtClean="0"/>
              <a:t>one</a:t>
            </a:r>
            <a:r>
              <a:rPr lang="fi-FI" dirty="0" smtClean="0"/>
              <a:t> ’</a:t>
            </a:r>
            <a:r>
              <a:rPr lang="fi-FI" dirty="0" err="1" smtClean="0"/>
              <a:t>right</a:t>
            </a:r>
            <a:r>
              <a:rPr lang="fi-FI" dirty="0" smtClean="0"/>
              <a:t>’ </a:t>
            </a:r>
            <a:r>
              <a:rPr lang="fi-FI" dirty="0" err="1" smtClean="0"/>
              <a:t>path</a:t>
            </a:r>
            <a:r>
              <a:rPr lang="en-US" dirty="0" smtClean="0"/>
              <a:t>, sensitivity to initial modeling choices</a:t>
            </a:r>
          </a:p>
          <a:p>
            <a:r>
              <a:rPr lang="fi-FI" dirty="0" err="1" smtClean="0"/>
              <a:t>Changes</a:t>
            </a:r>
            <a:r>
              <a:rPr lang="fi-FI" dirty="0" smtClean="0"/>
              <a:t> in </a:t>
            </a:r>
            <a:r>
              <a:rPr lang="fi-FI" dirty="0" err="1" smtClean="0"/>
              <a:t>external</a:t>
            </a:r>
            <a:r>
              <a:rPr lang="fi-FI" dirty="0" smtClean="0"/>
              <a:t> </a:t>
            </a:r>
            <a:r>
              <a:rPr lang="fi-FI" dirty="0" err="1" smtClean="0"/>
              <a:t>environment</a:t>
            </a:r>
            <a:r>
              <a:rPr lang="fi-FI" dirty="0" smtClean="0"/>
              <a:t>: </a:t>
            </a:r>
            <a:r>
              <a:rPr lang="fi-FI" dirty="0" err="1" smtClean="0"/>
              <a:t>Same</a:t>
            </a:r>
            <a:r>
              <a:rPr lang="fi-FI" dirty="0" smtClean="0"/>
              <a:t> </a:t>
            </a:r>
            <a:r>
              <a:rPr lang="fi-FI" dirty="0" err="1" smtClean="0"/>
              <a:t>path</a:t>
            </a:r>
            <a:r>
              <a:rPr lang="fi-FI" dirty="0" smtClean="0"/>
              <a:t> </a:t>
            </a:r>
            <a:r>
              <a:rPr lang="fi-FI" dirty="0" err="1" smtClean="0"/>
              <a:t>can</a:t>
            </a:r>
            <a:r>
              <a:rPr lang="fi-FI" dirty="0" smtClean="0"/>
              <a:t> </a:t>
            </a:r>
            <a:r>
              <a:rPr lang="fi-FI" dirty="0" err="1" smtClean="0"/>
              <a:t>lead</a:t>
            </a:r>
            <a:r>
              <a:rPr lang="fi-FI" dirty="0" smtClean="0"/>
              <a:t> to </a:t>
            </a:r>
            <a:r>
              <a:rPr lang="fi-FI" dirty="0" err="1" smtClean="0"/>
              <a:t>different</a:t>
            </a:r>
            <a:r>
              <a:rPr lang="fi-FI" dirty="0" smtClean="0"/>
              <a:t> </a:t>
            </a:r>
            <a:r>
              <a:rPr lang="fi-FI" dirty="0" err="1" smtClean="0"/>
              <a:t>results</a:t>
            </a:r>
            <a:r>
              <a:rPr lang="fi-FI" dirty="0" smtClean="0"/>
              <a:t> at </a:t>
            </a:r>
            <a:r>
              <a:rPr lang="fi-FI" dirty="0" err="1" smtClean="0"/>
              <a:t>different</a:t>
            </a:r>
            <a:r>
              <a:rPr lang="fi-FI" dirty="0" smtClean="0"/>
              <a:t> </a:t>
            </a:r>
            <a:r>
              <a:rPr lang="fi-FI" dirty="0" err="1" smtClean="0"/>
              <a:t>times</a:t>
            </a:r>
            <a:endParaRPr lang="fi-FI" dirty="0" smtClean="0"/>
          </a:p>
          <a:p>
            <a:pPr marL="0" indent="0">
              <a:buNone/>
            </a:pPr>
            <a:r>
              <a:rPr lang="fi-FI" b="1" dirty="0" err="1" smtClean="0"/>
              <a:t>Mitigation</a:t>
            </a:r>
            <a:endParaRPr lang="fi-FI" b="1" dirty="0" smtClean="0"/>
          </a:p>
        </p:txBody>
      </p:sp>
      <p:sp>
        <p:nvSpPr>
          <p:cNvPr id="4" name="Suorakulmio 3"/>
          <p:cNvSpPr/>
          <p:nvPr/>
        </p:nvSpPr>
        <p:spPr bwMode="auto">
          <a:xfrm>
            <a:off x="483540" y="3644589"/>
            <a:ext cx="7920880" cy="1944216"/>
          </a:xfrm>
          <a:prstGeom prst="rect">
            <a:avLst/>
          </a:prstGeom>
          <a:solidFill>
            <a:srgbClr val="FFD5F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tabLst/>
            </a:pPr>
            <a:endParaRPr kumimoji="0" lang="en-US" sz="1800" b="0" i="0" u="none" strike="noStrike" cap="none" normalizeH="0" baseline="0" dirty="0" smtClean="0">
              <a:ln>
                <a:noFill/>
              </a:ln>
              <a:solidFill>
                <a:schemeClr val="tx1"/>
              </a:solidFill>
              <a:effectLst/>
              <a:latin typeface="Arial" charset="0"/>
            </a:endParaRPr>
          </a:p>
        </p:txBody>
      </p:sp>
      <p:sp>
        <p:nvSpPr>
          <p:cNvPr id="6" name="Tekstiruutu 5"/>
          <p:cNvSpPr txBox="1"/>
          <p:nvPr/>
        </p:nvSpPr>
        <p:spPr>
          <a:xfrm>
            <a:off x="483539" y="3695400"/>
            <a:ext cx="7560840" cy="1792798"/>
          </a:xfrm>
          <a:prstGeom prst="rect">
            <a:avLst/>
          </a:prstGeom>
          <a:noFill/>
        </p:spPr>
        <p:txBody>
          <a:bodyPr wrap="square" rtlCol="0">
            <a:spAutoFit/>
          </a:bodyPr>
          <a:lstStyle/>
          <a:p>
            <a:pPr marL="285750" indent="-285750">
              <a:buFont typeface="Wingdings" panose="05000000000000000000" pitchFamily="2" charset="2"/>
              <a:buChar char="§"/>
            </a:pPr>
            <a:r>
              <a:rPr lang="fi-FI" sz="2000" b="1" dirty="0" err="1" smtClean="0"/>
              <a:t>Multi-modeling</a:t>
            </a:r>
            <a:r>
              <a:rPr lang="fi-FI" sz="2000" dirty="0"/>
              <a:t>:</a:t>
            </a:r>
            <a:r>
              <a:rPr lang="fi-FI" sz="2000" dirty="0" smtClean="0"/>
              <a:t> </a:t>
            </a:r>
            <a:r>
              <a:rPr lang="fi-FI" sz="2000" dirty="0" err="1" smtClean="0"/>
              <a:t>Use</a:t>
            </a:r>
            <a:r>
              <a:rPr lang="fi-FI" sz="2000" dirty="0" smtClean="0"/>
              <a:t> of </a:t>
            </a:r>
            <a:r>
              <a:rPr lang="fi-FI" sz="2000" dirty="0" err="1" smtClean="0"/>
              <a:t>multiple</a:t>
            </a:r>
            <a:r>
              <a:rPr lang="fi-FI" sz="2000" dirty="0" smtClean="0"/>
              <a:t> </a:t>
            </a:r>
            <a:r>
              <a:rPr lang="fi-FI" sz="2000" dirty="0" err="1" smtClean="0"/>
              <a:t>models</a:t>
            </a:r>
            <a:r>
              <a:rPr lang="fi-FI" sz="2000" dirty="0" smtClean="0"/>
              <a:t> in </a:t>
            </a:r>
            <a:r>
              <a:rPr lang="fi-FI" sz="2000" dirty="0" err="1" smtClean="0"/>
              <a:t>the</a:t>
            </a:r>
            <a:r>
              <a:rPr lang="fi-FI" sz="2000" dirty="0" smtClean="0"/>
              <a:t> </a:t>
            </a:r>
            <a:r>
              <a:rPr lang="fi-FI" sz="2000" dirty="0" err="1" smtClean="0"/>
              <a:t>same</a:t>
            </a:r>
            <a:r>
              <a:rPr lang="fi-FI" sz="2000" dirty="0" smtClean="0"/>
              <a:t> </a:t>
            </a:r>
            <a:r>
              <a:rPr lang="fi-FI" sz="2000" dirty="0" err="1" smtClean="0"/>
              <a:t>problem</a:t>
            </a:r>
            <a:r>
              <a:rPr lang="fi-FI" sz="2000" dirty="0"/>
              <a:t>.</a:t>
            </a:r>
            <a:r>
              <a:rPr lang="fi-FI" sz="2000" dirty="0" smtClean="0"/>
              <a:t> To help </a:t>
            </a:r>
            <a:r>
              <a:rPr lang="fi-FI" sz="2000" dirty="0" err="1" smtClean="0"/>
              <a:t>find</a:t>
            </a:r>
            <a:r>
              <a:rPr lang="fi-FI" sz="2000" dirty="0" smtClean="0"/>
              <a:t> </a:t>
            </a:r>
            <a:r>
              <a:rPr lang="fi-FI" sz="2000" dirty="0" err="1" smtClean="0"/>
              <a:t>path</a:t>
            </a:r>
            <a:r>
              <a:rPr lang="fi-FI" sz="2000" dirty="0" smtClean="0"/>
              <a:t> </a:t>
            </a:r>
            <a:r>
              <a:rPr lang="fi-FI" sz="2000" dirty="0" err="1" smtClean="0"/>
              <a:t>dependence</a:t>
            </a:r>
            <a:r>
              <a:rPr lang="fi-FI" sz="2000" dirty="0" smtClean="0"/>
              <a:t>, </a:t>
            </a:r>
            <a:r>
              <a:rPr lang="fi-FI" sz="2000" dirty="0" err="1" smtClean="0"/>
              <a:t>average</a:t>
            </a:r>
            <a:r>
              <a:rPr lang="fi-FI" sz="2000" dirty="0" smtClean="0"/>
              <a:t> </a:t>
            </a:r>
            <a:r>
              <a:rPr lang="fi-FI" sz="2000" dirty="0" err="1" smtClean="0"/>
              <a:t>results</a:t>
            </a:r>
            <a:r>
              <a:rPr lang="fi-FI" sz="2000" dirty="0" smtClean="0"/>
              <a:t>, </a:t>
            </a:r>
            <a:r>
              <a:rPr lang="fi-FI" sz="2000" dirty="0" err="1" smtClean="0"/>
              <a:t>find</a:t>
            </a:r>
            <a:r>
              <a:rPr lang="fi-FI" sz="2000" dirty="0" smtClean="0"/>
              <a:t> </a:t>
            </a:r>
            <a:r>
              <a:rPr lang="fi-FI" sz="2000" dirty="0" err="1" smtClean="0"/>
              <a:t>robust</a:t>
            </a:r>
            <a:r>
              <a:rPr lang="fi-FI" sz="2000" dirty="0" smtClean="0"/>
              <a:t> </a:t>
            </a:r>
            <a:r>
              <a:rPr lang="fi-FI" sz="2000" dirty="0" err="1" smtClean="0"/>
              <a:t>solutions</a:t>
            </a:r>
            <a:r>
              <a:rPr lang="fi-FI" sz="2000" dirty="0" smtClean="0"/>
              <a:t>.</a:t>
            </a:r>
          </a:p>
          <a:p>
            <a:endParaRPr lang="fi-FI" sz="1050" dirty="0" smtClean="0"/>
          </a:p>
          <a:p>
            <a:pPr marL="285750" indent="-285750">
              <a:buFont typeface="Wingdings" panose="05000000000000000000" pitchFamily="2" charset="2"/>
              <a:buChar char="§"/>
            </a:pPr>
            <a:r>
              <a:rPr lang="fi-FI" sz="2000" b="1" dirty="0" err="1" smtClean="0"/>
              <a:t>Adaptive</a:t>
            </a:r>
            <a:r>
              <a:rPr lang="fi-FI" sz="2000" b="1" dirty="0" smtClean="0"/>
              <a:t> </a:t>
            </a:r>
            <a:r>
              <a:rPr lang="fi-FI" sz="2000" b="1" dirty="0" err="1" smtClean="0"/>
              <a:t>modeling</a:t>
            </a:r>
            <a:r>
              <a:rPr lang="fi-FI" sz="2000" dirty="0" smtClean="0"/>
              <a:t>: </a:t>
            </a:r>
            <a:r>
              <a:rPr lang="en-US" sz="2000" dirty="0"/>
              <a:t> </a:t>
            </a:r>
            <a:r>
              <a:rPr lang="en-US" sz="2000" dirty="0" smtClean="0"/>
              <a:t>Adjust </a:t>
            </a:r>
            <a:r>
              <a:rPr lang="en-US" sz="2000" dirty="0"/>
              <a:t>the OR intervention and the model adaptively as the </a:t>
            </a:r>
            <a:r>
              <a:rPr lang="en-US" sz="2000" dirty="0" smtClean="0"/>
              <a:t>process evolves.</a:t>
            </a:r>
            <a:endParaRPr lang="en-US" sz="2000" dirty="0"/>
          </a:p>
        </p:txBody>
      </p:sp>
    </p:spTree>
    <p:extLst>
      <p:ext uri="{BB962C8B-B14F-4D97-AF65-F5344CB8AC3E}">
        <p14:creationId xmlns:p14="http://schemas.microsoft.com/office/powerpoint/2010/main" val="3145299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Checklist</a:t>
            </a:r>
            <a:r>
              <a:rPr lang="fi-FI" dirty="0" smtClean="0"/>
              <a:t> for </a:t>
            </a:r>
            <a:r>
              <a:rPr lang="fi-FI" dirty="0" err="1" smtClean="0"/>
              <a:t>the</a:t>
            </a:r>
            <a:r>
              <a:rPr lang="fi-FI" dirty="0" smtClean="0"/>
              <a:t> </a:t>
            </a:r>
            <a:r>
              <a:rPr lang="fi-FI" dirty="0" err="1" smtClean="0"/>
              <a:t>practitioner</a:t>
            </a:r>
            <a:endParaRPr lang="en-US" dirty="0"/>
          </a:p>
        </p:txBody>
      </p:sp>
      <p:sp>
        <p:nvSpPr>
          <p:cNvPr id="3" name="Sisällön paikkamerkki 2"/>
          <p:cNvSpPr>
            <a:spLocks noGrp="1"/>
          </p:cNvSpPr>
          <p:nvPr>
            <p:ph idx="1"/>
          </p:nvPr>
        </p:nvSpPr>
        <p:spPr>
          <a:xfrm>
            <a:off x="571499" y="1124744"/>
            <a:ext cx="7985125" cy="4135437"/>
          </a:xfrm>
        </p:spPr>
        <p:txBody>
          <a:bodyPr/>
          <a:lstStyle/>
          <a:p>
            <a:pPr marL="457200" indent="-457200">
              <a:buFont typeface="+mj-lt"/>
              <a:buAutoNum type="arabicPeriod"/>
            </a:pPr>
            <a:r>
              <a:rPr lang="en-US" sz="2200" dirty="0" smtClean="0"/>
              <a:t>What is the main goal of the modeling process </a:t>
            </a:r>
            <a:r>
              <a:rPr lang="en-US" sz="2200" dirty="0" smtClean="0">
                <a:solidFill>
                  <a:srgbClr val="7030A0"/>
                </a:solidFill>
              </a:rPr>
              <a:t>– learning or prescriptive modelling?</a:t>
            </a:r>
          </a:p>
          <a:p>
            <a:pPr marL="457200" indent="-457200">
              <a:buFont typeface="+mj-lt"/>
              <a:buAutoNum type="arabicPeriod"/>
            </a:pPr>
            <a:r>
              <a:rPr lang="en-US" sz="2200" b="1" dirty="0" smtClean="0">
                <a:solidFill>
                  <a:srgbClr val="7030A0"/>
                </a:solidFill>
              </a:rPr>
              <a:t>Is path dependence a real risk and do we want to avoid it?</a:t>
            </a:r>
          </a:p>
          <a:p>
            <a:pPr marL="457200" indent="-457200">
              <a:buFont typeface="+mj-lt"/>
              <a:buAutoNum type="arabicPeriod"/>
            </a:pPr>
            <a:r>
              <a:rPr lang="en-US" sz="2200" dirty="0" smtClean="0"/>
              <a:t>Consider </a:t>
            </a:r>
            <a:r>
              <a:rPr lang="en-US" sz="2200" dirty="0"/>
              <a:t>measures and risks related to the system created by the problem solving </a:t>
            </a:r>
            <a:r>
              <a:rPr lang="en-US" sz="2200" dirty="0" smtClean="0"/>
              <a:t>process</a:t>
            </a:r>
          </a:p>
          <a:p>
            <a:pPr marL="457200" indent="-457200">
              <a:buFont typeface="+mj-lt"/>
              <a:buAutoNum type="arabicPeriod"/>
            </a:pPr>
            <a:r>
              <a:rPr lang="en-US" sz="2200" dirty="0"/>
              <a:t>Consider procedural, behavioral and motivational </a:t>
            </a:r>
            <a:r>
              <a:rPr lang="en-US" sz="2200" dirty="0" smtClean="0"/>
              <a:t>biases</a:t>
            </a:r>
          </a:p>
          <a:p>
            <a:pPr marL="457200" indent="-457200">
              <a:buFont typeface="+mj-lt"/>
              <a:buAutoNum type="arabicPeriod"/>
            </a:pPr>
            <a:r>
              <a:rPr lang="en-US" sz="2200" dirty="0" smtClean="0"/>
              <a:t>Consider </a:t>
            </a:r>
            <a:r>
              <a:rPr lang="en-US" sz="2200" dirty="0"/>
              <a:t>technical </a:t>
            </a:r>
            <a:r>
              <a:rPr lang="en-US" sz="2200" dirty="0" smtClean="0"/>
              <a:t>properties, such as </a:t>
            </a:r>
            <a:r>
              <a:rPr lang="en-US" sz="2200" dirty="0" err="1" smtClean="0">
                <a:solidFill>
                  <a:srgbClr val="7030A0"/>
                </a:solidFill>
              </a:rPr>
              <a:t>irreversibilities</a:t>
            </a:r>
            <a:r>
              <a:rPr lang="en-US" sz="2200" dirty="0" smtClean="0"/>
              <a:t>, in the </a:t>
            </a:r>
            <a:r>
              <a:rPr lang="en-US" sz="2200" dirty="0"/>
              <a:t>problem under </a:t>
            </a:r>
            <a:r>
              <a:rPr lang="en-US" sz="2200" dirty="0" smtClean="0"/>
              <a:t>study</a:t>
            </a:r>
          </a:p>
          <a:p>
            <a:pPr marL="457200" indent="-457200">
              <a:buFont typeface="+mj-lt"/>
              <a:buAutoNum type="arabicPeriod"/>
            </a:pPr>
            <a:r>
              <a:rPr lang="en-US" sz="2200" dirty="0"/>
              <a:t>Is it possible to use </a:t>
            </a:r>
            <a:r>
              <a:rPr lang="en-US" sz="2200" dirty="0">
                <a:solidFill>
                  <a:srgbClr val="7030A0"/>
                </a:solidFill>
              </a:rPr>
              <a:t>multiple models</a:t>
            </a:r>
            <a:r>
              <a:rPr lang="en-US" sz="2200" dirty="0" smtClean="0">
                <a:solidFill>
                  <a:srgbClr val="7030A0"/>
                </a:solidFill>
              </a:rPr>
              <a:t>?</a:t>
            </a:r>
          </a:p>
          <a:p>
            <a:pPr marL="457200" indent="-457200">
              <a:buFont typeface="+mj-lt"/>
              <a:buAutoNum type="arabicPeriod"/>
            </a:pPr>
            <a:r>
              <a:rPr lang="en-US" sz="2200" dirty="0"/>
              <a:t>Consider the possibility of </a:t>
            </a:r>
            <a:r>
              <a:rPr lang="en-US" sz="2200" dirty="0">
                <a:solidFill>
                  <a:srgbClr val="7030A0"/>
                </a:solidFill>
              </a:rPr>
              <a:t>an adaptive modelling </a:t>
            </a:r>
            <a:r>
              <a:rPr lang="en-US" sz="2200" dirty="0" smtClean="0">
                <a:solidFill>
                  <a:srgbClr val="7030A0"/>
                </a:solidFill>
              </a:rPr>
              <a:t>approach</a:t>
            </a:r>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195632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Illustration</a:t>
            </a:r>
            <a:r>
              <a:rPr lang="fi-FI" dirty="0" smtClean="0"/>
              <a:t> </a:t>
            </a:r>
            <a:r>
              <a:rPr lang="fi-FI" dirty="0" err="1" smtClean="0"/>
              <a:t>with</a:t>
            </a:r>
            <a:r>
              <a:rPr lang="fi-FI" dirty="0" smtClean="0"/>
              <a:t> </a:t>
            </a:r>
            <a:r>
              <a:rPr lang="fi-FI" dirty="0" err="1" smtClean="0"/>
              <a:t>the</a:t>
            </a:r>
            <a:r>
              <a:rPr lang="fi-FI" dirty="0" smtClean="0"/>
              <a:t> Even </a:t>
            </a:r>
            <a:r>
              <a:rPr lang="fi-FI" dirty="0" err="1" smtClean="0"/>
              <a:t>Swaps</a:t>
            </a:r>
            <a:r>
              <a:rPr lang="fi-FI" dirty="0" smtClean="0"/>
              <a:t> </a:t>
            </a:r>
            <a:r>
              <a:rPr lang="fi-FI" dirty="0" err="1" smtClean="0"/>
              <a:t>method</a:t>
            </a:r>
            <a:endParaRPr lang="en-US" dirty="0"/>
          </a:p>
        </p:txBody>
      </p:sp>
      <p:sp>
        <p:nvSpPr>
          <p:cNvPr id="3" name="Sisällön paikkamerkki 2"/>
          <p:cNvSpPr>
            <a:spLocks noGrp="1"/>
          </p:cNvSpPr>
          <p:nvPr>
            <p:ph idx="1"/>
          </p:nvPr>
        </p:nvSpPr>
        <p:spPr>
          <a:xfrm>
            <a:off x="580302" y="1340768"/>
            <a:ext cx="5512668" cy="4135437"/>
          </a:xfrm>
        </p:spPr>
        <p:txBody>
          <a:bodyPr/>
          <a:lstStyle/>
          <a:p>
            <a:pPr marL="0" indent="0">
              <a:buNone/>
            </a:pPr>
            <a:r>
              <a:rPr lang="fi-FI" dirty="0" smtClean="0"/>
              <a:t>Even </a:t>
            </a:r>
            <a:r>
              <a:rPr lang="fi-FI" dirty="0" err="1" smtClean="0"/>
              <a:t>Swaps</a:t>
            </a:r>
            <a:r>
              <a:rPr lang="fi-FI" dirty="0"/>
              <a:t> </a:t>
            </a:r>
            <a:r>
              <a:rPr lang="fi-FI" sz="2000" dirty="0" smtClean="0"/>
              <a:t>(Hammond et al. 1998): </a:t>
            </a:r>
            <a:endParaRPr lang="fi-FI" dirty="0" smtClean="0"/>
          </a:p>
          <a:p>
            <a:r>
              <a:rPr lang="fi-FI" dirty="0" err="1" smtClean="0"/>
              <a:t>Simple</a:t>
            </a:r>
            <a:r>
              <a:rPr lang="fi-FI" dirty="0" smtClean="0"/>
              <a:t>, </a:t>
            </a:r>
            <a:r>
              <a:rPr lang="fi-FI" dirty="0" err="1" smtClean="0"/>
              <a:t>clearly</a:t>
            </a:r>
            <a:r>
              <a:rPr lang="fi-FI" dirty="0" smtClean="0"/>
              <a:t> </a:t>
            </a:r>
            <a:r>
              <a:rPr lang="fi-FI" dirty="0" err="1" smtClean="0"/>
              <a:t>defined</a:t>
            </a:r>
            <a:r>
              <a:rPr lang="fi-FI" dirty="0" smtClean="0"/>
              <a:t> </a:t>
            </a:r>
            <a:r>
              <a:rPr lang="fi-FI" dirty="0" err="1" smtClean="0"/>
              <a:t>paths</a:t>
            </a:r>
            <a:endParaRPr lang="fi-FI" dirty="0" smtClean="0"/>
          </a:p>
          <a:p>
            <a:r>
              <a:rPr lang="fi-FI" dirty="0" err="1"/>
              <a:t>W</a:t>
            </a:r>
            <a:r>
              <a:rPr lang="fi-FI" dirty="0" err="1" smtClean="0"/>
              <a:t>ell</a:t>
            </a:r>
            <a:r>
              <a:rPr lang="fi-FI" dirty="0" smtClean="0"/>
              <a:t> </a:t>
            </a:r>
            <a:r>
              <a:rPr lang="fi-FI" dirty="0" err="1" smtClean="0"/>
              <a:t>known</a:t>
            </a:r>
            <a:r>
              <a:rPr lang="fi-FI" dirty="0" smtClean="0"/>
              <a:t> in </a:t>
            </a:r>
            <a:r>
              <a:rPr lang="fi-FI" dirty="0" err="1" smtClean="0"/>
              <a:t>the</a:t>
            </a:r>
            <a:r>
              <a:rPr lang="fi-FI" dirty="0" smtClean="0"/>
              <a:t> </a:t>
            </a:r>
            <a:r>
              <a:rPr lang="fi-FI" dirty="0" err="1" smtClean="0"/>
              <a:t>Decision</a:t>
            </a:r>
            <a:r>
              <a:rPr lang="fi-FI" dirty="0" smtClean="0"/>
              <a:t> Analysis </a:t>
            </a:r>
            <a:r>
              <a:rPr lang="fi-FI" dirty="0" err="1" smtClean="0"/>
              <a:t>community</a:t>
            </a:r>
            <a:endParaRPr lang="fi-FI" dirty="0" smtClean="0"/>
          </a:p>
          <a:p>
            <a:endParaRPr lang="fi-FI" dirty="0" smtClean="0"/>
          </a:p>
          <a:p>
            <a:pPr marL="0" indent="0">
              <a:buNone/>
            </a:pPr>
            <a:r>
              <a:rPr lang="fi-FI" dirty="0" err="1" smtClean="0"/>
              <a:t>Goal</a:t>
            </a:r>
            <a:r>
              <a:rPr lang="fi-FI" dirty="0" smtClean="0"/>
              <a:t>: </a:t>
            </a:r>
            <a:r>
              <a:rPr lang="fi-FI" dirty="0" err="1" smtClean="0"/>
              <a:t>Find</a:t>
            </a:r>
            <a:r>
              <a:rPr lang="fi-FI" dirty="0" smtClean="0"/>
              <a:t> </a:t>
            </a:r>
            <a:r>
              <a:rPr lang="fi-FI" dirty="0" err="1" smtClean="0"/>
              <a:t>the</a:t>
            </a:r>
            <a:r>
              <a:rPr lang="fi-FI" dirty="0" smtClean="0"/>
              <a:t> ’</a:t>
            </a:r>
            <a:r>
              <a:rPr lang="fi-FI" dirty="0" err="1" smtClean="0"/>
              <a:t>best</a:t>
            </a:r>
            <a:r>
              <a:rPr lang="fi-FI" dirty="0" smtClean="0"/>
              <a:t>’ </a:t>
            </a:r>
            <a:r>
              <a:rPr lang="fi-FI" dirty="0" err="1" smtClean="0"/>
              <a:t>alternative</a:t>
            </a:r>
            <a:r>
              <a:rPr lang="fi-FI" dirty="0" smtClean="0"/>
              <a:t> </a:t>
            </a:r>
            <a:r>
              <a:rPr lang="fi-FI" dirty="0" err="1" smtClean="0"/>
              <a:t>with</a:t>
            </a:r>
            <a:r>
              <a:rPr lang="fi-FI" dirty="0" smtClean="0"/>
              <a:t> </a:t>
            </a:r>
            <a:r>
              <a:rPr lang="fi-FI" dirty="0" err="1" smtClean="0"/>
              <a:t>multi-attribute</a:t>
            </a:r>
            <a:r>
              <a:rPr lang="fi-FI" dirty="0" smtClean="0"/>
              <a:t> </a:t>
            </a:r>
            <a:r>
              <a:rPr lang="fi-FI" dirty="0" err="1" smtClean="0"/>
              <a:t>evaluation</a:t>
            </a:r>
            <a:endParaRPr lang="fi-FI" dirty="0" smtClean="0"/>
          </a:p>
          <a:p>
            <a:r>
              <a:rPr lang="fi-FI" dirty="0" err="1" smtClean="0"/>
              <a:t>Multiple</a:t>
            </a:r>
            <a:r>
              <a:rPr lang="fi-FI" dirty="0" smtClean="0"/>
              <a:t> </a:t>
            </a:r>
            <a:r>
              <a:rPr lang="fi-FI" dirty="0" err="1" smtClean="0"/>
              <a:t>paths</a:t>
            </a:r>
            <a:r>
              <a:rPr lang="fi-FI" dirty="0" smtClean="0"/>
              <a:t> </a:t>
            </a:r>
            <a:r>
              <a:rPr lang="fi-FI" dirty="0" err="1" smtClean="0"/>
              <a:t>possible</a:t>
            </a:r>
            <a:endParaRPr lang="fi-FI" dirty="0" smtClean="0"/>
          </a:p>
          <a:p>
            <a:r>
              <a:rPr lang="fi-FI" b="1" dirty="0" smtClean="0"/>
              <a:t>Trade-</a:t>
            </a:r>
            <a:r>
              <a:rPr lang="fi-FI" b="1" dirty="0" err="1" smtClean="0"/>
              <a:t>offs</a:t>
            </a:r>
            <a:r>
              <a:rPr lang="fi-FI" b="1" dirty="0" smtClean="0"/>
              <a:t> </a:t>
            </a:r>
            <a:r>
              <a:rPr lang="fi-FI" b="1" dirty="0" err="1" smtClean="0"/>
              <a:t>between</a:t>
            </a:r>
            <a:r>
              <a:rPr lang="fi-FI" b="1" dirty="0" smtClean="0"/>
              <a:t> </a:t>
            </a:r>
            <a:r>
              <a:rPr lang="fi-FI" b="1" dirty="0" err="1" smtClean="0"/>
              <a:t>attributes</a:t>
            </a:r>
            <a:endParaRPr lang="fi-FI" b="1"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618293033"/>
              </p:ext>
            </p:extLst>
          </p:nvPr>
        </p:nvGraphicFramePr>
        <p:xfrm>
          <a:off x="6228184" y="1340768"/>
          <a:ext cx="2799080" cy="4207324"/>
        </p:xfrm>
        <a:graphic>
          <a:graphicData uri="http://schemas.openxmlformats.org/presentationml/2006/ole">
            <mc:AlternateContent xmlns:mc="http://schemas.openxmlformats.org/markup-compatibility/2006">
              <mc:Choice xmlns:v="urn:schemas-microsoft-com:vml" Requires="v">
                <p:oleObj spid="_x0000_s1062" name="Paint Shop Pro Image" r:id="rId4" imgW="3082927" imgH="4634146" progId="PaintShopPro">
                  <p:embed/>
                </p:oleObj>
              </mc:Choice>
              <mc:Fallback>
                <p:oleObj name="Paint Shop Pro Image" r:id="rId4" imgW="3082927" imgH="4634146" progId="PaintShopPro">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1340768"/>
                        <a:ext cx="2799080" cy="4207324"/>
                      </a:xfrm>
                      <a:prstGeom prst="rect">
                        <a:avLst/>
                      </a:prstGeom>
                      <a:no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659341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0972" y="476672"/>
            <a:ext cx="8753028" cy="923826"/>
          </a:xfrm>
        </p:spPr>
        <p:txBody>
          <a:bodyPr/>
          <a:lstStyle/>
          <a:p>
            <a:r>
              <a:rPr lang="fi-FI" dirty="0" smtClean="0"/>
              <a:t>Even </a:t>
            </a:r>
            <a:r>
              <a:rPr lang="fi-FI" dirty="0" err="1" smtClean="0"/>
              <a:t>Swap</a:t>
            </a:r>
            <a:r>
              <a:rPr lang="fi-FI" dirty="0" smtClean="0"/>
              <a:t/>
            </a:r>
            <a:br>
              <a:rPr lang="fi-FI" dirty="0" smtClean="0"/>
            </a:br>
            <a:r>
              <a:rPr lang="fi-FI" sz="2400" dirty="0" smtClean="0"/>
              <a:t>Smart-</a:t>
            </a:r>
            <a:r>
              <a:rPr lang="fi-FI" sz="2400" dirty="0" err="1" smtClean="0"/>
              <a:t>Swaps</a:t>
            </a:r>
            <a:r>
              <a:rPr lang="fi-FI" sz="2400" dirty="0" smtClean="0"/>
              <a:t> software</a:t>
            </a:r>
            <a:r>
              <a:rPr lang="fi-FI" sz="2400" dirty="0"/>
              <a:t> </a:t>
            </a:r>
            <a:r>
              <a:rPr lang="fi-FI" sz="2400" dirty="0" err="1" smtClean="0"/>
              <a:t>by</a:t>
            </a:r>
            <a:r>
              <a:rPr lang="fi-FI" sz="2400" dirty="0" smtClean="0"/>
              <a:t> Mustajoki and Hämäläinen (2007)</a:t>
            </a:r>
            <a:r>
              <a:rPr lang="fi-FI" dirty="0" smtClean="0"/>
              <a:t/>
            </a:r>
            <a:br>
              <a:rPr lang="fi-FI" dirty="0" smtClean="0"/>
            </a:br>
            <a:endParaRPr lang="en-US" dirty="0"/>
          </a:p>
        </p:txBody>
      </p:sp>
      <p:pic>
        <p:nvPicPr>
          <p:cNvPr id="4" name="Kuva 3"/>
          <p:cNvPicPr/>
          <p:nvPr/>
        </p:nvPicPr>
        <p:blipFill>
          <a:blip r:embed="rId3">
            <a:extLst>
              <a:ext uri="{28A0092B-C50C-407E-A947-70E740481C1C}">
                <a14:useLocalDpi xmlns:a14="http://schemas.microsoft.com/office/drawing/2010/main" val="0"/>
              </a:ext>
            </a:extLst>
          </a:blip>
          <a:srcRect/>
          <a:stretch>
            <a:fillRect/>
          </a:stretch>
        </p:blipFill>
        <p:spPr bwMode="auto">
          <a:xfrm>
            <a:off x="390972" y="1400498"/>
            <a:ext cx="7672908" cy="4344516"/>
          </a:xfrm>
          <a:prstGeom prst="rect">
            <a:avLst/>
          </a:prstGeom>
          <a:noFill/>
          <a:ln>
            <a:noFill/>
          </a:ln>
        </p:spPr>
      </p:pic>
    </p:spTree>
    <p:extLst>
      <p:ext uri="{BB962C8B-B14F-4D97-AF65-F5344CB8AC3E}">
        <p14:creationId xmlns:p14="http://schemas.microsoft.com/office/powerpoint/2010/main" val="2498704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179388" y="1917700"/>
          <a:ext cx="8785225" cy="2203450"/>
        </p:xfrm>
        <a:graphic>
          <a:graphicData uri="http://schemas.openxmlformats.org/presentationml/2006/ole">
            <mc:AlternateContent xmlns:mc="http://schemas.openxmlformats.org/markup-compatibility/2006">
              <mc:Choice xmlns:v="urn:schemas-microsoft-com:vml" Requires="v">
                <p:oleObj spid="_x0000_s2081" name="Bitmap Image" r:id="rId4" imgW="5733333" imgH="1438095" progId="Paint.Picture">
                  <p:embed/>
                </p:oleObj>
              </mc:Choice>
              <mc:Fallback>
                <p:oleObj name="Bitmap Image" r:id="rId4" imgW="5733333" imgH="1438095"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917700"/>
                        <a:ext cx="8785225" cy="220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1" name="Rectangle 3"/>
          <p:cNvSpPr>
            <a:spLocks noGrp="1" noChangeArrowheads="1"/>
          </p:cNvSpPr>
          <p:nvPr>
            <p:ph type="title"/>
          </p:nvPr>
        </p:nvSpPr>
        <p:spPr/>
        <p:txBody>
          <a:bodyPr/>
          <a:lstStyle/>
          <a:p>
            <a:pPr eaLnBrk="1" hangingPunct="1"/>
            <a:r>
              <a:rPr lang="en-US" altLang="en-US" smtClean="0"/>
              <a:t>Office selection problem </a:t>
            </a:r>
            <a:br>
              <a:rPr lang="en-US" altLang="en-US" smtClean="0"/>
            </a:br>
            <a:r>
              <a:rPr lang="en-US" altLang="en-US" sz="2000" smtClean="0"/>
              <a:t>(Hammond, Keeney, Raiffa 1999)</a:t>
            </a:r>
            <a:endParaRPr lang="en-US" altLang="en-US" sz="2400" smtClean="0"/>
          </a:p>
        </p:txBody>
      </p:sp>
      <p:sp>
        <p:nvSpPr>
          <p:cNvPr id="5124" name="Rectangle 4"/>
          <p:cNvSpPr>
            <a:spLocks noGrp="1" noChangeArrowheads="1"/>
          </p:cNvSpPr>
          <p:nvPr>
            <p:ph type="body" idx="1"/>
          </p:nvPr>
        </p:nvSpPr>
        <p:spPr>
          <a:xfrm>
            <a:off x="414338" y="1176338"/>
            <a:ext cx="8763000" cy="596900"/>
          </a:xfrm>
        </p:spPr>
        <p:txBody>
          <a:bodyPr/>
          <a:lstStyle/>
          <a:p>
            <a:pPr marL="0" indent="0" eaLnBrk="1" hangingPunct="1">
              <a:buFontTx/>
              <a:buNone/>
              <a:defRPr/>
            </a:pPr>
            <a:endParaRPr lang="en-US" sz="2800" dirty="0" smtClean="0"/>
          </a:p>
          <a:p>
            <a:pPr eaLnBrk="1" hangingPunct="1">
              <a:defRPr/>
            </a:pPr>
            <a:endParaRPr lang="en-US" dirty="0" smtClean="0"/>
          </a:p>
          <a:p>
            <a:pPr eaLnBrk="1" hangingPunct="1">
              <a:defRPr/>
            </a:pPr>
            <a:endParaRPr lang="en-US" dirty="0" smtClean="0"/>
          </a:p>
          <a:p>
            <a:pPr eaLnBrk="1" hangingPunct="1">
              <a:defRPr/>
            </a:pPr>
            <a:endParaRPr lang="en-US" dirty="0" smtClean="0"/>
          </a:p>
        </p:txBody>
      </p:sp>
      <p:grpSp>
        <p:nvGrpSpPr>
          <p:cNvPr id="154629" name="Group 5"/>
          <p:cNvGrpSpPr>
            <a:grpSpLocks/>
          </p:cNvGrpSpPr>
          <p:nvPr/>
        </p:nvGrpSpPr>
        <p:grpSpPr bwMode="auto">
          <a:xfrm>
            <a:off x="7524750" y="1773238"/>
            <a:ext cx="1368425" cy="3436937"/>
            <a:chOff x="4740" y="1117"/>
            <a:chExt cx="862" cy="2165"/>
          </a:xfrm>
        </p:grpSpPr>
        <p:grpSp>
          <p:nvGrpSpPr>
            <p:cNvPr id="7193" name="Group 6"/>
            <p:cNvGrpSpPr>
              <a:grpSpLocks/>
            </p:cNvGrpSpPr>
            <p:nvPr/>
          </p:nvGrpSpPr>
          <p:grpSpPr bwMode="auto">
            <a:xfrm>
              <a:off x="4876" y="1117"/>
              <a:ext cx="624" cy="1584"/>
              <a:chOff x="4944" y="1152"/>
              <a:chExt cx="624" cy="1584"/>
            </a:xfrm>
          </p:grpSpPr>
          <p:sp>
            <p:nvSpPr>
              <p:cNvPr id="7195" name="Line 7"/>
              <p:cNvSpPr>
                <a:spLocks noChangeShapeType="1"/>
              </p:cNvSpPr>
              <p:nvPr/>
            </p:nvSpPr>
            <p:spPr bwMode="auto">
              <a:xfrm flipV="1">
                <a:off x="4944" y="1152"/>
                <a:ext cx="624" cy="1584"/>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6" name="Line 8"/>
              <p:cNvSpPr>
                <a:spLocks noChangeShapeType="1"/>
              </p:cNvSpPr>
              <p:nvPr/>
            </p:nvSpPr>
            <p:spPr bwMode="auto">
              <a:xfrm flipH="1" flipV="1">
                <a:off x="4944" y="1152"/>
                <a:ext cx="576" cy="1584"/>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94" name="Text Box 9"/>
            <p:cNvSpPr txBox="1">
              <a:spLocks noChangeArrowheads="1"/>
            </p:cNvSpPr>
            <p:nvPr/>
          </p:nvSpPr>
          <p:spPr bwMode="auto">
            <a:xfrm>
              <a:off x="4740" y="2705"/>
              <a:ext cx="862"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r>
                <a:rPr lang="en-US" altLang="en-US" sz="1800" b="1">
                  <a:latin typeface="Arial" panose="020B0604020202020204" pitchFamily="34" charset="0"/>
                </a:rPr>
                <a:t>Dominated</a:t>
              </a:r>
            </a:p>
            <a:p>
              <a:pPr algn="ctr"/>
              <a:r>
                <a:rPr lang="en-US" altLang="en-US" sz="1800" b="1">
                  <a:latin typeface="Arial" panose="020B0604020202020204" pitchFamily="34" charset="0"/>
                </a:rPr>
                <a:t>by</a:t>
              </a:r>
            </a:p>
            <a:p>
              <a:pPr algn="ctr"/>
              <a:r>
                <a:rPr lang="en-US" altLang="en-US" sz="1800" b="1">
                  <a:latin typeface="Arial" panose="020B0604020202020204" pitchFamily="34" charset="0"/>
                </a:rPr>
                <a:t>Lombard</a:t>
              </a:r>
              <a:endParaRPr lang="en-US" altLang="en-US" sz="2400"/>
            </a:p>
          </p:txBody>
        </p:sp>
      </p:grpSp>
      <p:grpSp>
        <p:nvGrpSpPr>
          <p:cNvPr id="154634" name="Group 10"/>
          <p:cNvGrpSpPr>
            <a:grpSpLocks/>
          </p:cNvGrpSpPr>
          <p:nvPr/>
        </p:nvGrpSpPr>
        <p:grpSpPr bwMode="auto">
          <a:xfrm>
            <a:off x="0" y="1773238"/>
            <a:ext cx="7667625" cy="4038600"/>
            <a:chOff x="0" y="1117"/>
            <a:chExt cx="4830" cy="2544"/>
          </a:xfrm>
        </p:grpSpPr>
        <p:grpSp>
          <p:nvGrpSpPr>
            <p:cNvPr id="7188" name="Group 11"/>
            <p:cNvGrpSpPr>
              <a:grpSpLocks/>
            </p:cNvGrpSpPr>
            <p:nvPr/>
          </p:nvGrpSpPr>
          <p:grpSpPr bwMode="auto">
            <a:xfrm>
              <a:off x="1202" y="1117"/>
              <a:ext cx="624" cy="1584"/>
              <a:chOff x="1584" y="1152"/>
              <a:chExt cx="624" cy="1584"/>
            </a:xfrm>
          </p:grpSpPr>
          <p:sp>
            <p:nvSpPr>
              <p:cNvPr id="7191" name="Line 12"/>
              <p:cNvSpPr>
                <a:spLocks noChangeShapeType="1"/>
              </p:cNvSpPr>
              <p:nvPr/>
            </p:nvSpPr>
            <p:spPr bwMode="auto">
              <a:xfrm flipV="1">
                <a:off x="1584" y="1152"/>
                <a:ext cx="624" cy="1584"/>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2" name="Line 13"/>
              <p:cNvSpPr>
                <a:spLocks noChangeShapeType="1"/>
              </p:cNvSpPr>
              <p:nvPr/>
            </p:nvSpPr>
            <p:spPr bwMode="auto">
              <a:xfrm flipH="1" flipV="1">
                <a:off x="1584" y="1152"/>
                <a:ext cx="576" cy="1584"/>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89" name="Text Box 14"/>
            <p:cNvSpPr txBox="1">
              <a:spLocks noChangeArrowheads="1"/>
            </p:cNvSpPr>
            <p:nvPr/>
          </p:nvSpPr>
          <p:spPr bwMode="auto">
            <a:xfrm>
              <a:off x="1020" y="2704"/>
              <a:ext cx="942"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r>
                <a:rPr lang="en-US" altLang="en-US" sz="1800" b="1">
                  <a:latin typeface="Arial" panose="020B0604020202020204" pitchFamily="34" charset="0"/>
                </a:rPr>
                <a:t>Practically</a:t>
              </a:r>
            </a:p>
            <a:p>
              <a:pPr algn="ctr"/>
              <a:r>
                <a:rPr lang="en-US" altLang="en-US" sz="1800" b="1">
                  <a:latin typeface="Arial" panose="020B0604020202020204" pitchFamily="34" charset="0"/>
                </a:rPr>
                <a:t>dominated</a:t>
              </a:r>
            </a:p>
            <a:p>
              <a:pPr algn="ctr"/>
              <a:r>
                <a:rPr lang="en-US" altLang="en-US" sz="1800" b="1">
                  <a:latin typeface="Arial" panose="020B0604020202020204" pitchFamily="34" charset="0"/>
                </a:rPr>
                <a:t>by</a:t>
              </a:r>
            </a:p>
            <a:p>
              <a:pPr algn="ctr"/>
              <a:r>
                <a:rPr lang="en-US" altLang="en-US" sz="1800" b="1">
                  <a:latin typeface="Arial" panose="020B0604020202020204" pitchFamily="34" charset="0"/>
                </a:rPr>
                <a:t>Montana</a:t>
              </a:r>
              <a:endParaRPr lang="en-US" altLang="en-US" sz="2400"/>
            </a:p>
          </p:txBody>
        </p:sp>
        <p:sp>
          <p:nvSpPr>
            <p:cNvPr id="7190" name="Text Box 15"/>
            <p:cNvSpPr txBox="1">
              <a:spLocks noChangeArrowheads="1"/>
            </p:cNvSpPr>
            <p:nvPr/>
          </p:nvSpPr>
          <p:spPr bwMode="auto">
            <a:xfrm>
              <a:off x="0" y="3430"/>
              <a:ext cx="483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1800">
                  <a:latin typeface="Arial" panose="020B0604020202020204" pitchFamily="34" charset="0"/>
                </a:rPr>
                <a:t>(Slightly better in Monthly Cost, but equal or worse in all other attributes)</a:t>
              </a:r>
              <a:endParaRPr lang="en-US" altLang="en-US" sz="1800"/>
            </a:p>
          </p:txBody>
        </p:sp>
      </p:grpSp>
      <p:grpSp>
        <p:nvGrpSpPr>
          <p:cNvPr id="154640" name="Group 16"/>
          <p:cNvGrpSpPr>
            <a:grpSpLocks/>
          </p:cNvGrpSpPr>
          <p:nvPr/>
        </p:nvGrpSpPr>
        <p:grpSpPr bwMode="auto">
          <a:xfrm>
            <a:off x="4643438" y="2303463"/>
            <a:ext cx="714375" cy="717550"/>
            <a:chOff x="3456" y="1504"/>
            <a:chExt cx="450" cy="452"/>
          </a:xfrm>
        </p:grpSpPr>
        <p:grpSp>
          <p:nvGrpSpPr>
            <p:cNvPr id="7182" name="Group 17"/>
            <p:cNvGrpSpPr>
              <a:grpSpLocks/>
            </p:cNvGrpSpPr>
            <p:nvPr/>
          </p:nvGrpSpPr>
          <p:grpSpPr bwMode="auto">
            <a:xfrm>
              <a:off x="3456" y="1536"/>
              <a:ext cx="450" cy="420"/>
              <a:chOff x="3456" y="1536"/>
              <a:chExt cx="450" cy="420"/>
            </a:xfrm>
          </p:grpSpPr>
          <p:grpSp>
            <p:nvGrpSpPr>
              <p:cNvPr id="7184" name="Group 18"/>
              <p:cNvGrpSpPr>
                <a:grpSpLocks/>
              </p:cNvGrpSpPr>
              <p:nvPr/>
            </p:nvGrpSpPr>
            <p:grpSpPr bwMode="auto">
              <a:xfrm>
                <a:off x="3456" y="1536"/>
                <a:ext cx="192" cy="384"/>
                <a:chOff x="3456" y="1536"/>
                <a:chExt cx="192" cy="384"/>
              </a:xfrm>
            </p:grpSpPr>
            <p:sp>
              <p:nvSpPr>
                <p:cNvPr id="7186" name="Line 19"/>
                <p:cNvSpPr>
                  <a:spLocks noChangeShapeType="1"/>
                </p:cNvSpPr>
                <p:nvPr/>
              </p:nvSpPr>
              <p:spPr bwMode="auto">
                <a:xfrm flipV="1">
                  <a:off x="3456" y="1536"/>
                  <a:ext cx="192" cy="144"/>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7" name="Line 20"/>
                <p:cNvSpPr>
                  <a:spLocks noChangeShapeType="1"/>
                </p:cNvSpPr>
                <p:nvPr/>
              </p:nvSpPr>
              <p:spPr bwMode="auto">
                <a:xfrm flipV="1">
                  <a:off x="3456" y="1776"/>
                  <a:ext cx="192" cy="144"/>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85" name="Text Box 21"/>
              <p:cNvSpPr txBox="1">
                <a:spLocks noChangeArrowheads="1"/>
              </p:cNvSpPr>
              <p:nvPr/>
            </p:nvSpPr>
            <p:spPr bwMode="auto">
              <a:xfrm>
                <a:off x="3648" y="1744"/>
                <a:ext cx="2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1600" b="1">
                    <a:latin typeface="Arial" panose="020B0604020202020204" pitchFamily="34" charset="0"/>
                  </a:rPr>
                  <a:t>78</a:t>
                </a:r>
                <a:endParaRPr lang="en-US" altLang="en-US" sz="1600" b="1"/>
              </a:p>
            </p:txBody>
          </p:sp>
        </p:grpSp>
        <p:sp>
          <p:nvSpPr>
            <p:cNvPr id="7183" name="Text Box 22"/>
            <p:cNvSpPr txBox="1">
              <a:spLocks noChangeArrowheads="1"/>
            </p:cNvSpPr>
            <p:nvPr/>
          </p:nvSpPr>
          <p:spPr bwMode="auto">
            <a:xfrm>
              <a:off x="3648" y="1504"/>
              <a:ext cx="25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1600" b="1">
                  <a:latin typeface="Arial" panose="020B0604020202020204" pitchFamily="34" charset="0"/>
                </a:rPr>
                <a:t>25</a:t>
              </a:r>
              <a:endParaRPr lang="en-US" altLang="en-US" sz="1600" b="1"/>
            </a:p>
          </p:txBody>
        </p:sp>
      </p:grpSp>
      <p:sp>
        <p:nvSpPr>
          <p:cNvPr id="154647" name="Text Box 23"/>
          <p:cNvSpPr txBox="1">
            <a:spLocks noChangeArrowheads="1"/>
          </p:cNvSpPr>
          <p:nvPr/>
        </p:nvSpPr>
        <p:spPr bwMode="auto">
          <a:xfrm>
            <a:off x="4211638" y="4292600"/>
            <a:ext cx="21605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r>
              <a:rPr lang="en-US" altLang="en-US" sz="1800" b="1">
                <a:latin typeface="Arial" panose="020B0604020202020204" pitchFamily="34" charset="0"/>
              </a:rPr>
              <a:t>An even swap</a:t>
            </a:r>
            <a:endParaRPr lang="en-US" altLang="en-US" sz="2400"/>
          </a:p>
        </p:txBody>
      </p:sp>
      <p:grpSp>
        <p:nvGrpSpPr>
          <p:cNvPr id="154648" name="Group 24"/>
          <p:cNvGrpSpPr>
            <a:grpSpLocks/>
          </p:cNvGrpSpPr>
          <p:nvPr/>
        </p:nvGrpSpPr>
        <p:grpSpPr bwMode="auto">
          <a:xfrm>
            <a:off x="0" y="2492375"/>
            <a:ext cx="9144000" cy="2873375"/>
            <a:chOff x="0" y="1570"/>
            <a:chExt cx="5760" cy="1810"/>
          </a:xfrm>
        </p:grpSpPr>
        <p:sp>
          <p:nvSpPr>
            <p:cNvPr id="7180" name="Line 25"/>
            <p:cNvSpPr>
              <a:spLocks noChangeShapeType="1"/>
            </p:cNvSpPr>
            <p:nvPr/>
          </p:nvSpPr>
          <p:spPr bwMode="auto">
            <a:xfrm flipH="1">
              <a:off x="0" y="1570"/>
              <a:ext cx="5760" cy="0"/>
            </a:xfrm>
            <a:prstGeom prst="line">
              <a:avLst/>
            </a:prstGeom>
            <a:noFill/>
            <a:ln w="254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 name="Text Box 26"/>
            <p:cNvSpPr txBox="1">
              <a:spLocks noChangeArrowheads="1"/>
            </p:cNvSpPr>
            <p:nvPr/>
          </p:nvSpPr>
          <p:spPr bwMode="auto">
            <a:xfrm>
              <a:off x="2517" y="2976"/>
              <a:ext cx="167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r>
                <a:rPr lang="en-US" altLang="en-US" sz="1800" b="1">
                  <a:latin typeface="Arial" panose="020B0604020202020204" pitchFamily="34" charset="0"/>
                </a:rPr>
                <a:t>Commute time removed as irrelevant</a:t>
              </a:r>
              <a:endParaRPr lang="en-US" altLang="en-US" sz="2400"/>
            </a:p>
          </p:txBody>
        </p:sp>
      </p:grpSp>
      <p:sp>
        <p:nvSpPr>
          <p:cNvPr id="27" name="Rectangle 26"/>
          <p:cNvSpPr/>
          <p:nvPr/>
        </p:nvSpPr>
        <p:spPr>
          <a:xfrm>
            <a:off x="209550" y="6591300"/>
            <a:ext cx="2592388" cy="2159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i-FI"/>
          </a:p>
        </p:txBody>
      </p:sp>
      <p:sp>
        <p:nvSpPr>
          <p:cNvPr id="28" name="Rectangle 27"/>
          <p:cNvSpPr/>
          <p:nvPr/>
        </p:nvSpPr>
        <p:spPr>
          <a:xfrm>
            <a:off x="206375" y="6584950"/>
            <a:ext cx="2592388" cy="2159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i-FI"/>
          </a:p>
        </p:txBody>
      </p:sp>
    </p:spTree>
    <p:extLst>
      <p:ext uri="{BB962C8B-B14F-4D97-AF65-F5344CB8AC3E}">
        <p14:creationId xmlns:p14="http://schemas.microsoft.com/office/powerpoint/2010/main" val="1699952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46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46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54640"/>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154647"/>
                                        </p:tgtEl>
                                        <p:attrNameLst>
                                          <p:attrName>style.visibility</p:attrName>
                                        </p:attrNameLst>
                                      </p:cBhvr>
                                      <p:to>
                                        <p:strVal val="visible"/>
                                      </p:to>
                                    </p:set>
                                  </p:childTnLst>
                                  <p:subTnLst>
                                    <p:set>
                                      <p:cBhvr override="childStyle">
                                        <p:cTn dur="1" fill="hold" display="0" masterRel="nextClick" afterEffect="1"/>
                                        <p:tgtEl>
                                          <p:spTgt spid="154647"/>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1546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Biases</a:t>
            </a:r>
            <a:r>
              <a:rPr lang="fi-FI" dirty="0" smtClean="0"/>
              <a:t> in </a:t>
            </a:r>
            <a:r>
              <a:rPr lang="fi-FI" dirty="0" err="1" smtClean="0"/>
              <a:t>the</a:t>
            </a:r>
            <a:r>
              <a:rPr lang="fi-FI" dirty="0" smtClean="0"/>
              <a:t> </a:t>
            </a:r>
            <a:r>
              <a:rPr lang="fi-FI" dirty="0" err="1" smtClean="0"/>
              <a:t>even</a:t>
            </a:r>
            <a:r>
              <a:rPr lang="fi-FI" dirty="0" smtClean="0"/>
              <a:t> </a:t>
            </a:r>
            <a:r>
              <a:rPr lang="fi-FI" dirty="0" err="1" smtClean="0"/>
              <a:t>swaps</a:t>
            </a:r>
            <a:endParaRPr lang="en-US" dirty="0"/>
          </a:p>
        </p:txBody>
      </p:sp>
      <p:sp>
        <p:nvSpPr>
          <p:cNvPr id="3" name="Sisällön paikkamerkki 2"/>
          <p:cNvSpPr>
            <a:spLocks noGrp="1"/>
          </p:cNvSpPr>
          <p:nvPr>
            <p:ph idx="1"/>
          </p:nvPr>
        </p:nvSpPr>
        <p:spPr>
          <a:xfrm>
            <a:off x="571500" y="1052736"/>
            <a:ext cx="7985125" cy="4680520"/>
          </a:xfrm>
        </p:spPr>
        <p:txBody>
          <a:bodyPr/>
          <a:lstStyle/>
          <a:p>
            <a:pPr marL="0" indent="0">
              <a:buNone/>
            </a:pPr>
            <a:r>
              <a:rPr lang="fi-FI" dirty="0" err="1" smtClean="0"/>
              <a:t>Paths</a:t>
            </a:r>
            <a:r>
              <a:rPr lang="fi-FI" dirty="0" smtClean="0"/>
              <a:t> </a:t>
            </a:r>
            <a:r>
              <a:rPr lang="fi-FI" dirty="0" err="1" smtClean="0"/>
              <a:t>consist</a:t>
            </a:r>
            <a:r>
              <a:rPr lang="fi-FI" dirty="0" smtClean="0"/>
              <a:t> of </a:t>
            </a:r>
            <a:r>
              <a:rPr lang="fi-FI" dirty="0" err="1" smtClean="0"/>
              <a:t>different</a:t>
            </a:r>
            <a:r>
              <a:rPr lang="fi-FI" dirty="0" smtClean="0"/>
              <a:t> </a:t>
            </a:r>
            <a:r>
              <a:rPr lang="fi-FI" dirty="0" err="1" smtClean="0"/>
              <a:t>sequences</a:t>
            </a:r>
            <a:r>
              <a:rPr lang="fi-FI" dirty="0" smtClean="0"/>
              <a:t> of </a:t>
            </a:r>
            <a:r>
              <a:rPr lang="fi-FI" dirty="0" err="1" smtClean="0"/>
              <a:t>trade-off</a:t>
            </a:r>
            <a:r>
              <a:rPr lang="fi-FI" dirty="0" smtClean="0"/>
              <a:t> </a:t>
            </a:r>
            <a:r>
              <a:rPr lang="fi-FI" dirty="0" err="1" smtClean="0"/>
              <a:t>judgments</a:t>
            </a:r>
            <a:r>
              <a:rPr lang="fi-FI" dirty="0" smtClean="0"/>
              <a:t> (</a:t>
            </a:r>
            <a:r>
              <a:rPr lang="fi-FI" dirty="0" err="1" smtClean="0"/>
              <a:t>even</a:t>
            </a:r>
            <a:r>
              <a:rPr lang="fi-FI" dirty="0" smtClean="0"/>
              <a:t> </a:t>
            </a:r>
            <a:r>
              <a:rPr lang="fi-FI" dirty="0" err="1" smtClean="0"/>
              <a:t>swaps</a:t>
            </a:r>
            <a:r>
              <a:rPr lang="fi-FI" dirty="0" smtClean="0"/>
              <a:t>)</a:t>
            </a:r>
          </a:p>
          <a:p>
            <a:pPr marL="0" indent="0">
              <a:buNone/>
            </a:pPr>
            <a:r>
              <a:rPr lang="fi-FI" dirty="0" err="1" smtClean="0"/>
              <a:t>Biases</a:t>
            </a:r>
            <a:r>
              <a:rPr lang="fi-FI" dirty="0" smtClean="0"/>
              <a:t>:</a:t>
            </a:r>
          </a:p>
          <a:p>
            <a:r>
              <a:rPr lang="fi-FI" dirty="0" err="1" smtClean="0">
                <a:solidFill>
                  <a:srgbClr val="7030A0"/>
                </a:solidFill>
              </a:rPr>
              <a:t>Scale</a:t>
            </a:r>
            <a:r>
              <a:rPr lang="fi-FI" dirty="0" smtClean="0">
                <a:solidFill>
                  <a:srgbClr val="7030A0"/>
                </a:solidFill>
              </a:rPr>
              <a:t> </a:t>
            </a:r>
            <a:r>
              <a:rPr lang="fi-FI" dirty="0" err="1" smtClean="0">
                <a:solidFill>
                  <a:srgbClr val="7030A0"/>
                </a:solidFill>
              </a:rPr>
              <a:t>compatibility</a:t>
            </a:r>
            <a:r>
              <a:rPr lang="fi-FI" dirty="0" smtClean="0">
                <a:solidFill>
                  <a:srgbClr val="7030A0"/>
                </a:solidFill>
              </a:rPr>
              <a:t>:</a:t>
            </a:r>
            <a:r>
              <a:rPr lang="fi-FI" dirty="0" smtClean="0"/>
              <a:t> </a:t>
            </a:r>
            <a:r>
              <a:rPr lang="fi-FI" dirty="0" err="1" smtClean="0"/>
              <a:t>Extra</a:t>
            </a:r>
            <a:r>
              <a:rPr lang="fi-FI" dirty="0" smtClean="0"/>
              <a:t> </a:t>
            </a:r>
            <a:r>
              <a:rPr lang="fi-FI" dirty="0" err="1" smtClean="0"/>
              <a:t>weight</a:t>
            </a:r>
            <a:r>
              <a:rPr lang="fi-FI" dirty="0" smtClean="0"/>
              <a:t> for </a:t>
            </a:r>
            <a:r>
              <a:rPr lang="fi-FI" dirty="0" err="1" smtClean="0"/>
              <a:t>the</a:t>
            </a:r>
            <a:r>
              <a:rPr lang="fi-FI" dirty="0" smtClean="0"/>
              <a:t> </a:t>
            </a:r>
            <a:r>
              <a:rPr lang="fi-FI" dirty="0" err="1" smtClean="0"/>
              <a:t>measuring</a:t>
            </a:r>
            <a:r>
              <a:rPr lang="fi-FI" dirty="0" smtClean="0"/>
              <a:t> </a:t>
            </a:r>
            <a:r>
              <a:rPr lang="fi-FI" dirty="0" err="1" smtClean="0"/>
              <a:t>stick</a:t>
            </a:r>
            <a:endParaRPr lang="fi-FI" dirty="0" smtClean="0"/>
          </a:p>
          <a:p>
            <a:r>
              <a:rPr lang="fi-FI" dirty="0" err="1" smtClean="0">
                <a:solidFill>
                  <a:srgbClr val="7030A0"/>
                </a:solidFill>
              </a:rPr>
              <a:t>Loss</a:t>
            </a:r>
            <a:r>
              <a:rPr lang="fi-FI" dirty="0" smtClean="0">
                <a:solidFill>
                  <a:srgbClr val="7030A0"/>
                </a:solidFill>
              </a:rPr>
              <a:t> aversion: </a:t>
            </a:r>
            <a:r>
              <a:rPr lang="fi-FI" dirty="0" err="1" smtClean="0"/>
              <a:t>Extra</a:t>
            </a:r>
            <a:r>
              <a:rPr lang="fi-FI" dirty="0" smtClean="0"/>
              <a:t> </a:t>
            </a:r>
            <a:r>
              <a:rPr lang="fi-FI" dirty="0" err="1" smtClean="0"/>
              <a:t>weight</a:t>
            </a:r>
            <a:r>
              <a:rPr lang="fi-FI" dirty="0" smtClean="0"/>
              <a:t> for </a:t>
            </a:r>
            <a:r>
              <a:rPr lang="fi-FI" dirty="0" err="1" smtClean="0"/>
              <a:t>the</a:t>
            </a:r>
            <a:r>
              <a:rPr lang="fi-FI" dirty="0" smtClean="0"/>
              <a:t> </a:t>
            </a:r>
            <a:r>
              <a:rPr lang="fi-FI" dirty="0" err="1" smtClean="0"/>
              <a:t>loss</a:t>
            </a:r>
            <a:r>
              <a:rPr lang="fi-FI" dirty="0" smtClean="0"/>
              <a:t> </a:t>
            </a:r>
            <a:r>
              <a:rPr lang="fi-FI" dirty="0" err="1" smtClean="0"/>
              <a:t>attribute</a:t>
            </a:r>
            <a:endParaRPr lang="fi-FI" dirty="0" smtClean="0"/>
          </a:p>
          <a:p>
            <a:pPr marL="0" indent="0">
              <a:buNone/>
            </a:pPr>
            <a:endParaRPr lang="fi-FI" dirty="0" smtClean="0"/>
          </a:p>
          <a:p>
            <a:pPr marL="0" indent="0">
              <a:buNone/>
            </a:pPr>
            <a:endParaRPr lang="fi-FI" dirty="0" smtClean="0"/>
          </a:p>
          <a:p>
            <a:pPr marL="0" indent="0">
              <a:buNone/>
            </a:pPr>
            <a:endParaRPr lang="fi-FI" dirty="0" smtClean="0"/>
          </a:p>
          <a:p>
            <a:pPr marL="0" indent="0">
              <a:buNone/>
            </a:pPr>
            <a:endParaRPr lang="fi-FI" sz="1200" dirty="0"/>
          </a:p>
          <a:p>
            <a:pPr marL="0" indent="0">
              <a:buNone/>
            </a:pPr>
            <a:r>
              <a:rPr lang="fi-FI" dirty="0" err="1" smtClean="0"/>
              <a:t>Effects</a:t>
            </a:r>
            <a:r>
              <a:rPr lang="fi-FI" dirty="0" smtClean="0"/>
              <a:t> of </a:t>
            </a:r>
            <a:r>
              <a:rPr lang="fi-FI" dirty="0" err="1" smtClean="0"/>
              <a:t>biases</a:t>
            </a:r>
            <a:r>
              <a:rPr lang="fi-FI" dirty="0" smtClean="0"/>
              <a:t> </a:t>
            </a:r>
            <a:r>
              <a:rPr lang="fi-FI" dirty="0" err="1" smtClean="0"/>
              <a:t>can</a:t>
            </a:r>
            <a:r>
              <a:rPr lang="fi-FI" dirty="0" smtClean="0"/>
              <a:t> </a:t>
            </a:r>
            <a:r>
              <a:rPr lang="fi-FI" dirty="0" err="1" smtClean="0"/>
              <a:t>accumulate</a:t>
            </a:r>
            <a:r>
              <a:rPr lang="fi-FI" dirty="0" smtClean="0"/>
              <a:t> </a:t>
            </a:r>
            <a:r>
              <a:rPr lang="fi-FI" dirty="0" err="1" smtClean="0"/>
              <a:t>during</a:t>
            </a:r>
            <a:r>
              <a:rPr lang="fi-FI" dirty="0" smtClean="0"/>
              <a:t> </a:t>
            </a:r>
            <a:r>
              <a:rPr lang="fi-FI" dirty="0" err="1" smtClean="0"/>
              <a:t>the</a:t>
            </a:r>
            <a:r>
              <a:rPr lang="fi-FI" dirty="0" smtClean="0"/>
              <a:t> </a:t>
            </a:r>
            <a:r>
              <a:rPr lang="fi-FI" dirty="0" err="1" smtClean="0"/>
              <a:t>process</a:t>
            </a:r>
            <a:endParaRPr lang="fi-FI" dirty="0" smtClean="0"/>
          </a:p>
          <a:p>
            <a:pPr marL="0" indent="0">
              <a:buNone/>
            </a:pPr>
            <a:r>
              <a:rPr lang="fi-FI" dirty="0" smtClean="0">
                <a:latin typeface="Math Font" pitchFamily="2" charset="0"/>
              </a:rPr>
              <a:t>⇒</a:t>
            </a:r>
            <a:r>
              <a:rPr lang="fi-FI" b="1" dirty="0" err="1" smtClean="0"/>
              <a:t>Different</a:t>
            </a:r>
            <a:r>
              <a:rPr lang="fi-FI" b="1" dirty="0" smtClean="0"/>
              <a:t> </a:t>
            </a:r>
            <a:r>
              <a:rPr lang="fi-FI" b="1" dirty="0" err="1" smtClean="0"/>
              <a:t>paths</a:t>
            </a:r>
            <a:r>
              <a:rPr lang="fi-FI" b="1" dirty="0" smtClean="0"/>
              <a:t> </a:t>
            </a:r>
            <a:r>
              <a:rPr lang="fi-FI" b="1" dirty="0" err="1" smtClean="0"/>
              <a:t>favor</a:t>
            </a:r>
            <a:r>
              <a:rPr lang="fi-FI" b="1" dirty="0" smtClean="0"/>
              <a:t> </a:t>
            </a:r>
            <a:r>
              <a:rPr lang="fi-FI" b="1" dirty="0" err="1" smtClean="0"/>
              <a:t>different</a:t>
            </a:r>
            <a:r>
              <a:rPr lang="fi-FI" b="1" dirty="0" smtClean="0"/>
              <a:t> </a:t>
            </a:r>
            <a:r>
              <a:rPr lang="fi-FI" b="1" dirty="0" err="1" smtClean="0"/>
              <a:t>alternatives</a:t>
            </a:r>
            <a:endParaRPr lang="fi-FI" b="1" dirty="0" smtClean="0"/>
          </a:p>
          <a:p>
            <a:pPr marL="0" indent="0">
              <a:buNone/>
            </a:pPr>
            <a:endParaRPr lang="fi-FI" dirty="0" smtClean="0"/>
          </a:p>
          <a:p>
            <a:pPr marL="0" indent="0">
              <a:buNone/>
            </a:pPr>
            <a:endParaRPr lang="en-US" dirty="0"/>
          </a:p>
        </p:txBody>
      </p:sp>
      <p:sp>
        <p:nvSpPr>
          <p:cNvPr id="4" name="Suorakulmio 3"/>
          <p:cNvSpPr/>
          <p:nvPr/>
        </p:nvSpPr>
        <p:spPr>
          <a:xfrm>
            <a:off x="1971774" y="3392996"/>
            <a:ext cx="5184576" cy="830997"/>
          </a:xfrm>
          <a:prstGeom prst="rect">
            <a:avLst/>
          </a:prstGeom>
          <a:ln w="28575">
            <a:solidFill>
              <a:schemeClr val="bg1"/>
            </a:solidFill>
          </a:ln>
        </p:spPr>
        <p:txBody>
          <a:bodyPr wrap="square">
            <a:spAutoFit/>
          </a:bodyPr>
          <a:lstStyle/>
          <a:p>
            <a:r>
              <a:rPr lang="fi-FI" sz="2400" dirty="0"/>
              <a:t>How </a:t>
            </a:r>
            <a:r>
              <a:rPr lang="fi-FI" sz="2400" dirty="0" err="1"/>
              <a:t>much</a:t>
            </a:r>
            <a:r>
              <a:rPr lang="fi-FI" sz="2400" dirty="0"/>
              <a:t> </a:t>
            </a:r>
            <a:r>
              <a:rPr lang="fi-FI" sz="2400" dirty="0" err="1"/>
              <a:t>should</a:t>
            </a:r>
            <a:r>
              <a:rPr lang="fi-FI" sz="2400" dirty="0"/>
              <a:t> </a:t>
            </a:r>
            <a:r>
              <a:rPr lang="fi-FI" sz="2400" dirty="0" err="1"/>
              <a:t>you</a:t>
            </a:r>
            <a:r>
              <a:rPr lang="fi-FI" sz="2400" dirty="0"/>
              <a:t> </a:t>
            </a:r>
            <a:r>
              <a:rPr lang="fi-FI" sz="2400" b="1" dirty="0" err="1">
                <a:solidFill>
                  <a:srgbClr val="7030A0"/>
                </a:solidFill>
              </a:rPr>
              <a:t>pay</a:t>
            </a:r>
            <a:r>
              <a:rPr lang="fi-FI" sz="2400" dirty="0"/>
              <a:t> to </a:t>
            </a:r>
            <a:r>
              <a:rPr lang="fi-FI" sz="2400" dirty="0" err="1"/>
              <a:t>save</a:t>
            </a:r>
            <a:r>
              <a:rPr lang="fi-FI" sz="2400" dirty="0"/>
              <a:t> 30 </a:t>
            </a:r>
            <a:r>
              <a:rPr lang="fi-FI" sz="2400" dirty="0" err="1"/>
              <a:t>minutes</a:t>
            </a:r>
            <a:r>
              <a:rPr lang="fi-FI" sz="2400" dirty="0"/>
              <a:t> of </a:t>
            </a:r>
            <a:r>
              <a:rPr lang="fi-FI" sz="2400" dirty="0" err="1"/>
              <a:t>commuting</a:t>
            </a:r>
            <a:r>
              <a:rPr lang="fi-FI" sz="2400" dirty="0"/>
              <a:t> </a:t>
            </a:r>
            <a:r>
              <a:rPr lang="fi-FI" sz="2400" dirty="0" err="1"/>
              <a:t>time</a:t>
            </a:r>
            <a:r>
              <a:rPr lang="fi-FI" sz="2400" dirty="0"/>
              <a:t>?</a:t>
            </a:r>
          </a:p>
        </p:txBody>
      </p:sp>
      <p:sp>
        <p:nvSpPr>
          <p:cNvPr id="5" name="Vuokaavio: Prosessi 4"/>
          <p:cNvSpPr/>
          <p:nvPr/>
        </p:nvSpPr>
        <p:spPr bwMode="auto">
          <a:xfrm>
            <a:off x="1747812" y="3284984"/>
            <a:ext cx="5408538" cy="1129750"/>
          </a:xfrm>
          <a:prstGeom prst="flowChartProcess">
            <a:avLst/>
          </a:prstGeom>
          <a:noFill/>
          <a:ln w="19050" cap="flat" cmpd="sng" algn="ctr">
            <a:solidFill>
              <a:srgbClr val="7030A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431057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Experiment</a:t>
            </a:r>
            <a:endParaRPr lang="en-US" dirty="0"/>
          </a:p>
        </p:txBody>
      </p:sp>
      <p:sp>
        <p:nvSpPr>
          <p:cNvPr id="3" name="Sisällön paikkamerkki 2"/>
          <p:cNvSpPr>
            <a:spLocks noGrp="1"/>
          </p:cNvSpPr>
          <p:nvPr>
            <p:ph idx="1"/>
          </p:nvPr>
        </p:nvSpPr>
        <p:spPr/>
        <p:txBody>
          <a:bodyPr/>
          <a:lstStyle/>
          <a:p>
            <a:pPr marL="0" indent="0">
              <a:buNone/>
            </a:pPr>
            <a:r>
              <a:rPr lang="fi-FI" dirty="0" smtClean="0"/>
              <a:t>148 </a:t>
            </a:r>
            <a:r>
              <a:rPr lang="fi-FI" dirty="0" err="1" smtClean="0"/>
              <a:t>students</a:t>
            </a:r>
            <a:r>
              <a:rPr lang="fi-FI" dirty="0" smtClean="0"/>
              <a:t> </a:t>
            </a:r>
            <a:r>
              <a:rPr lang="fi-FI" dirty="0" err="1" smtClean="0"/>
              <a:t>from</a:t>
            </a:r>
            <a:r>
              <a:rPr lang="fi-FI" dirty="0" smtClean="0"/>
              <a:t> Aalto </a:t>
            </a:r>
            <a:r>
              <a:rPr lang="fi-FI" dirty="0" err="1" smtClean="0"/>
              <a:t>university</a:t>
            </a:r>
            <a:endParaRPr lang="fi-FI" dirty="0" smtClean="0"/>
          </a:p>
          <a:p>
            <a:pPr marL="0" indent="0">
              <a:buNone/>
            </a:pPr>
            <a:r>
              <a:rPr lang="fi-FI" dirty="0" err="1" smtClean="0"/>
              <a:t>Use</a:t>
            </a:r>
            <a:r>
              <a:rPr lang="fi-FI" dirty="0" smtClean="0"/>
              <a:t> Even </a:t>
            </a:r>
            <a:r>
              <a:rPr lang="fi-FI" dirty="0" err="1" smtClean="0"/>
              <a:t>Swaps</a:t>
            </a:r>
            <a:r>
              <a:rPr lang="fi-FI" dirty="0" smtClean="0"/>
              <a:t> </a:t>
            </a:r>
            <a:r>
              <a:rPr lang="fi-FI" dirty="0" err="1" smtClean="0"/>
              <a:t>method</a:t>
            </a:r>
            <a:r>
              <a:rPr lang="fi-FI" dirty="0" smtClean="0"/>
              <a:t> in</a:t>
            </a:r>
          </a:p>
          <a:p>
            <a:r>
              <a:rPr lang="fi-FI" dirty="0" err="1" smtClean="0">
                <a:solidFill>
                  <a:srgbClr val="0070C0"/>
                </a:solidFill>
              </a:rPr>
              <a:t>Apartment</a:t>
            </a:r>
            <a:r>
              <a:rPr lang="fi-FI" dirty="0" smtClean="0">
                <a:solidFill>
                  <a:srgbClr val="0070C0"/>
                </a:solidFill>
              </a:rPr>
              <a:t> </a:t>
            </a:r>
            <a:r>
              <a:rPr lang="fi-FI" dirty="0" err="1" smtClean="0">
                <a:solidFill>
                  <a:srgbClr val="0070C0"/>
                </a:solidFill>
              </a:rPr>
              <a:t>selection</a:t>
            </a:r>
            <a:endParaRPr lang="fi-FI" dirty="0" smtClean="0">
              <a:solidFill>
                <a:srgbClr val="0070C0"/>
              </a:solidFill>
            </a:endParaRPr>
          </a:p>
          <a:p>
            <a:r>
              <a:rPr lang="fi-FI" dirty="0" smtClean="0">
                <a:solidFill>
                  <a:srgbClr val="0070C0"/>
                </a:solidFill>
              </a:rPr>
              <a:t>Job </a:t>
            </a:r>
            <a:r>
              <a:rPr lang="fi-FI" dirty="0" err="1" smtClean="0">
                <a:solidFill>
                  <a:srgbClr val="0070C0"/>
                </a:solidFill>
              </a:rPr>
              <a:t>selection</a:t>
            </a:r>
            <a:endParaRPr lang="fi-FI" dirty="0" smtClean="0">
              <a:solidFill>
                <a:srgbClr val="0070C0"/>
              </a:solidFill>
            </a:endParaRPr>
          </a:p>
          <a:p>
            <a:pPr marL="0" indent="0">
              <a:buNone/>
            </a:pPr>
            <a:r>
              <a:rPr lang="fi-FI" dirty="0" err="1" smtClean="0"/>
              <a:t>Each</a:t>
            </a:r>
            <a:r>
              <a:rPr lang="fi-FI" dirty="0" smtClean="0"/>
              <a:t> </a:t>
            </a:r>
            <a:r>
              <a:rPr lang="fi-FI" dirty="0" err="1" smtClean="0"/>
              <a:t>subject</a:t>
            </a:r>
            <a:r>
              <a:rPr lang="fi-FI" dirty="0" smtClean="0"/>
              <a:t> </a:t>
            </a:r>
            <a:r>
              <a:rPr lang="fi-FI" dirty="0" err="1" smtClean="0"/>
              <a:t>completed</a:t>
            </a:r>
            <a:r>
              <a:rPr lang="fi-FI" dirty="0" smtClean="0"/>
              <a:t> </a:t>
            </a:r>
            <a:r>
              <a:rPr lang="fi-FI" dirty="0" err="1" smtClean="0"/>
              <a:t>both</a:t>
            </a:r>
            <a:r>
              <a:rPr lang="fi-FI" dirty="0" smtClean="0"/>
              <a:t> </a:t>
            </a:r>
            <a:r>
              <a:rPr lang="fi-FI" dirty="0" err="1" smtClean="0"/>
              <a:t>tasks</a:t>
            </a:r>
            <a:r>
              <a:rPr lang="fi-FI" dirty="0" smtClean="0"/>
              <a:t> on </a:t>
            </a:r>
            <a:r>
              <a:rPr lang="fi-FI" dirty="0" err="1" smtClean="0"/>
              <a:t>two</a:t>
            </a:r>
            <a:r>
              <a:rPr lang="fi-FI" dirty="0" smtClean="0"/>
              <a:t> </a:t>
            </a:r>
            <a:r>
              <a:rPr lang="fi-FI" dirty="0" err="1" smtClean="0"/>
              <a:t>or</a:t>
            </a:r>
            <a:r>
              <a:rPr lang="fi-FI" dirty="0" smtClean="0"/>
              <a:t> </a:t>
            </a:r>
            <a:r>
              <a:rPr lang="fi-FI" dirty="0" err="1" smtClean="0"/>
              <a:t>three</a:t>
            </a:r>
            <a:r>
              <a:rPr lang="fi-FI" dirty="0" smtClean="0"/>
              <a:t> </a:t>
            </a:r>
            <a:r>
              <a:rPr lang="fi-FI" dirty="0" err="1" smtClean="0"/>
              <a:t>different</a:t>
            </a:r>
            <a:r>
              <a:rPr lang="fi-FI" dirty="0" smtClean="0"/>
              <a:t> </a:t>
            </a:r>
            <a:r>
              <a:rPr lang="fi-FI" dirty="0" err="1" smtClean="0"/>
              <a:t>paths</a:t>
            </a:r>
            <a:r>
              <a:rPr lang="fi-FI" dirty="0" smtClean="0"/>
              <a:t>.</a:t>
            </a:r>
          </a:p>
          <a:p>
            <a:pPr marL="0" indent="0">
              <a:buNone/>
            </a:pPr>
            <a:endParaRPr lang="fi-FI" dirty="0" smtClean="0"/>
          </a:p>
          <a:p>
            <a:endParaRPr lang="en-US" dirty="0"/>
          </a:p>
        </p:txBody>
      </p:sp>
    </p:spTree>
    <p:extLst>
      <p:ext uri="{BB962C8B-B14F-4D97-AF65-F5344CB8AC3E}">
        <p14:creationId xmlns:p14="http://schemas.microsoft.com/office/powerpoint/2010/main" val="2688867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71500" y="488950"/>
            <a:ext cx="7985125" cy="635794"/>
          </a:xfrm>
        </p:spPr>
        <p:txBody>
          <a:bodyPr/>
          <a:lstStyle/>
          <a:p>
            <a:r>
              <a:rPr lang="fi-FI" dirty="0" err="1" smtClean="0"/>
              <a:t>Results</a:t>
            </a:r>
            <a:r>
              <a:rPr lang="fi-FI" dirty="0"/>
              <a:t> </a:t>
            </a:r>
            <a:r>
              <a:rPr lang="fi-FI" dirty="0" smtClean="0"/>
              <a:t>1: </a:t>
            </a:r>
            <a:r>
              <a:rPr lang="fi-FI" dirty="0" err="1" smtClean="0"/>
              <a:t>Pricing</a:t>
            </a:r>
            <a:r>
              <a:rPr lang="fi-FI" dirty="0" smtClean="0"/>
              <a:t> </a:t>
            </a:r>
            <a:r>
              <a:rPr lang="fi-FI" dirty="0" err="1" smtClean="0"/>
              <a:t>path</a:t>
            </a:r>
            <a:r>
              <a:rPr lang="fi-FI" dirty="0" smtClean="0"/>
              <a:t> </a:t>
            </a:r>
            <a:r>
              <a:rPr lang="fi-FI" dirty="0" err="1" smtClean="0"/>
              <a:t>favors</a:t>
            </a:r>
            <a:r>
              <a:rPr lang="fi-FI" dirty="0" smtClean="0"/>
              <a:t> </a:t>
            </a:r>
            <a:r>
              <a:rPr lang="fi-FI" dirty="0" err="1" smtClean="0"/>
              <a:t>alternatives</a:t>
            </a:r>
            <a:r>
              <a:rPr lang="fi-FI" dirty="0" smtClean="0"/>
              <a:t> </a:t>
            </a:r>
            <a:r>
              <a:rPr lang="fi-FI" dirty="0" err="1" smtClean="0"/>
              <a:t>good</a:t>
            </a:r>
            <a:r>
              <a:rPr lang="fi-FI" dirty="0" smtClean="0"/>
              <a:t> in </a:t>
            </a:r>
            <a:r>
              <a:rPr lang="fi-FI" dirty="0" err="1" smtClean="0"/>
              <a:t>monetary</a:t>
            </a:r>
            <a:r>
              <a:rPr lang="fi-FI" dirty="0" smtClean="0"/>
              <a:t> </a:t>
            </a:r>
            <a:r>
              <a:rPr lang="fi-FI" dirty="0" err="1" smtClean="0"/>
              <a:t>attribute</a:t>
            </a:r>
            <a:endParaRPr lang="en-US" dirty="0"/>
          </a:p>
        </p:txBody>
      </p:sp>
      <p:graphicFrame>
        <p:nvGraphicFramePr>
          <p:cNvPr id="6" name="Sisällön paikkamerkki 5"/>
          <p:cNvGraphicFramePr>
            <a:graphicFrameLocks noGrp="1"/>
          </p:cNvGraphicFramePr>
          <p:nvPr>
            <p:ph idx="1"/>
            <p:extLst>
              <p:ext uri="{D42A27DB-BD31-4B8C-83A1-F6EECF244321}">
                <p14:modId xmlns:p14="http://schemas.microsoft.com/office/powerpoint/2010/main" val="1011718388"/>
              </p:ext>
            </p:extLst>
          </p:nvPr>
        </p:nvGraphicFramePr>
        <p:xfrm>
          <a:off x="560722" y="1484784"/>
          <a:ext cx="7985125" cy="4133850"/>
        </p:xfrm>
        <a:graphic>
          <a:graphicData uri="http://schemas.openxmlformats.org/drawingml/2006/chart">
            <c:chart xmlns:c="http://schemas.openxmlformats.org/drawingml/2006/chart" xmlns:r="http://schemas.openxmlformats.org/officeDocument/2006/relationships" r:id="rId3"/>
          </a:graphicData>
        </a:graphic>
      </p:graphicFrame>
      <p:sp>
        <p:nvSpPr>
          <p:cNvPr id="7" name="Oikea aaltosulje 6"/>
          <p:cNvSpPr/>
          <p:nvPr/>
        </p:nvSpPr>
        <p:spPr bwMode="auto">
          <a:xfrm>
            <a:off x="3419872" y="3068960"/>
            <a:ext cx="247972" cy="216024"/>
          </a:xfrm>
          <a:prstGeom prst="rightBrac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Oikea aaltosulje 7"/>
          <p:cNvSpPr/>
          <p:nvPr/>
        </p:nvSpPr>
        <p:spPr bwMode="auto">
          <a:xfrm>
            <a:off x="4139952" y="3068960"/>
            <a:ext cx="247972" cy="1008112"/>
          </a:xfrm>
          <a:prstGeom prst="rightBrac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Oikea aaltosulje 8"/>
          <p:cNvSpPr/>
          <p:nvPr/>
        </p:nvSpPr>
        <p:spPr bwMode="auto">
          <a:xfrm>
            <a:off x="6948264" y="2564904"/>
            <a:ext cx="247972" cy="469127"/>
          </a:xfrm>
          <a:prstGeom prst="rightBrac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Oikea aaltosulje 9"/>
          <p:cNvSpPr/>
          <p:nvPr/>
        </p:nvSpPr>
        <p:spPr bwMode="auto">
          <a:xfrm>
            <a:off x="7740352" y="2564904"/>
            <a:ext cx="247972" cy="792088"/>
          </a:xfrm>
          <a:prstGeom prst="rightBrac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Tekstiruutu 13"/>
          <p:cNvSpPr txBox="1"/>
          <p:nvPr/>
        </p:nvSpPr>
        <p:spPr>
          <a:xfrm>
            <a:off x="7103903" y="2736533"/>
            <a:ext cx="274434" cy="369332"/>
          </a:xfrm>
          <a:prstGeom prst="rect">
            <a:avLst/>
          </a:prstGeom>
          <a:noFill/>
        </p:spPr>
        <p:txBody>
          <a:bodyPr wrap="none" rtlCol="0">
            <a:spAutoFit/>
          </a:bodyPr>
          <a:lstStyle/>
          <a:p>
            <a:r>
              <a:rPr lang="fi-FI" dirty="0" smtClean="0">
                <a:solidFill>
                  <a:srgbClr val="FF0000"/>
                </a:solidFill>
              </a:rPr>
              <a:t>*</a:t>
            </a:r>
            <a:endParaRPr lang="en-US" dirty="0">
              <a:solidFill>
                <a:srgbClr val="FF0000"/>
              </a:solidFill>
            </a:endParaRPr>
          </a:p>
        </p:txBody>
      </p:sp>
      <p:sp>
        <p:nvSpPr>
          <p:cNvPr id="15" name="Tekstiruutu 14"/>
          <p:cNvSpPr txBox="1"/>
          <p:nvPr/>
        </p:nvSpPr>
        <p:spPr>
          <a:xfrm>
            <a:off x="3494074" y="3107650"/>
            <a:ext cx="373820" cy="307777"/>
          </a:xfrm>
          <a:prstGeom prst="rect">
            <a:avLst/>
          </a:prstGeom>
          <a:noFill/>
        </p:spPr>
        <p:txBody>
          <a:bodyPr wrap="none" rtlCol="0">
            <a:spAutoFit/>
          </a:bodyPr>
          <a:lstStyle/>
          <a:p>
            <a:r>
              <a:rPr lang="fi-FI" sz="1400" dirty="0" err="1" smtClean="0">
                <a:solidFill>
                  <a:srgbClr val="FF0000"/>
                </a:solidFill>
              </a:rPr>
              <a:t>ns</a:t>
            </a:r>
            <a:endParaRPr lang="en-US" sz="1400" dirty="0">
              <a:solidFill>
                <a:srgbClr val="FF0000"/>
              </a:solidFill>
            </a:endParaRPr>
          </a:p>
        </p:txBody>
      </p:sp>
      <p:sp>
        <p:nvSpPr>
          <p:cNvPr id="16" name="Tekstiruutu 15"/>
          <p:cNvSpPr txBox="1"/>
          <p:nvPr/>
        </p:nvSpPr>
        <p:spPr>
          <a:xfrm>
            <a:off x="7891884" y="2904930"/>
            <a:ext cx="453970" cy="369332"/>
          </a:xfrm>
          <a:prstGeom prst="rect">
            <a:avLst/>
          </a:prstGeom>
          <a:noFill/>
        </p:spPr>
        <p:txBody>
          <a:bodyPr wrap="none" rtlCol="0">
            <a:spAutoFit/>
          </a:bodyPr>
          <a:lstStyle/>
          <a:p>
            <a:r>
              <a:rPr lang="fi-FI" dirty="0" smtClean="0">
                <a:solidFill>
                  <a:srgbClr val="FF0000"/>
                </a:solidFill>
              </a:rPr>
              <a:t>***</a:t>
            </a:r>
            <a:endParaRPr lang="en-US" dirty="0">
              <a:solidFill>
                <a:srgbClr val="FF0000"/>
              </a:solidFill>
            </a:endParaRPr>
          </a:p>
        </p:txBody>
      </p:sp>
      <p:sp>
        <p:nvSpPr>
          <p:cNvPr id="17" name="Tekstiruutu 16"/>
          <p:cNvSpPr txBox="1"/>
          <p:nvPr/>
        </p:nvSpPr>
        <p:spPr>
          <a:xfrm>
            <a:off x="4263938" y="3501008"/>
            <a:ext cx="453970" cy="369332"/>
          </a:xfrm>
          <a:prstGeom prst="rect">
            <a:avLst/>
          </a:prstGeom>
          <a:noFill/>
        </p:spPr>
        <p:txBody>
          <a:bodyPr wrap="none" rtlCol="0">
            <a:spAutoFit/>
          </a:bodyPr>
          <a:lstStyle/>
          <a:p>
            <a:r>
              <a:rPr lang="fi-FI" dirty="0" smtClean="0">
                <a:solidFill>
                  <a:srgbClr val="FF0000"/>
                </a:solidFill>
              </a:rPr>
              <a:t>***</a:t>
            </a:r>
            <a:endParaRPr lang="en-US" dirty="0">
              <a:solidFill>
                <a:srgbClr val="FF0000"/>
              </a:solidFill>
            </a:endParaRPr>
          </a:p>
        </p:txBody>
      </p:sp>
      <p:sp>
        <p:nvSpPr>
          <p:cNvPr id="18" name="Tekstiruutu 17"/>
          <p:cNvSpPr txBox="1"/>
          <p:nvPr/>
        </p:nvSpPr>
        <p:spPr>
          <a:xfrm>
            <a:off x="971600" y="5499303"/>
            <a:ext cx="8064896" cy="584775"/>
          </a:xfrm>
          <a:prstGeom prst="rect">
            <a:avLst/>
          </a:prstGeom>
          <a:noFill/>
        </p:spPr>
        <p:txBody>
          <a:bodyPr wrap="square" rtlCol="0">
            <a:spAutoFit/>
          </a:bodyPr>
          <a:lstStyle/>
          <a:p>
            <a:r>
              <a:rPr lang="fi-FI" sz="1600" dirty="0" err="1" smtClean="0">
                <a:solidFill>
                  <a:srgbClr val="FF0000"/>
                </a:solidFill>
              </a:rPr>
              <a:t>ns</a:t>
            </a:r>
            <a:r>
              <a:rPr lang="fi-FI" sz="1600" dirty="0" smtClean="0">
                <a:solidFill>
                  <a:srgbClr val="FF0000"/>
                </a:solidFill>
              </a:rPr>
              <a:t>: </a:t>
            </a:r>
            <a:r>
              <a:rPr lang="fi-FI" sz="1600" dirty="0" err="1" smtClean="0">
                <a:solidFill>
                  <a:srgbClr val="FF0000"/>
                </a:solidFill>
              </a:rPr>
              <a:t>not</a:t>
            </a:r>
            <a:r>
              <a:rPr lang="fi-FI" sz="1600" dirty="0" smtClean="0">
                <a:solidFill>
                  <a:srgbClr val="FF0000"/>
                </a:solidFill>
              </a:rPr>
              <a:t> </a:t>
            </a:r>
            <a:r>
              <a:rPr lang="fi-FI" sz="1600" dirty="0" err="1" smtClean="0">
                <a:solidFill>
                  <a:srgbClr val="FF0000"/>
                </a:solidFill>
              </a:rPr>
              <a:t>significant</a:t>
            </a:r>
            <a:r>
              <a:rPr lang="fi-FI" sz="1600" dirty="0" smtClean="0">
                <a:solidFill>
                  <a:srgbClr val="FF0000"/>
                </a:solidFill>
              </a:rPr>
              <a:t>, *: p-</a:t>
            </a:r>
            <a:r>
              <a:rPr lang="fi-FI" sz="1600" dirty="0" err="1" smtClean="0">
                <a:solidFill>
                  <a:srgbClr val="FF0000"/>
                </a:solidFill>
              </a:rPr>
              <a:t>value</a:t>
            </a:r>
            <a:r>
              <a:rPr lang="fi-FI" sz="1600" dirty="0" smtClean="0">
                <a:solidFill>
                  <a:srgbClr val="FF0000"/>
                </a:solidFill>
              </a:rPr>
              <a:t> &lt; 0.05, ***: p-</a:t>
            </a:r>
            <a:r>
              <a:rPr lang="fi-FI" sz="1600" dirty="0" err="1" smtClean="0">
                <a:solidFill>
                  <a:srgbClr val="FF0000"/>
                </a:solidFill>
              </a:rPr>
              <a:t>value</a:t>
            </a:r>
            <a:r>
              <a:rPr lang="fi-FI" sz="1600" dirty="0" smtClean="0">
                <a:solidFill>
                  <a:srgbClr val="FF0000"/>
                </a:solidFill>
              </a:rPr>
              <a:t> &lt; 0.001. </a:t>
            </a:r>
            <a:r>
              <a:rPr lang="fi-FI" sz="1600" dirty="0" err="1" smtClean="0">
                <a:solidFill>
                  <a:srgbClr val="FF0000"/>
                </a:solidFill>
              </a:rPr>
              <a:t>Based</a:t>
            </a:r>
            <a:r>
              <a:rPr lang="fi-FI" sz="1600" dirty="0" smtClean="0">
                <a:solidFill>
                  <a:srgbClr val="FF0000"/>
                </a:solidFill>
              </a:rPr>
              <a:t> on </a:t>
            </a:r>
            <a:r>
              <a:rPr lang="fi-FI" sz="1600" dirty="0" err="1" smtClean="0">
                <a:solidFill>
                  <a:srgbClr val="FF0000"/>
                </a:solidFill>
              </a:rPr>
              <a:t>McNemar’s</a:t>
            </a:r>
            <a:r>
              <a:rPr lang="fi-FI" sz="1600" dirty="0" smtClean="0">
                <a:solidFill>
                  <a:srgbClr val="FF0000"/>
                </a:solidFill>
              </a:rPr>
              <a:t> </a:t>
            </a:r>
            <a:r>
              <a:rPr lang="fi-FI" sz="1600" dirty="0" err="1" smtClean="0">
                <a:solidFill>
                  <a:srgbClr val="FF0000"/>
                </a:solidFill>
              </a:rPr>
              <a:t>test</a:t>
            </a:r>
            <a:r>
              <a:rPr lang="fi-FI" sz="1600" dirty="0" smtClean="0">
                <a:solidFill>
                  <a:srgbClr val="FF0000"/>
                </a:solidFill>
              </a:rPr>
              <a:t>.</a:t>
            </a:r>
            <a:endParaRPr lang="en-US" sz="1600" dirty="0">
              <a:solidFill>
                <a:srgbClr val="FF0000"/>
              </a:solidFill>
            </a:endParaRPr>
          </a:p>
          <a:p>
            <a:endParaRPr lang="en-US" sz="1600" dirty="0">
              <a:solidFill>
                <a:srgbClr val="FF0000"/>
              </a:solidFill>
            </a:endParaRPr>
          </a:p>
        </p:txBody>
      </p:sp>
    </p:spTree>
    <p:extLst>
      <p:ext uri="{BB962C8B-B14F-4D97-AF65-F5344CB8AC3E}">
        <p14:creationId xmlns:p14="http://schemas.microsoft.com/office/powerpoint/2010/main" val="3246034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71500" y="488950"/>
            <a:ext cx="7985125" cy="995834"/>
          </a:xfrm>
        </p:spPr>
        <p:txBody>
          <a:bodyPr/>
          <a:lstStyle/>
          <a:p>
            <a:r>
              <a:rPr lang="fi-FI" dirty="0" err="1" smtClean="0"/>
              <a:t>Results</a:t>
            </a:r>
            <a:r>
              <a:rPr lang="fi-FI" dirty="0"/>
              <a:t> </a:t>
            </a:r>
            <a:r>
              <a:rPr lang="fi-FI" dirty="0" smtClean="0"/>
              <a:t>2: </a:t>
            </a:r>
            <a:r>
              <a:rPr lang="fi-FI" dirty="0" err="1" smtClean="0"/>
              <a:t>All</a:t>
            </a:r>
            <a:r>
              <a:rPr lang="fi-FI" dirty="0" smtClean="0"/>
              <a:t> </a:t>
            </a:r>
            <a:r>
              <a:rPr lang="fi-FI" dirty="0" err="1" smtClean="0"/>
              <a:t>swaps</a:t>
            </a:r>
            <a:r>
              <a:rPr lang="fi-FI" dirty="0" smtClean="0"/>
              <a:t> in </a:t>
            </a:r>
            <a:r>
              <a:rPr lang="fi-FI" dirty="0" err="1" smtClean="0"/>
              <a:t>same</a:t>
            </a:r>
            <a:r>
              <a:rPr lang="fi-FI" dirty="0" smtClean="0"/>
              <a:t> </a:t>
            </a:r>
            <a:r>
              <a:rPr lang="fi-FI" dirty="0" err="1" smtClean="0"/>
              <a:t>alternative</a:t>
            </a:r>
            <a:r>
              <a:rPr lang="fi-FI" dirty="0" smtClean="0"/>
              <a:t> </a:t>
            </a:r>
            <a:r>
              <a:rPr lang="fi-FI" dirty="0">
                <a:latin typeface="Math Font" pitchFamily="2" charset="0"/>
              </a:rPr>
              <a:t>⇒</a:t>
            </a:r>
            <a:r>
              <a:rPr lang="fi-FI" dirty="0" smtClean="0"/>
              <a:t> </a:t>
            </a:r>
            <a:r>
              <a:rPr lang="fi-FI" dirty="0" err="1" smtClean="0"/>
              <a:t>this</a:t>
            </a:r>
            <a:r>
              <a:rPr lang="fi-FI" dirty="0" smtClean="0"/>
              <a:t> </a:t>
            </a:r>
            <a:r>
              <a:rPr lang="fi-FI" dirty="0" err="1" smtClean="0"/>
              <a:t>alternative</a:t>
            </a:r>
            <a:r>
              <a:rPr lang="fi-FI" dirty="0" smtClean="0"/>
              <a:t> is </a:t>
            </a:r>
            <a:r>
              <a:rPr lang="fi-FI" dirty="0" err="1" smtClean="0"/>
              <a:t>favored</a:t>
            </a:r>
            <a:endParaRPr lang="en-US" dirty="0"/>
          </a:p>
        </p:txBody>
      </p:sp>
      <p:graphicFrame>
        <p:nvGraphicFramePr>
          <p:cNvPr id="6" name="Sisällön paikkamerkki 5"/>
          <p:cNvGraphicFramePr>
            <a:graphicFrameLocks noGrp="1"/>
          </p:cNvGraphicFramePr>
          <p:nvPr>
            <p:ph idx="1"/>
            <p:extLst>
              <p:ext uri="{D42A27DB-BD31-4B8C-83A1-F6EECF244321}">
                <p14:modId xmlns:p14="http://schemas.microsoft.com/office/powerpoint/2010/main" val="262336585"/>
              </p:ext>
            </p:extLst>
          </p:nvPr>
        </p:nvGraphicFramePr>
        <p:xfrm>
          <a:off x="560722" y="1484784"/>
          <a:ext cx="7985125" cy="41338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iruutu 3"/>
          <p:cNvSpPr txBox="1"/>
          <p:nvPr/>
        </p:nvSpPr>
        <p:spPr>
          <a:xfrm>
            <a:off x="611560" y="5517232"/>
            <a:ext cx="8064896" cy="338554"/>
          </a:xfrm>
          <a:prstGeom prst="rect">
            <a:avLst/>
          </a:prstGeom>
          <a:noFill/>
        </p:spPr>
        <p:txBody>
          <a:bodyPr wrap="square" rtlCol="0">
            <a:spAutoFit/>
          </a:bodyPr>
          <a:lstStyle/>
          <a:p>
            <a:r>
              <a:rPr lang="fi-FI" sz="1600" dirty="0" err="1" smtClean="0">
                <a:solidFill>
                  <a:srgbClr val="FF0000"/>
                </a:solidFill>
              </a:rPr>
              <a:t>Result</a:t>
            </a:r>
            <a:r>
              <a:rPr lang="fi-FI" sz="1600" dirty="0" smtClean="0">
                <a:solidFill>
                  <a:srgbClr val="FF0000"/>
                </a:solidFill>
              </a:rPr>
              <a:t> is </a:t>
            </a:r>
            <a:r>
              <a:rPr lang="fi-FI" sz="1600" dirty="0" err="1" smtClean="0">
                <a:solidFill>
                  <a:srgbClr val="FF0000"/>
                </a:solidFill>
              </a:rPr>
              <a:t>significant</a:t>
            </a:r>
            <a:r>
              <a:rPr lang="fi-FI" sz="1600" dirty="0" smtClean="0">
                <a:solidFill>
                  <a:srgbClr val="FF0000"/>
                </a:solidFill>
              </a:rPr>
              <a:t> </a:t>
            </a:r>
            <a:r>
              <a:rPr lang="fi-FI" sz="1600" dirty="0" err="1" smtClean="0">
                <a:solidFill>
                  <a:srgbClr val="FF0000"/>
                </a:solidFill>
              </a:rPr>
              <a:t>with</a:t>
            </a:r>
            <a:r>
              <a:rPr lang="fi-FI" sz="1600" dirty="0" smtClean="0">
                <a:solidFill>
                  <a:srgbClr val="FF0000"/>
                </a:solidFill>
              </a:rPr>
              <a:t> p=0.004. </a:t>
            </a:r>
            <a:r>
              <a:rPr lang="fi-FI" sz="1600" dirty="0" err="1" smtClean="0">
                <a:solidFill>
                  <a:srgbClr val="FF0000"/>
                </a:solidFill>
              </a:rPr>
              <a:t>Based</a:t>
            </a:r>
            <a:r>
              <a:rPr lang="fi-FI" sz="1600" dirty="0" smtClean="0">
                <a:solidFill>
                  <a:srgbClr val="FF0000"/>
                </a:solidFill>
              </a:rPr>
              <a:t> on </a:t>
            </a:r>
            <a:r>
              <a:rPr lang="fi-FI" sz="1600" dirty="0" err="1" smtClean="0">
                <a:solidFill>
                  <a:srgbClr val="FF0000"/>
                </a:solidFill>
              </a:rPr>
              <a:t>McNemar’s</a:t>
            </a:r>
            <a:r>
              <a:rPr lang="fi-FI" sz="1600" dirty="0" smtClean="0">
                <a:solidFill>
                  <a:srgbClr val="FF0000"/>
                </a:solidFill>
              </a:rPr>
              <a:t> </a:t>
            </a:r>
            <a:r>
              <a:rPr lang="fi-FI" sz="1600" dirty="0" err="1" smtClean="0">
                <a:solidFill>
                  <a:srgbClr val="FF0000"/>
                </a:solidFill>
              </a:rPr>
              <a:t>test</a:t>
            </a:r>
            <a:r>
              <a:rPr lang="fi-FI" sz="1600" dirty="0" smtClean="0">
                <a:solidFill>
                  <a:srgbClr val="FF0000"/>
                </a:solidFill>
              </a:rPr>
              <a:t>.</a:t>
            </a:r>
            <a:endParaRPr lang="en-US" sz="1600" dirty="0">
              <a:solidFill>
                <a:srgbClr val="FF0000"/>
              </a:solidFill>
            </a:endParaRPr>
          </a:p>
        </p:txBody>
      </p:sp>
    </p:spTree>
    <p:extLst>
      <p:ext uri="{BB962C8B-B14F-4D97-AF65-F5344CB8AC3E}">
        <p14:creationId xmlns:p14="http://schemas.microsoft.com/office/powerpoint/2010/main" val="4029673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orakulmio 9"/>
          <p:cNvSpPr/>
          <p:nvPr/>
        </p:nvSpPr>
        <p:spPr>
          <a:xfrm>
            <a:off x="482728" y="1203767"/>
            <a:ext cx="7704856" cy="1323439"/>
          </a:xfrm>
          <a:prstGeom prst="rect">
            <a:avLst/>
          </a:prstGeom>
        </p:spPr>
        <p:txBody>
          <a:bodyPr wrap="square">
            <a:spAutoFit/>
          </a:bodyPr>
          <a:lstStyle/>
          <a:p>
            <a:r>
              <a:rPr lang="fi-FI" sz="2000" dirty="0" err="1" smtClean="0"/>
              <a:t>Use</a:t>
            </a:r>
            <a:r>
              <a:rPr lang="fi-FI" sz="2000" dirty="0" smtClean="0"/>
              <a:t> of </a:t>
            </a:r>
            <a:r>
              <a:rPr lang="fi-FI" sz="2000" dirty="0" err="1" smtClean="0"/>
              <a:t>one</a:t>
            </a:r>
            <a:r>
              <a:rPr lang="fi-FI" sz="2000" dirty="0" smtClean="0"/>
              <a:t> </a:t>
            </a:r>
            <a:r>
              <a:rPr lang="fi-FI" sz="2000" dirty="0" err="1" smtClean="0"/>
              <a:t>measuring</a:t>
            </a:r>
            <a:r>
              <a:rPr lang="fi-FI" sz="2000" dirty="0" smtClean="0"/>
              <a:t> </a:t>
            </a:r>
            <a:r>
              <a:rPr lang="fi-FI" sz="2000" dirty="0" err="1" smtClean="0"/>
              <a:t>stick</a:t>
            </a:r>
            <a:r>
              <a:rPr lang="fi-FI" sz="2000" dirty="0" smtClean="0"/>
              <a:t> </a:t>
            </a:r>
            <a:r>
              <a:rPr lang="fi-FI" sz="2000" dirty="0" err="1" smtClean="0"/>
              <a:t>attribute</a:t>
            </a:r>
            <a:r>
              <a:rPr lang="fi-FI" sz="2000" dirty="0" smtClean="0"/>
              <a:t> </a:t>
            </a:r>
          </a:p>
          <a:p>
            <a:r>
              <a:rPr lang="fi-FI" sz="2000" dirty="0" smtClean="0">
                <a:latin typeface="Math Font" pitchFamily="2" charset="0"/>
              </a:rPr>
              <a:t>⇒</a:t>
            </a:r>
            <a:r>
              <a:rPr lang="fi-FI" sz="2000" dirty="0" smtClean="0"/>
              <a:t>  </a:t>
            </a:r>
            <a:r>
              <a:rPr lang="fi-FI" sz="2000" dirty="0" err="1" smtClean="0"/>
              <a:t>alternatives</a:t>
            </a:r>
            <a:r>
              <a:rPr lang="fi-FI" sz="2000" dirty="0" smtClean="0"/>
              <a:t> </a:t>
            </a:r>
            <a:r>
              <a:rPr lang="fi-FI" sz="2000" dirty="0" err="1" smtClean="0"/>
              <a:t>that</a:t>
            </a:r>
            <a:r>
              <a:rPr lang="fi-FI" sz="2000" dirty="0" smtClean="0"/>
              <a:t> </a:t>
            </a:r>
            <a:r>
              <a:rPr lang="fi-FI" sz="2000" dirty="0" err="1" smtClean="0"/>
              <a:t>are</a:t>
            </a:r>
            <a:r>
              <a:rPr lang="fi-FI" sz="2000" dirty="0" smtClean="0"/>
              <a:t> </a:t>
            </a:r>
            <a:r>
              <a:rPr lang="fi-FI" sz="2000" dirty="0" err="1" smtClean="0"/>
              <a:t>good</a:t>
            </a:r>
            <a:r>
              <a:rPr lang="fi-FI" sz="2000" dirty="0" smtClean="0"/>
              <a:t> in </a:t>
            </a:r>
            <a:r>
              <a:rPr lang="fi-FI" sz="2000" dirty="0" err="1" smtClean="0"/>
              <a:t>this</a:t>
            </a:r>
            <a:r>
              <a:rPr lang="fi-FI" sz="2000" dirty="0" smtClean="0"/>
              <a:t> </a:t>
            </a:r>
            <a:r>
              <a:rPr lang="fi-FI" sz="2000" dirty="0" err="1" smtClean="0"/>
              <a:t>attribute</a:t>
            </a:r>
            <a:r>
              <a:rPr lang="fi-FI" sz="2000" dirty="0" smtClean="0"/>
              <a:t> </a:t>
            </a:r>
            <a:r>
              <a:rPr lang="fi-FI" sz="2000" dirty="0" err="1" smtClean="0"/>
              <a:t>will</a:t>
            </a:r>
            <a:r>
              <a:rPr lang="fi-FI" sz="2000" dirty="0" smtClean="0"/>
              <a:t> </a:t>
            </a:r>
            <a:r>
              <a:rPr lang="fi-FI" sz="2000" dirty="0" err="1" smtClean="0"/>
              <a:t>be</a:t>
            </a:r>
            <a:r>
              <a:rPr lang="fi-FI" sz="2000" dirty="0" smtClean="0"/>
              <a:t> </a:t>
            </a:r>
            <a:r>
              <a:rPr lang="fi-FI" sz="2000" dirty="0" err="1" smtClean="0"/>
              <a:t>favored</a:t>
            </a:r>
            <a:endParaRPr lang="fi-FI" sz="2000" dirty="0" smtClean="0"/>
          </a:p>
          <a:p>
            <a:r>
              <a:rPr lang="fi-FI" sz="2000" dirty="0" err="1" smtClean="0">
                <a:solidFill>
                  <a:srgbClr val="7030A0"/>
                </a:solidFill>
              </a:rPr>
              <a:t>Explanation</a:t>
            </a:r>
            <a:r>
              <a:rPr lang="fi-FI" sz="2000" dirty="0" smtClean="0">
                <a:solidFill>
                  <a:srgbClr val="7030A0"/>
                </a:solidFill>
              </a:rPr>
              <a:t>: </a:t>
            </a:r>
            <a:r>
              <a:rPr lang="fi-FI" sz="2000" dirty="0" err="1" smtClean="0">
                <a:solidFill>
                  <a:srgbClr val="7030A0"/>
                </a:solidFill>
              </a:rPr>
              <a:t>Accumulated</a:t>
            </a:r>
            <a:r>
              <a:rPr lang="fi-FI" sz="2000" dirty="0" smtClean="0">
                <a:solidFill>
                  <a:srgbClr val="7030A0"/>
                </a:solidFill>
              </a:rPr>
              <a:t> </a:t>
            </a:r>
            <a:r>
              <a:rPr lang="fi-FI" sz="2000" dirty="0" err="1" smtClean="0">
                <a:solidFill>
                  <a:srgbClr val="7030A0"/>
                </a:solidFill>
              </a:rPr>
              <a:t>effects</a:t>
            </a:r>
            <a:r>
              <a:rPr lang="fi-FI" sz="2000" dirty="0" smtClean="0">
                <a:solidFill>
                  <a:srgbClr val="7030A0"/>
                </a:solidFill>
              </a:rPr>
              <a:t> </a:t>
            </a:r>
            <a:r>
              <a:rPr lang="fi-FI" sz="2000" dirty="0">
                <a:solidFill>
                  <a:srgbClr val="7030A0"/>
                </a:solidFill>
              </a:rPr>
              <a:t>of </a:t>
            </a:r>
            <a:r>
              <a:rPr lang="fi-FI" sz="2000" dirty="0" err="1" smtClean="0">
                <a:solidFill>
                  <a:srgbClr val="7030A0"/>
                </a:solidFill>
              </a:rPr>
              <a:t>scale</a:t>
            </a:r>
            <a:r>
              <a:rPr lang="fi-FI" sz="2000" dirty="0" smtClean="0">
                <a:solidFill>
                  <a:srgbClr val="7030A0"/>
                </a:solidFill>
              </a:rPr>
              <a:t> </a:t>
            </a:r>
            <a:r>
              <a:rPr lang="fi-FI" sz="2000" dirty="0" err="1" smtClean="0">
                <a:solidFill>
                  <a:srgbClr val="7030A0"/>
                </a:solidFill>
              </a:rPr>
              <a:t>compatibility</a:t>
            </a:r>
            <a:r>
              <a:rPr lang="fi-FI" sz="2000" dirty="0" smtClean="0">
                <a:solidFill>
                  <a:srgbClr val="7030A0"/>
                </a:solidFill>
              </a:rPr>
              <a:t> </a:t>
            </a:r>
            <a:r>
              <a:rPr lang="fi-FI" sz="2000" dirty="0" err="1" smtClean="0">
                <a:solidFill>
                  <a:srgbClr val="7030A0"/>
                </a:solidFill>
              </a:rPr>
              <a:t>bias</a:t>
            </a:r>
            <a:endParaRPr lang="fi-FI" sz="2000" dirty="0" smtClean="0">
              <a:solidFill>
                <a:srgbClr val="7030A0"/>
              </a:solidFill>
            </a:endParaRPr>
          </a:p>
          <a:p>
            <a:endParaRPr lang="fi-FI" sz="2000" dirty="0"/>
          </a:p>
        </p:txBody>
      </p:sp>
      <p:sp>
        <p:nvSpPr>
          <p:cNvPr id="21" name="Otsikko 1"/>
          <p:cNvSpPr txBox="1">
            <a:spLocks/>
          </p:cNvSpPr>
          <p:nvPr/>
        </p:nvSpPr>
        <p:spPr bwMode="auto">
          <a:xfrm>
            <a:off x="571500" y="488950"/>
            <a:ext cx="7985125" cy="714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b="1" baseline="0">
                <a:solidFill>
                  <a:srgbClr val="0070C0"/>
                </a:solidFill>
                <a:latin typeface="+mj-lt"/>
                <a:ea typeface="+mj-ea"/>
                <a:cs typeface="+mj-cs"/>
              </a:defRPr>
            </a:lvl1pPr>
            <a:lvl2pPr algn="l" rtl="0" eaLnBrk="0" fontAlgn="base" hangingPunct="0">
              <a:spcBef>
                <a:spcPct val="0"/>
              </a:spcBef>
              <a:spcAft>
                <a:spcPct val="0"/>
              </a:spcAft>
              <a:defRPr sz="3200" b="1">
                <a:solidFill>
                  <a:srgbClr val="ED2939"/>
                </a:solidFill>
                <a:latin typeface="Arial" charset="0"/>
              </a:defRPr>
            </a:lvl2pPr>
            <a:lvl3pPr algn="l" rtl="0" eaLnBrk="0" fontAlgn="base" hangingPunct="0">
              <a:spcBef>
                <a:spcPct val="0"/>
              </a:spcBef>
              <a:spcAft>
                <a:spcPct val="0"/>
              </a:spcAft>
              <a:defRPr sz="3200" b="1">
                <a:solidFill>
                  <a:srgbClr val="ED2939"/>
                </a:solidFill>
                <a:latin typeface="Arial" charset="0"/>
              </a:defRPr>
            </a:lvl3pPr>
            <a:lvl4pPr algn="l" rtl="0" eaLnBrk="0" fontAlgn="base" hangingPunct="0">
              <a:spcBef>
                <a:spcPct val="0"/>
              </a:spcBef>
              <a:spcAft>
                <a:spcPct val="0"/>
              </a:spcAft>
              <a:defRPr sz="3200" b="1">
                <a:solidFill>
                  <a:srgbClr val="ED2939"/>
                </a:solidFill>
                <a:latin typeface="Arial" charset="0"/>
              </a:defRPr>
            </a:lvl4pPr>
            <a:lvl5pPr algn="l" rtl="0" eaLnBrk="0" fontAlgn="base" hangingPunct="0">
              <a:spcBef>
                <a:spcPct val="0"/>
              </a:spcBef>
              <a:spcAft>
                <a:spcPct val="0"/>
              </a:spcAft>
              <a:defRPr sz="3200" b="1">
                <a:solidFill>
                  <a:srgbClr val="ED2939"/>
                </a:solidFill>
                <a:latin typeface="Arial" charset="0"/>
              </a:defRPr>
            </a:lvl5pPr>
            <a:lvl6pPr marL="457200" algn="l" rtl="0" eaLnBrk="1" fontAlgn="base" hangingPunct="1">
              <a:spcBef>
                <a:spcPct val="0"/>
              </a:spcBef>
              <a:spcAft>
                <a:spcPct val="0"/>
              </a:spcAft>
              <a:defRPr sz="3200" b="1">
                <a:solidFill>
                  <a:srgbClr val="ED2939"/>
                </a:solidFill>
                <a:latin typeface="Arial" charset="0"/>
              </a:defRPr>
            </a:lvl6pPr>
            <a:lvl7pPr marL="914400" algn="l" rtl="0" eaLnBrk="1" fontAlgn="base" hangingPunct="1">
              <a:spcBef>
                <a:spcPct val="0"/>
              </a:spcBef>
              <a:spcAft>
                <a:spcPct val="0"/>
              </a:spcAft>
              <a:defRPr sz="3200" b="1">
                <a:solidFill>
                  <a:srgbClr val="ED2939"/>
                </a:solidFill>
                <a:latin typeface="Arial" charset="0"/>
              </a:defRPr>
            </a:lvl7pPr>
            <a:lvl8pPr marL="1371600" algn="l" rtl="0" eaLnBrk="1" fontAlgn="base" hangingPunct="1">
              <a:spcBef>
                <a:spcPct val="0"/>
              </a:spcBef>
              <a:spcAft>
                <a:spcPct val="0"/>
              </a:spcAft>
              <a:defRPr sz="3200" b="1">
                <a:solidFill>
                  <a:srgbClr val="ED2939"/>
                </a:solidFill>
                <a:latin typeface="Arial" charset="0"/>
              </a:defRPr>
            </a:lvl8pPr>
            <a:lvl9pPr marL="1828800" algn="l" rtl="0" eaLnBrk="1" fontAlgn="base" hangingPunct="1">
              <a:spcBef>
                <a:spcPct val="0"/>
              </a:spcBef>
              <a:spcAft>
                <a:spcPct val="0"/>
              </a:spcAft>
              <a:defRPr sz="3200" b="1">
                <a:solidFill>
                  <a:srgbClr val="ED2939"/>
                </a:solidFill>
                <a:latin typeface="Arial" charset="0"/>
              </a:defRPr>
            </a:lvl9pPr>
          </a:lstStyle>
          <a:p>
            <a:r>
              <a:rPr lang="fi-FI" kern="0" dirty="0" err="1" smtClean="0"/>
              <a:t>Summary</a:t>
            </a:r>
            <a:r>
              <a:rPr lang="fi-FI" kern="0" dirty="0" smtClean="0"/>
              <a:t> of </a:t>
            </a:r>
            <a:r>
              <a:rPr lang="fi-FI" kern="0" dirty="0" err="1" smtClean="0"/>
              <a:t>experiment</a:t>
            </a:r>
            <a:endParaRPr lang="en-US" kern="0" dirty="0"/>
          </a:p>
        </p:txBody>
      </p:sp>
      <p:sp>
        <p:nvSpPr>
          <p:cNvPr id="22" name="Suorakulmio 21"/>
          <p:cNvSpPr/>
          <p:nvPr/>
        </p:nvSpPr>
        <p:spPr>
          <a:xfrm>
            <a:off x="482728" y="2437628"/>
            <a:ext cx="7704856" cy="1015663"/>
          </a:xfrm>
          <a:prstGeom prst="rect">
            <a:avLst/>
          </a:prstGeom>
        </p:spPr>
        <p:txBody>
          <a:bodyPr wrap="square">
            <a:spAutoFit/>
          </a:bodyPr>
          <a:lstStyle/>
          <a:p>
            <a:r>
              <a:rPr lang="fi-FI" sz="2000" dirty="0" err="1" smtClean="0"/>
              <a:t>Many</a:t>
            </a:r>
            <a:r>
              <a:rPr lang="fi-FI" sz="2000" dirty="0" smtClean="0"/>
              <a:t> </a:t>
            </a:r>
            <a:r>
              <a:rPr lang="fi-FI" sz="2000" dirty="0" err="1" smtClean="0"/>
              <a:t>swaps</a:t>
            </a:r>
            <a:r>
              <a:rPr lang="fi-FI" sz="2000" dirty="0" smtClean="0"/>
              <a:t> </a:t>
            </a:r>
            <a:r>
              <a:rPr lang="fi-FI" sz="2000" dirty="0" err="1" smtClean="0"/>
              <a:t>carried</a:t>
            </a:r>
            <a:r>
              <a:rPr lang="fi-FI" sz="2000" dirty="0" smtClean="0"/>
              <a:t> out in </a:t>
            </a:r>
            <a:r>
              <a:rPr lang="fi-FI" sz="2000" dirty="0" err="1" smtClean="0"/>
              <a:t>same</a:t>
            </a:r>
            <a:r>
              <a:rPr lang="fi-FI" sz="2000" dirty="0" smtClean="0"/>
              <a:t> </a:t>
            </a:r>
            <a:r>
              <a:rPr lang="fi-FI" sz="2000" dirty="0" err="1" smtClean="0"/>
              <a:t>alternative</a:t>
            </a:r>
            <a:r>
              <a:rPr lang="fi-FI" sz="2000" dirty="0" smtClean="0"/>
              <a:t> </a:t>
            </a:r>
            <a:r>
              <a:rPr lang="fi-FI" sz="2000" dirty="0"/>
              <a:t> </a:t>
            </a:r>
            <a:endParaRPr lang="fi-FI" sz="2000" dirty="0" smtClean="0"/>
          </a:p>
          <a:p>
            <a:r>
              <a:rPr lang="fi-FI" sz="2000" dirty="0" smtClean="0">
                <a:latin typeface="Math Font" pitchFamily="2" charset="0"/>
              </a:rPr>
              <a:t>⇒</a:t>
            </a:r>
            <a:r>
              <a:rPr lang="fi-FI" sz="2000" dirty="0" smtClean="0"/>
              <a:t>  </a:t>
            </a:r>
            <a:r>
              <a:rPr lang="fi-FI" sz="2000" dirty="0" err="1" smtClean="0"/>
              <a:t>this</a:t>
            </a:r>
            <a:r>
              <a:rPr lang="fi-FI" sz="2000" dirty="0" smtClean="0"/>
              <a:t> </a:t>
            </a:r>
            <a:r>
              <a:rPr lang="fi-FI" sz="2000" dirty="0" err="1" smtClean="0"/>
              <a:t>alternative</a:t>
            </a:r>
            <a:r>
              <a:rPr lang="fi-FI" sz="2000" dirty="0" smtClean="0"/>
              <a:t> </a:t>
            </a:r>
            <a:r>
              <a:rPr lang="fi-FI" sz="2000" dirty="0" err="1" smtClean="0"/>
              <a:t>will</a:t>
            </a:r>
            <a:r>
              <a:rPr lang="fi-FI" sz="2000" dirty="0" smtClean="0"/>
              <a:t> </a:t>
            </a:r>
            <a:r>
              <a:rPr lang="fi-FI" sz="2000" dirty="0" err="1" smtClean="0"/>
              <a:t>be</a:t>
            </a:r>
            <a:r>
              <a:rPr lang="fi-FI" sz="2000" dirty="0" smtClean="0"/>
              <a:t> </a:t>
            </a:r>
            <a:r>
              <a:rPr lang="fi-FI" sz="2000" dirty="0" err="1" smtClean="0"/>
              <a:t>favored</a:t>
            </a:r>
            <a:endParaRPr lang="fi-FI" sz="2000" dirty="0" smtClean="0"/>
          </a:p>
          <a:p>
            <a:r>
              <a:rPr lang="fi-FI" sz="2000" dirty="0" err="1" smtClean="0">
                <a:solidFill>
                  <a:srgbClr val="0070C0"/>
                </a:solidFill>
              </a:rPr>
              <a:t>Explanation</a:t>
            </a:r>
            <a:r>
              <a:rPr lang="fi-FI" sz="2000" dirty="0" smtClean="0">
                <a:solidFill>
                  <a:srgbClr val="0070C0"/>
                </a:solidFill>
              </a:rPr>
              <a:t>: </a:t>
            </a:r>
            <a:r>
              <a:rPr lang="fi-FI" sz="2000" dirty="0" err="1" smtClean="0">
                <a:solidFill>
                  <a:srgbClr val="0070C0"/>
                </a:solidFill>
              </a:rPr>
              <a:t>Accumulated</a:t>
            </a:r>
            <a:r>
              <a:rPr lang="fi-FI" sz="2000" dirty="0" smtClean="0">
                <a:solidFill>
                  <a:srgbClr val="0070C0"/>
                </a:solidFill>
              </a:rPr>
              <a:t> </a:t>
            </a:r>
            <a:r>
              <a:rPr lang="fi-FI" sz="2000" dirty="0" err="1" smtClean="0">
                <a:solidFill>
                  <a:srgbClr val="0070C0"/>
                </a:solidFill>
              </a:rPr>
              <a:t>effects</a:t>
            </a:r>
            <a:r>
              <a:rPr lang="fi-FI" sz="2000" dirty="0" smtClean="0">
                <a:solidFill>
                  <a:srgbClr val="0070C0"/>
                </a:solidFill>
              </a:rPr>
              <a:t> of </a:t>
            </a:r>
            <a:r>
              <a:rPr lang="fi-FI" sz="2000" dirty="0" err="1" smtClean="0">
                <a:solidFill>
                  <a:srgbClr val="0070C0"/>
                </a:solidFill>
              </a:rPr>
              <a:t>loss</a:t>
            </a:r>
            <a:r>
              <a:rPr lang="fi-FI" sz="2000" dirty="0" smtClean="0">
                <a:solidFill>
                  <a:srgbClr val="0070C0"/>
                </a:solidFill>
              </a:rPr>
              <a:t> aversion </a:t>
            </a:r>
            <a:r>
              <a:rPr lang="fi-FI" sz="2000" dirty="0" err="1" smtClean="0">
                <a:solidFill>
                  <a:srgbClr val="0070C0"/>
                </a:solidFill>
              </a:rPr>
              <a:t>bias</a:t>
            </a:r>
            <a:endParaRPr lang="fi-FI" sz="2000" dirty="0"/>
          </a:p>
        </p:txBody>
      </p:sp>
      <p:sp>
        <p:nvSpPr>
          <p:cNvPr id="6" name="Sisällön paikkamerkki 18"/>
          <p:cNvSpPr txBox="1">
            <a:spLocks/>
          </p:cNvSpPr>
          <p:nvPr/>
        </p:nvSpPr>
        <p:spPr bwMode="auto">
          <a:xfrm>
            <a:off x="571500" y="3758208"/>
            <a:ext cx="7985125" cy="214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a:buFontTx/>
              <a:buNone/>
            </a:pPr>
            <a:r>
              <a:rPr lang="fi-FI" sz="2000" kern="0" dirty="0" err="1" smtClean="0"/>
              <a:t>Mitigation</a:t>
            </a:r>
            <a:r>
              <a:rPr lang="fi-FI" sz="2000" kern="0" dirty="0" smtClean="0"/>
              <a:t>:</a:t>
            </a:r>
          </a:p>
          <a:p>
            <a:r>
              <a:rPr lang="fi-FI" sz="2000" kern="0" dirty="0" err="1" smtClean="0">
                <a:solidFill>
                  <a:srgbClr val="7030A0"/>
                </a:solidFill>
              </a:rPr>
              <a:t>Use</a:t>
            </a:r>
            <a:r>
              <a:rPr lang="fi-FI" sz="2000" kern="0" dirty="0" smtClean="0">
                <a:solidFill>
                  <a:srgbClr val="7030A0"/>
                </a:solidFill>
              </a:rPr>
              <a:t> </a:t>
            </a:r>
            <a:r>
              <a:rPr lang="fi-FI" sz="2000" kern="0" dirty="0" err="1" smtClean="0">
                <a:solidFill>
                  <a:srgbClr val="7030A0"/>
                </a:solidFill>
              </a:rPr>
              <a:t>measuring</a:t>
            </a:r>
            <a:r>
              <a:rPr lang="fi-FI" sz="2000" kern="0" dirty="0" smtClean="0">
                <a:solidFill>
                  <a:srgbClr val="7030A0"/>
                </a:solidFill>
              </a:rPr>
              <a:t> </a:t>
            </a:r>
            <a:r>
              <a:rPr lang="fi-FI" sz="2000" kern="0" dirty="0" err="1" smtClean="0">
                <a:solidFill>
                  <a:srgbClr val="7030A0"/>
                </a:solidFill>
              </a:rPr>
              <a:t>stick</a:t>
            </a:r>
            <a:r>
              <a:rPr lang="fi-FI" sz="2000" kern="0" dirty="0" smtClean="0">
                <a:solidFill>
                  <a:srgbClr val="7030A0"/>
                </a:solidFill>
              </a:rPr>
              <a:t> in </a:t>
            </a:r>
            <a:r>
              <a:rPr lang="fi-FI" sz="2000" kern="0" dirty="0" err="1" smtClean="0">
                <a:solidFill>
                  <a:srgbClr val="7030A0"/>
                </a:solidFill>
              </a:rPr>
              <a:t>which</a:t>
            </a:r>
            <a:r>
              <a:rPr lang="fi-FI" sz="2000" kern="0" dirty="0" smtClean="0">
                <a:solidFill>
                  <a:srgbClr val="7030A0"/>
                </a:solidFill>
              </a:rPr>
              <a:t> </a:t>
            </a:r>
            <a:r>
              <a:rPr lang="fi-FI" sz="2000" kern="0" dirty="0" err="1" smtClean="0">
                <a:solidFill>
                  <a:srgbClr val="7030A0"/>
                </a:solidFill>
              </a:rPr>
              <a:t>alternatives</a:t>
            </a:r>
            <a:r>
              <a:rPr lang="fi-FI" sz="2000" kern="0" dirty="0" smtClean="0">
                <a:solidFill>
                  <a:srgbClr val="7030A0"/>
                </a:solidFill>
              </a:rPr>
              <a:t> </a:t>
            </a:r>
            <a:r>
              <a:rPr lang="fi-FI" sz="2000" kern="0" dirty="0" err="1" smtClean="0">
                <a:solidFill>
                  <a:srgbClr val="7030A0"/>
                </a:solidFill>
              </a:rPr>
              <a:t>differ</a:t>
            </a:r>
            <a:r>
              <a:rPr lang="fi-FI" sz="2000" kern="0" dirty="0" smtClean="0">
                <a:solidFill>
                  <a:srgbClr val="7030A0"/>
                </a:solidFill>
              </a:rPr>
              <a:t> </a:t>
            </a:r>
            <a:r>
              <a:rPr lang="fi-FI" sz="2000" kern="0" dirty="0" err="1" smtClean="0">
                <a:solidFill>
                  <a:srgbClr val="7030A0"/>
                </a:solidFill>
              </a:rPr>
              <a:t>least</a:t>
            </a:r>
            <a:endParaRPr lang="fi-FI" sz="2000" kern="0" dirty="0" smtClean="0">
              <a:solidFill>
                <a:srgbClr val="7030A0"/>
              </a:solidFill>
            </a:endParaRPr>
          </a:p>
          <a:p>
            <a:r>
              <a:rPr lang="fi-FI" sz="2000" kern="0" dirty="0" err="1" smtClean="0">
                <a:solidFill>
                  <a:srgbClr val="0070C0"/>
                </a:solidFill>
              </a:rPr>
              <a:t>Conduct</a:t>
            </a:r>
            <a:r>
              <a:rPr lang="fi-FI" sz="2000" kern="0" dirty="0" smtClean="0">
                <a:solidFill>
                  <a:srgbClr val="0070C0"/>
                </a:solidFill>
              </a:rPr>
              <a:t> </a:t>
            </a:r>
            <a:r>
              <a:rPr lang="fi-FI" sz="2000" kern="0" dirty="0" err="1" smtClean="0">
                <a:solidFill>
                  <a:srgbClr val="0070C0"/>
                </a:solidFill>
              </a:rPr>
              <a:t>swaps</a:t>
            </a:r>
            <a:r>
              <a:rPr lang="fi-FI" sz="2000" kern="0" dirty="0" smtClean="0">
                <a:solidFill>
                  <a:srgbClr val="0070C0"/>
                </a:solidFill>
              </a:rPr>
              <a:t> </a:t>
            </a:r>
            <a:r>
              <a:rPr lang="fi-FI" sz="2000" kern="0" dirty="0" err="1" smtClean="0">
                <a:solidFill>
                  <a:srgbClr val="0070C0"/>
                </a:solidFill>
              </a:rPr>
              <a:t>evenly</a:t>
            </a:r>
            <a:r>
              <a:rPr lang="fi-FI" sz="2000" kern="0" dirty="0" smtClean="0">
                <a:solidFill>
                  <a:srgbClr val="0070C0"/>
                </a:solidFill>
              </a:rPr>
              <a:t> in </a:t>
            </a:r>
            <a:r>
              <a:rPr lang="fi-FI" sz="2000" kern="0" dirty="0" err="1" smtClean="0">
                <a:solidFill>
                  <a:srgbClr val="0070C0"/>
                </a:solidFill>
              </a:rPr>
              <a:t>all</a:t>
            </a:r>
            <a:r>
              <a:rPr lang="fi-FI" sz="2000" kern="0" dirty="0" smtClean="0">
                <a:solidFill>
                  <a:srgbClr val="0070C0"/>
                </a:solidFill>
              </a:rPr>
              <a:t> </a:t>
            </a:r>
            <a:r>
              <a:rPr lang="fi-FI" sz="2000" kern="0" dirty="0" err="1" smtClean="0">
                <a:solidFill>
                  <a:srgbClr val="0070C0"/>
                </a:solidFill>
              </a:rPr>
              <a:t>alternatives</a:t>
            </a:r>
            <a:endParaRPr lang="fi-FI" sz="2000" kern="0" dirty="0" smtClean="0">
              <a:solidFill>
                <a:srgbClr val="0070C0"/>
              </a:solidFill>
            </a:endParaRPr>
          </a:p>
          <a:p>
            <a:r>
              <a:rPr lang="fi-FI" sz="2000" kern="0" dirty="0" err="1" smtClean="0"/>
              <a:t>Restarting</a:t>
            </a:r>
            <a:r>
              <a:rPr lang="fi-FI" sz="2000" kern="0" dirty="0" smtClean="0"/>
              <a:t> </a:t>
            </a:r>
            <a:r>
              <a:rPr lang="fi-FI" sz="2000" kern="0" dirty="0" err="1" smtClean="0"/>
              <a:t>the</a:t>
            </a:r>
            <a:r>
              <a:rPr lang="fi-FI" sz="2000" kern="0" dirty="0" smtClean="0"/>
              <a:t> </a:t>
            </a:r>
            <a:r>
              <a:rPr lang="fi-FI" sz="2000" kern="0" dirty="0" err="1" smtClean="0"/>
              <a:t>process</a:t>
            </a:r>
            <a:r>
              <a:rPr lang="fi-FI" sz="2000" kern="0" dirty="0" smtClean="0"/>
              <a:t> </a:t>
            </a:r>
            <a:r>
              <a:rPr lang="fi-FI" sz="2000" kern="0" dirty="0" err="1" smtClean="0"/>
              <a:t>after</a:t>
            </a:r>
            <a:r>
              <a:rPr lang="fi-FI" sz="2000" kern="0" dirty="0" smtClean="0"/>
              <a:t> </a:t>
            </a:r>
            <a:r>
              <a:rPr lang="fi-FI" sz="2000" kern="0" dirty="0" err="1" smtClean="0"/>
              <a:t>each</a:t>
            </a:r>
            <a:r>
              <a:rPr lang="fi-FI" sz="2000" kern="0" dirty="0" smtClean="0"/>
              <a:t> </a:t>
            </a:r>
            <a:r>
              <a:rPr lang="fi-FI" sz="2000" kern="0" dirty="0" err="1" smtClean="0"/>
              <a:t>elimination</a:t>
            </a:r>
            <a:r>
              <a:rPr lang="fi-FI" sz="2000" kern="0" dirty="0" smtClean="0"/>
              <a:t> </a:t>
            </a:r>
            <a:r>
              <a:rPr lang="fi-FI" sz="2000" kern="0" dirty="0" err="1" smtClean="0"/>
              <a:t>by</a:t>
            </a:r>
            <a:r>
              <a:rPr lang="fi-FI" sz="2000" kern="0" dirty="0" smtClean="0"/>
              <a:t> </a:t>
            </a:r>
            <a:r>
              <a:rPr lang="fi-FI" sz="2000" kern="0" dirty="0" err="1" smtClean="0"/>
              <a:t>dominance</a:t>
            </a:r>
            <a:endParaRPr lang="en-US" sz="2000" kern="0" dirty="0"/>
          </a:p>
        </p:txBody>
      </p:sp>
    </p:spTree>
    <p:extLst>
      <p:ext uri="{BB962C8B-B14F-4D97-AF65-F5344CB8AC3E}">
        <p14:creationId xmlns:p14="http://schemas.microsoft.com/office/powerpoint/2010/main" val="361328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fi-FI" altLang="en-US" dirty="0" err="1" smtClean="0"/>
              <a:t>Path</a:t>
            </a:r>
            <a:r>
              <a:rPr lang="fi-FI" altLang="en-US" dirty="0" smtClean="0"/>
              <a:t> </a:t>
            </a:r>
            <a:r>
              <a:rPr lang="fi-FI" altLang="en-US" dirty="0" err="1" smtClean="0"/>
              <a:t>dependence</a:t>
            </a:r>
            <a:endParaRPr lang="fi-FI" altLang="en-US" dirty="0" smtClean="0"/>
          </a:p>
        </p:txBody>
      </p:sp>
      <p:sp>
        <p:nvSpPr>
          <p:cNvPr id="3" name="Content Placeholder 2"/>
          <p:cNvSpPr>
            <a:spLocks noGrp="1"/>
          </p:cNvSpPr>
          <p:nvPr>
            <p:ph idx="1"/>
          </p:nvPr>
        </p:nvSpPr>
        <p:spPr>
          <a:xfrm>
            <a:off x="539750" y="1196752"/>
            <a:ext cx="8016875" cy="1080120"/>
          </a:xfrm>
        </p:spPr>
        <p:txBody>
          <a:bodyPr/>
          <a:lstStyle/>
          <a:p>
            <a:pPr marL="0" indent="0">
              <a:buNone/>
              <a:defRPr/>
            </a:pPr>
            <a:r>
              <a:rPr lang="fi-FI" dirty="0" err="1" smtClean="0"/>
              <a:t>Earlier</a:t>
            </a:r>
            <a:r>
              <a:rPr lang="fi-FI" dirty="0" smtClean="0"/>
              <a:t> in </a:t>
            </a:r>
            <a:r>
              <a:rPr lang="fi-FI" dirty="0" err="1" smtClean="0"/>
              <a:t>economics</a:t>
            </a:r>
            <a:r>
              <a:rPr lang="fi-FI" dirty="0" smtClean="0"/>
              <a:t>, </a:t>
            </a:r>
            <a:r>
              <a:rPr lang="fi-FI" dirty="0" err="1" smtClean="0"/>
              <a:t>policy</a:t>
            </a:r>
            <a:r>
              <a:rPr lang="fi-FI" dirty="0" smtClean="0"/>
              <a:t> </a:t>
            </a:r>
            <a:r>
              <a:rPr lang="fi-FI" dirty="0" err="1" smtClean="0"/>
              <a:t>studies</a:t>
            </a:r>
            <a:r>
              <a:rPr lang="fi-FI" dirty="0"/>
              <a:t> </a:t>
            </a:r>
            <a:r>
              <a:rPr lang="fi-FI" dirty="0" smtClean="0"/>
              <a:t>and </a:t>
            </a:r>
            <a:r>
              <a:rPr lang="fi-FI" dirty="0" err="1" smtClean="0"/>
              <a:t>organizational</a:t>
            </a:r>
            <a:r>
              <a:rPr lang="fi-FI" dirty="0" smtClean="0"/>
              <a:t> </a:t>
            </a:r>
            <a:r>
              <a:rPr lang="fi-FI" dirty="0" err="1" smtClean="0"/>
              <a:t>decision</a:t>
            </a:r>
            <a:r>
              <a:rPr lang="fi-FI" dirty="0" smtClean="0"/>
              <a:t> </a:t>
            </a:r>
            <a:r>
              <a:rPr lang="fi-FI" dirty="0" err="1" smtClean="0"/>
              <a:t>making</a:t>
            </a:r>
            <a:r>
              <a:rPr lang="fi-FI" dirty="0" smtClean="0"/>
              <a:t> </a:t>
            </a:r>
            <a:r>
              <a:rPr lang="fi-FI" sz="2000" dirty="0" smtClean="0"/>
              <a:t>(Arthur 1989, </a:t>
            </a:r>
            <a:r>
              <a:rPr lang="fi-FI" sz="2000" dirty="0" err="1" smtClean="0"/>
              <a:t>Webster</a:t>
            </a:r>
            <a:r>
              <a:rPr lang="fi-FI" sz="2000" dirty="0" smtClean="0"/>
              <a:t> 2008, </a:t>
            </a:r>
            <a:r>
              <a:rPr lang="fi-FI" sz="2000" dirty="0" err="1" smtClean="0"/>
              <a:t>Sydow</a:t>
            </a:r>
            <a:r>
              <a:rPr lang="fi-FI" sz="2000" dirty="0" smtClean="0"/>
              <a:t> et al. 2009)</a:t>
            </a:r>
          </a:p>
          <a:p>
            <a:pPr marL="0" indent="0">
              <a:buNone/>
              <a:defRPr/>
            </a:pPr>
            <a:endParaRPr lang="fi-FI" dirty="0" smtClean="0"/>
          </a:p>
        </p:txBody>
      </p:sp>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2260303"/>
            <a:ext cx="3656137" cy="2439329"/>
          </a:xfrm>
          <a:prstGeom prst="rect">
            <a:avLst/>
          </a:prstGeom>
        </p:spPr>
      </p:pic>
      <p:sp>
        <p:nvSpPr>
          <p:cNvPr id="7" name="Tekstiruutu 6"/>
          <p:cNvSpPr txBox="1"/>
          <p:nvPr/>
        </p:nvSpPr>
        <p:spPr>
          <a:xfrm>
            <a:off x="571500" y="2276872"/>
            <a:ext cx="4288532" cy="2954655"/>
          </a:xfrm>
          <a:prstGeom prst="rect">
            <a:avLst/>
          </a:prstGeom>
          <a:noFill/>
        </p:spPr>
        <p:txBody>
          <a:bodyPr wrap="square" rtlCol="0">
            <a:spAutoFit/>
          </a:bodyPr>
          <a:lstStyle/>
          <a:p>
            <a:pPr marL="342900" indent="-342900">
              <a:buFont typeface="Arial" panose="020B0604020202020204" pitchFamily="34" charset="0"/>
              <a:buChar char="•"/>
              <a:defRPr/>
            </a:pPr>
            <a:r>
              <a:rPr lang="fi-FI" sz="2400" dirty="0"/>
              <a:t>’</a:t>
            </a:r>
            <a:r>
              <a:rPr lang="fi-FI" sz="2400" dirty="0" err="1"/>
              <a:t>History</a:t>
            </a:r>
            <a:r>
              <a:rPr lang="fi-FI" sz="2400" dirty="0"/>
              <a:t> </a:t>
            </a:r>
            <a:r>
              <a:rPr lang="fi-FI" sz="2400" dirty="0" err="1"/>
              <a:t>matters</a:t>
            </a:r>
            <a:r>
              <a:rPr lang="fi-FI" sz="2400" dirty="0"/>
              <a:t>’, i.e. </a:t>
            </a:r>
            <a:r>
              <a:rPr lang="fi-FI" sz="2400" dirty="0" err="1"/>
              <a:t>current</a:t>
            </a:r>
            <a:r>
              <a:rPr lang="fi-FI" sz="2400" dirty="0"/>
              <a:t> </a:t>
            </a:r>
            <a:r>
              <a:rPr lang="fi-FI" sz="2400" dirty="0" err="1"/>
              <a:t>state</a:t>
            </a:r>
            <a:r>
              <a:rPr lang="fi-FI" sz="2400" dirty="0"/>
              <a:t> </a:t>
            </a:r>
            <a:r>
              <a:rPr lang="fi-FI" sz="2400" dirty="0" err="1"/>
              <a:t>depends</a:t>
            </a:r>
            <a:r>
              <a:rPr lang="fi-FI" sz="2400" dirty="0"/>
              <a:t> on </a:t>
            </a:r>
            <a:r>
              <a:rPr lang="fi-FI" sz="2400" dirty="0" err="1"/>
              <a:t>the</a:t>
            </a:r>
            <a:r>
              <a:rPr lang="fi-FI" sz="2400" dirty="0"/>
              <a:t> </a:t>
            </a:r>
            <a:r>
              <a:rPr lang="fi-FI" sz="2400" dirty="0" err="1"/>
              <a:t>history</a:t>
            </a:r>
            <a:endParaRPr lang="fi-FI" sz="2400" dirty="0"/>
          </a:p>
          <a:p>
            <a:pPr>
              <a:defRPr/>
            </a:pPr>
            <a:endParaRPr lang="fi-FI" sz="2400" dirty="0" smtClean="0"/>
          </a:p>
          <a:p>
            <a:pPr marL="342900" indent="-342900">
              <a:buFont typeface="Arial" panose="020B0604020202020204" pitchFamily="34" charset="0"/>
              <a:buChar char="•"/>
              <a:defRPr/>
            </a:pPr>
            <a:r>
              <a:rPr lang="fi-FI" sz="2400" dirty="0" err="1" smtClean="0"/>
              <a:t>Lock</a:t>
            </a:r>
            <a:r>
              <a:rPr lang="fi-FI" sz="2400" dirty="0" smtClean="0"/>
              <a:t>-in </a:t>
            </a:r>
            <a:r>
              <a:rPr lang="fi-FI" sz="2400" dirty="0" err="1" smtClean="0"/>
              <a:t>phenomena</a:t>
            </a:r>
            <a:r>
              <a:rPr lang="fi-FI" sz="2400" dirty="0" smtClean="0"/>
              <a:t>, </a:t>
            </a:r>
            <a:r>
              <a:rPr lang="fi-FI" sz="2400" dirty="0" err="1" smtClean="0"/>
              <a:t>e.g</a:t>
            </a:r>
            <a:r>
              <a:rPr lang="fi-FI" sz="2400" dirty="0" smtClean="0"/>
              <a:t>. QWERTY </a:t>
            </a:r>
            <a:r>
              <a:rPr lang="fi-FI" sz="2000" dirty="0"/>
              <a:t>(David 1985</a:t>
            </a:r>
            <a:r>
              <a:rPr lang="fi-FI" sz="2000" dirty="0" smtClean="0"/>
              <a:t>)</a:t>
            </a:r>
            <a:endParaRPr lang="fi-FI" sz="2000" dirty="0"/>
          </a:p>
          <a:p>
            <a:pPr>
              <a:defRPr/>
            </a:pPr>
            <a:endParaRPr lang="fi-FI" sz="2400" dirty="0"/>
          </a:p>
          <a:p>
            <a:endParaRPr lang="en-US" dirty="0"/>
          </a:p>
        </p:txBody>
      </p:sp>
      <p:sp>
        <p:nvSpPr>
          <p:cNvPr id="8" name="Suorakulmio 7"/>
          <p:cNvSpPr/>
          <p:nvPr/>
        </p:nvSpPr>
        <p:spPr>
          <a:xfrm>
            <a:off x="6181892" y="4663154"/>
            <a:ext cx="4572000" cy="215444"/>
          </a:xfrm>
          <a:prstGeom prst="rect">
            <a:avLst/>
          </a:prstGeom>
        </p:spPr>
        <p:txBody>
          <a:bodyPr>
            <a:spAutoFit/>
          </a:bodyPr>
          <a:lstStyle/>
          <a:p>
            <a:r>
              <a:rPr lang="en-US" sz="800" dirty="0"/>
              <a:t>Photo by Ileana Gonzales, CC BY-NC-ND 2.0</a:t>
            </a:r>
          </a:p>
        </p:txBody>
      </p:sp>
    </p:spTree>
    <p:extLst>
      <p:ext uri="{BB962C8B-B14F-4D97-AF65-F5344CB8AC3E}">
        <p14:creationId xmlns:p14="http://schemas.microsoft.com/office/powerpoint/2010/main" val="633969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bwMode="auto">
          <a:xfrm>
            <a:off x="569752" y="4365104"/>
            <a:ext cx="8025185" cy="1368152"/>
          </a:xfrm>
          <a:prstGeom prst="rect">
            <a:avLst/>
          </a:prstGeom>
          <a:solidFill>
            <a:srgbClr val="FFD5F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tabLst/>
            </a:pPr>
            <a:endParaRPr kumimoji="0" lang="en-US" sz="1800" b="0" i="0" u="none" strike="noStrike" cap="none" normalizeH="0" baseline="0" dirty="0" smtClean="0">
              <a:ln>
                <a:noFill/>
              </a:ln>
              <a:solidFill>
                <a:schemeClr val="tx1"/>
              </a:solidFill>
              <a:effectLst/>
              <a:latin typeface="Arial" charset="0"/>
            </a:endParaRPr>
          </a:p>
        </p:txBody>
      </p:sp>
      <p:sp>
        <p:nvSpPr>
          <p:cNvPr id="2" name="Otsikko 1"/>
          <p:cNvSpPr>
            <a:spLocks noGrp="1"/>
          </p:cNvSpPr>
          <p:nvPr>
            <p:ph type="title"/>
          </p:nvPr>
        </p:nvSpPr>
        <p:spPr/>
        <p:txBody>
          <a:bodyPr/>
          <a:lstStyle/>
          <a:p>
            <a:r>
              <a:rPr lang="fi-FI" dirty="0" err="1" smtClean="0"/>
              <a:t>Conclusions</a:t>
            </a:r>
            <a:endParaRPr lang="en-US" dirty="0"/>
          </a:p>
        </p:txBody>
      </p:sp>
      <p:sp>
        <p:nvSpPr>
          <p:cNvPr id="3" name="Sisällön paikkamerkki 2"/>
          <p:cNvSpPr>
            <a:spLocks noGrp="1"/>
          </p:cNvSpPr>
          <p:nvPr>
            <p:ph idx="1"/>
          </p:nvPr>
        </p:nvSpPr>
        <p:spPr>
          <a:xfrm>
            <a:off x="611560" y="1268760"/>
            <a:ext cx="7985125" cy="5472608"/>
          </a:xfrm>
        </p:spPr>
        <p:txBody>
          <a:bodyPr/>
          <a:lstStyle/>
          <a:p>
            <a:pPr marL="0" indent="0">
              <a:buNone/>
            </a:pPr>
            <a:r>
              <a:rPr lang="en-US" b="1" dirty="0"/>
              <a:t>Path </a:t>
            </a:r>
            <a:r>
              <a:rPr lang="en-US" b="1" dirty="0" smtClean="0"/>
              <a:t>depen</a:t>
            </a:r>
            <a:r>
              <a:rPr lang="en-US" b="1" dirty="0"/>
              <a:t>d</a:t>
            </a:r>
            <a:r>
              <a:rPr lang="en-US" b="1" dirty="0" smtClean="0"/>
              <a:t>ence </a:t>
            </a:r>
            <a:r>
              <a:rPr lang="en-US" b="1" dirty="0"/>
              <a:t>is a real phenomenon and risk in </a:t>
            </a:r>
            <a:r>
              <a:rPr lang="en-US" b="1" dirty="0" smtClean="0"/>
              <a:t>OR</a:t>
            </a:r>
          </a:p>
          <a:p>
            <a:r>
              <a:rPr lang="en-US" dirty="0" smtClean="0"/>
              <a:t>Extra concern in </a:t>
            </a:r>
            <a:r>
              <a:rPr lang="en-US" dirty="0"/>
              <a:t>large policy problems and normative decision </a:t>
            </a:r>
            <a:r>
              <a:rPr lang="en-US" dirty="0" smtClean="0"/>
              <a:t>support</a:t>
            </a:r>
          </a:p>
          <a:p>
            <a:r>
              <a:rPr lang="en-US" dirty="0">
                <a:solidFill>
                  <a:srgbClr val="0070C0"/>
                </a:solidFill>
              </a:rPr>
              <a:t>M</a:t>
            </a:r>
            <a:r>
              <a:rPr lang="en-US" dirty="0" smtClean="0">
                <a:solidFill>
                  <a:srgbClr val="0070C0"/>
                </a:solidFill>
              </a:rPr>
              <a:t>ost </a:t>
            </a:r>
            <a:r>
              <a:rPr lang="en-US" dirty="0">
                <a:solidFill>
                  <a:srgbClr val="0070C0"/>
                </a:solidFill>
              </a:rPr>
              <a:t>important driver </a:t>
            </a:r>
            <a:r>
              <a:rPr lang="en-US" dirty="0" smtClean="0">
                <a:solidFill>
                  <a:srgbClr val="0070C0"/>
                </a:solidFill>
              </a:rPr>
              <a:t>is </a:t>
            </a:r>
            <a:r>
              <a:rPr lang="en-US" dirty="0">
                <a:solidFill>
                  <a:srgbClr val="0070C0"/>
                </a:solidFill>
              </a:rPr>
              <a:t>likely to be human </a:t>
            </a:r>
            <a:r>
              <a:rPr lang="en-US" dirty="0" smtClean="0">
                <a:solidFill>
                  <a:srgbClr val="0070C0"/>
                </a:solidFill>
              </a:rPr>
              <a:t>behavior</a:t>
            </a:r>
          </a:p>
          <a:p>
            <a:r>
              <a:rPr lang="en-US" dirty="0" smtClean="0"/>
              <a:t>Exists in </a:t>
            </a:r>
            <a:r>
              <a:rPr lang="en-US" dirty="0"/>
              <a:t>the Even Swaps </a:t>
            </a:r>
            <a:r>
              <a:rPr lang="en-US" dirty="0" smtClean="0"/>
              <a:t>method</a:t>
            </a:r>
            <a:endParaRPr lang="fi-FI" b="1" dirty="0"/>
          </a:p>
          <a:p>
            <a:pPr marL="0" indent="0">
              <a:buNone/>
            </a:pPr>
            <a:r>
              <a:rPr lang="fi-FI" b="1" dirty="0" err="1"/>
              <a:t>Awareness</a:t>
            </a:r>
            <a:r>
              <a:rPr lang="fi-FI" dirty="0"/>
              <a:t> is </a:t>
            </a:r>
            <a:r>
              <a:rPr lang="fi-FI" dirty="0" err="1"/>
              <a:t>the</a:t>
            </a:r>
            <a:r>
              <a:rPr lang="fi-FI" dirty="0"/>
              <a:t> </a:t>
            </a:r>
            <a:r>
              <a:rPr lang="fi-FI" dirty="0" err="1"/>
              <a:t>first</a:t>
            </a:r>
            <a:r>
              <a:rPr lang="fi-FI" dirty="0"/>
              <a:t> </a:t>
            </a:r>
            <a:r>
              <a:rPr lang="fi-FI" dirty="0" err="1"/>
              <a:t>step</a:t>
            </a:r>
            <a:r>
              <a:rPr lang="fi-FI" dirty="0"/>
              <a:t> to </a:t>
            </a:r>
            <a:r>
              <a:rPr lang="fi-FI" dirty="0" err="1"/>
              <a:t>cope</a:t>
            </a:r>
            <a:r>
              <a:rPr lang="fi-FI" dirty="0"/>
              <a:t> </a:t>
            </a:r>
            <a:r>
              <a:rPr lang="fi-FI" dirty="0" err="1"/>
              <a:t>with</a:t>
            </a:r>
            <a:r>
              <a:rPr lang="fi-FI" dirty="0"/>
              <a:t> </a:t>
            </a:r>
            <a:r>
              <a:rPr lang="fi-FI" dirty="0" err="1"/>
              <a:t>path</a:t>
            </a:r>
            <a:r>
              <a:rPr lang="fi-FI" dirty="0"/>
              <a:t> </a:t>
            </a:r>
            <a:r>
              <a:rPr lang="fi-FI" dirty="0" err="1"/>
              <a:t>dependence</a:t>
            </a:r>
            <a:endParaRPr lang="en-US" dirty="0"/>
          </a:p>
          <a:p>
            <a:r>
              <a:rPr lang="fi-FI" dirty="0" err="1"/>
              <a:t>Think</a:t>
            </a:r>
            <a:r>
              <a:rPr lang="fi-FI" dirty="0"/>
              <a:t> of </a:t>
            </a:r>
            <a:r>
              <a:rPr lang="fi-FI" dirty="0" err="1"/>
              <a:t>the</a:t>
            </a:r>
            <a:r>
              <a:rPr lang="fi-FI" dirty="0"/>
              <a:t> </a:t>
            </a:r>
            <a:r>
              <a:rPr lang="fi-FI" dirty="0" err="1"/>
              <a:t>perspectives</a:t>
            </a:r>
            <a:r>
              <a:rPr lang="fi-FI" dirty="0"/>
              <a:t>, </a:t>
            </a:r>
            <a:r>
              <a:rPr lang="fi-FI" dirty="0" err="1"/>
              <a:t>use</a:t>
            </a:r>
            <a:r>
              <a:rPr lang="fi-FI" dirty="0"/>
              <a:t> </a:t>
            </a:r>
            <a:r>
              <a:rPr lang="fi-FI" dirty="0" err="1"/>
              <a:t>the</a:t>
            </a:r>
            <a:r>
              <a:rPr lang="fi-FI" dirty="0"/>
              <a:t> </a:t>
            </a:r>
            <a:r>
              <a:rPr lang="fi-FI" dirty="0" err="1" smtClean="0"/>
              <a:t>checklist</a:t>
            </a:r>
            <a:endParaRPr lang="en-US" dirty="0"/>
          </a:p>
          <a:p>
            <a:pPr marL="0" indent="0">
              <a:buNone/>
            </a:pPr>
            <a:endParaRPr lang="fi-FI" sz="1200" dirty="0" smtClean="0"/>
          </a:p>
          <a:p>
            <a:r>
              <a:rPr lang="fi-FI" dirty="0" smtClean="0"/>
              <a:t>More </a:t>
            </a:r>
            <a:r>
              <a:rPr lang="fi-FI" dirty="0" err="1" smtClean="0"/>
              <a:t>research</a:t>
            </a:r>
            <a:r>
              <a:rPr lang="fi-FI" dirty="0" smtClean="0"/>
              <a:t> on </a:t>
            </a:r>
            <a:r>
              <a:rPr lang="fi-FI" dirty="0" err="1" smtClean="0"/>
              <a:t>mitigation</a:t>
            </a:r>
            <a:r>
              <a:rPr lang="fi-FI" dirty="0" smtClean="0"/>
              <a:t> </a:t>
            </a:r>
            <a:r>
              <a:rPr lang="fi-FI" dirty="0" err="1" smtClean="0"/>
              <a:t>needed</a:t>
            </a:r>
            <a:endParaRPr lang="fi-FI" dirty="0" smtClean="0"/>
          </a:p>
          <a:p>
            <a:r>
              <a:rPr lang="fi-FI" dirty="0" smtClean="0"/>
              <a:t>Challenge to </a:t>
            </a:r>
            <a:r>
              <a:rPr lang="fi-FI" dirty="0" err="1" smtClean="0"/>
              <a:t>develop</a:t>
            </a:r>
            <a:r>
              <a:rPr lang="fi-FI" dirty="0" smtClean="0"/>
              <a:t> </a:t>
            </a:r>
            <a:r>
              <a:rPr lang="fi-FI" dirty="0" err="1" smtClean="0"/>
              <a:t>methods</a:t>
            </a:r>
            <a:r>
              <a:rPr lang="fi-FI" dirty="0" smtClean="0"/>
              <a:t> </a:t>
            </a:r>
            <a:r>
              <a:rPr lang="fi-FI" dirty="0" err="1" smtClean="0"/>
              <a:t>when</a:t>
            </a:r>
            <a:r>
              <a:rPr lang="fi-FI" dirty="0" smtClean="0"/>
              <a:t> </a:t>
            </a:r>
            <a:r>
              <a:rPr lang="fi-FI" dirty="0" err="1" smtClean="0"/>
              <a:t>path</a:t>
            </a:r>
            <a:r>
              <a:rPr lang="fi-FI" dirty="0" smtClean="0"/>
              <a:t> </a:t>
            </a:r>
            <a:r>
              <a:rPr lang="fi-FI" dirty="0" err="1" smtClean="0"/>
              <a:t>dependence</a:t>
            </a:r>
            <a:r>
              <a:rPr lang="fi-FI" dirty="0" smtClean="0"/>
              <a:t> is </a:t>
            </a:r>
            <a:r>
              <a:rPr lang="fi-FI" dirty="0" err="1" smtClean="0"/>
              <a:t>seen</a:t>
            </a:r>
            <a:r>
              <a:rPr lang="fi-FI" dirty="0" smtClean="0"/>
              <a:t> as a </a:t>
            </a:r>
            <a:r>
              <a:rPr lang="fi-FI" dirty="0" err="1" smtClean="0"/>
              <a:t>risk</a:t>
            </a:r>
            <a:endParaRPr lang="fi-FI" dirty="0" smtClean="0"/>
          </a:p>
        </p:txBody>
      </p:sp>
    </p:spTree>
    <p:extLst>
      <p:ext uri="{BB962C8B-B14F-4D97-AF65-F5344CB8AC3E}">
        <p14:creationId xmlns:p14="http://schemas.microsoft.com/office/powerpoint/2010/main" val="2722519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1.bp.blogspot.com/-5NObBU6fudg/VUEKCPp0g2I/AAAAAAAAAJc/B3mjJ09akZI/s1600/crossroa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15" y="188640"/>
            <a:ext cx="8582666" cy="5327972"/>
          </a:xfrm>
          <a:prstGeom prst="rect">
            <a:avLst/>
          </a:prstGeom>
          <a:noFill/>
          <a:extLst>
            <a:ext uri="{909E8E84-426E-40DD-AFC4-6F175D3DCCD1}">
              <a14:hiddenFill xmlns:a14="http://schemas.microsoft.com/office/drawing/2010/main">
                <a:solidFill>
                  <a:srgbClr val="FFFFFF"/>
                </a:solidFill>
              </a14:hiddenFill>
            </a:ext>
          </a:extLst>
        </p:spPr>
      </p:pic>
      <p:sp>
        <p:nvSpPr>
          <p:cNvPr id="4098" name="Title 1"/>
          <p:cNvSpPr>
            <a:spLocks noGrp="1"/>
          </p:cNvSpPr>
          <p:nvPr>
            <p:ph type="title"/>
          </p:nvPr>
        </p:nvSpPr>
        <p:spPr>
          <a:xfrm>
            <a:off x="3170055" y="764704"/>
            <a:ext cx="3168352" cy="936104"/>
          </a:xfrm>
        </p:spPr>
        <p:txBody>
          <a:bodyPr/>
          <a:lstStyle/>
          <a:p>
            <a:pPr>
              <a:defRPr/>
            </a:pPr>
            <a:r>
              <a:rPr lang="fi-FI" altLang="en-US" sz="3600" dirty="0" err="1" smtClean="0">
                <a:solidFill>
                  <a:schemeClr val="bg1"/>
                </a:solidFill>
              </a:rPr>
              <a:t>Thank</a:t>
            </a:r>
            <a:r>
              <a:rPr lang="fi-FI" altLang="en-US" sz="3600" dirty="0" smtClean="0">
                <a:solidFill>
                  <a:schemeClr val="bg1"/>
                </a:solidFill>
              </a:rPr>
              <a:t> </a:t>
            </a:r>
            <a:r>
              <a:rPr lang="fi-FI" altLang="en-US" sz="3600" dirty="0" err="1" smtClean="0">
                <a:solidFill>
                  <a:schemeClr val="bg1"/>
                </a:solidFill>
              </a:rPr>
              <a:t>you</a:t>
            </a:r>
            <a:endParaRPr lang="fi-FI" altLang="en-US" dirty="0" smtClean="0">
              <a:solidFill>
                <a:schemeClr val="bg1"/>
              </a:solidFill>
            </a:endParaRPr>
          </a:p>
        </p:txBody>
      </p:sp>
      <p:sp>
        <p:nvSpPr>
          <p:cNvPr id="4" name="Suorakulmio 3"/>
          <p:cNvSpPr/>
          <p:nvPr/>
        </p:nvSpPr>
        <p:spPr>
          <a:xfrm>
            <a:off x="6948264" y="5510270"/>
            <a:ext cx="1920719" cy="215444"/>
          </a:xfrm>
          <a:prstGeom prst="rect">
            <a:avLst/>
          </a:prstGeom>
        </p:spPr>
        <p:txBody>
          <a:bodyPr wrap="none">
            <a:spAutoFit/>
          </a:bodyPr>
          <a:lstStyle/>
          <a:p>
            <a:r>
              <a:rPr lang="en-US" sz="800" dirty="0" smtClean="0">
                <a:latin typeface="Arial" panose="020B0604020202020204" pitchFamily="34" charset="0"/>
              </a:rPr>
              <a:t>Photo by </a:t>
            </a:r>
            <a:r>
              <a:rPr lang="en-US" sz="800" dirty="0" err="1">
                <a:latin typeface="Arial" panose="020B0604020202020204" pitchFamily="34" charset="0"/>
              </a:rPr>
              <a:t>Dioboss</a:t>
            </a:r>
            <a:r>
              <a:rPr lang="en-US" sz="800" dirty="0">
                <a:latin typeface="Arial" panose="020B0604020202020204" pitchFamily="34" charset="0"/>
              </a:rPr>
              <a:t>, CC BY-NC-SA 2.0 </a:t>
            </a:r>
            <a:endParaRPr lang="en-US" sz="800" dirty="0"/>
          </a:p>
        </p:txBody>
      </p:sp>
      <p:sp>
        <p:nvSpPr>
          <p:cNvPr id="7" name="Title 1"/>
          <p:cNvSpPr txBox="1">
            <a:spLocks/>
          </p:cNvSpPr>
          <p:nvPr/>
        </p:nvSpPr>
        <p:spPr bwMode="auto">
          <a:xfrm>
            <a:off x="467544" y="4843266"/>
            <a:ext cx="5904656"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b="1" baseline="0">
                <a:solidFill>
                  <a:srgbClr val="0070C0"/>
                </a:solidFill>
                <a:latin typeface="+mj-lt"/>
                <a:ea typeface="+mj-ea"/>
                <a:cs typeface="+mj-cs"/>
              </a:defRPr>
            </a:lvl1pPr>
            <a:lvl2pPr algn="l" rtl="0" eaLnBrk="0" fontAlgn="base" hangingPunct="0">
              <a:spcBef>
                <a:spcPct val="0"/>
              </a:spcBef>
              <a:spcAft>
                <a:spcPct val="0"/>
              </a:spcAft>
              <a:defRPr sz="3200" b="1">
                <a:solidFill>
                  <a:srgbClr val="ED2939"/>
                </a:solidFill>
                <a:latin typeface="Arial" charset="0"/>
              </a:defRPr>
            </a:lvl2pPr>
            <a:lvl3pPr algn="l" rtl="0" eaLnBrk="0" fontAlgn="base" hangingPunct="0">
              <a:spcBef>
                <a:spcPct val="0"/>
              </a:spcBef>
              <a:spcAft>
                <a:spcPct val="0"/>
              </a:spcAft>
              <a:defRPr sz="3200" b="1">
                <a:solidFill>
                  <a:srgbClr val="ED2939"/>
                </a:solidFill>
                <a:latin typeface="Arial" charset="0"/>
              </a:defRPr>
            </a:lvl3pPr>
            <a:lvl4pPr algn="l" rtl="0" eaLnBrk="0" fontAlgn="base" hangingPunct="0">
              <a:spcBef>
                <a:spcPct val="0"/>
              </a:spcBef>
              <a:spcAft>
                <a:spcPct val="0"/>
              </a:spcAft>
              <a:defRPr sz="3200" b="1">
                <a:solidFill>
                  <a:srgbClr val="ED2939"/>
                </a:solidFill>
                <a:latin typeface="Arial" charset="0"/>
              </a:defRPr>
            </a:lvl4pPr>
            <a:lvl5pPr algn="l" rtl="0" eaLnBrk="0" fontAlgn="base" hangingPunct="0">
              <a:spcBef>
                <a:spcPct val="0"/>
              </a:spcBef>
              <a:spcAft>
                <a:spcPct val="0"/>
              </a:spcAft>
              <a:defRPr sz="3200" b="1">
                <a:solidFill>
                  <a:srgbClr val="ED2939"/>
                </a:solidFill>
                <a:latin typeface="Arial" charset="0"/>
              </a:defRPr>
            </a:lvl5pPr>
            <a:lvl6pPr marL="457200" algn="l" rtl="0" eaLnBrk="1" fontAlgn="base" hangingPunct="1">
              <a:spcBef>
                <a:spcPct val="0"/>
              </a:spcBef>
              <a:spcAft>
                <a:spcPct val="0"/>
              </a:spcAft>
              <a:defRPr sz="3200" b="1">
                <a:solidFill>
                  <a:srgbClr val="ED2939"/>
                </a:solidFill>
                <a:latin typeface="Arial" charset="0"/>
              </a:defRPr>
            </a:lvl6pPr>
            <a:lvl7pPr marL="914400" algn="l" rtl="0" eaLnBrk="1" fontAlgn="base" hangingPunct="1">
              <a:spcBef>
                <a:spcPct val="0"/>
              </a:spcBef>
              <a:spcAft>
                <a:spcPct val="0"/>
              </a:spcAft>
              <a:defRPr sz="3200" b="1">
                <a:solidFill>
                  <a:srgbClr val="ED2939"/>
                </a:solidFill>
                <a:latin typeface="Arial" charset="0"/>
              </a:defRPr>
            </a:lvl7pPr>
            <a:lvl8pPr marL="1371600" algn="l" rtl="0" eaLnBrk="1" fontAlgn="base" hangingPunct="1">
              <a:spcBef>
                <a:spcPct val="0"/>
              </a:spcBef>
              <a:spcAft>
                <a:spcPct val="0"/>
              </a:spcAft>
              <a:defRPr sz="3200" b="1">
                <a:solidFill>
                  <a:srgbClr val="ED2939"/>
                </a:solidFill>
                <a:latin typeface="Arial" charset="0"/>
              </a:defRPr>
            </a:lvl8pPr>
            <a:lvl9pPr marL="1828800" algn="l" rtl="0" eaLnBrk="1" fontAlgn="base" hangingPunct="1">
              <a:spcBef>
                <a:spcPct val="0"/>
              </a:spcBef>
              <a:spcAft>
                <a:spcPct val="0"/>
              </a:spcAft>
              <a:defRPr sz="3200" b="1">
                <a:solidFill>
                  <a:srgbClr val="ED2939"/>
                </a:solidFill>
                <a:latin typeface="Arial" charset="0"/>
              </a:defRPr>
            </a:lvl9pPr>
          </a:lstStyle>
          <a:p>
            <a:pPr>
              <a:defRPr/>
            </a:pPr>
            <a:r>
              <a:rPr lang="fi-FI" altLang="en-US" sz="2000" kern="0" dirty="0" err="1" smtClean="0">
                <a:solidFill>
                  <a:schemeClr val="bg1"/>
                </a:solidFill>
              </a:rPr>
              <a:t>Based</a:t>
            </a:r>
            <a:r>
              <a:rPr lang="fi-FI" altLang="en-US" sz="2000" kern="0" dirty="0" smtClean="0">
                <a:solidFill>
                  <a:schemeClr val="bg1"/>
                </a:solidFill>
              </a:rPr>
              <a:t> on </a:t>
            </a:r>
            <a:r>
              <a:rPr lang="fi-FI" altLang="en-US" sz="2000" kern="0" dirty="0" err="1" smtClean="0">
                <a:solidFill>
                  <a:schemeClr val="bg1"/>
                </a:solidFill>
              </a:rPr>
              <a:t>manuscript</a:t>
            </a:r>
            <a:r>
              <a:rPr lang="fi-FI" altLang="en-US" sz="2000" kern="0" dirty="0" smtClean="0">
                <a:solidFill>
                  <a:schemeClr val="bg1"/>
                </a:solidFill>
              </a:rPr>
              <a:t>:</a:t>
            </a:r>
          </a:p>
          <a:p>
            <a:pPr>
              <a:defRPr/>
            </a:pPr>
            <a:r>
              <a:rPr lang="fi-FI" altLang="en-US" sz="1400" dirty="0" smtClean="0">
                <a:solidFill>
                  <a:schemeClr val="bg1"/>
                </a:solidFill>
              </a:rPr>
              <a:t>http://sal.aalto.fi/publications/pdf-files/mham15b.pdf</a:t>
            </a:r>
          </a:p>
          <a:p>
            <a:pPr>
              <a:defRPr/>
            </a:pPr>
            <a:r>
              <a:rPr lang="fi-FI" altLang="en-US" sz="2800" kern="0" dirty="0" smtClean="0">
                <a:solidFill>
                  <a:schemeClr val="bg1"/>
                </a:solidFill>
              </a:rPr>
              <a:t> </a:t>
            </a:r>
            <a:endParaRPr lang="fi-FI" altLang="en-US" sz="2400" kern="0" dirty="0" smtClean="0">
              <a:solidFill>
                <a:schemeClr val="bg1"/>
              </a:solidFill>
            </a:endParaRPr>
          </a:p>
        </p:txBody>
      </p:sp>
    </p:spTree>
    <p:extLst>
      <p:ext uri="{BB962C8B-B14F-4D97-AF65-F5344CB8AC3E}">
        <p14:creationId xmlns:p14="http://schemas.microsoft.com/office/powerpoint/2010/main" val="3547118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p:cNvSpPr/>
          <p:nvPr/>
        </p:nvSpPr>
        <p:spPr>
          <a:xfrm>
            <a:off x="467544" y="548680"/>
            <a:ext cx="8401439" cy="5201424"/>
          </a:xfrm>
          <a:prstGeom prst="rect">
            <a:avLst/>
          </a:prstGeom>
        </p:spPr>
        <p:txBody>
          <a:bodyPr wrap="square">
            <a:spAutoFit/>
          </a:bodyPr>
          <a:lstStyle/>
          <a:p>
            <a:r>
              <a:rPr lang="fi-FI" altLang="en-US" sz="1600" dirty="0" smtClean="0">
                <a:solidFill>
                  <a:srgbClr val="0070C0"/>
                </a:solidFill>
              </a:rPr>
              <a:t>Presentation </a:t>
            </a:r>
            <a:r>
              <a:rPr lang="fi-FI" altLang="en-US" sz="1600" dirty="0" err="1" smtClean="0">
                <a:solidFill>
                  <a:srgbClr val="0070C0"/>
                </a:solidFill>
              </a:rPr>
              <a:t>based</a:t>
            </a:r>
            <a:r>
              <a:rPr lang="fi-FI" altLang="en-US" sz="1600" dirty="0" smtClean="0">
                <a:solidFill>
                  <a:srgbClr val="0070C0"/>
                </a:solidFill>
              </a:rPr>
              <a:t> on </a:t>
            </a:r>
            <a:r>
              <a:rPr lang="fi-FI" altLang="en-US" sz="1600" dirty="0" err="1" smtClean="0">
                <a:solidFill>
                  <a:srgbClr val="0070C0"/>
                </a:solidFill>
              </a:rPr>
              <a:t>manuscript</a:t>
            </a:r>
            <a:r>
              <a:rPr lang="fi-FI" altLang="en-US" sz="1600" dirty="0" smtClean="0">
                <a:solidFill>
                  <a:srgbClr val="0070C0"/>
                </a:solidFill>
              </a:rPr>
              <a:t>: </a:t>
            </a:r>
          </a:p>
          <a:p>
            <a:r>
              <a:rPr lang="en-US" sz="1200" dirty="0" err="1" smtClean="0"/>
              <a:t>Hämäläinen</a:t>
            </a:r>
            <a:r>
              <a:rPr lang="en-US" sz="1200" dirty="0" smtClean="0"/>
              <a:t>, R.P., Lahtinen, T.J., 2015</a:t>
            </a:r>
            <a:r>
              <a:rPr lang="en-US" sz="1200" b="1" dirty="0" smtClean="0"/>
              <a:t>.</a:t>
            </a:r>
            <a:r>
              <a:rPr lang="en-US" sz="1200" dirty="0" smtClean="0"/>
              <a:t> Path Dependence in Operational Research - An Illustration with the Even Swaps Decision Analysis Method. </a:t>
            </a:r>
            <a:r>
              <a:rPr lang="fi-FI" altLang="en-US" sz="1200" b="1" dirty="0" smtClean="0"/>
              <a:t>http://sal.aalto.fi/publications/pdf-files/mham15b.pdf</a:t>
            </a:r>
          </a:p>
          <a:p>
            <a:endParaRPr lang="fi-FI" altLang="en-US" sz="1200" dirty="0">
              <a:solidFill>
                <a:srgbClr val="0070C0"/>
              </a:solidFill>
            </a:endParaRPr>
          </a:p>
          <a:p>
            <a:r>
              <a:rPr lang="fi-FI" altLang="en-US" sz="1600" dirty="0" err="1" smtClean="0">
                <a:solidFill>
                  <a:srgbClr val="0070C0"/>
                </a:solidFill>
              </a:rPr>
              <a:t>References</a:t>
            </a:r>
            <a:r>
              <a:rPr lang="fi-FI" altLang="en-US" sz="1600" dirty="0" smtClean="0">
                <a:solidFill>
                  <a:srgbClr val="0070C0"/>
                </a:solidFill>
              </a:rPr>
              <a:t>:</a:t>
            </a:r>
            <a:r>
              <a:rPr lang="fi-FI" altLang="en-US" sz="1200" dirty="0" smtClean="0">
                <a:solidFill>
                  <a:schemeClr val="accent4"/>
                </a:solidFill>
              </a:rPr>
              <a:t/>
            </a:r>
            <a:br>
              <a:rPr lang="fi-FI" altLang="en-US" sz="1200" dirty="0" smtClean="0">
                <a:solidFill>
                  <a:schemeClr val="accent4"/>
                </a:solidFill>
              </a:rPr>
            </a:br>
            <a:r>
              <a:rPr lang="en-US" sz="1200" dirty="0" smtClean="0">
                <a:solidFill>
                  <a:schemeClr val="accent4"/>
                </a:solidFill>
              </a:rPr>
              <a:t>Little, J.D.C., 1970. Models and Managers: The Concept of Decision Calculus. Management Science 16 (8), B466-B485. Reprinted in Management Science 50 (12 Supplement), 1841-1853.</a:t>
            </a:r>
            <a:r>
              <a:rPr lang="fi-FI" altLang="en-US" sz="1200" dirty="0" smtClean="0">
                <a:solidFill>
                  <a:schemeClr val="accent4"/>
                </a:solidFill>
              </a:rPr>
              <a:t/>
            </a:r>
            <a:br>
              <a:rPr lang="fi-FI" altLang="en-US" sz="1200" dirty="0" smtClean="0">
                <a:solidFill>
                  <a:schemeClr val="accent4"/>
                </a:solidFill>
              </a:rPr>
            </a:br>
            <a:r>
              <a:rPr lang="en-US" sz="1200" dirty="0" smtClean="0">
                <a:solidFill>
                  <a:schemeClr val="accent4"/>
                </a:solidFill>
              </a:rPr>
              <a:t>Morris, W. T., 1967. On the Art of Modeling. Management Science 13 (12), B707-B717.</a:t>
            </a:r>
            <a:r>
              <a:rPr lang="fi-FI" altLang="en-US" sz="1200" dirty="0" smtClean="0">
                <a:solidFill>
                  <a:schemeClr val="accent4"/>
                </a:solidFill>
              </a:rPr>
              <a:t/>
            </a:r>
            <a:br>
              <a:rPr lang="fi-FI" altLang="en-US" sz="1200" dirty="0" smtClean="0">
                <a:solidFill>
                  <a:schemeClr val="accent4"/>
                </a:solidFill>
              </a:rPr>
            </a:br>
            <a:r>
              <a:rPr lang="en-US" sz="1200" dirty="0" smtClean="0">
                <a:solidFill>
                  <a:schemeClr val="accent4"/>
                </a:solidFill>
              </a:rPr>
              <a:t>David, P.A., 1985. Clio and the Economics of QWERTY. The American Economic Review 75 (2), 332-337.</a:t>
            </a:r>
            <a:r>
              <a:rPr lang="fi-FI" altLang="en-US" sz="1200" dirty="0" smtClean="0">
                <a:solidFill>
                  <a:schemeClr val="accent4"/>
                </a:solidFill>
              </a:rPr>
              <a:t/>
            </a:r>
            <a:br>
              <a:rPr lang="fi-FI" altLang="en-US" sz="1200" dirty="0" smtClean="0">
                <a:solidFill>
                  <a:schemeClr val="accent4"/>
                </a:solidFill>
              </a:rPr>
            </a:br>
            <a:r>
              <a:rPr lang="en-US" sz="1200" dirty="0" smtClean="0">
                <a:solidFill>
                  <a:schemeClr val="accent4"/>
                </a:solidFill>
              </a:rPr>
              <a:t>Landry, M., </a:t>
            </a:r>
            <a:r>
              <a:rPr lang="en-US" sz="1200" dirty="0" err="1" smtClean="0">
                <a:solidFill>
                  <a:schemeClr val="accent4"/>
                </a:solidFill>
              </a:rPr>
              <a:t>Malouin</a:t>
            </a:r>
            <a:r>
              <a:rPr lang="en-US" sz="1200" dirty="0" smtClean="0">
                <a:solidFill>
                  <a:schemeClr val="accent4"/>
                </a:solidFill>
              </a:rPr>
              <a:t>, J-L., Oral, M. 1983. Model validation in operations research. European Journal of Operational Research 14 (3), 207-220.</a:t>
            </a:r>
            <a:r>
              <a:rPr lang="fi-FI" altLang="en-US" sz="1200" dirty="0" smtClean="0">
                <a:solidFill>
                  <a:schemeClr val="accent4"/>
                </a:solidFill>
              </a:rPr>
              <a:t/>
            </a:r>
            <a:br>
              <a:rPr lang="fi-FI" altLang="en-US" sz="1200" dirty="0" smtClean="0">
                <a:solidFill>
                  <a:schemeClr val="accent4"/>
                </a:solidFill>
              </a:rPr>
            </a:br>
            <a:r>
              <a:rPr lang="en-US" sz="1200" dirty="0" smtClean="0">
                <a:solidFill>
                  <a:schemeClr val="accent4"/>
                </a:solidFill>
              </a:rPr>
              <a:t>Arthur, W.B., 1989. Competing technologies, increasing returns, and lock-in by historical events. The Economic Journal 99 (394), 116-131.</a:t>
            </a:r>
            <a:br>
              <a:rPr lang="en-US" sz="1200" dirty="0" smtClean="0">
                <a:solidFill>
                  <a:schemeClr val="accent4"/>
                </a:solidFill>
              </a:rPr>
            </a:br>
            <a:r>
              <a:rPr lang="en-US" sz="1200" dirty="0" smtClean="0">
                <a:solidFill>
                  <a:schemeClr val="accent4"/>
                </a:solidFill>
              </a:rPr>
              <a:t>Hammond, J.S., Keeney, R.L., </a:t>
            </a:r>
            <a:r>
              <a:rPr lang="en-US" sz="1200" dirty="0" err="1" smtClean="0">
                <a:solidFill>
                  <a:schemeClr val="accent4"/>
                </a:solidFill>
              </a:rPr>
              <a:t>Raiffa</a:t>
            </a:r>
            <a:r>
              <a:rPr lang="en-US" sz="1200" dirty="0" smtClean="0">
                <a:solidFill>
                  <a:schemeClr val="accent4"/>
                </a:solidFill>
              </a:rPr>
              <a:t>, H., 1999. Smart Choices: A Practical Guide to Making Better Decisions. </a:t>
            </a:r>
            <a:r>
              <a:rPr lang="fi-FI" sz="1200" dirty="0" err="1" smtClean="0">
                <a:solidFill>
                  <a:schemeClr val="accent4"/>
                </a:solidFill>
              </a:rPr>
              <a:t>Harward</a:t>
            </a:r>
            <a:r>
              <a:rPr lang="fi-FI" sz="1200" dirty="0" smtClean="0">
                <a:solidFill>
                  <a:schemeClr val="accent4"/>
                </a:solidFill>
              </a:rPr>
              <a:t> Business School Press, Boston, MA.</a:t>
            </a:r>
            <a:r>
              <a:rPr lang="en-US" sz="1200" dirty="0" smtClean="0">
                <a:solidFill>
                  <a:schemeClr val="accent4"/>
                </a:solidFill>
              </a:rPr>
              <a:t/>
            </a:r>
            <a:br>
              <a:rPr lang="en-US" sz="1200" dirty="0" smtClean="0">
                <a:solidFill>
                  <a:schemeClr val="accent4"/>
                </a:solidFill>
              </a:rPr>
            </a:br>
            <a:r>
              <a:rPr lang="en-US" sz="1200" dirty="0" err="1" smtClean="0">
                <a:solidFill>
                  <a:schemeClr val="accent4"/>
                </a:solidFill>
              </a:rPr>
              <a:t>Pidd</a:t>
            </a:r>
            <a:r>
              <a:rPr lang="en-US" sz="1200" dirty="0" smtClean="0">
                <a:solidFill>
                  <a:schemeClr val="accent4"/>
                </a:solidFill>
              </a:rPr>
              <a:t>, M., 1999. Just Modeling Through: A Rough Guide to Modeling. Interfaces 29 (2), 118-132.</a:t>
            </a:r>
          </a:p>
          <a:p>
            <a:r>
              <a:rPr lang="en-US" sz="1200" dirty="0" err="1"/>
              <a:t>Mustajoki</a:t>
            </a:r>
            <a:r>
              <a:rPr lang="en-US" sz="1200" dirty="0"/>
              <a:t>, J., </a:t>
            </a:r>
            <a:r>
              <a:rPr lang="en-US" sz="1200" dirty="0" err="1"/>
              <a:t>Hämäläinen</a:t>
            </a:r>
            <a:r>
              <a:rPr lang="en-US" sz="1200" dirty="0"/>
              <a:t>, R.P., 2007. Smart-Swaps - A decision support system for </a:t>
            </a:r>
            <a:r>
              <a:rPr lang="en-US" sz="1200" dirty="0" err="1"/>
              <a:t>multicriteria</a:t>
            </a:r>
            <a:r>
              <a:rPr lang="en-US" sz="1200" dirty="0"/>
              <a:t> decision analysis with the even swaps method. Decision Support Systems 44 (1), 313-325</a:t>
            </a:r>
            <a:r>
              <a:rPr lang="en-US" sz="1200" dirty="0" smtClean="0"/>
              <a:t>.</a:t>
            </a:r>
            <a:r>
              <a:rPr lang="fi-FI" sz="1200" dirty="0" smtClean="0">
                <a:solidFill>
                  <a:schemeClr val="accent4"/>
                </a:solidFill>
              </a:rPr>
              <a:t/>
            </a:r>
            <a:br>
              <a:rPr lang="fi-FI" sz="1200" dirty="0" smtClean="0">
                <a:solidFill>
                  <a:schemeClr val="accent4"/>
                </a:solidFill>
              </a:rPr>
            </a:br>
            <a:r>
              <a:rPr lang="en-US" sz="1200" dirty="0" smtClean="0">
                <a:solidFill>
                  <a:schemeClr val="accent4"/>
                </a:solidFill>
              </a:rPr>
              <a:t>Webster, M., 2008. Incorporating Path Dependency into Decision-Analytic Methods: An Application to Global Climate-Change Policy. Decision Analysis</a:t>
            </a:r>
            <a:r>
              <a:rPr lang="en-US" sz="1200" i="1" dirty="0" smtClean="0">
                <a:solidFill>
                  <a:schemeClr val="accent4"/>
                </a:solidFill>
              </a:rPr>
              <a:t> </a:t>
            </a:r>
            <a:r>
              <a:rPr lang="en-US" sz="1200" dirty="0" smtClean="0">
                <a:solidFill>
                  <a:schemeClr val="accent4"/>
                </a:solidFill>
              </a:rPr>
              <a:t>5 (2), 60-75.</a:t>
            </a:r>
            <a:r>
              <a:rPr lang="fi-FI" sz="1200" dirty="0" smtClean="0">
                <a:solidFill>
                  <a:schemeClr val="accent4"/>
                </a:solidFill>
              </a:rPr>
              <a:t/>
            </a:r>
            <a:br>
              <a:rPr lang="fi-FI" sz="1200" dirty="0" smtClean="0">
                <a:solidFill>
                  <a:schemeClr val="accent4"/>
                </a:solidFill>
              </a:rPr>
            </a:br>
            <a:r>
              <a:rPr lang="en-US" sz="1200" dirty="0" err="1" smtClean="0">
                <a:solidFill>
                  <a:schemeClr val="accent4"/>
                </a:solidFill>
              </a:rPr>
              <a:t>Ormerod</a:t>
            </a:r>
            <a:r>
              <a:rPr lang="en-US" sz="1200" dirty="0" smtClean="0">
                <a:solidFill>
                  <a:schemeClr val="accent4"/>
                </a:solidFill>
              </a:rPr>
              <a:t>, R. J. 2008. The transformation competence perspective. </a:t>
            </a:r>
            <a:r>
              <a:rPr lang="en-US" sz="1200" i="1" dirty="0" smtClean="0">
                <a:solidFill>
                  <a:schemeClr val="accent4"/>
                </a:solidFill>
              </a:rPr>
              <a:t>Journal of the </a:t>
            </a:r>
            <a:r>
              <a:rPr lang="en-US" sz="1200" dirty="0" smtClean="0">
                <a:solidFill>
                  <a:schemeClr val="accent4"/>
                </a:solidFill>
              </a:rPr>
              <a:t>Operational Research Society 59(11), 1435-1448. </a:t>
            </a:r>
            <a:br>
              <a:rPr lang="en-US" sz="1200" dirty="0" smtClean="0">
                <a:solidFill>
                  <a:schemeClr val="accent4"/>
                </a:solidFill>
              </a:rPr>
            </a:br>
            <a:r>
              <a:rPr lang="en-US" sz="1200" dirty="0" err="1" smtClean="0">
                <a:solidFill>
                  <a:schemeClr val="accent4"/>
                </a:solidFill>
              </a:rPr>
              <a:t>Rauschmayer</a:t>
            </a:r>
            <a:r>
              <a:rPr lang="en-US" sz="1200" dirty="0" smtClean="0">
                <a:solidFill>
                  <a:schemeClr val="accent4"/>
                </a:solidFill>
              </a:rPr>
              <a:t>, F., </a:t>
            </a:r>
            <a:r>
              <a:rPr lang="en-US" sz="1200" dirty="0" err="1" smtClean="0">
                <a:solidFill>
                  <a:schemeClr val="accent4"/>
                </a:solidFill>
              </a:rPr>
              <a:t>Kavathatzopoulos</a:t>
            </a:r>
            <a:r>
              <a:rPr lang="en-US" sz="1200" dirty="0" smtClean="0">
                <a:solidFill>
                  <a:schemeClr val="accent4"/>
                </a:solidFill>
              </a:rPr>
              <a:t>, I., </a:t>
            </a:r>
            <a:r>
              <a:rPr lang="en-US" sz="1200" dirty="0" err="1" smtClean="0">
                <a:solidFill>
                  <a:schemeClr val="accent4"/>
                </a:solidFill>
              </a:rPr>
              <a:t>Kunsch</a:t>
            </a:r>
            <a:r>
              <a:rPr lang="en-US" sz="1200" dirty="0" smtClean="0">
                <a:solidFill>
                  <a:schemeClr val="accent4"/>
                </a:solidFill>
              </a:rPr>
              <a:t>, P.L., </a:t>
            </a:r>
            <a:r>
              <a:rPr lang="en-US" sz="1200" dirty="0" err="1" smtClean="0">
                <a:solidFill>
                  <a:schemeClr val="accent4"/>
                </a:solidFill>
              </a:rPr>
              <a:t>Menestrel</a:t>
            </a:r>
            <a:r>
              <a:rPr lang="en-US" sz="1200" dirty="0" smtClean="0">
                <a:solidFill>
                  <a:schemeClr val="accent4"/>
                </a:solidFill>
              </a:rPr>
              <a:t>, M. Le., 2009. Why good </a:t>
            </a:r>
            <a:r>
              <a:rPr lang="en-US" sz="1200" dirty="0" err="1" smtClean="0">
                <a:solidFill>
                  <a:schemeClr val="accent4"/>
                </a:solidFill>
              </a:rPr>
              <a:t>pratice</a:t>
            </a:r>
            <a:r>
              <a:rPr lang="en-US" sz="1200" dirty="0" smtClean="0">
                <a:solidFill>
                  <a:schemeClr val="accent4"/>
                </a:solidFill>
              </a:rPr>
              <a:t> of OR is not enough – Ethical challenges for the OR practitioner. Omega 37 (6), 1089-1099.</a:t>
            </a:r>
            <a:r>
              <a:rPr lang="fi-FI" sz="1200" dirty="0" smtClean="0">
                <a:solidFill>
                  <a:schemeClr val="accent4"/>
                </a:solidFill>
              </a:rPr>
              <a:t/>
            </a:r>
            <a:br>
              <a:rPr lang="fi-FI" sz="1200" dirty="0" smtClean="0">
                <a:solidFill>
                  <a:schemeClr val="accent4"/>
                </a:solidFill>
              </a:rPr>
            </a:br>
            <a:r>
              <a:rPr lang="en-US" sz="1200" dirty="0" err="1" smtClean="0">
                <a:solidFill>
                  <a:schemeClr val="accent4"/>
                </a:solidFill>
              </a:rPr>
              <a:t>Sydow</a:t>
            </a:r>
            <a:r>
              <a:rPr lang="en-US" sz="1200" dirty="0" smtClean="0">
                <a:solidFill>
                  <a:schemeClr val="accent4"/>
                </a:solidFill>
              </a:rPr>
              <a:t>, J., </a:t>
            </a:r>
            <a:r>
              <a:rPr lang="en-US" sz="1200" dirty="0" err="1" smtClean="0">
                <a:solidFill>
                  <a:schemeClr val="accent4"/>
                </a:solidFill>
              </a:rPr>
              <a:t>Schreyögg</a:t>
            </a:r>
            <a:r>
              <a:rPr lang="en-US" sz="1200" dirty="0" smtClean="0">
                <a:solidFill>
                  <a:schemeClr val="accent4"/>
                </a:solidFill>
              </a:rPr>
              <a:t>, G., Koch, J., 2009. Organizational Path Dependence: Opening The Black Box. Academy of Management Review</a:t>
            </a:r>
            <a:r>
              <a:rPr lang="en-US" sz="1200" i="1" dirty="0" smtClean="0">
                <a:solidFill>
                  <a:schemeClr val="accent4"/>
                </a:solidFill>
              </a:rPr>
              <a:t> </a:t>
            </a:r>
            <a:r>
              <a:rPr lang="en-US" sz="1200" dirty="0" smtClean="0">
                <a:solidFill>
                  <a:schemeClr val="accent4"/>
                </a:solidFill>
              </a:rPr>
              <a:t>34 (4), 689-709.</a:t>
            </a:r>
            <a:endParaRPr lang="en-US" sz="1200" dirty="0">
              <a:solidFill>
                <a:schemeClr val="accent4"/>
              </a:solidFill>
            </a:endParaRPr>
          </a:p>
        </p:txBody>
      </p:sp>
    </p:spTree>
    <p:extLst>
      <p:ext uri="{BB962C8B-B14F-4D97-AF65-F5344CB8AC3E}">
        <p14:creationId xmlns:p14="http://schemas.microsoft.com/office/powerpoint/2010/main" val="118635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fi-FI" altLang="en-US" dirty="0" err="1" smtClean="0"/>
              <a:t>Path</a:t>
            </a:r>
            <a:r>
              <a:rPr lang="fi-FI" altLang="en-US" dirty="0" smtClean="0"/>
              <a:t> in </a:t>
            </a:r>
            <a:r>
              <a:rPr lang="fi-FI" altLang="en-US" dirty="0" err="1" smtClean="0"/>
              <a:t>Operational</a:t>
            </a:r>
            <a:r>
              <a:rPr lang="fi-FI" altLang="en-US" dirty="0" smtClean="0"/>
              <a:t> </a:t>
            </a:r>
            <a:r>
              <a:rPr lang="fi-FI" altLang="en-US" dirty="0" err="1" smtClean="0"/>
              <a:t>Research</a:t>
            </a:r>
            <a:endParaRPr lang="fi-FI" altLang="en-US" dirty="0" smtClean="0"/>
          </a:p>
        </p:txBody>
      </p:sp>
      <p:sp>
        <p:nvSpPr>
          <p:cNvPr id="3" name="Content Placeholder 2"/>
          <p:cNvSpPr>
            <a:spLocks noGrp="1"/>
          </p:cNvSpPr>
          <p:nvPr>
            <p:ph idx="1"/>
          </p:nvPr>
        </p:nvSpPr>
        <p:spPr>
          <a:xfrm>
            <a:off x="827584" y="2276872"/>
            <a:ext cx="8201670" cy="3183499"/>
          </a:xfrm>
        </p:spPr>
        <p:txBody>
          <a:bodyPr/>
          <a:lstStyle/>
          <a:p>
            <a:r>
              <a:rPr lang="fi-FI" dirty="0" err="1" smtClean="0"/>
              <a:t>Stakeholder</a:t>
            </a:r>
            <a:r>
              <a:rPr lang="fi-FI" dirty="0" smtClean="0"/>
              <a:t> </a:t>
            </a:r>
            <a:r>
              <a:rPr lang="fi-FI" dirty="0" err="1" smtClean="0"/>
              <a:t>engagement</a:t>
            </a:r>
            <a:endParaRPr lang="fi-FI" dirty="0" smtClean="0"/>
          </a:p>
          <a:p>
            <a:r>
              <a:rPr lang="fi-FI" dirty="0" err="1" smtClean="0"/>
              <a:t>Framing</a:t>
            </a:r>
            <a:r>
              <a:rPr lang="fi-FI" dirty="0" smtClean="0"/>
              <a:t> and </a:t>
            </a:r>
            <a:r>
              <a:rPr lang="fi-FI" dirty="0" err="1" smtClean="0"/>
              <a:t>structuring</a:t>
            </a:r>
            <a:endParaRPr lang="fi-FI" dirty="0" smtClean="0"/>
          </a:p>
          <a:p>
            <a:r>
              <a:rPr lang="fi-FI" dirty="0" err="1" smtClean="0"/>
              <a:t>Choice</a:t>
            </a:r>
            <a:r>
              <a:rPr lang="fi-FI" dirty="0" smtClean="0"/>
              <a:t> of </a:t>
            </a:r>
            <a:r>
              <a:rPr lang="fi-FI" dirty="0" err="1" smtClean="0"/>
              <a:t>model</a:t>
            </a:r>
            <a:endParaRPr lang="fi-FI" dirty="0" smtClean="0"/>
          </a:p>
          <a:p>
            <a:r>
              <a:rPr lang="fi-FI" dirty="0" smtClean="0"/>
              <a:t>Data </a:t>
            </a:r>
            <a:r>
              <a:rPr lang="fi-FI" dirty="0" err="1" smtClean="0"/>
              <a:t>collection</a:t>
            </a:r>
            <a:r>
              <a:rPr lang="fi-FI" dirty="0"/>
              <a:t> </a:t>
            </a:r>
            <a:r>
              <a:rPr lang="fi-FI" dirty="0" smtClean="0"/>
              <a:t>and </a:t>
            </a:r>
            <a:r>
              <a:rPr lang="fi-FI" dirty="0" err="1" smtClean="0"/>
              <a:t>preference</a:t>
            </a:r>
            <a:r>
              <a:rPr lang="fi-FI" dirty="0" smtClean="0"/>
              <a:t> </a:t>
            </a:r>
            <a:r>
              <a:rPr lang="fi-FI" dirty="0" err="1" smtClean="0"/>
              <a:t>elicitation</a:t>
            </a:r>
            <a:endParaRPr lang="fi-FI" dirty="0" smtClean="0"/>
          </a:p>
          <a:p>
            <a:r>
              <a:rPr lang="fi-FI" dirty="0" smtClean="0"/>
              <a:t>Order of </a:t>
            </a:r>
            <a:r>
              <a:rPr lang="fi-FI" dirty="0" err="1" smtClean="0"/>
              <a:t>steps</a:t>
            </a:r>
            <a:r>
              <a:rPr lang="fi-FI" dirty="0" smtClean="0"/>
              <a:t> in </a:t>
            </a:r>
            <a:r>
              <a:rPr lang="fi-FI" dirty="0" err="1" smtClean="0"/>
              <a:t>specifying</a:t>
            </a:r>
            <a:r>
              <a:rPr lang="fi-FI" dirty="0" smtClean="0"/>
              <a:t> and </a:t>
            </a:r>
            <a:r>
              <a:rPr lang="fi-FI" dirty="0" err="1" smtClean="0"/>
              <a:t>solving</a:t>
            </a:r>
            <a:r>
              <a:rPr lang="fi-FI" dirty="0" smtClean="0"/>
              <a:t> </a:t>
            </a:r>
            <a:r>
              <a:rPr lang="fi-FI" dirty="0" err="1" smtClean="0"/>
              <a:t>the</a:t>
            </a:r>
            <a:r>
              <a:rPr lang="fi-FI" dirty="0" smtClean="0"/>
              <a:t> </a:t>
            </a:r>
            <a:r>
              <a:rPr lang="fi-FI" dirty="0" err="1" smtClean="0"/>
              <a:t>model</a:t>
            </a:r>
            <a:endParaRPr lang="fi-FI" dirty="0" smtClean="0"/>
          </a:p>
        </p:txBody>
      </p:sp>
      <p:sp>
        <p:nvSpPr>
          <p:cNvPr id="4" name="Suorakulmio 3"/>
          <p:cNvSpPr/>
          <p:nvPr/>
        </p:nvSpPr>
        <p:spPr bwMode="auto">
          <a:xfrm>
            <a:off x="467544" y="1268760"/>
            <a:ext cx="7704856" cy="864096"/>
          </a:xfrm>
          <a:prstGeom prst="rect">
            <a:avLst/>
          </a:prstGeom>
          <a:solidFill>
            <a:srgbClr val="FFD5F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defRPr/>
            </a:pPr>
            <a:r>
              <a:rPr lang="fi-FI" sz="2400" dirty="0" err="1" smtClean="0"/>
              <a:t>The</a:t>
            </a:r>
            <a:r>
              <a:rPr lang="fi-FI" sz="2400" dirty="0" smtClean="0"/>
              <a:t> </a:t>
            </a:r>
            <a:r>
              <a:rPr lang="fi-FI" sz="2400" dirty="0" err="1" smtClean="0"/>
              <a:t>sequence</a:t>
            </a:r>
            <a:r>
              <a:rPr lang="fi-FI" sz="2400" dirty="0" smtClean="0"/>
              <a:t> of </a:t>
            </a:r>
            <a:r>
              <a:rPr lang="fi-FI" sz="2400" dirty="0" err="1" smtClean="0"/>
              <a:t>steps</a:t>
            </a:r>
            <a:r>
              <a:rPr lang="fi-FI" sz="2400" dirty="0" smtClean="0"/>
              <a:t> </a:t>
            </a:r>
            <a:r>
              <a:rPr lang="fi-FI" sz="2400" dirty="0" err="1" smtClean="0"/>
              <a:t>taken</a:t>
            </a:r>
            <a:r>
              <a:rPr lang="fi-FI" sz="2400" dirty="0" smtClean="0"/>
              <a:t> in </a:t>
            </a:r>
            <a:r>
              <a:rPr lang="fi-FI" sz="2400" dirty="0" err="1" smtClean="0"/>
              <a:t>the</a:t>
            </a:r>
            <a:r>
              <a:rPr lang="fi-FI" sz="2400" dirty="0" smtClean="0"/>
              <a:t> OR </a:t>
            </a:r>
            <a:r>
              <a:rPr lang="fi-FI" sz="2400" dirty="0" err="1" smtClean="0"/>
              <a:t>process</a:t>
            </a:r>
            <a:endParaRPr lang="fi-FI" sz="2400" dirty="0"/>
          </a:p>
        </p:txBody>
      </p:sp>
    </p:spTree>
    <p:extLst>
      <p:ext uri="{BB962C8B-B14F-4D97-AF65-F5344CB8AC3E}">
        <p14:creationId xmlns:p14="http://schemas.microsoft.com/office/powerpoint/2010/main" val="1257011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p:cNvSpPr/>
          <p:nvPr/>
        </p:nvSpPr>
        <p:spPr bwMode="auto">
          <a:xfrm>
            <a:off x="467544" y="4557761"/>
            <a:ext cx="7920880" cy="1080120"/>
          </a:xfrm>
          <a:prstGeom prst="rect">
            <a:avLst/>
          </a:prstGeom>
          <a:solidFill>
            <a:srgbClr val="FFD5F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Otsikko 1"/>
          <p:cNvSpPr>
            <a:spLocks noGrp="1"/>
          </p:cNvSpPr>
          <p:nvPr>
            <p:ph type="title"/>
          </p:nvPr>
        </p:nvSpPr>
        <p:spPr>
          <a:xfrm>
            <a:off x="545901" y="260648"/>
            <a:ext cx="7985125" cy="1079500"/>
          </a:xfrm>
        </p:spPr>
        <p:txBody>
          <a:bodyPr/>
          <a:lstStyle/>
          <a:p>
            <a:r>
              <a:rPr lang="fi-FI" dirty="0" err="1" smtClean="0"/>
              <a:t>Path</a:t>
            </a:r>
            <a:r>
              <a:rPr lang="fi-FI" dirty="0" smtClean="0"/>
              <a:t> </a:t>
            </a:r>
            <a:r>
              <a:rPr lang="fi-FI" dirty="0" err="1" smtClean="0"/>
              <a:t>dependence</a:t>
            </a:r>
            <a:r>
              <a:rPr lang="fi-FI" dirty="0" smtClean="0"/>
              <a:t> in OR:</a:t>
            </a:r>
            <a:br>
              <a:rPr lang="fi-FI" dirty="0" smtClean="0"/>
            </a:br>
            <a:r>
              <a:rPr lang="fi-FI" dirty="0" err="1" smtClean="0"/>
              <a:t>Process</a:t>
            </a:r>
            <a:r>
              <a:rPr lang="fi-FI" dirty="0" smtClean="0"/>
              <a:t> </a:t>
            </a:r>
            <a:r>
              <a:rPr lang="fi-FI" dirty="0" err="1" smtClean="0"/>
              <a:t>outcome</a:t>
            </a:r>
            <a:r>
              <a:rPr lang="fi-FI" dirty="0" smtClean="0"/>
              <a:t> </a:t>
            </a:r>
            <a:r>
              <a:rPr lang="fi-FI" dirty="0" err="1" smtClean="0"/>
              <a:t>depends</a:t>
            </a:r>
            <a:r>
              <a:rPr lang="fi-FI" dirty="0" smtClean="0"/>
              <a:t> on </a:t>
            </a:r>
            <a:r>
              <a:rPr lang="fi-FI" dirty="0" err="1" smtClean="0"/>
              <a:t>the</a:t>
            </a:r>
            <a:r>
              <a:rPr lang="fi-FI" dirty="0" smtClean="0"/>
              <a:t> </a:t>
            </a:r>
            <a:r>
              <a:rPr lang="fi-FI" dirty="0" err="1" smtClean="0"/>
              <a:t>path</a:t>
            </a:r>
            <a:r>
              <a:rPr lang="fi-FI" dirty="0" smtClean="0"/>
              <a:t> </a:t>
            </a:r>
            <a:r>
              <a:rPr lang="fi-FI" dirty="0" err="1" smtClean="0"/>
              <a:t>followed</a:t>
            </a:r>
            <a:endParaRPr lang="en-US" sz="3600" dirty="0"/>
          </a:p>
        </p:txBody>
      </p:sp>
      <p:sp>
        <p:nvSpPr>
          <p:cNvPr id="3" name="Sisällön paikkamerkki 2"/>
          <p:cNvSpPr>
            <a:spLocks noGrp="1"/>
          </p:cNvSpPr>
          <p:nvPr>
            <p:ph idx="1"/>
          </p:nvPr>
        </p:nvSpPr>
        <p:spPr>
          <a:xfrm>
            <a:off x="545901" y="1946502"/>
            <a:ext cx="7985125" cy="2304255"/>
          </a:xfrm>
        </p:spPr>
        <p:txBody>
          <a:bodyPr/>
          <a:lstStyle/>
          <a:p>
            <a:pPr marL="0" indent="0">
              <a:buNone/>
            </a:pPr>
            <a:r>
              <a:rPr lang="fi-FI" dirty="0" err="1" smtClean="0"/>
              <a:t>Implicitly</a:t>
            </a:r>
            <a:r>
              <a:rPr lang="fi-FI" dirty="0" smtClean="0"/>
              <a:t> </a:t>
            </a:r>
            <a:r>
              <a:rPr lang="fi-FI" dirty="0" err="1" smtClean="0"/>
              <a:t>recognized</a:t>
            </a:r>
            <a:r>
              <a:rPr lang="fi-FI" dirty="0" smtClean="0"/>
              <a:t> </a:t>
            </a:r>
            <a:r>
              <a:rPr lang="fi-FI" dirty="0" err="1" smtClean="0"/>
              <a:t>already</a:t>
            </a:r>
            <a:r>
              <a:rPr lang="fi-FI" dirty="0" smtClean="0"/>
              <a:t> </a:t>
            </a:r>
            <a:r>
              <a:rPr lang="fi-FI" dirty="0" err="1" smtClean="0"/>
              <a:t>early</a:t>
            </a:r>
            <a:endParaRPr lang="fi-FI" dirty="0" smtClean="0"/>
          </a:p>
          <a:p>
            <a:pPr>
              <a:defRPr/>
            </a:pPr>
            <a:r>
              <a:rPr lang="fi-FI" dirty="0" smtClean="0"/>
              <a:t>Best </a:t>
            </a:r>
            <a:r>
              <a:rPr lang="fi-FI" dirty="0" err="1"/>
              <a:t>practices</a:t>
            </a:r>
            <a:r>
              <a:rPr lang="fi-FI" dirty="0"/>
              <a:t>: </a:t>
            </a:r>
            <a:r>
              <a:rPr lang="fi-FI" dirty="0" smtClean="0"/>
              <a:t> Morris (1967), </a:t>
            </a:r>
            <a:r>
              <a:rPr lang="fi-FI" dirty="0" err="1" smtClean="0"/>
              <a:t>Pidd</a:t>
            </a:r>
            <a:r>
              <a:rPr lang="fi-FI" dirty="0" smtClean="0"/>
              <a:t> (1999)</a:t>
            </a:r>
            <a:endParaRPr lang="fi-FI" dirty="0"/>
          </a:p>
          <a:p>
            <a:pPr>
              <a:defRPr/>
            </a:pPr>
            <a:r>
              <a:rPr lang="fi-FI" dirty="0" err="1"/>
              <a:t>Adaptive</a:t>
            </a:r>
            <a:r>
              <a:rPr lang="fi-FI" dirty="0"/>
              <a:t> </a:t>
            </a:r>
            <a:r>
              <a:rPr lang="fi-FI" dirty="0" err="1"/>
              <a:t>problem</a:t>
            </a:r>
            <a:r>
              <a:rPr lang="fi-FI" dirty="0"/>
              <a:t> </a:t>
            </a:r>
            <a:r>
              <a:rPr lang="fi-FI" dirty="0" err="1"/>
              <a:t>solving</a:t>
            </a:r>
            <a:r>
              <a:rPr lang="fi-FI" dirty="0" smtClean="0"/>
              <a:t>: Little (1970), </a:t>
            </a:r>
            <a:r>
              <a:rPr lang="fi-FI" dirty="0" err="1" smtClean="0"/>
              <a:t>Ormerod</a:t>
            </a:r>
            <a:r>
              <a:rPr lang="fi-FI" dirty="0" smtClean="0"/>
              <a:t> (2008)</a:t>
            </a:r>
          </a:p>
          <a:p>
            <a:pPr>
              <a:defRPr/>
            </a:pPr>
            <a:r>
              <a:rPr lang="fi-FI" dirty="0" err="1" smtClean="0"/>
              <a:t>Model</a:t>
            </a:r>
            <a:r>
              <a:rPr lang="fi-FI" dirty="0" smtClean="0"/>
              <a:t> </a:t>
            </a:r>
            <a:r>
              <a:rPr lang="fi-FI" dirty="0" err="1" smtClean="0"/>
              <a:t>validity</a:t>
            </a:r>
            <a:r>
              <a:rPr lang="fi-FI" dirty="0" smtClean="0"/>
              <a:t>: </a:t>
            </a:r>
            <a:r>
              <a:rPr lang="fi-FI" dirty="0" err="1" smtClean="0"/>
              <a:t>Landry</a:t>
            </a:r>
            <a:r>
              <a:rPr lang="fi-FI" dirty="0" smtClean="0"/>
              <a:t> </a:t>
            </a:r>
            <a:r>
              <a:rPr lang="fi-FI" dirty="0"/>
              <a:t>et al. (1983</a:t>
            </a:r>
            <a:r>
              <a:rPr lang="fi-FI" dirty="0" smtClean="0"/>
              <a:t>)</a:t>
            </a:r>
            <a:endParaRPr lang="fi-FI" dirty="0"/>
          </a:p>
          <a:p>
            <a:pPr>
              <a:defRPr/>
            </a:pPr>
            <a:r>
              <a:rPr lang="fi-FI" dirty="0" err="1"/>
              <a:t>Ethics</a:t>
            </a:r>
            <a:r>
              <a:rPr lang="fi-FI" dirty="0" smtClean="0"/>
              <a:t>: </a:t>
            </a:r>
            <a:r>
              <a:rPr lang="fi-FI" dirty="0" err="1" smtClean="0"/>
              <a:t>Rauschmayer</a:t>
            </a:r>
            <a:r>
              <a:rPr lang="fi-FI" dirty="0" smtClean="0"/>
              <a:t> et al. (2009)</a:t>
            </a:r>
            <a:endParaRPr lang="en-US" dirty="0" smtClean="0"/>
          </a:p>
        </p:txBody>
      </p:sp>
      <p:sp>
        <p:nvSpPr>
          <p:cNvPr id="5" name="Suorakulmio 4"/>
          <p:cNvSpPr/>
          <p:nvPr/>
        </p:nvSpPr>
        <p:spPr>
          <a:xfrm>
            <a:off x="699542" y="4629769"/>
            <a:ext cx="7456884" cy="830997"/>
          </a:xfrm>
          <a:prstGeom prst="rect">
            <a:avLst/>
          </a:prstGeom>
        </p:spPr>
        <p:txBody>
          <a:bodyPr wrap="square">
            <a:spAutoFit/>
          </a:bodyPr>
          <a:lstStyle/>
          <a:p>
            <a:r>
              <a:rPr lang="en-US" sz="2400" dirty="0"/>
              <a:t>Path dependence </a:t>
            </a:r>
            <a:r>
              <a:rPr lang="en-US" sz="2400" dirty="0" smtClean="0"/>
              <a:t>refers </a:t>
            </a:r>
            <a:r>
              <a:rPr lang="en-US" sz="2400" dirty="0"/>
              <a:t>to all the phenomena where different paths lead to different outcomes.</a:t>
            </a:r>
          </a:p>
        </p:txBody>
      </p:sp>
      <p:sp>
        <p:nvSpPr>
          <p:cNvPr id="6" name="Suorakulmio 5"/>
          <p:cNvSpPr/>
          <p:nvPr/>
        </p:nvSpPr>
        <p:spPr>
          <a:xfrm>
            <a:off x="457415" y="4137423"/>
            <a:ext cx="3640740" cy="461665"/>
          </a:xfrm>
          <a:prstGeom prst="rect">
            <a:avLst/>
          </a:prstGeom>
        </p:spPr>
        <p:txBody>
          <a:bodyPr wrap="none">
            <a:spAutoFit/>
          </a:bodyPr>
          <a:lstStyle/>
          <a:p>
            <a:r>
              <a:rPr lang="en-US" sz="2400" b="1" dirty="0" smtClean="0"/>
              <a:t>Integrative perspective</a:t>
            </a:r>
            <a:r>
              <a:rPr lang="en-US" sz="2400" b="1" dirty="0"/>
              <a:t>:</a:t>
            </a:r>
          </a:p>
        </p:txBody>
      </p:sp>
    </p:spTree>
    <p:extLst>
      <p:ext uri="{BB962C8B-B14F-4D97-AF65-F5344CB8AC3E}">
        <p14:creationId xmlns:p14="http://schemas.microsoft.com/office/powerpoint/2010/main" val="2697059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Is </a:t>
            </a:r>
            <a:r>
              <a:rPr lang="fi-FI" dirty="0" err="1" smtClean="0"/>
              <a:t>path</a:t>
            </a:r>
            <a:r>
              <a:rPr lang="fi-FI" dirty="0" smtClean="0"/>
              <a:t> </a:t>
            </a:r>
            <a:r>
              <a:rPr lang="fi-FI" dirty="0" err="1" smtClean="0"/>
              <a:t>dependence</a:t>
            </a:r>
            <a:r>
              <a:rPr lang="fi-FI" dirty="0" smtClean="0"/>
              <a:t> a </a:t>
            </a:r>
            <a:r>
              <a:rPr lang="fi-FI" dirty="0" err="1" smtClean="0"/>
              <a:t>risk</a:t>
            </a:r>
            <a:r>
              <a:rPr lang="fi-FI" dirty="0" smtClean="0"/>
              <a:t>?</a:t>
            </a:r>
            <a:endParaRPr lang="en-US" dirty="0"/>
          </a:p>
        </p:txBody>
      </p:sp>
      <p:sp>
        <p:nvSpPr>
          <p:cNvPr id="3" name="Sisällön paikkamerkki 2"/>
          <p:cNvSpPr>
            <a:spLocks noGrp="1"/>
          </p:cNvSpPr>
          <p:nvPr>
            <p:ph idx="1"/>
          </p:nvPr>
        </p:nvSpPr>
        <p:spPr>
          <a:xfrm>
            <a:off x="571500" y="1268760"/>
            <a:ext cx="7985125" cy="4449415"/>
          </a:xfrm>
        </p:spPr>
        <p:txBody>
          <a:bodyPr/>
          <a:lstStyle/>
          <a:p>
            <a:pPr marL="0" indent="0">
              <a:buNone/>
            </a:pPr>
            <a:r>
              <a:rPr lang="fi-FI" dirty="0" err="1" smtClean="0">
                <a:solidFill>
                  <a:srgbClr val="7030A0"/>
                </a:solidFill>
              </a:rPr>
              <a:t>Likely</a:t>
            </a:r>
            <a:r>
              <a:rPr lang="fi-FI" dirty="0" smtClean="0">
                <a:solidFill>
                  <a:srgbClr val="7030A0"/>
                </a:solidFill>
              </a:rPr>
              <a:t> to </a:t>
            </a:r>
            <a:r>
              <a:rPr lang="fi-FI" dirty="0" err="1" smtClean="0">
                <a:solidFill>
                  <a:srgbClr val="7030A0"/>
                </a:solidFill>
              </a:rPr>
              <a:t>be</a:t>
            </a:r>
            <a:r>
              <a:rPr lang="fi-FI" dirty="0" smtClean="0">
                <a:solidFill>
                  <a:srgbClr val="7030A0"/>
                </a:solidFill>
              </a:rPr>
              <a:t> in</a:t>
            </a:r>
            <a:endParaRPr lang="en-US" dirty="0" smtClean="0">
              <a:solidFill>
                <a:srgbClr val="7030A0"/>
              </a:solidFill>
            </a:endParaRPr>
          </a:p>
          <a:p>
            <a:r>
              <a:rPr lang="fi-FI" dirty="0" err="1" smtClean="0"/>
              <a:t>Optimization</a:t>
            </a:r>
            <a:r>
              <a:rPr lang="fi-FI" dirty="0" smtClean="0"/>
              <a:t>, </a:t>
            </a:r>
            <a:r>
              <a:rPr lang="fi-FI" dirty="0" err="1" smtClean="0"/>
              <a:t>efficiency</a:t>
            </a:r>
            <a:endParaRPr lang="fi-FI" dirty="0" smtClean="0"/>
          </a:p>
          <a:p>
            <a:r>
              <a:rPr lang="fi-FI" dirty="0" err="1" smtClean="0"/>
              <a:t>Important</a:t>
            </a:r>
            <a:r>
              <a:rPr lang="fi-FI" dirty="0" smtClean="0"/>
              <a:t> </a:t>
            </a:r>
            <a:r>
              <a:rPr lang="fi-FI" dirty="0" err="1" smtClean="0"/>
              <a:t>policy</a:t>
            </a:r>
            <a:r>
              <a:rPr lang="fi-FI" dirty="0" smtClean="0"/>
              <a:t> </a:t>
            </a:r>
            <a:r>
              <a:rPr lang="fi-FI" dirty="0" err="1" smtClean="0"/>
              <a:t>problems</a:t>
            </a:r>
            <a:r>
              <a:rPr lang="fi-FI" dirty="0" smtClean="0"/>
              <a:t>, </a:t>
            </a:r>
            <a:r>
              <a:rPr lang="fi-FI" dirty="0" err="1" smtClean="0"/>
              <a:t>normative</a:t>
            </a:r>
            <a:r>
              <a:rPr lang="fi-FI" dirty="0" smtClean="0"/>
              <a:t> </a:t>
            </a:r>
            <a:r>
              <a:rPr lang="fi-FI" dirty="0" err="1" smtClean="0"/>
              <a:t>decision</a:t>
            </a:r>
            <a:r>
              <a:rPr lang="fi-FI" dirty="0" smtClean="0"/>
              <a:t> </a:t>
            </a:r>
            <a:r>
              <a:rPr lang="fi-FI" dirty="0" err="1" smtClean="0"/>
              <a:t>support</a:t>
            </a:r>
            <a:endParaRPr lang="fi-FI" dirty="0"/>
          </a:p>
          <a:p>
            <a:pPr marL="0" indent="0">
              <a:buNone/>
            </a:pPr>
            <a:endParaRPr lang="fi-FI" dirty="0"/>
          </a:p>
          <a:p>
            <a:pPr marL="0" indent="0">
              <a:buNone/>
            </a:pPr>
            <a:r>
              <a:rPr lang="fi-FI" dirty="0" err="1" smtClean="0">
                <a:solidFill>
                  <a:srgbClr val="0070C0"/>
                </a:solidFill>
              </a:rPr>
              <a:t>Not</a:t>
            </a:r>
            <a:r>
              <a:rPr lang="fi-FI" dirty="0">
                <a:solidFill>
                  <a:srgbClr val="0070C0"/>
                </a:solidFill>
              </a:rPr>
              <a:t> </a:t>
            </a:r>
            <a:r>
              <a:rPr lang="fi-FI" dirty="0" err="1" smtClean="0">
                <a:solidFill>
                  <a:srgbClr val="0070C0"/>
                </a:solidFill>
              </a:rPr>
              <a:t>necessarily</a:t>
            </a:r>
            <a:r>
              <a:rPr lang="fi-FI" dirty="0" smtClean="0">
                <a:solidFill>
                  <a:srgbClr val="0070C0"/>
                </a:solidFill>
              </a:rPr>
              <a:t> </a:t>
            </a:r>
            <a:r>
              <a:rPr lang="fi-FI" dirty="0" err="1" smtClean="0">
                <a:solidFill>
                  <a:srgbClr val="0070C0"/>
                </a:solidFill>
              </a:rPr>
              <a:t>if</a:t>
            </a:r>
            <a:r>
              <a:rPr lang="fi-FI" dirty="0" smtClean="0">
                <a:solidFill>
                  <a:srgbClr val="0070C0"/>
                </a:solidFill>
              </a:rPr>
              <a:t> </a:t>
            </a:r>
            <a:r>
              <a:rPr lang="fi-FI" dirty="0" err="1" smtClean="0">
                <a:solidFill>
                  <a:srgbClr val="0070C0"/>
                </a:solidFill>
              </a:rPr>
              <a:t>goal</a:t>
            </a:r>
            <a:r>
              <a:rPr lang="fi-FI" dirty="0" smtClean="0">
                <a:solidFill>
                  <a:srgbClr val="0070C0"/>
                </a:solidFill>
              </a:rPr>
              <a:t> is to </a:t>
            </a:r>
            <a:r>
              <a:rPr lang="fi-FI" dirty="0" err="1" smtClean="0">
                <a:solidFill>
                  <a:srgbClr val="0070C0"/>
                </a:solidFill>
              </a:rPr>
              <a:t>increase</a:t>
            </a:r>
            <a:r>
              <a:rPr lang="fi-FI" dirty="0" smtClean="0">
                <a:solidFill>
                  <a:srgbClr val="0070C0"/>
                </a:solidFill>
              </a:rPr>
              <a:t> </a:t>
            </a:r>
            <a:r>
              <a:rPr lang="fi-FI" dirty="0" err="1" smtClean="0">
                <a:solidFill>
                  <a:srgbClr val="0070C0"/>
                </a:solidFill>
              </a:rPr>
              <a:t>understanding</a:t>
            </a:r>
            <a:endParaRPr lang="fi-FI" dirty="0">
              <a:solidFill>
                <a:srgbClr val="0070C0"/>
              </a:solidFill>
            </a:endParaRPr>
          </a:p>
          <a:p>
            <a:r>
              <a:rPr lang="fi-FI" dirty="0" smtClean="0"/>
              <a:t>Learning </a:t>
            </a:r>
            <a:r>
              <a:rPr lang="fi-FI" dirty="0" err="1" smtClean="0"/>
              <a:t>with</a:t>
            </a:r>
            <a:r>
              <a:rPr lang="fi-FI" dirty="0" smtClean="0"/>
              <a:t> </a:t>
            </a:r>
            <a:r>
              <a:rPr lang="fi-FI" dirty="0" err="1" smtClean="0"/>
              <a:t>modeling</a:t>
            </a:r>
            <a:r>
              <a:rPr lang="fi-FI" dirty="0" smtClean="0"/>
              <a:t> </a:t>
            </a:r>
          </a:p>
          <a:p>
            <a:r>
              <a:rPr lang="fi-FI" dirty="0" err="1"/>
              <a:t>C</a:t>
            </a:r>
            <a:r>
              <a:rPr lang="fi-FI" dirty="0" err="1" smtClean="0"/>
              <a:t>reation</a:t>
            </a:r>
            <a:r>
              <a:rPr lang="fi-FI" dirty="0" smtClean="0"/>
              <a:t> of </a:t>
            </a:r>
            <a:r>
              <a:rPr lang="fi-FI" dirty="0" err="1" smtClean="0"/>
              <a:t>shared</a:t>
            </a:r>
            <a:r>
              <a:rPr lang="fi-FI" dirty="0" smtClean="0"/>
              <a:t> </a:t>
            </a:r>
            <a:r>
              <a:rPr lang="fi-FI" dirty="0" err="1" smtClean="0"/>
              <a:t>understanding</a:t>
            </a:r>
            <a:r>
              <a:rPr lang="fi-FI" dirty="0" smtClean="0"/>
              <a:t> of </a:t>
            </a:r>
            <a:r>
              <a:rPr lang="fi-FI" dirty="0" err="1" smtClean="0"/>
              <a:t>the</a:t>
            </a:r>
            <a:r>
              <a:rPr lang="fi-FI" dirty="0" smtClean="0"/>
              <a:t> </a:t>
            </a:r>
            <a:r>
              <a:rPr lang="fi-FI" dirty="0" err="1" smtClean="0"/>
              <a:t>problem</a:t>
            </a:r>
            <a:endParaRPr lang="fi-FI" dirty="0" smtClean="0"/>
          </a:p>
          <a:p>
            <a:r>
              <a:rPr lang="fi-FI" dirty="0" err="1" smtClean="0"/>
              <a:t>Stakeholder</a:t>
            </a:r>
            <a:r>
              <a:rPr lang="fi-FI" dirty="0" smtClean="0"/>
              <a:t> </a:t>
            </a:r>
            <a:r>
              <a:rPr lang="fi-FI" dirty="0" err="1" smtClean="0"/>
              <a:t>engagement</a:t>
            </a:r>
            <a:endParaRPr lang="fi-FI" dirty="0" smtClean="0"/>
          </a:p>
          <a:p>
            <a:r>
              <a:rPr lang="fi-FI" dirty="0" err="1" smtClean="0">
                <a:solidFill>
                  <a:srgbClr val="0070C0"/>
                </a:solidFill>
              </a:rPr>
              <a:t>Trying</a:t>
            </a:r>
            <a:r>
              <a:rPr lang="fi-FI" dirty="0" smtClean="0">
                <a:solidFill>
                  <a:srgbClr val="0070C0"/>
                </a:solidFill>
              </a:rPr>
              <a:t> </a:t>
            </a:r>
            <a:r>
              <a:rPr lang="fi-FI" dirty="0" err="1" smtClean="0">
                <a:solidFill>
                  <a:srgbClr val="0070C0"/>
                </a:solidFill>
              </a:rPr>
              <a:t>different</a:t>
            </a:r>
            <a:r>
              <a:rPr lang="fi-FI" dirty="0" smtClean="0">
                <a:solidFill>
                  <a:srgbClr val="0070C0"/>
                </a:solidFill>
              </a:rPr>
              <a:t> </a:t>
            </a:r>
            <a:r>
              <a:rPr lang="fi-FI" dirty="0" err="1" smtClean="0">
                <a:solidFill>
                  <a:srgbClr val="0070C0"/>
                </a:solidFill>
              </a:rPr>
              <a:t>paths</a:t>
            </a:r>
            <a:r>
              <a:rPr lang="fi-FI" dirty="0" smtClean="0">
                <a:solidFill>
                  <a:srgbClr val="0070C0"/>
                </a:solidFill>
              </a:rPr>
              <a:t> </a:t>
            </a:r>
            <a:r>
              <a:rPr lang="fi-FI" dirty="0" err="1" smtClean="0">
                <a:solidFill>
                  <a:srgbClr val="0070C0"/>
                </a:solidFill>
              </a:rPr>
              <a:t>can</a:t>
            </a:r>
            <a:r>
              <a:rPr lang="fi-FI" dirty="0" smtClean="0">
                <a:solidFill>
                  <a:srgbClr val="0070C0"/>
                </a:solidFill>
              </a:rPr>
              <a:t> </a:t>
            </a:r>
            <a:r>
              <a:rPr lang="fi-FI" dirty="0" err="1" smtClean="0">
                <a:solidFill>
                  <a:srgbClr val="0070C0"/>
                </a:solidFill>
              </a:rPr>
              <a:t>be</a:t>
            </a:r>
            <a:r>
              <a:rPr lang="fi-FI" dirty="0" smtClean="0">
                <a:solidFill>
                  <a:srgbClr val="0070C0"/>
                </a:solidFill>
              </a:rPr>
              <a:t> </a:t>
            </a:r>
            <a:r>
              <a:rPr lang="fi-FI" dirty="0" err="1" smtClean="0">
                <a:solidFill>
                  <a:srgbClr val="0070C0"/>
                </a:solidFill>
              </a:rPr>
              <a:t>beneficial</a:t>
            </a:r>
            <a:r>
              <a:rPr lang="fi-FI" dirty="0" smtClean="0">
                <a:solidFill>
                  <a:srgbClr val="0070C0"/>
                </a:solidFill>
              </a:rPr>
              <a:t> to </a:t>
            </a:r>
            <a:r>
              <a:rPr lang="fi-FI" dirty="0" err="1" smtClean="0">
                <a:solidFill>
                  <a:srgbClr val="0070C0"/>
                </a:solidFill>
              </a:rPr>
              <a:t>learning</a:t>
            </a:r>
            <a:endParaRPr lang="fi-FI" dirty="0">
              <a:solidFill>
                <a:srgbClr val="0070C0"/>
              </a:solidFill>
            </a:endParaRPr>
          </a:p>
          <a:p>
            <a:endParaRPr lang="en-US" dirty="0" smtClean="0"/>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147877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55224" y="680862"/>
            <a:ext cx="7985125" cy="1079500"/>
          </a:xfrm>
        </p:spPr>
        <p:txBody>
          <a:bodyPr/>
          <a:lstStyle/>
          <a:p>
            <a:r>
              <a:rPr lang="fi-FI" dirty="0" err="1"/>
              <a:t>Drivers</a:t>
            </a:r>
            <a:r>
              <a:rPr lang="fi-FI" dirty="0"/>
              <a:t> and </a:t>
            </a:r>
            <a:r>
              <a:rPr lang="fi-FI" dirty="0" err="1" smtClean="0"/>
              <a:t>origins</a:t>
            </a:r>
            <a:endParaRPr lang="en-US" dirty="0"/>
          </a:p>
        </p:txBody>
      </p:sp>
      <p:sp>
        <p:nvSpPr>
          <p:cNvPr id="3" name="Sisällön paikkamerkki 2"/>
          <p:cNvSpPr>
            <a:spLocks noGrp="1"/>
          </p:cNvSpPr>
          <p:nvPr>
            <p:ph idx="1"/>
          </p:nvPr>
        </p:nvSpPr>
        <p:spPr>
          <a:xfrm>
            <a:off x="1112757" y="4295056"/>
            <a:ext cx="7985125" cy="864096"/>
          </a:xfrm>
        </p:spPr>
        <p:txBody>
          <a:bodyPr/>
          <a:lstStyle/>
          <a:p>
            <a:pPr marL="0" indent="0">
              <a:buNone/>
            </a:pPr>
            <a:r>
              <a:rPr lang="fi-FI" b="1" dirty="0" smtClean="0"/>
              <a:t>Can </a:t>
            </a:r>
            <a:r>
              <a:rPr lang="fi-FI" b="1" dirty="0" err="1" smtClean="0"/>
              <a:t>interact</a:t>
            </a:r>
            <a:r>
              <a:rPr lang="fi-FI" b="1" dirty="0" smtClean="0"/>
              <a:t> and </a:t>
            </a:r>
            <a:r>
              <a:rPr lang="fi-FI" b="1" dirty="0" err="1" smtClean="0"/>
              <a:t>occur</a:t>
            </a:r>
            <a:r>
              <a:rPr lang="fi-FI" b="1" dirty="0" smtClean="0"/>
              <a:t> </a:t>
            </a:r>
            <a:r>
              <a:rPr lang="fi-FI" b="1" dirty="0" err="1" smtClean="0"/>
              <a:t>together</a:t>
            </a:r>
            <a:endParaRPr lang="fi-FI" b="1" dirty="0"/>
          </a:p>
          <a:p>
            <a:pPr marL="0" indent="0">
              <a:buNone/>
            </a:pPr>
            <a:endParaRPr lang="en-US" dirty="0"/>
          </a:p>
        </p:txBody>
      </p:sp>
      <p:sp>
        <p:nvSpPr>
          <p:cNvPr id="30" name="Suorakulmio 29"/>
          <p:cNvSpPr/>
          <p:nvPr/>
        </p:nvSpPr>
        <p:spPr>
          <a:xfrm>
            <a:off x="1115616" y="1740511"/>
            <a:ext cx="2592288" cy="2554545"/>
          </a:xfrm>
          <a:prstGeom prst="rect">
            <a:avLst/>
          </a:prstGeom>
        </p:spPr>
        <p:txBody>
          <a:bodyPr wrap="square">
            <a:spAutoFit/>
          </a:bodyPr>
          <a:lstStyle/>
          <a:p>
            <a:pPr marL="342900" indent="-342900">
              <a:buFont typeface="Wingdings" panose="05000000000000000000" pitchFamily="2" charset="2"/>
              <a:buChar char="§"/>
            </a:pPr>
            <a:r>
              <a:rPr lang="fi-FI" sz="3200" b="1" dirty="0">
                <a:solidFill>
                  <a:srgbClr val="0070C0"/>
                </a:solidFill>
              </a:rPr>
              <a:t>System</a:t>
            </a:r>
          </a:p>
          <a:p>
            <a:pPr marL="342900" indent="-342900">
              <a:buFont typeface="Wingdings" panose="05000000000000000000" pitchFamily="2" charset="2"/>
              <a:buChar char="§"/>
            </a:pPr>
            <a:r>
              <a:rPr lang="fi-FI" sz="3200" b="1" dirty="0">
                <a:solidFill>
                  <a:srgbClr val="0070C0"/>
                </a:solidFill>
              </a:rPr>
              <a:t>Learning</a:t>
            </a:r>
          </a:p>
          <a:p>
            <a:pPr marL="342900" indent="-342900">
              <a:buFont typeface="Wingdings" panose="05000000000000000000" pitchFamily="2" charset="2"/>
              <a:buChar char="§"/>
            </a:pPr>
            <a:r>
              <a:rPr lang="fi-FI" sz="3200" b="1" dirty="0" err="1" smtClean="0">
                <a:solidFill>
                  <a:srgbClr val="0070C0"/>
                </a:solidFill>
              </a:rPr>
              <a:t>Procedure</a:t>
            </a:r>
            <a:endParaRPr lang="fi-FI" sz="3200" b="1" dirty="0" smtClean="0">
              <a:solidFill>
                <a:srgbClr val="0070C0"/>
              </a:solidFill>
            </a:endParaRPr>
          </a:p>
          <a:p>
            <a:pPr marL="342900" indent="-342900">
              <a:buFont typeface="Wingdings" panose="05000000000000000000" pitchFamily="2" charset="2"/>
              <a:buChar char="§"/>
            </a:pPr>
            <a:r>
              <a:rPr lang="fi-FI" sz="3200" b="1" dirty="0" err="1">
                <a:solidFill>
                  <a:srgbClr val="0070C0"/>
                </a:solidFill>
              </a:rPr>
              <a:t>Behavior</a:t>
            </a:r>
            <a:endParaRPr lang="fi-FI" sz="3200" b="1" dirty="0">
              <a:solidFill>
                <a:srgbClr val="0070C0"/>
              </a:solidFill>
            </a:endParaRPr>
          </a:p>
          <a:p>
            <a:pPr marL="342900" indent="-342900">
              <a:buFont typeface="Wingdings" panose="05000000000000000000" pitchFamily="2" charset="2"/>
              <a:buChar char="§"/>
            </a:pPr>
            <a:endParaRPr lang="fi-FI" sz="3200" b="1" dirty="0"/>
          </a:p>
        </p:txBody>
      </p:sp>
      <p:sp>
        <p:nvSpPr>
          <p:cNvPr id="31" name="Suorakulmio 30"/>
          <p:cNvSpPr/>
          <p:nvPr/>
        </p:nvSpPr>
        <p:spPr>
          <a:xfrm>
            <a:off x="4139952" y="1740511"/>
            <a:ext cx="3002532" cy="2062103"/>
          </a:xfrm>
          <a:prstGeom prst="rect">
            <a:avLst/>
          </a:prstGeom>
        </p:spPr>
        <p:txBody>
          <a:bodyPr wrap="square">
            <a:spAutoFit/>
          </a:bodyPr>
          <a:lstStyle/>
          <a:p>
            <a:pPr marL="342900" indent="-342900">
              <a:buFont typeface="Wingdings" panose="05000000000000000000" pitchFamily="2" charset="2"/>
              <a:buChar char="§"/>
            </a:pPr>
            <a:r>
              <a:rPr lang="fi-FI" sz="3200" b="1" dirty="0" err="1" smtClean="0">
                <a:solidFill>
                  <a:srgbClr val="0070C0"/>
                </a:solidFill>
              </a:rPr>
              <a:t>Motivation</a:t>
            </a:r>
            <a:endParaRPr lang="fi-FI" sz="3200" b="1" dirty="0">
              <a:solidFill>
                <a:srgbClr val="0070C0"/>
              </a:solidFill>
            </a:endParaRPr>
          </a:p>
          <a:p>
            <a:pPr marL="342900" indent="-342900">
              <a:buFont typeface="Wingdings" panose="05000000000000000000" pitchFamily="2" charset="2"/>
              <a:buChar char="§"/>
            </a:pPr>
            <a:r>
              <a:rPr lang="fi-FI" sz="3200" b="1" dirty="0" err="1">
                <a:solidFill>
                  <a:srgbClr val="0070C0"/>
                </a:solidFill>
              </a:rPr>
              <a:t>Uncertainty</a:t>
            </a:r>
            <a:endParaRPr lang="fi-FI" sz="3200" b="1" dirty="0">
              <a:solidFill>
                <a:srgbClr val="0070C0"/>
              </a:solidFill>
            </a:endParaRPr>
          </a:p>
          <a:p>
            <a:pPr marL="342900" indent="-342900">
              <a:buFont typeface="Wingdings" panose="05000000000000000000" pitchFamily="2" charset="2"/>
              <a:buChar char="§"/>
            </a:pPr>
            <a:r>
              <a:rPr lang="fi-FI" sz="3200" b="1" dirty="0" err="1">
                <a:solidFill>
                  <a:srgbClr val="0070C0"/>
                </a:solidFill>
              </a:rPr>
              <a:t>External</a:t>
            </a:r>
            <a:r>
              <a:rPr lang="fi-FI" sz="3200" b="1" dirty="0">
                <a:solidFill>
                  <a:srgbClr val="0070C0"/>
                </a:solidFill>
              </a:rPr>
              <a:t> </a:t>
            </a:r>
            <a:r>
              <a:rPr lang="fi-FI" sz="3200" b="1" dirty="0" err="1" smtClean="0">
                <a:solidFill>
                  <a:srgbClr val="0070C0"/>
                </a:solidFill>
              </a:rPr>
              <a:t>environment</a:t>
            </a:r>
            <a:endParaRPr lang="en-US" sz="3200" b="1" dirty="0">
              <a:solidFill>
                <a:srgbClr val="0070C0"/>
              </a:solidFill>
            </a:endParaRPr>
          </a:p>
        </p:txBody>
      </p:sp>
    </p:spTree>
    <p:extLst>
      <p:ext uri="{BB962C8B-B14F-4D97-AF65-F5344CB8AC3E}">
        <p14:creationId xmlns:p14="http://schemas.microsoft.com/office/powerpoint/2010/main" val="2335360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Syste</a:t>
            </a:r>
            <a:r>
              <a:rPr lang="fi-FI" dirty="0"/>
              <a:t>m</a:t>
            </a:r>
            <a:endParaRPr lang="en-US" dirty="0"/>
          </a:p>
        </p:txBody>
      </p:sp>
      <p:sp>
        <p:nvSpPr>
          <p:cNvPr id="3" name="Sisällön paikkamerkki 2"/>
          <p:cNvSpPr>
            <a:spLocks noGrp="1"/>
          </p:cNvSpPr>
          <p:nvPr>
            <p:ph idx="1"/>
          </p:nvPr>
        </p:nvSpPr>
        <p:spPr>
          <a:xfrm>
            <a:off x="571500" y="1254258"/>
            <a:ext cx="7985125" cy="960006"/>
          </a:xfrm>
        </p:spPr>
        <p:txBody>
          <a:bodyPr/>
          <a:lstStyle/>
          <a:p>
            <a:pPr marL="0" indent="0">
              <a:buNone/>
            </a:pPr>
            <a:r>
              <a:rPr lang="fi-FI" dirty="0" err="1"/>
              <a:t>F</a:t>
            </a:r>
            <a:r>
              <a:rPr lang="fi-FI" dirty="0" err="1" smtClean="0"/>
              <a:t>ormed</a:t>
            </a:r>
            <a:r>
              <a:rPr lang="fi-FI" dirty="0" smtClean="0"/>
              <a:t> </a:t>
            </a:r>
            <a:r>
              <a:rPr lang="fi-FI" dirty="0" err="1" smtClean="0"/>
              <a:t>by</a:t>
            </a:r>
            <a:r>
              <a:rPr lang="fi-FI" dirty="0" smtClean="0"/>
              <a:t> </a:t>
            </a:r>
            <a:r>
              <a:rPr lang="fi-FI" dirty="0" err="1" smtClean="0"/>
              <a:t>the</a:t>
            </a:r>
            <a:r>
              <a:rPr lang="fi-FI" dirty="0" smtClean="0"/>
              <a:t> </a:t>
            </a:r>
            <a:r>
              <a:rPr lang="fi-FI" dirty="0" err="1" smtClean="0"/>
              <a:t>people</a:t>
            </a:r>
            <a:r>
              <a:rPr lang="fi-FI" dirty="0" smtClean="0"/>
              <a:t> </a:t>
            </a:r>
            <a:r>
              <a:rPr lang="fi-FI" dirty="0" err="1" smtClean="0"/>
              <a:t>involved</a:t>
            </a:r>
            <a:r>
              <a:rPr lang="fi-FI" dirty="0" smtClean="0"/>
              <a:t> in </a:t>
            </a:r>
            <a:r>
              <a:rPr lang="fi-FI" dirty="0" err="1" smtClean="0"/>
              <a:t>the</a:t>
            </a:r>
            <a:r>
              <a:rPr lang="fi-FI" dirty="0" smtClean="0"/>
              <a:t> </a:t>
            </a:r>
            <a:r>
              <a:rPr lang="fi-FI" dirty="0" err="1" smtClean="0"/>
              <a:t>problem</a:t>
            </a:r>
            <a:r>
              <a:rPr lang="fi-FI" dirty="0" smtClean="0"/>
              <a:t> </a:t>
            </a:r>
            <a:r>
              <a:rPr lang="fi-FI" dirty="0" err="1" smtClean="0"/>
              <a:t>solving</a:t>
            </a:r>
            <a:r>
              <a:rPr lang="fi-FI" dirty="0" smtClean="0"/>
              <a:t> </a:t>
            </a:r>
            <a:r>
              <a:rPr lang="fi-FI" dirty="0" err="1" smtClean="0"/>
              <a:t>process</a:t>
            </a:r>
            <a:endParaRPr lang="fi-FI" dirty="0"/>
          </a:p>
          <a:p>
            <a:pPr marL="0" indent="0">
              <a:buNone/>
            </a:pPr>
            <a:endParaRPr lang="fi-FI" dirty="0"/>
          </a:p>
          <a:p>
            <a:pPr marL="0" indent="0">
              <a:buNone/>
            </a:pPr>
            <a:endParaRPr lang="en-US" dirty="0"/>
          </a:p>
        </p:txBody>
      </p:sp>
      <p:grpSp>
        <p:nvGrpSpPr>
          <p:cNvPr id="4" name="Group 36"/>
          <p:cNvGrpSpPr>
            <a:grpSpLocks/>
          </p:cNvGrpSpPr>
          <p:nvPr/>
        </p:nvGrpSpPr>
        <p:grpSpPr bwMode="auto">
          <a:xfrm>
            <a:off x="6084168" y="1928891"/>
            <a:ext cx="2881312" cy="2944813"/>
            <a:chOff x="5724128" y="1124744"/>
            <a:chExt cx="2880319" cy="2943716"/>
          </a:xfrm>
        </p:grpSpPr>
        <p:pic>
          <p:nvPicPr>
            <p:cNvPr id="5" name="Picture 4" descr="C:\Users\mwesterl\AppData\Local\Microsoft\Windows\Temporary Internet Files\Content.IE5\KPOTDNOL\MC9001743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844824"/>
              <a:ext cx="2592288" cy="222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3"/>
            <p:cNvGrpSpPr>
              <a:grpSpLocks/>
            </p:cNvGrpSpPr>
            <p:nvPr/>
          </p:nvGrpSpPr>
          <p:grpSpPr bwMode="auto">
            <a:xfrm>
              <a:off x="6300192" y="1124744"/>
              <a:ext cx="1512167" cy="936104"/>
              <a:chOff x="2483768" y="4062790"/>
              <a:chExt cx="739261" cy="592652"/>
            </a:xfrm>
          </p:grpSpPr>
          <p:pic>
            <p:nvPicPr>
              <p:cNvPr id="25" name="Picture 12" descr="C:\Users\mwesterl\AppData\Local\Microsoft\Windows\Temporary Internet Files\Content.IE5\JU9OPHOU\MC90043466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4062790"/>
                <a:ext cx="739261" cy="59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12"/>
              <p:cNvSpPr txBox="1">
                <a:spLocks noChangeArrowheads="1"/>
              </p:cNvSpPr>
              <p:nvPr/>
            </p:nvSpPr>
            <p:spPr bwMode="auto">
              <a:xfrm>
                <a:off x="2589546" y="4063088"/>
                <a:ext cx="586341" cy="37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i-F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r>
                  <a:rPr lang="fi-FI" altLang="en-US" sz="1600"/>
                  <a:t>This is the </a:t>
                </a:r>
              </a:p>
              <a:p>
                <a:pPr algn="ctr" eaLnBrk="1" hangingPunct="1"/>
                <a:r>
                  <a:rPr lang="fi-FI" altLang="en-US" sz="1600"/>
                  <a:t>right model</a:t>
                </a:r>
              </a:p>
            </p:txBody>
          </p:sp>
        </p:grpSp>
        <p:grpSp>
          <p:nvGrpSpPr>
            <p:cNvPr id="7" name="Group 15"/>
            <p:cNvGrpSpPr>
              <a:grpSpLocks/>
            </p:cNvGrpSpPr>
            <p:nvPr/>
          </p:nvGrpSpPr>
          <p:grpSpPr bwMode="auto">
            <a:xfrm>
              <a:off x="7956376" y="2132856"/>
              <a:ext cx="648071" cy="576064"/>
              <a:chOff x="2483768" y="4062791"/>
              <a:chExt cx="739261" cy="592652"/>
            </a:xfrm>
          </p:grpSpPr>
          <p:pic>
            <p:nvPicPr>
              <p:cNvPr id="23" name="Picture 12" descr="C:\Users\mwesterl\AppData\Local\Microsoft\Windows\Temporary Internet Files\Content.IE5\JU9OPHOU\MC90043466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4062791"/>
                <a:ext cx="739261" cy="59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17"/>
              <p:cNvSpPr txBox="1">
                <a:spLocks noChangeArrowheads="1"/>
              </p:cNvSpPr>
              <p:nvPr/>
            </p:nvSpPr>
            <p:spPr bwMode="auto">
              <a:xfrm>
                <a:off x="2555776" y="4077072"/>
                <a:ext cx="5610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i-F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fi-FI" altLang="en-US"/>
                  <a:t>Yes</a:t>
                </a:r>
              </a:p>
            </p:txBody>
          </p:sp>
        </p:grpSp>
        <p:grpSp>
          <p:nvGrpSpPr>
            <p:cNvPr id="8" name="Group 18"/>
            <p:cNvGrpSpPr>
              <a:grpSpLocks/>
            </p:cNvGrpSpPr>
            <p:nvPr/>
          </p:nvGrpSpPr>
          <p:grpSpPr bwMode="auto">
            <a:xfrm>
              <a:off x="7236296" y="2708920"/>
              <a:ext cx="648071" cy="576064"/>
              <a:chOff x="2483768" y="4062791"/>
              <a:chExt cx="739261" cy="592652"/>
            </a:xfrm>
          </p:grpSpPr>
          <p:pic>
            <p:nvPicPr>
              <p:cNvPr id="21" name="Picture 12" descr="C:\Users\mwesterl\AppData\Local\Microsoft\Windows\Temporary Internet Files\Content.IE5\JU9OPHOU\MC90043466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4062791"/>
                <a:ext cx="739261" cy="59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0"/>
              <p:cNvSpPr txBox="1">
                <a:spLocks noChangeArrowheads="1"/>
              </p:cNvSpPr>
              <p:nvPr/>
            </p:nvSpPr>
            <p:spPr bwMode="auto">
              <a:xfrm>
                <a:off x="2555776" y="4077072"/>
                <a:ext cx="5610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i-F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fi-FI" altLang="en-US"/>
                  <a:t>Yes</a:t>
                </a:r>
              </a:p>
            </p:txBody>
          </p:sp>
        </p:grpSp>
        <p:grpSp>
          <p:nvGrpSpPr>
            <p:cNvPr id="9" name="Group 21"/>
            <p:cNvGrpSpPr>
              <a:grpSpLocks/>
            </p:cNvGrpSpPr>
            <p:nvPr/>
          </p:nvGrpSpPr>
          <p:grpSpPr bwMode="auto">
            <a:xfrm rot="186670">
              <a:off x="7452320" y="1988840"/>
              <a:ext cx="648071" cy="576064"/>
              <a:chOff x="2483768" y="4062791"/>
              <a:chExt cx="739261" cy="592652"/>
            </a:xfrm>
          </p:grpSpPr>
          <p:pic>
            <p:nvPicPr>
              <p:cNvPr id="19" name="Picture 12" descr="C:\Users\mwesterl\AppData\Local\Microsoft\Windows\Temporary Internet Files\Content.IE5\JU9OPHOU\MC90043466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4062791"/>
                <a:ext cx="739261" cy="59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3"/>
              <p:cNvSpPr txBox="1">
                <a:spLocks noChangeArrowheads="1"/>
              </p:cNvSpPr>
              <p:nvPr/>
            </p:nvSpPr>
            <p:spPr bwMode="auto">
              <a:xfrm>
                <a:off x="2555776" y="4077072"/>
                <a:ext cx="5610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i-F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fi-FI" altLang="en-US"/>
                  <a:t>Yes</a:t>
                </a:r>
              </a:p>
            </p:txBody>
          </p:sp>
        </p:grpSp>
        <p:grpSp>
          <p:nvGrpSpPr>
            <p:cNvPr id="10" name="Group 24"/>
            <p:cNvGrpSpPr>
              <a:grpSpLocks/>
            </p:cNvGrpSpPr>
            <p:nvPr/>
          </p:nvGrpSpPr>
          <p:grpSpPr bwMode="auto">
            <a:xfrm>
              <a:off x="7020272" y="1772816"/>
              <a:ext cx="648071" cy="576064"/>
              <a:chOff x="2483768" y="4062791"/>
              <a:chExt cx="739261" cy="592652"/>
            </a:xfrm>
          </p:grpSpPr>
          <p:pic>
            <p:nvPicPr>
              <p:cNvPr id="17" name="Picture 12" descr="C:\Users\mwesterl\AppData\Local\Microsoft\Windows\Temporary Internet Files\Content.IE5\JU9OPHOU\MC90043466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4062791"/>
                <a:ext cx="739261" cy="59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26"/>
              <p:cNvSpPr txBox="1">
                <a:spLocks noChangeArrowheads="1"/>
              </p:cNvSpPr>
              <p:nvPr/>
            </p:nvSpPr>
            <p:spPr bwMode="auto">
              <a:xfrm>
                <a:off x="2555776" y="4077072"/>
                <a:ext cx="5610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i-F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fi-FI" altLang="en-US"/>
                  <a:t>Yes</a:t>
                </a:r>
              </a:p>
            </p:txBody>
          </p:sp>
        </p:grpSp>
        <p:grpSp>
          <p:nvGrpSpPr>
            <p:cNvPr id="11" name="Group 30"/>
            <p:cNvGrpSpPr>
              <a:grpSpLocks/>
            </p:cNvGrpSpPr>
            <p:nvPr/>
          </p:nvGrpSpPr>
          <p:grpSpPr bwMode="auto">
            <a:xfrm>
              <a:off x="6660232" y="2420888"/>
              <a:ext cx="648071" cy="576064"/>
              <a:chOff x="2483768" y="4062791"/>
              <a:chExt cx="739261" cy="592652"/>
            </a:xfrm>
          </p:grpSpPr>
          <p:pic>
            <p:nvPicPr>
              <p:cNvPr id="15" name="Picture 12" descr="C:\Users\mwesterl\AppData\Local\Microsoft\Windows\Temporary Internet Files\Content.IE5\JU9OPHOU\MC90043466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4062791"/>
                <a:ext cx="739261" cy="59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32"/>
              <p:cNvSpPr txBox="1">
                <a:spLocks noChangeArrowheads="1"/>
              </p:cNvSpPr>
              <p:nvPr/>
            </p:nvSpPr>
            <p:spPr bwMode="auto">
              <a:xfrm>
                <a:off x="2555776" y="4077072"/>
                <a:ext cx="5610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i-F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fi-FI" altLang="en-US"/>
                  <a:t>Yes</a:t>
                </a:r>
              </a:p>
            </p:txBody>
          </p:sp>
        </p:grpSp>
        <p:grpSp>
          <p:nvGrpSpPr>
            <p:cNvPr id="12" name="Group 33"/>
            <p:cNvGrpSpPr>
              <a:grpSpLocks/>
            </p:cNvGrpSpPr>
            <p:nvPr/>
          </p:nvGrpSpPr>
          <p:grpSpPr bwMode="auto">
            <a:xfrm>
              <a:off x="6084168" y="2204864"/>
              <a:ext cx="648071" cy="576064"/>
              <a:chOff x="2483768" y="4062791"/>
              <a:chExt cx="739261" cy="592652"/>
            </a:xfrm>
          </p:grpSpPr>
          <p:pic>
            <p:nvPicPr>
              <p:cNvPr id="13" name="Picture 12" descr="C:\Users\mwesterl\AppData\Local\Microsoft\Windows\Temporary Internet Files\Content.IE5\JU9OPHOU\MC90043466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4062791"/>
                <a:ext cx="739261" cy="59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35"/>
              <p:cNvSpPr txBox="1">
                <a:spLocks noChangeArrowheads="1"/>
              </p:cNvSpPr>
              <p:nvPr/>
            </p:nvSpPr>
            <p:spPr bwMode="auto">
              <a:xfrm>
                <a:off x="2555776" y="4077072"/>
                <a:ext cx="5610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i-F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fi-FI" altLang="en-US" dirty="0" err="1"/>
                  <a:t>Yes</a:t>
                </a:r>
                <a:endParaRPr lang="fi-FI" altLang="en-US" dirty="0"/>
              </a:p>
            </p:txBody>
          </p:sp>
        </p:grpSp>
      </p:grpSp>
      <p:sp>
        <p:nvSpPr>
          <p:cNvPr id="27" name="Suorakulmio 26"/>
          <p:cNvSpPr/>
          <p:nvPr/>
        </p:nvSpPr>
        <p:spPr>
          <a:xfrm>
            <a:off x="539247" y="2043601"/>
            <a:ext cx="5819508" cy="3416320"/>
          </a:xfrm>
          <a:prstGeom prst="rect">
            <a:avLst/>
          </a:prstGeom>
        </p:spPr>
        <p:txBody>
          <a:bodyPr wrap="square">
            <a:spAutoFit/>
          </a:bodyPr>
          <a:lstStyle/>
          <a:p>
            <a:pPr marL="342900" indent="-342900">
              <a:buFont typeface="Arial" panose="020B0604020202020204" pitchFamily="34" charset="0"/>
              <a:buChar char="•"/>
            </a:pPr>
            <a:r>
              <a:rPr lang="fi-FI" sz="2400" dirty="0" err="1"/>
              <a:t>Lock</a:t>
            </a:r>
            <a:r>
              <a:rPr lang="fi-FI" sz="2400" dirty="0"/>
              <a:t>-in to </a:t>
            </a:r>
            <a:r>
              <a:rPr lang="fi-FI" sz="2400" dirty="0" err="1"/>
              <a:t>one</a:t>
            </a:r>
            <a:r>
              <a:rPr lang="fi-FI" sz="2400" dirty="0"/>
              <a:t> </a:t>
            </a:r>
            <a:r>
              <a:rPr lang="fi-FI" sz="2400" dirty="0" err="1" smtClean="0"/>
              <a:t>approach</a:t>
            </a:r>
            <a:r>
              <a:rPr lang="fi-FI" sz="2400" dirty="0"/>
              <a:t>.</a:t>
            </a:r>
            <a:r>
              <a:rPr lang="fi-FI" sz="2400" dirty="0" smtClean="0"/>
              <a:t> </a:t>
            </a:r>
            <a:r>
              <a:rPr lang="fi-FI" sz="2400" dirty="0" err="1"/>
              <a:t>Groupthink</a:t>
            </a:r>
            <a:r>
              <a:rPr lang="fi-FI" sz="2400" dirty="0"/>
              <a:t>, </a:t>
            </a:r>
            <a:r>
              <a:rPr lang="fi-FI" sz="2400" dirty="0" err="1" smtClean="0"/>
              <a:t>working</a:t>
            </a:r>
            <a:r>
              <a:rPr lang="fi-FI" sz="2400" dirty="0" smtClean="0"/>
              <a:t> </a:t>
            </a:r>
            <a:r>
              <a:rPr lang="fi-FI" sz="2400" dirty="0" err="1" smtClean="0"/>
              <a:t>with</a:t>
            </a:r>
            <a:r>
              <a:rPr lang="fi-FI" sz="2400" dirty="0" smtClean="0"/>
              <a:t> ”</a:t>
            </a:r>
            <a:r>
              <a:rPr lang="fi-FI" sz="2400" dirty="0" err="1" smtClean="0"/>
              <a:t>our</a:t>
            </a:r>
            <a:r>
              <a:rPr lang="fi-FI" sz="2400" dirty="0" smtClean="0"/>
              <a:t>” </a:t>
            </a:r>
            <a:r>
              <a:rPr lang="fi-FI" sz="2400" dirty="0" err="1" smtClean="0"/>
              <a:t>models</a:t>
            </a:r>
            <a:endParaRPr lang="fi-FI" sz="2400" dirty="0" smtClean="0"/>
          </a:p>
          <a:p>
            <a:endParaRPr lang="fi-FI" sz="1200" dirty="0"/>
          </a:p>
          <a:p>
            <a:pPr marL="342900" indent="-342900">
              <a:buFont typeface="Arial" panose="020B0604020202020204" pitchFamily="34" charset="0"/>
              <a:buChar char="•"/>
            </a:pPr>
            <a:r>
              <a:rPr lang="fi-FI" sz="2400" dirty="0" err="1" smtClean="0"/>
              <a:t>Irreversibility</a:t>
            </a:r>
            <a:r>
              <a:rPr lang="fi-FI" sz="2400" dirty="0"/>
              <a:t>.</a:t>
            </a:r>
            <a:r>
              <a:rPr lang="fi-FI" sz="2400" dirty="0" smtClean="0"/>
              <a:t> </a:t>
            </a:r>
            <a:r>
              <a:rPr lang="fi-FI" sz="2400" dirty="0" err="1" smtClean="0"/>
              <a:t>Due</a:t>
            </a:r>
            <a:r>
              <a:rPr lang="fi-FI" sz="2400" dirty="0" smtClean="0"/>
              <a:t> to </a:t>
            </a:r>
            <a:r>
              <a:rPr lang="fi-FI" sz="2400" dirty="0" err="1" smtClean="0"/>
              <a:t>budget</a:t>
            </a:r>
            <a:r>
              <a:rPr lang="fi-FI" sz="2400" dirty="0" smtClean="0"/>
              <a:t>, </a:t>
            </a:r>
            <a:r>
              <a:rPr lang="fi-FI" sz="2400" dirty="0" err="1" smtClean="0"/>
              <a:t>time</a:t>
            </a:r>
            <a:r>
              <a:rPr lang="fi-FI" sz="2400" dirty="0" smtClean="0"/>
              <a:t> </a:t>
            </a:r>
            <a:r>
              <a:rPr lang="fi-FI" sz="2400" dirty="0" err="1" smtClean="0"/>
              <a:t>or</a:t>
            </a:r>
            <a:r>
              <a:rPr lang="fi-FI" sz="2400" dirty="0" smtClean="0"/>
              <a:t> </a:t>
            </a:r>
            <a:r>
              <a:rPr lang="fi-FI" sz="2400" dirty="0" err="1" smtClean="0"/>
              <a:t>resource</a:t>
            </a:r>
            <a:r>
              <a:rPr lang="fi-FI" sz="2400" dirty="0" smtClean="0"/>
              <a:t> </a:t>
            </a:r>
            <a:r>
              <a:rPr lang="fi-FI" sz="2400" dirty="0" err="1" smtClean="0"/>
              <a:t>constraints</a:t>
            </a:r>
            <a:r>
              <a:rPr lang="fi-FI" sz="2400" dirty="0" smtClean="0"/>
              <a:t> </a:t>
            </a:r>
          </a:p>
          <a:p>
            <a:pPr marL="342900" indent="-342900">
              <a:buFont typeface="Arial" panose="020B0604020202020204" pitchFamily="34" charset="0"/>
              <a:buChar char="•"/>
            </a:pPr>
            <a:endParaRPr lang="fi-FI" sz="2400" dirty="0" smtClean="0"/>
          </a:p>
          <a:p>
            <a:r>
              <a:rPr lang="fi-FI" sz="2400" dirty="0" err="1" smtClean="0"/>
              <a:t>Also</a:t>
            </a:r>
            <a:r>
              <a:rPr lang="fi-FI" sz="2400" dirty="0" smtClean="0"/>
              <a:t> </a:t>
            </a:r>
            <a:r>
              <a:rPr lang="fi-FI" sz="2400" dirty="0" err="1" smtClean="0"/>
              <a:t>the</a:t>
            </a:r>
            <a:r>
              <a:rPr lang="fi-FI" sz="2400" dirty="0" smtClean="0"/>
              <a:t> </a:t>
            </a:r>
            <a:r>
              <a:rPr lang="fi-FI" sz="2400" dirty="0" err="1" smtClean="0"/>
              <a:t>system</a:t>
            </a:r>
            <a:r>
              <a:rPr lang="fi-FI" sz="2400" dirty="0" smtClean="0"/>
              <a:t> </a:t>
            </a:r>
            <a:r>
              <a:rPr lang="fi-FI" sz="2400" dirty="0" err="1" smtClean="0"/>
              <a:t>under</a:t>
            </a:r>
            <a:r>
              <a:rPr lang="fi-FI" sz="2400" dirty="0" smtClean="0"/>
              <a:t> </a:t>
            </a:r>
            <a:r>
              <a:rPr lang="fi-FI" sz="2400" dirty="0" err="1" smtClean="0"/>
              <a:t>study</a:t>
            </a:r>
            <a:endParaRPr lang="fi-FI" sz="2400" dirty="0" smtClean="0"/>
          </a:p>
          <a:p>
            <a:pPr marL="342900" indent="-342900">
              <a:buFont typeface="Arial" panose="020B0604020202020204" pitchFamily="34" charset="0"/>
              <a:buChar char="•"/>
            </a:pPr>
            <a:endParaRPr lang="fi-FI" sz="1200" dirty="0"/>
          </a:p>
          <a:p>
            <a:pPr marL="342900" indent="-342900">
              <a:buFont typeface="Arial" panose="020B0604020202020204" pitchFamily="34" charset="0"/>
              <a:buChar char="•"/>
            </a:pPr>
            <a:r>
              <a:rPr lang="fi-FI" sz="2400" dirty="0"/>
              <a:t>’Mathematical</a:t>
            </a:r>
            <a:r>
              <a:rPr lang="fi-FI" sz="2400" dirty="0" smtClean="0"/>
              <a:t>’: </a:t>
            </a:r>
            <a:r>
              <a:rPr lang="fi-FI" sz="2400" dirty="0" err="1"/>
              <a:t>Increasing</a:t>
            </a:r>
            <a:r>
              <a:rPr lang="fi-FI" sz="2400" dirty="0"/>
              <a:t> </a:t>
            </a:r>
            <a:r>
              <a:rPr lang="fi-FI" sz="2400" dirty="0" err="1"/>
              <a:t>returns</a:t>
            </a:r>
            <a:r>
              <a:rPr lang="fi-FI" sz="2400" dirty="0"/>
              <a:t>, </a:t>
            </a:r>
            <a:r>
              <a:rPr lang="fi-FI" sz="2400" dirty="0" err="1"/>
              <a:t>bifurcations</a:t>
            </a:r>
            <a:r>
              <a:rPr lang="fi-FI" sz="2400" dirty="0"/>
              <a:t>, feedback </a:t>
            </a:r>
            <a:r>
              <a:rPr lang="fi-FI" sz="2400" dirty="0" err="1"/>
              <a:t>loops</a:t>
            </a:r>
            <a:endParaRPr lang="fi-FI" sz="2400" dirty="0"/>
          </a:p>
        </p:txBody>
      </p:sp>
    </p:spTree>
    <p:extLst>
      <p:ext uri="{BB962C8B-B14F-4D97-AF65-F5344CB8AC3E}">
        <p14:creationId xmlns:p14="http://schemas.microsoft.com/office/powerpoint/2010/main" val="4259391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Learning</a:t>
            </a:r>
            <a:endParaRPr lang="en-US" dirty="0"/>
          </a:p>
        </p:txBody>
      </p:sp>
      <p:sp>
        <p:nvSpPr>
          <p:cNvPr id="3" name="Sisällön paikkamerkki 2"/>
          <p:cNvSpPr>
            <a:spLocks noGrp="1"/>
          </p:cNvSpPr>
          <p:nvPr>
            <p:ph idx="1"/>
          </p:nvPr>
        </p:nvSpPr>
        <p:spPr>
          <a:xfrm>
            <a:off x="556362" y="1088002"/>
            <a:ext cx="8264110" cy="1980958"/>
          </a:xfrm>
        </p:spPr>
        <p:txBody>
          <a:bodyPr/>
          <a:lstStyle/>
          <a:p>
            <a:r>
              <a:rPr lang="fi-FI" dirty="0" err="1" smtClean="0"/>
              <a:t>Problem</a:t>
            </a:r>
            <a:r>
              <a:rPr lang="fi-FI" dirty="0" smtClean="0"/>
              <a:t> </a:t>
            </a:r>
            <a:r>
              <a:rPr lang="fi-FI" dirty="0" err="1" smtClean="0"/>
              <a:t>owners</a:t>
            </a:r>
            <a:r>
              <a:rPr lang="fi-FI" dirty="0" smtClean="0"/>
              <a:t>, </a:t>
            </a:r>
            <a:r>
              <a:rPr lang="fi-FI" dirty="0" err="1" smtClean="0"/>
              <a:t>stakeholders</a:t>
            </a:r>
            <a:r>
              <a:rPr lang="fi-FI" dirty="0" smtClean="0"/>
              <a:t> and </a:t>
            </a:r>
            <a:r>
              <a:rPr lang="fi-FI" dirty="0" err="1" smtClean="0"/>
              <a:t>modelers</a:t>
            </a:r>
            <a:r>
              <a:rPr lang="fi-FI" dirty="0" smtClean="0"/>
              <a:t> </a:t>
            </a:r>
            <a:r>
              <a:rPr lang="fi-FI" dirty="0" err="1" smtClean="0"/>
              <a:t>learn</a:t>
            </a:r>
            <a:r>
              <a:rPr lang="fi-FI" dirty="0" smtClean="0"/>
              <a:t> </a:t>
            </a:r>
            <a:r>
              <a:rPr lang="fi-FI" dirty="0" err="1" smtClean="0"/>
              <a:t>about</a:t>
            </a:r>
            <a:r>
              <a:rPr lang="fi-FI" dirty="0" smtClean="0"/>
              <a:t> </a:t>
            </a:r>
            <a:r>
              <a:rPr lang="fi-FI" dirty="0" err="1" smtClean="0"/>
              <a:t>the</a:t>
            </a:r>
            <a:r>
              <a:rPr lang="fi-FI" dirty="0" smtClean="0"/>
              <a:t> </a:t>
            </a:r>
            <a:r>
              <a:rPr lang="fi-FI" dirty="0" err="1" smtClean="0"/>
              <a:t>problem</a:t>
            </a:r>
            <a:r>
              <a:rPr lang="fi-FI" dirty="0" smtClean="0"/>
              <a:t>: </a:t>
            </a:r>
            <a:r>
              <a:rPr lang="fi-FI" dirty="0" err="1" smtClean="0"/>
              <a:t>revise</a:t>
            </a:r>
            <a:r>
              <a:rPr lang="fi-FI" dirty="0" smtClean="0"/>
              <a:t> </a:t>
            </a:r>
            <a:r>
              <a:rPr lang="fi-FI" dirty="0" err="1" smtClean="0"/>
              <a:t>assumptions</a:t>
            </a:r>
            <a:r>
              <a:rPr lang="fi-FI" dirty="0" smtClean="0"/>
              <a:t>, </a:t>
            </a:r>
            <a:r>
              <a:rPr lang="fi-FI" dirty="0" err="1" smtClean="0"/>
              <a:t>redirect</a:t>
            </a:r>
            <a:r>
              <a:rPr lang="fi-FI" dirty="0" smtClean="0"/>
              <a:t> </a:t>
            </a:r>
            <a:r>
              <a:rPr lang="fi-FI" dirty="0" err="1" smtClean="0"/>
              <a:t>the</a:t>
            </a:r>
            <a:r>
              <a:rPr lang="fi-FI" dirty="0" smtClean="0"/>
              <a:t> </a:t>
            </a:r>
            <a:r>
              <a:rPr lang="fi-FI" dirty="0" err="1" smtClean="0"/>
              <a:t>process</a:t>
            </a:r>
            <a:endParaRPr lang="fi-FI" dirty="0"/>
          </a:p>
          <a:p>
            <a:r>
              <a:rPr lang="fi-FI" dirty="0" err="1" smtClean="0"/>
              <a:t>Unlearning</a:t>
            </a:r>
            <a:r>
              <a:rPr lang="fi-FI" dirty="0" smtClean="0"/>
              <a:t> </a:t>
            </a:r>
            <a:r>
              <a:rPr lang="fi-FI" dirty="0" err="1" smtClean="0"/>
              <a:t>preconceived</a:t>
            </a:r>
            <a:r>
              <a:rPr lang="fi-FI" dirty="0" smtClean="0"/>
              <a:t> </a:t>
            </a:r>
            <a:r>
              <a:rPr lang="fi-FI" dirty="0" err="1" smtClean="0"/>
              <a:t>solutions</a:t>
            </a:r>
            <a:endParaRPr lang="fi-FI" dirty="0" smtClean="0"/>
          </a:p>
          <a:p>
            <a:r>
              <a:rPr lang="fi-FI" dirty="0" err="1" smtClean="0"/>
              <a:t>Importance</a:t>
            </a:r>
            <a:r>
              <a:rPr lang="fi-FI" dirty="0" smtClean="0"/>
              <a:t> of </a:t>
            </a:r>
            <a:r>
              <a:rPr lang="fi-FI" dirty="0" err="1" smtClean="0"/>
              <a:t>early</a:t>
            </a:r>
            <a:r>
              <a:rPr lang="fi-FI" dirty="0" smtClean="0"/>
              <a:t> </a:t>
            </a:r>
            <a:r>
              <a:rPr lang="fi-FI" dirty="0" err="1" smtClean="0"/>
              <a:t>framing</a:t>
            </a:r>
            <a:r>
              <a:rPr lang="fi-FI" dirty="0" smtClean="0"/>
              <a:t>: Value-</a:t>
            </a:r>
            <a:r>
              <a:rPr lang="fi-FI" dirty="0" err="1" smtClean="0"/>
              <a:t>focused</a:t>
            </a:r>
            <a:r>
              <a:rPr lang="fi-FI" dirty="0" smtClean="0"/>
              <a:t> </a:t>
            </a:r>
            <a:r>
              <a:rPr lang="fi-FI" dirty="0" err="1" smtClean="0"/>
              <a:t>thinking</a:t>
            </a:r>
            <a:r>
              <a:rPr lang="fi-FI" dirty="0" smtClean="0"/>
              <a:t>?</a:t>
            </a:r>
          </a:p>
          <a:p>
            <a:pPr marL="0" indent="0">
              <a:buNone/>
            </a:pPr>
            <a:endParaRPr lang="fi-FI" dirty="0"/>
          </a:p>
          <a:p>
            <a:pPr marL="0" indent="0">
              <a:buNone/>
            </a:pPr>
            <a:endParaRPr lang="en-US" dirty="0"/>
          </a:p>
        </p:txBody>
      </p:sp>
      <p:sp>
        <p:nvSpPr>
          <p:cNvPr id="4" name="Otsikko 1"/>
          <p:cNvSpPr txBox="1">
            <a:spLocks/>
          </p:cNvSpPr>
          <p:nvPr/>
        </p:nvSpPr>
        <p:spPr bwMode="auto">
          <a:xfrm>
            <a:off x="556362" y="2924944"/>
            <a:ext cx="79851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b="1" baseline="0">
                <a:solidFill>
                  <a:srgbClr val="0070C0"/>
                </a:solidFill>
                <a:latin typeface="+mj-lt"/>
                <a:ea typeface="+mj-ea"/>
                <a:cs typeface="+mj-cs"/>
              </a:defRPr>
            </a:lvl1pPr>
            <a:lvl2pPr algn="l" rtl="0" eaLnBrk="0" fontAlgn="base" hangingPunct="0">
              <a:spcBef>
                <a:spcPct val="0"/>
              </a:spcBef>
              <a:spcAft>
                <a:spcPct val="0"/>
              </a:spcAft>
              <a:defRPr sz="3200" b="1">
                <a:solidFill>
                  <a:srgbClr val="ED2939"/>
                </a:solidFill>
                <a:latin typeface="Arial" charset="0"/>
              </a:defRPr>
            </a:lvl2pPr>
            <a:lvl3pPr algn="l" rtl="0" eaLnBrk="0" fontAlgn="base" hangingPunct="0">
              <a:spcBef>
                <a:spcPct val="0"/>
              </a:spcBef>
              <a:spcAft>
                <a:spcPct val="0"/>
              </a:spcAft>
              <a:defRPr sz="3200" b="1">
                <a:solidFill>
                  <a:srgbClr val="ED2939"/>
                </a:solidFill>
                <a:latin typeface="Arial" charset="0"/>
              </a:defRPr>
            </a:lvl3pPr>
            <a:lvl4pPr algn="l" rtl="0" eaLnBrk="0" fontAlgn="base" hangingPunct="0">
              <a:spcBef>
                <a:spcPct val="0"/>
              </a:spcBef>
              <a:spcAft>
                <a:spcPct val="0"/>
              </a:spcAft>
              <a:defRPr sz="3200" b="1">
                <a:solidFill>
                  <a:srgbClr val="ED2939"/>
                </a:solidFill>
                <a:latin typeface="Arial" charset="0"/>
              </a:defRPr>
            </a:lvl4pPr>
            <a:lvl5pPr algn="l" rtl="0" eaLnBrk="0" fontAlgn="base" hangingPunct="0">
              <a:spcBef>
                <a:spcPct val="0"/>
              </a:spcBef>
              <a:spcAft>
                <a:spcPct val="0"/>
              </a:spcAft>
              <a:defRPr sz="3200" b="1">
                <a:solidFill>
                  <a:srgbClr val="ED2939"/>
                </a:solidFill>
                <a:latin typeface="Arial" charset="0"/>
              </a:defRPr>
            </a:lvl5pPr>
            <a:lvl6pPr marL="457200" algn="l" rtl="0" eaLnBrk="1" fontAlgn="base" hangingPunct="1">
              <a:spcBef>
                <a:spcPct val="0"/>
              </a:spcBef>
              <a:spcAft>
                <a:spcPct val="0"/>
              </a:spcAft>
              <a:defRPr sz="3200" b="1">
                <a:solidFill>
                  <a:srgbClr val="ED2939"/>
                </a:solidFill>
                <a:latin typeface="Arial" charset="0"/>
              </a:defRPr>
            </a:lvl6pPr>
            <a:lvl7pPr marL="914400" algn="l" rtl="0" eaLnBrk="1" fontAlgn="base" hangingPunct="1">
              <a:spcBef>
                <a:spcPct val="0"/>
              </a:spcBef>
              <a:spcAft>
                <a:spcPct val="0"/>
              </a:spcAft>
              <a:defRPr sz="3200" b="1">
                <a:solidFill>
                  <a:srgbClr val="ED2939"/>
                </a:solidFill>
                <a:latin typeface="Arial" charset="0"/>
              </a:defRPr>
            </a:lvl7pPr>
            <a:lvl8pPr marL="1371600" algn="l" rtl="0" eaLnBrk="1" fontAlgn="base" hangingPunct="1">
              <a:spcBef>
                <a:spcPct val="0"/>
              </a:spcBef>
              <a:spcAft>
                <a:spcPct val="0"/>
              </a:spcAft>
              <a:defRPr sz="3200" b="1">
                <a:solidFill>
                  <a:srgbClr val="ED2939"/>
                </a:solidFill>
                <a:latin typeface="Arial" charset="0"/>
              </a:defRPr>
            </a:lvl8pPr>
            <a:lvl9pPr marL="1828800" algn="l" rtl="0" eaLnBrk="1" fontAlgn="base" hangingPunct="1">
              <a:spcBef>
                <a:spcPct val="0"/>
              </a:spcBef>
              <a:spcAft>
                <a:spcPct val="0"/>
              </a:spcAft>
              <a:defRPr sz="3200" b="1">
                <a:solidFill>
                  <a:srgbClr val="ED2939"/>
                </a:solidFill>
                <a:latin typeface="Arial" charset="0"/>
              </a:defRPr>
            </a:lvl9pPr>
          </a:lstStyle>
          <a:p>
            <a:r>
              <a:rPr lang="fi-FI" kern="0" dirty="0" err="1" smtClean="0"/>
              <a:t>Procedure</a:t>
            </a:r>
            <a:endParaRPr lang="en-US" kern="0" dirty="0"/>
          </a:p>
        </p:txBody>
      </p:sp>
      <p:sp>
        <p:nvSpPr>
          <p:cNvPr id="5" name="Suorakulmio 4"/>
          <p:cNvSpPr/>
          <p:nvPr/>
        </p:nvSpPr>
        <p:spPr>
          <a:xfrm>
            <a:off x="504384" y="3464832"/>
            <a:ext cx="8089080" cy="1938992"/>
          </a:xfrm>
          <a:prstGeom prst="rect">
            <a:avLst/>
          </a:prstGeom>
        </p:spPr>
        <p:txBody>
          <a:bodyPr wrap="square">
            <a:spAutoFit/>
          </a:bodyPr>
          <a:lstStyle/>
          <a:p>
            <a:r>
              <a:rPr lang="fi-FI" sz="2400" dirty="0" err="1"/>
              <a:t>Properties</a:t>
            </a:r>
            <a:r>
              <a:rPr lang="fi-FI" sz="2400" dirty="0"/>
              <a:t> and </a:t>
            </a:r>
            <a:r>
              <a:rPr lang="fi-FI" sz="2400" dirty="0" err="1"/>
              <a:t>structure</a:t>
            </a:r>
            <a:r>
              <a:rPr lang="fi-FI" sz="2400" dirty="0"/>
              <a:t> of </a:t>
            </a:r>
            <a:r>
              <a:rPr lang="fi-FI" sz="2400" dirty="0" err="1"/>
              <a:t>the</a:t>
            </a:r>
            <a:r>
              <a:rPr lang="fi-FI" sz="2400" dirty="0"/>
              <a:t> </a:t>
            </a:r>
            <a:r>
              <a:rPr lang="fi-FI" sz="2400" dirty="0" err="1"/>
              <a:t>procedure</a:t>
            </a:r>
            <a:r>
              <a:rPr lang="fi-FI" sz="2400" dirty="0"/>
              <a:t> </a:t>
            </a:r>
            <a:r>
              <a:rPr lang="fi-FI" sz="2400" dirty="0" err="1"/>
              <a:t>used</a:t>
            </a:r>
            <a:r>
              <a:rPr lang="fi-FI" sz="2400" dirty="0"/>
              <a:t> to </a:t>
            </a:r>
            <a:r>
              <a:rPr lang="fi-FI" sz="2400" dirty="0" err="1"/>
              <a:t>solve</a:t>
            </a:r>
            <a:r>
              <a:rPr lang="fi-FI" sz="2400" dirty="0"/>
              <a:t> </a:t>
            </a:r>
            <a:r>
              <a:rPr lang="fi-FI" sz="2400" dirty="0" err="1"/>
              <a:t>the</a:t>
            </a:r>
            <a:r>
              <a:rPr lang="fi-FI" sz="2400" dirty="0"/>
              <a:t> </a:t>
            </a:r>
            <a:r>
              <a:rPr lang="fi-FI" sz="2400" dirty="0" err="1" smtClean="0"/>
              <a:t>problem</a:t>
            </a:r>
            <a:endParaRPr lang="fi-FI" sz="2400" dirty="0"/>
          </a:p>
          <a:p>
            <a:pPr marL="342900" indent="-342900">
              <a:buFont typeface="Arial" panose="020B0604020202020204" pitchFamily="34" charset="0"/>
              <a:buChar char="•"/>
            </a:pPr>
            <a:r>
              <a:rPr lang="fi-FI" sz="2400" dirty="0"/>
              <a:t>Technical </a:t>
            </a:r>
            <a:r>
              <a:rPr lang="fi-FI" sz="2400" dirty="0" err="1" smtClean="0"/>
              <a:t>properties</a:t>
            </a:r>
            <a:r>
              <a:rPr lang="fi-FI" sz="2400" dirty="0" smtClean="0"/>
              <a:t>, </a:t>
            </a:r>
            <a:r>
              <a:rPr lang="fi-FI" sz="2400" dirty="0" err="1" smtClean="0"/>
              <a:t>convergence</a:t>
            </a:r>
            <a:endParaRPr lang="fi-FI" sz="2400" dirty="0"/>
          </a:p>
          <a:p>
            <a:pPr marL="342900" indent="-342900">
              <a:buFont typeface="Arial" panose="020B0604020202020204" pitchFamily="34" charset="0"/>
              <a:buChar char="•"/>
            </a:pPr>
            <a:r>
              <a:rPr lang="fi-FI" sz="2400" dirty="0"/>
              <a:t>Order of </a:t>
            </a:r>
            <a:r>
              <a:rPr lang="fi-FI" sz="2400" dirty="0" err="1"/>
              <a:t>problem</a:t>
            </a:r>
            <a:r>
              <a:rPr lang="fi-FI" sz="2400" dirty="0"/>
              <a:t> </a:t>
            </a:r>
            <a:r>
              <a:rPr lang="fi-FI" sz="2400" dirty="0" err="1"/>
              <a:t>solving</a:t>
            </a:r>
            <a:r>
              <a:rPr lang="fi-FI" sz="2400" dirty="0"/>
              <a:t> </a:t>
            </a:r>
            <a:r>
              <a:rPr lang="fi-FI" sz="2400" dirty="0" err="1"/>
              <a:t>steps</a:t>
            </a:r>
            <a:endParaRPr lang="fi-FI" sz="2400" dirty="0"/>
          </a:p>
          <a:p>
            <a:pPr marL="342900" indent="-342900">
              <a:buFont typeface="Arial" panose="020B0604020202020204" pitchFamily="34" charset="0"/>
              <a:buChar char="•"/>
            </a:pPr>
            <a:r>
              <a:rPr lang="fi-FI" sz="2400" dirty="0" err="1"/>
              <a:t>Decomposition</a:t>
            </a:r>
            <a:r>
              <a:rPr lang="fi-FI" sz="2400" dirty="0"/>
              <a:t> into </a:t>
            </a:r>
            <a:r>
              <a:rPr lang="fi-FI" sz="2400" dirty="0" err="1" smtClean="0"/>
              <a:t>sub-problems</a:t>
            </a:r>
            <a:endParaRPr lang="fi-FI" sz="2400" b="1" dirty="0"/>
          </a:p>
        </p:txBody>
      </p:sp>
    </p:spTree>
    <p:extLst>
      <p:ext uri="{BB962C8B-B14F-4D97-AF65-F5344CB8AC3E}">
        <p14:creationId xmlns:p14="http://schemas.microsoft.com/office/powerpoint/2010/main" val="176813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71500" y="488950"/>
            <a:ext cx="7985125" cy="635795"/>
          </a:xfrm>
        </p:spPr>
        <p:txBody>
          <a:bodyPr/>
          <a:lstStyle/>
          <a:p>
            <a:r>
              <a:rPr lang="fi-FI" dirty="0" err="1" smtClean="0"/>
              <a:t>Behavior</a:t>
            </a:r>
            <a:endParaRPr lang="en-US" dirty="0"/>
          </a:p>
        </p:txBody>
      </p:sp>
      <p:sp>
        <p:nvSpPr>
          <p:cNvPr id="3" name="Sisällön paikkamerkki 2"/>
          <p:cNvSpPr>
            <a:spLocks noGrp="1"/>
          </p:cNvSpPr>
          <p:nvPr>
            <p:ph idx="1"/>
          </p:nvPr>
        </p:nvSpPr>
        <p:spPr>
          <a:xfrm>
            <a:off x="552291" y="1124745"/>
            <a:ext cx="7985125" cy="2160240"/>
          </a:xfrm>
        </p:spPr>
        <p:txBody>
          <a:bodyPr/>
          <a:lstStyle/>
          <a:p>
            <a:r>
              <a:rPr lang="fi-FI" dirty="0" err="1" smtClean="0"/>
              <a:t>Cognitive</a:t>
            </a:r>
            <a:r>
              <a:rPr lang="fi-FI" dirty="0" smtClean="0"/>
              <a:t> </a:t>
            </a:r>
            <a:r>
              <a:rPr lang="fi-FI" dirty="0" err="1"/>
              <a:t>b</a:t>
            </a:r>
            <a:r>
              <a:rPr lang="fi-FI" dirty="0" err="1" smtClean="0"/>
              <a:t>iases</a:t>
            </a:r>
            <a:r>
              <a:rPr lang="fi-FI" dirty="0" smtClean="0"/>
              <a:t>: </a:t>
            </a:r>
            <a:r>
              <a:rPr lang="fi-FI" dirty="0" err="1" smtClean="0"/>
              <a:t>Accumulation</a:t>
            </a:r>
            <a:r>
              <a:rPr lang="fi-FI" dirty="0" smtClean="0"/>
              <a:t> of </a:t>
            </a:r>
            <a:r>
              <a:rPr lang="fi-FI" dirty="0" err="1" smtClean="0"/>
              <a:t>effects</a:t>
            </a:r>
            <a:endParaRPr lang="fi-FI" dirty="0"/>
          </a:p>
          <a:p>
            <a:r>
              <a:rPr lang="fi-FI" dirty="0" err="1" smtClean="0"/>
              <a:t>Anchoring</a:t>
            </a:r>
            <a:r>
              <a:rPr lang="fi-FI" dirty="0" smtClean="0"/>
              <a:t>: </a:t>
            </a:r>
            <a:r>
              <a:rPr lang="fi-FI" dirty="0" err="1"/>
              <a:t>P</a:t>
            </a:r>
            <a:r>
              <a:rPr lang="fi-FI" dirty="0" err="1" smtClean="0"/>
              <a:t>reference</a:t>
            </a:r>
            <a:r>
              <a:rPr lang="fi-FI" dirty="0" smtClean="0"/>
              <a:t> </a:t>
            </a:r>
            <a:r>
              <a:rPr lang="fi-FI" dirty="0" err="1" smtClean="0"/>
              <a:t>elicitation</a:t>
            </a:r>
            <a:r>
              <a:rPr lang="fi-FI" dirty="0" smtClean="0"/>
              <a:t>, </a:t>
            </a:r>
            <a:r>
              <a:rPr lang="fi-FI" dirty="0" err="1" smtClean="0"/>
              <a:t>negotiation</a:t>
            </a:r>
            <a:r>
              <a:rPr lang="fi-FI" dirty="0" smtClean="0"/>
              <a:t>, </a:t>
            </a:r>
            <a:r>
              <a:rPr lang="fi-FI" dirty="0" err="1" smtClean="0"/>
              <a:t>valuation</a:t>
            </a:r>
            <a:r>
              <a:rPr lang="fi-FI" dirty="0" smtClean="0"/>
              <a:t>, </a:t>
            </a:r>
            <a:r>
              <a:rPr lang="fi-FI" dirty="0" err="1" smtClean="0"/>
              <a:t>forecasting</a:t>
            </a:r>
            <a:r>
              <a:rPr lang="fi-FI" dirty="0" smtClean="0"/>
              <a:t>…</a:t>
            </a:r>
            <a:endParaRPr lang="fi-FI" dirty="0"/>
          </a:p>
          <a:p>
            <a:r>
              <a:rPr lang="fi-FI" dirty="0" smtClean="0"/>
              <a:t>Status </a:t>
            </a:r>
            <a:r>
              <a:rPr lang="fi-FI" dirty="0" err="1" smtClean="0"/>
              <a:t>quo</a:t>
            </a:r>
            <a:r>
              <a:rPr lang="fi-FI" dirty="0" smtClean="0"/>
              <a:t> </a:t>
            </a:r>
            <a:r>
              <a:rPr lang="fi-FI" dirty="0" err="1" smtClean="0"/>
              <a:t>bias</a:t>
            </a:r>
            <a:r>
              <a:rPr lang="fi-FI" dirty="0" smtClean="0"/>
              <a:t>, </a:t>
            </a:r>
            <a:r>
              <a:rPr lang="fi-FI" dirty="0" err="1"/>
              <a:t>S</a:t>
            </a:r>
            <a:r>
              <a:rPr lang="fi-FI" dirty="0" err="1" smtClean="0"/>
              <a:t>unk</a:t>
            </a:r>
            <a:r>
              <a:rPr lang="fi-FI" dirty="0" smtClean="0"/>
              <a:t> </a:t>
            </a:r>
            <a:r>
              <a:rPr lang="fi-FI" dirty="0" err="1" smtClean="0"/>
              <a:t>cost</a:t>
            </a:r>
            <a:r>
              <a:rPr lang="fi-FI" dirty="0" smtClean="0"/>
              <a:t> </a:t>
            </a:r>
            <a:r>
              <a:rPr lang="fi-FI" dirty="0" err="1" smtClean="0"/>
              <a:t>effect</a:t>
            </a:r>
            <a:r>
              <a:rPr lang="fi-FI" dirty="0" smtClean="0"/>
              <a:t>: </a:t>
            </a:r>
            <a:r>
              <a:rPr lang="fi-FI" dirty="0" err="1"/>
              <a:t>C</a:t>
            </a:r>
            <a:r>
              <a:rPr lang="fi-FI" dirty="0" err="1" smtClean="0"/>
              <a:t>ommitment</a:t>
            </a:r>
            <a:r>
              <a:rPr lang="fi-FI" dirty="0" smtClean="0"/>
              <a:t> to </a:t>
            </a:r>
            <a:r>
              <a:rPr lang="fi-FI" dirty="0" err="1" smtClean="0"/>
              <a:t>previously</a:t>
            </a:r>
            <a:r>
              <a:rPr lang="fi-FI" dirty="0" smtClean="0"/>
              <a:t> </a:t>
            </a:r>
            <a:r>
              <a:rPr lang="fi-FI" dirty="0" err="1" smtClean="0"/>
              <a:t>adopted</a:t>
            </a:r>
            <a:r>
              <a:rPr lang="fi-FI" dirty="0" smtClean="0"/>
              <a:t> </a:t>
            </a:r>
            <a:r>
              <a:rPr lang="fi-FI" dirty="0" err="1" smtClean="0"/>
              <a:t>models</a:t>
            </a:r>
            <a:r>
              <a:rPr lang="fi-FI" dirty="0" smtClean="0"/>
              <a:t> and software </a:t>
            </a:r>
          </a:p>
          <a:p>
            <a:endParaRPr lang="fi-FI" dirty="0" smtClean="0"/>
          </a:p>
          <a:p>
            <a:pPr marL="0" indent="0">
              <a:buNone/>
            </a:pPr>
            <a:endParaRPr lang="fi-FI" b="1" dirty="0"/>
          </a:p>
          <a:p>
            <a:pPr marL="0" indent="0">
              <a:buNone/>
            </a:pPr>
            <a:endParaRPr lang="fi-FI" dirty="0"/>
          </a:p>
          <a:p>
            <a:pPr marL="0" indent="0">
              <a:buNone/>
            </a:pPr>
            <a:endParaRPr lang="en-US" dirty="0"/>
          </a:p>
        </p:txBody>
      </p:sp>
      <p:sp>
        <p:nvSpPr>
          <p:cNvPr id="4" name="Otsikko 1"/>
          <p:cNvSpPr txBox="1">
            <a:spLocks/>
          </p:cNvSpPr>
          <p:nvPr/>
        </p:nvSpPr>
        <p:spPr bwMode="auto">
          <a:xfrm>
            <a:off x="571500" y="3165005"/>
            <a:ext cx="79851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b="1" baseline="0">
                <a:solidFill>
                  <a:srgbClr val="0070C0"/>
                </a:solidFill>
                <a:latin typeface="+mj-lt"/>
                <a:ea typeface="+mj-ea"/>
                <a:cs typeface="+mj-cs"/>
              </a:defRPr>
            </a:lvl1pPr>
            <a:lvl2pPr algn="l" rtl="0" eaLnBrk="0" fontAlgn="base" hangingPunct="0">
              <a:spcBef>
                <a:spcPct val="0"/>
              </a:spcBef>
              <a:spcAft>
                <a:spcPct val="0"/>
              </a:spcAft>
              <a:defRPr sz="3200" b="1">
                <a:solidFill>
                  <a:srgbClr val="ED2939"/>
                </a:solidFill>
                <a:latin typeface="Arial" charset="0"/>
              </a:defRPr>
            </a:lvl2pPr>
            <a:lvl3pPr algn="l" rtl="0" eaLnBrk="0" fontAlgn="base" hangingPunct="0">
              <a:spcBef>
                <a:spcPct val="0"/>
              </a:spcBef>
              <a:spcAft>
                <a:spcPct val="0"/>
              </a:spcAft>
              <a:defRPr sz="3200" b="1">
                <a:solidFill>
                  <a:srgbClr val="ED2939"/>
                </a:solidFill>
                <a:latin typeface="Arial" charset="0"/>
              </a:defRPr>
            </a:lvl3pPr>
            <a:lvl4pPr algn="l" rtl="0" eaLnBrk="0" fontAlgn="base" hangingPunct="0">
              <a:spcBef>
                <a:spcPct val="0"/>
              </a:spcBef>
              <a:spcAft>
                <a:spcPct val="0"/>
              </a:spcAft>
              <a:defRPr sz="3200" b="1">
                <a:solidFill>
                  <a:srgbClr val="ED2939"/>
                </a:solidFill>
                <a:latin typeface="Arial" charset="0"/>
              </a:defRPr>
            </a:lvl4pPr>
            <a:lvl5pPr algn="l" rtl="0" eaLnBrk="0" fontAlgn="base" hangingPunct="0">
              <a:spcBef>
                <a:spcPct val="0"/>
              </a:spcBef>
              <a:spcAft>
                <a:spcPct val="0"/>
              </a:spcAft>
              <a:defRPr sz="3200" b="1">
                <a:solidFill>
                  <a:srgbClr val="ED2939"/>
                </a:solidFill>
                <a:latin typeface="Arial" charset="0"/>
              </a:defRPr>
            </a:lvl5pPr>
            <a:lvl6pPr marL="457200" algn="l" rtl="0" eaLnBrk="1" fontAlgn="base" hangingPunct="1">
              <a:spcBef>
                <a:spcPct val="0"/>
              </a:spcBef>
              <a:spcAft>
                <a:spcPct val="0"/>
              </a:spcAft>
              <a:defRPr sz="3200" b="1">
                <a:solidFill>
                  <a:srgbClr val="ED2939"/>
                </a:solidFill>
                <a:latin typeface="Arial" charset="0"/>
              </a:defRPr>
            </a:lvl6pPr>
            <a:lvl7pPr marL="914400" algn="l" rtl="0" eaLnBrk="1" fontAlgn="base" hangingPunct="1">
              <a:spcBef>
                <a:spcPct val="0"/>
              </a:spcBef>
              <a:spcAft>
                <a:spcPct val="0"/>
              </a:spcAft>
              <a:defRPr sz="3200" b="1">
                <a:solidFill>
                  <a:srgbClr val="ED2939"/>
                </a:solidFill>
                <a:latin typeface="Arial" charset="0"/>
              </a:defRPr>
            </a:lvl7pPr>
            <a:lvl8pPr marL="1371600" algn="l" rtl="0" eaLnBrk="1" fontAlgn="base" hangingPunct="1">
              <a:spcBef>
                <a:spcPct val="0"/>
              </a:spcBef>
              <a:spcAft>
                <a:spcPct val="0"/>
              </a:spcAft>
              <a:defRPr sz="3200" b="1">
                <a:solidFill>
                  <a:srgbClr val="ED2939"/>
                </a:solidFill>
                <a:latin typeface="Arial" charset="0"/>
              </a:defRPr>
            </a:lvl8pPr>
            <a:lvl9pPr marL="1828800" algn="l" rtl="0" eaLnBrk="1" fontAlgn="base" hangingPunct="1">
              <a:spcBef>
                <a:spcPct val="0"/>
              </a:spcBef>
              <a:spcAft>
                <a:spcPct val="0"/>
              </a:spcAft>
              <a:defRPr sz="3200" b="1">
                <a:solidFill>
                  <a:srgbClr val="ED2939"/>
                </a:solidFill>
                <a:latin typeface="Arial" charset="0"/>
              </a:defRPr>
            </a:lvl9pPr>
          </a:lstStyle>
          <a:p>
            <a:r>
              <a:rPr lang="fi-FI" kern="0" dirty="0" err="1" smtClean="0"/>
              <a:t>Motivation</a:t>
            </a:r>
            <a:endParaRPr lang="en-US" kern="0" dirty="0"/>
          </a:p>
        </p:txBody>
      </p:sp>
      <p:sp>
        <p:nvSpPr>
          <p:cNvPr id="5" name="Sisällön paikkamerkki 2"/>
          <p:cNvSpPr txBox="1">
            <a:spLocks/>
          </p:cNvSpPr>
          <p:nvPr/>
        </p:nvSpPr>
        <p:spPr bwMode="auto">
          <a:xfrm>
            <a:off x="558826" y="3789040"/>
            <a:ext cx="7985125"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a:buNone/>
            </a:pPr>
            <a:r>
              <a:rPr lang="fi-FI" dirty="0" err="1"/>
              <a:t>People’s</a:t>
            </a:r>
            <a:r>
              <a:rPr lang="fi-FI" dirty="0"/>
              <a:t> </a:t>
            </a:r>
            <a:r>
              <a:rPr lang="fi-FI" dirty="0" err="1"/>
              <a:t>goals</a:t>
            </a:r>
            <a:r>
              <a:rPr lang="fi-FI" dirty="0"/>
              <a:t> </a:t>
            </a:r>
            <a:r>
              <a:rPr lang="fi-FI" dirty="0" err="1"/>
              <a:t>affect</a:t>
            </a:r>
            <a:r>
              <a:rPr lang="fi-FI" dirty="0"/>
              <a:t> </a:t>
            </a:r>
            <a:r>
              <a:rPr lang="fi-FI" dirty="0" err="1" smtClean="0"/>
              <a:t>the</a:t>
            </a:r>
            <a:r>
              <a:rPr lang="fi-FI" dirty="0" smtClean="0"/>
              <a:t> OR </a:t>
            </a:r>
            <a:r>
              <a:rPr lang="fi-FI" dirty="0" err="1"/>
              <a:t>process</a:t>
            </a:r>
            <a:endParaRPr lang="fi-FI" dirty="0"/>
          </a:p>
          <a:p>
            <a:r>
              <a:rPr lang="fi-FI" dirty="0" err="1" smtClean="0"/>
              <a:t>High</a:t>
            </a:r>
            <a:r>
              <a:rPr lang="fi-FI" dirty="0" smtClean="0"/>
              <a:t> </a:t>
            </a:r>
            <a:r>
              <a:rPr lang="fi-FI" dirty="0" err="1" smtClean="0"/>
              <a:t>risk</a:t>
            </a:r>
            <a:r>
              <a:rPr lang="fi-FI" dirty="0" smtClean="0"/>
              <a:t> in </a:t>
            </a:r>
            <a:r>
              <a:rPr lang="fi-FI" dirty="0" err="1"/>
              <a:t>messy</a:t>
            </a:r>
            <a:r>
              <a:rPr lang="fi-FI" dirty="0"/>
              <a:t> and </a:t>
            </a:r>
            <a:r>
              <a:rPr lang="fi-FI" dirty="0" err="1"/>
              <a:t>controversial</a:t>
            </a:r>
            <a:r>
              <a:rPr lang="fi-FI" dirty="0"/>
              <a:t> </a:t>
            </a:r>
            <a:r>
              <a:rPr lang="fi-FI" dirty="0" err="1"/>
              <a:t>problems</a:t>
            </a:r>
            <a:endParaRPr lang="fi-FI" dirty="0"/>
          </a:p>
          <a:p>
            <a:r>
              <a:rPr lang="fi-FI" dirty="0"/>
              <a:t>OR </a:t>
            </a:r>
            <a:r>
              <a:rPr lang="fi-FI" dirty="0" err="1"/>
              <a:t>expert</a:t>
            </a:r>
            <a:r>
              <a:rPr lang="fi-FI" dirty="0"/>
              <a:t> </a:t>
            </a:r>
            <a:r>
              <a:rPr lang="fi-FI" dirty="0" err="1" smtClean="0"/>
              <a:t>delivering</a:t>
            </a:r>
            <a:r>
              <a:rPr lang="fi-FI" dirty="0" smtClean="0"/>
              <a:t> </a:t>
            </a:r>
            <a:r>
              <a:rPr lang="fi-FI" dirty="0" err="1" smtClean="0"/>
              <a:t>desired</a:t>
            </a:r>
            <a:r>
              <a:rPr lang="fi-FI" dirty="0" smtClean="0"/>
              <a:t> </a:t>
            </a:r>
            <a:r>
              <a:rPr lang="fi-FI" dirty="0" err="1" smtClean="0"/>
              <a:t>result</a:t>
            </a:r>
            <a:r>
              <a:rPr lang="fi-FI" sz="2000" dirty="0" smtClean="0"/>
              <a:t>, </a:t>
            </a:r>
            <a:r>
              <a:rPr lang="fi-FI" dirty="0" err="1"/>
              <a:t>confirmation</a:t>
            </a:r>
            <a:r>
              <a:rPr lang="fi-FI" dirty="0"/>
              <a:t> </a:t>
            </a:r>
            <a:r>
              <a:rPr lang="fi-FI" dirty="0" err="1"/>
              <a:t>bias</a:t>
            </a:r>
            <a:endParaRPr lang="fi-FI" dirty="0"/>
          </a:p>
          <a:p>
            <a:r>
              <a:rPr lang="fi-FI" dirty="0"/>
              <a:t>Strategic </a:t>
            </a:r>
            <a:r>
              <a:rPr lang="fi-FI" dirty="0" err="1"/>
              <a:t>behavior</a:t>
            </a:r>
            <a:r>
              <a:rPr lang="fi-FI" dirty="0"/>
              <a:t> in </a:t>
            </a:r>
            <a:r>
              <a:rPr lang="fi-FI" dirty="0" err="1"/>
              <a:t>group</a:t>
            </a:r>
            <a:r>
              <a:rPr lang="fi-FI" dirty="0"/>
              <a:t> </a:t>
            </a:r>
            <a:r>
              <a:rPr lang="fi-FI" dirty="0" err="1" smtClean="0"/>
              <a:t>processes</a:t>
            </a:r>
            <a:endParaRPr lang="fi-FI" b="1" dirty="0"/>
          </a:p>
          <a:p>
            <a:endParaRPr lang="fi-FI" kern="0" dirty="0" smtClean="0"/>
          </a:p>
          <a:p>
            <a:pPr marL="0" indent="0">
              <a:buFontTx/>
              <a:buNone/>
            </a:pPr>
            <a:endParaRPr lang="fi-FI" b="1" kern="0" dirty="0" smtClean="0"/>
          </a:p>
          <a:p>
            <a:pPr marL="0" indent="0">
              <a:buFontTx/>
              <a:buNone/>
            </a:pPr>
            <a:endParaRPr lang="fi-FI" kern="0" dirty="0" smtClean="0"/>
          </a:p>
          <a:p>
            <a:pPr marL="0" indent="0">
              <a:buFontTx/>
              <a:buNone/>
            </a:pPr>
            <a:endParaRPr lang="en-US" kern="0" dirty="0"/>
          </a:p>
        </p:txBody>
      </p:sp>
    </p:spTree>
    <p:extLst>
      <p:ext uri="{BB962C8B-B14F-4D97-AF65-F5344CB8AC3E}">
        <p14:creationId xmlns:p14="http://schemas.microsoft.com/office/powerpoint/2010/main" val="2481306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SAL">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L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AL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L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L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L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AL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lto_Science">
  <a:themeElements>
    <a:clrScheme name="aalto_Science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fontScheme name="aalto_Scie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lnDef>
  </a:objectDefaults>
  <a:extraClrSchemeLst>
    <a:extraClrScheme>
      <a:clrScheme name="aalto_Science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alto_Science">
  <a:themeElements>
    <a:clrScheme name="aalto_Science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fontScheme name="aalto_Scie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lnDef>
  </a:objectDefaults>
  <a:extraClrSchemeLst>
    <a:extraClrScheme>
      <a:clrScheme name="aalto_Science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ALgreen">
  <a:themeElements>
    <a:clrScheme name="aalto_Perustiet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fontScheme name="aalto_Perust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lnDef>
  </a:objectDefaults>
  <a:extraClrSchemeLst>
    <a:extraClrScheme>
      <a:clrScheme name="aalto_Perustiet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ALgreen">
  <a:themeElements>
    <a:clrScheme name="aalto_Perustiet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fontScheme name="aalto_Perust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lnDef>
  </a:objectDefaults>
  <a:extraClrSchemeLst>
    <a:extraClrScheme>
      <a:clrScheme name="aalto_Perustiet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SALgreen">
  <a:themeElements>
    <a:clrScheme name="aalto_Perustiet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fontScheme name="aalto_Perust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lnDef>
  </a:objectDefaults>
  <a:extraClrSchemeLst>
    <a:extraClrScheme>
      <a:clrScheme name="aalto_Perustiet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SALgreen">
  <a:themeElements>
    <a:clrScheme name="aalto_Perustiet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fontScheme name="aalto_Perust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lnDef>
  </a:objectDefaults>
  <a:extraClrSchemeLst>
    <a:extraClrScheme>
      <a:clrScheme name="aalto_Perustiet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SALgreen">
  <a:themeElements>
    <a:clrScheme name="aalto_Perustiet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fontScheme name="aalto_Perust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lnDef>
  </a:objectDefaults>
  <a:extraClrSchemeLst>
    <a:extraClrScheme>
      <a:clrScheme name="aalto_Perustiet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SALgreen">
  <a:themeElements>
    <a:clrScheme name="aalto_Perustiet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fontScheme name="aalto_Perust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lnDef>
  </a:objectDefaults>
  <a:extraClrSchemeLst>
    <a:extraClrScheme>
      <a:clrScheme name="aalto_Perustiet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14242</TotalTime>
  <Words>2221</Words>
  <Application>Microsoft Office PowerPoint</Application>
  <PresentationFormat>Näytössä katseltava diaesitys (4:3)</PresentationFormat>
  <Paragraphs>277</Paragraphs>
  <Slides>22</Slides>
  <Notes>22</Notes>
  <HiddenSlides>0</HiddenSlides>
  <MMClips>0</MMClips>
  <ScaleCrop>false</ScaleCrop>
  <HeadingPairs>
    <vt:vector size="8" baseType="variant">
      <vt:variant>
        <vt:lpstr>Käytetyt fontit</vt:lpstr>
      </vt:variant>
      <vt:variant>
        <vt:i4>6</vt:i4>
      </vt:variant>
      <vt:variant>
        <vt:lpstr>Teema</vt:lpstr>
      </vt:variant>
      <vt:variant>
        <vt:i4>9</vt:i4>
      </vt:variant>
      <vt:variant>
        <vt:lpstr>Upotetut OLE-palvelimet</vt:lpstr>
      </vt:variant>
      <vt:variant>
        <vt:i4>2</vt:i4>
      </vt:variant>
      <vt:variant>
        <vt:lpstr>Dian otsikot</vt:lpstr>
      </vt:variant>
      <vt:variant>
        <vt:i4>22</vt:i4>
      </vt:variant>
    </vt:vector>
  </HeadingPairs>
  <TitlesOfParts>
    <vt:vector size="39" baseType="lpstr">
      <vt:lpstr>Arial</vt:lpstr>
      <vt:lpstr>Calibri</vt:lpstr>
      <vt:lpstr>Georgia</vt:lpstr>
      <vt:lpstr>Math Font</vt:lpstr>
      <vt:lpstr>Times New Roman</vt:lpstr>
      <vt:lpstr>Wingdings</vt:lpstr>
      <vt:lpstr>SAL</vt:lpstr>
      <vt:lpstr>aalto_Science</vt:lpstr>
      <vt:lpstr>1_aalto_Science</vt:lpstr>
      <vt:lpstr>SALgreen</vt:lpstr>
      <vt:lpstr>1_SALgreen</vt:lpstr>
      <vt:lpstr>2_SALgreen</vt:lpstr>
      <vt:lpstr>3_SALgreen</vt:lpstr>
      <vt:lpstr>4_SALgreen</vt:lpstr>
      <vt:lpstr>5_SALgreen</vt:lpstr>
      <vt:lpstr>Paint Shop Pro Image</vt:lpstr>
      <vt:lpstr>Bitmap Image</vt:lpstr>
      <vt:lpstr>Path Dependence in  Operational Research  An illustration with the Even Swaps  Decision Analysis method</vt:lpstr>
      <vt:lpstr>Path dependence</vt:lpstr>
      <vt:lpstr>Path in Operational Research</vt:lpstr>
      <vt:lpstr>Path dependence in OR: Process outcome depends on the path followed</vt:lpstr>
      <vt:lpstr>Is path dependence a risk?</vt:lpstr>
      <vt:lpstr>Drivers and origins</vt:lpstr>
      <vt:lpstr>System</vt:lpstr>
      <vt:lpstr>Learning</vt:lpstr>
      <vt:lpstr>Behavior</vt:lpstr>
      <vt:lpstr>Uncertainty and changes in the external environment</vt:lpstr>
      <vt:lpstr>Checklist for the practitioner</vt:lpstr>
      <vt:lpstr>Illustration with the Even Swaps method</vt:lpstr>
      <vt:lpstr>Even Swap Smart-Swaps software by Mustajoki and Hämäläinen (2007) </vt:lpstr>
      <vt:lpstr>Office selection problem  (Hammond, Keeney, Raiffa 1999)</vt:lpstr>
      <vt:lpstr>Biases in the even swaps</vt:lpstr>
      <vt:lpstr>Experiment</vt:lpstr>
      <vt:lpstr>Results 1: Pricing path favors alternatives good in monetary attribute</vt:lpstr>
      <vt:lpstr>Results 2: All swaps in same alternative ⇒ this alternative is favored</vt:lpstr>
      <vt:lpstr>PowerPoint-esitys</vt:lpstr>
      <vt:lpstr>Conclusions</vt:lpstr>
      <vt:lpstr>Thank you</vt:lpstr>
      <vt:lpstr>PowerPoint-esitys</vt:lpstr>
    </vt:vector>
  </TitlesOfParts>
  <Company>Comptel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von Schantz Anton</dc:creator>
  <cp:lastModifiedBy>Lahtinen Tuomas</cp:lastModifiedBy>
  <cp:revision>130</cp:revision>
  <cp:lastPrinted>2015-06-23T08:19:56Z</cp:lastPrinted>
  <dcterms:created xsi:type="dcterms:W3CDTF">2014-07-01T12:17:40Z</dcterms:created>
  <dcterms:modified xsi:type="dcterms:W3CDTF">2015-06-23T10:04:57Z</dcterms:modified>
</cp:coreProperties>
</file>