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85" r:id="rId2"/>
    <p:sldMasterId id="2147483693" r:id="rId3"/>
  </p:sldMasterIdLst>
  <p:notesMasterIdLst>
    <p:notesMasterId r:id="rId23"/>
  </p:notesMasterIdLst>
  <p:handoutMasterIdLst>
    <p:handoutMasterId r:id="rId24"/>
  </p:handoutMasterIdLst>
  <p:sldIdLst>
    <p:sldId id="298" r:id="rId4"/>
    <p:sldId id="326" r:id="rId5"/>
    <p:sldId id="344" r:id="rId6"/>
    <p:sldId id="343" r:id="rId7"/>
    <p:sldId id="332" r:id="rId8"/>
    <p:sldId id="265" r:id="rId9"/>
    <p:sldId id="301" r:id="rId10"/>
    <p:sldId id="345" r:id="rId11"/>
    <p:sldId id="346" r:id="rId12"/>
    <p:sldId id="285" r:id="rId13"/>
    <p:sldId id="347" r:id="rId14"/>
    <p:sldId id="348" r:id="rId15"/>
    <p:sldId id="351" r:id="rId16"/>
    <p:sldId id="323" r:id="rId17"/>
    <p:sldId id="291" r:id="rId18"/>
    <p:sldId id="350" r:id="rId19"/>
    <p:sldId id="349" r:id="rId20"/>
    <p:sldId id="309" r:id="rId21"/>
    <p:sldId id="276" r:id="rId22"/>
  </p:sldIdLst>
  <p:sldSz cx="9144000" cy="5715000" type="screen16x10"/>
  <p:notesSz cx="6669088" cy="9926638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4" userDrawn="1">
          <p15:clr>
            <a:srgbClr val="A4A3A4"/>
          </p15:clr>
        </p15:guide>
        <p15:guide id="2" pos="2101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orient="horz" pos="2147" userDrawn="1">
          <p15:clr>
            <a:srgbClr val="A4A3A4"/>
          </p15:clr>
        </p15:guide>
        <p15:guide id="5" orient="horz" pos="2136" userDrawn="1">
          <p15:clr>
            <a:srgbClr val="A4A3A4"/>
          </p15:clr>
        </p15:guide>
        <p15:guide id="6" pos="3110" userDrawn="1">
          <p15:clr>
            <a:srgbClr val="A4A3A4"/>
          </p15:clr>
        </p15:guide>
        <p15:guide id="7" orient="horz" pos="4604" userDrawn="1">
          <p15:clr>
            <a:srgbClr val="A4A3A4"/>
          </p15:clr>
        </p15:guide>
        <p15:guide id="8" orient="horz" pos="4579" userDrawn="1">
          <p15:clr>
            <a:srgbClr val="A4A3A4"/>
          </p15:clr>
        </p15:guide>
        <p15:guide id="9" orient="horz" pos="3143" userDrawn="1">
          <p15:clr>
            <a:srgbClr val="A4A3A4"/>
          </p15:clr>
        </p15:guide>
        <p15:guide id="10" pos="141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ju-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274E"/>
    <a:srgbClr val="007F7F"/>
    <a:srgbClr val="7F2828"/>
    <a:srgbClr val="007128"/>
    <a:srgbClr val="3ED800"/>
    <a:srgbClr val="FF8001"/>
    <a:srgbClr val="FF8000"/>
    <a:srgbClr val="44447A"/>
    <a:srgbClr val="ED2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4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462" y="10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152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40" y="-126"/>
      </p:cViewPr>
      <p:guideLst>
        <p:guide orient="horz" pos="3144"/>
        <p:guide pos="2101"/>
        <p:guide orient="horz" pos="3127"/>
        <p:guide orient="horz" pos="2147"/>
        <p:guide orient="horz" pos="2136"/>
        <p:guide pos="3110"/>
        <p:guide orient="horz" pos="4604"/>
        <p:guide orient="horz" pos="4579"/>
        <p:guide orient="horz" pos="3143"/>
        <p:guide pos="14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633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045626-396F-4BD6-876E-145609621C37}" type="datetimeFigureOut">
              <a:rPr lang="fi-FI" smtClean="0"/>
              <a:pPr/>
              <a:t>20.7.2017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633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633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431B5B-2F49-4F8B-BEC9-23BEA3C585A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532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33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F7D5C17-E262-4165-A2A2-E1EECA05BF15}" type="datetimeFigureOut">
              <a:rPr lang="fi-FI"/>
              <a:pPr>
                <a:defRPr/>
              </a:pPr>
              <a:t>20.7.2017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8775" y="744538"/>
            <a:ext cx="59515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fi-FI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7"/>
            <a:ext cx="5335270" cy="4466986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633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633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D8F9410-7F41-44D1-9E23-C5249682C7F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7484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8F9410-7F41-44D1-9E23-C5249682C7F2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548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6400" y="1427429"/>
            <a:ext cx="8326438" cy="3267604"/>
          </a:xfrm>
          <a:prstGeom prst="rect">
            <a:avLst/>
          </a:prstGeom>
          <a:solidFill>
            <a:srgbClr val="ED2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476000"/>
            <a:ext cx="8104056" cy="1561520"/>
          </a:xfr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097527"/>
            <a:ext cx="8104056" cy="147184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4968000"/>
            <a:ext cx="1962000" cy="5280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4968000"/>
            <a:ext cx="1134000" cy="5280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5115000"/>
            <a:ext cx="2026800" cy="3810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5115000"/>
            <a:ext cx="2048400" cy="3810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4968000"/>
            <a:ext cx="2048400" cy="1470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6"/>
          </p:nvPr>
        </p:nvSpPr>
        <p:spPr>
          <a:xfrm>
            <a:off x="2862267" y="4967553"/>
            <a:ext cx="2027237" cy="146843"/>
          </a:xfrm>
          <a:prstGeom prst="rect">
            <a:avLst/>
          </a:prstGeom>
        </p:spPr>
        <p:txBody>
          <a:bodyPr wrap="none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A45196C-BA4A-45D3-9826-9871BD96124A}" type="datetime1">
              <a:rPr lang="en-US"/>
              <a:pPr>
                <a:defRPr/>
              </a:pPr>
              <a:t>7/20/2017</a:t>
            </a:fld>
            <a:endParaRPr lang="en-US"/>
          </a:p>
        </p:txBody>
      </p:sp>
      <p:pic>
        <p:nvPicPr>
          <p:cNvPr id="2050" name="Picture 2" descr="https://scontent.xx.fbcdn.net/v/t1.0-9/10171126_1474867426080198_7798754990678128874_n.jpg?oh=b61dd79f7b0117f4e6970408b2b29cbf&amp;oe=5838DC2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750" y="473239"/>
            <a:ext cx="792088" cy="66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3713" cy="1606550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13" y="0"/>
            <a:ext cx="1809750" cy="160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76371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80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76371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27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76371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1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48911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47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20.7.2017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48908" cy="957600"/>
          </a:xfrm>
          <a:prstGeom prst="rect">
            <a:avLst/>
          </a:prstGeom>
        </p:spPr>
      </p:pic>
      <p:pic>
        <p:nvPicPr>
          <p:cNvPr id="11" name="Picture 2" descr="https://scontent.xx.fbcdn.net/v/t1.0-9/10171126_1474867426080198_7798754990678128874_n.jpg?oh=b61dd79f7b0117f4e6970408b2b29cbf&amp;oe=5838DC2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33855"/>
            <a:ext cx="617626" cy="51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358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20.7.2017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48908" cy="957600"/>
          </a:xfrm>
          <a:prstGeom prst="rect">
            <a:avLst/>
          </a:prstGeom>
        </p:spPr>
      </p:pic>
      <p:pic>
        <p:nvPicPr>
          <p:cNvPr id="14" name="Picture 2" descr="https://scontent.xx.fbcdn.net/v/t1.0-9/10171126_1474867426080198_7798754990678128874_n.jpg?oh=b61dd79f7b0117f4e6970408b2b29cbf&amp;oe=5838DC2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33855"/>
            <a:ext cx="617626" cy="51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730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7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7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94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25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2">
                    <a:lumMod val="75000"/>
                  </a:schemeClr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763713" cy="160655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13" y="0"/>
            <a:ext cx="1809750" cy="1606550"/>
          </a:xfrm>
          <a:prstGeom prst="rect">
            <a:avLst/>
          </a:prstGeom>
        </p:spPr>
      </p:pic>
      <p:pic>
        <p:nvPicPr>
          <p:cNvPr id="7" name="Picture 2" descr="https://scontent.xx.fbcdn.net/v/t1.0-9/10171126_1474867426080198_7798754990678128874_n.jpg?oh=b61dd79f7b0117f4e6970408b2b29cbf&amp;oe=5838DC2A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9228"/>
            <a:ext cx="792088" cy="66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408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5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7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20.7.2017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54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20.7.2017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95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121196"/>
            <a:ext cx="8208000" cy="997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6516216" y="5215489"/>
            <a:ext cx="1544637" cy="1045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4ED49-CD15-44B8-9799-F266453BEB2E}" type="datetime1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6516216" y="5107010"/>
            <a:ext cx="1544637" cy="1045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516216" y="5319997"/>
            <a:ext cx="1544637" cy="1045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B3AF1-F07B-44F2-ACA2-E2733B645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260000"/>
            <a:ext cx="3988800" cy="333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200" y="1260000"/>
            <a:ext cx="3988800" cy="333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buNone/>
              <a:defRPr sz="1400"/>
            </a:lvl6pPr>
            <a:lvl7pPr>
              <a:buNone/>
              <a:defRPr sz="1400"/>
            </a:lvl7pPr>
            <a:lvl8pPr>
              <a:buNone/>
              <a:defRPr sz="1400"/>
            </a:lvl8pPr>
            <a:lvl9pPr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>
          <a:xfrm>
            <a:off x="6516216" y="5215489"/>
            <a:ext cx="1544637" cy="1045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28B31-A16D-4D07-A75D-F9A872C374EF}" type="datetime1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6516216" y="5107010"/>
            <a:ext cx="1544637" cy="1045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516216" y="5319997"/>
            <a:ext cx="1544637" cy="1045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E7FEA-9751-40FD-929A-7A2CE9B4D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5121000"/>
            <a:ext cx="1537200" cy="3180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5121000"/>
            <a:ext cx="1702800" cy="3180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>
          <a:xfrm>
            <a:off x="6516216" y="5215489"/>
            <a:ext cx="1544637" cy="1045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990B4-75CD-486E-B1D1-5299F988BCCB}" type="datetime1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6516216" y="5107010"/>
            <a:ext cx="1544637" cy="1045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516216" y="5319997"/>
            <a:ext cx="1544637" cy="1045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B28D7-25D2-442D-9F28-513A30910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5121000"/>
            <a:ext cx="1537200" cy="3180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5121000"/>
            <a:ext cx="1702800" cy="3180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>
          <a:xfrm>
            <a:off x="6516216" y="5215489"/>
            <a:ext cx="1544637" cy="1045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7CD14-6ED1-47E3-AE1A-42D30B4656B9}" type="datetime1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6516216" y="5107010"/>
            <a:ext cx="1544637" cy="1045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516216" y="5319997"/>
            <a:ext cx="1544637" cy="1045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E1C89-4E14-4B55-A1CF-B4E4B9E43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320000"/>
            <a:ext cx="6285600" cy="3447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5121000"/>
            <a:ext cx="1537200" cy="3180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5121000"/>
            <a:ext cx="1702800" cy="3180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6516216" y="5215489"/>
            <a:ext cx="1544637" cy="1045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364CB-942B-4A6F-9633-45AFE2305DAF}" type="datetime1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6516216" y="5107010"/>
            <a:ext cx="1544637" cy="1045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516216" y="5319997"/>
            <a:ext cx="1544637" cy="1045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1A5D7-C374-472D-B293-7489B9CBB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aalto_TKK_e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120900" cy="135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476000"/>
            <a:ext cx="7772400" cy="1110000"/>
          </a:xfrm>
        </p:spPr>
        <p:txBody>
          <a:bodyPr/>
          <a:lstStyle>
            <a:lvl1pPr>
              <a:defRPr sz="4000">
                <a:solidFill>
                  <a:srgbClr val="ED293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619373"/>
            <a:ext cx="6285600" cy="1950000"/>
          </a:xfrm>
        </p:spPr>
        <p:txBody>
          <a:bodyPr/>
          <a:lstStyle>
            <a:lvl1pPr marL="0" indent="0" algn="l">
              <a:buNone/>
              <a:defRPr>
                <a:solidFill>
                  <a:srgbClr val="ED2939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4968000"/>
            <a:ext cx="1962000" cy="5280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4968000"/>
            <a:ext cx="1134000" cy="5280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5115000"/>
            <a:ext cx="2026800" cy="3810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5115000"/>
            <a:ext cx="2048400" cy="3810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4968000"/>
            <a:ext cx="2048400" cy="1470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2862267" y="4967553"/>
            <a:ext cx="2027237" cy="146843"/>
          </a:xfrm>
          <a:prstGeom prst="rect">
            <a:avLst/>
          </a:prstGeom>
        </p:spPr>
        <p:txBody>
          <a:bodyPr wrap="none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C096988-6558-4A35-B0B0-90C8ACD87AA0}" type="datetime1">
              <a:rPr lang="en-US"/>
              <a:pPr>
                <a:defRPr/>
              </a:pPr>
              <a:t>7/20/2017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76371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3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000" y="122400"/>
            <a:ext cx="8208000" cy="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000" y="1260000"/>
            <a:ext cx="8208000" cy="33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63200"/>
            <a:ext cx="2248908" cy="957600"/>
          </a:xfrm>
          <a:prstGeom prst="rect">
            <a:avLst/>
          </a:prstGeom>
        </p:spPr>
      </p:pic>
      <p:pic>
        <p:nvPicPr>
          <p:cNvPr id="13" name="Picture 2" descr="https://scontent.xx.fbcdn.net/v/t1.0-9/10171126_1474867426080198_7798754990678128874_n.jpg?oh=b61dd79f7b0117f4e6970408b2b29cbf&amp;oe=5838DC2A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498" y="5063588"/>
            <a:ext cx="428190" cy="35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4"/>
          <p:cNvCxnSpPr/>
          <p:nvPr userDrawn="1"/>
        </p:nvCxnSpPr>
        <p:spPr>
          <a:xfrm>
            <a:off x="468313" y="49238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08" y="4763200"/>
            <a:ext cx="2227147" cy="957600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27984" y="50685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2"/>
          </p:nvPr>
        </p:nvSpPr>
        <p:spPr>
          <a:xfrm>
            <a:off x="4427984" y="52008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20.7.2017</a:t>
            </a:fld>
            <a:endParaRPr lang="fi-FI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427984" y="53556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01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4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9pPr>
    </p:titleStyle>
    <p:bodyStyle>
      <a:lvl1pPr marL="288000" indent="-230400" algn="l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30400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28600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28600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28600" algn="l" rtl="0" eaLnBrk="1" fontAlgn="base" hangingPunct="1"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20.7.2017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354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20.7.2017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267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0.png"/><Relationship Id="rId10" Type="http://schemas.openxmlformats.org/officeDocument/2006/relationships/image" Target="../media/image58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9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2" y="1129308"/>
            <a:ext cx="8208000" cy="2952000"/>
          </a:xfrm>
        </p:spPr>
        <p:txBody>
          <a:bodyPr anchor="ctr"/>
          <a:lstStyle/>
          <a:p>
            <a:pPr>
              <a:lnSpc>
                <a:spcPts val="5000"/>
              </a:lnSpc>
            </a:pPr>
            <a:r>
              <a:rPr lang="en-US" sz="4200" dirty="0"/>
              <a:t>Spatial </a:t>
            </a:r>
            <a:r>
              <a:rPr lang="en-US" sz="4200" dirty="0" smtClean="0"/>
              <a:t>Multi-Attribute Decision Analysis </a:t>
            </a:r>
            <a:r>
              <a:rPr lang="en-US" sz="4200" dirty="0"/>
              <a:t>with </a:t>
            </a:r>
            <a:r>
              <a:rPr lang="en-US" sz="4200" dirty="0" smtClean="0"/>
              <a:t>Incomplete Preference Information</a:t>
            </a:r>
            <a:endParaRPr lang="en-US" sz="36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4" y="4081636"/>
            <a:ext cx="8208142" cy="660000"/>
          </a:xfrm>
        </p:spPr>
        <p:txBody>
          <a:bodyPr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n-US" sz="1800" noProof="0" dirty="0" smtClean="0">
                <a:solidFill>
                  <a:schemeClr val="tx1"/>
                </a:solidFill>
              </a:rPr>
              <a:t>Mikko Harju</a:t>
            </a:r>
            <a:r>
              <a:rPr lang="en-US" sz="1800" baseline="30000" noProof="0" dirty="0" smtClean="0">
                <a:solidFill>
                  <a:schemeClr val="tx1"/>
                </a:solidFill>
              </a:rPr>
              <a:t>*</a:t>
            </a:r>
            <a:r>
              <a:rPr lang="en-US" sz="1800" noProof="0" dirty="0" smtClean="0">
                <a:solidFill>
                  <a:schemeClr val="tx1"/>
                </a:solidFill>
              </a:rPr>
              <a:t>, Juuso Liesiö</a:t>
            </a:r>
            <a:r>
              <a:rPr lang="en-US" sz="1800" baseline="30000" noProof="0" dirty="0" smtClean="0">
                <a:solidFill>
                  <a:schemeClr val="tx1"/>
                </a:solidFill>
              </a:rPr>
              <a:t>**</a:t>
            </a:r>
            <a:r>
              <a:rPr lang="en-US" sz="1800" noProof="0" dirty="0" smtClean="0">
                <a:solidFill>
                  <a:schemeClr val="tx1"/>
                </a:solidFill>
              </a:rPr>
              <a:t>, Kai Virtanen</a:t>
            </a:r>
            <a:r>
              <a:rPr lang="en-US" sz="1800" baseline="30000" noProof="0" dirty="0" smtClean="0">
                <a:solidFill>
                  <a:schemeClr val="tx1"/>
                </a:solidFill>
              </a:rPr>
              <a:t>*</a:t>
            </a:r>
          </a:p>
          <a:p>
            <a:pPr>
              <a:spcAft>
                <a:spcPts val="300"/>
              </a:spcAft>
            </a:pPr>
            <a:r>
              <a:rPr lang="en-US" noProof="0" dirty="0" smtClean="0">
                <a:solidFill>
                  <a:schemeClr val="tx1"/>
                </a:solidFill>
              </a:rPr>
              <a:t>* Systems Analysis Laboratory,</a:t>
            </a:r>
            <a:br>
              <a:rPr lang="en-US" noProof="0" dirty="0" smtClean="0">
                <a:solidFill>
                  <a:schemeClr val="tx1"/>
                </a:solidFill>
              </a:rPr>
            </a:br>
            <a:r>
              <a:rPr lang="en-US" noProof="0" dirty="0" smtClean="0">
                <a:solidFill>
                  <a:schemeClr val="tx1"/>
                </a:solidFill>
              </a:rPr>
              <a:t>   Department of Mathematics and Systems Analysis, Aalto University School of Science</a:t>
            </a:r>
          </a:p>
          <a:p>
            <a:r>
              <a:rPr lang="en-US" noProof="0" dirty="0" smtClean="0">
                <a:solidFill>
                  <a:schemeClr val="tx1"/>
                </a:solidFill>
              </a:rPr>
              <a:t>** Department of Information and Service Economy, Aalto University School of Business</a:t>
            </a:r>
          </a:p>
        </p:txBody>
      </p:sp>
    </p:spTree>
    <p:extLst>
      <p:ext uri="{BB962C8B-B14F-4D97-AF65-F5344CB8AC3E}">
        <p14:creationId xmlns:p14="http://schemas.microsoft.com/office/powerpoint/2010/main" val="28528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16568" y="4731380"/>
            <a:ext cx="3275911" cy="753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lnSpc>
                <a:spcPts val="3600"/>
              </a:lnSpc>
            </a:pPr>
            <a:r>
              <a:rPr lang="en-US" noProof="0" dirty="0" smtClean="0"/>
              <a:t>Attributes of Air Defense Capability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260000"/>
            <a:ext cx="5068560" cy="33372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Force fulfillment”</a:t>
            </a:r>
          </a:p>
          <a:p>
            <a:pPr lvl="1"/>
            <a:r>
              <a:rPr lang="en-US" dirty="0"/>
              <a:t>Attribute #1: Average number of defensive flying units available at the location</a:t>
            </a:r>
          </a:p>
          <a:p>
            <a:pPr lvl="1"/>
            <a:r>
              <a:rPr lang="en-US" dirty="0"/>
              <a:t>Attribute #2: As attribute </a:t>
            </a:r>
            <a:r>
              <a:rPr lang="en-US" dirty="0" smtClean="0"/>
              <a:t>#1, but </a:t>
            </a:r>
            <a:r>
              <a:rPr lang="en-US" dirty="0"/>
              <a:t>with </a:t>
            </a:r>
            <a:r>
              <a:rPr lang="en-US" dirty="0" smtClean="0"/>
              <a:t>a secondary </a:t>
            </a:r>
            <a:r>
              <a:rPr lang="en-US" dirty="0"/>
              <a:t>base destroyed </a:t>
            </a:r>
            <a:r>
              <a:rPr lang="en-US" dirty="0" smtClean="0"/>
              <a:t>(combat </a:t>
            </a:r>
            <a:r>
              <a:rPr lang="en-US" dirty="0"/>
              <a:t>sustainability)</a:t>
            </a:r>
          </a:p>
          <a:p>
            <a:endParaRPr lang="en-US" sz="1800" noProof="0" dirty="0" smtClean="0"/>
          </a:p>
          <a:p>
            <a:r>
              <a:rPr lang="en-US" sz="1800" noProof="0" dirty="0" smtClean="0"/>
              <a:t>“Engagement frontier” where hostiles can first be intercepted by aircraft on alert at the bases</a:t>
            </a:r>
          </a:p>
          <a:p>
            <a:pPr lvl="1"/>
            <a:r>
              <a:rPr lang="en-US" sz="1600" noProof="0" dirty="0" smtClean="0"/>
              <a:t>Attribute #3: Location’s distance to south frontier</a:t>
            </a:r>
          </a:p>
          <a:p>
            <a:pPr lvl="1"/>
            <a:r>
              <a:rPr lang="en-US" sz="1600" noProof="0" dirty="0" smtClean="0"/>
              <a:t>Attribute #4: </a:t>
            </a:r>
            <a:r>
              <a:rPr lang="en-US" sz="1600" dirty="0" smtClean="0"/>
              <a:t>Location’s distance to west frontier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40010" y="2592049"/>
            <a:ext cx="1099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Attribute #1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7460010" y="2592049"/>
            <a:ext cx="1099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Attribute #2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5840010" y="4212049"/>
            <a:ext cx="1099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Attribute #3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7459145" y="4225692"/>
            <a:ext cx="1099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Attribute #4</a:t>
            </a:r>
            <a:endParaRPr lang="en-US" sz="1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59999" y="4551084"/>
            <a:ext cx="2880000" cy="754688"/>
            <a:chOff x="5849003" y="4199691"/>
            <a:chExt cx="2629273" cy="754688"/>
          </a:xfrm>
        </p:grpSpPr>
        <p:sp>
          <p:nvSpPr>
            <p:cNvPr id="19" name="TextBox 18"/>
            <p:cNvSpPr txBox="1"/>
            <p:nvPr/>
          </p:nvSpPr>
          <p:spPr>
            <a:xfrm>
              <a:off x="5849003" y="4677380"/>
              <a:ext cx="1118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Least preferred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57634" y="4677379"/>
              <a:ext cx="10803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/>
                <a:t>Most preferred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6417619" y="4199691"/>
                  <a:ext cx="1628643" cy="3583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/>
                    <a:t>Consequences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7619" y="4199691"/>
                  <a:ext cx="1628643" cy="35836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706" t="-5172" b="-17241"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5849003" y="4534189"/>
              <a:ext cx="2629273" cy="144016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1332000"/>
            <a:ext cx="1260000" cy="12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1332000"/>
            <a:ext cx="1260000" cy="12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2952000"/>
            <a:ext cx="1260000" cy="12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2952000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1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9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Spatial Preference Statements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0" name="Title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 smtClean="0"/>
              <a:t>Partition into 9 areas (thick borders)</a:t>
            </a:r>
          </a:p>
          <a:p>
            <a:r>
              <a:rPr lang="en-US" sz="1800" dirty="0" smtClean="0"/>
              <a:t>Order of importance: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59632" y="3658849"/>
                <a:ext cx="2966498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“</m:t>
                          </m:r>
                          <m:r>
                            <m:rPr>
                              <m:nor/>
                            </m:rPr>
                            <a:rPr lang="en-US" dirty="0"/>
                            <m:t>Nuclear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Plants</m:t>
                          </m:r>
                          <m:r>
                            <m:rPr>
                              <m:nor/>
                            </m:rPr>
                            <a:rPr lang="en-US" dirty="0"/>
                            <m:t>”</m:t>
                          </m:r>
                        </m:e>
                      </m:d>
                    </m:oMath>
                  </m:oMathPara>
                </a14:m>
                <a:endParaRPr lang="fi-FI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“</m:t>
                          </m:r>
                          <m:r>
                            <m:rPr>
                              <m:nor/>
                            </m:rPr>
                            <a:rPr lang="en-US" dirty="0"/>
                            <m:t>Capital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Area</m:t>
                          </m:r>
                          <m:r>
                            <m:rPr>
                              <m:nor/>
                            </m:rPr>
                            <a:rPr lang="en-US" dirty="0"/>
                            <m:t>”</m:t>
                          </m:r>
                        </m:e>
                      </m:d>
                    </m:oMath>
                  </m:oMathPara>
                </a14:m>
                <a:endParaRPr lang="fi-FI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“</m:t>
                          </m:r>
                          <m:r>
                            <m:rPr>
                              <m:nor/>
                            </m:rPr>
                            <a:rPr lang="fi-FI" b="0" i="0" dirty="0" smtClean="0"/>
                            <m:t>Major</m:t>
                          </m:r>
                          <m:r>
                            <m:rPr>
                              <m:nor/>
                            </m:rPr>
                            <a:rPr lang="fi-FI" b="0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fi-FI" b="0" i="0" dirty="0" smtClean="0"/>
                            <m:t>Cities</m:t>
                          </m:r>
                          <m:r>
                            <m:rPr>
                              <m:nor/>
                            </m:rPr>
                            <a:rPr lang="en-US" dirty="0"/>
                            <m:t>”</m:t>
                          </m:r>
                        </m:e>
                      </m:d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≥…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658849"/>
                <a:ext cx="2966498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2881" b="-10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325" y="1260475"/>
            <a:ext cx="3336925" cy="3336925"/>
          </a:xfrm>
        </p:spPr>
      </p:pic>
      <p:sp>
        <p:nvSpPr>
          <p:cNvPr id="24" name="Content Placeholder 4"/>
          <p:cNvSpPr txBox="1">
            <a:spLocks/>
          </p:cNvSpPr>
          <p:nvPr/>
        </p:nvSpPr>
        <p:spPr bwMode="auto">
          <a:xfrm>
            <a:off x="404837" y="2072700"/>
            <a:ext cx="3988800" cy="164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2" anchor="t" anchorCtr="0" compatLnSpc="1">
            <a:prstTxWarp prst="textNoShape">
              <a:avLst/>
            </a:prstTxWarp>
          </a:bodyPr>
          <a:lstStyle>
            <a:lvl1pPr marL="288000" indent="-2304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30400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28600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28600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28600" algn="l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8500" lvl="1" indent="-342900">
              <a:buFont typeface="+mj-lt"/>
              <a:buAutoNum type="arabicPeriod"/>
            </a:pPr>
            <a:r>
              <a:rPr lang="en-US" dirty="0" smtClean="0"/>
              <a:t>Nuclear Plants</a:t>
            </a:r>
          </a:p>
          <a:p>
            <a:pPr marL="688500" lvl="1" indent="-342900">
              <a:buFont typeface="+mj-lt"/>
              <a:buAutoNum type="arabicPeriod"/>
            </a:pPr>
            <a:r>
              <a:rPr lang="en-US" dirty="0" smtClean="0"/>
              <a:t>Capital Area</a:t>
            </a:r>
          </a:p>
          <a:p>
            <a:pPr marL="688500" lvl="1" indent="-342900">
              <a:buFont typeface="+mj-lt"/>
              <a:buAutoNum type="arabicPeriod"/>
            </a:pPr>
            <a:r>
              <a:rPr lang="en-US" dirty="0" smtClean="0"/>
              <a:t>Major Cities</a:t>
            </a:r>
          </a:p>
          <a:p>
            <a:pPr marL="688500" lvl="1" indent="-342900">
              <a:buFont typeface="+mj-lt"/>
              <a:buAutoNum type="arabicPeriod"/>
            </a:pPr>
            <a:r>
              <a:rPr lang="en-US" dirty="0" smtClean="0"/>
              <a:t>South Area</a:t>
            </a:r>
          </a:p>
          <a:p>
            <a:pPr marL="688500" lvl="1" indent="-342900">
              <a:buFont typeface="+mj-lt"/>
              <a:buAutoNum type="arabicPeriod"/>
            </a:pPr>
            <a:r>
              <a:rPr lang="en-US" dirty="0" smtClean="0"/>
              <a:t>West Area</a:t>
            </a:r>
          </a:p>
          <a:p>
            <a:pPr marL="688500" lvl="1" indent="-342900">
              <a:buFont typeface="+mj-lt"/>
              <a:buAutoNum type="arabicPeriod"/>
            </a:pPr>
            <a:r>
              <a:rPr lang="en-US" dirty="0" smtClean="0"/>
              <a:t>Central Area</a:t>
            </a:r>
          </a:p>
          <a:p>
            <a:pPr marL="688500" lvl="1" indent="-342900">
              <a:buFont typeface="+mj-lt"/>
              <a:buAutoNum type="arabicPeriod"/>
            </a:pPr>
            <a:r>
              <a:rPr lang="en-US" dirty="0" smtClean="0"/>
              <a:t>East Area</a:t>
            </a:r>
          </a:p>
          <a:p>
            <a:pPr marL="688500" lvl="1" indent="-342900">
              <a:buFont typeface="+mj-lt"/>
              <a:buAutoNum type="arabicPeriod"/>
            </a:pPr>
            <a:r>
              <a:rPr lang="en-US" dirty="0" smtClean="0"/>
              <a:t>North Area</a:t>
            </a:r>
          </a:p>
          <a:p>
            <a:pPr marL="688500" lvl="1" indent="-342900">
              <a:buFont typeface="+mj-lt"/>
              <a:buAutoNum type="arabicPeriod"/>
            </a:pPr>
            <a:r>
              <a:rPr lang="en-US" dirty="0" smtClean="0"/>
              <a:t>Island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160277" y="1720180"/>
            <a:ext cx="6877" cy="639843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  <a:effectLst>
            <a:glow rad="63500">
              <a:schemeClr val="tx1">
                <a:alpha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139543" y="1720180"/>
            <a:ext cx="1020733" cy="6507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  <a:effectLst>
            <a:glow rad="63500">
              <a:schemeClr val="tx1">
                <a:alpha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364480" y="2569029"/>
            <a:ext cx="381254" cy="70973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  <a:effectLst>
            <a:glow rad="63500">
              <a:schemeClr val="tx1">
                <a:alpha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745734" y="3278759"/>
            <a:ext cx="280597" cy="70105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  <a:effectLst>
            <a:glow rad="63500">
              <a:schemeClr val="tx1">
                <a:alpha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437120" y="3478155"/>
            <a:ext cx="435209" cy="52778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  <a:effectLst>
            <a:glow rad="63500">
              <a:schemeClr val="tx1">
                <a:alpha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04248" y="1489348"/>
            <a:ext cx="712054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Nuclear</a:t>
            </a:r>
          </a:p>
          <a:p>
            <a:pPr algn="ctr"/>
            <a:r>
              <a:rPr lang="en-US" sz="1200" dirty="0" smtClean="0"/>
              <a:t>Plants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461843" y="3047927"/>
            <a:ext cx="567783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Major</a:t>
            </a:r>
          </a:p>
          <a:p>
            <a:pPr algn="ctr"/>
            <a:r>
              <a:rPr lang="en-US" sz="1200" dirty="0" smtClean="0"/>
              <a:t>Cities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541950" y="3247323"/>
            <a:ext cx="66075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Capital</a:t>
            </a:r>
          </a:p>
          <a:p>
            <a:pPr algn="ctr"/>
            <a:r>
              <a:rPr lang="en-US" sz="1200" dirty="0" smtClean="0"/>
              <a:t>Area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766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9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Spatial Preference Statements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0" name="Title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68000" y="1260000"/>
                <a:ext cx="4075693" cy="3337200"/>
              </a:xfrm>
            </p:spPr>
            <p:txBody>
              <a:bodyPr/>
              <a:lstStyle/>
              <a:p>
                <a:r>
                  <a:rPr lang="en-US" sz="1800" dirty="0" smtClean="0"/>
                  <a:t>How is the spatial </a:t>
                </a:r>
                <a:r>
                  <a:rPr lang="en-US" sz="1800" dirty="0" smtClean="0"/>
                  <a:t>weight </a:t>
                </a:r>
                <a:r>
                  <a:rPr lang="en-US" sz="1800" dirty="0" smtClean="0"/>
                  <a:t>allocated within each area?</a:t>
                </a:r>
              </a:p>
              <a:p>
                <a:r>
                  <a:rPr lang="en-US" dirty="0" smtClean="0"/>
                  <a:t>Split into smaller </a:t>
                </a:r>
                <a:r>
                  <a:rPr lang="en-US" dirty="0" err="1" smtClean="0"/>
                  <a:t>subregions</a:t>
                </a:r>
                <a:r>
                  <a:rPr lang="en-US" dirty="0" smtClean="0"/>
                  <a:t> (thin borders)</a:t>
                </a:r>
                <a:endParaRPr lang="en-US" sz="1800" dirty="0" smtClean="0"/>
              </a:p>
              <a:p>
                <a:r>
                  <a:rPr lang="en-US" dirty="0" smtClean="0"/>
                  <a:t>E.g., for Nuclear Plants:</a:t>
                </a:r>
              </a:p>
              <a:p>
                <a:pPr lvl="1"/>
                <a:r>
                  <a:rPr lang="en-US" dirty="0" smtClean="0"/>
                  <a:t>Plant A is more important than Plant B</a:t>
                </a:r>
              </a:p>
              <a:p>
                <a:pPr lvl="1"/>
                <a:r>
                  <a:rPr lang="en-US" dirty="0" smtClean="0"/>
                  <a:t>…but not by more than 50%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/>
                          <m:t>“</m:t>
                        </m:r>
                        <m:r>
                          <m:rPr>
                            <m:nor/>
                          </m:rPr>
                          <a:rPr lang="en-US"/>
                          <m:t>Plant</m:t>
                        </m:r>
                        <m:r>
                          <m:rPr>
                            <m:nor/>
                          </m:rPr>
                          <a:rPr lang="fi-FI" b="0" i="0" smtClean="0"/>
                          <m:t> </m:t>
                        </m:r>
                        <m:r>
                          <m:rPr>
                            <m:nor/>
                          </m:rPr>
                          <a:rPr lang="fi-FI" b="0" i="0" smtClean="0"/>
                          <m:t>A</m:t>
                        </m:r>
                        <m:r>
                          <m:rPr>
                            <m:nor/>
                          </m:rPr>
                          <a:rPr lang="en-US"/>
                          <m:t>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/>
                          <m:t>“</m:t>
                        </m:r>
                        <m:r>
                          <m:rPr>
                            <m:nor/>
                          </m:rPr>
                          <a:rPr lang="en-US"/>
                          <m:t>Plant</m:t>
                        </m:r>
                        <m:r>
                          <m:rPr>
                            <m:nor/>
                          </m:rPr>
                          <a:rPr lang="fi-FI" b="0" i="0" smtClean="0"/>
                          <m:t> </m:t>
                        </m:r>
                        <m:r>
                          <m:rPr>
                            <m:nor/>
                          </m:rPr>
                          <a:rPr lang="fi-FI" b="0" i="0" smtClean="0"/>
                          <m:t>B</m:t>
                        </m:r>
                        <m:r>
                          <m:rPr>
                            <m:nor/>
                          </m:rPr>
                          <a:rPr lang="en-US"/>
                          <m:t>”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/>
                          <m:t>“</m:t>
                        </m:r>
                        <m:r>
                          <m:rPr>
                            <m:nor/>
                          </m:rPr>
                          <a:rPr lang="en-US"/>
                          <m:t>Plant</m:t>
                        </m:r>
                        <m:r>
                          <m:rPr>
                            <m:nor/>
                          </m:rPr>
                          <a:rPr lang="fi-FI" b="0" i="0" smtClean="0"/>
                          <m:t> </m:t>
                        </m:r>
                        <m:r>
                          <m:rPr>
                            <m:nor/>
                          </m:rPr>
                          <a:rPr lang="fi-FI" b="0" i="0" smtClean="0"/>
                          <m:t>A</m:t>
                        </m:r>
                        <m:r>
                          <m:rPr>
                            <m:nor/>
                          </m:rPr>
                          <a:rPr lang="en-US"/>
                          <m:t>”</m:t>
                        </m:r>
                      </m:e>
                    </m:d>
                    <m:r>
                      <a:rPr lang="fi-FI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/>
                          <m:t>“</m:t>
                        </m:r>
                        <m:r>
                          <m:rPr>
                            <m:nor/>
                          </m:rPr>
                          <a:rPr lang="en-US"/>
                          <m:t>Plant</m:t>
                        </m:r>
                        <m:r>
                          <m:rPr>
                            <m:nor/>
                          </m:rPr>
                          <a:rPr lang="fi-FI" b="0" i="0" smtClean="0"/>
                          <m:t> </m:t>
                        </m:r>
                        <m:r>
                          <m:rPr>
                            <m:nor/>
                          </m:rPr>
                          <a:rPr lang="fi-FI" b="0" i="0" smtClean="0"/>
                          <m:t>B</m:t>
                        </m:r>
                        <m:r>
                          <m:rPr>
                            <m:nor/>
                          </m:rPr>
                          <a:rPr lang="en-US"/>
                          <m:t>”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Similar statements for each area</a:t>
                </a:r>
                <a:endParaRPr lang="en-US" dirty="0"/>
              </a:p>
            </p:txBody>
          </p:sp>
        </mc:Choice>
        <mc:Fallback>
          <p:sp>
            <p:nvSpPr>
              <p:cNvPr id="14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68000" y="1260000"/>
                <a:ext cx="4075693" cy="3337200"/>
              </a:xfrm>
              <a:blipFill rotWithShape="0">
                <a:blip r:embed="rId3"/>
                <a:stretch>
                  <a:fillRect l="-1946" t="-2377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325" y="1260475"/>
            <a:ext cx="3336925" cy="3336925"/>
          </a:xfrm>
        </p:spPr>
      </p:pic>
      <p:cxnSp>
        <p:nvCxnSpPr>
          <p:cNvPr id="7" name="Straight Arrow Connector 6"/>
          <p:cNvCxnSpPr/>
          <p:nvPr/>
        </p:nvCxnSpPr>
        <p:spPr>
          <a:xfrm flipH="1">
            <a:off x="7184571" y="1645920"/>
            <a:ext cx="391887" cy="714103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  <a:effectLst>
            <a:glow rad="63500">
              <a:schemeClr val="tx1">
                <a:alpha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869577" y="1811383"/>
            <a:ext cx="252549" cy="58347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  <a:effectLst>
            <a:glow rad="63500">
              <a:schemeClr val="tx1">
                <a:alpha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52327" y="1489347"/>
            <a:ext cx="679994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Plant B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524135" y="2264865"/>
            <a:ext cx="679994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Plant 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052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9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Attribute Preference Statements (</a:t>
                </a:r>
                <a14:m>
                  <m:oMath xmlns:m="http://schemas.openxmlformats.org/officeDocument/2006/math">
                    <m:r>
                      <a:rPr lang="fi-FI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0" name="Title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467999" y="1260000"/>
            <a:ext cx="4621523" cy="33372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“</a:t>
            </a:r>
            <a:r>
              <a:rPr lang="en-US" dirty="0"/>
              <a:t>Western engagement frontier</a:t>
            </a:r>
            <a:r>
              <a:rPr lang="en-US" dirty="0" smtClean="0"/>
              <a:t>”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≥ “Southern engagement frontier</a:t>
            </a:r>
            <a:r>
              <a:rPr lang="en-US" dirty="0" smtClean="0"/>
              <a:t>”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“</a:t>
            </a:r>
            <a:r>
              <a:rPr lang="en-US" dirty="0"/>
              <a:t>Southern engagement frontier</a:t>
            </a:r>
            <a:r>
              <a:rPr lang="en-US" dirty="0" smtClean="0"/>
              <a:t>”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≥ </a:t>
            </a:r>
            <a:r>
              <a:rPr lang="en-US" dirty="0" smtClean="0"/>
              <a:t>“</a:t>
            </a:r>
            <a:r>
              <a:rPr lang="en-US" dirty="0"/>
              <a:t>Force </a:t>
            </a:r>
            <a:r>
              <a:rPr lang="en-US" dirty="0" smtClean="0"/>
              <a:t>fulfillment”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“</a:t>
            </a:r>
            <a:r>
              <a:rPr lang="en-US" dirty="0"/>
              <a:t>Force fulfillment</a:t>
            </a:r>
            <a:r>
              <a:rPr lang="en-US" dirty="0" smtClean="0"/>
              <a:t>”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≥ </a:t>
            </a:r>
            <a:r>
              <a:rPr lang="en-US" dirty="0" smtClean="0"/>
              <a:t>“</a:t>
            </a:r>
            <a:r>
              <a:rPr lang="en-US" dirty="0"/>
              <a:t>Force sustainability</a:t>
            </a:r>
            <a:r>
              <a:rPr lang="en-US" dirty="0" smtClean="0"/>
              <a:t>”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“</a:t>
            </a:r>
            <a:r>
              <a:rPr lang="en-US" dirty="0"/>
              <a:t>Force fulfillment</a:t>
            </a:r>
            <a:r>
              <a:rPr lang="en-US" dirty="0" smtClean="0"/>
              <a:t>” + </a:t>
            </a:r>
            <a:r>
              <a:rPr lang="en-US" dirty="0"/>
              <a:t>“Force sustainability</a:t>
            </a:r>
            <a:r>
              <a:rPr lang="en-US" dirty="0" smtClean="0"/>
              <a:t>”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≥ </a:t>
            </a:r>
            <a:r>
              <a:rPr lang="en-US" dirty="0" smtClean="0"/>
              <a:t>“</a:t>
            </a:r>
            <a:r>
              <a:rPr lang="en-US" dirty="0"/>
              <a:t>Western engagement frontier</a:t>
            </a:r>
            <a:r>
              <a:rPr lang="en-US" dirty="0" smtClean="0"/>
              <a:t>”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57411"/>
            <a:ext cx="2760158" cy="276015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135747" y="1528965"/>
            <a:ext cx="3088629" cy="2889746"/>
            <a:chOff x="5292080" y="1948420"/>
            <a:chExt cx="3088629" cy="2889746"/>
          </a:xfrm>
        </p:grpSpPr>
        <p:pic>
          <p:nvPicPr>
            <p:cNvPr id="27" name="Picture 372" descr="f-18A-R-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30190">
              <a:off x="6099246" y="4341791"/>
              <a:ext cx="316800" cy="47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72" descr="f-18A-R-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483177">
              <a:off x="7537294" y="4358866"/>
              <a:ext cx="316800" cy="47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72" descr="f-18A-R-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181272">
              <a:off x="8063909" y="4358866"/>
              <a:ext cx="316800" cy="47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72" descr="f-18A-R-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40350">
              <a:off x="5373330" y="2370242"/>
              <a:ext cx="316800" cy="47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72" descr="f-18A-R-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399221" y="1867170"/>
              <a:ext cx="316800" cy="47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72" descr="f-18A-R-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386503" y="3712618"/>
              <a:ext cx="316800" cy="47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72" descr="f-18A-R-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835698">
              <a:off x="5496027" y="4282689"/>
              <a:ext cx="316800" cy="47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6464508" y="445365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>
                  <a:solidFill>
                    <a:srgbClr val="FF0000"/>
                  </a:solidFill>
                </a:rPr>
                <a:t>T</a:t>
              </a:r>
              <a:r>
                <a:rPr lang="fi-FI" dirty="0" smtClean="0">
                  <a:solidFill>
                    <a:srgbClr val="FF0000"/>
                  </a:solidFill>
                </a:rPr>
                <a:t>hreat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5400000">
              <a:off x="5113704" y="2976741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>
                  <a:solidFill>
                    <a:srgbClr val="FF0000"/>
                  </a:solidFill>
                </a:rPr>
                <a:t>T</a:t>
              </a:r>
              <a:r>
                <a:rPr lang="fi-FI" dirty="0" smtClean="0">
                  <a:solidFill>
                    <a:srgbClr val="FF0000"/>
                  </a:solidFill>
                </a:rPr>
                <a:t>hreat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79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00" y="867600"/>
            <a:ext cx="3096000" cy="30960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5683"/>
            <a:ext cx="9144000" cy="112012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8000" y="1260000"/>
            <a:ext cx="4676268" cy="3337200"/>
          </a:xfrm>
        </p:spPr>
        <p:txBody>
          <a:bodyPr/>
          <a:lstStyle/>
          <a:p>
            <a:r>
              <a:rPr lang="en-US" dirty="0" smtClean="0"/>
              <a:t>17 non-dominated alternatives</a:t>
            </a:r>
          </a:p>
          <a:p>
            <a:r>
              <a:rPr lang="en-US" dirty="0" smtClean="0"/>
              <a:t>Secondary base position candidate 3 is included in all non-dominated alternatives</a:t>
            </a:r>
          </a:p>
          <a:p>
            <a:r>
              <a:rPr lang="en-US" dirty="0" smtClean="0"/>
              <a:t>All other candidates are included in some, but not all, non-dominated alternatives</a:t>
            </a:r>
          </a:p>
          <a:p>
            <a:endParaRPr lang="en-US" dirty="0" smtClean="0"/>
          </a:p>
          <a:p>
            <a:r>
              <a:rPr lang="en-US" dirty="0" smtClean="0"/>
              <a:t>More preference information is needed!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5898554" y="2013737"/>
            <a:ext cx="193319" cy="193319"/>
            <a:chOff x="6480000" y="1800000"/>
            <a:chExt cx="252000" cy="252000"/>
          </a:xfrm>
        </p:grpSpPr>
        <p:sp>
          <p:nvSpPr>
            <p:cNvPr id="62" name="Oval 61"/>
            <p:cNvSpPr/>
            <p:nvPr/>
          </p:nvSpPr>
          <p:spPr>
            <a:xfrm>
              <a:off x="6480000" y="1800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6534000" y="18540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536437" y="3273395"/>
            <a:ext cx="193319" cy="193319"/>
            <a:chOff x="6480000" y="1800000"/>
            <a:chExt cx="252000" cy="252000"/>
          </a:xfrm>
        </p:grpSpPr>
        <p:sp>
          <p:nvSpPr>
            <p:cNvPr id="65" name="Oval 64"/>
            <p:cNvSpPr/>
            <p:nvPr/>
          </p:nvSpPr>
          <p:spPr>
            <a:xfrm>
              <a:off x="6480000" y="1800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6534000" y="18540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715554" y="3392595"/>
            <a:ext cx="193319" cy="193319"/>
            <a:chOff x="6480000" y="1800000"/>
            <a:chExt cx="252000" cy="252000"/>
          </a:xfrm>
        </p:grpSpPr>
        <p:sp>
          <p:nvSpPr>
            <p:cNvPr id="68" name="Oval 67"/>
            <p:cNvSpPr/>
            <p:nvPr/>
          </p:nvSpPr>
          <p:spPr>
            <a:xfrm>
              <a:off x="6480000" y="1800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6534000" y="18540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531921" y="1728502"/>
            <a:ext cx="257731" cy="225514"/>
            <a:chOff x="6228184" y="2169948"/>
            <a:chExt cx="576064" cy="540260"/>
          </a:xfrm>
        </p:grpSpPr>
        <p:sp>
          <p:nvSpPr>
            <p:cNvPr id="71" name="Isosceles Triangle 70"/>
            <p:cNvSpPr/>
            <p:nvPr/>
          </p:nvSpPr>
          <p:spPr>
            <a:xfrm>
              <a:off x="6228184" y="2169948"/>
              <a:ext cx="576064" cy="54026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Lightning Bolt 71"/>
            <p:cNvSpPr/>
            <p:nvPr/>
          </p:nvSpPr>
          <p:spPr>
            <a:xfrm rot="2063247">
              <a:off x="6414496" y="2368380"/>
              <a:ext cx="203439" cy="280434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559465" y="1210799"/>
            <a:ext cx="257731" cy="225514"/>
            <a:chOff x="6228184" y="2169948"/>
            <a:chExt cx="576064" cy="540260"/>
          </a:xfrm>
        </p:grpSpPr>
        <p:sp>
          <p:nvSpPr>
            <p:cNvPr id="74" name="Isosceles Triangle 73"/>
            <p:cNvSpPr/>
            <p:nvPr/>
          </p:nvSpPr>
          <p:spPr>
            <a:xfrm>
              <a:off x="6228184" y="2169948"/>
              <a:ext cx="576064" cy="54026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Lightning Bolt 74"/>
            <p:cNvSpPr/>
            <p:nvPr/>
          </p:nvSpPr>
          <p:spPr>
            <a:xfrm rot="2063247">
              <a:off x="6414496" y="2368380"/>
              <a:ext cx="203439" cy="280434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6" name="Hexagon 75"/>
          <p:cNvSpPr/>
          <p:nvPr/>
        </p:nvSpPr>
        <p:spPr>
          <a:xfrm>
            <a:off x="7963620" y="3292725"/>
            <a:ext cx="257731" cy="225514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Hexagon 76"/>
          <p:cNvSpPr/>
          <p:nvPr/>
        </p:nvSpPr>
        <p:spPr>
          <a:xfrm>
            <a:off x="6881151" y="2397111"/>
            <a:ext cx="257731" cy="225514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Hexagon 77"/>
          <p:cNvSpPr/>
          <p:nvPr/>
        </p:nvSpPr>
        <p:spPr>
          <a:xfrm>
            <a:off x="8102150" y="1865542"/>
            <a:ext cx="257731" cy="225514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9" name="Hexagon 78"/>
          <p:cNvSpPr/>
          <p:nvPr/>
        </p:nvSpPr>
        <p:spPr>
          <a:xfrm>
            <a:off x="5756802" y="3347492"/>
            <a:ext cx="154638" cy="135309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0" name="Hexagon 79"/>
          <p:cNvSpPr/>
          <p:nvPr/>
        </p:nvSpPr>
        <p:spPr>
          <a:xfrm>
            <a:off x="5853451" y="1108458"/>
            <a:ext cx="154638" cy="135309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1" name="Hexagon 80"/>
          <p:cNvSpPr/>
          <p:nvPr/>
        </p:nvSpPr>
        <p:spPr>
          <a:xfrm>
            <a:off x="7068006" y="1224437"/>
            <a:ext cx="154638" cy="135309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2" name="Hexagon 81"/>
          <p:cNvSpPr/>
          <p:nvPr/>
        </p:nvSpPr>
        <p:spPr>
          <a:xfrm>
            <a:off x="7905630" y="1224437"/>
            <a:ext cx="154638" cy="135309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3" name="Hexagon 82"/>
          <p:cNvSpPr/>
          <p:nvPr/>
        </p:nvSpPr>
        <p:spPr>
          <a:xfrm>
            <a:off x="6678189" y="3473136"/>
            <a:ext cx="154638" cy="135309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380000" y="4013547"/>
            <a:ext cx="994183" cy="50013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smtClean="0"/>
              <a:t>Large city </a:t>
            </a:r>
          </a:p>
          <a:p>
            <a:pPr>
              <a:spcAft>
                <a:spcPts val="300"/>
              </a:spcAft>
            </a:pPr>
            <a:r>
              <a:rPr lang="en-US" sz="1200" dirty="0" smtClean="0"/>
              <a:t>Power plant</a:t>
            </a:r>
            <a:endParaRPr lang="en-US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5850000" y="4013547"/>
            <a:ext cx="1292341" cy="50013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smtClean="0"/>
              <a:t>Main base </a:t>
            </a:r>
          </a:p>
          <a:p>
            <a:pPr>
              <a:spcAft>
                <a:spcPts val="300"/>
              </a:spcAft>
            </a:pPr>
            <a:r>
              <a:rPr lang="en-US" sz="1200" dirty="0" smtClean="0"/>
              <a:t>Secondary base</a:t>
            </a:r>
            <a:endParaRPr lang="en-US" sz="1200" dirty="0"/>
          </a:p>
        </p:txBody>
      </p:sp>
      <p:grpSp>
        <p:nvGrpSpPr>
          <p:cNvPr id="91" name="Group 90"/>
          <p:cNvGrpSpPr/>
          <p:nvPr/>
        </p:nvGrpSpPr>
        <p:grpSpPr>
          <a:xfrm>
            <a:off x="7247080" y="4290027"/>
            <a:ext cx="186764" cy="163418"/>
            <a:chOff x="6228184" y="2169948"/>
            <a:chExt cx="576064" cy="540260"/>
          </a:xfrm>
        </p:grpSpPr>
        <p:sp>
          <p:nvSpPr>
            <p:cNvPr id="92" name="Isosceles Triangle 91"/>
            <p:cNvSpPr/>
            <p:nvPr/>
          </p:nvSpPr>
          <p:spPr>
            <a:xfrm>
              <a:off x="6228184" y="2169948"/>
              <a:ext cx="576064" cy="54026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Lightning Bolt 92"/>
            <p:cNvSpPr/>
            <p:nvPr/>
          </p:nvSpPr>
          <p:spPr>
            <a:xfrm rot="2063247">
              <a:off x="6414496" y="2368380"/>
              <a:ext cx="203439" cy="280434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270417" y="4092931"/>
            <a:ext cx="140088" cy="140088"/>
            <a:chOff x="6480000" y="1800000"/>
            <a:chExt cx="252000" cy="252000"/>
          </a:xfrm>
        </p:grpSpPr>
        <p:sp>
          <p:nvSpPr>
            <p:cNvPr id="95" name="Oval 94"/>
            <p:cNvSpPr/>
            <p:nvPr/>
          </p:nvSpPr>
          <p:spPr>
            <a:xfrm>
              <a:off x="6480000" y="1800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6534000" y="18540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7" name="Hexagon 96"/>
          <p:cNvSpPr/>
          <p:nvPr/>
        </p:nvSpPr>
        <p:spPr>
          <a:xfrm>
            <a:off x="5663420" y="4054791"/>
            <a:ext cx="187200" cy="162000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Hexagon 97"/>
          <p:cNvSpPr/>
          <p:nvPr/>
        </p:nvSpPr>
        <p:spPr>
          <a:xfrm>
            <a:off x="5700772" y="4322710"/>
            <a:ext cx="115200" cy="100800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3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Additional Preference Statements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68000" y="1260000"/>
                <a:ext cx="4320024" cy="3337200"/>
              </a:xfrm>
            </p:spPr>
            <p:txBody>
              <a:bodyPr/>
              <a:lstStyle/>
              <a:p>
                <a:r>
                  <a:rPr lang="en-US" sz="1800" noProof="0" dirty="0" smtClean="0"/>
                  <a:t>A ranking of the areas is not enough</a:t>
                </a:r>
              </a:p>
              <a:p>
                <a:r>
                  <a:rPr lang="en-US" dirty="0" smtClean="0"/>
                  <a:t>Is one area 50% more important than the next one?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/>
                          <m:t>“</m:t>
                        </m:r>
                        <m:r>
                          <m:rPr>
                            <m:nor/>
                          </m:rPr>
                          <a:rPr lang="fi-FI" b="0" i="0" smtClean="0"/>
                          <m:t>Nuclear</m:t>
                        </m:r>
                        <m:r>
                          <m:rPr>
                            <m:nor/>
                          </m:rPr>
                          <a:rPr lang="fi-FI" b="0" i="0" smtClean="0"/>
                          <m:t> </m:t>
                        </m:r>
                        <m:r>
                          <m:rPr>
                            <m:nor/>
                          </m:rPr>
                          <a:rPr lang="fi-FI" b="0" i="0" smtClean="0"/>
                          <m:t>Plants</m:t>
                        </m:r>
                        <m:r>
                          <m:rPr>
                            <m:nor/>
                          </m:rPr>
                          <a:rPr lang="en-US"/>
                          <m:t>”</m:t>
                        </m:r>
                      </m:e>
                    </m:d>
                    <m:r>
                      <a:rPr lang="fi-FI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/>
                          <m:t>“</m:t>
                        </m:r>
                        <m:r>
                          <m:rPr>
                            <m:nor/>
                          </m:rPr>
                          <a:rPr lang="fi-FI" b="0" i="0" smtClean="0"/>
                          <m:t>Capital</m:t>
                        </m:r>
                        <m:r>
                          <m:rPr>
                            <m:nor/>
                          </m:rPr>
                          <a:rPr lang="fi-FI" b="0" i="0" smtClean="0"/>
                          <m:t> </m:t>
                        </m:r>
                        <m:r>
                          <m:rPr>
                            <m:nor/>
                          </m:rPr>
                          <a:rPr lang="fi-FI" b="0" i="0" smtClean="0"/>
                          <m:t>Area</m:t>
                        </m:r>
                        <m:r>
                          <m:rPr>
                            <m:nor/>
                          </m:rPr>
                          <a:rPr lang="en-US"/>
                          <m:t>”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/>
                          <m:t>“</m:t>
                        </m:r>
                        <m:r>
                          <m:rPr>
                            <m:nor/>
                          </m:rPr>
                          <a:rPr lang="fi-FI" b="0" i="0" smtClean="0"/>
                          <m:t>Capital</m:t>
                        </m:r>
                        <m:r>
                          <m:rPr>
                            <m:nor/>
                          </m:rPr>
                          <a:rPr lang="fi-FI" b="0" i="0" smtClean="0"/>
                          <m:t> </m:t>
                        </m:r>
                        <m:r>
                          <m:rPr>
                            <m:nor/>
                          </m:rPr>
                          <a:rPr lang="fi-FI" b="0" i="0" smtClean="0"/>
                          <m:t>Area</m:t>
                        </m:r>
                        <m:r>
                          <m:rPr>
                            <m:nor/>
                          </m:rPr>
                          <a:rPr lang="en-US"/>
                          <m:t>”</m:t>
                        </m:r>
                      </m:e>
                    </m:d>
                    <m:r>
                      <a:rPr lang="fi-FI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/>
                          <m:t>“</m:t>
                        </m:r>
                        <m:r>
                          <m:rPr>
                            <m:nor/>
                          </m:rPr>
                          <a:rPr lang="fi-FI" b="0" i="0" smtClean="0"/>
                          <m:t>Major</m:t>
                        </m:r>
                        <m:r>
                          <m:rPr>
                            <m:nor/>
                          </m:rPr>
                          <a:rPr lang="fi-FI" b="0" i="0" smtClean="0"/>
                          <m:t> </m:t>
                        </m:r>
                        <m:r>
                          <m:rPr>
                            <m:nor/>
                          </m:rPr>
                          <a:rPr lang="fi-FI" b="0" i="0" smtClean="0"/>
                          <m:t>Cities</m:t>
                        </m:r>
                        <m:r>
                          <m:rPr>
                            <m:nor/>
                          </m:rPr>
                          <a:rPr lang="en-US"/>
                          <m:t>”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fi-FI" noProof="0" dirty="0" smtClean="0"/>
                  <a:t>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/>
                          <m:t>“</m:t>
                        </m:r>
                        <m:r>
                          <m:rPr>
                            <m:nor/>
                          </m:rPr>
                          <a:rPr lang="fi-FI"/>
                          <m:t>N</m:t>
                        </m:r>
                        <m:r>
                          <m:rPr>
                            <m:nor/>
                          </m:rPr>
                          <a:rPr lang="fi-FI" b="0" i="0" smtClean="0"/>
                          <m:t>orth</m:t>
                        </m:r>
                        <m:r>
                          <m:rPr>
                            <m:nor/>
                          </m:rPr>
                          <a:rPr lang="fi-FI" b="0" i="0" smtClean="0"/>
                          <m:t> </m:t>
                        </m:r>
                        <m:r>
                          <m:rPr>
                            <m:nor/>
                          </m:rPr>
                          <a:rPr lang="fi-FI" b="0" i="0" smtClean="0"/>
                          <m:t>Area</m:t>
                        </m:r>
                        <m:r>
                          <m:rPr>
                            <m:nor/>
                          </m:rPr>
                          <a:rPr lang="en-US"/>
                          <m:t>”</m:t>
                        </m:r>
                      </m:e>
                    </m:d>
                    <m:r>
                      <a:rPr lang="fi-FI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/>
                          <m:t>“</m:t>
                        </m:r>
                        <m:r>
                          <m:rPr>
                            <m:nor/>
                          </m:rPr>
                          <a:rPr lang="fi-FI" b="0" i="0" smtClean="0"/>
                          <m:t>Island</m:t>
                        </m:r>
                        <m:r>
                          <m:rPr>
                            <m:nor/>
                          </m:rPr>
                          <a:rPr lang="en-US"/>
                          <m:t>”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sz="1400" noProof="0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68000" y="1260000"/>
                <a:ext cx="4320024" cy="3337200"/>
              </a:xfrm>
              <a:blipFill rotWithShape="0">
                <a:blip r:embed="rId2"/>
                <a:stretch>
                  <a:fillRect l="-1836" t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325" y="1260475"/>
            <a:ext cx="3336925" cy="3336925"/>
          </a:xfrm>
        </p:spPr>
      </p:pic>
      <p:cxnSp>
        <p:nvCxnSpPr>
          <p:cNvPr id="19" name="Straight Arrow Connector 18"/>
          <p:cNvCxnSpPr/>
          <p:nvPr/>
        </p:nvCxnSpPr>
        <p:spPr>
          <a:xfrm flipH="1">
            <a:off x="7149737" y="1720180"/>
            <a:ext cx="10539" cy="64855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  <a:effectLst>
            <a:glow rad="63500">
              <a:schemeClr val="tx1">
                <a:alpha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22126" y="1720180"/>
            <a:ext cx="1038150" cy="8249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  <a:effectLst>
            <a:glow rad="63500">
              <a:schemeClr val="tx1">
                <a:alpha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364480" y="2569029"/>
            <a:ext cx="381254" cy="70973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  <a:effectLst>
            <a:glow rad="63500">
              <a:schemeClr val="tx1">
                <a:alpha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45734" y="3278759"/>
            <a:ext cx="280597" cy="70105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  <a:effectLst>
            <a:glow rad="63500">
              <a:schemeClr val="tx1">
                <a:alpha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437120" y="3478155"/>
            <a:ext cx="435209" cy="52778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  <a:effectLst>
            <a:glow rad="63500">
              <a:schemeClr val="tx1">
                <a:alpha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04248" y="1489348"/>
            <a:ext cx="712054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Nuclear</a:t>
            </a:r>
          </a:p>
          <a:p>
            <a:pPr algn="ctr"/>
            <a:r>
              <a:rPr lang="en-US" sz="1200" dirty="0" smtClean="0"/>
              <a:t>Plants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461843" y="3047927"/>
            <a:ext cx="567783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Major</a:t>
            </a:r>
          </a:p>
          <a:p>
            <a:pPr algn="ctr"/>
            <a:r>
              <a:rPr lang="en-US" sz="1200" dirty="0" smtClean="0"/>
              <a:t>Cities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541950" y="3247323"/>
            <a:ext cx="66075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Capital</a:t>
            </a:r>
          </a:p>
          <a:p>
            <a:pPr algn="ctr"/>
            <a:r>
              <a:rPr lang="en-US" sz="1200" dirty="0" smtClean="0"/>
              <a:t>Area</a:t>
            </a:r>
            <a:endParaRPr lang="en-US" sz="12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017623" y="1567543"/>
            <a:ext cx="215226" cy="94052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  <a:effectLst>
            <a:glow rad="63500">
              <a:schemeClr val="tx1">
                <a:alpha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57457" y="2268870"/>
            <a:ext cx="55976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North</a:t>
            </a:r>
          </a:p>
          <a:p>
            <a:pPr algn="ctr"/>
            <a:r>
              <a:rPr lang="en-US" sz="1200" dirty="0" smtClean="0"/>
              <a:t>Area</a:t>
            </a:r>
            <a:endParaRPr lang="en-US" sz="12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277394" y="4119154"/>
            <a:ext cx="949235" cy="1741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  <a:effectLst>
            <a:glow rad="63500">
              <a:schemeClr val="tx1">
                <a:alpha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22335" y="3979817"/>
            <a:ext cx="593432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Island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0758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00" y="1245600"/>
            <a:ext cx="3096000" cy="309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41277"/>
            <a:ext cx="5669818" cy="1108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Dominances</a:t>
            </a:r>
            <a:endParaRPr lang="en-US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5898554" y="2392190"/>
            <a:ext cx="193319" cy="193319"/>
            <a:chOff x="6480000" y="1800000"/>
            <a:chExt cx="252000" cy="252000"/>
          </a:xfrm>
        </p:grpSpPr>
        <p:sp>
          <p:nvSpPr>
            <p:cNvPr id="118" name="Oval 117"/>
            <p:cNvSpPr/>
            <p:nvPr/>
          </p:nvSpPr>
          <p:spPr>
            <a:xfrm>
              <a:off x="6480000" y="1800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6534000" y="18540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536437" y="3651848"/>
            <a:ext cx="193319" cy="193319"/>
            <a:chOff x="6480000" y="1800000"/>
            <a:chExt cx="252000" cy="252000"/>
          </a:xfrm>
        </p:grpSpPr>
        <p:sp>
          <p:nvSpPr>
            <p:cNvPr id="121" name="Oval 120"/>
            <p:cNvSpPr/>
            <p:nvPr/>
          </p:nvSpPr>
          <p:spPr>
            <a:xfrm>
              <a:off x="6480000" y="1800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534000" y="18540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7715554" y="3771048"/>
            <a:ext cx="193319" cy="193319"/>
            <a:chOff x="6480000" y="1800000"/>
            <a:chExt cx="252000" cy="252000"/>
          </a:xfrm>
        </p:grpSpPr>
        <p:sp>
          <p:nvSpPr>
            <p:cNvPr id="124" name="Oval 123"/>
            <p:cNvSpPr/>
            <p:nvPr/>
          </p:nvSpPr>
          <p:spPr>
            <a:xfrm>
              <a:off x="6480000" y="1800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Oval 124"/>
            <p:cNvSpPr/>
            <p:nvPr/>
          </p:nvSpPr>
          <p:spPr>
            <a:xfrm>
              <a:off x="6534000" y="18540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7531921" y="2106955"/>
            <a:ext cx="257731" cy="225514"/>
            <a:chOff x="6228184" y="2169948"/>
            <a:chExt cx="576064" cy="540260"/>
          </a:xfrm>
        </p:grpSpPr>
        <p:sp>
          <p:nvSpPr>
            <p:cNvPr id="140" name="Isosceles Triangle 139"/>
            <p:cNvSpPr/>
            <p:nvPr/>
          </p:nvSpPr>
          <p:spPr>
            <a:xfrm>
              <a:off x="6228184" y="2169948"/>
              <a:ext cx="576064" cy="54026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Lightning Bolt 140"/>
            <p:cNvSpPr/>
            <p:nvPr/>
          </p:nvSpPr>
          <p:spPr>
            <a:xfrm rot="2063247">
              <a:off x="6414496" y="2368380"/>
              <a:ext cx="203439" cy="280434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559465" y="1589252"/>
            <a:ext cx="257731" cy="225514"/>
            <a:chOff x="6228184" y="2169948"/>
            <a:chExt cx="576064" cy="540260"/>
          </a:xfrm>
        </p:grpSpPr>
        <p:sp>
          <p:nvSpPr>
            <p:cNvPr id="143" name="Isosceles Triangle 142"/>
            <p:cNvSpPr/>
            <p:nvPr/>
          </p:nvSpPr>
          <p:spPr>
            <a:xfrm>
              <a:off x="6228184" y="2169948"/>
              <a:ext cx="576064" cy="54026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Lightning Bolt 143"/>
            <p:cNvSpPr/>
            <p:nvPr/>
          </p:nvSpPr>
          <p:spPr>
            <a:xfrm rot="2063247">
              <a:off x="6414496" y="2368380"/>
              <a:ext cx="203439" cy="280434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5" name="Hexagon 144"/>
          <p:cNvSpPr/>
          <p:nvPr/>
        </p:nvSpPr>
        <p:spPr>
          <a:xfrm>
            <a:off x="7963620" y="3671178"/>
            <a:ext cx="257731" cy="225514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6" name="Hexagon 145"/>
          <p:cNvSpPr/>
          <p:nvPr/>
        </p:nvSpPr>
        <p:spPr>
          <a:xfrm>
            <a:off x="6881151" y="2775564"/>
            <a:ext cx="257731" cy="225514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7" name="Hexagon 146"/>
          <p:cNvSpPr/>
          <p:nvPr/>
        </p:nvSpPr>
        <p:spPr>
          <a:xfrm>
            <a:off x="8102150" y="2243995"/>
            <a:ext cx="257731" cy="225514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8" name="Hexagon 147"/>
          <p:cNvSpPr/>
          <p:nvPr/>
        </p:nvSpPr>
        <p:spPr>
          <a:xfrm>
            <a:off x="5756802" y="3725945"/>
            <a:ext cx="154638" cy="135309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9" name="Hexagon 148"/>
          <p:cNvSpPr/>
          <p:nvPr/>
        </p:nvSpPr>
        <p:spPr>
          <a:xfrm>
            <a:off x="5853451" y="1486911"/>
            <a:ext cx="154638" cy="135309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0" name="Hexagon 149"/>
          <p:cNvSpPr/>
          <p:nvPr/>
        </p:nvSpPr>
        <p:spPr>
          <a:xfrm>
            <a:off x="7068006" y="1602890"/>
            <a:ext cx="154638" cy="135309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1" name="Hexagon 150"/>
          <p:cNvSpPr/>
          <p:nvPr/>
        </p:nvSpPr>
        <p:spPr>
          <a:xfrm>
            <a:off x="7905630" y="1602890"/>
            <a:ext cx="154638" cy="135309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2" name="Hexagon 151"/>
          <p:cNvSpPr/>
          <p:nvPr/>
        </p:nvSpPr>
        <p:spPr>
          <a:xfrm>
            <a:off x="6678189" y="3851589"/>
            <a:ext cx="154638" cy="135309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80000" y="4392000"/>
            <a:ext cx="994183" cy="50013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smtClean="0"/>
              <a:t>Large city </a:t>
            </a:r>
          </a:p>
          <a:p>
            <a:pPr>
              <a:spcAft>
                <a:spcPts val="300"/>
              </a:spcAft>
            </a:pPr>
            <a:r>
              <a:rPr lang="en-US" sz="1200" dirty="0" smtClean="0"/>
              <a:t>Power plant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5850000" y="4392000"/>
            <a:ext cx="1292341" cy="50013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smtClean="0"/>
              <a:t>Main base </a:t>
            </a:r>
          </a:p>
          <a:p>
            <a:pPr>
              <a:spcAft>
                <a:spcPts val="300"/>
              </a:spcAft>
            </a:pPr>
            <a:r>
              <a:rPr lang="en-US" sz="1200" dirty="0" smtClean="0"/>
              <a:t>Secondary base</a:t>
            </a:r>
            <a:endParaRPr lang="en-US" sz="12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7247080" y="4668480"/>
            <a:ext cx="186764" cy="163418"/>
            <a:chOff x="6228184" y="2169948"/>
            <a:chExt cx="576064" cy="540260"/>
          </a:xfrm>
        </p:grpSpPr>
        <p:sp>
          <p:nvSpPr>
            <p:cNvPr id="50" name="Isosceles Triangle 49"/>
            <p:cNvSpPr/>
            <p:nvPr/>
          </p:nvSpPr>
          <p:spPr>
            <a:xfrm>
              <a:off x="6228184" y="2169948"/>
              <a:ext cx="576064" cy="54026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Lightning Bolt 50"/>
            <p:cNvSpPr/>
            <p:nvPr/>
          </p:nvSpPr>
          <p:spPr>
            <a:xfrm rot="2063247">
              <a:off x="6414496" y="2368380"/>
              <a:ext cx="203439" cy="280434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270417" y="4471384"/>
            <a:ext cx="140088" cy="140088"/>
            <a:chOff x="6480000" y="1800000"/>
            <a:chExt cx="252000" cy="252000"/>
          </a:xfrm>
        </p:grpSpPr>
        <p:sp>
          <p:nvSpPr>
            <p:cNvPr id="53" name="Oval 52"/>
            <p:cNvSpPr/>
            <p:nvPr/>
          </p:nvSpPr>
          <p:spPr>
            <a:xfrm>
              <a:off x="6480000" y="1800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6534000" y="18540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" name="Hexagon 54"/>
          <p:cNvSpPr/>
          <p:nvPr/>
        </p:nvSpPr>
        <p:spPr>
          <a:xfrm>
            <a:off x="5663420" y="4433244"/>
            <a:ext cx="187200" cy="162000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Hexagon 55"/>
          <p:cNvSpPr/>
          <p:nvPr/>
        </p:nvSpPr>
        <p:spPr>
          <a:xfrm>
            <a:off x="5700772" y="4701163"/>
            <a:ext cx="115200" cy="100800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8" y="3217540"/>
            <a:ext cx="4081849" cy="235055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7999" y="1260000"/>
            <a:ext cx="4837351" cy="3337200"/>
          </a:xfrm>
        </p:spPr>
        <p:txBody>
          <a:bodyPr/>
          <a:lstStyle/>
          <a:p>
            <a:r>
              <a:rPr lang="en-US" dirty="0" smtClean="0"/>
              <a:t>Three non-dominated alternatives: BC123, BC234, and BC235</a:t>
            </a:r>
          </a:p>
          <a:p>
            <a:r>
              <a:rPr lang="en-US" dirty="0" smtClean="0"/>
              <a:t>Main bases at B and C</a:t>
            </a:r>
          </a:p>
          <a:p>
            <a:r>
              <a:rPr lang="en-US" dirty="0" smtClean="0"/>
              <a:t>Secondary bases at 2 and 3</a:t>
            </a:r>
          </a:p>
          <a:p>
            <a:r>
              <a:rPr lang="en-US" dirty="0" smtClean="0"/>
              <a:t>Three options for the final secondary base</a:t>
            </a:r>
          </a:p>
        </p:txBody>
      </p:sp>
    </p:spTree>
    <p:extLst>
      <p:ext uri="{BB962C8B-B14F-4D97-AF65-F5344CB8AC3E}">
        <p14:creationId xmlns:p14="http://schemas.microsoft.com/office/powerpoint/2010/main" val="4214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00" y="1245600"/>
            <a:ext cx="3096000" cy="3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Non-Dominated Alternatives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67999" y="1260000"/>
            <a:ext cx="4882683" cy="3337200"/>
          </a:xfrm>
        </p:spPr>
        <p:txBody>
          <a:bodyPr/>
          <a:lstStyle/>
          <a:p>
            <a:r>
              <a:rPr lang="en-US" dirty="0" smtClean="0"/>
              <a:t>Similar value intervals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Maximin</a:t>
            </a:r>
            <a:r>
              <a:rPr lang="en-US" dirty="0" smtClean="0"/>
              <a:t> recommendation: BC123</a:t>
            </a:r>
          </a:p>
          <a:p>
            <a:r>
              <a:rPr lang="en-US" dirty="0" smtClean="0"/>
              <a:t>Minimax-regret recommendation: BC235</a:t>
            </a:r>
            <a:endParaRPr lang="en-US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5898554" y="2392190"/>
            <a:ext cx="193319" cy="193319"/>
            <a:chOff x="6480000" y="1800000"/>
            <a:chExt cx="252000" cy="252000"/>
          </a:xfrm>
        </p:grpSpPr>
        <p:sp>
          <p:nvSpPr>
            <p:cNvPr id="118" name="Oval 117"/>
            <p:cNvSpPr/>
            <p:nvPr/>
          </p:nvSpPr>
          <p:spPr>
            <a:xfrm>
              <a:off x="6480000" y="1800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6534000" y="18540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536437" y="3651848"/>
            <a:ext cx="193319" cy="193319"/>
            <a:chOff x="6480000" y="1800000"/>
            <a:chExt cx="252000" cy="252000"/>
          </a:xfrm>
        </p:grpSpPr>
        <p:sp>
          <p:nvSpPr>
            <p:cNvPr id="121" name="Oval 120"/>
            <p:cNvSpPr/>
            <p:nvPr/>
          </p:nvSpPr>
          <p:spPr>
            <a:xfrm>
              <a:off x="6480000" y="1800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534000" y="18540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7715554" y="3771048"/>
            <a:ext cx="193319" cy="193319"/>
            <a:chOff x="6480000" y="1800000"/>
            <a:chExt cx="252000" cy="252000"/>
          </a:xfrm>
        </p:grpSpPr>
        <p:sp>
          <p:nvSpPr>
            <p:cNvPr id="124" name="Oval 123"/>
            <p:cNvSpPr/>
            <p:nvPr/>
          </p:nvSpPr>
          <p:spPr>
            <a:xfrm>
              <a:off x="6480000" y="1800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Oval 124"/>
            <p:cNvSpPr/>
            <p:nvPr/>
          </p:nvSpPr>
          <p:spPr>
            <a:xfrm>
              <a:off x="6534000" y="18540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7531921" y="2106955"/>
            <a:ext cx="257731" cy="225514"/>
            <a:chOff x="6228184" y="2169948"/>
            <a:chExt cx="576064" cy="540260"/>
          </a:xfrm>
        </p:grpSpPr>
        <p:sp>
          <p:nvSpPr>
            <p:cNvPr id="140" name="Isosceles Triangle 139"/>
            <p:cNvSpPr/>
            <p:nvPr/>
          </p:nvSpPr>
          <p:spPr>
            <a:xfrm>
              <a:off x="6228184" y="2169948"/>
              <a:ext cx="576064" cy="54026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Lightning Bolt 140"/>
            <p:cNvSpPr/>
            <p:nvPr/>
          </p:nvSpPr>
          <p:spPr>
            <a:xfrm rot="2063247">
              <a:off x="6414496" y="2368380"/>
              <a:ext cx="203439" cy="280434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559465" y="1589252"/>
            <a:ext cx="257731" cy="225514"/>
            <a:chOff x="6228184" y="2169948"/>
            <a:chExt cx="576064" cy="540260"/>
          </a:xfrm>
        </p:grpSpPr>
        <p:sp>
          <p:nvSpPr>
            <p:cNvPr id="143" name="Isosceles Triangle 142"/>
            <p:cNvSpPr/>
            <p:nvPr/>
          </p:nvSpPr>
          <p:spPr>
            <a:xfrm>
              <a:off x="6228184" y="2169948"/>
              <a:ext cx="576064" cy="54026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Lightning Bolt 143"/>
            <p:cNvSpPr/>
            <p:nvPr/>
          </p:nvSpPr>
          <p:spPr>
            <a:xfrm rot="2063247">
              <a:off x="6414496" y="2368380"/>
              <a:ext cx="203439" cy="280434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5" name="Hexagon 144"/>
          <p:cNvSpPr/>
          <p:nvPr/>
        </p:nvSpPr>
        <p:spPr>
          <a:xfrm>
            <a:off x="7963620" y="3671178"/>
            <a:ext cx="257731" cy="225514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6" name="Hexagon 145"/>
          <p:cNvSpPr/>
          <p:nvPr/>
        </p:nvSpPr>
        <p:spPr>
          <a:xfrm>
            <a:off x="6881151" y="2775564"/>
            <a:ext cx="257731" cy="225514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7" name="Hexagon 146"/>
          <p:cNvSpPr/>
          <p:nvPr/>
        </p:nvSpPr>
        <p:spPr>
          <a:xfrm>
            <a:off x="8102150" y="2243995"/>
            <a:ext cx="257731" cy="225514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8" name="Hexagon 147"/>
          <p:cNvSpPr/>
          <p:nvPr/>
        </p:nvSpPr>
        <p:spPr>
          <a:xfrm>
            <a:off x="5756802" y="3725945"/>
            <a:ext cx="154638" cy="135309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9" name="Hexagon 148"/>
          <p:cNvSpPr/>
          <p:nvPr/>
        </p:nvSpPr>
        <p:spPr>
          <a:xfrm>
            <a:off x="5853451" y="1486911"/>
            <a:ext cx="154638" cy="135309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0" name="Hexagon 149"/>
          <p:cNvSpPr/>
          <p:nvPr/>
        </p:nvSpPr>
        <p:spPr>
          <a:xfrm>
            <a:off x="7068006" y="1602890"/>
            <a:ext cx="154638" cy="135309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1" name="Hexagon 150"/>
          <p:cNvSpPr/>
          <p:nvPr/>
        </p:nvSpPr>
        <p:spPr>
          <a:xfrm>
            <a:off x="7905630" y="1602890"/>
            <a:ext cx="154638" cy="135309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2" name="Hexagon 151"/>
          <p:cNvSpPr/>
          <p:nvPr/>
        </p:nvSpPr>
        <p:spPr>
          <a:xfrm>
            <a:off x="6678189" y="3851589"/>
            <a:ext cx="154638" cy="135309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80000" y="4392000"/>
            <a:ext cx="994183" cy="50013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smtClean="0"/>
              <a:t>Large city </a:t>
            </a:r>
          </a:p>
          <a:p>
            <a:pPr>
              <a:spcAft>
                <a:spcPts val="300"/>
              </a:spcAft>
            </a:pPr>
            <a:r>
              <a:rPr lang="en-US" sz="1200" dirty="0" smtClean="0"/>
              <a:t>Power plant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5850000" y="4392000"/>
            <a:ext cx="1292341" cy="50013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smtClean="0"/>
              <a:t>Main base </a:t>
            </a:r>
          </a:p>
          <a:p>
            <a:pPr>
              <a:spcAft>
                <a:spcPts val="300"/>
              </a:spcAft>
            </a:pPr>
            <a:r>
              <a:rPr lang="en-US" sz="1200" dirty="0" smtClean="0"/>
              <a:t>Secondary base</a:t>
            </a:r>
            <a:endParaRPr lang="en-US" sz="12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7247080" y="4668480"/>
            <a:ext cx="186764" cy="163418"/>
            <a:chOff x="6228184" y="2169948"/>
            <a:chExt cx="576064" cy="540260"/>
          </a:xfrm>
        </p:grpSpPr>
        <p:sp>
          <p:nvSpPr>
            <p:cNvPr id="50" name="Isosceles Triangle 49"/>
            <p:cNvSpPr/>
            <p:nvPr/>
          </p:nvSpPr>
          <p:spPr>
            <a:xfrm>
              <a:off x="6228184" y="2169948"/>
              <a:ext cx="576064" cy="54026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Lightning Bolt 50"/>
            <p:cNvSpPr/>
            <p:nvPr/>
          </p:nvSpPr>
          <p:spPr>
            <a:xfrm rot="2063247">
              <a:off x="6414496" y="2368380"/>
              <a:ext cx="203439" cy="280434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270417" y="4471384"/>
            <a:ext cx="140088" cy="140088"/>
            <a:chOff x="6480000" y="1800000"/>
            <a:chExt cx="252000" cy="252000"/>
          </a:xfrm>
        </p:grpSpPr>
        <p:sp>
          <p:nvSpPr>
            <p:cNvPr id="53" name="Oval 52"/>
            <p:cNvSpPr/>
            <p:nvPr/>
          </p:nvSpPr>
          <p:spPr>
            <a:xfrm>
              <a:off x="6480000" y="1800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6534000" y="18540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" name="Hexagon 54"/>
          <p:cNvSpPr/>
          <p:nvPr/>
        </p:nvSpPr>
        <p:spPr>
          <a:xfrm>
            <a:off x="5663420" y="4433244"/>
            <a:ext cx="187200" cy="162000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Hexagon 55"/>
          <p:cNvSpPr/>
          <p:nvPr/>
        </p:nvSpPr>
        <p:spPr>
          <a:xfrm>
            <a:off x="5700772" y="4701163"/>
            <a:ext cx="115200" cy="100800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00" y="1589252"/>
            <a:ext cx="5192712" cy="22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Conclusion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additive spatial value function</a:t>
            </a:r>
          </a:p>
          <a:p>
            <a:pPr lvl="1"/>
            <a:r>
              <a:rPr lang="en-US" dirty="0"/>
              <a:t>Axiomatic basis</a:t>
            </a:r>
          </a:p>
          <a:p>
            <a:pPr lvl="1"/>
            <a:r>
              <a:rPr lang="en-US" dirty="0"/>
              <a:t>Weighting </a:t>
            </a:r>
            <a:r>
              <a:rPr lang="en-US" dirty="0" err="1"/>
              <a:t>subregions</a:t>
            </a:r>
            <a:r>
              <a:rPr lang="en-US" dirty="0"/>
              <a:t> rather than locations</a:t>
            </a:r>
          </a:p>
          <a:p>
            <a:r>
              <a:rPr lang="en-US" dirty="0" smtClean="0"/>
              <a:t>Incomplete </a:t>
            </a:r>
            <a:r>
              <a:rPr lang="en-US" dirty="0"/>
              <a:t>preference </a:t>
            </a:r>
            <a:r>
              <a:rPr lang="en-US" dirty="0" smtClean="0"/>
              <a:t>information </a:t>
            </a:r>
            <a:r>
              <a:rPr lang="en-US" dirty="0"/>
              <a:t>&amp;</a:t>
            </a:r>
            <a:r>
              <a:rPr lang="en-US" dirty="0" smtClean="0"/>
              <a:t> non-dominated </a:t>
            </a:r>
            <a:r>
              <a:rPr lang="en-US" dirty="0"/>
              <a:t>decision alternatives</a:t>
            </a:r>
          </a:p>
          <a:p>
            <a:pPr lvl="1"/>
            <a:r>
              <a:rPr lang="en-US" dirty="0" smtClean="0"/>
              <a:t>Burden </a:t>
            </a:r>
            <a:r>
              <a:rPr lang="en-US" dirty="0"/>
              <a:t>of DM eased </a:t>
            </a:r>
            <a:r>
              <a:rPr lang="en-US" dirty="0" smtClean="0"/>
              <a:t>considerably by </a:t>
            </a:r>
            <a:r>
              <a:rPr lang="en-US" dirty="0"/>
              <a:t>not requiring unique spatial weighting</a:t>
            </a:r>
          </a:p>
          <a:p>
            <a:pPr lvl="1"/>
            <a:r>
              <a:rPr lang="en-US" dirty="0"/>
              <a:t>Global sensitivity analysis: Effect of spatial weighting on ranking of </a:t>
            </a:r>
            <a:r>
              <a:rPr lang="en-US" dirty="0" smtClean="0"/>
              <a:t>alternatives</a:t>
            </a:r>
            <a:endParaRPr lang="en-US" dirty="0"/>
          </a:p>
          <a:p>
            <a:r>
              <a:rPr lang="en-US" dirty="0"/>
              <a:t>Future </a:t>
            </a:r>
            <a:r>
              <a:rPr lang="en-US" dirty="0" smtClean="0"/>
              <a:t>development</a:t>
            </a:r>
            <a:endParaRPr lang="en-US" dirty="0"/>
          </a:p>
          <a:p>
            <a:pPr lvl="1"/>
            <a:r>
              <a:rPr lang="en-US" dirty="0"/>
              <a:t>Practices and behavioral </a:t>
            </a:r>
            <a:r>
              <a:rPr lang="en-US" dirty="0" smtClean="0"/>
              <a:t>issues of </a:t>
            </a:r>
            <a:r>
              <a:rPr lang="en-US" dirty="0"/>
              <a:t>eliciting the </a:t>
            </a:r>
            <a:r>
              <a:rPr lang="en-US" dirty="0" smtClean="0"/>
              <a:t>spatial weighting </a:t>
            </a:r>
            <a:r>
              <a:rPr lang="en-US" dirty="0"/>
              <a:t>function</a:t>
            </a:r>
          </a:p>
          <a:p>
            <a:pPr lvl="1"/>
            <a:r>
              <a:rPr lang="en-US" dirty="0" smtClean="0"/>
              <a:t>Spatial decision </a:t>
            </a:r>
            <a:r>
              <a:rPr lang="en-US" dirty="0"/>
              <a:t>support </a:t>
            </a:r>
            <a:r>
              <a:rPr lang="en-US" dirty="0" smtClean="0"/>
              <a:t>systems: </a:t>
            </a:r>
            <a:r>
              <a:rPr lang="en-US" dirty="0"/>
              <a:t>G</a:t>
            </a:r>
            <a:r>
              <a:rPr lang="en-US" dirty="0" smtClean="0"/>
              <a:t>raphical user interface</a:t>
            </a:r>
            <a:r>
              <a:rPr lang="en-US" dirty="0"/>
              <a:t>, utilization of </a:t>
            </a:r>
            <a:r>
              <a:rPr lang="en-US" dirty="0" smtClean="0"/>
              <a:t>GIS data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1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References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84" y="1057300"/>
            <a:ext cx="8424480" cy="33372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700" dirty="0"/>
              <a:t>Ferretti, V. and </a:t>
            </a:r>
            <a:r>
              <a:rPr lang="en-US" sz="1700" dirty="0" err="1"/>
              <a:t>Montibeller</a:t>
            </a:r>
            <a:r>
              <a:rPr lang="en-US" sz="1700" dirty="0"/>
              <a:t>, G., 2016. Key challenges and meta-choices in designing and applying multi-criteria spatial decision support systems. </a:t>
            </a:r>
            <a:r>
              <a:rPr lang="en-US" sz="1700" i="1" dirty="0" smtClean="0"/>
              <a:t>Decision </a:t>
            </a:r>
            <a:r>
              <a:rPr lang="en-US" sz="1700" i="1" dirty="0"/>
              <a:t>Support Systems</a:t>
            </a:r>
            <a:r>
              <a:rPr lang="en-US" sz="1700" dirty="0"/>
              <a:t>, </a:t>
            </a:r>
            <a:r>
              <a:rPr lang="en-US" sz="1700" i="1" dirty="0" smtClean="0"/>
              <a:t>84</a:t>
            </a:r>
          </a:p>
          <a:p>
            <a:pPr>
              <a:spcAft>
                <a:spcPts val="600"/>
              </a:spcAft>
            </a:pPr>
            <a:r>
              <a:rPr lang="en-US" sz="1700" dirty="0" err="1"/>
              <a:t>Malczewski</a:t>
            </a:r>
            <a:r>
              <a:rPr lang="en-US" sz="1700" dirty="0"/>
              <a:t>, J. and </a:t>
            </a:r>
            <a:r>
              <a:rPr lang="en-US" sz="1700" dirty="0" err="1"/>
              <a:t>Rinner</a:t>
            </a:r>
            <a:r>
              <a:rPr lang="en-US" sz="1700" dirty="0"/>
              <a:t>, C., 2015. </a:t>
            </a:r>
            <a:r>
              <a:rPr lang="en-US" sz="1700" i="1" dirty="0" err="1"/>
              <a:t>Multicriteria</a:t>
            </a:r>
            <a:r>
              <a:rPr lang="en-US" sz="1700" i="1" dirty="0"/>
              <a:t> decision analysis in geographic information science</a:t>
            </a:r>
            <a:r>
              <a:rPr lang="en-US" sz="1700" dirty="0"/>
              <a:t>. New </a:t>
            </a:r>
            <a:r>
              <a:rPr lang="en-US" sz="1700" dirty="0" smtClean="0"/>
              <a:t>York: Springer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Salo, </a:t>
            </a:r>
            <a:r>
              <a:rPr lang="en-US" sz="1600" dirty="0" smtClean="0"/>
              <a:t>A</a:t>
            </a:r>
            <a:r>
              <a:rPr lang="en-US" sz="1600" dirty="0"/>
              <a:t>. and Hämäläinen, R.P., 1992. Preference assessment by imprecise ratio statements. </a:t>
            </a:r>
            <a:r>
              <a:rPr lang="en-US" sz="1600" i="1" dirty="0"/>
              <a:t>Operations Research</a:t>
            </a:r>
            <a:r>
              <a:rPr lang="en-US" sz="1600" dirty="0"/>
              <a:t>, </a:t>
            </a:r>
            <a:r>
              <a:rPr lang="en-US" sz="1600" i="1" dirty="0"/>
              <a:t>40</a:t>
            </a:r>
            <a:r>
              <a:rPr lang="en-US" sz="1600" dirty="0"/>
              <a:t>(6</a:t>
            </a:r>
            <a:r>
              <a:rPr lang="en-US" sz="16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sz="1700" dirty="0" smtClean="0"/>
              <a:t>Savage</a:t>
            </a:r>
            <a:r>
              <a:rPr lang="en-US" sz="1700" dirty="0"/>
              <a:t>, L.J., </a:t>
            </a:r>
            <a:r>
              <a:rPr lang="en-US" sz="1700" dirty="0" smtClean="0"/>
              <a:t>1954. </a:t>
            </a:r>
            <a:r>
              <a:rPr lang="en-US" sz="1700" i="1" dirty="0"/>
              <a:t>The foundations of statistics</a:t>
            </a:r>
            <a:r>
              <a:rPr lang="en-US" sz="1700" dirty="0"/>
              <a:t>. New </a:t>
            </a:r>
            <a:r>
              <a:rPr lang="en-US" sz="1700" dirty="0" smtClean="0"/>
              <a:t>York: John </a:t>
            </a:r>
            <a:r>
              <a:rPr lang="en-US" sz="1700" dirty="0"/>
              <a:t>Wiley and </a:t>
            </a:r>
            <a:r>
              <a:rPr lang="en-US" sz="1700" dirty="0" smtClean="0"/>
              <a:t>Sons</a:t>
            </a:r>
          </a:p>
          <a:p>
            <a:pPr>
              <a:spcAft>
                <a:spcPts val="600"/>
              </a:spcAft>
            </a:pPr>
            <a:r>
              <a:rPr lang="en-US" sz="1700" dirty="0"/>
              <a:t>Simon, J., Kirkwood, C.W. and Keller, L.R., </a:t>
            </a:r>
            <a:r>
              <a:rPr lang="en-US" sz="1700" dirty="0" smtClean="0"/>
              <a:t>2014. </a:t>
            </a:r>
            <a:r>
              <a:rPr lang="en-US" sz="1700" dirty="0"/>
              <a:t>Decision analysis with geographically varying outcomes: Preference models and illustrative applications. </a:t>
            </a:r>
            <a:r>
              <a:rPr lang="en-US" sz="1700" i="1" dirty="0"/>
              <a:t>Operations Research</a:t>
            </a:r>
            <a:r>
              <a:rPr lang="en-US" sz="1700" dirty="0"/>
              <a:t>, </a:t>
            </a:r>
            <a:r>
              <a:rPr lang="en-US" sz="1700" i="1" dirty="0"/>
              <a:t>62</a:t>
            </a:r>
            <a:r>
              <a:rPr lang="en-US" sz="1700" dirty="0"/>
              <a:t>(1)</a:t>
            </a:r>
            <a:endParaRPr lang="en-US" sz="17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432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992" y="2880000"/>
            <a:ext cx="1260000" cy="126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992" y="1260000"/>
            <a:ext cx="1260000" cy="126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Decision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7999" y="1260000"/>
                <a:ext cx="6624281" cy="3337200"/>
              </a:xfrm>
            </p:spPr>
            <p:txBody>
              <a:bodyPr/>
              <a:lstStyle/>
              <a:p>
                <a:pPr marL="288000" lvl="1">
                  <a:spcBef>
                    <a:spcPts val="600"/>
                  </a:spcBef>
                </a:pPr>
                <a:r>
                  <a:rPr lang="en-US" sz="1800" dirty="0" smtClean="0"/>
                  <a:t>Decision alternatives have consequences that vary across a geographical region</a:t>
                </a:r>
                <a:endParaRPr lang="en-US" dirty="0"/>
              </a:p>
              <a:p>
                <a:pPr marL="288000" lvl="1">
                  <a:spcBef>
                    <a:spcPts val="600"/>
                  </a:spcBef>
                </a:pPr>
                <a:r>
                  <a:rPr lang="en-US" sz="1800" dirty="0" smtClean="0"/>
                  <a:t>Example: select position of a rescue helicopter base,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fi-FI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800" dirty="0" smtClean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fi-FI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 smtClean="0"/>
              </a:p>
              <a:p>
                <a:pPr marL="576000" lvl="2">
                  <a:spcBef>
                    <a:spcPts val="600"/>
                  </a:spcBef>
                </a:pPr>
                <a:r>
                  <a:rPr lang="en-US" sz="1600" dirty="0" smtClean="0"/>
                  <a:t>Alternatives imply different response times, or consequences, for each location</a:t>
                </a:r>
              </a:p>
              <a:p>
                <a:pPr marL="576000" lvl="2">
                  <a:spcBef>
                    <a:spcPts val="600"/>
                  </a:spcBef>
                </a:pPr>
                <a:r>
                  <a:rPr lang="en-US" sz="1600" dirty="0" smtClean="0"/>
                  <a:t>Locations not equally important? (population density, infrastructure)</a:t>
                </a:r>
              </a:p>
              <a:p>
                <a:pPr marL="288000" lvl="1">
                  <a:spcBef>
                    <a:spcPts val="600"/>
                  </a:spcBef>
                </a:pPr>
                <a:r>
                  <a:rPr lang="en-US" sz="1800" dirty="0" smtClean="0"/>
                  <a:t>Numerous applications</a:t>
                </a:r>
              </a:p>
              <a:p>
                <a:pPr marL="576000" lvl="2">
                  <a:spcBef>
                    <a:spcPts val="600"/>
                  </a:spcBef>
                </a:pPr>
                <a:r>
                  <a:rPr lang="en-US" sz="1600" dirty="0" smtClean="0"/>
                  <a:t>Urban</a:t>
                </a:r>
                <a:r>
                  <a:rPr lang="en-US" sz="1600" dirty="0"/>
                  <a:t>, environmental and transportation </a:t>
                </a:r>
                <a:r>
                  <a:rPr lang="en-US" sz="1600" dirty="0" smtClean="0"/>
                  <a:t>planning</a:t>
                </a:r>
              </a:p>
              <a:p>
                <a:pPr marL="576000" lvl="2">
                  <a:spcBef>
                    <a:spcPts val="600"/>
                  </a:spcBef>
                </a:pPr>
                <a:r>
                  <a:rPr lang="en-US" sz="1600" dirty="0" smtClean="0"/>
                  <a:t>Waste </a:t>
                </a:r>
                <a:r>
                  <a:rPr lang="en-US" sz="1600" dirty="0"/>
                  <a:t>management, hydrology, agriculture, and </a:t>
                </a:r>
                <a:r>
                  <a:rPr lang="en-US" sz="1600" dirty="0" smtClean="0"/>
                  <a:t>forestry</a:t>
                </a:r>
              </a:p>
              <a:p>
                <a:pPr marL="576000" lvl="2">
                  <a:spcBef>
                    <a:spcPts val="600"/>
                  </a:spcBef>
                </a:pPr>
                <a:r>
                  <a:rPr lang="en-US" sz="1600" dirty="0"/>
                  <a:t>See, e.g., </a:t>
                </a:r>
                <a:r>
                  <a:rPr lang="en-US" sz="1600" dirty="0" err="1"/>
                  <a:t>Malczewski</a:t>
                </a:r>
                <a:r>
                  <a:rPr lang="en-US" sz="1600" dirty="0"/>
                  <a:t> &amp; </a:t>
                </a:r>
                <a:r>
                  <a:rPr lang="en-US" sz="1600" dirty="0" err="1"/>
                  <a:t>Rinner</a:t>
                </a:r>
                <a:r>
                  <a:rPr lang="en-US" sz="1600" dirty="0"/>
                  <a:t> 2015, Ferretti &amp; </a:t>
                </a:r>
                <a:r>
                  <a:rPr lang="en-US" sz="1600" dirty="0" err="1"/>
                  <a:t>Montibeller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2016</a:t>
                </a:r>
                <a:endParaRPr lang="en-US" sz="16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999" y="1260000"/>
                <a:ext cx="6624281" cy="3337200"/>
              </a:xfrm>
              <a:blipFill rotWithShape="0">
                <a:blip r:embed="rId4"/>
                <a:stretch>
                  <a:fillRect l="-1197" t="-2377" r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7343992" y="4335590"/>
            <a:ext cx="684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Long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8028384" y="4343149"/>
            <a:ext cx="575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Short</a:t>
            </a:r>
            <a:endParaRPr lang="en-US" sz="1200" dirty="0"/>
          </a:p>
        </p:txBody>
      </p:sp>
      <p:sp>
        <p:nvSpPr>
          <p:cNvPr id="56" name="Rectangle 55"/>
          <p:cNvSpPr/>
          <p:nvPr/>
        </p:nvSpPr>
        <p:spPr>
          <a:xfrm>
            <a:off x="7343992" y="4620148"/>
            <a:ext cx="1260000" cy="14401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B050"/>
              </a:gs>
            </a:gsLst>
            <a:lin ang="0" scaled="0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724128" y="4529496"/>
            <a:ext cx="1619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/>
              <a:t>Response time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7343992" y="900000"/>
            <a:ext cx="1260000" cy="360000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b" anchorCtr="1">
            <a:noAutofit/>
          </a:bodyPr>
          <a:lstStyle/>
          <a:p>
            <a:pPr algn="ctr"/>
            <a:r>
              <a:rPr lang="en-US" sz="1200" dirty="0" smtClean="0"/>
              <a:t>Alternative 1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7343992" y="2520000"/>
            <a:ext cx="1260000" cy="360000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b" anchorCtr="1">
            <a:noAutofit/>
          </a:bodyPr>
          <a:lstStyle/>
          <a:p>
            <a:pPr algn="ctr"/>
            <a:r>
              <a:rPr lang="en-US" sz="1200" dirty="0" smtClean="0"/>
              <a:t>Alternative 2</a:t>
            </a:r>
            <a:endParaRPr lang="en-US" sz="1200" dirty="0"/>
          </a:p>
        </p:txBody>
      </p:sp>
      <p:sp>
        <p:nvSpPr>
          <p:cNvPr id="2" name="5-Point Star 1"/>
          <p:cNvSpPr/>
          <p:nvPr/>
        </p:nvSpPr>
        <p:spPr>
          <a:xfrm>
            <a:off x="7541992" y="1710000"/>
            <a:ext cx="108000" cy="108000"/>
          </a:xfrm>
          <a:prstGeom prst="star5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255214" y="1417787"/>
                <a:ext cx="466217" cy="349017"/>
              </a:xfrm>
              <a:prstGeom prst="rect">
                <a:avLst/>
              </a:prstGeom>
              <a:noFill/>
            </p:spPr>
            <p:txBody>
              <a:bodyPr wrap="square" lIns="71322" tIns="35661" rIns="71322" bIns="3566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214" y="1417787"/>
                <a:ext cx="466217" cy="3490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841265" y="3587491"/>
                <a:ext cx="408510" cy="349017"/>
              </a:xfrm>
              <a:prstGeom prst="rect">
                <a:avLst/>
              </a:prstGeom>
              <a:noFill/>
            </p:spPr>
            <p:txBody>
              <a:bodyPr wrap="square" lIns="71322" tIns="35661" rIns="71322" bIns="3566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265" y="3587491"/>
                <a:ext cx="408510" cy="349017"/>
              </a:xfrm>
              <a:prstGeom prst="rect">
                <a:avLst/>
              </a:prstGeom>
              <a:blipFill rotWithShape="0">
                <a:blip r:embed="rId6"/>
                <a:stretch>
                  <a:fillRect l="-1493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5-Point Star 29"/>
          <p:cNvSpPr/>
          <p:nvPr/>
        </p:nvSpPr>
        <p:spPr>
          <a:xfrm>
            <a:off x="8171992" y="3708000"/>
            <a:ext cx="108000" cy="108000"/>
          </a:xfrm>
          <a:prstGeom prst="star5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5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360000" y="3217540"/>
            <a:ext cx="8424000" cy="133636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08000" tIns="108000" rIns="108000" bIns="108000" numCol="1" anchor="t" anchorCtr="0" compatLnSpc="1">
            <a:prstTxWarp prst="textNoShape">
              <a:avLst/>
            </a:prstTxWarp>
            <a:spAutoFit/>
          </a:bodyPr>
          <a:lstStyle>
            <a:lvl1pPr marL="288000" indent="-2304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30400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28600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28600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28600" algn="l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contribution:</a:t>
            </a:r>
          </a:p>
          <a:p>
            <a:pPr lvl="1"/>
            <a:r>
              <a:rPr lang="en-US" dirty="0"/>
              <a:t>Axiomatic foundation for representing preferences with the spatial value function</a:t>
            </a:r>
          </a:p>
          <a:p>
            <a:pPr lvl="1"/>
            <a:r>
              <a:rPr lang="en-US" dirty="0"/>
              <a:t>Incomplete preference information – determining dominances among alternatives based on preference statements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</a:t>
            </a:r>
            <a:r>
              <a:rPr lang="en-US" dirty="0"/>
              <a:t>Value </a:t>
            </a:r>
            <a:r>
              <a:rPr lang="en-US" dirty="0" smtClean="0"/>
              <a:t>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260000"/>
                <a:ext cx="8208000" cy="1800000"/>
              </a:xfrm>
            </p:spPr>
            <p:txBody>
              <a:bodyPr/>
              <a:lstStyle/>
              <a:p>
                <a:r>
                  <a:rPr lang="en-US" dirty="0" smtClean="0"/>
                  <a:t>Value of decision </a:t>
                </a:r>
                <a:r>
                  <a:rPr lang="en-US" dirty="0"/>
                  <a:t>alternative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(Simon, </a:t>
                </a:r>
                <a:r>
                  <a:rPr lang="en-US" dirty="0" smtClean="0"/>
                  <a:t>Kirkwood, </a:t>
                </a:r>
                <a:r>
                  <a:rPr lang="en-US" dirty="0"/>
                  <a:t>and Keller </a:t>
                </a:r>
                <a:r>
                  <a:rPr lang="en-US" dirty="0" smtClean="0"/>
                  <a:t>2014):</a:t>
                </a:r>
                <a:endParaRPr lang="en-US" dirty="0"/>
              </a:p>
              <a:p>
                <a:pPr marL="576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345600" lvl="1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: spatial </a:t>
                </a:r>
                <a:r>
                  <a:rPr lang="en-US" dirty="0"/>
                  <a:t>weight (“importance”) </a:t>
                </a:r>
                <a:r>
                  <a:rPr lang="en-US" dirty="0" smtClean="0"/>
                  <a:t>of specific location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in region </a:t>
                </a:r>
                <a:r>
                  <a:rPr lang="en-US" i="1" dirty="0" smtClean="0"/>
                  <a:t>S</a:t>
                </a:r>
              </a:p>
              <a:p>
                <a:pPr marL="345600" lvl="1" indent="0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: consequence at location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  <a:r>
                  <a:rPr lang="en-US" dirty="0" smtClean="0"/>
                  <a:t>when </a:t>
                </a:r>
                <a:r>
                  <a:rPr lang="en-US" dirty="0"/>
                  <a:t>alternative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  <a:r>
                  <a:rPr lang="en-US" dirty="0" smtClean="0"/>
                  <a:t>is </a:t>
                </a:r>
                <a:r>
                  <a:rPr lang="en-US" dirty="0"/>
                  <a:t>chosen</a:t>
                </a:r>
              </a:p>
              <a:p>
                <a:pPr marL="345600" lvl="1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 smtClean="0"/>
                  <a:t>: consequence value function</a:t>
                </a:r>
              </a:p>
              <a:p>
                <a:pPr marL="3456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260000"/>
                <a:ext cx="8208000" cy="1800000"/>
              </a:xfrm>
              <a:blipFill rotWithShape="0">
                <a:blip r:embed="rId2"/>
                <a:stretch>
                  <a:fillRect l="-966" t="-4407" b="-2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468000" y="3325540"/>
            <a:ext cx="8208000" cy="87203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8000" indent="-2304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30400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28600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28600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28600" algn="l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Challenges: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Specifying spatial </a:t>
            </a:r>
            <a:r>
              <a:rPr lang="en-US" dirty="0"/>
              <a:t>weights 𝑎(𝑠) </a:t>
            </a:r>
            <a:r>
              <a:rPr lang="en-US" dirty="0" smtClean="0"/>
              <a:t>for an infinite number of locations 𝑠</a:t>
            </a:r>
          </a:p>
          <a:p>
            <a:pPr lvl="1"/>
            <a:r>
              <a:rPr lang="en-US" dirty="0" smtClean="0"/>
              <a:t>Only a conjecture on the underlying preference assumptions</a:t>
            </a:r>
          </a:p>
        </p:txBody>
      </p:sp>
    </p:spTree>
    <p:extLst>
      <p:ext uri="{BB962C8B-B14F-4D97-AF65-F5344CB8AC3E}">
        <p14:creationId xmlns:p14="http://schemas.microsoft.com/office/powerpoint/2010/main" val="408111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5760000" y="1309508"/>
            <a:ext cx="2880000" cy="1620000"/>
            <a:chOff x="5760000" y="1309508"/>
            <a:chExt cx="2880000" cy="162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840000" y="2029508"/>
                  <a:ext cx="720000" cy="54000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/>
                          </a:rPr>
                          <m:t>≽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000" y="2029508"/>
                  <a:ext cx="720000" cy="54000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120000" y="1309508"/>
                  <a:ext cx="540000" cy="360000"/>
                </a:xfrm>
                <a:prstGeom prst="rect">
                  <a:avLst/>
                </a:prstGeom>
                <a:noFill/>
              </p:spPr>
              <p:txBody>
                <a:bodyPr wrap="none" rtlCol="0" anchor="b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0000" y="1309508"/>
                  <a:ext cx="540000" cy="3600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740000" y="1309508"/>
                  <a:ext cx="540000" cy="360000"/>
                </a:xfrm>
                <a:prstGeom prst="rect">
                  <a:avLst/>
                </a:prstGeom>
                <a:noFill/>
              </p:spPr>
              <p:txBody>
                <a:bodyPr wrap="none" rtlCol="0" anchor="b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0000" y="1309508"/>
                  <a:ext cx="540000" cy="360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000" y="1669508"/>
              <a:ext cx="1260000" cy="1260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000" y="1669508"/>
              <a:ext cx="1260000" cy="12600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760000" y="1669508"/>
            <a:ext cx="2880000" cy="1260000"/>
            <a:chOff x="5760000" y="1669508"/>
            <a:chExt cx="2880000" cy="12600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000" y="1669508"/>
              <a:ext cx="1260000" cy="12600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000" y="1669508"/>
              <a:ext cx="1260000" cy="1260000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5616568" y="4840214"/>
            <a:ext cx="3275911" cy="753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Preference Assumptions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260000"/>
                <a:ext cx="4572000" cy="3337200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≽</m:t>
                    </m:r>
                  </m:oMath>
                </a14:m>
                <a:r>
                  <a:rPr lang="en-US" sz="2000" dirty="0"/>
                  <a:t> be a binary relation on </a:t>
                </a:r>
                <a:r>
                  <a:rPr lang="en-US" sz="2000" dirty="0" smtClean="0"/>
                  <a:t>the set of decision alternatives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fi-FI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: set of locations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: set of consequences</a:t>
                </a:r>
              </a:p>
              <a:p>
                <a:r>
                  <a:rPr lang="en-US" sz="2000" dirty="0" smtClean="0"/>
                  <a:t>Assumptions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A1	​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≽</m:t>
                    </m:r>
                  </m:oMath>
                </a14:m>
                <a:r>
                  <a:rPr lang="en-US" dirty="0"/>
                  <a:t> is transitive and complete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A2	There exist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⋡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smtClean="0"/>
                  <a:t>A3	“Spatial preference </a:t>
                </a:r>
                <a:r>
                  <a:rPr lang="en-US" dirty="0"/>
                  <a:t>independence” </a:t>
                </a: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/>
                  <a:t>A4	“Consequence consistency”</a:t>
                </a:r>
              </a:p>
              <a:p>
                <a:pPr marL="457200" lvl="1" indent="0">
                  <a:buNone/>
                </a:pPr>
                <a:r>
                  <a:rPr lang="en-US" dirty="0"/>
                  <a:t>A5	“Spatial consistency”</a:t>
                </a:r>
              </a:p>
              <a:p>
                <a:pPr marL="457200" lvl="1" indent="0">
                  <a:buNone/>
                </a:pPr>
                <a:r>
                  <a:rPr lang="en-US" dirty="0"/>
                  <a:t>A6	“Divisibility of </a:t>
                </a:r>
                <a:r>
                  <a:rPr lang="en-US" dirty="0" err="1"/>
                  <a:t>subregions</a:t>
                </a:r>
                <a:r>
                  <a:rPr lang="en-US" dirty="0"/>
                  <a:t>”</a:t>
                </a:r>
              </a:p>
              <a:p>
                <a:pPr marL="457200" lvl="1" indent="0">
                  <a:buNone/>
                </a:pPr>
                <a:r>
                  <a:rPr lang="en-US" dirty="0"/>
                  <a:t>A7	“Monotonicity”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260000"/>
                <a:ext cx="4572000" cy="3337200"/>
              </a:xfrm>
              <a:blipFill rotWithShape="0">
                <a:blip r:embed="rId9"/>
                <a:stretch>
                  <a:fillRect l="-2000" t="-2194" b="-12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5400000">
                <a:off x="6930000" y="2767500"/>
                <a:ext cx="540000" cy="72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930000" y="2767500"/>
                <a:ext cx="540000" cy="720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5760000" y="3002518"/>
            <a:ext cx="2880000" cy="1620000"/>
            <a:chOff x="5760000" y="3002518"/>
            <a:chExt cx="2880000" cy="162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840000" y="3722518"/>
                  <a:ext cx="720000" cy="54000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/>
                          </a:rPr>
                          <m:t>≽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000" y="3722518"/>
                  <a:ext cx="720000" cy="540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120000" y="3002518"/>
                  <a:ext cx="540000" cy="360000"/>
                </a:xfrm>
                <a:prstGeom prst="rect">
                  <a:avLst/>
                </a:prstGeom>
                <a:noFill/>
              </p:spPr>
              <p:txBody>
                <a:bodyPr wrap="none" rtlCol="0" anchor="b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0000" y="3002518"/>
                  <a:ext cx="540000" cy="36000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740000" y="3002518"/>
                  <a:ext cx="540000" cy="360000"/>
                </a:xfrm>
                <a:prstGeom prst="rect">
                  <a:avLst/>
                </a:prstGeom>
                <a:noFill/>
              </p:spPr>
              <p:txBody>
                <a:bodyPr wrap="none" rtlCol="0" anchor="b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0000" y="3002518"/>
                  <a:ext cx="540000" cy="36000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000" y="3362518"/>
              <a:ext cx="1260000" cy="12600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000" y="3362518"/>
              <a:ext cx="1260000" cy="126000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759999" y="4659918"/>
            <a:ext cx="2880000" cy="754688"/>
            <a:chOff x="5849003" y="4199691"/>
            <a:chExt cx="2629273" cy="754688"/>
          </a:xfrm>
        </p:grpSpPr>
        <p:sp>
          <p:nvSpPr>
            <p:cNvPr id="33" name="TextBox 32"/>
            <p:cNvSpPr txBox="1"/>
            <p:nvPr/>
          </p:nvSpPr>
          <p:spPr>
            <a:xfrm>
              <a:off x="5849003" y="4677380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Least preferred</a:t>
              </a:r>
              <a:endParaRPr lang="en-US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14091" y="4677379"/>
              <a:ext cx="12238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/>
                <a:t>Most preferred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6417619" y="4199691"/>
                  <a:ext cx="158760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/>
                    <a:t>Consequences </a:t>
                  </a:r>
                  <a14:m>
                    <m:oMath xmlns:m="http://schemas.openxmlformats.org/officeDocument/2006/math">
                      <m:r>
                        <a:rPr lang="fi-FI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7619" y="4199691"/>
                  <a:ext cx="1587608" cy="338554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1754" t="-5357" b="-21429"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/>
            <p:cNvSpPr/>
            <p:nvPr/>
          </p:nvSpPr>
          <p:spPr>
            <a:xfrm>
              <a:off x="5849003" y="4534189"/>
              <a:ext cx="2629273" cy="144016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076056" y="940176"/>
            <a:ext cx="40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A3: Preference </a:t>
            </a:r>
            <a:r>
              <a:rPr lang="en-US" sz="1400" dirty="0"/>
              <a:t>between two alternatives does not depend on locations with equal </a:t>
            </a:r>
            <a:r>
              <a:rPr lang="en-US" sz="1400" dirty="0" smtClean="0"/>
              <a:t>consequence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8687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61" end="2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90" end="3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15" end="3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47" end="3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" grpId="0" uiExpand="1" build="p"/>
      <p:bldP spid="9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noProof="0" dirty="0" smtClean="0"/>
                  <a:t>Additive Spatial Value Function </a:t>
                </a:r>
                <a14:m>
                  <m:oMath xmlns:m="http://schemas.openxmlformats.org/officeDocument/2006/math">
                    <m:r>
                      <a:rPr lang="fi-FI" b="1" i="1" noProof="0" smtClean="0">
                        <a:latin typeface="Cambria Math" panose="02040503050406030204" pitchFamily="18" charset="0"/>
                      </a:rPr>
                      <m:t>𝑽</m:t>
                    </m:r>
                    <m:d>
                      <m:dPr>
                        <m:ctrlPr>
                          <a:rPr lang="fi-FI" b="1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b="1" i="1" noProof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US" noProof="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8000" y="121196"/>
                <a:ext cx="8208000" cy="864096"/>
              </a:xfrm>
              <a:blipFill rotWithShape="0">
                <a:blip r:embed="rId2"/>
                <a:stretch>
                  <a:fillRect b="-6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b="1" noProof="0" dirty="0" smtClean="0">
                    <a:solidFill>
                      <a:prstClr val="black"/>
                    </a:solidFill>
                  </a:rPr>
                  <a:t>Theorem. </a:t>
                </a:r>
                <a14:m>
                  <m:oMath xmlns:m="http://schemas.openxmlformats.org/officeDocument/2006/math">
                    <m:r>
                      <a:rPr lang="en-US" sz="1800" i="1" noProof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≽</m:t>
                    </m:r>
                  </m:oMath>
                </a14:m>
                <a:r>
                  <a:rPr lang="en-US" sz="1800" noProof="0" dirty="0">
                    <a:solidFill>
                      <a:prstClr val="black"/>
                    </a:solidFill>
                  </a:rPr>
                  <a:t> satisfies </a:t>
                </a:r>
                <a:r>
                  <a:rPr lang="en-US" sz="1800" noProof="0" dirty="0" smtClean="0">
                    <a:solidFill>
                      <a:prstClr val="black"/>
                    </a:solidFill>
                  </a:rPr>
                  <a:t>A1-A7 </a:t>
                </a:r>
                <a:r>
                  <a:rPr lang="en-US" sz="1800" noProof="0" dirty="0" err="1">
                    <a:solidFill>
                      <a:prstClr val="black"/>
                    </a:solidFill>
                  </a:rPr>
                  <a:t>iff</a:t>
                </a:r>
                <a:r>
                  <a:rPr lang="en-US" sz="1800" noProof="0" dirty="0">
                    <a:solidFill>
                      <a:prstClr val="black"/>
                    </a:solidFill>
                  </a:rPr>
                  <a:t> there exists a non-atomic measure </a:t>
                </a:r>
                <a14:m>
                  <m:oMath xmlns:m="http://schemas.openxmlformats.org/officeDocument/2006/math">
                    <m:r>
                      <a:rPr lang="en-US" sz="1800" i="1" noProof="0">
                        <a:latin typeface="Cambria Math"/>
                      </a:rPr>
                      <m:t>𝛼</m:t>
                    </m:r>
                  </m:oMath>
                </a14:m>
                <a:r>
                  <a:rPr lang="en-US" sz="1800" i="1" noProof="0" dirty="0"/>
                  <a:t> </a:t>
                </a:r>
                <a:r>
                  <a:rPr lang="en-US" sz="1800" noProof="0" dirty="0"/>
                  <a:t>on</a:t>
                </a:r>
                <a:r>
                  <a:rPr lang="en-US" sz="1800" i="1" noProof="0" dirty="0"/>
                  <a:t> </a:t>
                </a:r>
                <a14:m>
                  <m:oMath xmlns:m="http://schemas.openxmlformats.org/officeDocument/2006/math">
                    <m:r>
                      <a:rPr lang="en-US" sz="1800" i="1" noProof="0">
                        <a:latin typeface="Cambria Math"/>
                      </a:rPr>
                      <m:t>𝑆</m:t>
                    </m:r>
                  </m:oMath>
                </a14:m>
                <a:r>
                  <a:rPr lang="en-US" sz="1800" i="1" noProof="0" dirty="0"/>
                  <a:t> </a:t>
                </a:r>
                <a:r>
                  <a:rPr lang="en-US" sz="1800" noProof="0" dirty="0"/>
                  <a:t>and a bounded function </a:t>
                </a:r>
                <a14:m>
                  <m:oMath xmlns:m="http://schemas.openxmlformats.org/officeDocument/2006/math">
                    <m:r>
                      <a:rPr lang="en-US" sz="1800" i="1" noProof="0">
                        <a:latin typeface="Cambria Math"/>
                      </a:rPr>
                      <m:t>𝑣</m:t>
                    </m:r>
                    <m:r>
                      <a:rPr lang="en-US" sz="1800" i="1" noProof="0">
                        <a:latin typeface="Cambria Math"/>
                      </a:rPr>
                      <m:t>:</m:t>
                    </m:r>
                    <m:r>
                      <a:rPr lang="en-US" sz="1800" i="1" noProof="0">
                        <a:latin typeface="Cambria Math"/>
                      </a:rPr>
                      <m:t>𝐶</m:t>
                    </m:r>
                    <m:r>
                      <a:rPr lang="en-US" sz="1800" i="1" noProof="0">
                        <a:latin typeface="Cambria Math"/>
                      </a:rPr>
                      <m:t>→</m:t>
                    </m:r>
                    <m:r>
                      <a:rPr lang="en-US" sz="1800" i="1" noProof="0">
                        <a:latin typeface="Cambria Math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1800" i="1" noProof="0" dirty="0"/>
                  <a:t> </a:t>
                </a:r>
                <a:r>
                  <a:rPr lang="en-US" sz="1800" noProof="0" dirty="0"/>
                  <a:t>such that</a:t>
                </a:r>
                <a:r>
                  <a:rPr lang="en-US" sz="1800" noProof="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 noProof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i="1" noProof="0">
                        <a:latin typeface="Cambria Math" panose="02040503050406030204" pitchFamily="18" charset="0"/>
                      </a:rPr>
                      <m:t>≽</m:t>
                    </m:r>
                    <m:sSup>
                      <m:sSupPr>
                        <m:ctrlPr>
                          <a:rPr lang="en-US" sz="1800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noProof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800" i="1" noProof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 noProof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fi-FI" sz="1800" b="0" i="1" noProof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fi-FI" sz="1800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sz="1800" b="0" i="1" noProof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fi-FI" sz="1800" b="0" i="1" noProof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fi-FI" sz="1800" b="0" i="1" noProof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fi-FI" sz="1800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i-FI" sz="1800" b="0" i="1" noProof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1800" b="0" i="1" noProof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fi-FI" sz="1800" b="0" i="1" noProof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fi-FI" dirty="0" smtClean="0"/>
                  <a:t> w</a:t>
                </a:r>
                <a:r>
                  <a:rPr lang="fi-FI" sz="1800" b="0" noProof="0" dirty="0" smtClean="0"/>
                  <a:t>here</a:t>
                </a:r>
                <a:br>
                  <a:rPr lang="fi-FI" sz="1800" b="0" noProof="0" dirty="0" smtClean="0"/>
                </a:br>
                <a14:m>
                  <m:oMath xmlns:m="http://schemas.openxmlformats.org/officeDocument/2006/math">
                    <m:r>
                      <a:rPr lang="fi-FI" sz="1800" b="0" i="1" noProof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fi-FI" sz="1800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sz="1800" b="0" i="1" noProof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fi-FI" sz="1800" b="0" i="1" noProof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noProof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supHide m:val="on"/>
                        <m:ctrlPr>
                          <a:rPr lang="en-US" sz="1800" i="1" noProof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 noProof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sz="1800" i="1" noProof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sz="1800" i="1" noProof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noProof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sz="1800" i="1" noProof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noProof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  <m:r>
                          <a:rPr lang="en-US" sz="1800" i="1" noProof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i="1" noProof="0"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sz="1800" i="1" noProof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noProof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</m:oMath>
                </a14:m>
                <a:endParaRPr lang="fi-FI" sz="1800" noProof="0" dirty="0" smtClean="0"/>
              </a:p>
              <a:p>
                <a:pPr lvl="1"/>
                <a:r>
                  <a:rPr lang="en-US" dirty="0" smtClean="0"/>
                  <a:t>Proof based </a:t>
                </a:r>
                <a:r>
                  <a:rPr lang="en-US" dirty="0"/>
                  <a:t>on </a:t>
                </a:r>
                <a:r>
                  <a:rPr lang="en-US" dirty="0" smtClean="0"/>
                  <a:t>Savage 1954</a:t>
                </a:r>
                <a:endParaRPr lang="en-US" sz="1600" noProof="0" dirty="0" smtClean="0"/>
              </a:p>
              <a:p>
                <a:r>
                  <a:rPr lang="en-US" sz="1800" noProof="0" dirty="0" smtClean="0"/>
                  <a:t>Spatial weighting function for </a:t>
                </a:r>
                <a:r>
                  <a:rPr lang="en-US" sz="1800" noProof="0" dirty="0" err="1" smtClean="0"/>
                  <a:t>subregions</a:t>
                </a:r>
                <a:r>
                  <a:rPr lang="en-US" sz="1800" noProof="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 noProof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i="1" noProof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noProof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i="1" noProof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  <m:r>
                      <a:rPr lang="en-US" sz="1800" i="1" noProof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i-FI" sz="18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fi-FI" sz="18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US" sz="1800" noProof="0" dirty="0" smtClean="0"/>
              </a:p>
              <a:p>
                <a:pPr lvl="1"/>
                <a:r>
                  <a:rPr lang="en-US" sz="1600" noProof="0" dirty="0"/>
                  <a:t>Assigns a </a:t>
                </a:r>
                <a:r>
                  <a:rPr lang="en-US" sz="1600" noProof="0" dirty="0" smtClean="0"/>
                  <a:t>spatial weight </a:t>
                </a:r>
                <a:r>
                  <a:rPr lang="en-US" sz="1600" noProof="0" dirty="0"/>
                  <a:t>to each </a:t>
                </a:r>
                <a:r>
                  <a:rPr lang="en-US" sz="1600" noProof="0" dirty="0" err="1"/>
                  <a:t>subregion</a:t>
                </a:r>
                <a:r>
                  <a:rPr lang="en-US" sz="1600" noProof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noProof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1600" i="1" noProof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600" i="1" noProof="0">
                        <a:latin typeface="Cambria Math"/>
                      </a:rPr>
                      <m:t>⊆</m:t>
                    </m:r>
                    <m:r>
                      <a:rPr lang="en-US" sz="1600" i="1" noProof="0">
                        <a:latin typeface="Cambria Math"/>
                      </a:rPr>
                      <m:t>𝑆</m:t>
                    </m:r>
                  </m:oMath>
                </a14:m>
                <a:r>
                  <a:rPr lang="en-US" sz="1600" noProof="0" dirty="0"/>
                  <a:t> (cf. </a:t>
                </a:r>
                <a:r>
                  <a:rPr lang="en-US" sz="1600" noProof="0" dirty="0" smtClean="0"/>
                  <a:t>relative importance)</a:t>
                </a:r>
              </a:p>
              <a:p>
                <a:pPr lvl="1"/>
                <a:r>
                  <a:rPr lang="en-US" sz="1600" noProof="0" dirty="0" smtClean="0"/>
                  <a:t>Connection </a:t>
                </a:r>
                <a:r>
                  <a:rPr lang="en-US" sz="1600" noProof="0" dirty="0"/>
                  <a:t>to Simon’s et al. weighting </a:t>
                </a:r>
                <a14:m>
                  <m:oMath xmlns:m="http://schemas.openxmlformats.org/officeDocument/2006/math">
                    <m:r>
                      <a:rPr lang="fi-FI" sz="1600" b="0" i="1" noProof="0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fi-FI" sz="1600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sz="1600" b="0" i="1" noProof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600" noProof="0" dirty="0" smtClean="0"/>
                  <a:t>: </a:t>
                </a:r>
                <a14:m>
                  <m:oMath xmlns:m="http://schemas.openxmlformats.org/officeDocument/2006/math">
                    <m:r>
                      <a:rPr lang="en-US" sz="1600" i="1" noProof="0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 noProof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noProof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sz="1600" i="1" noProof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i="1" noProof="0">
                        <a:latin typeface="Cambria Math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1600" b="0" i="1" noProof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noProof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sz="1600" b="0" i="1" noProof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sz="1600" i="1" noProof="0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en-US" sz="1600" i="1" noProof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noProof="0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sz="1600" i="1" noProof="0">
                            <a:latin typeface="Cambria Math"/>
                          </a:rPr>
                          <m:t>𝑑𝑠</m:t>
                        </m:r>
                      </m:e>
                    </m:nary>
                  </m:oMath>
                </a14:m>
                <a:endParaRPr lang="en-US" sz="1600" noProof="0" dirty="0" smtClean="0"/>
              </a:p>
              <a:p>
                <a:r>
                  <a:rPr lang="en-US" sz="1800" noProof="0" dirty="0" smtClean="0"/>
                  <a:t>Cardinal </a:t>
                </a:r>
                <a:r>
                  <a:rPr lang="en-US" sz="1800" noProof="0" dirty="0"/>
                  <a:t>value function for consequences </a:t>
                </a:r>
                <a14:m>
                  <m:oMath xmlns:m="http://schemas.openxmlformats.org/officeDocument/2006/math">
                    <m:r>
                      <a:rPr lang="fi-FI" sz="1800" b="0" i="1" noProof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fi-FI" sz="1800" b="0" i="1" noProof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fi-FI" sz="1800" b="0" i="1" noProof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fi-FI" sz="1800" b="0" i="1" noProof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fi-FI" sz="18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800" noProof="0" dirty="0" smtClean="0"/>
              </a:p>
              <a:p>
                <a:pPr lvl="1"/>
                <a:r>
                  <a:rPr lang="en-US" sz="1600" noProof="0" dirty="0" smtClean="0"/>
                  <a:t>Assigns a value to each consequence independently of location</a:t>
                </a:r>
              </a:p>
              <a:p>
                <a:pPr lvl="1"/>
                <a:r>
                  <a:rPr lang="fi-FI" noProof="0" dirty="0" smtClean="0"/>
                  <a:t>E.g., additive multiattribute </a:t>
                </a:r>
                <a14:m>
                  <m:oMath xmlns:m="http://schemas.openxmlformats.org/officeDocument/2006/math">
                    <m:r>
                      <a:rPr lang="fi-FI" b="0" i="1" noProof="0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fi-FI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b="0" i="1" noProof="0" smtClean="0"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ctrlPr>
                              <a:rPr lang="fi-FI" b="0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i-FI" b="0" i="1" noProof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fi-FI" b="0" i="1" noProof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fi-FI" b="0" i="1" noProof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i-FI" b="0" i="1" noProof="0" smtClean="0">
                            <a:latin typeface="Cambria Math"/>
                          </a:rPr>
                          <m:t>𝑗</m:t>
                        </m:r>
                        <m:r>
                          <a:rPr lang="fi-FI" b="0" i="1" noProof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fi-FI" b="0" i="1" noProof="0" smtClean="0">
                            <a:latin typeface="Cambria Math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fi-FI" b="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b="0" i="1" noProof="0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fi-FI" b="0" i="1" noProof="0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fi-FI" b="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b="0" i="1" noProof="0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fi-FI" b="0" i="1" noProof="0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fi-FI" b="0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i-FI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b="0" i="1" noProof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i-FI" b="0" i="1" noProof="0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i-FI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i-FI" b="0" i="1" noProof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sz="1600" noProof="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6" t="-2377" r="-1114" b="-20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2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1440000"/>
            <a:ext cx="1260000" cy="12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0" y="1440000"/>
            <a:ext cx="1260000" cy="12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Incomplete Preference Information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164288" y="1829728"/>
                <a:ext cx="504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≽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1829728"/>
                <a:ext cx="504056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120000" y="2792052"/>
                <a:ext cx="2520000" cy="1385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≽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1600" b="0" i="1"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1600" b="0" i="1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1600" b="0" i="1">
                          <a:latin typeface="Cambria Math"/>
                        </a:rPr>
                        <m:t>≥</m:t>
                      </m:r>
                      <m:r>
                        <a:rPr lang="en-US" sz="1600" b="0" i="1"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1600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 smtClean="0"/>
              </a:p>
              <a:p>
                <a:pPr algn="ctr"/>
                <a:r>
                  <a:rPr lang="en-US" sz="1600" dirty="0" smtClean="0"/>
                  <a:t>”</a:t>
                </a:r>
                <a:r>
                  <a:rPr lang="en-US" sz="1600" dirty="0" err="1" smtClean="0"/>
                  <a:t>Subregion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1600" b="0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600" dirty="0" smtClean="0"/>
                  <a:t> is more</a:t>
                </a:r>
                <a:br>
                  <a:rPr lang="en-US" sz="1600" dirty="0" smtClean="0"/>
                </a:br>
                <a:r>
                  <a:rPr lang="en-US" sz="1600" dirty="0" smtClean="0"/>
                  <a:t>important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”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0" y="2792052"/>
                <a:ext cx="2520000" cy="1385957"/>
              </a:xfrm>
              <a:prstGeom prst="rect">
                <a:avLst/>
              </a:prstGeom>
              <a:blipFill rotWithShape="0">
                <a:blip r:embed="rId6"/>
                <a:stretch>
                  <a:fillRect b="-3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300000" y="1045840"/>
                <a:ext cx="540000" cy="338554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000" y="1045840"/>
                <a:ext cx="540000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260000"/>
                <a:ext cx="4887108" cy="3337200"/>
              </a:xfrm>
            </p:spPr>
            <p:txBody>
              <a:bodyPr/>
              <a:lstStyle/>
              <a:p>
                <a:r>
                  <a:rPr lang="en-US" dirty="0"/>
                  <a:t>Compare alternatives without </a:t>
                </a:r>
                <a:r>
                  <a:rPr lang="en-US" dirty="0" smtClean="0"/>
                  <a:t>precisely specifying the weighting</a:t>
                </a:r>
              </a:p>
              <a:p>
                <a:pPr lvl="1"/>
                <a:r>
                  <a:rPr lang="en-US" dirty="0" smtClean="0"/>
                  <a:t>Spatial </a:t>
                </a:r>
                <a:r>
                  <a:rPr lang="en-US" dirty="0"/>
                  <a:t>weighting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of attribute </a:t>
                </a:r>
                <a:r>
                  <a:rPr lang="en-US" dirty="0" smtClean="0"/>
                  <a:t>weights </a:t>
                </a:r>
              </a:p>
              <a:p>
                <a:r>
                  <a:rPr lang="en-US" sz="1800" noProof="0" dirty="0" smtClean="0"/>
                  <a:t>Stated preference </a:t>
                </a:r>
                <a:r>
                  <a:rPr lang="en-US" sz="1800" noProof="0" dirty="0"/>
                  <a:t>between </a:t>
                </a:r>
                <a:r>
                  <a:rPr lang="en-US" sz="1800" noProof="0" dirty="0" smtClean="0"/>
                  <a:t>suitable pair </a:t>
                </a:r>
                <a:r>
                  <a:rPr lang="en-US" dirty="0"/>
                  <a:t>of alternatives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sz="1800" noProof="0" dirty="0" smtClean="0"/>
                  <a:t>Linear constraint on </a:t>
                </a:r>
                <a14:m>
                  <m:oMath xmlns:m="http://schemas.openxmlformats.org/officeDocument/2006/math">
                    <m:r>
                      <a:rPr lang="en-US" sz="1800" i="1" noProof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noProof="0" dirty="0"/>
                  <a:t> 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1800" noProof="0" dirty="0" smtClean="0"/>
              </a:p>
              <a:p>
                <a:r>
                  <a:rPr lang="en-US" sz="1800" noProof="0" dirty="0" smtClean="0"/>
                  <a:t>Multiple preference statements</a:t>
                </a:r>
              </a:p>
              <a:p>
                <a:pPr lvl="1">
                  <a:buFontTx/>
                  <a:buChar char="→"/>
                </a:pPr>
                <a:r>
                  <a:rPr lang="en-US" dirty="0" smtClean="0"/>
                  <a:t>Partition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of the region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>
                  <a:buFontTx/>
                  <a:buChar char="→"/>
                </a:pPr>
                <a:r>
                  <a:rPr lang="en-US" sz="1600" noProof="0" dirty="0" smtClean="0"/>
                  <a:t>Linear constraints on </a:t>
                </a:r>
                <a14:m>
                  <m:oMath xmlns:m="http://schemas.openxmlformats.org/officeDocument/2006/math">
                    <m:r>
                      <a:rPr lang="en-US" sz="1600" noProof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 noProof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noProof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1600" b="0" i="0" noProof="0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sz="1600" b="0" i="1" noProof="0" smtClean="0">
                        <a:latin typeface="Cambria Math"/>
                      </a:rPr>
                      <m:t>,…,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1600" noProof="0" dirty="0" smtClean="0"/>
              </a:p>
              <a:p>
                <a:pPr lvl="1">
                  <a:buFontTx/>
                  <a:buChar char="→"/>
                </a:pPr>
                <a:r>
                  <a:rPr lang="en-US" dirty="0" smtClean="0"/>
                  <a:t>Linear constraints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n-US" sz="1600" noProof="0" dirty="0" smtClean="0"/>
              </a:p>
            </p:txBody>
          </p:sp>
        </mc:Choice>
        <mc:Fallback xmlns="">
          <p:sp>
            <p:nvSpPr>
              <p:cNvPr id="2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260000"/>
                <a:ext cx="4887108" cy="3337200"/>
              </a:xfrm>
              <a:blipFill rotWithShape="0">
                <a:blip r:embed="rId8"/>
                <a:stretch>
                  <a:fillRect l="-1623" t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920000" y="1045840"/>
                <a:ext cx="540000" cy="338554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0" y="1045840"/>
                <a:ext cx="540000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85816" y="2029199"/>
                <a:ext cx="4171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816" y="2029199"/>
                <a:ext cx="417101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399052" y="1887901"/>
                <a:ext cx="4209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052" y="1887901"/>
                <a:ext cx="420948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5939999" y="4258015"/>
            <a:ext cx="2880000" cy="696364"/>
            <a:chOff x="5849003" y="4258015"/>
            <a:chExt cx="2629273" cy="696364"/>
          </a:xfrm>
        </p:grpSpPr>
        <p:sp>
          <p:nvSpPr>
            <p:cNvPr id="26" name="TextBox 25"/>
            <p:cNvSpPr txBox="1"/>
            <p:nvPr/>
          </p:nvSpPr>
          <p:spPr>
            <a:xfrm>
              <a:off x="5849003" y="4677380"/>
              <a:ext cx="1118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Least preferred</a:t>
              </a:r>
              <a:endParaRPr lang="en-US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57634" y="4677379"/>
              <a:ext cx="10803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/>
                <a:t>Most preferred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417619" y="4258015"/>
                  <a:ext cx="158760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/>
                    <a:t>Consequences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7619" y="4258015"/>
                  <a:ext cx="1739002" cy="33855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105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/>
            <p:cNvSpPr/>
            <p:nvPr/>
          </p:nvSpPr>
          <p:spPr>
            <a:xfrm>
              <a:off x="5849003" y="4534189"/>
              <a:ext cx="2629273" cy="144016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515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Dominance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260000"/>
                <a:ext cx="5377740" cy="3337200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en-US" sz="1800" noProof="0" dirty="0" smtClean="0"/>
                  <a:t>Constraints from preference statements result in</a:t>
                </a:r>
                <a:endParaRPr lang="en-US" sz="1800" noProof="0" dirty="0"/>
              </a:p>
              <a:p>
                <a:pPr lvl="1">
                  <a:spcAft>
                    <a:spcPts val="0"/>
                  </a:spcAft>
                </a:pPr>
                <a:r>
                  <a:rPr lang="en-US" sz="1600" noProof="0" dirty="0" smtClean="0"/>
                  <a:t>A set </a:t>
                </a:r>
                <a:r>
                  <a:rPr lang="en-US" sz="1600" noProof="0" dirty="0"/>
                  <a:t>of </a:t>
                </a:r>
                <a:r>
                  <a:rPr lang="en-US" sz="1600" noProof="0" dirty="0" smtClean="0"/>
                  <a:t>feasible spatial </a:t>
                </a:r>
                <a:r>
                  <a:rPr lang="en-US" sz="1600" noProof="0" dirty="0"/>
                  <a:t>weighting </a:t>
                </a:r>
                <a:r>
                  <a:rPr lang="en-US" sz="1600" noProof="0" dirty="0" smtClean="0"/>
                  <a:t>functions</a:t>
                </a:r>
                <a:br>
                  <a:rPr lang="en-US" sz="1600" noProof="0" dirty="0" smtClean="0"/>
                </a:br>
                <a14:m>
                  <m:oMath xmlns:m="http://schemas.openxmlformats.org/officeDocument/2006/math">
                    <m:r>
                      <a:rPr lang="fi-FI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i="1" noProof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1600" i="1" noProof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 noProof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i="1" noProof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noProof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i="1" noProof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  <m:r>
                      <a:rPr lang="en-US" sz="1600" i="1" noProof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6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16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  <m:d>
                      <m:dPr>
                        <m:begChr m:val="|"/>
                        <m:endChr m:val="}"/>
                        <m:ctrlPr>
                          <a:rPr lang="en-US" sz="16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sz="1600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16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sz="1600" noProof="0" dirty="0"/>
              </a:p>
              <a:p>
                <a:pPr lvl="1">
                  <a:spcAft>
                    <a:spcPts val="600"/>
                  </a:spcAft>
                </a:pPr>
                <a:r>
                  <a:rPr lang="en-US" sz="1600" noProof="0" dirty="0" smtClean="0"/>
                  <a:t>A set </a:t>
                </a:r>
                <a:r>
                  <a:rPr lang="en-US" sz="1600" noProof="0" dirty="0"/>
                  <a:t>of feasible attribute </a:t>
                </a:r>
                <a:r>
                  <a:rPr lang="en-US" sz="1600" noProof="0" dirty="0" smtClean="0"/>
                  <a:t>weights</a:t>
                </a:r>
                <a:br>
                  <a:rPr lang="en-US" sz="1600" noProof="0" dirty="0" smtClean="0"/>
                </a:br>
                <a14:m>
                  <m:oMath xmlns:m="http://schemas.openxmlformats.org/officeDocument/2006/math">
                    <m:r>
                      <a:rPr lang="en-US" sz="1600" i="1" noProof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i="1" noProof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1600" i="1" noProof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 noProof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i="1" noProof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16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16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sz="16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d>
                      <m:dPr>
                        <m:begChr m:val="|"/>
                        <m:endChr m:val="}"/>
                        <m:ctrlPr>
                          <a:rPr lang="en-US" sz="16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1600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600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6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noProof="0" dirty="0" smtClean="0"/>
              </a:p>
              <a:p>
                <a:pPr>
                  <a:spcAft>
                    <a:spcPts val="0"/>
                  </a:spcAft>
                </a:pPr>
                <a:r>
                  <a:rPr lang="en-US" sz="1800" noProof="0" dirty="0" smtClean="0"/>
                  <a:t>Alternative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noProof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1800" b="0" i="1" noProof="0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800" noProof="0" dirty="0" smtClean="0"/>
                  <a:t> dominates alternative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noProof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1800" b="0" i="1" noProof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noProof="0" dirty="0" smtClean="0"/>
                  <a:t> if</a:t>
                </a:r>
              </a:p>
              <a:p>
                <a:pPr lvl="1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1600" i="1" noProof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 noProof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noProof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600" i="1" noProof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</a:rPr>
                      <m:t>≥</m:t>
                    </m:r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1600" i="1" noProof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 noProof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noProof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600" i="1" noProof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noProof="0" dirty="0">
                    <a:solidFill>
                      <a:prstClr val="black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</a:rPr>
                      <m:t>𝛼</m:t>
                    </m:r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r>
                      <a:rPr lang="fi-FI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noProof="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600" noProof="0" dirty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</m:oMath>
                </a14:m>
                <a:endParaRPr lang="en-US" sz="1600" noProof="0" dirty="0">
                  <a:solidFill>
                    <a:prstClr val="black"/>
                  </a:solidFill>
                </a:endParaRPr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1600" i="1" noProof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 noProof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noProof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600" i="1" noProof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1600" i="1" noProof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 noProof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noProof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600" i="1" noProof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noProof="0" dirty="0">
                    <a:solidFill>
                      <a:prstClr val="black"/>
                    </a:solidFill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</a:rPr>
                      <m:t>𝛼</m:t>
                    </m:r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r>
                      <a:rPr lang="fi-FI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noProof="0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:r>
                  <a:rPr lang="en-US" sz="1600" noProof="0" dirty="0">
                    <a:solidFill>
                      <a:prstClr val="black"/>
                    </a:solidFill>
                    <a:ea typeface="Cambria Math"/>
                  </a:rPr>
                  <a:t>and</a:t>
                </a:r>
                <a:r>
                  <a:rPr lang="en-US" sz="1600" noProof="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r>
                      <a:rPr lang="en-US" sz="1600" i="1" noProof="0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</m:oMath>
                </a14:m>
                <a:endParaRPr lang="en-US" sz="1600" noProof="0" dirty="0" smtClean="0">
                  <a:solidFill>
                    <a:prstClr val="black"/>
                  </a:solidFill>
                  <a:ea typeface="Cambria Math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ea typeface="Cambria Math"/>
                  </a:rPr>
                  <a:t>An alternative that is not dominated by any alternative is non-dominated</a:t>
                </a:r>
                <a:endParaRPr lang="en-US" sz="1800" noProof="0" dirty="0">
                  <a:solidFill>
                    <a:prstClr val="black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260000"/>
                <a:ext cx="5377740" cy="3337200"/>
              </a:xfrm>
              <a:blipFill rotWithShape="0">
                <a:blip r:embed="rId2"/>
                <a:stretch>
                  <a:fillRect l="-1474" t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508104" y="1849388"/>
            <a:ext cx="3210945" cy="2610558"/>
            <a:chOff x="5551045" y="2635580"/>
            <a:chExt cx="2412762" cy="196162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6008189" y="4320201"/>
              <a:ext cx="172819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6008188" y="3425467"/>
              <a:ext cx="1584000" cy="887269"/>
            </a:xfrm>
            <a:custGeom>
              <a:avLst/>
              <a:gdLst>
                <a:gd name="connsiteX0" fmla="*/ 0 w 1575881"/>
                <a:gd name="connsiteY0" fmla="*/ 518809 h 518809"/>
                <a:gd name="connsiteX1" fmla="*/ 233464 w 1575881"/>
                <a:gd name="connsiteY1" fmla="*/ 25941 h 518809"/>
                <a:gd name="connsiteX2" fmla="*/ 810638 w 1575881"/>
                <a:gd name="connsiteY2" fmla="*/ 440988 h 518809"/>
                <a:gd name="connsiteX3" fmla="*/ 1212715 w 1575881"/>
                <a:gd name="connsiteY3" fmla="*/ 408562 h 518809"/>
                <a:gd name="connsiteX4" fmla="*/ 1575881 w 1575881"/>
                <a:gd name="connsiteY4" fmla="*/ 0 h 51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5881" h="518809">
                  <a:moveTo>
                    <a:pt x="0" y="518809"/>
                  </a:moveTo>
                  <a:cubicBezTo>
                    <a:pt x="49179" y="278860"/>
                    <a:pt x="98358" y="38911"/>
                    <a:pt x="233464" y="25941"/>
                  </a:cubicBezTo>
                  <a:cubicBezTo>
                    <a:pt x="368570" y="12971"/>
                    <a:pt x="647430" y="377218"/>
                    <a:pt x="810638" y="440988"/>
                  </a:cubicBezTo>
                  <a:cubicBezTo>
                    <a:pt x="973846" y="504758"/>
                    <a:pt x="1085175" y="482060"/>
                    <a:pt x="1212715" y="408562"/>
                  </a:cubicBezTo>
                  <a:cubicBezTo>
                    <a:pt x="1340256" y="335064"/>
                    <a:pt x="1458068" y="167532"/>
                    <a:pt x="1575881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008189" y="3159578"/>
              <a:ext cx="1584000" cy="726332"/>
            </a:xfrm>
            <a:custGeom>
              <a:avLst/>
              <a:gdLst>
                <a:gd name="connsiteX0" fmla="*/ 0 w 1504545"/>
                <a:gd name="connsiteY0" fmla="*/ 0 h 726332"/>
                <a:gd name="connsiteX1" fmla="*/ 440988 w 1504545"/>
                <a:gd name="connsiteY1" fmla="*/ 654996 h 726332"/>
                <a:gd name="connsiteX2" fmla="*/ 1044102 w 1504545"/>
                <a:gd name="connsiteY2" fmla="*/ 428017 h 726332"/>
                <a:gd name="connsiteX3" fmla="*/ 1504545 w 1504545"/>
                <a:gd name="connsiteY3" fmla="*/ 726332 h 72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545" h="726332">
                  <a:moveTo>
                    <a:pt x="0" y="0"/>
                  </a:moveTo>
                  <a:cubicBezTo>
                    <a:pt x="133485" y="291830"/>
                    <a:pt x="266971" y="583660"/>
                    <a:pt x="440988" y="654996"/>
                  </a:cubicBezTo>
                  <a:cubicBezTo>
                    <a:pt x="615005" y="726332"/>
                    <a:pt x="866843" y="416128"/>
                    <a:pt x="1044102" y="428017"/>
                  </a:cubicBezTo>
                  <a:cubicBezTo>
                    <a:pt x="1221361" y="439906"/>
                    <a:pt x="1362953" y="583119"/>
                    <a:pt x="1504545" y="72633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008189" y="3483833"/>
              <a:ext cx="1584000" cy="597288"/>
            </a:xfrm>
            <a:custGeom>
              <a:avLst/>
              <a:gdLst>
                <a:gd name="connsiteX0" fmla="*/ 0 w 1485090"/>
                <a:gd name="connsiteY0" fmla="*/ 0 h 597288"/>
                <a:gd name="connsiteX1" fmla="*/ 304800 w 1485090"/>
                <a:gd name="connsiteY1" fmla="*/ 440987 h 597288"/>
                <a:gd name="connsiteX2" fmla="*/ 1076528 w 1485090"/>
                <a:gd name="connsiteY2" fmla="*/ 596630 h 597288"/>
                <a:gd name="connsiteX3" fmla="*/ 1485090 w 1485090"/>
                <a:gd name="connsiteY3" fmla="*/ 486383 h 5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090" h="597288">
                  <a:moveTo>
                    <a:pt x="0" y="0"/>
                  </a:moveTo>
                  <a:cubicBezTo>
                    <a:pt x="62689" y="170774"/>
                    <a:pt x="125379" y="341549"/>
                    <a:pt x="304800" y="440987"/>
                  </a:cubicBezTo>
                  <a:cubicBezTo>
                    <a:pt x="484221" y="540425"/>
                    <a:pt x="879813" y="589064"/>
                    <a:pt x="1076528" y="596630"/>
                  </a:cubicBezTo>
                  <a:cubicBezTo>
                    <a:pt x="1273243" y="604196"/>
                    <a:pt x="1379166" y="545289"/>
                    <a:pt x="1485090" y="486383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804248" y="4320201"/>
                  <a:ext cx="4256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fi-FI" b="0" i="1" smtClean="0">
                          <a:latin typeface="Cambria Math"/>
                        </a:rPr>
                        <m:t>,</m:t>
                      </m:r>
                      <m:r>
                        <a:rPr lang="fi-FI" b="0" i="1" smtClean="0">
                          <a:latin typeface="Cambria Math"/>
                        </a:rPr>
                        <m:t>𝑏</m:t>
                      </m:r>
                    </m:oMath>
                  </a14:m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4248" y="4320201"/>
                  <a:ext cx="425629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7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551045" y="3483833"/>
                  <a:ext cx="393928" cy="2081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1045" y="3483833"/>
                  <a:ext cx="393928" cy="20814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5116" t="-2222" r="-9302" b="-3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/>
            <p:nvPr/>
          </p:nvCxnSpPr>
          <p:spPr>
            <a:xfrm flipV="1">
              <a:off x="6008189" y="2880041"/>
              <a:ext cx="6485" cy="14326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7484189" y="3186387"/>
                  <a:ext cx="4796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fi-FI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4189" y="3186387"/>
                  <a:ext cx="47961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7484189" y="3562312"/>
                  <a:ext cx="4796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fi-FI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4189" y="3562312"/>
                  <a:ext cx="479618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7484189" y="3831000"/>
                  <a:ext cx="4796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fi-FI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4189" y="3831000"/>
                  <a:ext cx="479618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008469" y="2635580"/>
                  <a:ext cx="1642765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fi-FI" sz="1500" b="0" i="1" smtClean="0">
                              <a:solidFill>
                                <a:srgbClr val="00712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i-FI" sz="1500" b="0" i="1" smtClean="0">
                              <a:solidFill>
                                <a:srgbClr val="007128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fi-FI" sz="1500" b="0" i="1" smtClean="0">
                              <a:solidFill>
                                <a:srgbClr val="007128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fi-FI" sz="1500" dirty="0" smtClean="0"/>
                    <a:t> and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fi-FI" sz="1500" b="0" i="1" smtClean="0">
                              <a:solidFill>
                                <a:srgbClr val="00712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i-FI" sz="1500" b="0" i="1" smtClean="0">
                              <a:solidFill>
                                <a:srgbClr val="007128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fi-FI" sz="1500" b="0" i="1" smtClean="0">
                              <a:solidFill>
                                <a:srgbClr val="007128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fi-FI" sz="1500" dirty="0" smtClean="0"/>
                    <a:t> </a:t>
                  </a:r>
                </a:p>
                <a:p>
                  <a:pPr algn="ctr"/>
                  <a:r>
                    <a:rPr lang="fi-FI" sz="1500" dirty="0" smtClean="0"/>
                    <a:t>non-dominated</a:t>
                  </a:r>
                  <a:endParaRPr lang="en-US" sz="15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8469" y="2635580"/>
                  <a:ext cx="1642765" cy="55399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1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552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</a:t>
            </a:r>
            <a:br>
              <a:rPr lang="en-US" dirty="0" smtClean="0"/>
            </a:br>
            <a:r>
              <a:rPr lang="en-US" dirty="0" smtClean="0"/>
              <a:t>Non-Dominated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definite answers, only decision support</a:t>
            </a:r>
          </a:p>
          <a:p>
            <a:r>
              <a:rPr lang="en-US" dirty="0"/>
              <a:t>Dominance </a:t>
            </a:r>
            <a:r>
              <a:rPr lang="en-US" dirty="0" smtClean="0"/>
              <a:t>graph </a:t>
            </a:r>
            <a:r>
              <a:rPr lang="en-US" dirty="0"/>
              <a:t>– which alternative dominates which</a:t>
            </a:r>
          </a:p>
          <a:p>
            <a:r>
              <a:rPr lang="en-US" dirty="0" smtClean="0"/>
              <a:t>Value </a:t>
            </a:r>
            <a:r>
              <a:rPr lang="en-US" dirty="0"/>
              <a:t>intervals – interval of possible values for each alternative</a:t>
            </a:r>
          </a:p>
          <a:p>
            <a:r>
              <a:rPr lang="en-US" dirty="0" smtClean="0"/>
              <a:t>Decision rules</a:t>
            </a:r>
          </a:p>
          <a:p>
            <a:pPr lvl="1"/>
            <a:r>
              <a:rPr lang="en-US" dirty="0" err="1" smtClean="0"/>
              <a:t>Maximin</a:t>
            </a:r>
            <a:endParaRPr lang="en-US" dirty="0" smtClean="0"/>
          </a:p>
          <a:p>
            <a:pPr lvl="1"/>
            <a:r>
              <a:rPr lang="en-US" dirty="0" smtClean="0"/>
              <a:t>Minimax-regret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37664"/>
            <a:ext cx="3678690" cy="14011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779" y="2137420"/>
            <a:ext cx="3661629" cy="27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noProof="0" dirty="0"/>
              <a:t>A</a:t>
            </a:r>
            <a:r>
              <a:rPr lang="en-US" noProof="0" dirty="0" smtClean="0"/>
              <a:t>ir Defense Planning:</a:t>
            </a:r>
            <a:br>
              <a:rPr lang="en-US" noProof="0" dirty="0" smtClean="0"/>
            </a:br>
            <a:r>
              <a:rPr lang="en-US" noProof="0" dirty="0" smtClean="0"/>
              <a:t>Positioning of Air Bases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260000"/>
            <a:ext cx="4235294" cy="3337200"/>
          </a:xfrm>
        </p:spPr>
        <p:txBody>
          <a:bodyPr>
            <a:noAutofit/>
          </a:bodyPr>
          <a:lstStyle/>
          <a:p>
            <a:r>
              <a:rPr lang="en-US" sz="1800" noProof="0" dirty="0" smtClean="0"/>
              <a:t>Select positions for air bases from a list of candidates</a:t>
            </a:r>
          </a:p>
          <a:p>
            <a:pPr lvl="1"/>
            <a:r>
              <a:rPr lang="en-US" sz="1600" noProof="0" dirty="0" smtClean="0"/>
              <a:t>Main bases: 2 out of 3 candidates</a:t>
            </a:r>
          </a:p>
          <a:p>
            <a:pPr lvl="1"/>
            <a:r>
              <a:rPr lang="en-US" sz="1600" noProof="0" dirty="0" smtClean="0"/>
              <a:t>Secondary bases: 3 out of 5 candidates</a:t>
            </a:r>
          </a:p>
          <a:p>
            <a:endParaRPr lang="en-US" sz="1800" dirty="0" smtClean="0"/>
          </a:p>
          <a:p>
            <a:r>
              <a:rPr lang="en-US" sz="1800" dirty="0" smtClean="0"/>
              <a:t>30 possible combinations, or decision alternatives</a:t>
            </a:r>
          </a:p>
        </p:txBody>
      </p:sp>
      <p:sp>
        <p:nvSpPr>
          <p:cNvPr id="60" name="Hexagon 59"/>
          <p:cNvSpPr/>
          <p:nvPr/>
        </p:nvSpPr>
        <p:spPr>
          <a:xfrm>
            <a:off x="777600" y="2202244"/>
            <a:ext cx="172800" cy="151200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Hexagon 62"/>
          <p:cNvSpPr/>
          <p:nvPr/>
        </p:nvSpPr>
        <p:spPr>
          <a:xfrm>
            <a:off x="720000" y="1842170"/>
            <a:ext cx="288000" cy="252000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816775" y="3605365"/>
            <a:ext cx="1130438" cy="81560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 smtClean="0"/>
              <a:t>Large city </a:t>
            </a:r>
          </a:p>
          <a:p>
            <a:pPr>
              <a:spcAft>
                <a:spcPts val="300"/>
              </a:spcAft>
            </a:pPr>
            <a:r>
              <a:rPr lang="en-US" sz="1400" dirty="0" smtClean="0"/>
              <a:t>City</a:t>
            </a:r>
          </a:p>
          <a:p>
            <a:pPr>
              <a:spcAft>
                <a:spcPts val="300"/>
              </a:spcAft>
            </a:pPr>
            <a:r>
              <a:rPr lang="en-US" sz="1400" dirty="0" smtClean="0"/>
              <a:t>Power plant</a:t>
            </a:r>
            <a:endParaRPr lang="en-US" sz="1400" dirty="0"/>
          </a:p>
        </p:txBody>
      </p:sp>
      <p:sp>
        <p:nvSpPr>
          <p:cNvPr id="64" name="Oval 63"/>
          <p:cNvSpPr/>
          <p:nvPr/>
        </p:nvSpPr>
        <p:spPr>
          <a:xfrm>
            <a:off x="3645142" y="3960970"/>
            <a:ext cx="94923" cy="9492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3608342" y="3675837"/>
            <a:ext cx="166115" cy="166115"/>
            <a:chOff x="6480000" y="1800000"/>
            <a:chExt cx="252000" cy="252000"/>
          </a:xfrm>
        </p:grpSpPr>
        <p:sp>
          <p:nvSpPr>
            <p:cNvPr id="66" name="Oval 65"/>
            <p:cNvSpPr/>
            <p:nvPr/>
          </p:nvSpPr>
          <p:spPr>
            <a:xfrm>
              <a:off x="6480000" y="1800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6534000" y="18540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581472" y="4160286"/>
            <a:ext cx="221462" cy="193779"/>
            <a:chOff x="6228184" y="2169948"/>
            <a:chExt cx="576064" cy="540260"/>
          </a:xfrm>
        </p:grpSpPr>
        <p:sp>
          <p:nvSpPr>
            <p:cNvPr id="69" name="Isosceles Triangle 68"/>
            <p:cNvSpPr/>
            <p:nvPr/>
          </p:nvSpPr>
          <p:spPr>
            <a:xfrm>
              <a:off x="6228184" y="2169948"/>
              <a:ext cx="576064" cy="54026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Lightning Bolt 69"/>
            <p:cNvSpPr/>
            <p:nvPr/>
          </p:nvSpPr>
          <p:spPr>
            <a:xfrm rot="2063247">
              <a:off x="6414496" y="2368380"/>
              <a:ext cx="203439" cy="280434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61356"/>
            <a:ext cx="2760158" cy="2760158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5712028" y="2583849"/>
            <a:ext cx="172350" cy="172350"/>
            <a:chOff x="6480000" y="1800000"/>
            <a:chExt cx="252000" cy="252000"/>
          </a:xfrm>
        </p:grpSpPr>
        <p:sp>
          <p:nvSpPr>
            <p:cNvPr id="72" name="Oval 71"/>
            <p:cNvSpPr/>
            <p:nvPr/>
          </p:nvSpPr>
          <p:spPr>
            <a:xfrm>
              <a:off x="6480000" y="1800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6534000" y="18540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280718" y="3706869"/>
            <a:ext cx="172350" cy="172350"/>
            <a:chOff x="6480000" y="1800000"/>
            <a:chExt cx="252000" cy="252000"/>
          </a:xfrm>
        </p:grpSpPr>
        <p:sp>
          <p:nvSpPr>
            <p:cNvPr id="75" name="Oval 74"/>
            <p:cNvSpPr/>
            <p:nvPr/>
          </p:nvSpPr>
          <p:spPr>
            <a:xfrm>
              <a:off x="6480000" y="1800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6534000" y="18540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0" name="Oval 79"/>
          <p:cNvSpPr/>
          <p:nvPr/>
        </p:nvSpPr>
        <p:spPr>
          <a:xfrm>
            <a:off x="7851797" y="3695380"/>
            <a:ext cx="98485" cy="9848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7283107" y="4017064"/>
            <a:ext cx="98485" cy="9848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958551" y="4131951"/>
            <a:ext cx="98485" cy="9848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6840792" y="3887816"/>
            <a:ext cx="98485" cy="9848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6553575" y="4131951"/>
            <a:ext cx="98485" cy="9848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7260129" y="3187006"/>
            <a:ext cx="98485" cy="9848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/>
          <p:cNvSpPr/>
          <p:nvPr/>
        </p:nvSpPr>
        <p:spPr>
          <a:xfrm>
            <a:off x="6875258" y="2563744"/>
            <a:ext cx="98485" cy="9848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/>
          <p:cNvSpPr/>
          <p:nvPr/>
        </p:nvSpPr>
        <p:spPr>
          <a:xfrm>
            <a:off x="6467410" y="2787774"/>
            <a:ext cx="98485" cy="9848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/>
          <p:cNvSpPr/>
          <p:nvPr/>
        </p:nvSpPr>
        <p:spPr>
          <a:xfrm>
            <a:off x="6177320" y="3356464"/>
            <a:ext cx="98485" cy="9848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6160087" y="3014675"/>
            <a:ext cx="98485" cy="9848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5732133" y="3072119"/>
            <a:ext cx="98485" cy="9848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5904464" y="2377053"/>
            <a:ext cx="98485" cy="9848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5967652" y="2107069"/>
            <a:ext cx="98485" cy="9848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3" name="Group 92"/>
          <p:cNvGrpSpPr/>
          <p:nvPr/>
        </p:nvGrpSpPr>
        <p:grpSpPr>
          <a:xfrm>
            <a:off x="7168220" y="2329555"/>
            <a:ext cx="229774" cy="201052"/>
            <a:chOff x="6228184" y="2169948"/>
            <a:chExt cx="576064" cy="540260"/>
          </a:xfrm>
        </p:grpSpPr>
        <p:sp>
          <p:nvSpPr>
            <p:cNvPr id="94" name="Isosceles Triangle 93"/>
            <p:cNvSpPr/>
            <p:nvPr/>
          </p:nvSpPr>
          <p:spPr>
            <a:xfrm>
              <a:off x="6228184" y="2169948"/>
              <a:ext cx="576064" cy="54026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Lightning Bolt 94"/>
            <p:cNvSpPr/>
            <p:nvPr/>
          </p:nvSpPr>
          <p:spPr>
            <a:xfrm rot="2063247">
              <a:off x="6414496" y="2368380"/>
              <a:ext cx="203439" cy="280434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301249" y="1868008"/>
            <a:ext cx="229774" cy="201052"/>
            <a:chOff x="6228184" y="2169948"/>
            <a:chExt cx="576064" cy="540260"/>
          </a:xfrm>
        </p:grpSpPr>
        <p:sp>
          <p:nvSpPr>
            <p:cNvPr id="97" name="Isosceles Triangle 96"/>
            <p:cNvSpPr/>
            <p:nvPr/>
          </p:nvSpPr>
          <p:spPr>
            <a:xfrm>
              <a:off x="6228184" y="2169948"/>
              <a:ext cx="576064" cy="54026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Lightning Bolt 97"/>
            <p:cNvSpPr/>
            <p:nvPr/>
          </p:nvSpPr>
          <p:spPr>
            <a:xfrm rot="2063247">
              <a:off x="6414496" y="2368380"/>
              <a:ext cx="203439" cy="280434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0" name="Hexagon 99"/>
          <p:cNvSpPr/>
          <p:nvPr/>
        </p:nvSpPr>
        <p:spPr>
          <a:xfrm>
            <a:off x="6588041" y="2925638"/>
            <a:ext cx="229774" cy="201052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Hexagon 100"/>
          <p:cNvSpPr/>
          <p:nvPr/>
        </p:nvSpPr>
        <p:spPr>
          <a:xfrm>
            <a:off x="7676594" y="2451730"/>
            <a:ext cx="229774" cy="201052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Hexagon 101"/>
          <p:cNvSpPr/>
          <p:nvPr/>
        </p:nvSpPr>
        <p:spPr>
          <a:xfrm>
            <a:off x="5585653" y="3772929"/>
            <a:ext cx="137864" cy="120631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Hexagon 102"/>
          <p:cNvSpPr/>
          <p:nvPr/>
        </p:nvSpPr>
        <p:spPr>
          <a:xfrm>
            <a:off x="5671818" y="1776769"/>
            <a:ext cx="137864" cy="120631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Hexagon 103"/>
          <p:cNvSpPr/>
          <p:nvPr/>
        </p:nvSpPr>
        <p:spPr>
          <a:xfrm>
            <a:off x="6754627" y="1880167"/>
            <a:ext cx="137864" cy="120631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Hexagon 104"/>
          <p:cNvSpPr/>
          <p:nvPr/>
        </p:nvSpPr>
        <p:spPr>
          <a:xfrm>
            <a:off x="7501392" y="1880167"/>
            <a:ext cx="137864" cy="120631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Hexagon 105"/>
          <p:cNvSpPr/>
          <p:nvPr/>
        </p:nvSpPr>
        <p:spPr>
          <a:xfrm>
            <a:off x="6407094" y="3884944"/>
            <a:ext cx="137864" cy="120631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7331934" y="3813139"/>
            <a:ext cx="172350" cy="172350"/>
            <a:chOff x="6480000" y="1800000"/>
            <a:chExt cx="252000" cy="252000"/>
          </a:xfrm>
        </p:grpSpPr>
        <p:sp>
          <p:nvSpPr>
            <p:cNvPr id="78" name="Oval 77"/>
            <p:cNvSpPr/>
            <p:nvPr/>
          </p:nvSpPr>
          <p:spPr>
            <a:xfrm>
              <a:off x="6480000" y="1800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6534000" y="18540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9" name="Hexagon 98"/>
          <p:cNvSpPr/>
          <p:nvPr/>
        </p:nvSpPr>
        <p:spPr>
          <a:xfrm>
            <a:off x="7553091" y="3724102"/>
            <a:ext cx="229774" cy="201052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63739" y="1832910"/>
            <a:ext cx="3088629" cy="2889746"/>
            <a:chOff x="5292080" y="1948420"/>
            <a:chExt cx="3088629" cy="2889746"/>
          </a:xfrm>
        </p:grpSpPr>
        <p:pic>
          <p:nvPicPr>
            <p:cNvPr id="62" name="Picture 372" descr="f-18A-R-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30190">
              <a:off x="6099246" y="4341791"/>
              <a:ext cx="316800" cy="47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372" descr="f-18A-R-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483177">
              <a:off x="7537294" y="4358866"/>
              <a:ext cx="316800" cy="47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372" descr="f-18A-R-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181272">
              <a:off x="8063909" y="4358866"/>
              <a:ext cx="316800" cy="47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Picture 372" descr="f-18A-R-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40350">
              <a:off x="5373330" y="2370242"/>
              <a:ext cx="316800" cy="47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372" descr="f-18A-R-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399221" y="1867170"/>
              <a:ext cx="316800" cy="47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372" descr="f-18A-R-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386503" y="3712618"/>
              <a:ext cx="316800" cy="47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372" descr="f-18A-R-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835698">
              <a:off x="5496027" y="4282689"/>
              <a:ext cx="316800" cy="47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464508" y="445365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Threat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 rot="5400000">
              <a:off x="5113704" y="2976741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Threat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469716" y="3591403"/>
            <a:ext cx="1438984" cy="851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RMS 2016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009B3A"/>
      </a:accent1>
      <a:accent2>
        <a:srgbClr val="FF7900"/>
      </a:accent2>
      <a:accent3>
        <a:srgbClr val="0065BD"/>
      </a:accent3>
      <a:accent4>
        <a:srgbClr val="ED2939"/>
      </a:accent4>
      <a:accent5>
        <a:srgbClr val="FECB00"/>
      </a:accent5>
      <a:accent6>
        <a:srgbClr val="6639B7"/>
      </a:accent6>
      <a:hlink>
        <a:srgbClr val="0065BD"/>
      </a:hlink>
      <a:folHlink>
        <a:srgbClr val="ED2939"/>
      </a:folHlink>
    </a:clrScheme>
    <a:fontScheme name="Aalto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_SCI_EN_MASTER_080114_empty">
  <a:themeElements>
    <a:clrScheme name="Aalto-perus">
      <a:dk1>
        <a:sysClr val="windowText" lastClr="000000"/>
      </a:dk1>
      <a:lt1>
        <a:sysClr val="window" lastClr="FFFFFF"/>
      </a:lt1>
      <a:dk2>
        <a:srgbClr val="FF671F"/>
      </a:dk2>
      <a:lt2>
        <a:srgbClr val="8C857B"/>
      </a:lt2>
      <a:accent1>
        <a:srgbClr val="FF671F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3.xml><?xml version="1.0" encoding="utf-8"?>
<a:theme xmlns:a="http://schemas.openxmlformats.org/drawingml/2006/main" name="Aalto University">
  <a:themeElements>
    <a:clrScheme name="Aalto-kauppa">
      <a:dk1>
        <a:sysClr val="windowText" lastClr="000000"/>
      </a:dk1>
      <a:lt1>
        <a:sysClr val="window" lastClr="FFFFFF"/>
      </a:lt1>
      <a:dk2>
        <a:srgbClr val="78BE20"/>
      </a:dk2>
      <a:lt2>
        <a:srgbClr val="8C857B"/>
      </a:lt2>
      <a:accent1>
        <a:srgbClr val="78BE20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Poropudas, Jirka - WSC 2010 Ph.D. Colloquium</Template>
  <TotalTime>14110</TotalTime>
  <Words>892</Words>
  <Application>Microsoft Office PowerPoint</Application>
  <PresentationFormat>On-screen Show (16:10)</PresentationFormat>
  <Paragraphs>263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MS PGothic</vt:lpstr>
      <vt:lpstr>MS PGothic</vt:lpstr>
      <vt:lpstr>Arial</vt:lpstr>
      <vt:lpstr>Cambria Math</vt:lpstr>
      <vt:lpstr>Courier New</vt:lpstr>
      <vt:lpstr>Georgia</vt:lpstr>
      <vt:lpstr>Lucida Grande</vt:lpstr>
      <vt:lpstr>Symbol</vt:lpstr>
      <vt:lpstr>Wingdings</vt:lpstr>
      <vt:lpstr>ヒラギノ角ゴ Pro W3</vt:lpstr>
      <vt:lpstr>INFORMS 2016</vt:lpstr>
      <vt:lpstr>Aalto_SCI_EN_MASTER_080114_empty</vt:lpstr>
      <vt:lpstr>Aalto University</vt:lpstr>
      <vt:lpstr>Spatial Multi-Attribute Decision Analysis with Incomplete Preference Information</vt:lpstr>
      <vt:lpstr>Spatial Decision Analysis</vt:lpstr>
      <vt:lpstr>Spatial Value Function</vt:lpstr>
      <vt:lpstr>Preference Assumptions</vt:lpstr>
      <vt:lpstr>Additive Spatial Value Function V(z)</vt:lpstr>
      <vt:lpstr>Incomplete Preference Information</vt:lpstr>
      <vt:lpstr>Dominance</vt:lpstr>
      <vt:lpstr>Comparison of Non-Dominated Alternatives</vt:lpstr>
      <vt:lpstr>Air Defense Planning: Positioning of Air Bases</vt:lpstr>
      <vt:lpstr>Attributes of Air Defense Capability</vt:lpstr>
      <vt:lpstr>Spatial Preference Statements (α)</vt:lpstr>
      <vt:lpstr>Spatial Preference Statements (α)</vt:lpstr>
      <vt:lpstr>Attribute Preference Statements (b)</vt:lpstr>
      <vt:lpstr>Dominances</vt:lpstr>
      <vt:lpstr>Additional Preference Statements</vt:lpstr>
      <vt:lpstr>Dominances</vt:lpstr>
      <vt:lpstr>Non-Dominated Alternatives</vt:lpstr>
      <vt:lpstr>Conclusion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Preference Programming for Spatial Multiattribute Decision Analysis</dc:title>
  <dc:creator>jporopud</dc:creator>
  <cp:lastModifiedBy>Mikko</cp:lastModifiedBy>
  <cp:revision>898</cp:revision>
  <cp:lastPrinted>2017-07-12T08:51:36Z</cp:lastPrinted>
  <dcterms:created xsi:type="dcterms:W3CDTF">2010-11-19T09:20:23Z</dcterms:created>
  <dcterms:modified xsi:type="dcterms:W3CDTF">2017-07-20T19:10:12Z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002</vt:lpwstr>
  </property>
</Properties>
</file>