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5" r:id="rId2"/>
    <p:sldMasterId id="2147483693" r:id="rId3"/>
  </p:sldMasterIdLst>
  <p:notesMasterIdLst>
    <p:notesMasterId r:id="rId23"/>
  </p:notesMasterIdLst>
  <p:handoutMasterIdLst>
    <p:handoutMasterId r:id="rId24"/>
  </p:handoutMasterIdLst>
  <p:sldIdLst>
    <p:sldId id="298" r:id="rId4"/>
    <p:sldId id="326" r:id="rId5"/>
    <p:sldId id="344" r:id="rId6"/>
    <p:sldId id="343" r:id="rId7"/>
    <p:sldId id="332" r:id="rId8"/>
    <p:sldId id="265" r:id="rId9"/>
    <p:sldId id="301" r:id="rId10"/>
    <p:sldId id="307" r:id="rId11"/>
    <p:sldId id="285" r:id="rId12"/>
    <p:sldId id="318" r:id="rId13"/>
    <p:sldId id="319" r:id="rId14"/>
    <p:sldId id="320" r:id="rId15"/>
    <p:sldId id="321" r:id="rId16"/>
    <p:sldId id="322" r:id="rId17"/>
    <p:sldId id="315" r:id="rId18"/>
    <p:sldId id="323" r:id="rId19"/>
    <p:sldId id="291" r:id="rId20"/>
    <p:sldId id="309" r:id="rId21"/>
    <p:sldId id="276" r:id="rId22"/>
  </p:sldIdLst>
  <p:sldSz cx="9144000" cy="5715000" type="screen16x10"/>
  <p:notesSz cx="6669088" cy="98726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orient="horz" pos="2135">
          <p15:clr>
            <a:srgbClr val="A4A3A4"/>
          </p15:clr>
        </p15:guide>
        <p15:guide id="5" orient="horz" pos="2124">
          <p15:clr>
            <a:srgbClr val="A4A3A4"/>
          </p15:clr>
        </p15:guide>
        <p15:guide id="6" pos="3110">
          <p15:clr>
            <a:srgbClr val="A4A3A4"/>
          </p15:clr>
        </p15:guide>
        <p15:guide id="7" orient="horz" pos="4579">
          <p15:clr>
            <a:srgbClr val="A4A3A4"/>
          </p15:clr>
        </p15:guide>
        <p15:guide id="8" orient="horz" pos="4554">
          <p15:clr>
            <a:srgbClr val="A4A3A4"/>
          </p15:clr>
        </p15:guide>
        <p15:guide id="9" orient="horz" pos="3126">
          <p15:clr>
            <a:srgbClr val="A4A3A4"/>
          </p15:clr>
        </p15:guide>
        <p15:guide id="10" pos="14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ju-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74E"/>
    <a:srgbClr val="007F7F"/>
    <a:srgbClr val="7F2828"/>
    <a:srgbClr val="007128"/>
    <a:srgbClr val="3ED800"/>
    <a:srgbClr val="FF8001"/>
    <a:srgbClr val="FF8000"/>
    <a:srgbClr val="44447A"/>
    <a:srgbClr val="ED2939"/>
    <a:srgbClr val="122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462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5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40" y="-126"/>
      </p:cViewPr>
      <p:guideLst>
        <p:guide orient="horz" pos="3127"/>
        <p:guide pos="2101"/>
        <p:guide orient="horz" pos="3110"/>
        <p:guide orient="horz" pos="2135"/>
        <p:guide orient="horz" pos="2124"/>
        <p:guide pos="3110"/>
        <p:guide orient="horz" pos="4579"/>
        <p:guide orient="horz" pos="4554"/>
        <p:guide orient="horz" pos="3126"/>
        <p:guide pos="14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045626-396F-4BD6-876E-145609621C37}" type="datetimeFigureOut">
              <a:rPr lang="fi-FI" smtClean="0"/>
              <a:pPr/>
              <a:t>15.11.2016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431B5B-2F49-4F8B-BEC9-23BEA3C585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532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7D5C17-E262-4165-A2A2-E1EECA05BF15}" type="datetimeFigureOut">
              <a:rPr lang="fi-FI"/>
              <a:pPr>
                <a:defRPr/>
              </a:pPr>
              <a:t>15.11.2016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739775"/>
            <a:ext cx="5922962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i-FI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8"/>
            <a:ext cx="5335270" cy="444269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36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D8F9410-7F41-44D1-9E23-C5249682C7F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748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F9410-7F41-44D1-9E23-C5249682C7F2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48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00" y="1427429"/>
            <a:ext cx="8326438" cy="3267604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476000"/>
            <a:ext cx="8104056" cy="156152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097527"/>
            <a:ext cx="8104056" cy="14718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4968000"/>
            <a:ext cx="1962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4968000"/>
            <a:ext cx="1134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5115000"/>
            <a:ext cx="20268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5115000"/>
            <a:ext cx="20484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4968000"/>
            <a:ext cx="2048400" cy="147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7" y="4967553"/>
            <a:ext cx="2027237" cy="146843"/>
          </a:xfrm>
          <a:prstGeom prst="rect">
            <a:avLst/>
          </a:prstGeo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A45196C-BA4A-45D3-9826-9871BD96124A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  <p:pic>
        <p:nvPicPr>
          <p:cNvPr id="2050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50" y="473239"/>
            <a:ext cx="792088" cy="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713" cy="160655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0"/>
            <a:ext cx="1809750" cy="160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8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1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4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15.11.2016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1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3855"/>
            <a:ext cx="617626" cy="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5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15.11.2016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4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3855"/>
            <a:ext cx="617626" cy="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3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7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2">
                    <a:lumMod val="75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13" y="0"/>
            <a:ext cx="1809750" cy="1606550"/>
          </a:xfrm>
          <a:prstGeom prst="rect">
            <a:avLst/>
          </a:prstGeom>
        </p:spPr>
      </p:pic>
      <p:pic>
        <p:nvPicPr>
          <p:cNvPr id="7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9228"/>
            <a:ext cx="792088" cy="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0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15.11.2016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15.11.2016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21196"/>
            <a:ext cx="8208000" cy="99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ED49-CD15-44B8-9799-F266453BEB2E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3AF1-F07B-44F2-ACA2-E2733B645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3988800" cy="333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1260000"/>
            <a:ext cx="3988800" cy="333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8B31-A16D-4D07-A75D-F9A872C374EF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7FEA-9751-40FD-929A-7A2CE9B4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90B4-75CD-486E-B1D1-5299F988BCCB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28D7-25D2-442D-9F28-513A30910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CD14-6ED1-47E3-AE1A-42D30B4656B9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1C89-4E14-4B55-A1CF-B4E4B9E4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320000"/>
            <a:ext cx="6285600" cy="3447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64CB-942B-4A6F-9633-45AFE2305DAF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A5D7-C374-472D-B293-7489B9CBB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alto_TKK_e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120900" cy="13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476000"/>
            <a:ext cx="7772400" cy="1110000"/>
          </a:xfrm>
        </p:spPr>
        <p:txBody>
          <a:bodyPr/>
          <a:lstStyle>
            <a:lvl1pPr>
              <a:defRPr sz="4000">
                <a:solidFill>
                  <a:srgbClr val="ED293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619373"/>
            <a:ext cx="6285600" cy="1950000"/>
          </a:xfrm>
        </p:spPr>
        <p:txBody>
          <a:bodyPr/>
          <a:lstStyle>
            <a:lvl1pPr marL="0" indent="0" algn="l">
              <a:buNone/>
              <a:defRPr>
                <a:solidFill>
                  <a:srgbClr val="ED2939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4968000"/>
            <a:ext cx="1962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4968000"/>
            <a:ext cx="1134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5115000"/>
            <a:ext cx="20268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5115000"/>
            <a:ext cx="20484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4968000"/>
            <a:ext cx="2048400" cy="147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7" y="4967553"/>
            <a:ext cx="2027237" cy="146843"/>
          </a:xfrm>
          <a:prstGeom prst="rect">
            <a:avLst/>
          </a:prstGeo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096988-6558-4A35-B0B0-90C8ACD87AA0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122400"/>
            <a:ext cx="82080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000" y="1260000"/>
            <a:ext cx="8208000" cy="33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63200"/>
            <a:ext cx="2248908" cy="957600"/>
          </a:xfrm>
          <a:prstGeom prst="rect">
            <a:avLst/>
          </a:prstGeom>
        </p:spPr>
      </p:pic>
      <p:pic>
        <p:nvPicPr>
          <p:cNvPr id="13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98" y="5063588"/>
            <a:ext cx="428190" cy="3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4"/>
          <p:cNvCxnSpPr/>
          <p:nvPr userDrawn="1"/>
        </p:nvCxnSpPr>
        <p:spPr>
          <a:xfrm>
            <a:off x="468313" y="49238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8" y="4763200"/>
            <a:ext cx="2227147" cy="95760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27984" y="50685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2"/>
          </p:nvPr>
        </p:nvSpPr>
        <p:spPr>
          <a:xfrm>
            <a:off x="4427984" y="52008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15.11.2016</a:t>
            </a:fld>
            <a:endParaRPr lang="fi-FI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427984" y="53556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1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288000" indent="-2304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30400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28600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28600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2860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15.11.2016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5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15.11.2016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6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90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1.png"/><Relationship Id="rId11" Type="http://schemas.openxmlformats.org/officeDocument/2006/relationships/image" Target="../media/image530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1129308"/>
            <a:ext cx="8208000" cy="2952000"/>
          </a:xfrm>
        </p:spPr>
        <p:txBody>
          <a:bodyPr anchor="ctr"/>
          <a:lstStyle/>
          <a:p>
            <a:pPr>
              <a:lnSpc>
                <a:spcPts val="5000"/>
              </a:lnSpc>
            </a:pPr>
            <a:r>
              <a:rPr lang="en-US" sz="4200" noProof="0" dirty="0" smtClean="0"/>
              <a:t>Preference Programming</a:t>
            </a:r>
            <a:br>
              <a:rPr lang="en-US" sz="4200" noProof="0" dirty="0" smtClean="0"/>
            </a:br>
            <a:r>
              <a:rPr lang="en-US" sz="4200" noProof="0" dirty="0" smtClean="0"/>
              <a:t>for Spatial </a:t>
            </a:r>
            <a:r>
              <a:rPr lang="en-US" sz="4200" noProof="0" dirty="0" err="1" smtClean="0"/>
              <a:t>Multiattribute</a:t>
            </a:r>
            <a:r>
              <a:rPr lang="en-US" sz="4200" noProof="0" dirty="0" smtClean="0"/>
              <a:t/>
            </a:r>
            <a:br>
              <a:rPr lang="en-US" sz="4200" noProof="0" dirty="0" smtClean="0"/>
            </a:br>
            <a:r>
              <a:rPr lang="en-US" sz="4200" noProof="0" dirty="0" smtClean="0"/>
              <a:t>Decision Analysis</a:t>
            </a:r>
            <a:endParaRPr lang="en-US" sz="42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081636"/>
            <a:ext cx="8208142" cy="660000"/>
          </a:xfrm>
        </p:spPr>
        <p:txBody>
          <a:bodyPr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800" noProof="0" dirty="0" smtClean="0">
                <a:solidFill>
                  <a:schemeClr val="tx1"/>
                </a:solidFill>
              </a:rPr>
              <a:t>Mikko Harju</a:t>
            </a:r>
            <a:r>
              <a:rPr lang="en-US" sz="1800" baseline="30000" noProof="0" dirty="0" smtClean="0">
                <a:solidFill>
                  <a:schemeClr val="tx1"/>
                </a:solidFill>
              </a:rPr>
              <a:t>*</a:t>
            </a:r>
            <a:r>
              <a:rPr lang="en-US" sz="1800" noProof="0" dirty="0" smtClean="0">
                <a:solidFill>
                  <a:schemeClr val="tx1"/>
                </a:solidFill>
              </a:rPr>
              <a:t>, Juuso Liesiö</a:t>
            </a:r>
            <a:r>
              <a:rPr lang="en-US" sz="1800" baseline="30000" noProof="0" dirty="0" smtClean="0">
                <a:solidFill>
                  <a:schemeClr val="tx1"/>
                </a:solidFill>
              </a:rPr>
              <a:t>**</a:t>
            </a:r>
            <a:r>
              <a:rPr lang="en-US" sz="1800" noProof="0" dirty="0" smtClean="0">
                <a:solidFill>
                  <a:schemeClr val="tx1"/>
                </a:solidFill>
              </a:rPr>
              <a:t>, Kai Virtanen</a:t>
            </a:r>
            <a:r>
              <a:rPr lang="en-US" sz="1800" baseline="30000" noProof="0" dirty="0" smtClean="0">
                <a:solidFill>
                  <a:schemeClr val="tx1"/>
                </a:solidFill>
              </a:rPr>
              <a:t>*</a:t>
            </a:r>
          </a:p>
          <a:p>
            <a:pPr>
              <a:spcAft>
                <a:spcPts val="300"/>
              </a:spcAft>
            </a:pPr>
            <a:r>
              <a:rPr lang="en-US" noProof="0" dirty="0" smtClean="0">
                <a:solidFill>
                  <a:schemeClr val="tx1"/>
                </a:solidFill>
              </a:rPr>
              <a:t>* Systems Analysis Laboratory,</a:t>
            </a:r>
            <a:br>
              <a:rPr lang="en-US" noProof="0" dirty="0" smtClean="0">
                <a:solidFill>
                  <a:schemeClr val="tx1"/>
                </a:solidFill>
              </a:rPr>
            </a:br>
            <a:r>
              <a:rPr lang="en-US" noProof="0" dirty="0" smtClean="0">
                <a:solidFill>
                  <a:schemeClr val="tx1"/>
                </a:solidFill>
              </a:rPr>
              <a:t>   Department of Mathematics and Systems Analysis, Aalto University School of Science</a:t>
            </a:r>
          </a:p>
          <a:p>
            <a:r>
              <a:rPr lang="en-US" noProof="0" dirty="0" smtClean="0">
                <a:solidFill>
                  <a:schemeClr val="tx1"/>
                </a:solidFill>
              </a:rPr>
              <a:t>** Department of Information and Service Economy, Aalto University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28528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8641"/>
            <a:ext cx="2879848" cy="28798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</p:spPr>
            <p:txBody>
              <a:bodyPr/>
              <a:lstStyle/>
              <a:p>
                <a:r>
                  <a:rPr lang="en-US" sz="1800" noProof="0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noProof="0" dirty="0" smtClean="0"/>
                  <a:t>)</a:t>
                </a:r>
              </a:p>
              <a:p>
                <a:pPr lvl="1"/>
                <a:r>
                  <a:rPr lang="en-US" sz="1600" noProof="0" dirty="0" smtClean="0"/>
                  <a:t>Major cities &gt; SW coastal area</a:t>
                </a:r>
              </a:p>
              <a:p>
                <a:pPr lvl="1"/>
                <a:r>
                  <a:rPr lang="en-US" sz="1600" noProof="0" dirty="0" smtClean="0"/>
                  <a:t>Power plants &gt; SW coastal </a:t>
                </a:r>
                <a:r>
                  <a:rPr lang="en-US" dirty="0"/>
                  <a:t>area</a:t>
                </a:r>
              </a:p>
              <a:p>
                <a:pPr lvl="1"/>
                <a:r>
                  <a:rPr lang="en-US" dirty="0"/>
                  <a:t>SW coastal area &gt; NE coastal </a:t>
                </a:r>
                <a:r>
                  <a:rPr lang="en-US" dirty="0" smtClean="0"/>
                  <a:t>area</a:t>
                </a:r>
                <a:endParaRPr lang="en-US" dirty="0"/>
              </a:p>
              <a:p>
                <a:pPr lvl="1"/>
                <a:r>
                  <a:rPr lang="en-US" dirty="0" smtClean="0"/>
                  <a:t>NE </a:t>
                </a:r>
                <a:r>
                  <a:rPr lang="en-US" dirty="0"/>
                  <a:t>coastal area &gt; Other areas</a:t>
                </a:r>
              </a:p>
              <a:p>
                <a:r>
                  <a:rPr lang="en-US" sz="1800" noProof="0" dirty="0" smtClean="0"/>
                  <a:t>Attribute </a:t>
                </a:r>
                <a:r>
                  <a:rPr lang="en-US" sz="1800" noProof="0" dirty="0"/>
                  <a:t>preference </a:t>
                </a:r>
                <a:r>
                  <a:rPr lang="en-US" sz="1800" noProof="0" dirty="0" smtClean="0"/>
                  <a:t>statements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sz="1600" noProof="0" dirty="0" smtClean="0"/>
                  <a:t>Engagement frontier attributes &gt;</a:t>
                </a:r>
                <a:br>
                  <a:rPr lang="en-US" sz="1600" noProof="0" dirty="0" smtClean="0"/>
                </a:br>
                <a:r>
                  <a:rPr lang="en-US" sz="1600" noProof="0" dirty="0" smtClean="0"/>
                  <a:t>Force fulfillment attributes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  <a:blipFill rotWithShape="0">
                <a:blip r:embed="rId4"/>
                <a:stretch>
                  <a:fillRect l="-1806" t="-3325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</a:t>
            </a:r>
            <a:r>
              <a:rPr lang="en-US" dirty="0" smtClean="0"/>
              <a:t>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</p:spPr>
            <p:txBody>
              <a:bodyPr/>
              <a:lstStyle/>
              <a:p>
                <a:r>
                  <a:rPr lang="en-US" sz="1800" noProof="0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noProof="0" dirty="0" smtClean="0"/>
                  <a:t>)</a:t>
                </a:r>
              </a:p>
              <a:p>
                <a:pPr lvl="1"/>
                <a:r>
                  <a:rPr lang="en-US" dirty="0"/>
                  <a:t>​</a:t>
                </a:r>
                <a:r>
                  <a:rPr lang="en-US" dirty="0">
                    <a:solidFill>
                      <a:srgbClr val="007F7F"/>
                    </a:solidFill>
                  </a:rPr>
                  <a:t>Major </a:t>
                </a:r>
                <a:r>
                  <a:rPr lang="en-US" sz="1600" noProof="0" dirty="0" smtClean="0">
                    <a:solidFill>
                      <a:srgbClr val="007F7F"/>
                    </a:solidFill>
                  </a:rPr>
                  <a:t>cities</a:t>
                </a:r>
                <a:r>
                  <a:rPr lang="en-US" sz="1600" noProof="0" dirty="0" smtClean="0"/>
                  <a:t> &gt; </a:t>
                </a:r>
                <a:r>
                  <a:rPr lang="en-US" sz="1600" noProof="0" dirty="0" smtClean="0">
                    <a:solidFill>
                      <a:srgbClr val="7F274E"/>
                    </a:solidFill>
                  </a:rPr>
                  <a:t>SW coastal area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2"/>
                    </a:solidFill>
                  </a:rPr>
                  <a:t>Power plants &gt; SW coastal </a:t>
                </a:r>
                <a:r>
                  <a:rPr lang="en-US" dirty="0">
                    <a:solidFill>
                      <a:schemeClr val="bg2"/>
                    </a:solidFill>
                  </a:rPr>
                  <a:t>area</a:t>
                </a:r>
              </a:p>
              <a:p>
                <a:pPr lvl="1"/>
                <a:r>
                  <a:rPr lang="en-US" dirty="0">
                    <a:solidFill>
                      <a:schemeClr val="bg2"/>
                    </a:solidFill>
                  </a:rPr>
                  <a:t>SW coastal area &gt; NE coastal 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area</a:t>
                </a:r>
                <a:endParaRPr lang="en-US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bg2"/>
                    </a:solidFill>
                  </a:rPr>
                  <a:t>NE </a:t>
                </a:r>
                <a:r>
                  <a:rPr lang="en-US" dirty="0">
                    <a:solidFill>
                      <a:schemeClr val="bg2"/>
                    </a:solidFill>
                  </a:rPr>
                  <a:t>coastal area &gt; Other areas</a:t>
                </a:r>
              </a:p>
              <a:p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Attribute </a:t>
                </a:r>
                <a:r>
                  <a:rPr lang="en-US" sz="1800" noProof="0" dirty="0">
                    <a:solidFill>
                      <a:schemeClr val="bg1">
                        <a:lumMod val="50000"/>
                      </a:schemeClr>
                    </a:solidFill>
                  </a:rPr>
                  <a:t>preference </a:t>
                </a:r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statements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Engagement frontier attributes &gt;</a:t>
                </a:r>
                <a:b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Force fulfillment attributes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  <a:blipFill rotWithShape="0">
                <a:blip r:embed="rId2"/>
                <a:stretch>
                  <a:fillRect l="-1806" t="-3325" b="-38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Statements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8641"/>
            <a:ext cx="2879848" cy="2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</p:spPr>
            <p:txBody>
              <a:bodyPr/>
              <a:lstStyle/>
              <a:p>
                <a:r>
                  <a:rPr lang="en-US" sz="1800" noProof="0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noProof="0" dirty="0" smtClean="0"/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2"/>
                    </a:solidFill>
                  </a:rPr>
                  <a:t>Major cities &gt; SW coastal area</a:t>
                </a:r>
              </a:p>
              <a:p>
                <a:pPr lvl="1"/>
                <a:r>
                  <a:rPr lang="en-US" dirty="0" smtClean="0"/>
                  <a:t>​</a:t>
                </a:r>
                <a:r>
                  <a:rPr lang="en-US" sz="1600" noProof="0" dirty="0" smtClean="0">
                    <a:solidFill>
                      <a:srgbClr val="007F7F"/>
                    </a:solidFill>
                  </a:rPr>
                  <a:t>Power plants </a:t>
                </a:r>
                <a:r>
                  <a:rPr lang="en-US" sz="1600" noProof="0" dirty="0" smtClean="0"/>
                  <a:t>&gt; </a:t>
                </a:r>
                <a:r>
                  <a:rPr lang="en-US" sz="1600" noProof="0" dirty="0" smtClean="0">
                    <a:solidFill>
                      <a:srgbClr val="7F274E"/>
                    </a:solidFill>
                  </a:rPr>
                  <a:t>SW coastal </a:t>
                </a:r>
                <a:r>
                  <a:rPr lang="en-US" dirty="0">
                    <a:solidFill>
                      <a:srgbClr val="7F274E"/>
                    </a:solidFill>
                  </a:rPr>
                  <a:t>area</a:t>
                </a:r>
              </a:p>
              <a:p>
                <a:pPr lvl="1"/>
                <a:r>
                  <a:rPr lang="en-US" dirty="0">
                    <a:solidFill>
                      <a:schemeClr val="bg2"/>
                    </a:solidFill>
                  </a:rPr>
                  <a:t>SW coastal area &gt; NE coastal 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area</a:t>
                </a:r>
                <a:endParaRPr lang="en-US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bg2"/>
                    </a:solidFill>
                  </a:rPr>
                  <a:t>NE </a:t>
                </a:r>
                <a:r>
                  <a:rPr lang="en-US" dirty="0">
                    <a:solidFill>
                      <a:schemeClr val="bg2"/>
                    </a:solidFill>
                  </a:rPr>
                  <a:t>coastal area &gt; Other areas</a:t>
                </a:r>
              </a:p>
              <a:p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Attribute </a:t>
                </a:r>
                <a:r>
                  <a:rPr lang="en-US" sz="1800" noProof="0" dirty="0">
                    <a:solidFill>
                      <a:schemeClr val="bg1">
                        <a:lumMod val="50000"/>
                      </a:schemeClr>
                    </a:solidFill>
                  </a:rPr>
                  <a:t>preference </a:t>
                </a:r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statements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Engagement frontier attributes &gt;</a:t>
                </a:r>
                <a:b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Force fulfillment attributes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  <a:blipFill rotWithShape="0">
                <a:blip r:embed="rId2"/>
                <a:stretch>
                  <a:fillRect l="-1806" t="-3325" b="-38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Statements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8641"/>
            <a:ext cx="2879848" cy="2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</p:spPr>
            <p:txBody>
              <a:bodyPr/>
              <a:lstStyle/>
              <a:p>
                <a:r>
                  <a:rPr lang="en-US" sz="1800" noProof="0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noProof="0" dirty="0" smtClean="0"/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2"/>
                    </a:solidFill>
                  </a:rPr>
                  <a:t>Major cities &gt; SW coastal area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2"/>
                    </a:solidFill>
                  </a:rPr>
                  <a:t>Power plants &gt; SW coastal </a:t>
                </a:r>
                <a:r>
                  <a:rPr lang="en-US" dirty="0">
                    <a:solidFill>
                      <a:schemeClr val="bg2"/>
                    </a:solidFill>
                  </a:rPr>
                  <a:t>area</a:t>
                </a:r>
              </a:p>
              <a:p>
                <a:pPr lvl="1"/>
                <a:r>
                  <a:rPr lang="en-US" dirty="0" smtClean="0"/>
                  <a:t>​</a:t>
                </a:r>
                <a:r>
                  <a:rPr lang="en-US" dirty="0" smtClean="0">
                    <a:solidFill>
                      <a:srgbClr val="007F7F"/>
                    </a:solidFill>
                  </a:rPr>
                  <a:t>SW </a:t>
                </a:r>
                <a:r>
                  <a:rPr lang="en-US" dirty="0">
                    <a:solidFill>
                      <a:srgbClr val="007F7F"/>
                    </a:solidFill>
                  </a:rPr>
                  <a:t>coastal area </a:t>
                </a:r>
                <a:r>
                  <a:rPr lang="en-US" dirty="0"/>
                  <a:t>&gt; </a:t>
                </a:r>
                <a:r>
                  <a:rPr lang="en-US" dirty="0">
                    <a:solidFill>
                      <a:srgbClr val="7F274E"/>
                    </a:solidFill>
                  </a:rPr>
                  <a:t>NE coastal </a:t>
                </a:r>
                <a:r>
                  <a:rPr lang="en-US" dirty="0" smtClean="0">
                    <a:solidFill>
                      <a:srgbClr val="7F274E"/>
                    </a:solidFill>
                  </a:rPr>
                  <a:t>area</a:t>
                </a:r>
                <a:endParaRPr lang="en-US" dirty="0">
                  <a:solidFill>
                    <a:srgbClr val="7F274E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bg2"/>
                    </a:solidFill>
                  </a:rPr>
                  <a:t>NE </a:t>
                </a:r>
                <a:r>
                  <a:rPr lang="en-US" dirty="0">
                    <a:solidFill>
                      <a:schemeClr val="bg2"/>
                    </a:solidFill>
                  </a:rPr>
                  <a:t>coastal area &gt; Other areas</a:t>
                </a:r>
              </a:p>
              <a:p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Attribute </a:t>
                </a:r>
                <a:r>
                  <a:rPr lang="en-US" sz="1800" noProof="0" dirty="0">
                    <a:solidFill>
                      <a:schemeClr val="bg1">
                        <a:lumMod val="50000"/>
                      </a:schemeClr>
                    </a:solidFill>
                  </a:rPr>
                  <a:t>preference </a:t>
                </a:r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statements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Engagement frontier attributes &gt;</a:t>
                </a:r>
                <a:b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Force fulfillment attributes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  <a:blipFill rotWithShape="0">
                <a:blip r:embed="rId2"/>
                <a:stretch>
                  <a:fillRect l="-1806" t="-3325" b="-38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Statements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9725"/>
            <a:ext cx="2879848" cy="2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</p:spPr>
            <p:txBody>
              <a:bodyPr/>
              <a:lstStyle/>
              <a:p>
                <a:r>
                  <a:rPr lang="en-US" sz="1800" noProof="0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noProof="0" dirty="0" smtClean="0"/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2"/>
                    </a:solidFill>
                  </a:rPr>
                  <a:t>Major cities &gt; SW coastal area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2"/>
                    </a:solidFill>
                  </a:rPr>
                  <a:t>Power plants &gt; SW coastal </a:t>
                </a:r>
                <a:r>
                  <a:rPr lang="en-US" dirty="0">
                    <a:solidFill>
                      <a:schemeClr val="bg2"/>
                    </a:solidFill>
                  </a:rPr>
                  <a:t>area</a:t>
                </a:r>
              </a:p>
              <a:p>
                <a:pPr lvl="1"/>
                <a:r>
                  <a:rPr lang="en-US" dirty="0">
                    <a:solidFill>
                      <a:schemeClr val="bg2"/>
                    </a:solidFill>
                  </a:rPr>
                  <a:t>SW coastal area &gt; NE coastal 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area</a:t>
                </a:r>
                <a:endParaRPr lang="en-US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dirty="0" smtClean="0"/>
                  <a:t>​</a:t>
                </a:r>
                <a:r>
                  <a:rPr lang="en-US" dirty="0" smtClean="0">
                    <a:solidFill>
                      <a:srgbClr val="007F7F"/>
                    </a:solidFill>
                  </a:rPr>
                  <a:t>NE </a:t>
                </a:r>
                <a:r>
                  <a:rPr lang="en-US" dirty="0">
                    <a:solidFill>
                      <a:srgbClr val="007F7F"/>
                    </a:solidFill>
                  </a:rPr>
                  <a:t>coastal area </a:t>
                </a:r>
                <a:r>
                  <a:rPr lang="en-US" dirty="0"/>
                  <a:t>&gt; </a:t>
                </a:r>
                <a:r>
                  <a:rPr lang="en-US" dirty="0">
                    <a:solidFill>
                      <a:srgbClr val="7F274E"/>
                    </a:solidFill>
                  </a:rPr>
                  <a:t>Other areas</a:t>
                </a:r>
              </a:p>
              <a:p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Attribute </a:t>
                </a:r>
                <a:r>
                  <a:rPr lang="en-US" sz="1800" noProof="0" dirty="0">
                    <a:solidFill>
                      <a:schemeClr val="bg1">
                        <a:lumMod val="50000"/>
                      </a:schemeClr>
                    </a:solidFill>
                  </a:rPr>
                  <a:t>preference </a:t>
                </a:r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statements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Engagement frontier attributes &gt;</a:t>
                </a:r>
                <a:b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Force fulfillment attributes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  <a:blipFill rotWithShape="0">
                <a:blip r:embed="rId2"/>
                <a:stretch>
                  <a:fillRect l="-1806" t="-3325" b="-38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Statements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9725"/>
            <a:ext cx="2879848" cy="2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8641"/>
            <a:ext cx="2879848" cy="28798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</p:spPr>
            <p:txBody>
              <a:bodyPr/>
              <a:lstStyle/>
              <a:p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Spatial preference statements (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Major cities &gt; SW coastal area</a:t>
                </a:r>
              </a:p>
              <a:p>
                <a:pPr lvl="1"/>
                <a:r>
                  <a:rPr lang="en-US" sz="1600" noProof="0" dirty="0" smtClean="0">
                    <a:solidFill>
                      <a:schemeClr val="bg1">
                        <a:lumMod val="50000"/>
                      </a:schemeClr>
                    </a:solidFill>
                  </a:rPr>
                  <a:t>Power plants &gt; SW coastal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area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SW coastal area &gt; NE coastal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area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NE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coastal area &gt; Other areas</a:t>
                </a:r>
              </a:p>
              <a:p>
                <a:r>
                  <a:rPr lang="en-US" sz="1800" noProof="0" dirty="0" smtClean="0"/>
                  <a:t>Attribute </a:t>
                </a:r>
                <a:r>
                  <a:rPr lang="en-US" sz="1800" noProof="0" dirty="0"/>
                  <a:t>preference </a:t>
                </a:r>
                <a:r>
                  <a:rPr lang="en-US" sz="1800" noProof="0" dirty="0" smtClean="0"/>
                  <a:t>statements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sz="1600" noProof="0" dirty="0" smtClean="0"/>
                  <a:t>Engagement frontier attributes &gt;</a:t>
                </a:r>
                <a:br>
                  <a:rPr lang="en-US" sz="1600" noProof="0" dirty="0" smtClean="0"/>
                </a:br>
                <a:r>
                  <a:rPr lang="en-US" sz="1600" noProof="0" dirty="0" smtClean="0"/>
                  <a:t>Force fulfillment attributes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  <a:blipFill rotWithShape="0">
                <a:blip r:embed="rId3"/>
                <a:stretch>
                  <a:fillRect l="-1806" t="-3325" b="-38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Statements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43600" y="1209600"/>
            <a:ext cx="3222000" cy="3016800"/>
            <a:chOff x="5292080" y="1948420"/>
            <a:chExt cx="3088629" cy="2889746"/>
          </a:xfrm>
        </p:grpSpPr>
        <p:pic>
          <p:nvPicPr>
            <p:cNvPr id="6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30190">
              <a:off x="6099246" y="4341791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83177">
              <a:off x="7537294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1272">
              <a:off x="8063909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40350">
              <a:off x="5373330" y="2370242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99221" y="1867170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86503" y="3712618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35698">
              <a:off x="5496027" y="4282689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64508" y="44536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</a:rPr>
                <a:t>T</a:t>
              </a:r>
              <a:r>
                <a:rPr lang="fi-FI" dirty="0" smtClean="0">
                  <a:solidFill>
                    <a:srgbClr val="FF0000"/>
                  </a:solidFill>
                </a:rPr>
                <a:t>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5113704" y="297674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</a:rPr>
                <a:t>T</a:t>
              </a:r>
              <a:r>
                <a:rPr lang="fi-FI" dirty="0" smtClean="0">
                  <a:solidFill>
                    <a:srgbClr val="FF0000"/>
                  </a:solidFill>
                </a:rPr>
                <a:t>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8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854310"/>
            <a:ext cx="8496000" cy="1591854"/>
          </a:xfrm>
          <a:prstGeom prst="rect">
            <a:avLst/>
          </a:prstGeom>
        </p:spPr>
      </p:pic>
      <p:pic>
        <p:nvPicPr>
          <p:cNvPr id="7" name="Content Placeholder 3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8641"/>
            <a:ext cx="2879848" cy="2879848"/>
          </a:xfrm>
        </p:spPr>
      </p:pic>
      <p:sp>
        <p:nvSpPr>
          <p:cNvPr id="13" name="TextBox 12"/>
          <p:cNvSpPr txBox="1"/>
          <p:nvPr/>
        </p:nvSpPr>
        <p:spPr>
          <a:xfrm>
            <a:off x="683568" y="3793604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128"/>
                </a:solidFill>
              </a:rPr>
              <a:t>13 non-dominated alternatives</a:t>
            </a:r>
            <a:endParaRPr lang="en-US" sz="2000" dirty="0">
              <a:solidFill>
                <a:srgbClr val="00712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</p:spPr>
            <p:txBody>
              <a:bodyPr/>
              <a:lstStyle/>
              <a:p>
                <a:r>
                  <a:rPr lang="en-US" sz="1800" noProof="0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noProof="0" dirty="0" smtClean="0"/>
                  <a:t>)</a:t>
                </a:r>
              </a:p>
              <a:p>
                <a:pPr lvl="1"/>
                <a:r>
                  <a:rPr lang="en-US" sz="1600" noProof="0" dirty="0" smtClean="0"/>
                  <a:t>Major cities &gt; SW coastal area</a:t>
                </a:r>
              </a:p>
              <a:p>
                <a:pPr lvl="1"/>
                <a:r>
                  <a:rPr lang="en-US" sz="1600" noProof="0" dirty="0" smtClean="0"/>
                  <a:t>Power plants &gt; SW coastal </a:t>
                </a:r>
                <a:r>
                  <a:rPr lang="en-US" dirty="0"/>
                  <a:t>area</a:t>
                </a:r>
              </a:p>
              <a:p>
                <a:pPr lvl="1"/>
                <a:r>
                  <a:rPr lang="en-US" dirty="0"/>
                  <a:t>SW coastal area &gt; NE coastal </a:t>
                </a:r>
                <a:r>
                  <a:rPr lang="en-US" dirty="0" smtClean="0"/>
                  <a:t>area</a:t>
                </a:r>
                <a:endParaRPr lang="en-US" dirty="0"/>
              </a:p>
              <a:p>
                <a:pPr lvl="1"/>
                <a:r>
                  <a:rPr lang="en-US" dirty="0" smtClean="0"/>
                  <a:t>NE </a:t>
                </a:r>
                <a:r>
                  <a:rPr lang="en-US" dirty="0"/>
                  <a:t>coastal area &gt; Other areas</a:t>
                </a:r>
              </a:p>
              <a:p>
                <a:r>
                  <a:rPr lang="en-US" sz="1800" noProof="0" dirty="0" smtClean="0"/>
                  <a:t>Attribute </a:t>
                </a:r>
                <a:r>
                  <a:rPr lang="en-US" sz="1800" noProof="0" dirty="0"/>
                  <a:t>preference </a:t>
                </a:r>
                <a:r>
                  <a:rPr lang="en-US" sz="1800" noProof="0" dirty="0" smtClean="0"/>
                  <a:t>statements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sz="1600" noProof="0" dirty="0" smtClean="0"/>
                  <a:t>Engagement frontier attributes &gt;</a:t>
                </a:r>
                <a:br>
                  <a:rPr lang="en-US" sz="1600" noProof="0" dirty="0" smtClean="0"/>
                </a:br>
                <a:r>
                  <a:rPr lang="en-US" sz="1600" noProof="0" dirty="0" smtClean="0"/>
                  <a:t>Force fulfillment attributes</a:t>
                </a:r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57300"/>
                <a:ext cx="4392032" cy="2380296"/>
              </a:xfrm>
              <a:blipFill rotWithShape="0">
                <a:blip r:embed="rId4"/>
                <a:stretch>
                  <a:fillRect l="-1806" t="-3325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Statements</a:t>
            </a:r>
          </a:p>
        </p:txBody>
      </p:sp>
    </p:spTree>
    <p:extLst>
      <p:ext uri="{BB962C8B-B14F-4D97-AF65-F5344CB8AC3E}">
        <p14:creationId xmlns:p14="http://schemas.microsoft.com/office/powerpoint/2010/main" val="27413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41277"/>
            <a:ext cx="4572000" cy="110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15617" y="3897550"/>
            <a:ext cx="376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128"/>
                </a:solidFill>
              </a:rPr>
              <a:t>4</a:t>
            </a:r>
            <a:r>
              <a:rPr lang="en-US" sz="2000" dirty="0" smtClean="0">
                <a:solidFill>
                  <a:srgbClr val="007128"/>
                </a:solidFill>
              </a:rPr>
              <a:t> non-dominated alternatives</a:t>
            </a:r>
            <a:endParaRPr lang="fi-FI" sz="2000" dirty="0" smtClean="0">
              <a:solidFill>
                <a:srgbClr val="0071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Additional Preference Statements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094498"/>
                <a:ext cx="5328136" cy="2699106"/>
              </a:xfrm>
            </p:spPr>
            <p:txBody>
              <a:bodyPr/>
              <a:lstStyle/>
              <a:p>
                <a:r>
                  <a:rPr lang="en-US" sz="1800" noProof="0" dirty="0"/>
                  <a:t>Spatial preference statements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fi-FI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sz="1600" noProof="0" dirty="0" smtClean="0"/>
                  <a:t>Power plants &gt; Major cities</a:t>
                </a:r>
              </a:p>
              <a:p>
                <a:pPr lvl="1"/>
                <a:r>
                  <a:rPr lang="en-US" sz="1600" noProof="0" dirty="0" smtClean="0"/>
                  <a:t>Power plant #1 &gt; Power plant #2</a:t>
                </a:r>
              </a:p>
              <a:p>
                <a:pPr lvl="1"/>
                <a:r>
                  <a:rPr lang="en-US" sz="1600" noProof="0" dirty="0" smtClean="0"/>
                  <a:t>City #1 &gt; City #2 &gt; City #3</a:t>
                </a:r>
              </a:p>
              <a:p>
                <a:pPr lvl="1"/>
                <a:r>
                  <a:rPr lang="fi-FI" sz="1600" dirty="0" smtClean="0"/>
                  <a:t>...</a:t>
                </a:r>
                <a:endParaRPr lang="en-US" sz="1600" noProof="0" dirty="0" smtClean="0"/>
              </a:p>
              <a:p>
                <a:r>
                  <a:rPr lang="en-US" sz="1800" noProof="0" dirty="0" smtClean="0"/>
                  <a:t>Attribute preference statements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fi-FI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  <a:endParaRPr lang="en-US" sz="1800" noProof="0" dirty="0" smtClean="0"/>
              </a:p>
              <a:p>
                <a:pPr lvl="1"/>
                <a:r>
                  <a:rPr lang="en-US" sz="1600" noProof="0" dirty="0" smtClean="0"/>
                  <a:t>West engagement frontier &gt; </a:t>
                </a:r>
                <a:br>
                  <a:rPr lang="en-US" sz="1600" noProof="0" dirty="0" smtClean="0"/>
                </a:br>
                <a:r>
                  <a:rPr lang="en-US" sz="1600" noProof="0" dirty="0" smtClean="0"/>
                  <a:t>South engagement frontier</a:t>
                </a:r>
              </a:p>
              <a:p>
                <a:pPr lvl="1"/>
                <a:r>
                  <a:rPr lang="en-US" sz="1600" noProof="0" dirty="0" smtClean="0"/>
                  <a:t>Force sustainability &gt; Initial force fulfillment</a:t>
                </a:r>
                <a:endParaRPr lang="en-US" sz="1600" noProof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094498"/>
                <a:ext cx="5328136" cy="2699106"/>
              </a:xfrm>
              <a:blipFill rotWithShape="0">
                <a:blip r:embed="rId2"/>
                <a:stretch>
                  <a:fillRect l="-1487" t="-2941" b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64426"/>
            <a:ext cx="3888432" cy="131713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18" y="1245289"/>
            <a:ext cx="3095988" cy="3095988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5898554" y="2392190"/>
            <a:ext cx="193319" cy="193319"/>
            <a:chOff x="6480000" y="1800000"/>
            <a:chExt cx="252000" cy="252000"/>
          </a:xfrm>
        </p:grpSpPr>
        <p:sp>
          <p:nvSpPr>
            <p:cNvPr id="118" name="Oval 117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36437" y="3651848"/>
            <a:ext cx="193319" cy="193319"/>
            <a:chOff x="6480000" y="1800000"/>
            <a:chExt cx="252000" cy="252000"/>
          </a:xfrm>
        </p:grpSpPr>
        <p:sp>
          <p:nvSpPr>
            <p:cNvPr id="121" name="Oval 120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715554" y="3771048"/>
            <a:ext cx="193319" cy="193319"/>
            <a:chOff x="6480000" y="1800000"/>
            <a:chExt cx="252000" cy="252000"/>
          </a:xfrm>
        </p:grpSpPr>
        <p:sp>
          <p:nvSpPr>
            <p:cNvPr id="124" name="Oval 123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531921" y="2106955"/>
            <a:ext cx="257731" cy="225514"/>
            <a:chOff x="6228184" y="2169948"/>
            <a:chExt cx="576064" cy="540260"/>
          </a:xfrm>
        </p:grpSpPr>
        <p:sp>
          <p:nvSpPr>
            <p:cNvPr id="140" name="Isosceles Triangle 139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Lightning Bolt 140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559465" y="1589252"/>
            <a:ext cx="257731" cy="225514"/>
            <a:chOff x="6228184" y="2169948"/>
            <a:chExt cx="576064" cy="540260"/>
          </a:xfrm>
        </p:grpSpPr>
        <p:sp>
          <p:nvSpPr>
            <p:cNvPr id="143" name="Isosceles Triangle 142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Lightning Bolt 143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Hexagon 144"/>
          <p:cNvSpPr/>
          <p:nvPr/>
        </p:nvSpPr>
        <p:spPr>
          <a:xfrm>
            <a:off x="7963620" y="3671178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Hexagon 145"/>
          <p:cNvSpPr/>
          <p:nvPr/>
        </p:nvSpPr>
        <p:spPr>
          <a:xfrm>
            <a:off x="6881151" y="2775564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Hexagon 146"/>
          <p:cNvSpPr/>
          <p:nvPr/>
        </p:nvSpPr>
        <p:spPr>
          <a:xfrm>
            <a:off x="8102150" y="2243995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Hexagon 147"/>
          <p:cNvSpPr/>
          <p:nvPr/>
        </p:nvSpPr>
        <p:spPr>
          <a:xfrm>
            <a:off x="5756802" y="3725945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9" name="Hexagon 148"/>
          <p:cNvSpPr/>
          <p:nvPr/>
        </p:nvSpPr>
        <p:spPr>
          <a:xfrm>
            <a:off x="5853451" y="1486911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0" name="Hexagon 149"/>
          <p:cNvSpPr/>
          <p:nvPr/>
        </p:nvSpPr>
        <p:spPr>
          <a:xfrm>
            <a:off x="7068006" y="1602890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1" name="Hexagon 150"/>
          <p:cNvSpPr/>
          <p:nvPr/>
        </p:nvSpPr>
        <p:spPr>
          <a:xfrm>
            <a:off x="7905630" y="1602890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2" name="Hexagon 151"/>
          <p:cNvSpPr/>
          <p:nvPr/>
        </p:nvSpPr>
        <p:spPr>
          <a:xfrm>
            <a:off x="6678189" y="3851589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7558752" y="2300232"/>
            <a:ext cx="2040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586297" y="1783857"/>
            <a:ext cx="2040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812214" y="3883457"/>
            <a:ext cx="2040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32369" y="3675890"/>
            <a:ext cx="2040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893358" y="2079036"/>
            <a:ext cx="2040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endParaRPr lang="en-US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000" y="4392000"/>
            <a:ext cx="994183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Major city 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Power plant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850000" y="4392000"/>
            <a:ext cx="1292341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Main base </a:t>
            </a:r>
          </a:p>
          <a:p>
            <a:pPr>
              <a:spcAft>
                <a:spcPts val="300"/>
              </a:spcAft>
            </a:pPr>
            <a:r>
              <a:rPr lang="fi-FI" sz="1200" dirty="0" err="1" smtClean="0"/>
              <a:t>Secondary</a:t>
            </a:r>
            <a:r>
              <a:rPr lang="fi-FI" sz="1200" dirty="0" smtClean="0"/>
              <a:t> </a:t>
            </a:r>
            <a:r>
              <a:rPr lang="fi-FI" sz="1200" dirty="0" err="1" smtClean="0"/>
              <a:t>base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247080" y="4668480"/>
            <a:ext cx="186764" cy="163418"/>
            <a:chOff x="6228184" y="2169948"/>
            <a:chExt cx="576064" cy="540260"/>
          </a:xfrm>
        </p:grpSpPr>
        <p:sp>
          <p:nvSpPr>
            <p:cNvPr id="50" name="Isosceles Triangle 49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ightning Bolt 50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70417" y="4471384"/>
            <a:ext cx="140088" cy="140088"/>
            <a:chOff x="6480000" y="1800000"/>
            <a:chExt cx="252000" cy="252000"/>
          </a:xfrm>
        </p:grpSpPr>
        <p:sp>
          <p:nvSpPr>
            <p:cNvPr id="53" name="Oval 52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Hexagon 54"/>
          <p:cNvSpPr/>
          <p:nvPr/>
        </p:nvSpPr>
        <p:spPr>
          <a:xfrm>
            <a:off x="5663420" y="4433244"/>
            <a:ext cx="186764" cy="16341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Hexagon 55"/>
          <p:cNvSpPr/>
          <p:nvPr/>
        </p:nvSpPr>
        <p:spPr>
          <a:xfrm>
            <a:off x="5700772" y="4701163"/>
            <a:ext cx="112058" cy="98052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Conclusion: Spatial Decision Analysis Benefits from Preference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additive spatial value function</a:t>
            </a:r>
          </a:p>
          <a:p>
            <a:pPr lvl="1"/>
            <a:r>
              <a:rPr lang="en-US" dirty="0"/>
              <a:t>Axiomatic basis</a:t>
            </a:r>
          </a:p>
          <a:p>
            <a:pPr lvl="1"/>
            <a:r>
              <a:rPr lang="en-US" dirty="0"/>
              <a:t>Weighting </a:t>
            </a:r>
            <a:r>
              <a:rPr lang="en-US" dirty="0" err="1"/>
              <a:t>subregions</a:t>
            </a:r>
            <a:r>
              <a:rPr lang="en-US" dirty="0"/>
              <a:t> rather than locations</a:t>
            </a:r>
          </a:p>
          <a:p>
            <a:r>
              <a:rPr lang="en-US" dirty="0"/>
              <a:t>Preference programming for spatial decision analysis</a:t>
            </a:r>
          </a:p>
          <a:p>
            <a:pPr lvl="1"/>
            <a:r>
              <a:rPr lang="en-US" dirty="0" smtClean="0"/>
              <a:t>Incomplete </a:t>
            </a:r>
            <a:r>
              <a:rPr lang="en-US" dirty="0"/>
              <a:t>preference </a:t>
            </a:r>
            <a:r>
              <a:rPr lang="en-US" dirty="0" smtClean="0"/>
              <a:t>information </a:t>
            </a:r>
            <a:r>
              <a:rPr lang="en-US" dirty="0"/>
              <a:t>&amp;</a:t>
            </a:r>
            <a:r>
              <a:rPr lang="en-US" dirty="0" smtClean="0"/>
              <a:t> non-dominated </a:t>
            </a:r>
            <a:r>
              <a:rPr lang="en-US" dirty="0"/>
              <a:t>decision alternatives</a:t>
            </a:r>
          </a:p>
          <a:p>
            <a:pPr lvl="1"/>
            <a:endParaRPr lang="en-US" dirty="0" smtClean="0"/>
          </a:p>
          <a:p>
            <a:pPr lvl="2"/>
            <a:r>
              <a:rPr lang="en-US" sz="1600" dirty="0" smtClean="0"/>
              <a:t>Burden </a:t>
            </a:r>
            <a:r>
              <a:rPr lang="en-US" sz="1600" dirty="0"/>
              <a:t>of DM eased </a:t>
            </a:r>
            <a:r>
              <a:rPr lang="en-US" sz="1600" dirty="0" smtClean="0"/>
              <a:t>considerably by </a:t>
            </a:r>
            <a:r>
              <a:rPr lang="en-US" sz="1600" dirty="0"/>
              <a:t>not requiring unique spatial weighting</a:t>
            </a:r>
          </a:p>
          <a:p>
            <a:pPr lvl="2"/>
            <a:r>
              <a:rPr lang="en-US" sz="1600" dirty="0"/>
              <a:t>Global sensitivity analysis: Effect of spatial weighting on ranking of </a:t>
            </a:r>
            <a:r>
              <a:rPr lang="en-US" sz="1600" dirty="0" smtClean="0"/>
              <a:t>alternatives</a:t>
            </a:r>
            <a:endParaRPr lang="en-US" sz="1600" dirty="0"/>
          </a:p>
          <a:p>
            <a:r>
              <a:rPr lang="en-US" dirty="0"/>
              <a:t>Future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/>
              <a:t>Practices and behavioral </a:t>
            </a:r>
            <a:r>
              <a:rPr lang="en-US" dirty="0" smtClean="0"/>
              <a:t>issues of </a:t>
            </a:r>
            <a:r>
              <a:rPr lang="en-US" dirty="0"/>
              <a:t>eliciting the weighting function</a:t>
            </a:r>
          </a:p>
          <a:p>
            <a:pPr lvl="1"/>
            <a:r>
              <a:rPr lang="en-US" dirty="0" smtClean="0"/>
              <a:t>Spatial decision </a:t>
            </a:r>
            <a:r>
              <a:rPr lang="en-US" dirty="0"/>
              <a:t>support </a:t>
            </a:r>
            <a:r>
              <a:rPr lang="en-US" dirty="0" smtClean="0"/>
              <a:t>systems: </a:t>
            </a:r>
            <a:r>
              <a:rPr lang="en-US" dirty="0"/>
              <a:t>G</a:t>
            </a:r>
            <a:r>
              <a:rPr lang="en-US" dirty="0" smtClean="0"/>
              <a:t>raphical user interface</a:t>
            </a:r>
            <a:r>
              <a:rPr lang="en-US" dirty="0"/>
              <a:t>, utilization of </a:t>
            </a:r>
            <a:r>
              <a:rPr lang="en-US" dirty="0" smtClean="0"/>
              <a:t>GIS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74727" y="2801676"/>
            <a:ext cx="616954" cy="271848"/>
          </a:xfrm>
          <a:prstGeom prst="rightArrow">
            <a:avLst>
              <a:gd name="adj1" fmla="val 37980"/>
              <a:gd name="adj2" fmla="val 6814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84" y="1057300"/>
            <a:ext cx="8424480" cy="333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700" dirty="0"/>
              <a:t>Ferretti, V. and </a:t>
            </a:r>
            <a:r>
              <a:rPr lang="en-US" sz="1700" dirty="0" err="1"/>
              <a:t>Montibeller</a:t>
            </a:r>
            <a:r>
              <a:rPr lang="en-US" sz="1700" dirty="0"/>
              <a:t>, G., 2016. Key challenges and meta-choices in designing and applying multi-criteria spatial decision support systems. </a:t>
            </a:r>
            <a:r>
              <a:rPr lang="en-US" sz="1700" i="1" dirty="0" smtClean="0"/>
              <a:t>Decision </a:t>
            </a:r>
            <a:r>
              <a:rPr lang="en-US" sz="1700" i="1" dirty="0"/>
              <a:t>Support Systems</a:t>
            </a:r>
            <a:r>
              <a:rPr lang="en-US" sz="1700" dirty="0"/>
              <a:t>, </a:t>
            </a:r>
            <a:r>
              <a:rPr lang="en-US" sz="1700" i="1" dirty="0" smtClean="0"/>
              <a:t>84</a:t>
            </a:r>
          </a:p>
          <a:p>
            <a:pPr>
              <a:spcAft>
                <a:spcPts val="600"/>
              </a:spcAft>
            </a:pPr>
            <a:r>
              <a:rPr lang="en-US" sz="1700" dirty="0" err="1"/>
              <a:t>Malczewski</a:t>
            </a:r>
            <a:r>
              <a:rPr lang="en-US" sz="1700" dirty="0"/>
              <a:t>, J. and </a:t>
            </a:r>
            <a:r>
              <a:rPr lang="en-US" sz="1700" dirty="0" err="1"/>
              <a:t>Rinner</a:t>
            </a:r>
            <a:r>
              <a:rPr lang="en-US" sz="1700" dirty="0"/>
              <a:t>, C., 2015. </a:t>
            </a:r>
            <a:r>
              <a:rPr lang="en-US" sz="1700" i="1" dirty="0" err="1"/>
              <a:t>Multicriteria</a:t>
            </a:r>
            <a:r>
              <a:rPr lang="en-US" sz="1700" i="1" dirty="0"/>
              <a:t> decision analysis in geographic information science</a:t>
            </a:r>
            <a:r>
              <a:rPr lang="en-US" sz="1700" dirty="0"/>
              <a:t>. New </a:t>
            </a:r>
            <a:r>
              <a:rPr lang="en-US" sz="1700" dirty="0" smtClean="0"/>
              <a:t>York: Springer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Salo, </a:t>
            </a:r>
            <a:r>
              <a:rPr lang="en-US" sz="1600" dirty="0" smtClean="0"/>
              <a:t>A</a:t>
            </a:r>
            <a:r>
              <a:rPr lang="en-US" sz="1600" dirty="0"/>
              <a:t>. and Hämäläinen, R.P., 1992. Preference assessment by imprecise ratio statements. </a:t>
            </a:r>
            <a:r>
              <a:rPr lang="en-US" sz="1600" i="1" dirty="0"/>
              <a:t>Operations Research</a:t>
            </a:r>
            <a:r>
              <a:rPr lang="en-US" sz="1600" dirty="0"/>
              <a:t>, </a:t>
            </a:r>
            <a:r>
              <a:rPr lang="en-US" sz="1600" i="1" dirty="0"/>
              <a:t>40</a:t>
            </a:r>
            <a:r>
              <a:rPr lang="en-US" sz="1600" dirty="0"/>
              <a:t>(6</a:t>
            </a:r>
            <a:r>
              <a:rPr lang="en-US" sz="16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700" dirty="0" smtClean="0"/>
              <a:t>Savage</a:t>
            </a:r>
            <a:r>
              <a:rPr lang="en-US" sz="1700" dirty="0"/>
              <a:t>, L.J., </a:t>
            </a:r>
            <a:r>
              <a:rPr lang="en-US" sz="1700" dirty="0" smtClean="0"/>
              <a:t>1954. </a:t>
            </a:r>
            <a:r>
              <a:rPr lang="en-US" sz="1700" i="1" dirty="0"/>
              <a:t>The foundations of statistics</a:t>
            </a:r>
            <a:r>
              <a:rPr lang="en-US" sz="1700" dirty="0"/>
              <a:t>. New </a:t>
            </a:r>
            <a:r>
              <a:rPr lang="en-US" sz="1700" dirty="0" smtClean="0"/>
              <a:t>York: John </a:t>
            </a:r>
            <a:r>
              <a:rPr lang="en-US" sz="1700" dirty="0"/>
              <a:t>Wiley and </a:t>
            </a:r>
            <a:r>
              <a:rPr lang="en-US" sz="1700" dirty="0" smtClean="0"/>
              <a:t>Sons</a:t>
            </a:r>
          </a:p>
          <a:p>
            <a:pPr>
              <a:spcAft>
                <a:spcPts val="600"/>
              </a:spcAft>
            </a:pPr>
            <a:r>
              <a:rPr lang="en-US" sz="1700" dirty="0"/>
              <a:t>Simon, J., Kirkwood, C.W. and Keller, L.R., </a:t>
            </a:r>
            <a:r>
              <a:rPr lang="en-US" sz="1700" dirty="0" smtClean="0"/>
              <a:t>2014. </a:t>
            </a:r>
            <a:r>
              <a:rPr lang="en-US" sz="1700" dirty="0"/>
              <a:t>Decision analysis with geographically varying outcomes: Preference models and illustrative applications. </a:t>
            </a:r>
            <a:r>
              <a:rPr lang="en-US" sz="1700" i="1" dirty="0"/>
              <a:t>Operations Research</a:t>
            </a:r>
            <a:r>
              <a:rPr lang="en-US" sz="1700" dirty="0"/>
              <a:t>, </a:t>
            </a:r>
            <a:r>
              <a:rPr lang="en-US" sz="1700" i="1" dirty="0"/>
              <a:t>62</a:t>
            </a:r>
            <a:r>
              <a:rPr lang="en-US" sz="1700" dirty="0"/>
              <a:t>(1)</a:t>
            </a:r>
            <a:endParaRPr lang="en-US" sz="17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432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92" y="2880000"/>
            <a:ext cx="1260000" cy="12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92" y="1260000"/>
            <a:ext cx="1260000" cy="12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Decision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7999" y="1260000"/>
                <a:ext cx="6535223" cy="3337200"/>
              </a:xfrm>
            </p:spPr>
            <p:txBody>
              <a:bodyPr/>
              <a:lstStyle/>
              <a:p>
                <a:pPr marL="288000" lvl="1">
                  <a:spcBef>
                    <a:spcPts val="600"/>
                  </a:spcBef>
                </a:pPr>
                <a:r>
                  <a:rPr lang="en-US" sz="1800" dirty="0" smtClean="0"/>
                  <a:t>Consequences of alternatives are distributed across a geographical region</a:t>
                </a:r>
                <a:endParaRPr lang="en-US" dirty="0"/>
              </a:p>
              <a:p>
                <a:pPr marL="288000" lvl="1">
                  <a:spcBef>
                    <a:spcPts val="600"/>
                  </a:spcBef>
                </a:pPr>
                <a:r>
                  <a:rPr lang="en-US" sz="1800" dirty="0" smtClean="0"/>
                  <a:t>E.g., select the </a:t>
                </a:r>
                <a:r>
                  <a:rPr lang="en-US" sz="1800" dirty="0"/>
                  <a:t>p</a:t>
                </a:r>
                <a:r>
                  <a:rPr lang="en-US" sz="1800" dirty="0" smtClean="0"/>
                  <a:t>osition of a rescue helicopter base,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Alternatives imply different response times, i.e., consequences, for each location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Locations not equally important? (cf. population density)</a:t>
                </a:r>
              </a:p>
              <a:p>
                <a:pPr marL="288000" lvl="1">
                  <a:spcBef>
                    <a:spcPts val="600"/>
                  </a:spcBef>
                </a:pPr>
                <a:r>
                  <a:rPr lang="en-US" sz="1800" dirty="0" smtClean="0"/>
                  <a:t>Plenty of other applications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Urban</a:t>
                </a:r>
                <a:r>
                  <a:rPr lang="en-US" sz="1600" dirty="0"/>
                  <a:t>, environmental and transportation </a:t>
                </a:r>
                <a:r>
                  <a:rPr lang="en-US" sz="1600" dirty="0" smtClean="0"/>
                  <a:t>planning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Waste </a:t>
                </a:r>
                <a:r>
                  <a:rPr lang="en-US" sz="1600" dirty="0"/>
                  <a:t>management, hydrology, agriculture, and </a:t>
                </a:r>
                <a:r>
                  <a:rPr lang="en-US" sz="1600" dirty="0" smtClean="0"/>
                  <a:t>forestry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/>
                  <a:t>See, e.g., </a:t>
                </a:r>
                <a:r>
                  <a:rPr lang="en-US" sz="1600" dirty="0" err="1"/>
                  <a:t>Malczewski</a:t>
                </a:r>
                <a:r>
                  <a:rPr lang="en-US" sz="1600" dirty="0"/>
                  <a:t> &amp; </a:t>
                </a:r>
                <a:r>
                  <a:rPr lang="en-US" sz="1600" dirty="0" err="1"/>
                  <a:t>Rinner</a:t>
                </a:r>
                <a:r>
                  <a:rPr lang="en-US" sz="1600" dirty="0"/>
                  <a:t> 2015, Ferretti &amp; </a:t>
                </a:r>
                <a:r>
                  <a:rPr lang="en-US" sz="1600" dirty="0" err="1"/>
                  <a:t>Montibeller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2016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99" y="1260000"/>
                <a:ext cx="6535223" cy="3337200"/>
              </a:xfrm>
              <a:blipFill rotWithShape="1">
                <a:blip r:embed="rId4"/>
                <a:stretch>
                  <a:fillRect l="-1213" t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343992" y="4335590"/>
            <a:ext cx="684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8028384" y="4343149"/>
            <a:ext cx="57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Short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7343992" y="4620148"/>
            <a:ext cx="1260000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B05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724128" y="4529496"/>
            <a:ext cx="1619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Response time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343992" y="900000"/>
            <a:ext cx="1260000" cy="360000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b" anchorCtr="1">
            <a:noAutofit/>
          </a:bodyPr>
          <a:lstStyle/>
          <a:p>
            <a:pPr algn="ctr"/>
            <a:r>
              <a:rPr lang="en-US" sz="1200" dirty="0" smtClean="0"/>
              <a:t>Alternative 1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7343992" y="2520000"/>
            <a:ext cx="1260000" cy="360000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b" anchorCtr="1">
            <a:noAutofit/>
          </a:bodyPr>
          <a:lstStyle/>
          <a:p>
            <a:pPr algn="ctr"/>
            <a:r>
              <a:rPr lang="en-US" sz="1200" dirty="0" smtClean="0"/>
              <a:t>Alternative 2</a:t>
            </a:r>
            <a:endParaRPr lang="en-US" sz="1200" dirty="0"/>
          </a:p>
        </p:txBody>
      </p:sp>
      <p:sp>
        <p:nvSpPr>
          <p:cNvPr id="2" name="5-Point Star 1"/>
          <p:cNvSpPr/>
          <p:nvPr/>
        </p:nvSpPr>
        <p:spPr>
          <a:xfrm>
            <a:off x="7541992" y="1710000"/>
            <a:ext cx="108000" cy="108000"/>
          </a:xfrm>
          <a:prstGeom prst="star5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55214" y="1417787"/>
                <a:ext cx="466217" cy="349017"/>
              </a:xfrm>
              <a:prstGeom prst="rect">
                <a:avLst/>
              </a:prstGeom>
              <a:noFill/>
            </p:spPr>
            <p:txBody>
              <a:bodyPr wrap="square" lIns="71322" tIns="35661" rIns="71322" bIns="3566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214" y="1417787"/>
                <a:ext cx="466217" cy="3490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41265" y="3587491"/>
                <a:ext cx="408510" cy="349017"/>
              </a:xfrm>
              <a:prstGeom prst="rect">
                <a:avLst/>
              </a:prstGeom>
              <a:noFill/>
            </p:spPr>
            <p:txBody>
              <a:bodyPr wrap="square" lIns="71322" tIns="35661" rIns="71322" bIns="3566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65" y="3587491"/>
                <a:ext cx="408510" cy="349017"/>
              </a:xfrm>
              <a:prstGeom prst="rect">
                <a:avLst/>
              </a:prstGeom>
              <a:blipFill rotWithShape="0">
                <a:blip r:embed="rId6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5-Point Star 29"/>
          <p:cNvSpPr/>
          <p:nvPr/>
        </p:nvSpPr>
        <p:spPr>
          <a:xfrm>
            <a:off x="8171992" y="3708000"/>
            <a:ext cx="108000" cy="108000"/>
          </a:xfrm>
          <a:prstGeom prst="star5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60000" y="3217540"/>
            <a:ext cx="8424000" cy="15825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marL="288000" indent="-2304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304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contribution:</a:t>
            </a:r>
          </a:p>
          <a:p>
            <a:pPr lvl="1"/>
            <a:r>
              <a:rPr lang="en-US" dirty="0" smtClean="0"/>
              <a:t>Axiomatic </a:t>
            </a:r>
            <a:r>
              <a:rPr lang="en-US" dirty="0"/>
              <a:t>basis for preferences that can be represented with the </a:t>
            </a:r>
            <a:r>
              <a:rPr lang="en-US" dirty="0" smtClean="0"/>
              <a:t>spatial value function</a:t>
            </a:r>
            <a:endParaRPr lang="en-US" dirty="0"/>
          </a:p>
          <a:p>
            <a:pPr lvl="1"/>
            <a:r>
              <a:rPr lang="en-US" dirty="0"/>
              <a:t>Spatial </a:t>
            </a:r>
            <a:r>
              <a:rPr lang="en-US" dirty="0" smtClean="0"/>
              <a:t>preference programming</a:t>
            </a:r>
            <a:r>
              <a:rPr lang="en-US" dirty="0"/>
              <a:t>: </a:t>
            </a:r>
            <a:r>
              <a:rPr lang="en-US" dirty="0" smtClean="0"/>
              <a:t>Determination of dominances among alternatives </a:t>
            </a:r>
            <a:r>
              <a:rPr lang="en-US" dirty="0"/>
              <a:t>based on incomplete specification of </a:t>
            </a:r>
            <a:r>
              <a:rPr lang="en-US" dirty="0" smtClean="0"/>
              <a:t>weights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/>
              <a:t>Value </a:t>
            </a:r>
            <a:r>
              <a:rPr lang="en-US" dirty="0" smtClean="0"/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260000"/>
                <a:ext cx="8208000" cy="1800000"/>
              </a:xfrm>
            </p:spPr>
            <p:txBody>
              <a:bodyPr/>
              <a:lstStyle/>
              <a:p>
                <a:r>
                  <a:rPr lang="en-US" dirty="0" smtClean="0"/>
                  <a:t>Value of decision </a:t>
                </a:r>
                <a:r>
                  <a:rPr lang="en-US" dirty="0"/>
                  <a:t>alternative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(Simon, Kirkwood and Keller </a:t>
                </a:r>
                <a:r>
                  <a:rPr lang="en-US" dirty="0" smtClean="0"/>
                  <a:t>2014):</a:t>
                </a:r>
                <a:endParaRPr lang="en-US" dirty="0"/>
              </a:p>
              <a:p>
                <a:pPr marL="57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4560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: spatial </a:t>
                </a:r>
                <a:r>
                  <a:rPr lang="en-US" dirty="0"/>
                  <a:t>weight (“importance”) </a:t>
                </a:r>
                <a:r>
                  <a:rPr lang="en-US" dirty="0" smtClean="0"/>
                  <a:t>of specific location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region </a:t>
                </a:r>
                <a:r>
                  <a:rPr lang="en-US" i="1" dirty="0" smtClean="0"/>
                  <a:t>S</a:t>
                </a:r>
              </a:p>
              <a:p>
                <a:pPr marL="345600" lvl="1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: consequence for location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when </a:t>
                </a:r>
                <a:r>
                  <a:rPr lang="en-US" dirty="0"/>
                  <a:t>alternative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is chosen</a:t>
                </a:r>
              </a:p>
              <a:p>
                <a:pPr marL="3456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: consequence value function</a:t>
                </a:r>
              </a:p>
              <a:p>
                <a:pPr marL="3456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260000"/>
                <a:ext cx="8208000" cy="1800000"/>
              </a:xfrm>
              <a:blipFill rotWithShape="0">
                <a:blip r:embed="rId2"/>
                <a:stretch>
                  <a:fillRect l="-966" t="-4407" b="-271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68000" y="3325540"/>
            <a:ext cx="8208000" cy="872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8000" indent="-2304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304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Challenges: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Specifying spatial </a:t>
            </a:r>
            <a:r>
              <a:rPr lang="en-US" dirty="0"/>
              <a:t>weights 𝑎(𝑠) </a:t>
            </a:r>
            <a:r>
              <a:rPr lang="en-US" dirty="0" smtClean="0"/>
              <a:t>for an infinite number of locations 𝑠</a:t>
            </a:r>
          </a:p>
          <a:p>
            <a:pPr lvl="1"/>
            <a:r>
              <a:rPr lang="en-US" dirty="0" smtClean="0"/>
              <a:t>Only a conjecture on the underlying preference assumptions exists </a:t>
            </a:r>
          </a:p>
        </p:txBody>
      </p:sp>
    </p:spTree>
    <p:extLst>
      <p:ext uri="{BB962C8B-B14F-4D97-AF65-F5344CB8AC3E}">
        <p14:creationId xmlns:p14="http://schemas.microsoft.com/office/powerpoint/2010/main" val="40811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760000" y="1309508"/>
            <a:ext cx="2880000" cy="1620000"/>
            <a:chOff x="5760000" y="1309508"/>
            <a:chExt cx="2880000" cy="162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840000" y="2029508"/>
                  <a:ext cx="720000" cy="5400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≽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000" y="2029508"/>
                  <a:ext cx="720000" cy="5400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20000" y="130950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0" y="1309508"/>
                  <a:ext cx="540000" cy="360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740000" y="130950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000" y="1309508"/>
                  <a:ext cx="540000" cy="36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1669508"/>
              <a:ext cx="1260000" cy="126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000" y="1669508"/>
              <a:ext cx="1260000" cy="1260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60000" y="1669508"/>
            <a:ext cx="2880000" cy="1260000"/>
            <a:chOff x="5760000" y="1669508"/>
            <a:chExt cx="2880000" cy="1260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1669508"/>
              <a:ext cx="1260000" cy="126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000" y="1669508"/>
              <a:ext cx="1260000" cy="12600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616568" y="4840214"/>
            <a:ext cx="3275911" cy="7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985292"/>
                <a:ext cx="4966156" cy="33372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≽</m:t>
                    </m:r>
                  </m:oMath>
                </a14:m>
                <a:r>
                  <a:rPr lang="en-US" sz="2000" dirty="0"/>
                  <a:t> be a binary relation on </a:t>
                </a:r>
                <a:r>
                  <a:rPr lang="en-US" sz="2000" dirty="0" smtClean="0"/>
                  <a:t>the set of decision alternatives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i-FI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: set of locations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 set of consequences</a:t>
                </a:r>
              </a:p>
              <a:p>
                <a:r>
                  <a:rPr lang="en-US" sz="2000" dirty="0" smtClean="0"/>
                  <a:t>Assumptions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A1	​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≽</m:t>
                    </m:r>
                  </m:oMath>
                </a14:m>
                <a:r>
                  <a:rPr lang="en-US" dirty="0"/>
                  <a:t> is transitive and complete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A2	There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A3	“Spatial preference </a:t>
                </a:r>
                <a:r>
                  <a:rPr lang="en-US" dirty="0"/>
                  <a:t>independence”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A4	“Consequence </a:t>
                </a:r>
                <a:r>
                  <a:rPr lang="en-US" dirty="0"/>
                  <a:t>consistency”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A5	“Spatial consistency</a:t>
                </a:r>
                <a:r>
                  <a:rPr lang="en-US" dirty="0"/>
                  <a:t>”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A6	“Divisibility of </a:t>
                </a:r>
                <a:r>
                  <a:rPr lang="en-US" dirty="0" err="1" smtClean="0"/>
                  <a:t>subregions</a:t>
                </a:r>
                <a:r>
                  <a:rPr lang="en-US" dirty="0" smtClean="0"/>
                  <a:t>”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A7	“Monotonicity”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985292"/>
                <a:ext cx="4966156" cy="3337200"/>
              </a:xfrm>
              <a:blipFill rotWithShape="0">
                <a:blip r:embed="rId9"/>
                <a:stretch>
                  <a:fillRect l="-1843" t="-2194" b="-1298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6930000" y="2767500"/>
                <a:ext cx="540000" cy="72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30000" y="2767500"/>
                <a:ext cx="540000" cy="72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760000" y="3002518"/>
            <a:ext cx="2880000" cy="1620000"/>
            <a:chOff x="5760000" y="3002518"/>
            <a:chExt cx="2880000" cy="162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40000" y="3722518"/>
                  <a:ext cx="720000" cy="5400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≽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000" y="3722518"/>
                  <a:ext cx="720000" cy="540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20000" y="300251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0" y="3002518"/>
                  <a:ext cx="540000" cy="360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740000" y="300251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000" y="3002518"/>
                  <a:ext cx="540000" cy="360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3362518"/>
              <a:ext cx="1260000" cy="1260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000" y="3362518"/>
              <a:ext cx="1260000" cy="12600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59999" y="4659918"/>
            <a:ext cx="2880000" cy="754688"/>
            <a:chOff x="5849003" y="4199691"/>
            <a:chExt cx="2629273" cy="754688"/>
          </a:xfrm>
        </p:grpSpPr>
        <p:sp>
          <p:nvSpPr>
            <p:cNvPr id="33" name="TextBox 32"/>
            <p:cNvSpPr txBox="1"/>
            <p:nvPr/>
          </p:nvSpPr>
          <p:spPr>
            <a:xfrm>
              <a:off x="5849003" y="467738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Least preferred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14091" y="4677379"/>
              <a:ext cx="1223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Most preferred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417619" y="4199691"/>
                  <a:ext cx="158760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Consequences </a:t>
                  </a:r>
                  <a14:m>
                    <m:oMath xmlns:m="http://schemas.openxmlformats.org/officeDocument/2006/math">
                      <m:r>
                        <a:rPr lang="fi-FI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619" y="4199691"/>
                  <a:ext cx="1587608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54" t="-5357" b="-21429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5849003" y="4534189"/>
              <a:ext cx="2629273" cy="14401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76056" y="940176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A3: Preference </a:t>
            </a:r>
            <a:r>
              <a:rPr lang="en-US" sz="1400" dirty="0"/>
              <a:t>between two alternatives does not depend on locations with equal </a:t>
            </a:r>
            <a:r>
              <a:rPr lang="en-US" sz="1400" dirty="0" smtClean="0"/>
              <a:t>consequence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68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uiExpand="1" build="p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noProof="0" dirty="0" smtClean="0"/>
                  <a:t>Additive Spatial Value Function </a:t>
                </a:r>
                <a14:m>
                  <m:oMath xmlns:m="http://schemas.openxmlformats.org/officeDocument/2006/math">
                    <m:r>
                      <a:rPr lang="fi-FI" b="1" i="1" noProof="0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fi-FI" b="1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1" i="1" noProof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noProof="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000" y="121196"/>
                <a:ext cx="8208000" cy="864096"/>
              </a:xfrm>
              <a:blipFill rotWithShape="0">
                <a:blip r:embed="rId2"/>
                <a:stretch>
                  <a:fillRect b="-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noProof="0" dirty="0" smtClean="0">
                    <a:solidFill>
                      <a:prstClr val="black"/>
                    </a:solidFill>
                  </a:rPr>
                  <a:t>Theorem. </a:t>
                </a:r>
                <a14:m>
                  <m:oMath xmlns:m="http://schemas.openxmlformats.org/officeDocument/2006/math">
                    <m:r>
                      <a:rPr lang="en-US" sz="1800" i="1" noProof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≽</m:t>
                    </m:r>
                  </m:oMath>
                </a14:m>
                <a:r>
                  <a:rPr lang="en-US" sz="1800" noProof="0" dirty="0">
                    <a:solidFill>
                      <a:prstClr val="black"/>
                    </a:solidFill>
                  </a:rPr>
                  <a:t> satisfies A1-A7 </a:t>
                </a:r>
                <a:r>
                  <a:rPr lang="en-US" sz="1800" noProof="0" dirty="0" err="1">
                    <a:solidFill>
                      <a:prstClr val="black"/>
                    </a:solidFill>
                  </a:rPr>
                  <a:t>iff</a:t>
                </a:r>
                <a:r>
                  <a:rPr lang="en-US" sz="1800" noProof="0" dirty="0">
                    <a:solidFill>
                      <a:prstClr val="black"/>
                    </a:solidFill>
                  </a:rPr>
                  <a:t> there exists a non-atomic measure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i="1" noProof="0" dirty="0"/>
                  <a:t> </a:t>
                </a:r>
                <a:r>
                  <a:rPr lang="en-US" sz="1800" noProof="0" dirty="0"/>
                  <a:t>on</a:t>
                </a:r>
                <a:r>
                  <a:rPr lang="en-US" sz="1800" i="1" noProof="0" dirty="0"/>
                  <a:t>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800" i="1" noProof="0" dirty="0"/>
                  <a:t> </a:t>
                </a:r>
                <a:r>
                  <a:rPr lang="en-US" sz="1800" noProof="0" dirty="0"/>
                  <a:t>and a bounded function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/>
                      </a:rPr>
                      <m:t>𝑣</m:t>
                    </m:r>
                    <m:r>
                      <a:rPr lang="en-US" sz="1800" i="1" noProof="0">
                        <a:latin typeface="Cambria Math"/>
                      </a:rPr>
                      <m:t>:</m:t>
                    </m:r>
                    <m:r>
                      <a:rPr lang="en-US" sz="1800" i="1" noProof="0">
                        <a:latin typeface="Cambria Math"/>
                      </a:rPr>
                      <m:t>𝐶</m:t>
                    </m:r>
                    <m:r>
                      <a:rPr lang="en-US" sz="1800" i="1" noProof="0">
                        <a:latin typeface="Cambria Math"/>
                      </a:rPr>
                      <m:t>→</m:t>
                    </m:r>
                    <m:r>
                      <a:rPr lang="en-US" sz="1800" i="1" noProof="0">
                        <a:latin typeface="Cambria Math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i="1" noProof="0" dirty="0"/>
                  <a:t> </a:t>
                </a:r>
                <a:r>
                  <a:rPr lang="en-US" sz="1800" noProof="0" dirty="0"/>
                  <a:t>such that</a:t>
                </a:r>
                <a:r>
                  <a:rPr lang="en-US" sz="1800" noProof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 noProof="0">
                        <a:latin typeface="Cambria Math" panose="02040503050406030204" pitchFamily="18" charset="0"/>
                      </a:rPr>
                      <m:t>≽</m:t>
                    </m:r>
                    <m:sSup>
                      <m:sSup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noProof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i-FI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1800" b="0" i="1" noProof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i-FI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i-FI" sz="1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1800" b="0" i="1" noProof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i-FI" sz="1800" b="0" i="1" noProof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i-FI" dirty="0" smtClean="0"/>
                  <a:t> w</a:t>
                </a:r>
                <a:r>
                  <a:rPr lang="fi-FI" sz="1800" b="0" noProof="0" dirty="0" smtClean="0"/>
                  <a:t>here</a:t>
                </a:r>
                <a:br>
                  <a:rPr lang="fi-FI" sz="1800" b="0" noProof="0" dirty="0" smtClean="0"/>
                </a:b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i-FI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1800" b="0" i="1" noProof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noProof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supHide m:val="on"/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1800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noProof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1800" i="1" noProof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noProof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800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noProof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fi-FI" sz="1800" noProof="0" dirty="0" smtClean="0"/>
              </a:p>
              <a:p>
                <a:pPr lvl="1"/>
                <a:r>
                  <a:rPr lang="en-US" dirty="0" smtClean="0"/>
                  <a:t>Proof based </a:t>
                </a:r>
                <a:r>
                  <a:rPr lang="en-US" dirty="0"/>
                  <a:t>on </a:t>
                </a:r>
                <a:r>
                  <a:rPr lang="en-US" dirty="0" smtClean="0"/>
                  <a:t>Savage 1954</a:t>
                </a:r>
                <a:endParaRPr lang="en-US" sz="1600" noProof="0" dirty="0" smtClean="0"/>
              </a:p>
              <a:p>
                <a:r>
                  <a:rPr lang="en-US" sz="1800" noProof="0" dirty="0" smtClean="0"/>
                  <a:t>The weighting function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noProof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1800" i="1" noProof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noProof="0" dirty="0" smtClean="0"/>
              </a:p>
              <a:p>
                <a:pPr lvl="1"/>
                <a:r>
                  <a:rPr lang="en-US" sz="1600" noProof="0" dirty="0"/>
                  <a:t>Assigns a weight to each </a:t>
                </a:r>
                <a:r>
                  <a:rPr lang="en-US" sz="1600" noProof="0" dirty="0" err="1"/>
                  <a:t>subregion</a:t>
                </a:r>
                <a:r>
                  <a:rPr lang="en-US" sz="1600" noProof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noProof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i="1" noProof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i="1" noProof="0">
                        <a:latin typeface="Cambria Math"/>
                      </a:rPr>
                      <m:t>⊆</m:t>
                    </m:r>
                    <m:r>
                      <a:rPr lang="en-US" sz="1600" i="1" noProof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600" noProof="0" dirty="0"/>
                  <a:t> (cf. </a:t>
                </a:r>
                <a:r>
                  <a:rPr lang="en-US" sz="1600" noProof="0" dirty="0" smtClean="0"/>
                  <a:t>relative importance)</a:t>
                </a:r>
              </a:p>
              <a:p>
                <a:pPr lvl="1"/>
                <a:r>
                  <a:rPr lang="en-US" sz="1600" noProof="0" dirty="0" smtClean="0"/>
                  <a:t>Connection </a:t>
                </a:r>
                <a:r>
                  <a:rPr lang="en-US" sz="1600" noProof="0" dirty="0"/>
                  <a:t>to Simon’s et al. weighting </a:t>
                </a:r>
                <a14:m>
                  <m:oMath xmlns:m="http://schemas.openxmlformats.org/officeDocument/2006/math">
                    <m:r>
                      <a:rPr lang="fi-FI" sz="1600" b="0" i="1" noProof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fi-FI" sz="16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16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noProof="0" dirty="0" smtClean="0"/>
                  <a:t>: </a:t>
                </a:r>
                <a14:m>
                  <m:oMath xmlns:m="http://schemas.openxmlformats.org/officeDocument/2006/math">
                    <m:r>
                      <a:rPr lang="en-US" sz="1600" i="1" noProof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600" i="1" noProof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noProof="0"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6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1600" i="1" noProof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sz="1600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noProof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1600" i="1" noProof="0"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en-US" sz="1600" noProof="0" dirty="0" smtClean="0"/>
              </a:p>
              <a:p>
                <a14:m>
                  <m:oMath xmlns:m="http://schemas.openxmlformats.org/officeDocument/2006/math">
                    <m:r>
                      <a:rPr lang="en-US" sz="1800" i="1" noProof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noProof="0" dirty="0"/>
                  <a:t> is a cardinal value function for consequences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/>
                      </a:rPr>
                      <m:t>𝑐</m:t>
                    </m:r>
                    <m:r>
                      <a:rPr lang="en-US" sz="1800" i="1" noProof="0">
                        <a:latin typeface="Cambria Math"/>
                      </a:rPr>
                      <m:t>=</m:t>
                    </m:r>
                    <m:r>
                      <a:rPr lang="en-US" sz="1800" i="1" noProof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noProof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sz="1800" noProof="0" dirty="0" smtClean="0"/>
              </a:p>
              <a:p>
                <a:pPr lvl="1"/>
                <a:r>
                  <a:rPr lang="en-US" sz="1600" noProof="0" dirty="0"/>
                  <a:t>I.e., unique up to positive affine </a:t>
                </a:r>
                <a:r>
                  <a:rPr lang="en-US" sz="1600" noProof="0" dirty="0" smtClean="0"/>
                  <a:t>scaling</a:t>
                </a:r>
              </a:p>
              <a:p>
                <a:pPr lvl="1"/>
                <a:r>
                  <a:rPr lang="fi-FI" noProof="0" dirty="0" smtClean="0"/>
                  <a:t>E.g., additive multiattribute </a:t>
                </a:r>
                <a14:m>
                  <m:oMath xmlns:m="http://schemas.openxmlformats.org/officeDocument/2006/math">
                    <m:r>
                      <a:rPr lang="fi-FI" b="0" i="1" noProof="0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fi-FI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1" noProof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fi-FI" b="0" i="1" noProof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i-FI" b="0" i="1" noProof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b="0" i="1" noProof="0" smtClean="0">
                            <a:latin typeface="Cambria Math"/>
                          </a:rPr>
                          <m:t>𝑗</m:t>
                        </m:r>
                        <m:r>
                          <a:rPr lang="fi-FI" b="0" i="1" noProof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i-FI" b="0" i="1" noProof="0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noProof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i-FI" b="0" i="1" noProof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noProof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fi-FI" b="0" i="1" noProof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noProof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i-FI" b="0" i="1" noProof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6" t="-2377" r="-1114" b="-1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440000"/>
            <a:ext cx="1260000" cy="12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440000"/>
            <a:ext cx="1260000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Incomplete Preference Information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64288" y="1829728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829728"/>
                <a:ext cx="50405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20000" y="2792052"/>
                <a:ext cx="2520000" cy="1385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i-FI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≽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i-FI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i-FI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fi-FI" sz="16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fi-FI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1600" b="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1600" b="0" i="1">
                          <a:latin typeface="Cambria Math"/>
                        </a:rPr>
                        <m:t>≥</m:t>
                      </m:r>
                      <m:r>
                        <a:rPr lang="en-US" sz="1600" b="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 algn="ctr"/>
                <a:r>
                  <a:rPr lang="en-US" sz="1600" dirty="0" smtClean="0"/>
                  <a:t>”</a:t>
                </a:r>
                <a:r>
                  <a:rPr lang="en-US" sz="1600" dirty="0" err="1" smtClean="0"/>
                  <a:t>Subregion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b="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 smtClean="0"/>
                  <a:t> more</a:t>
                </a:r>
                <a:br>
                  <a:rPr lang="en-US" sz="1600" dirty="0" smtClean="0"/>
                </a:br>
                <a:r>
                  <a:rPr lang="en-US" sz="1600" dirty="0" smtClean="0"/>
                  <a:t>important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”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2792052"/>
                <a:ext cx="2520000" cy="1385957"/>
              </a:xfrm>
              <a:prstGeom prst="rect">
                <a:avLst/>
              </a:prstGeom>
              <a:blipFill rotWithShape="0">
                <a:blip r:embed="rId7"/>
                <a:stretch>
                  <a:fillRect b="-396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00000" y="1045840"/>
                <a:ext cx="540000" cy="33855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i-FI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00" y="1045840"/>
                <a:ext cx="54000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260000"/>
                <a:ext cx="5337562" cy="3337200"/>
              </a:xfrm>
            </p:spPr>
            <p:txBody>
              <a:bodyPr/>
              <a:lstStyle/>
              <a:p>
                <a:r>
                  <a:rPr lang="en-US" sz="1800" noProof="0" dirty="0" smtClean="0"/>
                  <a:t>Small </a:t>
                </a:r>
                <a:r>
                  <a:rPr lang="en-US" sz="1800" noProof="0" dirty="0"/>
                  <a:t>set of feasible </a:t>
                </a:r>
                <a:r>
                  <a:rPr lang="en-US" sz="1800" noProof="0" dirty="0" smtClean="0"/>
                  <a:t>weighting functions can be sufficient for ranking alternatives</a:t>
                </a:r>
              </a:p>
              <a:p>
                <a:pPr lvl="1"/>
                <a:r>
                  <a:rPr lang="en-US" dirty="0" smtClean="0"/>
                  <a:t>Avoiding the overwhelming task of specifying </a:t>
                </a:r>
                <a:r>
                  <a:rPr lang="en-US" dirty="0"/>
                  <a:t>the </a:t>
                </a:r>
                <a:r>
                  <a:rPr lang="en-US" dirty="0" smtClean="0"/>
                  <a:t>exact weighting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sz="1800" noProof="0" dirty="0" smtClean="0"/>
                  <a:t>Stated preferences </a:t>
                </a:r>
                <a:r>
                  <a:rPr lang="en-US" sz="1800" noProof="0" dirty="0"/>
                  <a:t>between </a:t>
                </a:r>
                <a:r>
                  <a:rPr lang="en-US" sz="1800" noProof="0" dirty="0" smtClean="0"/>
                  <a:t>pairs </a:t>
                </a:r>
                <a:r>
                  <a:rPr lang="en-US" dirty="0"/>
                  <a:t>of alternatives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sz="1800" noProof="0" dirty="0" smtClean="0"/>
                  <a:t>Constraints on the spatial weighting function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noProof="0" dirty="0"/>
                  <a:t> and </a:t>
                </a:r>
                <a:r>
                  <a:rPr lang="en-US" sz="1800" noProof="0" dirty="0" smtClean="0"/>
                  <a:t>the vector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noProof="0" dirty="0" smtClean="0"/>
                  <a:t> of attribute weights</a:t>
                </a:r>
              </a:p>
              <a:p>
                <a:r>
                  <a:rPr lang="en-US" sz="1800" noProof="0" dirty="0" smtClean="0"/>
                  <a:t>Multiple preference statements comparing suitable alternatives </a:t>
                </a:r>
                <a:r>
                  <a:rPr lang="en-US" sz="1800" noProof="0" dirty="0">
                    <a:sym typeface="Symbol" panose="05050102010706020507" pitchFamily="18" charset="2"/>
                  </a:rPr>
                  <a:t> </a:t>
                </a:r>
                <a:r>
                  <a:rPr lang="en-US" sz="1800" noProof="0" dirty="0" smtClean="0">
                    <a:sym typeface="Symbol" panose="05050102010706020507" pitchFamily="18" charset="2"/>
                  </a:rPr>
                  <a:t>System of </a:t>
                </a:r>
                <a:r>
                  <a:rPr lang="en-US" sz="1800" noProof="0" dirty="0" smtClean="0"/>
                  <a:t>linear constraints 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noProof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noProof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i-FI" sz="1600" b="0" i="0" noProof="0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fi-FI" sz="1600" b="0" i="1" noProof="0" smtClean="0">
                        <a:latin typeface="Cambria Math"/>
                      </a:rPr>
                      <m:t>,…,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i-FI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noProof="0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i="1" noProof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600" i="1" noProof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i-FI" sz="1600" b="0" i="1" noProof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noProof="0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fi-FI" sz="1600" b="0" i="1" noProof="0" smtClean="0">
                        <a:latin typeface="Cambria Math"/>
                      </a:rPr>
                      <m:t>𝑆</m:t>
                    </m:r>
                  </m:oMath>
                </a14:m>
                <a:endParaRPr lang="en-US" sz="1600" noProof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i-FI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i-FI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i-FI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1600" noProof="0" dirty="0" smtClean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260000"/>
                <a:ext cx="5337562" cy="3337200"/>
              </a:xfrm>
              <a:blipFill rotWithShape="1">
                <a:blip r:embed="rId9"/>
                <a:stretch>
                  <a:fillRect l="-1486" t="-2377" r="-1143" b="-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920000" y="1045840"/>
                <a:ext cx="540000" cy="33855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i-FI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1045840"/>
                <a:ext cx="54000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5816" y="2029199"/>
                <a:ext cx="4171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14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fi-FI" sz="1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i-FI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816" y="2029199"/>
                <a:ext cx="417101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99052" y="1901651"/>
                <a:ext cx="420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14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fi-FI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i-FI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052" y="1901651"/>
                <a:ext cx="42094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939999" y="4258015"/>
            <a:ext cx="2880000" cy="696364"/>
            <a:chOff x="5849003" y="4258015"/>
            <a:chExt cx="2629273" cy="696364"/>
          </a:xfrm>
        </p:grpSpPr>
        <p:sp>
          <p:nvSpPr>
            <p:cNvPr id="26" name="TextBox 25"/>
            <p:cNvSpPr txBox="1"/>
            <p:nvPr/>
          </p:nvSpPr>
          <p:spPr>
            <a:xfrm>
              <a:off x="5849003" y="467738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Least preferred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14091" y="4677379"/>
              <a:ext cx="1223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Most preferred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417619" y="4258015"/>
                  <a:ext cx="17390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Consequences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619" y="4258015"/>
                  <a:ext cx="1739002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105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5849003" y="4534189"/>
              <a:ext cx="2629273" cy="14401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1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Dominance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1800" noProof="0" dirty="0" smtClean="0"/>
                  <a:t>Constraints from preference statements result in</a:t>
                </a:r>
                <a:endParaRPr lang="en-US" sz="1800" noProof="0" dirty="0"/>
              </a:p>
              <a:p>
                <a:pPr lvl="1">
                  <a:spcAft>
                    <a:spcPts val="0"/>
                  </a:spcAft>
                </a:pPr>
                <a:r>
                  <a:rPr lang="en-US" sz="1600" noProof="0" dirty="0" smtClean="0"/>
                  <a:t>A set </a:t>
                </a:r>
                <a:r>
                  <a:rPr lang="en-US" sz="1600" noProof="0" dirty="0"/>
                  <a:t>of feasible weighting </a:t>
                </a:r>
                <a:r>
                  <a:rPr lang="en-US" sz="1600" noProof="0" dirty="0" smtClean="0"/>
                  <a:t>functions </a:t>
                </a:r>
                <a14:m>
                  <m:oMath xmlns:m="http://schemas.openxmlformats.org/officeDocument/2006/math">
                    <m:r>
                      <a:rPr lang="en-US" sz="1600" noProof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i="1" noProof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 noProof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1600" i="1" noProof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|"/>
                        <m:endChr m:val="}"/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1600" noProof="0" dirty="0"/>
              </a:p>
              <a:p>
                <a:pPr lvl="1">
                  <a:spcAft>
                    <a:spcPts val="600"/>
                  </a:spcAft>
                </a:pPr>
                <a:r>
                  <a:rPr lang="en-US" sz="1600" noProof="0" dirty="0" smtClean="0"/>
                  <a:t>A set </a:t>
                </a:r>
                <a:r>
                  <a:rPr lang="en-US" sz="1600" noProof="0" dirty="0"/>
                  <a:t>of feasible attribute </a:t>
                </a:r>
                <a:r>
                  <a:rPr lang="en-US" sz="1600" noProof="0" dirty="0" smtClean="0"/>
                  <a:t>weights </a:t>
                </a:r>
                <a14:m>
                  <m:oMath xmlns:m="http://schemas.openxmlformats.org/officeDocument/2006/math">
                    <m:r>
                      <a:rPr lang="en-US" sz="1600" i="1" noProof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i="1" noProof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begChr m:val="|"/>
                        <m:endChr m:val="}"/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noProof="0" dirty="0" smtClean="0"/>
              </a:p>
              <a:p>
                <a:pPr>
                  <a:spcAft>
                    <a:spcPts val="0"/>
                  </a:spcAft>
                </a:pPr>
                <a:r>
                  <a:rPr lang="en-US" sz="1800" noProof="0" dirty="0" smtClean="0"/>
                  <a:t>Alternative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noProof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1800" b="0" i="1" noProof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noProof="0" dirty="0" smtClean="0"/>
                  <a:t> dominates alternative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noProof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1800" b="0" i="1" noProof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noProof="0" dirty="0" smtClean="0"/>
                  <a:t> if</a:t>
                </a:r>
              </a:p>
              <a:p>
                <a:pPr lvl="1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noProof="0" dirty="0">
                    <a:solidFill>
                      <a:prstClr val="black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1600" noProof="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sz="1600" noProof="0" dirty="0">
                  <a:solidFill>
                    <a:prstClr val="black"/>
                  </a:solidFill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noProof="0" dirty="0">
                    <a:solidFill>
                      <a:prstClr val="black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1600" noProof="0" dirty="0">
                    <a:solidFill>
                      <a:prstClr val="black"/>
                    </a:solidFill>
                    <a:ea typeface="Cambria Math"/>
                  </a:rPr>
                  <a:t> and</a:t>
                </a:r>
                <a:r>
                  <a:rPr lang="en-US" sz="1600" noProof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sz="1600" noProof="0" dirty="0">
                  <a:solidFill>
                    <a:prstClr val="black"/>
                  </a:solidFill>
                  <a:ea typeface="Cambria Math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800" noProof="0" dirty="0"/>
                  <a:t>Dominance check: bi-level LP problem</a:t>
                </a:r>
              </a:p>
              <a:p>
                <a:pPr marL="457200" lvl="1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noProof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noProof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noProof="0">
                                  <a:latin typeface="Cambria Math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1400" i="1" noProof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400" i="1" noProof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1400" i="1" noProof="0">
                                  <a:latin typeface="Cambria Math"/>
                                  <a:ea typeface="Cambria Math"/>
                                </a:rPr>
                                <m:t>𝒜</m:t>
                              </m:r>
                              <m:r>
                                <a:rPr lang="en-US" sz="1400" i="1" noProof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00" i="1" noProof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1400" i="1" noProof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1400" i="1" noProof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r>
                            <a:rPr lang="en-US" sz="1400" i="1" noProof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1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 noProof="0">
                              <a:latin typeface="Cambria Math"/>
                            </a:rPr>
                            <m:t>−</m:t>
                          </m:r>
                          <m:r>
                            <a:rPr lang="en-US" sz="1400" i="1" noProof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1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400" i="1" noProof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i="1" noProof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noProof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noProof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400" i="1" noProof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400" i="1" noProof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1400" noProof="0">
                                  <a:latin typeface="Cambria Math"/>
                                </a:rPr>
                                <m:t>B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1400" i="1" noProof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noProof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1400" i="1" noProof="0">
                                      <a:latin typeface="Cambria Math"/>
                                      <a:ea typeface="Cambria Math"/>
                                    </a:rPr>
                                    <m:t>𝒜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 noProof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 noProof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1600" i="1" noProof="0">
                                      <a:latin typeface="Cambria Math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16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 noProof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 noProof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1600" i="1" noProof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400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1400" i="1" noProof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noProof="0">
                                              <a:latin typeface="Cambria Math"/>
                                            </a:rPr>
                                            <m:t>inf</m:t>
                                          </m:r>
                                        </m:e>
                                        <m:lim>
                                          <m:r>
                                            <a:rPr lang="en-US" sz="1400" i="1" noProof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1400" i="1" noProof="0">
                                              <a:latin typeface="Cambria Math"/>
                                            </a:rPr>
                                            <m:t>∈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 noProof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 noProof="0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 noProof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lim>
                                      </m:limLow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400" i="1" noProof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 noProof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400" i="1" noProof="0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400" i="1" noProof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 noProof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 noProof="0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 noProof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400" i="1" noProof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 noProof="0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 noProof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 noProof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400" i="1" noProof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sz="1400" i="1" noProof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1400" i="1" noProof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i="1" noProof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 noProof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400" i="1" noProof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sz="1400" i="1" noProof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 noProof="0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nary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1400" noProof="0" dirty="0" smtClean="0"/>
              </a:p>
              <a:p>
                <a:pPr marL="457200" lvl="1" indent="0">
                  <a:spcAft>
                    <a:spcPts val="0"/>
                  </a:spcAft>
                  <a:buNone/>
                </a:pPr>
                <a:r>
                  <a:rPr lang="en-US" sz="1600" noProof="0" dirty="0" smtClean="0"/>
                  <a:t>	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noProof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b="0" i="1" noProof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1600" b="0" i="1" noProof="0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noProof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b="0" i="1" noProof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noProof="0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/>
                      </a:rPr>
                      <m:t>𝑆</m:t>
                    </m:r>
                  </m:oMath>
                </a14:m>
                <a:endParaRPr lang="en-US" sz="1600" noProof="0" dirty="0" smtClean="0"/>
              </a:p>
              <a:p>
                <a:pPr lvl="1">
                  <a:spcAft>
                    <a:spcPts val="0"/>
                  </a:spcAft>
                </a:pPr>
                <a:r>
                  <a:rPr lang="en-US" noProof="0" dirty="0" smtClean="0"/>
                  <a:t>Solution: Enumerate extreme points of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noProof="0" dirty="0" smtClean="0"/>
                  <a:t> and solve </a:t>
                </a:r>
                <a:r>
                  <a:rPr lang="en-US" noProof="0" dirty="0"/>
                  <a:t>LP </a:t>
                </a:r>
                <a:r>
                  <a:rPr lang="en-US" noProof="0" dirty="0" smtClean="0"/>
                  <a:t>problem in each one</a:t>
                </a:r>
                <a:endParaRPr lang="en-US" noProof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6" t="-2377" b="-987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052595" y="3250528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7052594" y="2355794"/>
            <a:ext cx="1584000" cy="887269"/>
          </a:xfrm>
          <a:custGeom>
            <a:avLst/>
            <a:gdLst>
              <a:gd name="connsiteX0" fmla="*/ 0 w 1575881"/>
              <a:gd name="connsiteY0" fmla="*/ 518809 h 518809"/>
              <a:gd name="connsiteX1" fmla="*/ 233464 w 1575881"/>
              <a:gd name="connsiteY1" fmla="*/ 25941 h 518809"/>
              <a:gd name="connsiteX2" fmla="*/ 810638 w 1575881"/>
              <a:gd name="connsiteY2" fmla="*/ 440988 h 518809"/>
              <a:gd name="connsiteX3" fmla="*/ 1212715 w 1575881"/>
              <a:gd name="connsiteY3" fmla="*/ 408562 h 518809"/>
              <a:gd name="connsiteX4" fmla="*/ 1575881 w 1575881"/>
              <a:gd name="connsiteY4" fmla="*/ 0 h 51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881" h="518809">
                <a:moveTo>
                  <a:pt x="0" y="518809"/>
                </a:moveTo>
                <a:cubicBezTo>
                  <a:pt x="49179" y="278860"/>
                  <a:pt x="98358" y="38911"/>
                  <a:pt x="233464" y="25941"/>
                </a:cubicBezTo>
                <a:cubicBezTo>
                  <a:pt x="368570" y="12971"/>
                  <a:pt x="647430" y="377218"/>
                  <a:pt x="810638" y="440988"/>
                </a:cubicBezTo>
                <a:cubicBezTo>
                  <a:pt x="973846" y="504758"/>
                  <a:pt x="1085175" y="482060"/>
                  <a:pt x="1212715" y="408562"/>
                </a:cubicBezTo>
                <a:cubicBezTo>
                  <a:pt x="1340256" y="335064"/>
                  <a:pt x="1458068" y="167532"/>
                  <a:pt x="157588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052595" y="2089905"/>
            <a:ext cx="1584000" cy="726332"/>
          </a:xfrm>
          <a:custGeom>
            <a:avLst/>
            <a:gdLst>
              <a:gd name="connsiteX0" fmla="*/ 0 w 1504545"/>
              <a:gd name="connsiteY0" fmla="*/ 0 h 726332"/>
              <a:gd name="connsiteX1" fmla="*/ 440988 w 1504545"/>
              <a:gd name="connsiteY1" fmla="*/ 654996 h 726332"/>
              <a:gd name="connsiteX2" fmla="*/ 1044102 w 1504545"/>
              <a:gd name="connsiteY2" fmla="*/ 428017 h 726332"/>
              <a:gd name="connsiteX3" fmla="*/ 1504545 w 1504545"/>
              <a:gd name="connsiteY3" fmla="*/ 726332 h 7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545" h="726332">
                <a:moveTo>
                  <a:pt x="0" y="0"/>
                </a:moveTo>
                <a:cubicBezTo>
                  <a:pt x="133485" y="291830"/>
                  <a:pt x="266971" y="583660"/>
                  <a:pt x="440988" y="654996"/>
                </a:cubicBezTo>
                <a:cubicBezTo>
                  <a:pt x="615005" y="726332"/>
                  <a:pt x="866843" y="416128"/>
                  <a:pt x="1044102" y="428017"/>
                </a:cubicBezTo>
                <a:cubicBezTo>
                  <a:pt x="1221361" y="439906"/>
                  <a:pt x="1362953" y="583119"/>
                  <a:pt x="1504545" y="7263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7052595" y="2414160"/>
            <a:ext cx="1584000" cy="597288"/>
          </a:xfrm>
          <a:custGeom>
            <a:avLst/>
            <a:gdLst>
              <a:gd name="connsiteX0" fmla="*/ 0 w 1485090"/>
              <a:gd name="connsiteY0" fmla="*/ 0 h 597288"/>
              <a:gd name="connsiteX1" fmla="*/ 304800 w 1485090"/>
              <a:gd name="connsiteY1" fmla="*/ 440987 h 597288"/>
              <a:gd name="connsiteX2" fmla="*/ 1076528 w 1485090"/>
              <a:gd name="connsiteY2" fmla="*/ 596630 h 597288"/>
              <a:gd name="connsiteX3" fmla="*/ 1485090 w 1485090"/>
              <a:gd name="connsiteY3" fmla="*/ 486383 h 5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090" h="597288">
                <a:moveTo>
                  <a:pt x="0" y="0"/>
                </a:moveTo>
                <a:cubicBezTo>
                  <a:pt x="62689" y="170774"/>
                  <a:pt x="125379" y="341549"/>
                  <a:pt x="304800" y="440987"/>
                </a:cubicBezTo>
                <a:cubicBezTo>
                  <a:pt x="484221" y="540425"/>
                  <a:pt x="879813" y="589064"/>
                  <a:pt x="1076528" y="596630"/>
                </a:cubicBezTo>
                <a:cubicBezTo>
                  <a:pt x="1273243" y="604196"/>
                  <a:pt x="1379166" y="545289"/>
                  <a:pt x="1485090" y="486383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48654" y="3250528"/>
                <a:ext cx="4256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fi-FI" b="0" i="1" smtClean="0">
                        <a:latin typeface="Cambria Math"/>
                      </a:rPr>
                      <m:t>,</m:t>
                    </m:r>
                    <m:r>
                      <a:rPr lang="fi-FI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54" y="3250528"/>
                <a:ext cx="42562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493" r="-4348" b="-869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65132" y="2414160"/>
                <a:ext cx="524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32" y="2414160"/>
                <a:ext cx="52424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6279" r="-8140" b="-3777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7052595" y="1810368"/>
            <a:ext cx="6485" cy="1432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528595" y="2116714"/>
                <a:ext cx="479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i-F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95" y="2116714"/>
                <a:ext cx="47961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528595" y="2492639"/>
                <a:ext cx="479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i-FI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95" y="2492639"/>
                <a:ext cx="47961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28595" y="2761327"/>
                <a:ext cx="479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i-F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95" y="2761327"/>
                <a:ext cx="47961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52875" y="1565907"/>
                <a:ext cx="164276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i-FI" sz="1500" b="0" i="1" smtClean="0">
                            <a:solidFill>
                              <a:srgbClr val="0071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500" b="0" i="1" smtClean="0">
                            <a:solidFill>
                              <a:srgbClr val="007128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i-FI" sz="1500" b="0" i="1" smtClean="0">
                            <a:solidFill>
                              <a:srgbClr val="007128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i-FI" sz="15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500" b="0" i="1" smtClean="0">
                            <a:solidFill>
                              <a:srgbClr val="0071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500" b="0" i="1" smtClean="0">
                            <a:solidFill>
                              <a:srgbClr val="007128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i-FI" sz="1500" b="0" i="1" smtClean="0">
                            <a:solidFill>
                              <a:srgbClr val="007128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i-FI" sz="1500" dirty="0" smtClean="0"/>
                  <a:t> </a:t>
                </a:r>
              </a:p>
              <a:p>
                <a:pPr algn="ctr"/>
                <a:r>
                  <a:rPr lang="fi-FI" sz="1500" dirty="0" smtClean="0"/>
                  <a:t>non-dominated</a:t>
                </a:r>
                <a:endParaRPr lang="en-US" sz="15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75" y="1565907"/>
                <a:ext cx="1642765" cy="553998"/>
              </a:xfrm>
              <a:prstGeom prst="rect">
                <a:avLst/>
              </a:prstGeom>
              <a:blipFill rotWithShape="0">
                <a:blip r:embed="rId8"/>
                <a:stretch>
                  <a:fillRect t="-2198" b="-1098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2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noProof="0" dirty="0"/>
              <a:t>A</a:t>
            </a:r>
            <a:r>
              <a:rPr lang="en-US" noProof="0" dirty="0" smtClean="0"/>
              <a:t>ir Defense Planning:</a:t>
            </a:r>
            <a:br>
              <a:rPr lang="en-US" noProof="0" dirty="0" smtClean="0"/>
            </a:br>
            <a:r>
              <a:rPr lang="en-US" noProof="0" dirty="0" smtClean="0"/>
              <a:t>Positioning of Air Bases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4752072" cy="3324127"/>
          </a:xfrm>
        </p:spPr>
        <p:txBody>
          <a:bodyPr>
            <a:noAutofit/>
          </a:bodyPr>
          <a:lstStyle/>
          <a:p>
            <a:r>
              <a:rPr lang="en-US" sz="1800" noProof="0" dirty="0" smtClean="0"/>
              <a:t>Select positions for 2 main and 3 secondary air bases to maximize air defense capability</a:t>
            </a:r>
          </a:p>
          <a:p>
            <a:pPr lvl="1"/>
            <a:r>
              <a:rPr lang="en-US" sz="1600" noProof="0" dirty="0" smtClean="0"/>
              <a:t>Main bases: 3 position candidates</a:t>
            </a:r>
          </a:p>
          <a:p>
            <a:pPr lvl="1"/>
            <a:r>
              <a:rPr lang="en-US" sz="1600" noProof="0" dirty="0" smtClean="0"/>
              <a:t>Secondary bases: 5 position candidates</a:t>
            </a:r>
          </a:p>
          <a:p>
            <a:pPr>
              <a:spcBef>
                <a:spcPts val="1200"/>
              </a:spcBef>
            </a:pPr>
            <a:r>
              <a:rPr lang="en-US" dirty="0"/>
              <a:t>Spatial consequences provided by </a:t>
            </a:r>
            <a:r>
              <a:rPr lang="en-US" dirty="0" smtClean="0"/>
              <a:t>a simulation </a:t>
            </a:r>
            <a:r>
              <a:rPr lang="en-US" dirty="0"/>
              <a:t>tool – input parameters:</a:t>
            </a:r>
            <a:endParaRPr lang="en-US" sz="1200" b="1" dirty="0"/>
          </a:p>
          <a:p>
            <a:pPr lvl="1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defensive flying units</a:t>
            </a:r>
            <a:r>
              <a:rPr lang="en-US" dirty="0"/>
              <a:t>; fuel consumption; weapons consumption; flight speed</a:t>
            </a:r>
          </a:p>
          <a:p>
            <a:pPr lvl="1"/>
            <a:r>
              <a:rPr lang="en-US" dirty="0"/>
              <a:t>Positions of air bases; turnaround times; refueling and rearming times; alert, taxi and scramble </a:t>
            </a:r>
            <a:r>
              <a:rPr lang="en-US" dirty="0" smtClean="0"/>
              <a:t>delays</a:t>
            </a:r>
            <a:endParaRPr lang="en-US" dirty="0"/>
          </a:p>
        </p:txBody>
      </p:sp>
      <p:sp>
        <p:nvSpPr>
          <p:cNvPr id="60" name="Hexagon 59"/>
          <p:cNvSpPr/>
          <p:nvPr/>
        </p:nvSpPr>
        <p:spPr>
          <a:xfrm>
            <a:off x="777600" y="2202244"/>
            <a:ext cx="172800" cy="1512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Hexagon 62"/>
          <p:cNvSpPr/>
          <p:nvPr/>
        </p:nvSpPr>
        <p:spPr>
          <a:xfrm>
            <a:off x="720000" y="1849388"/>
            <a:ext cx="288000" cy="2520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399591" y="889764"/>
            <a:ext cx="1130438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/>
              <a:t>Major city </a:t>
            </a:r>
          </a:p>
          <a:p>
            <a:pPr>
              <a:spcAft>
                <a:spcPts val="300"/>
              </a:spcAft>
            </a:pPr>
            <a:r>
              <a:rPr lang="fi-FI" sz="1400" dirty="0" smtClean="0"/>
              <a:t>City</a:t>
            </a:r>
            <a:endParaRPr lang="en-US" sz="1400" dirty="0" smtClean="0"/>
          </a:p>
          <a:p>
            <a:pPr>
              <a:spcAft>
                <a:spcPts val="300"/>
              </a:spcAft>
            </a:pPr>
            <a:r>
              <a:rPr lang="en-US" sz="1400" dirty="0" smtClean="0"/>
              <a:t>Power plant</a:t>
            </a:r>
            <a:endParaRPr lang="en-US" sz="1400" dirty="0"/>
          </a:p>
        </p:txBody>
      </p:sp>
      <p:sp>
        <p:nvSpPr>
          <p:cNvPr id="64" name="Oval 63"/>
          <p:cNvSpPr/>
          <p:nvPr/>
        </p:nvSpPr>
        <p:spPr>
          <a:xfrm>
            <a:off x="7227958" y="1245369"/>
            <a:ext cx="94923" cy="949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191158" y="960236"/>
            <a:ext cx="166115" cy="166115"/>
            <a:chOff x="6480000" y="1800000"/>
            <a:chExt cx="252000" cy="252000"/>
          </a:xfrm>
        </p:grpSpPr>
        <p:sp>
          <p:nvSpPr>
            <p:cNvPr id="66" name="Oval 65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164288" y="1444685"/>
            <a:ext cx="221462" cy="193779"/>
            <a:chOff x="6228184" y="2169948"/>
            <a:chExt cx="576064" cy="540260"/>
          </a:xfrm>
        </p:grpSpPr>
        <p:sp>
          <p:nvSpPr>
            <p:cNvPr id="69" name="Isosceles Triangle 68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Lightning Bolt 69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45" y="1676866"/>
            <a:ext cx="2760158" cy="276015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940369" y="2699359"/>
            <a:ext cx="172350" cy="172350"/>
            <a:chOff x="6480000" y="1800000"/>
            <a:chExt cx="252000" cy="252000"/>
          </a:xfrm>
        </p:grpSpPr>
        <p:sp>
          <p:nvSpPr>
            <p:cNvPr id="72" name="Oval 71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509059" y="3822379"/>
            <a:ext cx="172350" cy="172350"/>
            <a:chOff x="6480000" y="1800000"/>
            <a:chExt cx="252000" cy="252000"/>
          </a:xfrm>
        </p:grpSpPr>
        <p:sp>
          <p:nvSpPr>
            <p:cNvPr id="75" name="Oval 74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Oval 79"/>
          <p:cNvSpPr/>
          <p:nvPr/>
        </p:nvSpPr>
        <p:spPr>
          <a:xfrm>
            <a:off x="8080138" y="3810890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11448" y="413257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186892" y="4247461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069133" y="4003326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781916" y="4247461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88470" y="3302516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103599" y="267925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95751" y="290328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405661" y="347197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6388428" y="3130185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960474" y="3187629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132805" y="2492563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195993" y="2222579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396561" y="2445065"/>
            <a:ext cx="229774" cy="201052"/>
            <a:chOff x="6228184" y="2169948"/>
            <a:chExt cx="576064" cy="540260"/>
          </a:xfrm>
        </p:grpSpPr>
        <p:sp>
          <p:nvSpPr>
            <p:cNvPr id="94" name="Isosceles Triangle 93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Lightning Bolt 94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529590" y="1983518"/>
            <a:ext cx="229774" cy="201052"/>
            <a:chOff x="6228184" y="2169948"/>
            <a:chExt cx="576064" cy="540260"/>
          </a:xfrm>
        </p:grpSpPr>
        <p:sp>
          <p:nvSpPr>
            <p:cNvPr id="97" name="Isosceles Triangle 96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Lightning Bolt 97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Hexagon 99"/>
          <p:cNvSpPr/>
          <p:nvPr/>
        </p:nvSpPr>
        <p:spPr>
          <a:xfrm>
            <a:off x="6816382" y="3041148"/>
            <a:ext cx="229774" cy="20105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Hexagon 100"/>
          <p:cNvSpPr/>
          <p:nvPr/>
        </p:nvSpPr>
        <p:spPr>
          <a:xfrm>
            <a:off x="7904935" y="2567240"/>
            <a:ext cx="229774" cy="20105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Hexagon 101"/>
          <p:cNvSpPr/>
          <p:nvPr/>
        </p:nvSpPr>
        <p:spPr>
          <a:xfrm>
            <a:off x="5813994" y="3888439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Hexagon 102"/>
          <p:cNvSpPr/>
          <p:nvPr/>
        </p:nvSpPr>
        <p:spPr>
          <a:xfrm>
            <a:off x="5900159" y="1892279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Hexagon 103"/>
          <p:cNvSpPr/>
          <p:nvPr/>
        </p:nvSpPr>
        <p:spPr>
          <a:xfrm>
            <a:off x="6982968" y="1995677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Hexagon 104"/>
          <p:cNvSpPr/>
          <p:nvPr/>
        </p:nvSpPr>
        <p:spPr>
          <a:xfrm>
            <a:off x="7729733" y="1995677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Hexagon 105"/>
          <p:cNvSpPr/>
          <p:nvPr/>
        </p:nvSpPr>
        <p:spPr>
          <a:xfrm>
            <a:off x="6635435" y="4000454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7695693" y="3909375"/>
            <a:ext cx="138511" cy="121197"/>
            <a:chOff x="6228184" y="2169948"/>
            <a:chExt cx="576064" cy="540260"/>
          </a:xfrm>
        </p:grpSpPr>
        <p:sp>
          <p:nvSpPr>
            <p:cNvPr id="55" name="Isosceles Triangle 54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ightning Bolt 55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448444" y="3967319"/>
            <a:ext cx="138511" cy="121197"/>
            <a:chOff x="6228184" y="2169948"/>
            <a:chExt cx="576064" cy="540260"/>
          </a:xfrm>
        </p:grpSpPr>
        <p:sp>
          <p:nvSpPr>
            <p:cNvPr id="58" name="Isosceles Triangle 57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ightning Bolt 58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560275" y="3928649"/>
            <a:ext cx="172350" cy="172350"/>
            <a:chOff x="6480000" y="1800000"/>
            <a:chExt cx="252000" cy="252000"/>
          </a:xfrm>
        </p:grpSpPr>
        <p:sp>
          <p:nvSpPr>
            <p:cNvPr id="78" name="Oval 77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Hexagon 98"/>
          <p:cNvSpPr/>
          <p:nvPr/>
        </p:nvSpPr>
        <p:spPr>
          <a:xfrm>
            <a:off x="7781432" y="3839612"/>
            <a:ext cx="229774" cy="20105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92080" y="1948420"/>
            <a:ext cx="3088629" cy="2889746"/>
            <a:chOff x="5292080" y="1948420"/>
            <a:chExt cx="3088629" cy="2889746"/>
          </a:xfrm>
        </p:grpSpPr>
        <p:pic>
          <p:nvPicPr>
            <p:cNvPr id="62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30190">
              <a:off x="6099246" y="4341791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83177">
              <a:off x="7537294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1272">
              <a:off x="8063909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40350">
              <a:off x="5373330" y="2370242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99221" y="1867170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86503" y="3712618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35698">
              <a:off x="5496027" y="4282689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64508" y="44536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</a:rPr>
                <a:t>T</a:t>
              </a:r>
              <a:r>
                <a:rPr lang="fi-FI" dirty="0" smtClean="0">
                  <a:solidFill>
                    <a:srgbClr val="FF0000"/>
                  </a:solidFill>
                </a:rPr>
                <a:t>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rot="5400000">
              <a:off x="5113704" y="297674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</a:rPr>
                <a:t>T</a:t>
              </a:r>
              <a:r>
                <a:rPr lang="fi-FI" dirty="0" smtClean="0">
                  <a:solidFill>
                    <a:srgbClr val="FF0000"/>
                  </a:solidFill>
                </a:rPr>
                <a:t>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6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16568" y="4731380"/>
            <a:ext cx="3275911" cy="7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22400"/>
            <a:ext cx="8208000" cy="997200"/>
          </a:xfrm>
        </p:spPr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n-US" noProof="0" dirty="0" smtClean="0"/>
              <a:t>Attributes of Air Defense Capability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97" y="1129308"/>
            <a:ext cx="5057007" cy="3337200"/>
          </a:xfrm>
        </p:spPr>
        <p:txBody>
          <a:bodyPr/>
          <a:lstStyle/>
          <a:p>
            <a:pPr marL="57600" indent="0">
              <a:buNone/>
            </a:pPr>
            <a:r>
              <a:rPr lang="en-US" sz="2000" noProof="0" dirty="0" smtClean="0"/>
              <a:t>Positions of air bases affect…</a:t>
            </a:r>
          </a:p>
          <a:p>
            <a:r>
              <a:rPr lang="en-US" sz="1800" noProof="0" dirty="0" smtClean="0"/>
              <a:t>“Engagement frontier” where hostile aircraft can first be intercepted by defensive flying units</a:t>
            </a:r>
          </a:p>
          <a:p>
            <a:pPr lvl="1"/>
            <a:r>
              <a:rPr lang="en-US" sz="1600" noProof="0" dirty="0" smtClean="0"/>
              <a:t>Attribute #1: Location’s distance to south frontier</a:t>
            </a:r>
          </a:p>
          <a:p>
            <a:pPr lvl="1"/>
            <a:r>
              <a:rPr lang="en-US" sz="1600" noProof="0" dirty="0" smtClean="0"/>
              <a:t>Attribute #2: </a:t>
            </a:r>
            <a:r>
              <a:rPr lang="en-US" sz="1600" dirty="0" smtClean="0"/>
              <a:t>Location’s distance to west frontier</a:t>
            </a:r>
          </a:p>
          <a:p>
            <a:r>
              <a:rPr lang="en-US" sz="1800" noProof="0" dirty="0" smtClean="0"/>
              <a:t>“Force fulfillment”</a:t>
            </a:r>
          </a:p>
          <a:p>
            <a:pPr lvl="1"/>
            <a:r>
              <a:rPr lang="en-US" sz="1600" noProof="0" dirty="0" smtClean="0"/>
              <a:t>Attribute #3: Average number of defensive flying units available at the location</a:t>
            </a:r>
          </a:p>
          <a:p>
            <a:pPr lvl="1"/>
            <a:r>
              <a:rPr lang="en-US" sz="1600" noProof="0" dirty="0" smtClean="0"/>
              <a:t>Attribute #4: As attribute #3 with one secondary base destroyed (cf. combat sustainability)</a:t>
            </a:r>
          </a:p>
          <a:p>
            <a:endParaRPr lang="en-US" sz="1800" noProof="0" dirty="0"/>
          </a:p>
        </p:txBody>
      </p:sp>
      <p:sp>
        <p:nvSpPr>
          <p:cNvPr id="47" name="TextBox 46"/>
          <p:cNvSpPr txBox="1"/>
          <p:nvPr/>
        </p:nvSpPr>
        <p:spPr>
          <a:xfrm>
            <a:off x="5760000" y="2592049"/>
            <a:ext cx="12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 smtClean="0"/>
              <a:t>Attribute </a:t>
            </a:r>
            <a:r>
              <a:rPr lang="fi-FI" sz="1400" dirty="0"/>
              <a:t>#</a:t>
            </a:r>
            <a:r>
              <a:rPr lang="fi-FI" sz="1400" dirty="0" smtClean="0"/>
              <a:t>1</a:t>
            </a:r>
            <a:endParaRPr lang="fi-FI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380000" y="2592049"/>
            <a:ext cx="12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 smtClean="0"/>
              <a:t>Attribute #2</a:t>
            </a:r>
            <a:endParaRPr lang="fi-FI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760000" y="4212049"/>
            <a:ext cx="12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 smtClean="0"/>
              <a:t>Attribute #3</a:t>
            </a:r>
            <a:endParaRPr lang="fi-FI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379135" y="4225692"/>
            <a:ext cx="12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 smtClean="0"/>
              <a:t>Attribute #4</a:t>
            </a:r>
            <a:endParaRPr lang="fi-FI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616569" y="778773"/>
            <a:ext cx="3131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00" dirty="0" smtClean="0"/>
              <a:t>Alternative with bases at the highlighted positions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332049"/>
            <a:ext cx="1260000" cy="12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1332049"/>
            <a:ext cx="1260000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952049"/>
            <a:ext cx="1260000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952049"/>
            <a:ext cx="1260000" cy="1260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59999" y="4551084"/>
            <a:ext cx="2880000" cy="754688"/>
            <a:chOff x="5849003" y="4199691"/>
            <a:chExt cx="2629273" cy="754688"/>
          </a:xfrm>
        </p:grpSpPr>
        <p:sp>
          <p:nvSpPr>
            <p:cNvPr id="19" name="TextBox 18"/>
            <p:cNvSpPr txBox="1"/>
            <p:nvPr/>
          </p:nvSpPr>
          <p:spPr>
            <a:xfrm>
              <a:off x="5849003" y="467738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Least preferred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14091" y="4677379"/>
              <a:ext cx="1223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Most preferred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417619" y="4199691"/>
                  <a:ext cx="1628643" cy="3583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Consequences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i-FI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i-FI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619" y="4199691"/>
                  <a:ext cx="1628643" cy="35836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06" t="-5172" b="-17241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5849003" y="4534189"/>
              <a:ext cx="2629273" cy="14401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56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S 2016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_SCI_EN_MASTER_080114_emp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Poropudas, Jirka - WSC 2010 Ph.D. Colloquium</Template>
  <TotalTime>11766</TotalTime>
  <Words>1067</Words>
  <Application>Microsoft Office PowerPoint</Application>
  <PresentationFormat>On-screen Show (16:10)</PresentationFormat>
  <Paragraphs>234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MS PGothic</vt:lpstr>
      <vt:lpstr>Arial</vt:lpstr>
      <vt:lpstr>Cambria Math</vt:lpstr>
      <vt:lpstr>Courier New</vt:lpstr>
      <vt:lpstr>Georgia</vt:lpstr>
      <vt:lpstr>Lucida Grande</vt:lpstr>
      <vt:lpstr>Symbol</vt:lpstr>
      <vt:lpstr>ヒラギノ角ゴ Pro W3</vt:lpstr>
      <vt:lpstr>INFORMS 2016</vt:lpstr>
      <vt:lpstr>Aalto_SCI_EN_MASTER_080114_empty</vt:lpstr>
      <vt:lpstr>Aalto University</vt:lpstr>
      <vt:lpstr>Preference Programming for Spatial Multiattribute Decision Analysis</vt:lpstr>
      <vt:lpstr>Spatial Decision Analysis</vt:lpstr>
      <vt:lpstr>Spatial Value Function</vt:lpstr>
      <vt:lpstr>Preference Assumptions</vt:lpstr>
      <vt:lpstr>Additive Spatial Value Function V(z)</vt:lpstr>
      <vt:lpstr>Incomplete Preference Information</vt:lpstr>
      <vt:lpstr>Dominance</vt:lpstr>
      <vt:lpstr>Air Defense Planning: Positioning of Air Bases</vt:lpstr>
      <vt:lpstr>Attributes of Air Defense Capability </vt:lpstr>
      <vt:lpstr>Preference Statements</vt:lpstr>
      <vt:lpstr>Preference Statements</vt:lpstr>
      <vt:lpstr>Preference Statements</vt:lpstr>
      <vt:lpstr>Preference Statements</vt:lpstr>
      <vt:lpstr>Preference Statements</vt:lpstr>
      <vt:lpstr>Preference Statements</vt:lpstr>
      <vt:lpstr>Preference Statements</vt:lpstr>
      <vt:lpstr>Additional Preference Statements</vt:lpstr>
      <vt:lpstr>Conclusion: Spatial Decision Analysis Benefits from Preference Programming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Preference Programming for Spatial Multiattribute Decision Analysis</dc:title>
  <dc:creator>jporopud</dc:creator>
  <cp:lastModifiedBy>Mikko</cp:lastModifiedBy>
  <cp:revision>806</cp:revision>
  <cp:lastPrinted>2016-11-04T09:35:16Z</cp:lastPrinted>
  <dcterms:created xsi:type="dcterms:W3CDTF">2010-11-19T09:20:23Z</dcterms:created>
  <dcterms:modified xsi:type="dcterms:W3CDTF">2016-11-15T19:38:04Z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