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4769" r:id="rId2"/>
    <p:sldMasterId id="2147484795" r:id="rId3"/>
    <p:sldMasterId id="2147484819" r:id="rId4"/>
    <p:sldMasterId id="2147484835" r:id="rId5"/>
    <p:sldMasterId id="2147484848" r:id="rId6"/>
    <p:sldMasterId id="2147484888" r:id="rId7"/>
    <p:sldMasterId id="2147484911" r:id="rId8"/>
  </p:sldMasterIdLst>
  <p:notesMasterIdLst>
    <p:notesMasterId r:id="rId36"/>
  </p:notesMasterIdLst>
  <p:handoutMasterIdLst>
    <p:handoutMasterId r:id="rId37"/>
  </p:handoutMasterIdLst>
  <p:sldIdLst>
    <p:sldId id="256" r:id="rId9"/>
    <p:sldId id="277" r:id="rId10"/>
    <p:sldId id="257" r:id="rId11"/>
    <p:sldId id="258" r:id="rId12"/>
    <p:sldId id="299" r:id="rId13"/>
    <p:sldId id="259" r:id="rId14"/>
    <p:sldId id="261" r:id="rId15"/>
    <p:sldId id="274" r:id="rId16"/>
    <p:sldId id="262" r:id="rId17"/>
    <p:sldId id="295" r:id="rId18"/>
    <p:sldId id="292" r:id="rId19"/>
    <p:sldId id="297" r:id="rId20"/>
    <p:sldId id="280" r:id="rId21"/>
    <p:sldId id="302" r:id="rId22"/>
    <p:sldId id="282" r:id="rId23"/>
    <p:sldId id="283" r:id="rId24"/>
    <p:sldId id="291" r:id="rId25"/>
    <p:sldId id="300" r:id="rId26"/>
    <p:sldId id="284" r:id="rId27"/>
    <p:sldId id="301" r:id="rId28"/>
    <p:sldId id="289" r:id="rId29"/>
    <p:sldId id="290" r:id="rId30"/>
    <p:sldId id="272" r:id="rId31"/>
    <p:sldId id="268" r:id="rId32"/>
    <p:sldId id="298" r:id="rId33"/>
    <p:sldId id="266" r:id="rId34"/>
    <p:sldId id="271" r:id="rId35"/>
  </p:sldIdLst>
  <p:sldSz cx="9144000" cy="5715000" type="screen16x10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EF3340"/>
    <a:srgbClr val="00A8B4"/>
    <a:srgbClr val="FFCDB8"/>
    <a:srgbClr val="FFCD00"/>
    <a:srgbClr val="FFCF06"/>
    <a:srgbClr val="F8C704"/>
    <a:srgbClr val="E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Objects="1">
      <p:cViewPr>
        <p:scale>
          <a:sx n="116" d="100"/>
          <a:sy n="116" d="100"/>
        </p:scale>
        <p:origin x="-432" y="86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9B05C-339B-2241-AE39-E9975214775C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69E0E-64AB-E643-A93B-D6E46BBA8987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400" dirty="0">
              <a:solidFill>
                <a:srgbClr val="000000"/>
              </a:solidFill>
            </a:rPr>
            <a:t>I quickly get a sense of what matters	</a:t>
          </a:r>
        </a:p>
      </dgm:t>
    </dgm:pt>
    <dgm:pt modelId="{419030F3-688B-9A41-AB10-A562A7030D6D}" type="parTrans" cxnId="{069E6675-7C45-BD4F-A366-51D5D466B3B8}">
      <dgm:prSet/>
      <dgm:spPr/>
      <dgm:t>
        <a:bodyPr/>
        <a:lstStyle/>
        <a:p>
          <a:endParaRPr lang="en-US" sz="1600"/>
        </a:p>
      </dgm:t>
    </dgm:pt>
    <dgm:pt modelId="{EB8B22D7-3467-BE4D-B53B-13A3FA1C3D5C}" type="sibTrans" cxnId="{069E6675-7C45-BD4F-A366-51D5D466B3B8}">
      <dgm:prSet/>
      <dgm:spPr/>
      <dgm:t>
        <a:bodyPr/>
        <a:lstStyle/>
        <a:p>
          <a:endParaRPr lang="en-US" sz="1600"/>
        </a:p>
      </dgm:t>
    </dgm:pt>
    <dgm:pt modelId="{CF1218A3-CC8E-0C44-B45C-320FDDCEE7B3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400" dirty="0">
              <a:solidFill>
                <a:srgbClr val="000000"/>
              </a:solidFill>
            </a:rPr>
            <a:t>I critically evaluate my ways of thinking</a:t>
          </a:r>
        </a:p>
      </dgm:t>
    </dgm:pt>
    <dgm:pt modelId="{39B17A44-74AC-9940-9288-713C377C0375}" type="parTrans" cxnId="{8550E220-0308-5E4A-9DF3-3343F633FD1C}">
      <dgm:prSet/>
      <dgm:spPr/>
      <dgm:t>
        <a:bodyPr/>
        <a:lstStyle/>
        <a:p>
          <a:endParaRPr lang="en-US" sz="1600"/>
        </a:p>
      </dgm:t>
    </dgm:pt>
    <dgm:pt modelId="{0A3DBF8B-F827-C24B-9317-1066542D18BA}" type="sibTrans" cxnId="{8550E220-0308-5E4A-9DF3-3343F633FD1C}">
      <dgm:prSet/>
      <dgm:spPr/>
      <dgm:t>
        <a:bodyPr/>
        <a:lstStyle/>
        <a:p>
          <a:endParaRPr lang="en-US" sz="1600"/>
        </a:p>
      </dgm:t>
    </dgm:pt>
    <dgm:pt modelId="{BA8F3F44-E96A-4244-A561-64466ED12E45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400" dirty="0">
              <a:solidFill>
                <a:srgbClr val="000000"/>
              </a:solidFill>
            </a:rPr>
            <a:t>I view things from many different perspectives</a:t>
          </a:r>
        </a:p>
      </dgm:t>
    </dgm:pt>
    <dgm:pt modelId="{F846A824-AD11-594D-B6C1-90416C4E40E4}" type="parTrans" cxnId="{C76CD2FD-A4D3-614E-9008-CAEE4E027726}">
      <dgm:prSet/>
      <dgm:spPr/>
      <dgm:t>
        <a:bodyPr/>
        <a:lstStyle/>
        <a:p>
          <a:endParaRPr lang="en-US" sz="1600"/>
        </a:p>
      </dgm:t>
    </dgm:pt>
    <dgm:pt modelId="{AF81ED97-B5EB-B141-9F72-9572DEAB6DEB}" type="sibTrans" cxnId="{C76CD2FD-A4D3-614E-9008-CAEE4E027726}">
      <dgm:prSet/>
      <dgm:spPr/>
      <dgm:t>
        <a:bodyPr/>
        <a:lstStyle/>
        <a:p>
          <a:endParaRPr lang="en-US" sz="1600"/>
        </a:p>
      </dgm:t>
    </dgm:pt>
    <dgm:pt modelId="{BEE9D647-577B-B64A-A222-0771968E9955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400" dirty="0">
              <a:solidFill>
                <a:srgbClr val="000000"/>
              </a:solidFill>
            </a:rPr>
            <a:t>I praise people for their achievements</a:t>
          </a:r>
        </a:p>
      </dgm:t>
    </dgm:pt>
    <dgm:pt modelId="{07B58A91-313F-A54B-8C4F-93687DCD1E1D}" type="parTrans" cxnId="{19C1C851-344D-AB41-BED9-136AB569B818}">
      <dgm:prSet/>
      <dgm:spPr/>
      <dgm:t>
        <a:bodyPr/>
        <a:lstStyle/>
        <a:p>
          <a:endParaRPr lang="en-US" sz="1600"/>
        </a:p>
      </dgm:t>
    </dgm:pt>
    <dgm:pt modelId="{95562D9A-B35A-484A-870D-0D07444EC69F}" type="sibTrans" cxnId="{19C1C851-344D-AB41-BED9-136AB569B818}">
      <dgm:prSet/>
      <dgm:spPr/>
      <dgm:t>
        <a:bodyPr/>
        <a:lstStyle/>
        <a:p>
          <a:endParaRPr lang="en-US" sz="1600"/>
        </a:p>
      </dgm:t>
    </dgm:pt>
    <dgm:pt modelId="{29846277-48A0-E84F-902B-F6AE3A76951F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400">
              <a:solidFill>
                <a:srgbClr val="000000"/>
              </a:solidFill>
            </a:rPr>
            <a:t>I am willing to take advice</a:t>
          </a:r>
        </a:p>
      </dgm:t>
    </dgm:pt>
    <dgm:pt modelId="{F78F0DA4-7419-944B-923F-698F838CDEBC}" type="parTrans" cxnId="{50911077-2C78-ED4C-8760-9CAA264D978F}">
      <dgm:prSet/>
      <dgm:spPr/>
      <dgm:t>
        <a:bodyPr/>
        <a:lstStyle/>
        <a:p>
          <a:endParaRPr lang="en-US" sz="1600"/>
        </a:p>
      </dgm:t>
    </dgm:pt>
    <dgm:pt modelId="{EEC38CE3-1DF0-0B4F-8787-67220C9698BA}" type="sibTrans" cxnId="{50911077-2C78-ED4C-8760-9CAA264D978F}">
      <dgm:prSet/>
      <dgm:spPr/>
      <dgm:t>
        <a:bodyPr/>
        <a:lstStyle/>
        <a:p>
          <a:endParaRPr lang="en-US" sz="1600"/>
        </a:p>
      </dgm:t>
    </dgm:pt>
    <dgm:pt modelId="{8F75CC2F-D838-A947-A2F8-F4E080333AD2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400">
              <a:solidFill>
                <a:srgbClr val="000000"/>
              </a:solidFill>
            </a:rPr>
            <a:t>I successfully manage problematic situations</a:t>
          </a:r>
        </a:p>
      </dgm:t>
    </dgm:pt>
    <dgm:pt modelId="{5F5B57D1-A939-AC4B-B573-74E858BFD21C}" type="parTrans" cxnId="{6611F488-FE5C-A049-9638-5F9B2887AE59}">
      <dgm:prSet/>
      <dgm:spPr/>
      <dgm:t>
        <a:bodyPr/>
        <a:lstStyle/>
        <a:p>
          <a:endParaRPr lang="en-US" sz="1600"/>
        </a:p>
      </dgm:t>
    </dgm:pt>
    <dgm:pt modelId="{6B1CC5C6-3275-DB41-8458-7A7A34415BED}" type="sibTrans" cxnId="{6611F488-FE5C-A049-9638-5F9B2887AE59}">
      <dgm:prSet/>
      <dgm:spPr/>
      <dgm:t>
        <a:bodyPr/>
        <a:lstStyle/>
        <a:p>
          <a:endParaRPr lang="en-US" sz="1600"/>
        </a:p>
      </dgm:t>
    </dgm:pt>
    <dgm:pt modelId="{ED1B03E5-98FC-3247-9ABF-2C56EA60714B}" type="pres">
      <dgm:prSet presAssocID="{BFC9B05C-339B-2241-AE39-E997521477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250A8D8-7818-F345-BCB9-0399DB0B3FD2}" type="pres">
      <dgm:prSet presAssocID="{D1E69E0E-64AB-E643-A93B-D6E46BBA898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FB65B7A-0A27-7C4F-969C-73816EAD055A}" type="pres">
      <dgm:prSet presAssocID="{EB8B22D7-3467-BE4D-B53B-13A3FA1C3D5C}" presName="sibTrans" presStyleCnt="0"/>
      <dgm:spPr/>
    </dgm:pt>
    <dgm:pt modelId="{F1750B32-6482-9C4B-BB9C-05C069C38542}" type="pres">
      <dgm:prSet presAssocID="{CF1218A3-CC8E-0C44-B45C-320FDDCEE7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D23A4FB-808C-4843-916B-0EC0C52D8631}" type="pres">
      <dgm:prSet presAssocID="{0A3DBF8B-F827-C24B-9317-1066542D18BA}" presName="sibTrans" presStyleCnt="0"/>
      <dgm:spPr/>
    </dgm:pt>
    <dgm:pt modelId="{C7CDB240-6652-F745-89CB-2CA1F0D4CB6E}" type="pres">
      <dgm:prSet presAssocID="{BA8F3F44-E96A-4244-A561-64466ED12E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A0DD50-9571-0D42-A2E2-FD0DEC857DB5}" type="pres">
      <dgm:prSet presAssocID="{AF81ED97-B5EB-B141-9F72-9572DEAB6DEB}" presName="sibTrans" presStyleCnt="0"/>
      <dgm:spPr/>
    </dgm:pt>
    <dgm:pt modelId="{B7DD2612-0306-9B41-B10B-C5B8CEE408CF}" type="pres">
      <dgm:prSet presAssocID="{BEE9D647-577B-B64A-A222-0771968E99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04741C-3969-294C-90C4-BF7FA71ADB87}" type="pres">
      <dgm:prSet presAssocID="{95562D9A-B35A-484A-870D-0D07444EC69F}" presName="sibTrans" presStyleCnt="0"/>
      <dgm:spPr/>
    </dgm:pt>
    <dgm:pt modelId="{AD86DBD9-BBF1-2648-B8CA-D2D6E0038779}" type="pres">
      <dgm:prSet presAssocID="{29846277-48A0-E84F-902B-F6AE3A7695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62BD1D2-C4FE-0044-9947-1606505D2C15}" type="pres">
      <dgm:prSet presAssocID="{EEC38CE3-1DF0-0B4F-8787-67220C9698BA}" presName="sibTrans" presStyleCnt="0"/>
      <dgm:spPr/>
    </dgm:pt>
    <dgm:pt modelId="{DB617708-FD11-3A41-B7C7-55E15DE749F3}" type="pres">
      <dgm:prSet presAssocID="{8F75CC2F-D838-A947-A2F8-F4E080333A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550E220-0308-5E4A-9DF3-3343F633FD1C}" srcId="{BFC9B05C-339B-2241-AE39-E9975214775C}" destId="{CF1218A3-CC8E-0C44-B45C-320FDDCEE7B3}" srcOrd="1" destOrd="0" parTransId="{39B17A44-74AC-9940-9288-713C377C0375}" sibTransId="{0A3DBF8B-F827-C24B-9317-1066542D18BA}"/>
    <dgm:cxn modelId="{6611F488-FE5C-A049-9638-5F9B2887AE59}" srcId="{BFC9B05C-339B-2241-AE39-E9975214775C}" destId="{8F75CC2F-D838-A947-A2F8-F4E080333AD2}" srcOrd="5" destOrd="0" parTransId="{5F5B57D1-A939-AC4B-B573-74E858BFD21C}" sibTransId="{6B1CC5C6-3275-DB41-8458-7A7A34415BED}"/>
    <dgm:cxn modelId="{7A127DA0-FEAF-494A-A407-180798A4EFEF}" type="presOf" srcId="{29846277-48A0-E84F-902B-F6AE3A76951F}" destId="{AD86DBD9-BBF1-2648-B8CA-D2D6E0038779}" srcOrd="0" destOrd="0" presId="urn:microsoft.com/office/officeart/2005/8/layout/default"/>
    <dgm:cxn modelId="{D3E7EC8F-74AA-4448-B425-89850D752643}" type="presOf" srcId="{BFC9B05C-339B-2241-AE39-E9975214775C}" destId="{ED1B03E5-98FC-3247-9ABF-2C56EA60714B}" srcOrd="0" destOrd="0" presId="urn:microsoft.com/office/officeart/2005/8/layout/default"/>
    <dgm:cxn modelId="{C873719B-E4DA-4824-82C3-97FD436DCAF4}" type="presOf" srcId="{BEE9D647-577B-B64A-A222-0771968E9955}" destId="{B7DD2612-0306-9B41-B10B-C5B8CEE408CF}" srcOrd="0" destOrd="0" presId="urn:microsoft.com/office/officeart/2005/8/layout/default"/>
    <dgm:cxn modelId="{50241FDE-6BC8-4E05-B373-5402FD197DFF}" type="presOf" srcId="{D1E69E0E-64AB-E643-A93B-D6E46BBA8987}" destId="{E250A8D8-7818-F345-BCB9-0399DB0B3FD2}" srcOrd="0" destOrd="0" presId="urn:microsoft.com/office/officeart/2005/8/layout/default"/>
    <dgm:cxn modelId="{19C1C851-344D-AB41-BED9-136AB569B818}" srcId="{BFC9B05C-339B-2241-AE39-E9975214775C}" destId="{BEE9D647-577B-B64A-A222-0771968E9955}" srcOrd="3" destOrd="0" parTransId="{07B58A91-313F-A54B-8C4F-93687DCD1E1D}" sibTransId="{95562D9A-B35A-484A-870D-0D07444EC69F}"/>
    <dgm:cxn modelId="{50911077-2C78-ED4C-8760-9CAA264D978F}" srcId="{BFC9B05C-339B-2241-AE39-E9975214775C}" destId="{29846277-48A0-E84F-902B-F6AE3A76951F}" srcOrd="4" destOrd="0" parTransId="{F78F0DA4-7419-944B-923F-698F838CDEBC}" sibTransId="{EEC38CE3-1DF0-0B4F-8787-67220C9698BA}"/>
    <dgm:cxn modelId="{C054E28F-E577-4885-90E5-B191E10BF6CE}" type="presOf" srcId="{CF1218A3-CC8E-0C44-B45C-320FDDCEE7B3}" destId="{F1750B32-6482-9C4B-BB9C-05C069C38542}" srcOrd="0" destOrd="0" presId="urn:microsoft.com/office/officeart/2005/8/layout/default"/>
    <dgm:cxn modelId="{B6D5E2D6-3D59-458F-A6A7-9AD38A83A1C5}" type="presOf" srcId="{BA8F3F44-E96A-4244-A561-64466ED12E45}" destId="{C7CDB240-6652-F745-89CB-2CA1F0D4CB6E}" srcOrd="0" destOrd="0" presId="urn:microsoft.com/office/officeart/2005/8/layout/default"/>
    <dgm:cxn modelId="{069E6675-7C45-BD4F-A366-51D5D466B3B8}" srcId="{BFC9B05C-339B-2241-AE39-E9975214775C}" destId="{D1E69E0E-64AB-E643-A93B-D6E46BBA8987}" srcOrd="0" destOrd="0" parTransId="{419030F3-688B-9A41-AB10-A562A7030D6D}" sibTransId="{EB8B22D7-3467-BE4D-B53B-13A3FA1C3D5C}"/>
    <dgm:cxn modelId="{6DF45BFD-61B2-480E-A7F3-301D27CE5976}" type="presOf" srcId="{8F75CC2F-D838-A947-A2F8-F4E080333AD2}" destId="{DB617708-FD11-3A41-B7C7-55E15DE749F3}" srcOrd="0" destOrd="0" presId="urn:microsoft.com/office/officeart/2005/8/layout/default"/>
    <dgm:cxn modelId="{C76CD2FD-A4D3-614E-9008-CAEE4E027726}" srcId="{BFC9B05C-339B-2241-AE39-E9975214775C}" destId="{BA8F3F44-E96A-4244-A561-64466ED12E45}" srcOrd="2" destOrd="0" parTransId="{F846A824-AD11-594D-B6C1-90416C4E40E4}" sibTransId="{AF81ED97-B5EB-B141-9F72-9572DEAB6DEB}"/>
    <dgm:cxn modelId="{C313F8A7-7C0A-451A-B66E-9495CBB8884E}" type="presParOf" srcId="{ED1B03E5-98FC-3247-9ABF-2C56EA60714B}" destId="{E250A8D8-7818-F345-BCB9-0399DB0B3FD2}" srcOrd="0" destOrd="0" presId="urn:microsoft.com/office/officeart/2005/8/layout/default"/>
    <dgm:cxn modelId="{A162B24F-05F6-4D64-9219-0FC8EFF0DE9A}" type="presParOf" srcId="{ED1B03E5-98FC-3247-9ABF-2C56EA60714B}" destId="{3FB65B7A-0A27-7C4F-969C-73816EAD055A}" srcOrd="1" destOrd="0" presId="urn:microsoft.com/office/officeart/2005/8/layout/default"/>
    <dgm:cxn modelId="{08FBDCAE-540C-4267-9396-04FDC8753BA6}" type="presParOf" srcId="{ED1B03E5-98FC-3247-9ABF-2C56EA60714B}" destId="{F1750B32-6482-9C4B-BB9C-05C069C38542}" srcOrd="2" destOrd="0" presId="urn:microsoft.com/office/officeart/2005/8/layout/default"/>
    <dgm:cxn modelId="{9917CA0D-49C5-49C4-8F06-4AB3E0B1EE46}" type="presParOf" srcId="{ED1B03E5-98FC-3247-9ABF-2C56EA60714B}" destId="{8D23A4FB-808C-4843-916B-0EC0C52D8631}" srcOrd="3" destOrd="0" presId="urn:microsoft.com/office/officeart/2005/8/layout/default"/>
    <dgm:cxn modelId="{E4A85515-78A6-43B1-B049-B2388AE53655}" type="presParOf" srcId="{ED1B03E5-98FC-3247-9ABF-2C56EA60714B}" destId="{C7CDB240-6652-F745-89CB-2CA1F0D4CB6E}" srcOrd="4" destOrd="0" presId="urn:microsoft.com/office/officeart/2005/8/layout/default"/>
    <dgm:cxn modelId="{4D264E76-8131-481D-8E23-71BD7EE6E887}" type="presParOf" srcId="{ED1B03E5-98FC-3247-9ABF-2C56EA60714B}" destId="{8CA0DD50-9571-0D42-A2E2-FD0DEC857DB5}" srcOrd="5" destOrd="0" presId="urn:microsoft.com/office/officeart/2005/8/layout/default"/>
    <dgm:cxn modelId="{D425A08F-D824-46CD-8017-4ECFD50430B0}" type="presParOf" srcId="{ED1B03E5-98FC-3247-9ABF-2C56EA60714B}" destId="{B7DD2612-0306-9B41-B10B-C5B8CEE408CF}" srcOrd="6" destOrd="0" presId="urn:microsoft.com/office/officeart/2005/8/layout/default"/>
    <dgm:cxn modelId="{176EF4F0-0410-4694-871F-953C38919518}" type="presParOf" srcId="{ED1B03E5-98FC-3247-9ABF-2C56EA60714B}" destId="{7C04741C-3969-294C-90C4-BF7FA71ADB87}" srcOrd="7" destOrd="0" presId="urn:microsoft.com/office/officeart/2005/8/layout/default"/>
    <dgm:cxn modelId="{AEC15FFA-D3F4-479A-8F5B-0C19A445EA0D}" type="presParOf" srcId="{ED1B03E5-98FC-3247-9ABF-2C56EA60714B}" destId="{AD86DBD9-BBF1-2648-B8CA-D2D6E0038779}" srcOrd="8" destOrd="0" presId="urn:microsoft.com/office/officeart/2005/8/layout/default"/>
    <dgm:cxn modelId="{63CC8772-26F3-4B5E-AE12-3B16514CC2C4}" type="presParOf" srcId="{ED1B03E5-98FC-3247-9ABF-2C56EA60714B}" destId="{362BD1D2-C4FE-0044-9947-1606505D2C15}" srcOrd="9" destOrd="0" presId="urn:microsoft.com/office/officeart/2005/8/layout/default"/>
    <dgm:cxn modelId="{0F98DEDC-C0DB-4765-A079-0347D05AA448}" type="presParOf" srcId="{ED1B03E5-98FC-3247-9ABF-2C56EA60714B}" destId="{DB617708-FD11-3A41-B7C7-55E15DE749F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0A8D8-7818-F345-BCB9-0399DB0B3FD2}">
      <dsp:nvSpPr>
        <dsp:cNvPr id="0" name=""/>
        <dsp:cNvSpPr/>
      </dsp:nvSpPr>
      <dsp:spPr>
        <a:xfrm>
          <a:off x="0" y="214180"/>
          <a:ext cx="2571749" cy="154305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0000"/>
              </a:solidFill>
            </a:rPr>
            <a:t>I quickly get a sense of what matters	</a:t>
          </a:r>
        </a:p>
      </dsp:txBody>
      <dsp:txXfrm>
        <a:off x="0" y="214180"/>
        <a:ext cx="2571749" cy="1543050"/>
      </dsp:txXfrm>
    </dsp:sp>
    <dsp:sp modelId="{F1750B32-6482-9C4B-BB9C-05C069C38542}">
      <dsp:nvSpPr>
        <dsp:cNvPr id="0" name=""/>
        <dsp:cNvSpPr/>
      </dsp:nvSpPr>
      <dsp:spPr>
        <a:xfrm>
          <a:off x="2828925" y="214180"/>
          <a:ext cx="2571749" cy="154305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0000"/>
              </a:solidFill>
            </a:rPr>
            <a:t>I critically evaluate my ways of thinking</a:t>
          </a:r>
        </a:p>
      </dsp:txBody>
      <dsp:txXfrm>
        <a:off x="2828925" y="214180"/>
        <a:ext cx="2571749" cy="1543050"/>
      </dsp:txXfrm>
    </dsp:sp>
    <dsp:sp modelId="{C7CDB240-6652-F745-89CB-2CA1F0D4CB6E}">
      <dsp:nvSpPr>
        <dsp:cNvPr id="0" name=""/>
        <dsp:cNvSpPr/>
      </dsp:nvSpPr>
      <dsp:spPr>
        <a:xfrm>
          <a:off x="5657849" y="214180"/>
          <a:ext cx="2571749" cy="154305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0000"/>
              </a:solidFill>
            </a:rPr>
            <a:t>I view things from many different perspectives</a:t>
          </a:r>
        </a:p>
      </dsp:txBody>
      <dsp:txXfrm>
        <a:off x="5657849" y="214180"/>
        <a:ext cx="2571749" cy="1543050"/>
      </dsp:txXfrm>
    </dsp:sp>
    <dsp:sp modelId="{B7DD2612-0306-9B41-B10B-C5B8CEE408CF}">
      <dsp:nvSpPr>
        <dsp:cNvPr id="0" name=""/>
        <dsp:cNvSpPr/>
      </dsp:nvSpPr>
      <dsp:spPr>
        <a:xfrm>
          <a:off x="0" y="2014405"/>
          <a:ext cx="2571749" cy="154305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0000"/>
              </a:solidFill>
            </a:rPr>
            <a:t>I praise people for their achievements</a:t>
          </a:r>
        </a:p>
      </dsp:txBody>
      <dsp:txXfrm>
        <a:off x="0" y="2014405"/>
        <a:ext cx="2571749" cy="1543050"/>
      </dsp:txXfrm>
    </dsp:sp>
    <dsp:sp modelId="{AD86DBD9-BBF1-2648-B8CA-D2D6E0038779}">
      <dsp:nvSpPr>
        <dsp:cNvPr id="0" name=""/>
        <dsp:cNvSpPr/>
      </dsp:nvSpPr>
      <dsp:spPr>
        <a:xfrm>
          <a:off x="2828925" y="2014405"/>
          <a:ext cx="2571749" cy="154305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000000"/>
              </a:solidFill>
            </a:rPr>
            <a:t>I am willing to take advice</a:t>
          </a:r>
        </a:p>
      </dsp:txBody>
      <dsp:txXfrm>
        <a:off x="2828925" y="2014405"/>
        <a:ext cx="2571749" cy="1543050"/>
      </dsp:txXfrm>
    </dsp:sp>
    <dsp:sp modelId="{DB617708-FD11-3A41-B7C7-55E15DE749F3}">
      <dsp:nvSpPr>
        <dsp:cNvPr id="0" name=""/>
        <dsp:cNvSpPr/>
      </dsp:nvSpPr>
      <dsp:spPr>
        <a:xfrm>
          <a:off x="5657849" y="2014405"/>
          <a:ext cx="2571749" cy="154305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000000"/>
              </a:solidFill>
            </a:rPr>
            <a:t>I successfully manage problematic situations</a:t>
          </a:r>
        </a:p>
      </dsp:txBody>
      <dsp:txXfrm>
        <a:off x="5657849" y="2014405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9/11/2018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11.9.2018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744538"/>
            <a:ext cx="59547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744538"/>
            <a:ext cx="59547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E17F-36F6-4C88-8664-98E57F99DDA6}" type="slidenum">
              <a:rPr lang="fi-FI" smtClean="0">
                <a:solidFill>
                  <a:prstClr val="black"/>
                </a:solidFill>
              </a:rPr>
              <a:pPr/>
              <a:t>10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1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744538"/>
            <a:ext cx="59547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E17F-36F6-4C88-8664-98E57F99DDA6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8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63600"/>
            <a:ext cx="5567363" cy="3479800"/>
          </a:xfrm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32338"/>
            <a:ext cx="4984750" cy="4484687"/>
          </a:xfrm>
        </p:spPr>
        <p:txBody>
          <a:bodyPr/>
          <a:lstStyle/>
          <a:p>
            <a:endParaRPr lang="fi-FI" altLang="en-US" dirty="0"/>
          </a:p>
        </p:txBody>
      </p:sp>
    </p:spTree>
    <p:extLst>
      <p:ext uri="{BB962C8B-B14F-4D97-AF65-F5344CB8AC3E}">
        <p14:creationId xmlns:p14="http://schemas.microsoft.com/office/powerpoint/2010/main" val="424664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744538"/>
            <a:ext cx="59547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Perceiving: seeing and feeling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1878A-7557-D449-9940-F68A01C57B9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97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1878A-7557-D449-9940-F68A01C57B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3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3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3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5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61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5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5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98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5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5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29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1593556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29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5" y="1593556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710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5" y="1593556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237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855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36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982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0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3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3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2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88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2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1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90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402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6049"/>
      </p:ext>
    </p:extLst>
  </p:cSld>
  <p:clrMapOvr>
    <a:masterClrMapping/>
  </p:clrMapOvr>
  <p:hf hdr="0" ft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DC094-4A26-4A20-91B1-F0E00DB8CC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1C4D7-B7C5-4572-A505-B163998A6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20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25347"/>
      </p:ext>
    </p:extLst>
  </p:cSld>
  <p:clrMapOvr>
    <a:masterClrMapping/>
  </p:clrMapOvr>
  <p:hf hdr="0" ft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9210"/>
      </p:ext>
    </p:extLst>
  </p:cSld>
  <p:clrMapOvr>
    <a:masterClrMapping/>
  </p:clrMapOvr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64922"/>
      </p:ext>
    </p:extLst>
  </p:cSld>
  <p:clrMapOvr>
    <a:masterClrMapping/>
  </p:clrMapOvr>
  <p:hf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61586"/>
      </p:ext>
    </p:extLst>
  </p:cSld>
  <p:clrMapOvr>
    <a:masterClrMapping/>
  </p:clrMapOvr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2051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3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3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82958"/>
      </p:ext>
    </p:extLst>
  </p:cSld>
  <p:clrMapOvr>
    <a:masterClrMapping/>
  </p:clrMapOvr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40279"/>
      </p:ext>
    </p:extLst>
  </p:cSld>
  <p:clrMapOvr>
    <a:masterClrMapping/>
  </p:clrMapOvr>
  <p:hf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03692"/>
      </p:ext>
    </p:extLst>
  </p:cSld>
  <p:clrMapOvr>
    <a:masterClrMapping/>
  </p:clrMapOvr>
  <p:hf hdr="0" ft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3357"/>
      </p:ext>
    </p:extLst>
  </p:cSld>
  <p:clrMapOvr>
    <a:masterClrMapping/>
  </p:clrMapOvr>
  <p:hf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0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16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768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0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11.9.2018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11.9.2018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11.9.2018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25" y="1261613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11.9.2018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25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11.9.2018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8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15" y="407459"/>
            <a:ext cx="7985125" cy="899583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03" y="1236928"/>
            <a:ext cx="7985125" cy="344619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1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427438"/>
            <a:ext cx="8324850" cy="326628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21" y="1475052"/>
            <a:ext cx="7769225" cy="11099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21" y="261806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1"/>
            <a:ext cx="2025650" cy="146844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A6E50CD5-CA73-46F4-B7D1-6306DE67592E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7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7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00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11" y="1318949"/>
            <a:ext cx="3916363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9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3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3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31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4" y="407459"/>
            <a:ext cx="1995487" cy="435768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2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11.9.2018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2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5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5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80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53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7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3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5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3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3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3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3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8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3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3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4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21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23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97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1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69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3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25" y="1261613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25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6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19" y="407459"/>
            <a:ext cx="7985125" cy="899583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05" y="1236928"/>
            <a:ext cx="7985125" cy="344619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3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5" y="1417342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3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6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3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3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8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31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31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3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2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8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00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427435"/>
            <a:ext cx="8324850" cy="326628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15" y="1475052"/>
            <a:ext cx="7769225" cy="11099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15" y="2618060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1"/>
            <a:ext cx="2025650" cy="146844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A6E50CD5-CA73-46F4-B7D1-6306DE67592E}" type="datetime1">
              <a:rPr lang="en-US"/>
              <a:pPr>
                <a:defRPr/>
              </a:pPr>
              <a:t>9/11/2018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44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1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5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11" y="1318949"/>
            <a:ext cx="3916363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0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7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62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8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0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4" y="407459"/>
            <a:ext cx="1995487" cy="435768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3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508903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DC094-4A26-4A20-91B1-F0E00DB8CC69}" type="datetime1">
              <a:rPr lang="en-US" smtClean="0"/>
              <a:pPr>
                <a:defRPr/>
              </a:pPr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1C4D7-B7C5-4572-A505-B163998A61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1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247406"/>
      </p:ext>
    </p:extLst>
  </p:cSld>
  <p:clrMapOvr>
    <a:masterClrMapping/>
  </p:clrMapOvr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10227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533448"/>
      </p:ext>
    </p:extLst>
  </p:cSld>
  <p:clrMapOvr>
    <a:masterClrMapping/>
  </p:clrMapOvr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7086482"/>
      </p:ext>
    </p:extLst>
  </p:cSld>
  <p:clrMapOvr>
    <a:masterClrMapping/>
  </p:clrMapOvr>
  <p:hf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671469"/>
      </p:ext>
    </p:extLst>
  </p:cSld>
  <p:clrMapOvr>
    <a:masterClrMapping/>
  </p:clrMapOvr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463656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458885"/>
      </p:ext>
    </p:extLst>
  </p:cSld>
  <p:clrMapOvr>
    <a:masterClrMapping/>
  </p:clrMapOvr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524127"/>
      </p:ext>
    </p:extLst>
  </p:cSld>
  <p:clrMapOvr>
    <a:masterClrMapping/>
  </p:clrMapOvr>
  <p:hf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176260"/>
      </p:ext>
    </p:extLst>
  </p:cSld>
  <p:clrMapOvr>
    <a:masterClrMapping/>
  </p:clrMapOvr>
  <p:hf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11.9.2018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8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074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38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598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4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575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391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198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7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5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818" r:id="rId22"/>
    <p:sldLayoutId id="2147484847" r:id="rId2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21" y="407459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205" y="1236928"/>
            <a:ext cx="7985125" cy="34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fld id="{238D144C-C411-4FF0-AACD-465CD6721A4A}" type="datetime1">
              <a:rPr lang="en-US">
                <a:latin typeface="Arial"/>
              </a:rPr>
              <a:pPr defTabSz="914400">
                <a:defRPr/>
              </a:pPr>
              <a:t>9/11/2018</a:t>
            </a:fld>
            <a:endParaRPr lang="en-US" dirty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endParaRPr lang="en-US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65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fld id="{CBEAF0ED-9ADB-4280-8BA5-AB0451C2CCBC}" type="slidenum">
              <a:rPr lang="en-US">
                <a:latin typeface="Arial"/>
              </a:rPr>
              <a:pPr defTabSz="914400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95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0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  <p:sldLayoutId id="2147484807" r:id="rId12"/>
    <p:sldLayoutId id="2147484808" r:id="rId13"/>
    <p:sldLayoutId id="2147484809" r:id="rId14"/>
    <p:sldLayoutId id="2147484810" r:id="rId15"/>
    <p:sldLayoutId id="2147484811" r:id="rId16"/>
    <p:sldLayoutId id="2147484812" r:id="rId17"/>
    <p:sldLayoutId id="2147484813" r:id="rId18"/>
    <p:sldLayoutId id="2147484814" r:id="rId19"/>
    <p:sldLayoutId id="2147484815" r:id="rId20"/>
    <p:sldLayoutId id="2147484816" r:id="rId21"/>
    <p:sldLayoutId id="2147484817" r:id="rId2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4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15" y="407459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203" y="1236928"/>
            <a:ext cx="7985125" cy="34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fld id="{238D144C-C411-4FF0-AACD-465CD6721A4A}" type="datetime1">
              <a:rPr lang="en-US">
                <a:latin typeface="Arial"/>
              </a:rPr>
              <a:pPr defTabSz="914400">
                <a:defRPr/>
              </a:pPr>
              <a:t>9/11/2018</a:t>
            </a:fld>
            <a:endParaRPr lang="en-US" dirty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endParaRPr lang="en-US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62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fld id="{CBEAF0ED-9ADB-4280-8BA5-AB0451C2CCBC}" type="slidenum">
              <a:rPr lang="en-US">
                <a:latin typeface="Arial"/>
              </a:rPr>
              <a:pPr defTabSz="914400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9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8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22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  <p:sldLayoutId id="2147484860" r:id="rId12"/>
    <p:sldLayoutId id="2147484861" r:id="rId13"/>
    <p:sldLayoutId id="2147484862" r:id="rId14"/>
    <p:sldLayoutId id="2147484863" r:id="rId1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  <p:sldLayoutId id="2147484900" r:id="rId12"/>
    <p:sldLayoutId id="2147484901" r:id="rId13"/>
    <p:sldLayoutId id="2147484902" r:id="rId14"/>
    <p:sldLayoutId id="2147484903" r:id="rId15"/>
    <p:sldLayoutId id="2147484904" r:id="rId16"/>
    <p:sldLayoutId id="2147484905" r:id="rId17"/>
    <p:sldLayoutId id="2147484906" r:id="rId18"/>
    <p:sldLayoutId id="2147484907" r:id="rId19"/>
    <p:sldLayoutId id="2147484908" r:id="rId20"/>
    <p:sldLayoutId id="2147484909" r:id="rId21"/>
    <p:sldLayoutId id="2147484910" r:id="rId2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8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4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  <p:sldLayoutId id="2147484923" r:id="rId12"/>
    <p:sldLayoutId id="2147484924" r:id="rId13"/>
    <p:sldLayoutId id="2147484925" r:id="rId14"/>
    <p:sldLayoutId id="2147484926" r:id="rId1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ystemsintelligence.aalto.fi/" TargetMode="Externa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E956101-0C32-3E4B-9608-9DF3B2E85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718" y="337220"/>
            <a:ext cx="8207375" cy="266429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Intelligence</a:t>
            </a:r>
            <a:b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Core Competence for Next Generation Engineers</a:t>
            </a:r>
            <a:r>
              <a:rPr lang="en-GB" sz="4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E15A9E2A-BCA0-4E40-ACF1-90D7A753B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584" y="3284195"/>
            <a:ext cx="8496944" cy="1440160"/>
          </a:xfrm>
        </p:spPr>
        <p:txBody>
          <a:bodyPr>
            <a:noAutofit/>
          </a:bodyPr>
          <a:lstStyle/>
          <a:p>
            <a:pPr algn="ctr"/>
            <a:r>
              <a:rPr lang="en-GB" sz="24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Raimo</a:t>
            </a:r>
            <a:r>
              <a:rPr lang="en-GB" sz="24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P. </a:t>
            </a:r>
            <a:r>
              <a:rPr lang="en-GB" sz="24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Hämäläinen</a:t>
            </a:r>
            <a:r>
              <a:rPr lang="en-GB" sz="24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24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Saarinen and  </a:t>
            </a:r>
            <a:r>
              <a:rPr lang="en-GB" sz="24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Juha</a:t>
            </a:r>
            <a:r>
              <a:rPr lang="en-GB" sz="2400" b="1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Törmänen</a:t>
            </a:r>
          </a:p>
          <a:p>
            <a:pPr algn="ctr"/>
            <a:r>
              <a:rPr lang="en-GB" sz="24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Analysis Laboratory, </a:t>
            </a:r>
          </a:p>
          <a:p>
            <a:pPr algn="ctr"/>
            <a:r>
              <a:rPr lang="en-GB" sz="24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Aalto University, Finland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81636"/>
            <a:ext cx="1472766" cy="134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004275"/>
            <a:ext cx="15843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99108" y="5222731"/>
            <a:ext cx="140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/>
              <a:t>Systems Analysis Laboratory</a:t>
            </a:r>
          </a:p>
        </p:txBody>
      </p:sp>
    </p:spTree>
    <p:extLst>
      <p:ext uri="{BB962C8B-B14F-4D97-AF65-F5344CB8AC3E}">
        <p14:creationId xmlns:p14="http://schemas.microsoft.com/office/powerpoint/2010/main" val="247023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9615" y="28331"/>
            <a:ext cx="7464425" cy="1170781"/>
          </a:xfrm>
        </p:spPr>
        <p:txBody>
          <a:bodyPr/>
          <a:lstStyle/>
          <a:p>
            <a:pPr algn="ctr"/>
            <a:r>
              <a:rPr lang="fi-FI" altLang="en-US" sz="3600" b="1" dirty="0">
                <a:solidFill>
                  <a:schemeClr val="bg1"/>
                </a:solidFill>
              </a:rPr>
              <a:t> </a:t>
            </a:r>
            <a:r>
              <a:rPr lang="fi-FI" alt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  <a:r>
              <a:rPr lang="fi-FI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US" alt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>
          <a:xfrm>
            <a:off x="539560" y="1201316"/>
            <a:ext cx="7991475" cy="4200260"/>
          </a:xfrm>
          <a:ln>
            <a:noFill/>
          </a:ln>
        </p:spPr>
        <p:txBody>
          <a:bodyPr/>
          <a:lstStyle/>
          <a:p>
            <a:pPr marL="266700" indent="-266700" algn="l"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We often perceive systems only through a mechanistic perspective </a:t>
            </a:r>
          </a:p>
          <a:p>
            <a:pPr marL="266700" indent="-266700" algn="l">
              <a:buFontTx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We see materials, products and costs</a:t>
            </a:r>
          </a:p>
          <a:p>
            <a:pPr marL="0" indent="0" algn="l">
              <a:buNone/>
            </a:pPr>
            <a:r>
              <a:rPr lang="en-GB" altLang="en-US" sz="2400" dirty="0">
                <a:latin typeface="Arial" panose="020B0604020202020204" pitchFamily="34" charset="0"/>
              </a:rPr>
              <a:t>	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When people are considered: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GB" altLang="en-US" dirty="0">
                <a:solidFill>
                  <a:srgbClr val="0070C0"/>
                </a:solidFill>
                <a:latin typeface="Arial" panose="020B0604020202020204" pitchFamily="34" charset="0"/>
              </a:rPr>
              <a:t>the true system often includes invisible  subsystems </a:t>
            </a:r>
            <a:endParaRPr lang="en-GB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GB" altLang="en-US" dirty="0">
                <a:solidFill>
                  <a:srgbClr val="0070C0"/>
                </a:solidFill>
                <a:latin typeface="Arial" panose="020B0604020202020204" pitchFamily="34" charset="0"/>
              </a:rPr>
              <a:t>such as processes of trust or fear </a:t>
            </a:r>
            <a:r>
              <a:rPr lang="en-GB" alt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generation or </a:t>
            </a:r>
            <a:r>
              <a:rPr lang="en-GB" altLang="en-US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cjhanges</a:t>
            </a:r>
            <a:r>
              <a:rPr lang="en-GB" alt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 in organizational culture</a:t>
            </a:r>
            <a:endParaRPr lang="en-GB" altLang="en-US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6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853184" y="3857278"/>
            <a:ext cx="2736304" cy="12601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7417" y="121196"/>
            <a:ext cx="7464425" cy="1068119"/>
          </a:xfrm>
        </p:spPr>
        <p:txBody>
          <a:bodyPr/>
          <a:lstStyle/>
          <a:p>
            <a:pPr algn="ctr"/>
            <a:r>
              <a:rPr lang="fi-FI" alt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fi-FI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  <a:endParaRPr lang="en-US" alt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>
          <a:xfrm>
            <a:off x="684230" y="1057011"/>
            <a:ext cx="7704137" cy="4200260"/>
          </a:xfr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endParaRPr lang="en-GB" altLang="en-US" sz="2800" dirty="0">
              <a:latin typeface="Arial" panose="020B060402020202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To understand the system, 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it can be more important to know what is not produced than what the standard output is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Arial" panose="020B0604020202020204" pitchFamily="34" charset="0"/>
              </a:rPr>
              <a:t>SI tries to understand both the visible and the invisible part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03786" y="4452319"/>
            <a:ext cx="1435100" cy="321469"/>
          </a:xfrm>
          <a:prstGeom prst="rect">
            <a:avLst/>
          </a:prstGeom>
          <a:solidFill>
            <a:srgbClr val="FF99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38" tIns="42862" rIns="84138" bIns="42862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91880" y="4057634"/>
            <a:ext cx="1458912" cy="722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150568" y="4246811"/>
            <a:ext cx="563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8"/>
          <p:cNvSpPr>
            <a:spLocks noChangeAspect="1" noChangeArrowheads="1"/>
          </p:cNvSpPr>
          <p:nvPr/>
        </p:nvSpPr>
        <p:spPr bwMode="auto">
          <a:xfrm>
            <a:off x="3720480" y="4168767"/>
            <a:ext cx="246062" cy="140229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11"/>
          <p:cNvSpPr>
            <a:spLocks noChangeAspect="1" noChangeArrowheads="1"/>
          </p:cNvSpPr>
          <p:nvPr/>
        </p:nvSpPr>
        <p:spPr bwMode="auto">
          <a:xfrm>
            <a:off x="4406280" y="4566965"/>
            <a:ext cx="246062" cy="1402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957018" y="4246811"/>
            <a:ext cx="449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003072" y="4647654"/>
            <a:ext cx="403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4539630" y="4326194"/>
            <a:ext cx="0" cy="2407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662662" y="4238872"/>
            <a:ext cx="563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tangle 8"/>
          <p:cNvSpPr>
            <a:spLocks noChangeAspect="1" noChangeArrowheads="1"/>
          </p:cNvSpPr>
          <p:nvPr/>
        </p:nvSpPr>
        <p:spPr bwMode="auto">
          <a:xfrm>
            <a:off x="4413249" y="4168766"/>
            <a:ext cx="246062" cy="14022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Rectangle 11"/>
          <p:cNvSpPr>
            <a:spLocks noChangeAspect="1" noChangeArrowheads="1"/>
          </p:cNvSpPr>
          <p:nvPr/>
        </p:nvSpPr>
        <p:spPr bwMode="auto">
          <a:xfrm>
            <a:off x="3751040" y="4566622"/>
            <a:ext cx="246062" cy="1402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85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407" y="202407"/>
            <a:ext cx="7175500" cy="1177396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en-GB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Perceptual and Behavioural Change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>
          <a:xfrm>
            <a:off x="257424" y="2624585"/>
            <a:ext cx="8352928" cy="2684198"/>
          </a:xfrm>
        </p:spPr>
        <p:txBody>
          <a:bodyPr>
            <a:normAutofit lnSpcReduction="10000"/>
          </a:bodyPr>
          <a:lstStyle/>
          <a:p>
            <a:pPr marL="476250" indent="-476250" defTabSz="914400"/>
            <a:endParaRPr lang="en-GB" altLang="en-US" sz="2800" dirty="0"/>
          </a:p>
          <a:p>
            <a:pPr marL="895350" lvl="1" indent="-239713" defTabSz="914400">
              <a:buFontTx/>
              <a:buChar char="•"/>
            </a:pPr>
            <a:r>
              <a:rPr lang="en-GB" altLang="en-US" sz="2600" dirty="0">
                <a:latin typeface="Arial" panose="020B0604020202020204" pitchFamily="34" charset="0"/>
              </a:rPr>
              <a:t>Seeing both the organizational/physical and </a:t>
            </a:r>
            <a:r>
              <a:rPr lang="en-GB" altLang="en-US" sz="2600" dirty="0">
                <a:solidFill>
                  <a:srgbClr val="0070C0"/>
                </a:solidFill>
                <a:latin typeface="Arial" panose="020B0604020202020204" pitchFamily="34" charset="0"/>
              </a:rPr>
              <a:t>the human parts</a:t>
            </a:r>
            <a:r>
              <a:rPr lang="en-GB" altLang="en-US" sz="2600" dirty="0">
                <a:latin typeface="Arial" panose="020B0604020202020204" pitchFamily="34" charset="0"/>
              </a:rPr>
              <a:t> (observability)</a:t>
            </a:r>
          </a:p>
          <a:p>
            <a:pPr marL="895350" lvl="1" indent="-239713" defTabSz="914400">
              <a:buFontTx/>
              <a:buChar char="•"/>
            </a:pPr>
            <a:r>
              <a:rPr lang="en-GB" altLang="en-US" sz="2600" dirty="0">
                <a:solidFill>
                  <a:srgbClr val="0070C0"/>
                </a:solidFill>
                <a:latin typeface="Arial" panose="020B0604020202020204" pitchFamily="34" charset="0"/>
              </a:rPr>
              <a:t>The whole system needs richer inputs </a:t>
            </a:r>
            <a:r>
              <a:rPr lang="en-GB" altLang="en-US" sz="2600" dirty="0">
                <a:latin typeface="Arial" panose="020B0604020202020204" pitchFamily="34" charset="0"/>
              </a:rPr>
              <a:t>(controllability)</a:t>
            </a:r>
          </a:p>
          <a:p>
            <a:pPr marL="895350" lvl="1" indent="-239713" defTabSz="91440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Arial" panose="020B0604020202020204" pitchFamily="34" charset="0"/>
              </a:rPr>
              <a:t>SI looks for productive inputs to impact both part</a:t>
            </a:r>
            <a:r>
              <a:rPr lang="en-GB" altLang="en-US" sz="2800" dirty="0"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1237321"/>
            <a:ext cx="9001000" cy="1717724"/>
            <a:chOff x="107504" y="1484784"/>
            <a:chExt cx="9001000" cy="2061269"/>
          </a:xfrm>
        </p:grpSpPr>
        <p:sp>
          <p:nvSpPr>
            <p:cNvPr id="2" name="Rectangle 1"/>
            <p:cNvSpPr/>
            <p:nvPr/>
          </p:nvSpPr>
          <p:spPr bwMode="auto">
            <a:xfrm>
              <a:off x="107504" y="1484784"/>
              <a:ext cx="9001000" cy="206126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237" name="Rectangle 5"/>
            <p:cNvSpPr>
              <a:spLocks noChangeArrowheads="1"/>
            </p:cNvSpPr>
            <p:nvPr/>
          </p:nvSpPr>
          <p:spPr bwMode="auto">
            <a:xfrm>
              <a:off x="988587" y="2582436"/>
              <a:ext cx="1758701" cy="542134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38" name="Rectangle 6"/>
            <p:cNvSpPr>
              <a:spLocks noChangeArrowheads="1"/>
            </p:cNvSpPr>
            <p:nvPr/>
          </p:nvSpPr>
          <p:spPr bwMode="auto">
            <a:xfrm>
              <a:off x="967187" y="1926522"/>
              <a:ext cx="1787882" cy="1218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39" name="Line 7"/>
            <p:cNvSpPr>
              <a:spLocks noChangeShapeType="1"/>
            </p:cNvSpPr>
            <p:nvPr/>
          </p:nvSpPr>
          <p:spPr bwMode="auto">
            <a:xfrm>
              <a:off x="548912" y="2245555"/>
              <a:ext cx="690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40" name="Rectangle 8"/>
            <p:cNvSpPr>
              <a:spLocks noChangeAspect="1" noChangeArrowheads="1"/>
            </p:cNvSpPr>
            <p:nvPr/>
          </p:nvSpPr>
          <p:spPr bwMode="auto">
            <a:xfrm>
              <a:off x="1247334" y="2113926"/>
              <a:ext cx="301547" cy="23648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41" name="Rectangle 9"/>
            <p:cNvSpPr>
              <a:spLocks noChangeAspect="1" noChangeArrowheads="1"/>
            </p:cNvSpPr>
            <p:nvPr/>
          </p:nvSpPr>
          <p:spPr bwMode="auto">
            <a:xfrm>
              <a:off x="2087775" y="2129543"/>
              <a:ext cx="301547" cy="2364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42" name="Rectangle 10"/>
            <p:cNvSpPr>
              <a:spLocks noChangeAspect="1" noChangeArrowheads="1"/>
            </p:cNvSpPr>
            <p:nvPr/>
          </p:nvSpPr>
          <p:spPr bwMode="auto">
            <a:xfrm>
              <a:off x="1262897" y="2785457"/>
              <a:ext cx="301547" cy="2364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43" name="Rectangle 11"/>
            <p:cNvSpPr>
              <a:spLocks noChangeAspect="1" noChangeArrowheads="1"/>
            </p:cNvSpPr>
            <p:nvPr/>
          </p:nvSpPr>
          <p:spPr bwMode="auto">
            <a:xfrm>
              <a:off x="2087775" y="2785457"/>
              <a:ext cx="301547" cy="2364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44" name="Line 12"/>
            <p:cNvSpPr>
              <a:spLocks noChangeShapeType="1"/>
            </p:cNvSpPr>
            <p:nvPr/>
          </p:nvSpPr>
          <p:spPr bwMode="auto">
            <a:xfrm>
              <a:off x="1537209" y="2245555"/>
              <a:ext cx="5505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45" name="Line 13"/>
            <p:cNvSpPr>
              <a:spLocks noChangeShapeType="1"/>
            </p:cNvSpPr>
            <p:nvPr/>
          </p:nvSpPr>
          <p:spPr bwMode="auto">
            <a:xfrm>
              <a:off x="1593627" y="2921547"/>
              <a:ext cx="494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 flipV="1">
              <a:off x="2251194" y="2379415"/>
              <a:ext cx="0" cy="4060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47" name="Line 15"/>
            <p:cNvSpPr>
              <a:spLocks noChangeShapeType="1"/>
            </p:cNvSpPr>
            <p:nvPr/>
          </p:nvSpPr>
          <p:spPr bwMode="auto">
            <a:xfrm>
              <a:off x="2389322" y="2245555"/>
              <a:ext cx="690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607262" name="Group 30"/>
            <p:cNvGrpSpPr>
              <a:grpSpLocks/>
            </p:cNvGrpSpPr>
            <p:nvPr/>
          </p:nvGrpSpPr>
          <p:grpSpPr bwMode="auto">
            <a:xfrm>
              <a:off x="3371781" y="1926522"/>
              <a:ext cx="2531051" cy="1218126"/>
              <a:chOff x="1701" y="2205"/>
              <a:chExt cx="1301" cy="546"/>
            </a:xfrm>
          </p:grpSpPr>
          <p:sp>
            <p:nvSpPr>
              <p:cNvPr id="607263" name="Rectangle 31"/>
              <p:cNvSpPr>
                <a:spLocks noChangeArrowheads="1"/>
              </p:cNvSpPr>
              <p:nvPr/>
            </p:nvSpPr>
            <p:spPr bwMode="auto">
              <a:xfrm>
                <a:off x="1927" y="2499"/>
                <a:ext cx="904" cy="243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4138" tIns="42862" rIns="84138" bIns="42862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64" name="Rectangle 32"/>
              <p:cNvSpPr>
                <a:spLocks noChangeArrowheads="1"/>
              </p:cNvSpPr>
              <p:nvPr/>
            </p:nvSpPr>
            <p:spPr bwMode="auto">
              <a:xfrm>
                <a:off x="1916" y="2205"/>
                <a:ext cx="919" cy="54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65" name="Line 33"/>
              <p:cNvSpPr>
                <a:spLocks noChangeShapeType="1"/>
              </p:cNvSpPr>
              <p:nvPr/>
            </p:nvSpPr>
            <p:spPr bwMode="auto">
              <a:xfrm>
                <a:off x="1701" y="2348"/>
                <a:ext cx="3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67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492" y="2296"/>
                <a:ext cx="155" cy="1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68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2068" y="2590"/>
                <a:ext cx="155" cy="1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6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492" y="2590"/>
                <a:ext cx="155" cy="10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70" name="Line 38"/>
              <p:cNvSpPr>
                <a:spLocks noChangeShapeType="1"/>
              </p:cNvSpPr>
              <p:nvPr/>
            </p:nvSpPr>
            <p:spPr bwMode="auto">
              <a:xfrm>
                <a:off x="2209" y="2348"/>
                <a:ext cx="28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71" name="Line 39"/>
              <p:cNvSpPr>
                <a:spLocks noChangeShapeType="1"/>
              </p:cNvSpPr>
              <p:nvPr/>
            </p:nvSpPr>
            <p:spPr bwMode="auto">
              <a:xfrm>
                <a:off x="2238" y="2651"/>
                <a:ext cx="2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72" name="Line 40"/>
              <p:cNvSpPr>
                <a:spLocks noChangeShapeType="1"/>
              </p:cNvSpPr>
              <p:nvPr/>
            </p:nvSpPr>
            <p:spPr bwMode="auto">
              <a:xfrm flipV="1">
                <a:off x="2576" y="2408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273" name="Line 41"/>
              <p:cNvSpPr>
                <a:spLocks noChangeShapeType="1"/>
              </p:cNvSpPr>
              <p:nvPr/>
            </p:nvSpPr>
            <p:spPr bwMode="auto">
              <a:xfrm>
                <a:off x="2647" y="2348"/>
                <a:ext cx="3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607250" name="Rectangle 18"/>
            <p:cNvSpPr>
              <a:spLocks noChangeArrowheads="1"/>
            </p:cNvSpPr>
            <p:nvPr/>
          </p:nvSpPr>
          <p:spPr bwMode="auto">
            <a:xfrm>
              <a:off x="6644055" y="2580205"/>
              <a:ext cx="1789828" cy="542133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51" name="Rectangle 19"/>
            <p:cNvSpPr>
              <a:spLocks noChangeArrowheads="1"/>
            </p:cNvSpPr>
            <p:nvPr/>
          </p:nvSpPr>
          <p:spPr bwMode="auto">
            <a:xfrm>
              <a:off x="6622655" y="1926522"/>
              <a:ext cx="1819010" cy="121589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>
              <a:off x="6196598" y="2245555"/>
              <a:ext cx="7023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54" name="Rectangle 22"/>
            <p:cNvSpPr>
              <a:spLocks noChangeAspect="1" noChangeArrowheads="1"/>
            </p:cNvSpPr>
            <p:nvPr/>
          </p:nvSpPr>
          <p:spPr bwMode="auto">
            <a:xfrm>
              <a:off x="7762698" y="2129543"/>
              <a:ext cx="307384" cy="2364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55" name="Rectangle 23"/>
            <p:cNvSpPr>
              <a:spLocks noChangeAspect="1" noChangeArrowheads="1"/>
            </p:cNvSpPr>
            <p:nvPr/>
          </p:nvSpPr>
          <p:spPr bwMode="auto">
            <a:xfrm>
              <a:off x="6922257" y="2783226"/>
              <a:ext cx="307384" cy="2364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56" name="Rectangle 24"/>
            <p:cNvSpPr>
              <a:spLocks noChangeAspect="1" noChangeArrowheads="1"/>
            </p:cNvSpPr>
            <p:nvPr/>
          </p:nvSpPr>
          <p:spPr bwMode="auto">
            <a:xfrm>
              <a:off x="7762698" y="2783226"/>
              <a:ext cx="307384" cy="2364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57" name="Line 25"/>
            <p:cNvSpPr>
              <a:spLocks noChangeShapeType="1"/>
            </p:cNvSpPr>
            <p:nvPr/>
          </p:nvSpPr>
          <p:spPr bwMode="auto">
            <a:xfrm>
              <a:off x="7202404" y="2245555"/>
              <a:ext cx="560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58" name="Line 26"/>
            <p:cNvSpPr>
              <a:spLocks noChangeShapeType="1"/>
            </p:cNvSpPr>
            <p:nvPr/>
          </p:nvSpPr>
          <p:spPr bwMode="auto">
            <a:xfrm flipV="1">
              <a:off x="7229641" y="2919317"/>
              <a:ext cx="533057" cy="2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59" name="Line 27"/>
            <p:cNvSpPr>
              <a:spLocks noChangeShapeType="1"/>
            </p:cNvSpPr>
            <p:nvPr/>
          </p:nvSpPr>
          <p:spPr bwMode="auto">
            <a:xfrm flipV="1">
              <a:off x="7928062" y="2379415"/>
              <a:ext cx="0" cy="4038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60" name="Line 28"/>
            <p:cNvSpPr>
              <a:spLocks noChangeShapeType="1"/>
            </p:cNvSpPr>
            <p:nvPr/>
          </p:nvSpPr>
          <p:spPr bwMode="auto">
            <a:xfrm>
              <a:off x="8070082" y="2254043"/>
              <a:ext cx="7023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61" name="Line 29"/>
            <p:cNvSpPr>
              <a:spLocks noChangeShapeType="1"/>
            </p:cNvSpPr>
            <p:nvPr/>
          </p:nvSpPr>
          <p:spPr bwMode="auto">
            <a:xfrm>
              <a:off x="6990348" y="2392801"/>
              <a:ext cx="0" cy="377039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7288" name="Line 56"/>
            <p:cNvSpPr>
              <a:spLocks noChangeShapeType="1"/>
            </p:cNvSpPr>
            <p:nvPr/>
          </p:nvSpPr>
          <p:spPr bwMode="auto">
            <a:xfrm>
              <a:off x="6196598" y="2903700"/>
              <a:ext cx="702313" cy="0"/>
            </a:xfrm>
            <a:prstGeom prst="line">
              <a:avLst/>
            </a:prstGeom>
            <a:noFill/>
            <a:ln w="19050">
              <a:solidFill>
                <a:srgbClr val="FF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4255024" y="2379415"/>
              <a:ext cx="0" cy="37704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8090508" y="2901469"/>
              <a:ext cx="702314" cy="0"/>
            </a:xfrm>
            <a:prstGeom prst="line">
              <a:avLst/>
            </a:prstGeom>
            <a:noFill/>
            <a:ln w="38100">
              <a:solidFill>
                <a:srgbClr val="FF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Rectangle 8"/>
            <p:cNvSpPr>
              <a:spLocks noChangeAspect="1" noChangeArrowheads="1"/>
            </p:cNvSpPr>
            <p:nvPr/>
          </p:nvSpPr>
          <p:spPr bwMode="auto">
            <a:xfrm>
              <a:off x="4085770" y="2106442"/>
              <a:ext cx="301547" cy="23648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Rectangle 8"/>
            <p:cNvSpPr>
              <a:spLocks noChangeAspect="1" noChangeArrowheads="1"/>
            </p:cNvSpPr>
            <p:nvPr/>
          </p:nvSpPr>
          <p:spPr bwMode="auto">
            <a:xfrm>
              <a:off x="6913503" y="2110168"/>
              <a:ext cx="301547" cy="23648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Line 29"/>
            <p:cNvSpPr>
              <a:spLocks noChangeShapeType="1"/>
            </p:cNvSpPr>
            <p:nvPr/>
          </p:nvSpPr>
          <p:spPr bwMode="auto">
            <a:xfrm>
              <a:off x="7167112" y="2379415"/>
              <a:ext cx="0" cy="3770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03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937" y="1774481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3528" y="1721745"/>
            <a:ext cx="8003882" cy="3357278"/>
            <a:chOff x="378614" y="1427667"/>
            <a:chExt cx="8003882" cy="4028733"/>
          </a:xfrm>
        </p:grpSpPr>
        <p:sp>
          <p:nvSpPr>
            <p:cNvPr id="5" name="Rounded Rectangle 4"/>
            <p:cNvSpPr/>
            <p:nvPr/>
          </p:nvSpPr>
          <p:spPr>
            <a:xfrm>
              <a:off x="5367847" y="2528337"/>
              <a:ext cx="2946400" cy="524934"/>
            </a:xfrm>
            <a:prstGeom prst="roundRect">
              <a:avLst/>
            </a:prstGeom>
            <a:ln w="76200" cmpd="sng">
              <a:solidFill>
                <a:srgbClr val="9BBB5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Spirited Discovery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67847" y="1427667"/>
              <a:ext cx="2946400" cy="524934"/>
            </a:xfrm>
            <a:prstGeom prst="roundRect">
              <a:avLst/>
            </a:prstGeom>
            <a:ln w="76200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Attunement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41869" y="4908024"/>
              <a:ext cx="2946400" cy="524934"/>
            </a:xfrm>
            <a:prstGeom prst="roundRect">
              <a:avLst/>
            </a:prstGeom>
            <a:ln w="762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Positive Engagement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67847" y="3681864"/>
              <a:ext cx="2946400" cy="524934"/>
            </a:xfrm>
            <a:prstGeom prst="roundRect">
              <a:avLst/>
            </a:prstGeom>
            <a:ln w="76200" cmpd="sng">
              <a:solidFill>
                <a:srgbClr val="F7964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Wise Action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8614" y="3720997"/>
              <a:ext cx="13500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Thinking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747" y="4868476"/>
              <a:ext cx="104067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9528" y="2596262"/>
              <a:ext cx="12282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Attitude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64640" y="3689362"/>
              <a:ext cx="2946400" cy="524934"/>
            </a:xfrm>
            <a:prstGeom prst="roundRect">
              <a:avLst/>
            </a:prstGeom>
            <a:ln w="76200" cmpd="sng">
              <a:solidFill>
                <a:srgbClr val="F7964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Reflection</a:t>
              </a:r>
              <a:endPara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91462" y="2557687"/>
              <a:ext cx="2946400" cy="524934"/>
            </a:xfrm>
            <a:prstGeom prst="roundRect">
              <a:avLst/>
            </a:prstGeom>
            <a:ln w="76200" cmpd="sng">
              <a:solidFill>
                <a:srgbClr val="9BBB5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Attitude</a:t>
              </a:r>
              <a:endPara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41869" y="1461147"/>
              <a:ext cx="2946400" cy="524934"/>
            </a:xfrm>
            <a:prstGeom prst="roundRect">
              <a:avLst/>
            </a:prstGeom>
            <a:ln w="76200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2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Systemic</a:t>
              </a:r>
              <a:r>
                <a:rPr lang="fi-FI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i-FI" sz="2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Perception</a:t>
              </a:r>
              <a:endPara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36096" y="4931466"/>
              <a:ext cx="2946400" cy="524934"/>
            </a:xfrm>
            <a:prstGeom prst="roundRect">
              <a:avLst/>
            </a:prstGeom>
            <a:ln w="762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</a:t>
              </a:r>
              <a:r>
                <a:rPr lang="fi-FI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i-FI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Responsiveness</a:t>
              </a:r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6" y="229035"/>
            <a:ext cx="70294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78EEB-599E-8948-8485-B4F179C6C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Factors of Systems Intelligence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2FE97-7BC1-024F-9B6E-23533BD1323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BF9D23-9ECA-F945-98FB-0496C9DE865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0992EAF-2ADB-0043-A36F-7C1A467A0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51016"/>
              </p:ext>
            </p:extLst>
          </p:nvPr>
        </p:nvGraphicFramePr>
        <p:xfrm>
          <a:off x="107504" y="985292"/>
          <a:ext cx="8784975" cy="421465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023318">
                  <a:extLst>
                    <a:ext uri="{9D8B030D-6E8A-4147-A177-3AD203B41FA5}">
                      <a16:colId xmlns:a16="http://schemas.microsoft.com/office/drawing/2014/main" xmlns="" val="2533978068"/>
                    </a:ext>
                  </a:extLst>
                </a:gridCol>
                <a:gridCol w="6761657">
                  <a:extLst>
                    <a:ext uri="{9D8B030D-6E8A-4147-A177-3AD203B41FA5}">
                      <a16:colId xmlns:a16="http://schemas.microsoft.com/office/drawing/2014/main" xmlns="" val="2744944036"/>
                    </a:ext>
                  </a:extLst>
                </a:gridCol>
              </a:tblGrid>
              <a:tr h="603273">
                <a:tc>
                  <a:txBody>
                    <a:bodyPr/>
                    <a:lstStyle/>
                    <a:p>
                      <a:r>
                        <a:rPr lang="en-US" sz="1400" b="1" dirty="0"/>
                        <a:t>Systemic Perception </a:t>
                      </a:r>
                      <a:endParaRPr lang="en-GB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Seeing, identifying and recognizing systems, patterns, and interconnections, having situational awareness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645044"/>
                  </a:ext>
                </a:extLst>
              </a:tr>
              <a:tr h="415532">
                <a:tc>
                  <a:txBody>
                    <a:bodyPr/>
                    <a:lstStyle/>
                    <a:p>
                      <a:r>
                        <a:rPr lang="en-US" sz="1400" b="1" dirty="0"/>
                        <a:t>Attunement</a:t>
                      </a:r>
                      <a:endParaRPr lang="en-GB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Engaging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intersubjectively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being present, mindful, situationally sensitive and open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86240"/>
                  </a:ext>
                </a:extLst>
              </a:tr>
              <a:tr h="415532">
                <a:tc>
                  <a:txBody>
                    <a:bodyPr/>
                    <a:lstStyle/>
                    <a:p>
                      <a:r>
                        <a:rPr lang="en-US" sz="1400" b="1" dirty="0"/>
                        <a:t>Attitude </a:t>
                      </a:r>
                      <a:endParaRPr lang="en-GB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Keeping a positive outlook, not getting stuck on negative impressions and effects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8477187"/>
                  </a:ext>
                </a:extLst>
              </a:tr>
              <a:tr h="415532">
                <a:tc>
                  <a:txBody>
                    <a:bodyPr/>
                    <a:lstStyle/>
                    <a:p>
                      <a:r>
                        <a:rPr lang="en-US" sz="1400" b="1" dirty="0"/>
                        <a:t>Spirited Discovery</a:t>
                      </a:r>
                      <a:endParaRPr lang="en-GB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Engaging with new ideas, embracing change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191917"/>
                  </a:ext>
                </a:extLst>
              </a:tr>
              <a:tr h="415532">
                <a:tc>
                  <a:txBody>
                    <a:bodyPr/>
                    <a:lstStyle/>
                    <a:p>
                      <a:r>
                        <a:rPr lang="en-US" sz="1400" b="1" dirty="0"/>
                        <a:t>Reflection</a:t>
                      </a:r>
                      <a:endParaRPr lang="en-GB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Reflecting upon one’s thinking and actions, challenging one’s own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behaviour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6800719"/>
                  </a:ext>
                </a:extLst>
              </a:tr>
              <a:tr h="603273">
                <a:tc>
                  <a:txBody>
                    <a:bodyPr/>
                    <a:lstStyle/>
                    <a:p>
                      <a:r>
                        <a:rPr lang="en-US" sz="1400" b="1" dirty="0"/>
                        <a:t>Wise Action</a:t>
                      </a:r>
                      <a:endParaRPr lang="en-GB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Exercising long-term thinking and realizing its implications, understanding that consequences may take time to develop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108914"/>
                  </a:ext>
                </a:extLst>
              </a:tr>
              <a:tr h="415532">
                <a:tc>
                  <a:txBody>
                    <a:bodyPr/>
                    <a:lstStyle/>
                    <a:p>
                      <a:r>
                        <a:rPr lang="en-GB" sz="1400" b="1" dirty="0"/>
                        <a:t>Positive Engagement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Taking systemic leverage points and means successfully into action with people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2045668"/>
                  </a:ext>
                </a:extLst>
              </a:tr>
              <a:tr h="603273">
                <a:tc>
                  <a:txBody>
                    <a:bodyPr/>
                    <a:lstStyle/>
                    <a:p>
                      <a:r>
                        <a:rPr lang="en-GB" sz="1400" b="1" dirty="0"/>
                        <a:t>Effective Responsiveness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Taking systemic leverage points and means successfully into action with the environment, being able to dance with systems</a:t>
                      </a: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82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34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25" y="7740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The SI Self Evaluation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A2DC1-AAC9-A64F-AF6D-2E4365896B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129310"/>
            <a:ext cx="8207374" cy="3468386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FDBB7-C494-E54A-83AB-C6766F6711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>
                <a:solidFill>
                  <a:schemeClr val="tx1"/>
                </a:solidFill>
              </a:rPr>
              <a:pPr>
                <a:defRPr/>
              </a:pPr>
              <a:t>11.9.2018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369A26-5107-B44B-ACBA-55B096335E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6942" y="1217205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Self-report, 32 item questionnaire</a:t>
            </a:r>
          </a:p>
          <a:p>
            <a:r>
              <a:rPr lang="en-US" sz="2400" dirty="0"/>
              <a:t>Takes 5 to 10 minutes to complete</a:t>
            </a:r>
          </a:p>
          <a:p>
            <a:pPr lvl="1"/>
            <a:r>
              <a:rPr lang="en-US" sz="2400" dirty="0"/>
              <a:t>Results compared against a distribution of scores from over 2000 participants</a:t>
            </a:r>
          </a:p>
          <a:p>
            <a:pPr lvl="1"/>
            <a:r>
              <a:rPr lang="en-US" sz="2400" dirty="0">
                <a:solidFill>
                  <a:srgbClr val="005EB8"/>
                </a:solidFill>
              </a:rPr>
              <a:t>Describes your strengths and developmental opportunities in the SI factors</a:t>
            </a:r>
          </a:p>
          <a:p>
            <a:pPr lvl="1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15616" y="3628199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Online questionnaire is freely available at: </a:t>
            </a:r>
            <a:r>
              <a:rPr lang="en-US" sz="2400" dirty="0">
                <a:solidFill>
                  <a:srgbClr val="FF0000"/>
                </a:solidFill>
                <a:hlinkClick r:id="rId2"/>
              </a:rPr>
              <a:t>http://systemsintelligence.aalto.fi/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0" lvl="1"/>
            <a:r>
              <a:rPr lang="en-US" sz="2400" dirty="0">
                <a:solidFill>
                  <a:srgbClr val="0070C0"/>
                </a:solidFill>
              </a:rPr>
              <a:t>Can be easily used in teaching programs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8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50" y="397235"/>
            <a:ext cx="7985125" cy="804089"/>
          </a:xfrm>
        </p:spPr>
        <p:txBody>
          <a:bodyPr/>
          <a:lstStyle/>
          <a:p>
            <a:pPr algn="ctr"/>
            <a:r>
              <a:rPr lang="en-US" sz="3700" b="1" dirty="0">
                <a:solidFill>
                  <a:srgbClr val="0070C0"/>
                </a:solidFill>
                <a:effectLst/>
              </a:rPr>
              <a:t>Some of the Questions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869262"/>
              </p:ext>
            </p:extLst>
          </p:nvPr>
        </p:nvGraphicFramePr>
        <p:xfrm>
          <a:off x="457200" y="1333500"/>
          <a:ext cx="82296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456" y="5101961"/>
            <a:ext cx="713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Scale -  </a:t>
            </a:r>
            <a:r>
              <a:rPr lang="en-US" sz="2000" dirty="0"/>
              <a:t>how often? :       Always ….. Almost never</a:t>
            </a:r>
          </a:p>
        </p:txBody>
      </p:sp>
    </p:spTree>
    <p:extLst>
      <p:ext uri="{BB962C8B-B14F-4D97-AF65-F5344CB8AC3E}">
        <p14:creationId xmlns:p14="http://schemas.microsoft.com/office/powerpoint/2010/main" val="424218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50" y="397235"/>
            <a:ext cx="7985125" cy="804089"/>
          </a:xfrm>
        </p:spPr>
        <p:txBody>
          <a:bodyPr/>
          <a:lstStyle/>
          <a:p>
            <a:pPr algn="ctr"/>
            <a:r>
              <a:rPr lang="en-US" sz="3700" b="1" dirty="0">
                <a:solidFill>
                  <a:srgbClr val="0070C0"/>
                </a:solidFill>
                <a:effectLst/>
              </a:rPr>
              <a:t>Online  Questionnaire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669A89-8EB9-F043-AACD-437BCA9E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9309"/>
            <a:ext cx="8280920" cy="53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3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005EB8"/>
                </a:solidFill>
                <a:effectLst/>
              </a:rPr>
              <a:t> SI Test Results and Feedback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54" y="1489348"/>
            <a:ext cx="3100701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21396"/>
            <a:ext cx="646033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7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8D6FA-0537-174F-B8BB-91F761FAB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56" y="409228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Systems Intelligence as an Engineering Competence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029AD-73B8-884B-BB47-867D969764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552" y="1561356"/>
            <a:ext cx="8147248" cy="3324370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Integrates engineering systems skills with human related competences</a:t>
            </a:r>
          </a:p>
          <a:p>
            <a:r>
              <a:rPr lang="en-GB" sz="2800" b="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Relates directly to the future  job skills </a:t>
            </a:r>
            <a:endParaRPr lang="en-GB" sz="28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Embeds emotional intelligence </a:t>
            </a:r>
          </a:p>
          <a:p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Integrates Senge’s First discipline, Personal Mastery, </a:t>
            </a:r>
            <a:b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with systems thinking </a:t>
            </a:r>
            <a:r>
              <a:rPr lang="en-GB" sz="2800" b="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aiming at personal growth</a:t>
            </a:r>
          </a:p>
          <a:p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 b="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understand complex dynamics in organizational settings </a:t>
            </a:r>
          </a:p>
          <a:p>
            <a:endParaRPr lang="en-GB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Complements the Capacity for Engineering Systems Thinking (CEST)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dirty="0">
                <a:latin typeface="Arial" panose="020B0604020202020204" pitchFamily="34" charset="0"/>
                <a:cs typeface="Arial" panose="020B0604020202020204" pitchFamily="34" charset="0"/>
              </a:rPr>
              <a:t>Systems are not only seen from outside as objective technical entities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CE622-5DDA-B34C-9A13-C59900362F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C1CD1-9A80-4644-8C39-7C24C9F218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69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554" y="409228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n-GB" dirty="0"/>
              <a:t> in the Engineering Profession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42A3546-4F12-2548-AA40-109B9D3E8F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5576" y="1261610"/>
            <a:ext cx="7920112" cy="3540106"/>
          </a:xfrm>
        </p:spPr>
        <p:txBody>
          <a:bodyPr/>
          <a:lstStyle/>
          <a:p>
            <a:r>
              <a:rPr 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Engineers work with and from within systems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How one frames the system defines the 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  	problem and what solutions one sees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Today engineering challenges are increasingly systemic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widening the perspective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on systems in engineering –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can also be emotional and social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SI test also works for peers and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99592" y="1417340"/>
            <a:ext cx="7776096" cy="3600400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The questionnaire can be modified to evaluate:</a:t>
            </a:r>
          </a:p>
          <a:p>
            <a:r>
              <a:rPr lang="fi-FI" dirty="0">
                <a:solidFill>
                  <a:srgbClr val="005EB8"/>
                </a:solidFill>
              </a:rPr>
              <a:t>Peers:</a:t>
            </a:r>
          </a:p>
          <a:p>
            <a:r>
              <a:rPr lang="fi-FI" b="0" dirty="0"/>
              <a:t>My colleaque </a:t>
            </a:r>
            <a:r>
              <a:rPr lang="en-US" b="0" dirty="0"/>
              <a:t> </a:t>
            </a:r>
          </a:p>
          <a:p>
            <a:r>
              <a:rPr lang="en-US" b="0" dirty="0"/>
              <a:t>… quickly gets a sense of what matters	</a:t>
            </a:r>
            <a:endParaRPr lang="fi-FI" b="0" dirty="0"/>
          </a:p>
          <a:p>
            <a:r>
              <a:rPr lang="fi-FI" b="0" dirty="0"/>
              <a:t>...</a:t>
            </a:r>
            <a:r>
              <a:rPr lang="en-US" b="0" dirty="0"/>
              <a:t> views things from many different perspectives</a:t>
            </a:r>
          </a:p>
          <a:p>
            <a:r>
              <a:rPr lang="en-US" b="0" dirty="0"/>
              <a:t>…</a:t>
            </a:r>
          </a:p>
          <a:p>
            <a:r>
              <a:rPr lang="en-US" dirty="0">
                <a:solidFill>
                  <a:srgbClr val="005EB8"/>
                </a:solidFill>
              </a:rPr>
              <a:t>Organizations:</a:t>
            </a:r>
          </a:p>
          <a:p>
            <a:r>
              <a:rPr lang="en-US" b="0" dirty="0"/>
              <a:t>In my organization people</a:t>
            </a:r>
            <a:endParaRPr lang="fi-FI" b="0" dirty="0"/>
          </a:p>
          <a:p>
            <a:r>
              <a:rPr lang="en-US" b="0" dirty="0"/>
              <a:t>… quickly get a sense of what matters	</a:t>
            </a:r>
          </a:p>
          <a:p>
            <a:r>
              <a:rPr lang="en-US" b="0" dirty="0"/>
              <a:t>... views things from many different perspectives</a:t>
            </a:r>
          </a:p>
          <a:p>
            <a:r>
              <a:rPr lang="en-US" b="0" dirty="0"/>
              <a:t>…</a:t>
            </a:r>
          </a:p>
          <a:p>
            <a:r>
              <a:rPr lang="en-US" dirty="0">
                <a:solidFill>
                  <a:srgbClr val="005EB8"/>
                </a:solidFill>
              </a:rPr>
              <a:t>We can measure and develop Organizational Systems Intelligence </a:t>
            </a:r>
          </a:p>
          <a:p>
            <a:r>
              <a:rPr lang="en-US" dirty="0"/>
              <a:t>The same  SI factor structure is found for peer evaluations </a:t>
            </a:r>
            <a:r>
              <a:rPr lang="en-US" dirty="0" smtClean="0"/>
              <a:t>and in organizations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17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65CD8-750C-8646-88C7-0AC565940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Relevance of  SI Factors for Work Performance in Different  Professions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Peer  evaluation  by a colleague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B9C017E-076F-8C40-A294-BE6125E7A43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78378235"/>
              </p:ext>
            </p:extLst>
          </p:nvPr>
        </p:nvGraphicFramePr>
        <p:xfrm>
          <a:off x="267862" y="1633364"/>
          <a:ext cx="8568957" cy="260847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841110">
                  <a:extLst>
                    <a:ext uri="{9D8B030D-6E8A-4147-A177-3AD203B41FA5}">
                      <a16:colId xmlns:a16="http://schemas.microsoft.com/office/drawing/2014/main" xmlns="" val="1876584265"/>
                    </a:ext>
                  </a:extLst>
                </a:gridCol>
                <a:gridCol w="339271">
                  <a:extLst>
                    <a:ext uri="{9D8B030D-6E8A-4147-A177-3AD203B41FA5}">
                      <a16:colId xmlns:a16="http://schemas.microsoft.com/office/drawing/2014/main" xmlns="" val="3910406665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2199156642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413083793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3469987717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2517783416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3883303302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937102049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4129227873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2859290904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1291018997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3028204006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363429460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2918760074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2713554550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2258655310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2917525152"/>
                    </a:ext>
                  </a:extLst>
                </a:gridCol>
                <a:gridCol w="461786">
                  <a:extLst>
                    <a:ext uri="{9D8B030D-6E8A-4147-A177-3AD203B41FA5}">
                      <a16:colId xmlns:a16="http://schemas.microsoft.com/office/drawing/2014/main" xmlns="" val="4014288401"/>
                    </a:ext>
                  </a:extLst>
                </a:gridCol>
              </a:tblGrid>
              <a:tr h="291951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CORRELATIONS</a:t>
                      </a:r>
                      <a:endParaRPr lang="en-GB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PARTIAL CORRELATIONS</a:t>
                      </a:r>
                      <a:endParaRPr lang="en-GB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7909827"/>
                  </a:ext>
                </a:extLst>
              </a:tr>
              <a:tr h="657377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Group</a:t>
                      </a:r>
                      <a:endParaRPr lang="en-GB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Systemic percep-tion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Attune-ment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Attitude</a:t>
                      </a:r>
                      <a:endParaRPr lang="en-GB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Spirited discovery</a:t>
                      </a:r>
                      <a:endParaRPr lang="en-GB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Reflec-tion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Wise action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Positive engage-ment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Effective respon-siveness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Systemic percep-tion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Attune-ment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Attitude</a:t>
                      </a:r>
                      <a:endParaRPr lang="en-GB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Spirited discovery</a:t>
                      </a:r>
                      <a:endParaRPr lang="en-GB" sz="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Reflec-tion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Wise action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Positive engage-ment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Effective respon-siveness</a:t>
                      </a:r>
                      <a:endParaRPr lang="en-GB" sz="8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0821387"/>
                  </a:ext>
                </a:extLst>
              </a:tr>
              <a:tr h="3277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Managers</a:t>
                      </a:r>
                      <a:endParaRPr lang="en-GB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389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0,77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0,59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0,54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0,63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0,68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0,70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0,70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0,74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0,22***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-0,10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0,07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0,00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0,05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0,04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0,19***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0,21***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extLst>
                  <a:ext uri="{0D108BD9-81ED-4DB2-BD59-A6C34878D82A}">
                    <a16:rowId xmlns:a16="http://schemas.microsoft.com/office/drawing/2014/main" xmlns="" val="1771900153"/>
                  </a:ext>
                </a:extLst>
              </a:tr>
              <a:tr h="3277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Non-managers</a:t>
                      </a:r>
                      <a:endParaRPr lang="en-GB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514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0,78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0,53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0,57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0,66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0,72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0,71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0,65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0,77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0,24***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-0,09*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0,09*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-0,01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0,05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0,06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0,05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0,22***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extLst>
                  <a:ext uri="{0D108BD9-81ED-4DB2-BD59-A6C34878D82A}">
                    <a16:rowId xmlns:a16="http://schemas.microsoft.com/office/drawing/2014/main" xmlns="" val="3564785253"/>
                  </a:ext>
                </a:extLst>
              </a:tr>
              <a:tr h="3277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Tech/IT</a:t>
                      </a:r>
                      <a:endParaRPr lang="en-GB" sz="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98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0,70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0,44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0,56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0,65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0,64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0,66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0,66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0,65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0,08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-0,23*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0,30**</a:t>
                      </a:r>
                      <a:endParaRPr lang="en-GB" sz="8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0,16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-0,06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0,13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0,28**</a:t>
                      </a:r>
                      <a:endParaRPr lang="en-GB" sz="8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0,05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15983"/>
                  </a:ext>
                </a:extLst>
              </a:tr>
              <a:tr h="3277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Education</a:t>
                      </a:r>
                      <a:endParaRPr lang="en-GB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115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0,84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0,55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0,57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0,66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0,74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0,77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0,72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0,81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0,37***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-0,15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0,11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-0,17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-0,04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0,10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0,23*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0,24*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extLst>
                  <a:ext uri="{0D108BD9-81ED-4DB2-BD59-A6C34878D82A}">
                    <a16:rowId xmlns:a16="http://schemas.microsoft.com/office/drawing/2014/main" xmlns="" val="3446404712"/>
                  </a:ext>
                </a:extLst>
              </a:tr>
              <a:tr h="3482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Manufacturing</a:t>
                      </a:r>
                      <a:endParaRPr lang="en-GB" sz="8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60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0,73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0,55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0,58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0,69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0,73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0,70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0,63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0,74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0,18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-0,10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0,10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-0,06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0,17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0,01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>
                          <a:effectLst/>
                        </a:rPr>
                        <a:t>-0,06</a:t>
                      </a:r>
                      <a:endParaRPr lang="en-GB" sz="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noProof="0" dirty="0">
                          <a:effectLst/>
                        </a:rPr>
                        <a:t>0,16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2" marR="6772" marT="6772" marB="0" anchor="ctr"/>
                </a:tc>
                <a:extLst>
                  <a:ext uri="{0D108BD9-81ED-4DB2-BD59-A6C34878D82A}">
                    <a16:rowId xmlns:a16="http://schemas.microsoft.com/office/drawing/2014/main" xmlns="" val="24123641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694BD-32DC-3444-8381-2AF2A80497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C88942-E7A1-F34F-AE36-41178E762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3B25D0-7B67-0F46-9667-E48598A1A6CA}"/>
              </a:ext>
            </a:extLst>
          </p:cNvPr>
          <p:cNvSpPr txBox="1"/>
          <p:nvPr/>
        </p:nvSpPr>
        <p:spPr>
          <a:xfrm>
            <a:off x="1907721" y="4297660"/>
            <a:ext cx="277159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All correlations are statistically significant at a p &lt; 0.001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937EE9-19D2-C449-B0BB-499A169763BB}"/>
              </a:ext>
            </a:extLst>
          </p:cNvPr>
          <p:cNvSpPr txBox="1"/>
          <p:nvPr/>
        </p:nvSpPr>
        <p:spPr>
          <a:xfrm>
            <a:off x="6022729" y="4308121"/>
            <a:ext cx="168796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/>
              <a:t>* p &lt; 0.05;  ** p &lt; 0.01;  *** p &lt; 0.001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131E95-0B2B-F549-8F71-BF93DD53ED1E}"/>
              </a:ext>
            </a:extLst>
          </p:cNvPr>
          <p:cNvSpPr txBox="1"/>
          <p:nvPr/>
        </p:nvSpPr>
        <p:spPr>
          <a:xfrm>
            <a:off x="4570525" y="4556006"/>
            <a:ext cx="4509248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/>
              <a:t>In Tech/IT industry</a:t>
            </a:r>
            <a:r>
              <a:rPr lang="en-GB" sz="1400" b="1" dirty="0">
                <a:solidFill>
                  <a:srgbClr val="0070C0"/>
                </a:solidFill>
              </a:rPr>
              <a:t>, attitude and</a:t>
            </a:r>
            <a:br>
              <a:rPr lang="en-GB" sz="1400" b="1" dirty="0">
                <a:solidFill>
                  <a:srgbClr val="0070C0"/>
                </a:solidFill>
              </a:rPr>
            </a:br>
            <a:r>
              <a:rPr lang="en-GB" sz="1400" b="1" dirty="0">
                <a:solidFill>
                  <a:srgbClr val="0070C0"/>
                </a:solidFill>
              </a:rPr>
              <a:t>positive engagement </a:t>
            </a:r>
            <a:r>
              <a:rPr lang="en-GB" sz="1400" b="1" dirty="0"/>
              <a:t>seem to be </a:t>
            </a:r>
            <a:r>
              <a:rPr lang="en-GB" sz="1400" b="1" dirty="0">
                <a:solidFill>
                  <a:srgbClr val="FF0000"/>
                </a:solidFill>
              </a:rPr>
              <a:t>the two factors that </a:t>
            </a:r>
            <a:br>
              <a:rPr lang="en-GB" sz="1400" b="1" dirty="0">
                <a:solidFill>
                  <a:srgbClr val="FF0000"/>
                </a:solidFill>
              </a:rPr>
            </a:br>
            <a:r>
              <a:rPr lang="en-GB" sz="1400" b="1" dirty="0">
                <a:solidFill>
                  <a:srgbClr val="FF0000"/>
                </a:solidFill>
              </a:rPr>
              <a:t>cannot be compensated with other SI skills </a:t>
            </a:r>
          </a:p>
        </p:txBody>
      </p:sp>
    </p:spTree>
    <p:extLst>
      <p:ext uri="{BB962C8B-B14F-4D97-AF65-F5344CB8AC3E}">
        <p14:creationId xmlns:p14="http://schemas.microsoft.com/office/powerpoint/2010/main" val="242602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BBF15-A31F-924E-8D1F-311F210D5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43" y="270588"/>
            <a:ext cx="8567415" cy="996498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 and Work Performance go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Hand in Hand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BE16E73-2D08-7647-94B2-DFEE1B315B0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r="17726"/>
          <a:stretch/>
        </p:blipFill>
        <p:spPr>
          <a:xfrm>
            <a:off x="3995936" y="1145466"/>
            <a:ext cx="4010741" cy="42654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4CA468-72C7-E94B-867B-62D730D20B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8A7A85-2BDA-4942-8308-2569356F2B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59D4A7-FCF0-1E48-8BF8-013D9E5EB5DB}"/>
              </a:ext>
            </a:extLst>
          </p:cNvPr>
          <p:cNvSpPr txBox="1"/>
          <p:nvPr/>
        </p:nvSpPr>
        <p:spPr>
          <a:xfrm>
            <a:off x="395536" y="2209428"/>
            <a:ext cx="295232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/>
              <a:t>Peer evaluation of a person´s work performance and SI by a colleague of hers</a:t>
            </a:r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5D3E58-A91A-5340-90E5-12FFF2682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37" y="4297660"/>
            <a:ext cx="1319436" cy="8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4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9D332-266F-A74D-BC62-A96DF042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37220"/>
            <a:ext cx="8207376" cy="1584176"/>
          </a:xfrm>
        </p:spPr>
        <p:txBody>
          <a:bodyPr/>
          <a:lstStyle/>
          <a:p>
            <a:pPr algn="ctr"/>
            <a:r>
              <a:rPr lang="en-GB" dirty="0"/>
              <a:t>Top organizations score higher in all SI factors</a:t>
            </a:r>
            <a:br>
              <a:rPr lang="en-GB" dirty="0"/>
            </a:br>
            <a:r>
              <a:rPr lang="en-GB" sz="1800" dirty="0"/>
              <a:t>Employee rating of  the performance of their organization: 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rated 0-8, </a:t>
            </a:r>
            <a:r>
              <a:rPr lang="en-GB" sz="1800" dirty="0">
                <a:solidFill>
                  <a:srgbClr val="00A8B4"/>
                </a:solidFill>
              </a:rPr>
              <a:t>rated 10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>
              <a:solidFill>
                <a:srgbClr val="EF334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FA2E73C-C678-EC44-A6FC-A2ED3E0FC3C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79512" y="1421606"/>
            <a:ext cx="8712968" cy="3485187"/>
          </a:xfrm>
        </p:spPr>
      </p:pic>
    </p:spTree>
    <p:extLst>
      <p:ext uri="{BB962C8B-B14F-4D97-AF65-F5344CB8AC3E}">
        <p14:creationId xmlns:p14="http://schemas.microsoft.com/office/powerpoint/2010/main" val="299598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7A78A-4658-EA44-854D-DA0840F37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en-GB" dirty="0"/>
              <a:t> SI to engineering students by life-philosophical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16BF83-8B57-1D48-92F2-F1E1D1978C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408262"/>
            <a:ext cx="4247702" cy="403149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Saarinen: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Life philosophical lecture series </a:t>
            </a:r>
            <a:b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in Aalto University for 15 years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General themes with a systems thinking perspective: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GB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Philosophy of life, Ethics, </a:t>
            </a:r>
            <a:br>
              <a:rPr lang="en-GB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GB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Self-leadership, </a:t>
            </a:r>
            <a:br>
              <a:rPr lang="en-GB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GB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Organizational behaviour</a:t>
            </a:r>
          </a:p>
          <a:p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Approach shown to stir up </a:t>
            </a:r>
            <a:b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systems intelligence thinking in students  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Lappalainen</a:t>
            </a:r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, 2017)</a:t>
            </a:r>
            <a:endParaRPr lang="en-GB" sz="1800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is elective with 600 students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B37C96-214A-E947-8A57-E331553DB0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4D59F4-AEFC-6B48-88C8-1D7A13BBC6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19B23B-1BD7-3443-ADCA-557703BF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777380"/>
            <a:ext cx="45005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952B0-D03E-DA41-A6DC-F3CFB5690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interactive ways of learning 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Gamification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BC6D4-E686-0045-9B70-0AECFFD12C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082" y="1489349"/>
            <a:ext cx="5094014" cy="3660684"/>
          </a:xfrm>
        </p:spPr>
        <p:txBody>
          <a:bodyPr>
            <a:normAutofit lnSpcReduction="10000"/>
          </a:bodyPr>
          <a:lstStyle/>
          <a:p>
            <a:r>
              <a:rPr lang="en-GB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serious game for learning Systems Intelligence: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 card based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game engages participants in a team dialogue session related to SI</a:t>
            </a: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tests extremely positive 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– helps people and teams initiate learning and improvement without a formal instructor 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Hannula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Harviainen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organize in engineering education courses as well?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15F0F-F1A3-1846-B227-5E8471B69F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E63A3-C5A6-434E-B5BC-5E463884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751" y="1195281"/>
            <a:ext cx="3492500" cy="23241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A5301A-7049-E34B-85FB-64866BE750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78753" y="3075022"/>
            <a:ext cx="3413729" cy="472522"/>
          </a:xfrm>
        </p:spPr>
        <p:txBody>
          <a:bodyPr/>
          <a:lstStyle/>
          <a:p>
            <a:r>
              <a:rPr lang="en-GB" sz="1600" dirty="0" err="1">
                <a:solidFill>
                  <a:srgbClr val="FF0000"/>
                </a:solidFill>
              </a:rPr>
              <a:t>Topaasia</a:t>
            </a:r>
            <a:r>
              <a:rPr lang="en-GB" sz="1600" dirty="0">
                <a:solidFill>
                  <a:srgbClr val="FF0000"/>
                </a:solidFill>
              </a:rPr>
              <a:t>  game </a:t>
            </a:r>
            <a:r>
              <a:rPr lang="en-GB" sz="1600" dirty="0">
                <a:solidFill>
                  <a:schemeClr val="tx1"/>
                </a:solidFill>
              </a:rPr>
              <a:t>developed in  a Finnish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company: </a:t>
            </a:r>
            <a:r>
              <a:rPr lang="en-GB" sz="1800" dirty="0" err="1">
                <a:solidFill>
                  <a:schemeClr val="tx1"/>
                </a:solidFill>
              </a:rPr>
              <a:t>Gälliwashere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dirty="0"/>
              <a:t/>
            </a:r>
            <a:br>
              <a:rPr lang="en-GB" dirty="0"/>
            </a:br>
            <a:fld id="{49EFD4B7-1CC6-864B-A72A-C978B70BBA9B}" type="slidenum">
              <a:rPr lang="fi-FI" smtClean="0"/>
              <a:pPr/>
              <a:t>25</a:t>
            </a:fld>
            <a:r>
              <a:rPr lang="fi-FI" dirty="0"/>
              <a:t> 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51" y="3504250"/>
            <a:ext cx="3482684" cy="177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38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14DCB-6119-0B44-9D58-6F8D521C8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 as an Engineering Competence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4BCD1-7085-9B49-875A-59317560DD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426" y="1417340"/>
            <a:ext cx="8207374" cy="360040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Embeds new skills suggested for engineers: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emotional intelligence and empathy,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including self and other awareness, perspective taking, and ability to switch modes between empathic and analytic thinking </a:t>
            </a:r>
            <a:r>
              <a:rPr lang="en-GB" sz="24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systems perspective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Emerging themes in future jobs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(World Economic Forum)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Competences must also include skills in human interaction and systemic problem solving</a:t>
            </a:r>
          </a:p>
          <a:p>
            <a:r>
              <a:rPr lang="en-GB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Intelligence integrates these themes 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SI is aligned with the philosophy of engineering in making things better</a:t>
            </a: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is a candidate for a core engineering competence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4F50ED-2DB3-5045-A7DC-F63172E3F9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91C30A-CB4F-644C-98DD-26FF91034C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14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B2C9D-D4FB-AC4E-91E8-88164C3CE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C3D34D1-2908-9F4B-8396-D584B795D0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320" y="913293"/>
            <a:ext cx="3988079" cy="3684411"/>
          </a:xfrm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S. C.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Florman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“Non-technical Studies for Engineers: The Challenge of Relevance,” Eur. J. Eng. Educ., vol. 22, no. 3, pp. 249–258, Sep. 1997.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D. Q. Nguyen, “The Essential Skills and Attributes of an Engineer: A Comparative Study of Academics, Industry Personnel and Engineering Students,” Glob. J. Eng. Educ., vol. 2, no. 1, 1998.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C. S. Nair, A.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Patil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and P.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Mertova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“Re-engineering graduate skills – a case study,” Eur. J. Eng. Educ., vol. 34, no. 2, pp. 131–139, May 2009.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S. A. Male, M. B. Bush, and E. S. Chapman, “Perceptions of Competency Deficiencies in Engineering Graduates,”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Australas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. J. Eng. Educ., vol. 16, no. 1, pp. 55–68, Jan. 2010.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Lappalainen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“Predictors of effective leadership in industry – should engineering education focus on traditional intelligence, personality, or emotional intelligence?,” Eur. J. Eng. Educ., vol. 40, no. 2, pp. 222–233, Mar. 2015.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S. A. Male, M. B. Bush, and E. S. Chapman, “An Australian study of generic competencies required by engineers,” Eur. J. Eng. Educ., vol. 36, no. 2, pp. 151–163, 2011.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H. J.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Passow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“Which ABET competencies do engineering graduates find most important in their work?,” J. Eng. Educ., vol. 101, no. 1, pp. 95–118, Jan. 2012.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Boyatzis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Rochford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and K. V Cavanagh, “Emotional intelligence competencies in engineer’s effectiveness and engagement,” Career Dev. Int., vol. 22, no. 1, pp. 70–86, 2017.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M. J.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Riemer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“Integrating emotional intelligence into engineering education,” World Trans. Eng. Technol. Educ., vol. 2, no. 2, 2003.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J. Walther, S. E. Miller, and N. W.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Sochacka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“A Model of Empathy in Engineering as a Core Skill, Practice Orientation, and Professional Way of Being,” J. Eng. Educ., vol. 106, no. 1, pp. 123–148, Jan. 2017.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M. Frank, “Knowledge, abilities, cognitive characteristics and behavioral competences of engineers with high capacity for engineering systems thinking (CEST),” Syst. Eng., vol. 9, no. 2, pp. 91–103, 2006.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10288D0-095C-0242-9882-C682D475A50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78729" y="841276"/>
            <a:ext cx="3988079" cy="3684411"/>
          </a:xfrm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P. M.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Senge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The fifth discipline: The art and science of the learning organization. New York: Doubleday/Currency, 1990.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R. P.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Hämäläinen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 and E. Saarinen, “Systems intelligence - The way forward? A note on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Ackoff’s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 ‘why few organizations adopt systems thinking,’” Syst. Res.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. Sci., vol. 25, no. 6, pp. 821–825, 2008.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World Economic Forum, “The future of jobs: employment, skills and workforce strategy for the fourth industrial revolution.” World Economic Forum, 2016.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E. Saarinen and R. P.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Hämäläinen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“Systems Intelligence: Connecting engineering thinking with human sensitivity,” in Systems Intelligence - Discovering a Hidden Competence in Human Action and Organizational Life, Espoo, Finland: Helsinki University of Technol., 2004, pp. 1–29.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Törmänen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R. P.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Hämäläinen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and E. Saarinen, “Systems intelligence inventory,” Learn. Organ., vol. 23, no. 4, pp. 218–231, May 2016.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J. L. Hess, J.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Strobel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and A. O.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Brightman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“The Development of Empathic Perspective-Taking in an Engineering Ethics Course,” J. Eng. Educ., vol. 106, no. 4, pp. 534–563, Oct. 2017.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E. Saarinen, R. P.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Hämäläinen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Martela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and J.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Luoma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“Systems Intelligence Thinking as Engineering Philosophy,” in Workshop on Philosophy &amp; Engineering, 2008, pp. 7–9.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Y. Sasaki, “A note on systems intelligence in knowledge management,” Learn. Organ., vol. 24, no. 4, pp. 236–244, May 2017.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E. Saarinen and T.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Lehti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“Inducing mindfulness through life-philosophical lecturing,” in The Wiley Blackwell Handbook of Mindfulness, A.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C. T.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Ngnoumen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and E. J. Langer, Eds.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Chichester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UK: John Wiley &amp; Sons, 2014, pp. 1105–1131. 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Lappalainen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“Stirring up Engineers’ Systems Intelligence: A Case Study of Life-Philosophical Pedagogy,” Int. J. Eng.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Pedagog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., vol. 7, no. 3, p. 61, Sep. 2017.</a:t>
            </a:r>
          </a:p>
          <a:p>
            <a:pPr marL="228600" indent="-228600">
              <a:buFont typeface="+mj-lt"/>
              <a:buAutoNum type="arabicPeriod" startAt="12"/>
            </a:pP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O. Hannula and J. T.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Harviainen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 “User Perceptions of Design Games as Settings for Organizational Learning : Case </a:t>
            </a:r>
            <a:r>
              <a:rPr lang="en-US" sz="900" b="0" dirty="0" err="1">
                <a:latin typeface="Arial" panose="020B0604020202020204" pitchFamily="34" charset="0"/>
                <a:cs typeface="Arial" panose="020B0604020202020204" pitchFamily="34" charset="0"/>
              </a:rPr>
              <a:t>Topaasia</a:t>
            </a:r>
            <a:r>
              <a:rPr lang="en-US" sz="900" b="0" dirty="0">
                <a:latin typeface="Arial" panose="020B0604020202020204" pitchFamily="34" charset="0"/>
                <a:cs typeface="Arial" panose="020B0604020202020204" pitchFamily="34" charset="0"/>
              </a:rPr>
              <a:t>,” in ServDes2018, June 2018.</a:t>
            </a:r>
          </a:p>
        </p:txBody>
      </p:sp>
    </p:spTree>
    <p:extLst>
      <p:ext uri="{BB962C8B-B14F-4D97-AF65-F5344CB8AC3E}">
        <p14:creationId xmlns:p14="http://schemas.microsoft.com/office/powerpoint/2010/main" val="107786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25" y="328931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Engineer’s Basic Competences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42A3546-4F12-2548-AA40-109B9D3E8F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769" y="1417340"/>
            <a:ext cx="7848104" cy="3324370"/>
          </a:xfrm>
        </p:spPr>
        <p:txBody>
          <a:bodyPr/>
          <a:lstStyle/>
          <a:p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skills:</a:t>
            </a:r>
          </a:p>
          <a:p>
            <a:r>
              <a:rPr lang="en-GB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disciplines and physics/mathematics</a:t>
            </a:r>
          </a:p>
          <a:p>
            <a:r>
              <a:rPr lang="en-GB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modern society, hard engineering skills are not enough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Recognized early by e.g. </a:t>
            </a:r>
            <a:r>
              <a:rPr lang="en-GB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Florman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1997, Nguyen 1998</a:t>
            </a:r>
            <a:b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– social skills, communication, and attitudes count as well</a:t>
            </a:r>
          </a:p>
          <a:p>
            <a:r>
              <a:rPr lang="en-GB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challenge for the design of engineering education and curricula!</a:t>
            </a:r>
          </a:p>
        </p:txBody>
      </p:sp>
    </p:spTree>
    <p:extLst>
      <p:ext uri="{BB962C8B-B14F-4D97-AF65-F5344CB8AC3E}">
        <p14:creationId xmlns:p14="http://schemas.microsoft.com/office/powerpoint/2010/main" val="185448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6C659-ADA0-B440-A44E-6B36DE284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48" y="315073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Widening the Requirements for Engineering Competences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BCC88-4974-BD47-8548-6DE6CE1A91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82" y="1261620"/>
            <a:ext cx="8207374" cy="4178141"/>
          </a:xfrm>
        </p:spPr>
        <p:txBody>
          <a:bodyPr/>
          <a:lstStyle/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capabilities important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emotional and social intelligence and empathy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Riemer (2003), Boyatzis et al (2017), Walther et al (2017)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and social intelligence predict engineer’s effectiveness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(Boyatzis et al, 2017): </a:t>
            </a:r>
          </a:p>
          <a:p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EI and relationship building training potentially useful in engineering education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12232B-62D9-B443-A42E-63C122DE7E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D26B66-E081-BE45-B40E-6F7F63FF7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59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9EEE6-CDC4-AF4B-A06B-1E9E12884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6" y="409228"/>
            <a:ext cx="8207375" cy="996498"/>
          </a:xfrm>
        </p:spPr>
        <p:txBody>
          <a:bodyPr/>
          <a:lstStyle/>
          <a:p>
            <a:pPr algn="ctr"/>
            <a:r>
              <a:rPr lang="en-GB" dirty="0"/>
              <a:t>Systems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498EE4-4DFF-1841-9592-846DFCD931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082" y="1130996"/>
            <a:ext cx="8207374" cy="4308756"/>
          </a:xfrm>
        </p:spPr>
        <p:txBody>
          <a:bodyPr/>
          <a:lstStyle/>
          <a:p>
            <a:r>
              <a:rPr lang="en-GB" sz="2000" dirty="0"/>
              <a:t>Systems Thinking in Systems Engineering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Developed as an </a:t>
            </a:r>
            <a:r>
              <a:rPr lang="en-GB" sz="2000" dirty="0">
                <a:solidFill>
                  <a:srgbClr val="0070C0"/>
                </a:solidFill>
              </a:rPr>
              <a:t>engineering-oriented competence </a:t>
            </a:r>
            <a:r>
              <a:rPr lang="en-GB" sz="2000" b="0" dirty="0"/>
              <a:t>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Simulating complex systems </a:t>
            </a:r>
          </a:p>
          <a:p>
            <a:r>
              <a:rPr lang="en-GB" sz="2000" dirty="0"/>
              <a:t>Peter Senge :The Fifth Discipline (1990), </a:t>
            </a:r>
            <a:r>
              <a:rPr lang="en-GB" sz="2000" b="0" dirty="0"/>
              <a:t>the Fifth discipline being Systems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Systems Thinking recognized as </a:t>
            </a:r>
            <a:r>
              <a:rPr lang="en-GB" sz="2000" dirty="0">
                <a:solidFill>
                  <a:srgbClr val="005EB8"/>
                </a:solidFill>
              </a:rPr>
              <a:t>a key competence for managers </a:t>
            </a:r>
            <a:r>
              <a:rPr lang="en-GB" sz="2000" b="0" dirty="0"/>
              <a:t>to understand organizational behaviour </a:t>
            </a:r>
          </a:p>
          <a:p>
            <a:r>
              <a:rPr lang="en-GB" sz="2000" dirty="0"/>
              <a:t>System Dynamics </a:t>
            </a:r>
          </a:p>
          <a:p>
            <a:r>
              <a:rPr lang="en-GB" sz="2000" b="0" dirty="0">
                <a:solidFill>
                  <a:srgbClr val="0070C0"/>
                </a:solidFill>
              </a:rPr>
              <a:t>Modelling socio-economic systems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Very little work on the process of systems thinking and on the emotional and subjective dimensions in systemic problem solving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61E5D-3792-2C4D-B2EE-EEDCADDD18F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11.9.2018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E3E06F-B80D-5249-B5E1-B1BD125EC6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BE5E4-14B1-6545-B9EC-052EA4D2A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Capacity for Engineering Systems Thinking (CEST)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Frank 2000, 2002, 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DB347-5066-1842-8BBB-CB3431F98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8920" y="1261610"/>
            <a:ext cx="8793599" cy="382813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GB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interconnections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; closed-loop thinking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the whole system and seeing the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systems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the system from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perspectives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creatively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systems without getting stuck on details; tolerance for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ambiguity and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the implications of proposed </a:t>
            </a:r>
            <a:r>
              <a:rPr lang="en-GB" sz="2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a new system/concept immediately upon 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GB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analogies</a:t>
            </a:r>
            <a:r>
              <a:rPr lang="en-GB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and parallelism between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to growth</a:t>
            </a:r>
          </a:p>
          <a:p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A8C51-555E-E04A-8680-F95502D38E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0DF7B6-51AE-6C46-98C9-A21D7173B5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87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72C75-8026-6942-9D3C-025AD153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45" y="316028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Job Skills</a:t>
            </a:r>
            <a:b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70C0"/>
                </a:solidFill>
              </a:rPr>
              <a:t>World Economic Forum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68D25E-3703-3641-B12B-1902360B558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endParaRPr lang="en-US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“Overall, </a:t>
            </a:r>
            <a:r>
              <a:rPr lang="en-US" sz="24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skills </a:t>
            </a:r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– such as persuasion, emotional intelligence and teaching others – will be </a:t>
            </a:r>
            <a:r>
              <a:rPr lang="en-US" sz="24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higher demand across industries than narrow technical skills</a:t>
            </a:r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, such as programming or equipment operation and control. </a:t>
            </a:r>
          </a:p>
          <a:p>
            <a:pPr algn="ctr"/>
            <a:r>
              <a:rPr lang="en-US" sz="2400" b="0" i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essence, technical skills will need to be supplemented with strong social and collaboration skills.</a:t>
            </a:r>
            <a:r>
              <a:rPr lang="en-US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fi-FI" sz="24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FF973D-339E-2E4A-8F3E-9293FD6F58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D71C4B-DCC2-3F4B-96F6-8D254A1637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26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72C75-8026-6942-9D3C-025AD153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65113"/>
            <a:ext cx="8212380" cy="996498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 skills you need to have in the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Fourth Industrial Revolution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World Economic Forum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68D25E-3703-3641-B12B-1902360B55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073" y="1561355"/>
            <a:ext cx="4384959" cy="387839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Problem Solving</a:t>
            </a:r>
            <a:endParaRPr lang="fi-FI" sz="2000" b="0" dirty="0">
              <a:solidFill>
                <a:srgbClr val="EF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fi-F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endParaRPr lang="fi-FI" sz="2000" b="0" dirty="0">
              <a:solidFill>
                <a:srgbClr val="EF3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  <a:endParaRPr lang="fi-FI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 with Others</a:t>
            </a:r>
            <a:endParaRPr lang="fi-FI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Intelligence</a:t>
            </a:r>
            <a:endParaRPr lang="fi-FI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Judgement and Decision Making</a:t>
            </a:r>
            <a:endParaRPr lang="fi-FI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Service Orientation</a:t>
            </a:r>
            <a:endParaRPr lang="fi-FI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  <a:endParaRPr lang="fi-FI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Flexibility</a:t>
            </a:r>
            <a:endParaRPr lang="en-GB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D0833B-B59C-E046-A54A-3F86D1B55CA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900" y="2137420"/>
            <a:ext cx="3891900" cy="2100234"/>
          </a:xfrm>
        </p:spPr>
        <p:txBody>
          <a:bodyPr/>
          <a:lstStyle/>
          <a:p>
            <a:pPr algn="ctr"/>
            <a:r>
              <a:rPr lang="en-GB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these competences be included in future engineering education programs?</a:t>
            </a:r>
          </a:p>
          <a:p>
            <a:pPr algn="ctr"/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FF973D-339E-2E4A-8F3E-9293FD6F581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D71C4B-DCC2-3F4B-96F6-8D254A16374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13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Systems Intelligence (SI)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Saarinen and </a:t>
            </a:r>
            <a:r>
              <a:rPr lang="en-GB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Hämäläinen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  2004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A2DC1-AAC9-A64F-AF6D-2E4365896B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6829" y="1261614"/>
            <a:ext cx="7776096" cy="4043203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context of complex systems </a:t>
            </a:r>
            <a:r>
              <a:rPr 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interaction and feedback. </a:t>
            </a:r>
          </a:p>
          <a:p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sees herself being part of the overall system which includes both the technical and social elements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By considering the overall system one looks for intelligent ways of acting </a:t>
            </a:r>
          </a:p>
          <a:p>
            <a:r>
              <a:rPr 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understand the SI concept intuitively</a:t>
            </a:r>
          </a:p>
          <a:p>
            <a:r>
              <a:rPr 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stimulates systems thinking and </a:t>
            </a:r>
            <a:r>
              <a:rPr lang="en-US" sz="24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  <a:endParaRPr lang="fi-FI" sz="24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FDBB7-C494-E54A-83AB-C6766F6711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11.9.2018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369A26-5107-B44B-ACBA-55B096335E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724362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3" id="{5B97F661-4D65-5642-A957-C2C743DB7D38}" vid="{379DE14C-4590-1142-A91F-966BC2B4C92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3" id="{5B97F661-4D65-5642-A957-C2C743DB7D38}" vid="{379DE14C-4590-1142-A91F-966BC2B4C92B}"/>
    </a:ext>
  </a:extLst>
</a:theme>
</file>

<file path=ppt/theme/theme4.xml><?xml version="1.0" encoding="utf-8"?>
<a:theme xmlns:a="http://schemas.openxmlformats.org/drawingml/2006/main" name="2_Aalto University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2_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3" id="{5B97F661-4D65-5642-A957-C2C743DB7D38}" vid="{379DE14C-4590-1142-A91F-966BC2B4C92B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2129</Words>
  <Application>Microsoft Office PowerPoint</Application>
  <PresentationFormat>On-screen Show (16:10)</PresentationFormat>
  <Paragraphs>338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Aalto University</vt:lpstr>
      <vt:lpstr>aalto_green</vt:lpstr>
      <vt:lpstr>1_Aalto University</vt:lpstr>
      <vt:lpstr>2_Aalto University</vt:lpstr>
      <vt:lpstr>2_aalto_green</vt:lpstr>
      <vt:lpstr>Office Theme</vt:lpstr>
      <vt:lpstr>4_Aalto University</vt:lpstr>
      <vt:lpstr>1_Office Theme</vt:lpstr>
      <vt:lpstr>Systems Intelligence - A Core Competence for Next Generation Engineers?</vt:lpstr>
      <vt:lpstr>Systems in the Engineering Profession </vt:lpstr>
      <vt:lpstr>Engineer’s Basic Competences</vt:lpstr>
      <vt:lpstr>Widening the Requirements for Engineering Competences</vt:lpstr>
      <vt:lpstr>Systems Thinking</vt:lpstr>
      <vt:lpstr>Capacity for Engineering Systems Thinking (CEST)  Frank 2000, 2002, 2006</vt:lpstr>
      <vt:lpstr>The Future of Job Skills World Economic Forum 2016</vt:lpstr>
      <vt:lpstr>Ten skills you need to have in the  Fourth Industrial Revolution World Economic Forum 2016</vt:lpstr>
      <vt:lpstr>Systems Intelligence (SI)  Saarinen and Hämäläinen  2004 </vt:lpstr>
      <vt:lpstr> Invisible System</vt:lpstr>
      <vt:lpstr>Managing the Invisible</vt:lpstr>
      <vt:lpstr>Perceptual and Behavioural Change</vt:lpstr>
      <vt:lpstr>PowerPoint Presentation</vt:lpstr>
      <vt:lpstr>Factors of Systems Intelligence</vt:lpstr>
      <vt:lpstr> The SI Self Evaluation Test</vt:lpstr>
      <vt:lpstr>Some of the Questions </vt:lpstr>
      <vt:lpstr>Online  Questionnaire </vt:lpstr>
      <vt:lpstr> SI Test Results and Feedback</vt:lpstr>
      <vt:lpstr>Systems Intelligence as an Engineering Competence </vt:lpstr>
      <vt:lpstr>SI test also works for peers and organizations</vt:lpstr>
      <vt:lpstr>Relevance of  SI Factors for Work Performance in Different  Professions Peer  evaluation  by a colleague</vt:lpstr>
      <vt:lpstr>SI and Work Performance go  Hand in Hand </vt:lpstr>
      <vt:lpstr>Top organizations score higher in all SI factors Employee rating of  the performance of their organization: rated 0-8, rated 10 </vt:lpstr>
      <vt:lpstr>Introducing SI to engineering students by life-philosophical lectures</vt:lpstr>
      <vt:lpstr>New interactive ways of learning -Gamification  </vt:lpstr>
      <vt:lpstr>SI as an Engineering Competence 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2018-08-26T15:34:09Z</dcterms:created>
  <dcterms:modified xsi:type="dcterms:W3CDTF">2018-09-11T10:51:06Z</dcterms:modified>
</cp:coreProperties>
</file>