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  <p:sldMasterId id="2147484228" r:id="rId2"/>
    <p:sldMasterId id="2147484240" r:id="rId3"/>
    <p:sldMasterId id="2147484254" r:id="rId4"/>
    <p:sldMasterId id="2147484267" r:id="rId5"/>
    <p:sldMasterId id="2147484279" r:id="rId6"/>
  </p:sldMasterIdLst>
  <p:notesMasterIdLst>
    <p:notesMasterId r:id="rId34"/>
  </p:notesMasterIdLst>
  <p:handoutMasterIdLst>
    <p:handoutMasterId r:id="rId35"/>
  </p:handoutMasterIdLst>
  <p:sldIdLst>
    <p:sldId id="460" r:id="rId7"/>
    <p:sldId id="461" r:id="rId8"/>
    <p:sldId id="490" r:id="rId9"/>
    <p:sldId id="462" r:id="rId10"/>
    <p:sldId id="366" r:id="rId11"/>
    <p:sldId id="491" r:id="rId12"/>
    <p:sldId id="332" r:id="rId13"/>
    <p:sldId id="520" r:id="rId14"/>
    <p:sldId id="522" r:id="rId15"/>
    <p:sldId id="481" r:id="rId16"/>
    <p:sldId id="499" r:id="rId17"/>
    <p:sldId id="511" r:id="rId18"/>
    <p:sldId id="523" r:id="rId19"/>
    <p:sldId id="514" r:id="rId20"/>
    <p:sldId id="395" r:id="rId21"/>
    <p:sldId id="516" r:id="rId22"/>
    <p:sldId id="483" r:id="rId23"/>
    <p:sldId id="313" r:id="rId24"/>
    <p:sldId id="394" r:id="rId25"/>
    <p:sldId id="453" r:id="rId26"/>
    <p:sldId id="525" r:id="rId27"/>
    <p:sldId id="504" r:id="rId28"/>
    <p:sldId id="527" r:id="rId29"/>
    <p:sldId id="506" r:id="rId30"/>
    <p:sldId id="323" r:id="rId31"/>
    <p:sldId id="307" r:id="rId32"/>
    <p:sldId id="330" r:id="rId33"/>
  </p:sldIdLst>
  <p:sldSz cx="9144000" cy="6858000" type="screen4x3"/>
  <p:notesSz cx="6669088" cy="987266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99FF"/>
    <a:srgbClr val="A7C4FF"/>
    <a:srgbClr val="FF8719"/>
    <a:srgbClr val="0000CC"/>
    <a:srgbClr val="0099FF"/>
    <a:srgbClr val="0065BD"/>
    <a:srgbClr val="FF9933"/>
    <a:srgbClr val="009B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73" autoAdjust="0"/>
    <p:restoredTop sz="94700" autoAdjust="0"/>
  </p:normalViewPr>
  <p:slideViewPr>
    <p:cSldViewPr>
      <p:cViewPr varScale="1">
        <p:scale>
          <a:sx n="144" d="100"/>
          <a:sy n="144" d="100"/>
        </p:scale>
        <p:origin x="318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22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29" d="100"/>
          <a:sy n="129" d="100"/>
        </p:scale>
        <p:origin x="-1848" y="-84"/>
      </p:cViewPr>
      <p:guideLst>
        <p:guide orient="horz" pos="3110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4"/>
            <a:ext cx="2890394" cy="494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7557" y="4"/>
            <a:ext cx="2890394" cy="494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6347"/>
            <a:ext cx="2890394" cy="494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7557" y="9376347"/>
            <a:ext cx="2890394" cy="494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AD37399-EC11-42D1-B78E-C02C046D78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9460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4"/>
            <a:ext cx="2890394" cy="494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557" y="4"/>
            <a:ext cx="2890394" cy="494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6775" y="739775"/>
            <a:ext cx="4935538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7369" y="4690409"/>
            <a:ext cx="5334359" cy="4442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6347"/>
            <a:ext cx="2890394" cy="494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557" y="9376347"/>
            <a:ext cx="2890394" cy="494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DADFBD2-0D3B-4466-8D7F-F08943B27DE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03535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4BCB78-B134-43C4-B041-1137FADBCF6B}" type="slidenum">
              <a:rPr lang="fi-FI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010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432B39-56AC-4A3A-AA8D-80E58F658D59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71521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4102B0-8A27-44F8-867F-8B73467CD791}" type="slidenum">
              <a:rPr lang="fi-FI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416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>
              <a:cs typeface="+mn-cs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fi-FI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>
              <a:defRPr/>
            </a:pPr>
            <a:fld id="{8F13D4D4-4550-439D-85FD-5C00A897C7E5}" type="datetime1">
              <a:rPr lang="en-US"/>
              <a:pPr>
                <a:defRPr/>
              </a:pPr>
              <a:t>12/2/2015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48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2FDC6-E446-47DC-A1B4-127B4E7A478F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C28B1-3064-4DF6-8A7F-F3EEB89847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2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07340-3250-466C-A951-00AB4543A1B6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08E4E-101D-4003-BB36-522367B2B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05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694C90D3-5C33-42CA-9C2A-27A286A4BA10}" type="datetimeFigureOut">
              <a:rPr lang="en-US"/>
              <a:pPr>
                <a:defRPr/>
              </a:pPr>
              <a:t>12/2/2015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FCB7BED0-4D54-4146-AD4A-D8EB2138F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05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en-US" altLang="fi-FI">
              <a:solidFill>
                <a:prstClr val="black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fi-FI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>
              <a:defRPr/>
            </a:pPr>
            <a:fld id="{1EFC61D6-4938-44CB-AA3E-9630466C85E3}" type="datetime1">
              <a:rPr lang="en-US"/>
              <a:pPr>
                <a:defRPr/>
              </a:pPr>
              <a:t>12/2/2015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8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1D29-F771-4B87-82C9-E0917A90A896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7403F-55EE-4DCD-857A-4EC292B9B3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8039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FF034-C6A9-4A54-B612-6D3881B65E00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25DDB1-FD04-4545-9C70-02CCDD96A1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72320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4522C-B5B4-48AA-B22E-93DF54C12F67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430659-FD93-4EFA-82D2-E996B0F6E3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0531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0D406-1B28-48E1-A34E-9CFBFF8CF81C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02396D-505B-47CC-B27D-6FAE314CD2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54671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7DDAA-1C65-4812-8895-7B856D42D40A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329D8-DE1C-42AE-A323-A3664EB002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01219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2D71D-BEAE-4222-ABD3-7C0931D049CA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29095C-F2A8-42B5-B172-5293696A3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5636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0C6A8-B708-4414-B10E-CEEEDEAB8C0D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62251-6EE4-466B-8804-FFC900EFDF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4933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DECA7-7258-4E80-963C-207EEC1C36AB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806494-491B-4D67-AB8F-F1A6011F99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02560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69527-21DA-4BEE-82C9-FBFFF0F0330F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BFC025-AEF9-4D85-B332-7F0FE8AF8C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41706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FBC4C-A9C7-4715-8C1D-67084A170233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CB052-2194-4D51-883C-D1B8EAD785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52578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3FF63-0283-45E7-90BD-EA38C5DA7230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D73755-8CF6-479C-98A7-D7CBD6D598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1234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406400" y="1712913"/>
            <a:ext cx="8326438" cy="3921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1" name="Picture 12" descr="aalto_TKK_e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09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" descr="logo3d2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500063"/>
            <a:ext cx="222885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2400" y="1771200"/>
            <a:ext cx="7772400" cy="1332000"/>
          </a:xfrm>
        </p:spPr>
        <p:txBody>
          <a:bodyPr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2400" y="3143248"/>
            <a:ext cx="6285600" cy="2340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44400" y="5961600"/>
            <a:ext cx="1962000" cy="6336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7426800" y="5961600"/>
            <a:ext cx="1134000" cy="6336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862000" y="6138000"/>
            <a:ext cx="2026800" cy="4572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72400" y="6138000"/>
            <a:ext cx="2048400" cy="4572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72400" y="5961600"/>
            <a:ext cx="2048400" cy="1764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tx1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6"/>
          </p:nvPr>
        </p:nvSpPr>
        <p:spPr>
          <a:xfrm>
            <a:off x="2862263" y="5961063"/>
            <a:ext cx="2027237" cy="176212"/>
          </a:xfrm>
          <a:prstGeom prst="rect">
            <a:avLst/>
          </a:prstGeom>
        </p:spPr>
        <p:txBody>
          <a:bodyPr wrap="none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FCBF9E-73B9-46CF-902E-AD40BE0A31EE}" type="datetime1">
              <a:rPr lang="fi-FI">
                <a:solidFill>
                  <a:srgbClr val="928B81"/>
                </a:solidFill>
              </a:rPr>
              <a:pPr>
                <a:defRPr/>
              </a:pPr>
              <a:t>2.12.2015</a:t>
            </a:fld>
            <a:endParaRPr lang="fi-FI">
              <a:solidFill>
                <a:srgbClr val="928B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933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>
          <a:xfrm>
            <a:off x="3430588" y="6275388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CB240D7-AA78-4151-A89C-0A49241294BC}" type="datetime1">
              <a:rPr lang="fi-FI">
                <a:solidFill>
                  <a:prstClr val="black"/>
                </a:solidFill>
              </a:rPr>
              <a:pPr>
                <a:defRPr/>
              </a:pPr>
              <a:t>2.12.2015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3430588" y="6145213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3430588" y="6400800"/>
            <a:ext cx="1544637" cy="125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98DD425-4E8F-4CF1-B7EF-EE172A3403FF}" type="slidenum">
              <a:rPr lang="fi-FI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fi-FI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7199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2400" y="1584000"/>
            <a:ext cx="3924000" cy="413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4000"/>
            <a:ext cx="3924000" cy="413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buNone/>
              <a:defRPr sz="1400"/>
            </a:lvl6pPr>
            <a:lvl7pPr>
              <a:buNone/>
              <a:defRPr sz="1400"/>
            </a:lvl7pPr>
            <a:lvl8pPr>
              <a:buNone/>
              <a:defRPr sz="1400"/>
            </a:lvl8pPr>
            <a:lvl9pPr>
              <a:buNone/>
              <a:defRPr sz="14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>
          <a:xfrm>
            <a:off x="3430588" y="6275388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53B11B0-B290-43D5-818E-AB01264C04D5}" type="datetime1">
              <a:rPr lang="fi-FI">
                <a:solidFill>
                  <a:prstClr val="black"/>
                </a:solidFill>
              </a:rPr>
              <a:pPr>
                <a:defRPr/>
              </a:pPr>
              <a:t>2.12.2015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3430588" y="6145213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3430588" y="6400800"/>
            <a:ext cx="1544637" cy="125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120FD2A-E4FD-43E9-8927-69A56A769BE9}" type="slidenum">
              <a:rPr lang="fi-FI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fi-FI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2518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l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>
          <a:xfrm>
            <a:off x="3430588" y="6275388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1B83818-4154-4D02-BAED-6B6DE50059FF}" type="datetime1">
              <a:rPr lang="fi-FI">
                <a:solidFill>
                  <a:prstClr val="black"/>
                </a:solidFill>
              </a:rPr>
              <a:pPr>
                <a:defRPr/>
              </a:pPr>
              <a:t>2.12.2015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3430588" y="6145213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3430588" y="6400800"/>
            <a:ext cx="1544637" cy="125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23D5D26-AA69-472F-AE41-F739BA552830}" type="slidenum">
              <a:rPr lang="fi-FI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fi-FI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3295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>
          <a:xfrm>
            <a:off x="3430588" y="6275388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B798940-B12B-463B-B103-836A8D7366EA}" type="datetime1">
              <a:rPr lang="fi-FI">
                <a:solidFill>
                  <a:prstClr val="black"/>
                </a:solidFill>
              </a:rPr>
              <a:pPr>
                <a:defRPr/>
              </a:pPr>
              <a:t>2.12.2015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3430588" y="6145213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3430588" y="6400800"/>
            <a:ext cx="1544637" cy="125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547C71A-3E0B-48C0-9614-B85F3F382D75}" type="slidenum">
              <a:rPr lang="fi-FI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fi-FI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2682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ith marg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400" y="1584000"/>
            <a:ext cx="6285600" cy="41364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>
          <a:xfrm>
            <a:off x="3430588" y="6275388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27BC6B8-40C1-4283-8C89-C1E8AD4EEBBB}" type="datetime1">
              <a:rPr lang="fi-FI">
                <a:solidFill>
                  <a:prstClr val="black"/>
                </a:solidFill>
              </a:rPr>
              <a:pPr>
                <a:defRPr/>
              </a:pPr>
              <a:t>2.12.2015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3430588" y="6145213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3430588" y="6400800"/>
            <a:ext cx="1544637" cy="125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B714911-4A09-4D42-BBB2-8F68A912DDB6}" type="slidenum">
              <a:rPr lang="fi-FI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fi-FI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682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D0AFB-D227-4C23-A0AE-2731752A3C37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D9A0A-E79E-4AE9-9B23-EF04FD11C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970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0" descr="aalto_TKK_e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09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2400" y="1771200"/>
            <a:ext cx="7772400" cy="1332000"/>
          </a:xfrm>
        </p:spPr>
        <p:txBody>
          <a:bodyPr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2400" y="3143248"/>
            <a:ext cx="6285600" cy="2340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44400" y="5961600"/>
            <a:ext cx="1962000" cy="6336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7426800" y="5961600"/>
            <a:ext cx="1134000" cy="6336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862000" y="6138000"/>
            <a:ext cx="2026800" cy="4572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72400" y="6138000"/>
            <a:ext cx="2048400" cy="4572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2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72400" y="5961600"/>
            <a:ext cx="2048400" cy="1764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tx1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6"/>
          </p:nvPr>
        </p:nvSpPr>
        <p:spPr>
          <a:xfrm>
            <a:off x="2862263" y="5961063"/>
            <a:ext cx="2027237" cy="176212"/>
          </a:xfrm>
          <a:prstGeom prst="rect">
            <a:avLst/>
          </a:prstGeom>
        </p:spPr>
        <p:txBody>
          <a:bodyPr wrap="none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33FD65-CCBC-41BB-89E3-18110DA503B5}" type="datetime1">
              <a:rPr lang="fi-FI">
                <a:solidFill>
                  <a:srgbClr val="928B81"/>
                </a:solidFill>
              </a:rPr>
              <a:pPr>
                <a:defRPr/>
              </a:pPr>
              <a:t>2.12.2015</a:t>
            </a:fld>
            <a:endParaRPr lang="fi-FI">
              <a:solidFill>
                <a:srgbClr val="928B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1192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titl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/>
          <p:nvPr/>
        </p:nvSpPr>
        <p:spPr>
          <a:xfrm>
            <a:off x="406400" y="406400"/>
            <a:ext cx="8326438" cy="5472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6" name="Picture 12" descr="aalto_TKK_eng_alakulm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59475"/>
            <a:ext cx="2879725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400" y="547200"/>
            <a:ext cx="7772400" cy="22068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>
          <a:xfrm>
            <a:off x="3430588" y="6275388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F25B78A-613C-4C97-986B-FE944F8594C0}" type="datetime1">
              <a:rPr lang="fi-FI">
                <a:solidFill>
                  <a:prstClr val="black"/>
                </a:solidFill>
              </a:rPr>
              <a:pPr>
                <a:defRPr/>
              </a:pPr>
              <a:t>2.12.2015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3430588" y="6145213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3430588" y="6400800"/>
            <a:ext cx="1544637" cy="125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CB0AAB0-9E1A-47FF-9181-6C5525AB9F49}" type="slidenum">
              <a:rPr lang="fi-FI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fi-FI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5192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928B8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2913066-5686-4BAF-9FF8-958F36BD452D}" type="datetime1">
              <a:rPr lang="fi-FI"/>
              <a:pPr>
                <a:defRPr/>
              </a:pPr>
              <a:t>2.12.2015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39757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088" y="1752599"/>
            <a:ext cx="7988300" cy="3967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29308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708677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3430588" y="6275388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CF45772-EC16-4316-A635-CA47B0FCE49D}" type="datetime1">
              <a:rPr lang="fi-FI">
                <a:solidFill>
                  <a:prstClr val="black"/>
                </a:solidFill>
              </a:rPr>
              <a:pPr>
                <a:defRPr/>
              </a:pPr>
              <a:t>2.12.2015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30588" y="6145213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30588" y="6400800"/>
            <a:ext cx="1544637" cy="125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2B0C464-2FB7-45CB-B8C2-7A4DC7761C69}" type="slidenum">
              <a:rPr lang="fi-FI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fi-FI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0234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406400" y="1712913"/>
            <a:ext cx="8326438" cy="3921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1" name="Picture 12" descr="aalto_TKK_e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09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" descr="logo3d2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500063"/>
            <a:ext cx="222885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2400" y="1771200"/>
            <a:ext cx="7772400" cy="1332000"/>
          </a:xfrm>
        </p:spPr>
        <p:txBody>
          <a:bodyPr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2400" y="3143248"/>
            <a:ext cx="6285600" cy="2340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44400" y="5961600"/>
            <a:ext cx="1962000" cy="6336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7426800" y="5961600"/>
            <a:ext cx="1134000" cy="6336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862000" y="6138000"/>
            <a:ext cx="2026800" cy="4572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72400" y="6138000"/>
            <a:ext cx="2048400" cy="4572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72400" y="5961600"/>
            <a:ext cx="2048400" cy="1764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tx1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6"/>
          </p:nvPr>
        </p:nvSpPr>
        <p:spPr>
          <a:xfrm>
            <a:off x="2862263" y="5961063"/>
            <a:ext cx="2027237" cy="176212"/>
          </a:xfrm>
          <a:prstGeom prst="rect">
            <a:avLst/>
          </a:prstGeom>
        </p:spPr>
        <p:txBody>
          <a:bodyPr wrap="none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FCBF9E-73B9-46CF-902E-AD40BE0A31EE}" type="datetime1">
              <a:rPr lang="fi-FI">
                <a:solidFill>
                  <a:srgbClr val="928B81"/>
                </a:solidFill>
              </a:rPr>
              <a:pPr>
                <a:defRPr/>
              </a:pPr>
              <a:t>2.12.2015</a:t>
            </a:fld>
            <a:endParaRPr lang="fi-FI">
              <a:solidFill>
                <a:srgbClr val="928B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3949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>
          <a:xfrm>
            <a:off x="3430588" y="6275388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CB240D7-AA78-4151-A89C-0A49241294BC}" type="datetime1">
              <a:rPr lang="fi-FI">
                <a:solidFill>
                  <a:prstClr val="black"/>
                </a:solidFill>
              </a:rPr>
              <a:pPr>
                <a:defRPr/>
              </a:pPr>
              <a:t>2.12.2015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3430588" y="6145213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3430588" y="6400800"/>
            <a:ext cx="1544637" cy="125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98DD425-4E8F-4CF1-B7EF-EE172A3403FF}" type="slidenum">
              <a:rPr lang="fi-FI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fi-FI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60411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2400" y="1584000"/>
            <a:ext cx="3924000" cy="413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4000"/>
            <a:ext cx="3924000" cy="413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buNone/>
              <a:defRPr sz="1400"/>
            </a:lvl6pPr>
            <a:lvl7pPr>
              <a:buNone/>
              <a:defRPr sz="1400"/>
            </a:lvl7pPr>
            <a:lvl8pPr>
              <a:buNone/>
              <a:defRPr sz="1400"/>
            </a:lvl8pPr>
            <a:lvl9pPr>
              <a:buNone/>
              <a:defRPr sz="14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>
          <a:xfrm>
            <a:off x="3430588" y="6275388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53B11B0-B290-43D5-818E-AB01264C04D5}" type="datetime1">
              <a:rPr lang="fi-FI">
                <a:solidFill>
                  <a:prstClr val="black"/>
                </a:solidFill>
              </a:rPr>
              <a:pPr>
                <a:defRPr/>
              </a:pPr>
              <a:t>2.12.2015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3430588" y="6145213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3430588" y="6400800"/>
            <a:ext cx="1544637" cy="125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120FD2A-E4FD-43E9-8927-69A56A769BE9}" type="slidenum">
              <a:rPr lang="fi-FI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fi-FI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7443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l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>
          <a:xfrm>
            <a:off x="3430588" y="6275388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1B83818-4154-4D02-BAED-6B6DE50059FF}" type="datetime1">
              <a:rPr lang="fi-FI">
                <a:solidFill>
                  <a:prstClr val="black"/>
                </a:solidFill>
              </a:rPr>
              <a:pPr>
                <a:defRPr/>
              </a:pPr>
              <a:t>2.12.2015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3430588" y="6145213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3430588" y="6400800"/>
            <a:ext cx="1544637" cy="125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23D5D26-AA69-472F-AE41-F739BA552830}" type="slidenum">
              <a:rPr lang="fi-FI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fi-FI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446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3C0BE-2A2C-473C-8151-93950B6AF6E4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60C72-5712-4125-B866-A8439545B8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239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>
          <a:xfrm>
            <a:off x="3430588" y="6275388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B798940-B12B-463B-B103-836A8D7366EA}" type="datetime1">
              <a:rPr lang="fi-FI">
                <a:solidFill>
                  <a:prstClr val="black"/>
                </a:solidFill>
              </a:rPr>
              <a:pPr>
                <a:defRPr/>
              </a:pPr>
              <a:t>2.12.2015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3430588" y="6145213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3430588" y="6400800"/>
            <a:ext cx="1544637" cy="125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547C71A-3E0B-48C0-9614-B85F3F382D75}" type="slidenum">
              <a:rPr lang="fi-FI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fi-FI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67018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ith marg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400" y="1584000"/>
            <a:ext cx="6285600" cy="41364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>
          <a:xfrm>
            <a:off x="3430588" y="6275388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27BC6B8-40C1-4283-8C89-C1E8AD4EEBBB}" type="datetime1">
              <a:rPr lang="fi-FI">
                <a:solidFill>
                  <a:prstClr val="black"/>
                </a:solidFill>
              </a:rPr>
              <a:pPr>
                <a:defRPr/>
              </a:pPr>
              <a:t>2.12.2015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3430588" y="6145213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3430588" y="6400800"/>
            <a:ext cx="1544637" cy="125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B714911-4A09-4D42-BBB2-8F68A912DDB6}" type="slidenum">
              <a:rPr lang="fi-FI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fi-FI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415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0" descr="aalto_TKK_e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09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2400" y="1771200"/>
            <a:ext cx="7772400" cy="1332000"/>
          </a:xfrm>
        </p:spPr>
        <p:txBody>
          <a:bodyPr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2400" y="3143248"/>
            <a:ext cx="6285600" cy="2340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44400" y="5961600"/>
            <a:ext cx="1962000" cy="6336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7426800" y="5961600"/>
            <a:ext cx="1134000" cy="6336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862000" y="6138000"/>
            <a:ext cx="2026800" cy="4572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72400" y="6138000"/>
            <a:ext cx="2048400" cy="4572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2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72400" y="5961600"/>
            <a:ext cx="2048400" cy="1764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tx1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6"/>
          </p:nvPr>
        </p:nvSpPr>
        <p:spPr>
          <a:xfrm>
            <a:off x="2862263" y="5961063"/>
            <a:ext cx="2027237" cy="176212"/>
          </a:xfrm>
          <a:prstGeom prst="rect">
            <a:avLst/>
          </a:prstGeom>
        </p:spPr>
        <p:txBody>
          <a:bodyPr wrap="none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33FD65-CCBC-41BB-89E3-18110DA503B5}" type="datetime1">
              <a:rPr lang="fi-FI">
                <a:solidFill>
                  <a:srgbClr val="928B81"/>
                </a:solidFill>
              </a:rPr>
              <a:pPr>
                <a:defRPr/>
              </a:pPr>
              <a:t>2.12.2015</a:t>
            </a:fld>
            <a:endParaRPr lang="fi-FI">
              <a:solidFill>
                <a:srgbClr val="928B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4515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titl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/>
          <p:nvPr/>
        </p:nvSpPr>
        <p:spPr>
          <a:xfrm>
            <a:off x="406400" y="406400"/>
            <a:ext cx="8326438" cy="5472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6" name="Picture 12" descr="aalto_TKK_eng_alakulm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59475"/>
            <a:ext cx="2879725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400" y="547200"/>
            <a:ext cx="7772400" cy="22068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>
          <a:xfrm>
            <a:off x="3430588" y="6275388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F25B78A-613C-4C97-986B-FE944F8594C0}" type="datetime1">
              <a:rPr lang="fi-FI">
                <a:solidFill>
                  <a:prstClr val="black"/>
                </a:solidFill>
              </a:rPr>
              <a:pPr>
                <a:defRPr/>
              </a:pPr>
              <a:t>2.12.2015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3430588" y="6145213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3430588" y="6400800"/>
            <a:ext cx="1544637" cy="125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CB0AAB0-9E1A-47FF-9181-6C5525AB9F49}" type="slidenum">
              <a:rPr lang="fi-FI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fi-FI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99373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928B8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2913066-5686-4BAF-9FF8-958F36BD452D}" type="datetime1">
              <a:rPr lang="fi-FI"/>
              <a:pPr>
                <a:defRPr/>
              </a:pPr>
              <a:t>2.12.2015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675522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088" y="1752599"/>
            <a:ext cx="7988300" cy="3967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58330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530039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3430588" y="6275388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CF45772-EC16-4316-A635-CA47B0FCE49D}" type="datetime1">
              <a:rPr lang="fi-FI">
                <a:solidFill>
                  <a:prstClr val="black"/>
                </a:solidFill>
              </a:rPr>
              <a:pPr>
                <a:defRPr/>
              </a:pPr>
              <a:t>2.12.2015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30588" y="6145213"/>
            <a:ext cx="1544637" cy="125412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30588" y="6400800"/>
            <a:ext cx="1544637" cy="125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2B0C464-2FB7-45CB-B8C2-7A4DC7761C69}" type="slidenum">
              <a:rPr lang="fi-FI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fi-FI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53495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fi-FI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>
              <a:defRPr/>
            </a:pPr>
            <a:fld id="{8F13D4D4-4550-439D-85FD-5C00A897C7E5}" type="datetime1">
              <a:rPr lang="en-US"/>
              <a:pPr>
                <a:defRPr/>
              </a:pPr>
              <a:t>12/2/2015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1466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0C6A8-B708-4414-B10E-CEEEDEAB8C0D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62251-6EE4-466B-8804-FFC900EFDF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701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F36EB-D13D-4B84-A64A-030C8BDC37F6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0BF40-5CD6-4072-948A-43D2C522B8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10595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D0AFB-D227-4C23-A0AE-2731752A3C37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D9A0A-E79E-4AE9-9B23-EF04FD11C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3353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3C0BE-2A2C-473C-8151-93950B6AF6E4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60C72-5712-4125-B866-A8439545B8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86979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F36EB-D13D-4B84-A64A-030C8BDC37F6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0BF40-5CD6-4072-948A-43D2C522B8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3365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905D9-8072-48A9-A078-B7FAFA9D71D5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C97ED-513B-4710-8877-5D759DF270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384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8A55C-1358-4664-BC42-6DED5D66E72C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E2F56-4EE5-47A5-A048-90D271EAD1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52746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EE8FF-751F-4B75-9401-C6AFEC616F00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B8312-F429-45DB-A1FC-BC22CEF4EA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4027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852D4-6AFF-485A-8E90-2BFF5F8077F3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186FA-DE5C-49B2-B493-FC1374EC12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48802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2FDC6-E446-47DC-A1B4-127B4E7A478F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C28B1-3064-4DF6-8A7F-F3EEB89847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3538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07340-3250-466C-A951-00AB4543A1B6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08E4E-101D-4003-BB36-522367B2B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4687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fi-FI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>
              <a:defRPr/>
            </a:pPr>
            <a:fld id="{8F13D4D4-4550-439D-85FD-5C00A897C7E5}" type="datetime1">
              <a:rPr lang="en-US"/>
              <a:pPr>
                <a:defRPr/>
              </a:pPr>
              <a:t>12/2/2015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10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905D9-8072-48A9-A078-B7FAFA9D71D5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C97ED-513B-4710-8877-5D759DF270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19130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0C6A8-B708-4414-B10E-CEEEDEAB8C0D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62251-6EE4-466B-8804-FFC900EFDF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5766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D0AFB-D227-4C23-A0AE-2731752A3C37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D9A0A-E79E-4AE9-9B23-EF04FD11C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2876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3C0BE-2A2C-473C-8151-93950B6AF6E4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60C72-5712-4125-B866-A8439545B8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6588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F36EB-D13D-4B84-A64A-030C8BDC37F6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0BF40-5CD6-4072-948A-43D2C522B8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89919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905D9-8072-48A9-A078-B7FAFA9D71D5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C97ED-513B-4710-8877-5D759DF270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0660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8A55C-1358-4664-BC42-6DED5D66E72C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E2F56-4EE5-47A5-A048-90D271EAD1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87561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EE8FF-751F-4B75-9401-C6AFEC616F00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B8312-F429-45DB-A1FC-BC22CEF4EA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14145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852D4-6AFF-485A-8E90-2BFF5F8077F3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186FA-DE5C-49B2-B493-FC1374EC12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87065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2FDC6-E446-47DC-A1B4-127B4E7A478F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C28B1-3064-4DF6-8A7F-F3EEB89847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2667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07340-3250-466C-A951-00AB4543A1B6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08E4E-101D-4003-BB36-522367B2B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3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8A55C-1358-4664-BC42-6DED5D66E72C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E2F56-4EE5-47A5-A048-90D271EAD1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958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EE8FF-751F-4B75-9401-C6AFEC616F00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B8312-F429-45DB-A1FC-BC22CEF4EA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58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852D4-6AFF-485A-8E90-2BFF5F8077F3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186FA-DE5C-49B2-B493-FC1374EC12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1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65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title style</a:t>
            </a:r>
            <a:endParaRPr lang="fi-FI" altLang="fi-FI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484313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text styles</a:t>
            </a:r>
          </a:p>
          <a:p>
            <a:pPr lvl="1"/>
            <a:r>
              <a:rPr lang="en-US" altLang="fi-FI" smtClean="0"/>
              <a:t>Second level</a:t>
            </a:r>
          </a:p>
          <a:p>
            <a:pPr lvl="2"/>
            <a:r>
              <a:rPr lang="en-US" altLang="fi-FI" smtClean="0"/>
              <a:t>Third level</a:t>
            </a:r>
          </a:p>
          <a:p>
            <a:pPr lvl="3"/>
            <a:r>
              <a:rPr lang="en-US" altLang="fi-FI" smtClean="0"/>
              <a:t>Fourth level</a:t>
            </a:r>
          </a:p>
          <a:p>
            <a:pPr lvl="4"/>
            <a:r>
              <a:rPr lang="en-US" altLang="fi-FI" smtClean="0"/>
              <a:t>Fifth level</a:t>
            </a:r>
            <a:endParaRPr lang="fi-FI" altLang="fi-FI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EB135FCF-DFB9-4799-946E-2419F18A5D7F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04C3C5B2-0F49-4E27-8D5D-5DD2A45D0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7" r:id="rId1"/>
    <p:sldLayoutId id="2147484217" r:id="rId2"/>
    <p:sldLayoutId id="2147484218" r:id="rId3"/>
    <p:sldLayoutId id="2147484219" r:id="rId4"/>
    <p:sldLayoutId id="2147484220" r:id="rId5"/>
    <p:sldLayoutId id="2147484221" r:id="rId6"/>
    <p:sldLayoutId id="2147484222" r:id="rId7"/>
    <p:sldLayoutId id="2147484223" r:id="rId8"/>
    <p:sldLayoutId id="2147484224" r:id="rId9"/>
    <p:sldLayoutId id="2147484225" r:id="rId10"/>
    <p:sldLayoutId id="2147484226" r:id="rId11"/>
    <p:sldLayoutId id="214748429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Unicode MS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Unicode MS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Unicode MS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Unicode MS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65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title style</a:t>
            </a:r>
            <a:endParaRPr lang="fi-FI" altLang="fi-FI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484313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text styles</a:t>
            </a:r>
          </a:p>
          <a:p>
            <a:pPr lvl="1"/>
            <a:r>
              <a:rPr lang="en-US" altLang="fi-FI" smtClean="0"/>
              <a:t>Second level</a:t>
            </a:r>
          </a:p>
          <a:p>
            <a:pPr lvl="2"/>
            <a:r>
              <a:rPr lang="en-US" altLang="fi-FI" smtClean="0"/>
              <a:t>Third level</a:t>
            </a:r>
          </a:p>
          <a:p>
            <a:pPr lvl="3"/>
            <a:r>
              <a:rPr lang="en-US" altLang="fi-FI" smtClean="0"/>
              <a:t>Fourth level</a:t>
            </a:r>
          </a:p>
          <a:p>
            <a:pPr lvl="4"/>
            <a:r>
              <a:rPr lang="en-US" altLang="fi-FI" smtClean="0"/>
              <a:t>Fifth level</a:t>
            </a:r>
            <a:endParaRPr lang="fi-FI" altLang="fi-FI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4AD8B64-A4F8-419D-A79B-2FF3968D0612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900" b="1">
                <a:solidFill>
                  <a:srgbClr val="898989"/>
                </a:solidFill>
              </a:defRPr>
            </a:lvl1pPr>
          </a:lstStyle>
          <a:p>
            <a:fld id="{54FC8E53-58C9-4E95-9E22-506856434794}" type="slidenum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27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9" r:id="rId1"/>
    <p:sldLayoutId id="2147484230" r:id="rId2"/>
    <p:sldLayoutId id="2147484231" r:id="rId3"/>
    <p:sldLayoutId id="2147484232" r:id="rId4"/>
    <p:sldLayoutId id="2147484233" r:id="rId5"/>
    <p:sldLayoutId id="2147484234" r:id="rId6"/>
    <p:sldLayoutId id="2147484235" r:id="rId7"/>
    <p:sldLayoutId id="2147484236" r:id="rId8"/>
    <p:sldLayoutId id="2147484237" r:id="rId9"/>
    <p:sldLayoutId id="2147484238" r:id="rId10"/>
    <p:sldLayoutId id="214748423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Unicode MS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Unicode MS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Unicode MS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Unicode MS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73088" y="488950"/>
            <a:ext cx="79883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73088" y="1584325"/>
            <a:ext cx="7988300" cy="413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text styles</a:t>
            </a:r>
          </a:p>
          <a:p>
            <a:pPr lvl="1"/>
            <a:r>
              <a:rPr lang="en-US" altLang="fi-FI" smtClean="0"/>
              <a:t>Second level</a:t>
            </a:r>
          </a:p>
          <a:p>
            <a:pPr lvl="2"/>
            <a:r>
              <a:rPr lang="en-US" altLang="fi-FI" smtClean="0"/>
              <a:t>Third level</a:t>
            </a:r>
          </a:p>
          <a:p>
            <a:pPr lvl="3"/>
            <a:r>
              <a:rPr lang="en-US" altLang="fi-FI" smtClean="0"/>
              <a:t>Fourth level</a:t>
            </a:r>
          </a:p>
          <a:p>
            <a:pPr lvl="4"/>
            <a:r>
              <a:rPr lang="en-US" alt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1963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1" r:id="rId1"/>
    <p:sldLayoutId id="2147484242" r:id="rId2"/>
    <p:sldLayoutId id="2147484243" r:id="rId3"/>
    <p:sldLayoutId id="2147484244" r:id="rId4"/>
    <p:sldLayoutId id="2147484245" r:id="rId5"/>
    <p:sldLayoutId id="2147484246" r:id="rId6"/>
    <p:sldLayoutId id="2147484247" r:id="rId7"/>
    <p:sldLayoutId id="2147484248" r:id="rId8"/>
    <p:sldLayoutId id="2147484249" r:id="rId9"/>
    <p:sldLayoutId id="2147484250" r:id="rId10"/>
    <p:sldLayoutId id="2147484251" r:id="rId11"/>
    <p:sldLayoutId id="214748425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4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ts val="3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73088" y="488950"/>
            <a:ext cx="79883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73088" y="1584325"/>
            <a:ext cx="7988300" cy="413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text styles</a:t>
            </a:r>
          </a:p>
          <a:p>
            <a:pPr lvl="1"/>
            <a:r>
              <a:rPr lang="en-US" altLang="fi-FI" smtClean="0"/>
              <a:t>Second level</a:t>
            </a:r>
          </a:p>
          <a:p>
            <a:pPr lvl="2"/>
            <a:r>
              <a:rPr lang="en-US" altLang="fi-FI" smtClean="0"/>
              <a:t>Third level</a:t>
            </a:r>
          </a:p>
          <a:p>
            <a:pPr lvl="3"/>
            <a:r>
              <a:rPr lang="en-US" altLang="fi-FI" smtClean="0"/>
              <a:t>Fourth level</a:t>
            </a:r>
          </a:p>
          <a:p>
            <a:pPr lvl="4"/>
            <a:r>
              <a:rPr lang="en-US" alt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5" r:id="rId1"/>
    <p:sldLayoutId id="2147484256" r:id="rId2"/>
    <p:sldLayoutId id="2147484257" r:id="rId3"/>
    <p:sldLayoutId id="2147484258" r:id="rId4"/>
    <p:sldLayoutId id="2147484259" r:id="rId5"/>
    <p:sldLayoutId id="2147484260" r:id="rId6"/>
    <p:sldLayoutId id="2147484261" r:id="rId7"/>
    <p:sldLayoutId id="2147484262" r:id="rId8"/>
    <p:sldLayoutId id="2147484263" r:id="rId9"/>
    <p:sldLayoutId id="2147484264" r:id="rId10"/>
    <p:sldLayoutId id="2147484265" r:id="rId11"/>
    <p:sldLayoutId id="2147484266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4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ts val="3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65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title style</a:t>
            </a:r>
            <a:endParaRPr lang="fi-FI" altLang="fi-FI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484313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text styles</a:t>
            </a:r>
          </a:p>
          <a:p>
            <a:pPr lvl="1"/>
            <a:r>
              <a:rPr lang="en-US" altLang="fi-FI" smtClean="0"/>
              <a:t>Second level</a:t>
            </a:r>
          </a:p>
          <a:p>
            <a:pPr lvl="2"/>
            <a:r>
              <a:rPr lang="en-US" altLang="fi-FI" smtClean="0"/>
              <a:t>Third level</a:t>
            </a:r>
          </a:p>
          <a:p>
            <a:pPr lvl="3"/>
            <a:r>
              <a:rPr lang="en-US" altLang="fi-FI" smtClean="0"/>
              <a:t>Fourth level</a:t>
            </a:r>
          </a:p>
          <a:p>
            <a:pPr lvl="4"/>
            <a:r>
              <a:rPr lang="en-US" altLang="fi-FI" smtClean="0"/>
              <a:t>Fifth level</a:t>
            </a:r>
            <a:endParaRPr lang="fi-FI" altLang="fi-FI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EB135FCF-DFB9-4799-946E-2419F18A5D7F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04C3C5B2-0F49-4E27-8D5D-5DD2A45D0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73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8" r:id="rId1"/>
    <p:sldLayoutId id="2147484269" r:id="rId2"/>
    <p:sldLayoutId id="2147484270" r:id="rId3"/>
    <p:sldLayoutId id="2147484271" r:id="rId4"/>
    <p:sldLayoutId id="2147484272" r:id="rId5"/>
    <p:sldLayoutId id="2147484273" r:id="rId6"/>
    <p:sldLayoutId id="2147484274" r:id="rId7"/>
    <p:sldLayoutId id="2147484275" r:id="rId8"/>
    <p:sldLayoutId id="2147484276" r:id="rId9"/>
    <p:sldLayoutId id="2147484277" r:id="rId10"/>
    <p:sldLayoutId id="21474842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Unicode MS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Unicode MS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Unicode MS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Unicode MS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65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title style</a:t>
            </a:r>
            <a:endParaRPr lang="fi-FI" altLang="fi-FI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484313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text styles</a:t>
            </a:r>
          </a:p>
          <a:p>
            <a:pPr lvl="1"/>
            <a:r>
              <a:rPr lang="en-US" altLang="fi-FI" smtClean="0"/>
              <a:t>Second level</a:t>
            </a:r>
          </a:p>
          <a:p>
            <a:pPr lvl="2"/>
            <a:r>
              <a:rPr lang="en-US" altLang="fi-FI" smtClean="0"/>
              <a:t>Third level</a:t>
            </a:r>
          </a:p>
          <a:p>
            <a:pPr lvl="3"/>
            <a:r>
              <a:rPr lang="en-US" altLang="fi-FI" smtClean="0"/>
              <a:t>Fourth level</a:t>
            </a:r>
          </a:p>
          <a:p>
            <a:pPr lvl="4"/>
            <a:r>
              <a:rPr lang="en-US" altLang="fi-FI" smtClean="0"/>
              <a:t>Fifth level</a:t>
            </a:r>
            <a:endParaRPr lang="fi-FI" altLang="fi-FI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EB135FCF-DFB9-4799-946E-2419F18A5D7F}" type="datetime1">
              <a:rPr lang="en-US"/>
              <a:pPr>
                <a:defRPr/>
              </a:pPr>
              <a:t>12/2/2015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04C3C5B2-0F49-4E27-8D5D-5DD2A45D0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09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0" r:id="rId1"/>
    <p:sldLayoutId id="2147484281" r:id="rId2"/>
    <p:sldLayoutId id="2147484282" r:id="rId3"/>
    <p:sldLayoutId id="2147484283" r:id="rId4"/>
    <p:sldLayoutId id="2147484284" r:id="rId5"/>
    <p:sldLayoutId id="2147484285" r:id="rId6"/>
    <p:sldLayoutId id="2147484286" r:id="rId7"/>
    <p:sldLayoutId id="2147484287" r:id="rId8"/>
    <p:sldLayoutId id="2147484288" r:id="rId9"/>
    <p:sldLayoutId id="2147484289" r:id="rId10"/>
    <p:sldLayoutId id="214748429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Unicode MS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Unicode MS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Unicode MS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Unicode MS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5.emf"/><Relationship Id="rId4" Type="http://schemas.openxmlformats.org/officeDocument/2006/relationships/package" Target="../embeddings/Microsoft_Excel_Worksheet1.xlsx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6.emf"/><Relationship Id="rId4" Type="http://schemas.openxmlformats.org/officeDocument/2006/relationships/package" Target="../embeddings/Microsoft_Excel_Worksheet2.xlsx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7.emf"/><Relationship Id="rId4" Type="http://schemas.openxmlformats.org/officeDocument/2006/relationships/package" Target="../embeddings/Microsoft_Excel_Worksheet3.xlsx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8.jpeg"/><Relationship Id="rId4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6"/>
          <p:cNvSpPr txBox="1">
            <a:spLocks/>
          </p:cNvSpPr>
          <p:nvPr/>
        </p:nvSpPr>
        <p:spPr bwMode="auto">
          <a:xfrm>
            <a:off x="1006475" y="3282421"/>
            <a:ext cx="7127875" cy="248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fi-FI" sz="2400" kern="0" dirty="0">
                <a:solidFill>
                  <a:prstClr val="white"/>
                </a:solidFill>
                <a:latin typeface="Arial"/>
                <a:cs typeface="Arial" panose="020B0604020202020204" pitchFamily="34" charset="0"/>
              </a:rPr>
              <a:t>Raimo P. Hämäläinen 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fi-FI" sz="2000" kern="0" dirty="0">
                <a:solidFill>
                  <a:prstClr val="white"/>
                </a:solidFill>
                <a:latin typeface="Arial"/>
                <a:cs typeface="Arial" panose="020B0604020202020204" pitchFamily="34" charset="0"/>
              </a:rPr>
              <a:t>Systems Analysis Laboratory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fi-FI" sz="2000" kern="0" dirty="0">
                <a:solidFill>
                  <a:prstClr val="white"/>
                </a:solidFill>
                <a:latin typeface="Arial"/>
                <a:cs typeface="Arial" panose="020B0604020202020204" pitchFamily="34" charset="0"/>
              </a:rPr>
              <a:t>Aalto University, School of </a:t>
            </a:r>
            <a:r>
              <a:rPr lang="fi-FI" sz="2000" kern="0" dirty="0" smtClean="0">
                <a:solidFill>
                  <a:prstClr val="white"/>
                </a:solidFill>
                <a:latin typeface="Arial"/>
                <a:cs typeface="Arial" panose="020B0604020202020204" pitchFamily="34" charset="0"/>
              </a:rPr>
              <a:t>Science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fi-FI" sz="1600" kern="0" dirty="0" smtClean="0">
              <a:solidFill>
                <a:prstClr val="white"/>
              </a:solidFill>
              <a:latin typeface="Arial"/>
              <a:cs typeface="Arial" panose="020B0604020202020204" pitchFamily="34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endParaRPr lang="fi-FI" sz="1600" kern="0" dirty="0">
              <a:solidFill>
                <a:prstClr val="white"/>
              </a:solidFill>
              <a:latin typeface="Arial"/>
              <a:cs typeface="Arial" panose="020B0604020202020204" pitchFamily="34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fi-FI" sz="1600" kern="0" dirty="0" smtClean="0">
                <a:solidFill>
                  <a:prstClr val="white"/>
                </a:solidFill>
                <a:latin typeface="Arial"/>
                <a:cs typeface="Arial" panose="020B0604020202020204" pitchFamily="34" charset="0"/>
              </a:rPr>
              <a:t>Paper: </a:t>
            </a:r>
            <a:r>
              <a:rPr lang="en-US" sz="1600" kern="0" dirty="0" err="1">
                <a:solidFill>
                  <a:prstClr val="white"/>
                </a:solidFill>
                <a:latin typeface="Arial"/>
                <a:cs typeface="Arial" panose="020B0604020202020204" pitchFamily="34" charset="0"/>
              </a:rPr>
              <a:t>Behavioural</a:t>
            </a:r>
            <a:r>
              <a:rPr lang="en-US" sz="1600" kern="0" dirty="0">
                <a:solidFill>
                  <a:prstClr val="white"/>
                </a:solidFill>
                <a:latin typeface="Arial"/>
                <a:cs typeface="Arial" panose="020B0604020202020204" pitchFamily="34" charset="0"/>
              </a:rPr>
              <a:t> issues in environmental modelling - the missing perspective, Environmental Modelling &amp; Software, 73, </a:t>
            </a:r>
            <a:r>
              <a:rPr lang="en-US" sz="1600" kern="0" dirty="0" smtClean="0">
                <a:solidFill>
                  <a:prstClr val="white"/>
                </a:solidFill>
                <a:latin typeface="Arial"/>
                <a:cs typeface="Arial" panose="020B0604020202020204" pitchFamily="34" charset="0"/>
              </a:rPr>
              <a:t>2015, pp</a:t>
            </a:r>
            <a:r>
              <a:rPr lang="en-US" sz="1600" kern="0" dirty="0">
                <a:solidFill>
                  <a:prstClr val="white"/>
                </a:solidFill>
                <a:latin typeface="Arial"/>
                <a:cs typeface="Arial" panose="020B0604020202020204" pitchFamily="34" charset="0"/>
              </a:rPr>
              <a:t>. 244-253. </a:t>
            </a:r>
            <a:endParaRPr lang="fi-FI" sz="1600" kern="0" dirty="0">
              <a:solidFill>
                <a:prstClr val="white"/>
              </a:solidFill>
              <a:latin typeface="Arial"/>
              <a:cs typeface="Arial" panose="020B0604020202020204" pitchFamily="34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endParaRPr lang="fi-FI" sz="2400" kern="0" dirty="0">
              <a:solidFill>
                <a:prstClr val="white"/>
              </a:solidFill>
              <a:latin typeface="Arial"/>
              <a:cs typeface="Arial" panose="020B0604020202020204" pitchFamily="34" charset="0"/>
            </a:endParaRPr>
          </a:p>
        </p:txBody>
      </p: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684213" y="981075"/>
            <a:ext cx="7772400" cy="136207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7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Behavioural</a:t>
            </a:r>
            <a:r>
              <a:rPr lang="en-US" sz="3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Issues in environmental modelling – </a:t>
            </a:r>
            <a:br>
              <a:rPr lang="en-US" sz="3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missing perspective</a:t>
            </a:r>
            <a:br>
              <a:rPr lang="en-US" sz="3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i-FI" sz="37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076" name="Group 6"/>
          <p:cNvGrpSpPr>
            <a:grpSpLocks/>
          </p:cNvGrpSpPr>
          <p:nvPr/>
        </p:nvGrpSpPr>
        <p:grpSpPr bwMode="auto">
          <a:xfrm>
            <a:off x="6516688" y="5732463"/>
            <a:ext cx="2411412" cy="936625"/>
            <a:chOff x="6588224" y="5805264"/>
            <a:chExt cx="2411760" cy="936104"/>
          </a:xfrm>
        </p:grpSpPr>
        <p:sp>
          <p:nvSpPr>
            <p:cNvPr id="3078" name="Rectangle 5"/>
            <p:cNvSpPr>
              <a:spLocks noChangeArrowheads="1"/>
            </p:cNvSpPr>
            <p:nvPr/>
          </p:nvSpPr>
          <p:spPr bwMode="auto">
            <a:xfrm>
              <a:off x="6588224" y="5805264"/>
              <a:ext cx="2411760" cy="936104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fi-FI" altLang="fi-FI" sz="1800" smtClean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pic>
          <p:nvPicPr>
            <p:cNvPr id="3079" name="Picture 27" descr="E:\salogoen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4248" y="5949280"/>
              <a:ext cx="2039143" cy="7049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077" name="Picture 5" descr="C:\Users\mwesterl\AppData\Local\Temp\Aalto_EN_21_RGB_1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732463"/>
            <a:ext cx="1027112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685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985125" cy="1079500"/>
          </a:xfrm>
        </p:spPr>
        <p:txBody>
          <a:bodyPr/>
          <a:lstStyle/>
          <a:p>
            <a:pPr algn="ctr">
              <a:defRPr/>
            </a:pPr>
            <a:r>
              <a:rPr lang="fi-FI" sz="3700" dirty="0" err="1" smtClean="0">
                <a:solidFill>
                  <a:schemeClr val="bg1"/>
                </a:solidFill>
              </a:rPr>
              <a:t>Environmental</a:t>
            </a:r>
            <a:r>
              <a:rPr lang="fi-FI" sz="3700" dirty="0" smtClean="0">
                <a:solidFill>
                  <a:schemeClr val="bg1"/>
                </a:solidFill>
              </a:rPr>
              <a:t> </a:t>
            </a:r>
            <a:r>
              <a:rPr lang="fi-FI" sz="3700" dirty="0" err="1" smtClean="0">
                <a:solidFill>
                  <a:schemeClr val="bg1"/>
                </a:solidFill>
              </a:rPr>
              <a:t>valuation</a:t>
            </a:r>
            <a:r>
              <a:rPr lang="fi-FI" sz="3700" dirty="0" smtClean="0">
                <a:solidFill>
                  <a:schemeClr val="bg1"/>
                </a:solidFill>
              </a:rPr>
              <a:t> – </a:t>
            </a:r>
            <a:br>
              <a:rPr lang="fi-FI" sz="3700" dirty="0" smtClean="0">
                <a:solidFill>
                  <a:schemeClr val="bg1"/>
                </a:solidFill>
              </a:rPr>
            </a:br>
            <a:r>
              <a:rPr lang="fi-FI" sz="3700" dirty="0" err="1">
                <a:solidFill>
                  <a:schemeClr val="bg1"/>
                </a:solidFill>
              </a:rPr>
              <a:t>C</a:t>
            </a:r>
            <a:r>
              <a:rPr lang="fi-FI" sz="3700" dirty="0" err="1" smtClean="0">
                <a:solidFill>
                  <a:schemeClr val="bg1"/>
                </a:solidFill>
              </a:rPr>
              <a:t>ost</a:t>
            </a:r>
            <a:r>
              <a:rPr lang="fi-FI" sz="3700" dirty="0" smtClean="0">
                <a:solidFill>
                  <a:schemeClr val="bg1"/>
                </a:solidFill>
              </a:rPr>
              <a:t> / </a:t>
            </a:r>
            <a:r>
              <a:rPr lang="fi-FI" sz="3700" dirty="0" err="1" smtClean="0">
                <a:solidFill>
                  <a:schemeClr val="bg1"/>
                </a:solidFill>
              </a:rPr>
              <a:t>Benefit</a:t>
            </a:r>
            <a:r>
              <a:rPr lang="fi-FI" sz="3700" dirty="0" smtClean="0">
                <a:solidFill>
                  <a:schemeClr val="bg1"/>
                </a:solidFill>
              </a:rPr>
              <a:t> </a:t>
            </a:r>
            <a:r>
              <a:rPr lang="fi-FI" sz="3700" dirty="0" err="1" smtClean="0">
                <a:solidFill>
                  <a:schemeClr val="bg1"/>
                </a:solidFill>
              </a:rPr>
              <a:t>analysis</a:t>
            </a:r>
            <a:endParaRPr lang="fi-FI" sz="3700" dirty="0" smtClean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2114" y="2492896"/>
            <a:ext cx="4327695" cy="3413879"/>
          </a:xfrm>
          <a:prstGeom prst="rect">
            <a:avLst/>
          </a:prstGeom>
        </p:spPr>
      </p:pic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79512" y="2060848"/>
            <a:ext cx="4488862" cy="4133850"/>
          </a:xfrm>
        </p:spPr>
        <p:txBody>
          <a:bodyPr/>
          <a:lstStyle/>
          <a:p>
            <a:pPr marL="0" indent="0">
              <a:buNone/>
            </a:pPr>
            <a:r>
              <a:rPr lang="fi-FI" altLang="fi-FI" dirty="0" err="1" smtClean="0">
                <a:solidFill>
                  <a:schemeClr val="bg1"/>
                </a:solidFill>
              </a:rPr>
              <a:t>Behavioural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issues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recognized</a:t>
            </a:r>
            <a:endParaRPr lang="fi-FI" altLang="fi-FI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i-FI" altLang="fi-FI" dirty="0" err="1" smtClean="0">
                <a:solidFill>
                  <a:schemeClr val="bg1"/>
                </a:solidFill>
              </a:rPr>
              <a:t>Contingent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valuation</a:t>
            </a:r>
            <a:r>
              <a:rPr lang="fi-FI" altLang="fi-FI" dirty="0" smtClean="0">
                <a:solidFill>
                  <a:schemeClr val="bg1"/>
                </a:solidFill>
              </a:rPr>
              <a:t>: </a:t>
            </a:r>
          </a:p>
          <a:p>
            <a:pPr marL="0" indent="0">
              <a:buNone/>
            </a:pPr>
            <a:r>
              <a:rPr lang="fi-FI" altLang="fi-FI" dirty="0" err="1" smtClean="0">
                <a:solidFill>
                  <a:schemeClr val="bg1"/>
                </a:solidFill>
              </a:rPr>
              <a:t>Disparity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r>
              <a:rPr lang="fi-FI" altLang="fi-FI" dirty="0" smtClean="0">
                <a:solidFill>
                  <a:schemeClr val="bg1"/>
                </a:solidFill>
              </a:rPr>
              <a:t>	</a:t>
            </a:r>
            <a:r>
              <a:rPr lang="fi-FI" altLang="fi-FI" dirty="0" err="1" smtClean="0">
                <a:solidFill>
                  <a:schemeClr val="bg1"/>
                </a:solidFill>
              </a:rPr>
              <a:t>Willingness</a:t>
            </a:r>
            <a:r>
              <a:rPr lang="fi-FI" altLang="fi-FI" dirty="0" smtClean="0">
                <a:solidFill>
                  <a:schemeClr val="bg1"/>
                </a:solidFill>
              </a:rPr>
              <a:t> – to – </a:t>
            </a:r>
            <a:r>
              <a:rPr lang="fi-FI" altLang="fi-FI" dirty="0" err="1" smtClean="0">
                <a:solidFill>
                  <a:schemeClr val="bg1"/>
                </a:solidFill>
              </a:rPr>
              <a:t>pay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r>
              <a:rPr lang="fi-FI" altLang="fi-FI" dirty="0" smtClean="0">
                <a:solidFill>
                  <a:schemeClr val="bg1"/>
                </a:solidFill>
              </a:rPr>
              <a:t>	</a:t>
            </a:r>
            <a:r>
              <a:rPr lang="fi-FI" altLang="fi-FI" dirty="0" err="1" smtClean="0">
                <a:solidFill>
                  <a:schemeClr val="bg1"/>
                </a:solidFill>
              </a:rPr>
              <a:t>Willingness</a:t>
            </a:r>
            <a:r>
              <a:rPr lang="fi-FI" altLang="fi-FI" dirty="0" smtClean="0">
                <a:solidFill>
                  <a:schemeClr val="bg1"/>
                </a:solidFill>
              </a:rPr>
              <a:t> – to - </a:t>
            </a:r>
            <a:r>
              <a:rPr lang="fi-FI" altLang="fi-FI" dirty="0" err="1" smtClean="0">
                <a:solidFill>
                  <a:schemeClr val="bg1"/>
                </a:solidFill>
              </a:rPr>
              <a:t>accept</a:t>
            </a:r>
            <a:r>
              <a:rPr lang="fi-FI" altLang="fi-FI" dirty="0" smtClean="0">
                <a:solidFill>
                  <a:schemeClr val="bg1"/>
                </a:solidFill>
              </a:rPr>
              <a:t> 	</a:t>
            </a:r>
            <a:r>
              <a:rPr lang="fi-FI" altLang="fi-FI" dirty="0" err="1" smtClean="0">
                <a:solidFill>
                  <a:schemeClr val="bg1"/>
                </a:solidFill>
              </a:rPr>
              <a:t>compensation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r>
              <a:rPr lang="fi-FI" altLang="fi-FI" dirty="0" err="1" smtClean="0">
                <a:solidFill>
                  <a:schemeClr val="bg1"/>
                </a:solidFill>
              </a:rPr>
              <a:t>Endowment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effect</a:t>
            </a:r>
            <a:endParaRPr lang="fi-FI" altLang="fi-FI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fi-FI" altLang="fi-FI" sz="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i-FI" altLang="fi-FI" dirty="0" smtClean="0">
                <a:solidFill>
                  <a:schemeClr val="bg1"/>
                </a:solidFill>
              </a:rPr>
              <a:t>”</a:t>
            </a:r>
            <a:r>
              <a:rPr lang="fi-FI" altLang="fi-FI" dirty="0" err="1" smtClean="0">
                <a:solidFill>
                  <a:schemeClr val="bg1"/>
                </a:solidFill>
              </a:rPr>
              <a:t>Use</a:t>
            </a:r>
            <a:r>
              <a:rPr lang="fi-FI" altLang="fi-FI" dirty="0" smtClean="0">
                <a:solidFill>
                  <a:schemeClr val="bg1"/>
                </a:solidFill>
              </a:rPr>
              <a:t>” </a:t>
            </a:r>
            <a:r>
              <a:rPr lang="fi-FI" altLang="fi-FI" dirty="0" err="1" smtClean="0">
                <a:solidFill>
                  <a:schemeClr val="bg1"/>
                </a:solidFill>
              </a:rPr>
              <a:t>values</a:t>
            </a:r>
            <a:r>
              <a:rPr lang="fi-FI" altLang="fi-FI" dirty="0" smtClean="0">
                <a:solidFill>
                  <a:schemeClr val="bg1"/>
                </a:solidFill>
              </a:rPr>
              <a:t> / ”</a:t>
            </a:r>
            <a:r>
              <a:rPr lang="fi-FI" altLang="fi-FI" dirty="0" err="1" smtClean="0">
                <a:solidFill>
                  <a:schemeClr val="bg1"/>
                </a:solidFill>
              </a:rPr>
              <a:t>non-use</a:t>
            </a:r>
            <a:r>
              <a:rPr lang="fi-FI" altLang="fi-FI" dirty="0" smtClean="0">
                <a:solidFill>
                  <a:schemeClr val="bg1"/>
                </a:solidFill>
              </a:rPr>
              <a:t>” </a:t>
            </a:r>
            <a:r>
              <a:rPr lang="fi-FI" altLang="fi-FI" dirty="0" err="1" smtClean="0">
                <a:solidFill>
                  <a:schemeClr val="bg1"/>
                </a:solidFill>
              </a:rPr>
              <a:t>values</a:t>
            </a:r>
            <a:endParaRPr lang="fi-FI" altLang="fi-FI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fi-FI" altLang="fi-FI" sz="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i-FI" altLang="fi-FI" dirty="0" smtClean="0">
                <a:solidFill>
                  <a:schemeClr val="bg1"/>
                </a:solidFill>
              </a:rPr>
              <a:t>Travel </a:t>
            </a:r>
            <a:r>
              <a:rPr lang="fi-FI" altLang="fi-FI" dirty="0" err="1" smtClean="0">
                <a:solidFill>
                  <a:schemeClr val="bg1"/>
                </a:solidFill>
              </a:rPr>
              <a:t>cost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method</a:t>
            </a:r>
            <a:r>
              <a:rPr lang="fi-FI" altLang="fi-FI" dirty="0" smtClean="0">
                <a:solidFill>
                  <a:schemeClr val="bg1"/>
                </a:solidFill>
              </a:rPr>
              <a:t> is </a:t>
            </a:r>
            <a:r>
              <a:rPr lang="fi-FI" altLang="fi-FI" dirty="0" err="1" smtClean="0">
                <a:solidFill>
                  <a:schemeClr val="bg1"/>
                </a:solidFill>
              </a:rPr>
              <a:t>very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problematic</a:t>
            </a:r>
            <a:endParaRPr lang="fi-FI" altLang="fi-FI" dirty="0" smtClean="0">
              <a:solidFill>
                <a:schemeClr val="bg1"/>
              </a:solidFill>
            </a:endParaRPr>
          </a:p>
          <a:p>
            <a:endParaRPr lang="en-US" altLang="fi-FI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08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1578"/>
            <a:ext cx="7985125" cy="1079500"/>
          </a:xfrm>
        </p:spPr>
        <p:txBody>
          <a:bodyPr/>
          <a:lstStyle/>
          <a:p>
            <a:pPr algn="ctr"/>
            <a:r>
              <a:rPr lang="fi-FI" sz="3700" dirty="0" err="1" smtClean="0">
                <a:solidFill>
                  <a:schemeClr val="bg1"/>
                </a:solidFill>
              </a:rPr>
              <a:t>Behavioural</a:t>
            </a:r>
            <a:r>
              <a:rPr lang="fi-FI" sz="3700" dirty="0" smtClean="0">
                <a:solidFill>
                  <a:schemeClr val="bg1"/>
                </a:solidFill>
              </a:rPr>
              <a:t> </a:t>
            </a:r>
            <a:r>
              <a:rPr lang="fi-FI" sz="3700" dirty="0" err="1">
                <a:solidFill>
                  <a:schemeClr val="bg1"/>
                </a:solidFill>
              </a:rPr>
              <a:t>O</a:t>
            </a:r>
            <a:r>
              <a:rPr lang="fi-FI" sz="3700" dirty="0" err="1" smtClean="0">
                <a:solidFill>
                  <a:schemeClr val="bg1"/>
                </a:solidFill>
              </a:rPr>
              <a:t>perational</a:t>
            </a:r>
            <a:r>
              <a:rPr lang="fi-FI" sz="3700" dirty="0" smtClean="0">
                <a:solidFill>
                  <a:schemeClr val="bg1"/>
                </a:solidFill>
              </a:rPr>
              <a:t> </a:t>
            </a:r>
            <a:r>
              <a:rPr lang="fi-FI" sz="3700" dirty="0" err="1">
                <a:solidFill>
                  <a:schemeClr val="bg1"/>
                </a:solidFill>
              </a:rPr>
              <a:t>R</a:t>
            </a:r>
            <a:r>
              <a:rPr lang="fi-FI" sz="3700" dirty="0" err="1" smtClean="0">
                <a:solidFill>
                  <a:schemeClr val="bg1"/>
                </a:solidFill>
              </a:rPr>
              <a:t>esearch</a:t>
            </a:r>
            <a:r>
              <a:rPr lang="fi-FI" sz="3700" dirty="0" smtClean="0">
                <a:solidFill>
                  <a:schemeClr val="bg1"/>
                </a:solidFill>
              </a:rPr>
              <a:t> BOR </a:t>
            </a:r>
            <a:br>
              <a:rPr lang="fi-FI" sz="3700" dirty="0" smtClean="0">
                <a:solidFill>
                  <a:schemeClr val="bg1"/>
                </a:solidFill>
              </a:rPr>
            </a:br>
            <a:r>
              <a:rPr lang="fi-FI" sz="2400" dirty="0" smtClean="0">
                <a:solidFill>
                  <a:schemeClr val="bg1"/>
                </a:solidFill>
              </a:rPr>
              <a:t>(Hämäläinen, Luoma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smtClean="0">
                <a:solidFill>
                  <a:schemeClr val="bg1"/>
                </a:solidFill>
              </a:rPr>
              <a:t>&amp; Saarinen 2013)</a:t>
            </a:r>
            <a:endParaRPr lang="fi-FI" sz="2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314" y="1988840"/>
            <a:ext cx="7341030" cy="244827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Forthcoming Special </a:t>
            </a:r>
            <a:r>
              <a:rPr lang="en-US" dirty="0">
                <a:solidFill>
                  <a:srgbClr val="FFFF00"/>
                </a:solidFill>
              </a:rPr>
              <a:t>Issue </a:t>
            </a:r>
            <a:r>
              <a:rPr lang="en-US" dirty="0" smtClean="0">
                <a:solidFill>
                  <a:srgbClr val="FFFF00"/>
                </a:solidFill>
              </a:rPr>
              <a:t>in EJOR   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Papers on different aspects </a:t>
            </a:r>
            <a:r>
              <a:rPr lang="en-US" dirty="0">
                <a:solidFill>
                  <a:schemeClr val="bg1"/>
                </a:solidFill>
              </a:rPr>
              <a:t>of </a:t>
            </a:r>
            <a:r>
              <a:rPr lang="en-US" dirty="0" smtClean="0">
                <a:solidFill>
                  <a:schemeClr val="bg1"/>
                </a:solidFill>
              </a:rPr>
              <a:t>BOR</a:t>
            </a:r>
          </a:p>
          <a:p>
            <a:pPr marL="0" indent="0">
              <a:buNone/>
            </a:pPr>
            <a:r>
              <a:rPr lang="fi-FI" dirty="0" err="1" smtClean="0">
                <a:solidFill>
                  <a:schemeClr val="bg1"/>
                </a:solidFill>
              </a:rPr>
              <a:t>Actors</a:t>
            </a:r>
            <a:r>
              <a:rPr lang="fi-FI" dirty="0" smtClean="0">
                <a:solidFill>
                  <a:schemeClr val="bg1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fi-FI" sz="2000" dirty="0">
                <a:solidFill>
                  <a:schemeClr val="bg1"/>
                </a:solidFill>
              </a:rPr>
              <a:t>P</a:t>
            </a:r>
            <a:r>
              <a:rPr lang="fi-FI" sz="2000" dirty="0" smtClean="0">
                <a:solidFill>
                  <a:schemeClr val="bg1"/>
                </a:solidFill>
              </a:rPr>
              <a:t>eople, </a:t>
            </a:r>
            <a:r>
              <a:rPr lang="fi-FI" sz="2000" dirty="0" err="1" smtClean="0">
                <a:solidFill>
                  <a:schemeClr val="bg1"/>
                </a:solidFill>
              </a:rPr>
              <a:t>including</a:t>
            </a:r>
            <a:r>
              <a:rPr lang="fi-FI" sz="2000" dirty="0" smtClean="0">
                <a:solidFill>
                  <a:schemeClr val="bg1"/>
                </a:solidFill>
              </a:rPr>
              <a:t> </a:t>
            </a:r>
            <a:r>
              <a:rPr lang="fi-FI" sz="2000" dirty="0" err="1" smtClean="0">
                <a:solidFill>
                  <a:schemeClr val="bg1"/>
                </a:solidFill>
              </a:rPr>
              <a:t>stakeholders</a:t>
            </a:r>
            <a:r>
              <a:rPr lang="fi-FI" sz="2000" dirty="0" smtClean="0">
                <a:solidFill>
                  <a:schemeClr val="bg1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fi-FI" sz="2000" dirty="0" err="1" smtClean="0">
                <a:solidFill>
                  <a:schemeClr val="bg1"/>
                </a:solidFill>
              </a:rPr>
              <a:t>What</a:t>
            </a:r>
            <a:r>
              <a:rPr lang="fi-FI" sz="2000" dirty="0" smtClean="0">
                <a:solidFill>
                  <a:schemeClr val="bg1"/>
                </a:solidFill>
              </a:rPr>
              <a:t> </a:t>
            </a:r>
            <a:r>
              <a:rPr lang="fi-FI" sz="2000" dirty="0" err="1" smtClean="0">
                <a:solidFill>
                  <a:schemeClr val="bg1"/>
                </a:solidFill>
              </a:rPr>
              <a:t>happens</a:t>
            </a:r>
            <a:r>
              <a:rPr lang="fi-FI" sz="2000" dirty="0" smtClean="0">
                <a:solidFill>
                  <a:schemeClr val="bg1"/>
                </a:solidFill>
              </a:rPr>
              <a:t> in </a:t>
            </a:r>
            <a:r>
              <a:rPr lang="fi-FI" sz="2000" dirty="0" err="1" smtClean="0">
                <a:solidFill>
                  <a:schemeClr val="bg1"/>
                </a:solidFill>
              </a:rPr>
              <a:t>the</a:t>
            </a:r>
            <a:r>
              <a:rPr lang="fi-FI" sz="2000" dirty="0" smtClean="0">
                <a:solidFill>
                  <a:schemeClr val="bg1"/>
                </a:solidFill>
              </a:rPr>
              <a:t> </a:t>
            </a:r>
            <a:r>
              <a:rPr lang="fi-FI" sz="2000" dirty="0" err="1" smtClean="0">
                <a:solidFill>
                  <a:schemeClr val="bg1"/>
                </a:solidFill>
              </a:rPr>
              <a:t>process</a:t>
            </a:r>
            <a:r>
              <a:rPr lang="fi-FI" sz="2000" dirty="0" smtClean="0">
                <a:solidFill>
                  <a:schemeClr val="bg1"/>
                </a:solidFill>
              </a:rPr>
              <a:t>, </a:t>
            </a:r>
            <a:r>
              <a:rPr lang="fi-FI" sz="2000" dirty="0" err="1" smtClean="0">
                <a:solidFill>
                  <a:schemeClr val="bg1"/>
                </a:solidFill>
              </a:rPr>
              <a:t>learning</a:t>
            </a:r>
            <a:endParaRPr lang="fi-FI" sz="2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i-FI" dirty="0" err="1" smtClean="0">
                <a:solidFill>
                  <a:schemeClr val="bg1"/>
                </a:solidFill>
              </a:rPr>
              <a:t>Praxis</a:t>
            </a:r>
            <a:endParaRPr lang="fi-FI" dirty="0" smtClean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fi-FI" sz="2000" dirty="0" err="1">
                <a:solidFill>
                  <a:schemeClr val="bg1"/>
                </a:solidFill>
              </a:rPr>
              <a:t>C</a:t>
            </a:r>
            <a:r>
              <a:rPr lang="fi-FI" sz="2000" dirty="0" err="1" smtClean="0">
                <a:solidFill>
                  <a:schemeClr val="bg1"/>
                </a:solidFill>
              </a:rPr>
              <a:t>onceptual</a:t>
            </a:r>
            <a:r>
              <a:rPr lang="fi-FI" sz="2000" dirty="0" smtClean="0">
                <a:solidFill>
                  <a:schemeClr val="bg1"/>
                </a:solidFill>
              </a:rPr>
              <a:t> </a:t>
            </a:r>
            <a:r>
              <a:rPr lang="fi-FI" sz="2000" dirty="0" err="1" smtClean="0">
                <a:solidFill>
                  <a:schemeClr val="bg1"/>
                </a:solidFill>
              </a:rPr>
              <a:t>frameworks</a:t>
            </a:r>
            <a:r>
              <a:rPr lang="fi-FI" sz="2000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r>
              <a:rPr lang="fi-FI" dirty="0" err="1" smtClean="0">
                <a:solidFill>
                  <a:schemeClr val="bg1"/>
                </a:solidFill>
              </a:rPr>
              <a:t>Methods</a:t>
            </a:r>
            <a:endParaRPr lang="fi-FI" dirty="0" smtClean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fi-FI" sz="2000" dirty="0" err="1">
                <a:solidFill>
                  <a:schemeClr val="bg1"/>
                </a:solidFill>
              </a:rPr>
              <a:t>P</a:t>
            </a:r>
            <a:r>
              <a:rPr lang="fi-FI" sz="2000" dirty="0" err="1" smtClean="0">
                <a:solidFill>
                  <a:schemeClr val="bg1"/>
                </a:solidFill>
              </a:rPr>
              <a:t>henomena</a:t>
            </a:r>
            <a:r>
              <a:rPr lang="fi-FI" sz="2000" dirty="0" smtClean="0">
                <a:solidFill>
                  <a:schemeClr val="bg1"/>
                </a:solidFill>
              </a:rPr>
              <a:t> </a:t>
            </a:r>
            <a:r>
              <a:rPr lang="fi-FI" sz="2000" dirty="0" err="1" smtClean="0">
                <a:solidFill>
                  <a:schemeClr val="bg1"/>
                </a:solidFill>
              </a:rPr>
              <a:t>related</a:t>
            </a:r>
            <a:r>
              <a:rPr lang="fi-FI" sz="2000" dirty="0" smtClean="0">
                <a:solidFill>
                  <a:schemeClr val="bg1"/>
                </a:solidFill>
              </a:rPr>
              <a:t> to </a:t>
            </a:r>
            <a:r>
              <a:rPr lang="fi-FI" sz="2000" dirty="0" err="1" smtClean="0">
                <a:solidFill>
                  <a:schemeClr val="bg1"/>
                </a:solidFill>
              </a:rPr>
              <a:t>different</a:t>
            </a:r>
            <a:r>
              <a:rPr lang="fi-FI" sz="2000" dirty="0" smtClean="0">
                <a:solidFill>
                  <a:schemeClr val="bg1"/>
                </a:solidFill>
              </a:rPr>
              <a:t> </a:t>
            </a:r>
            <a:r>
              <a:rPr lang="fi-FI" sz="2000" dirty="0" err="1" smtClean="0">
                <a:solidFill>
                  <a:schemeClr val="bg1"/>
                </a:solidFill>
              </a:rPr>
              <a:t>types</a:t>
            </a:r>
            <a:r>
              <a:rPr lang="fi-FI" sz="2000" dirty="0" smtClean="0">
                <a:solidFill>
                  <a:schemeClr val="bg1"/>
                </a:solidFill>
              </a:rPr>
              <a:t> of </a:t>
            </a:r>
            <a:r>
              <a:rPr lang="fi-FI" sz="2000" dirty="0" err="1">
                <a:solidFill>
                  <a:schemeClr val="bg1"/>
                </a:solidFill>
              </a:rPr>
              <a:t>problems</a:t>
            </a:r>
            <a:r>
              <a:rPr lang="fi-FI" sz="2000" dirty="0">
                <a:solidFill>
                  <a:schemeClr val="bg1"/>
                </a:solidFill>
              </a:rPr>
              <a:t> </a:t>
            </a:r>
            <a:r>
              <a:rPr lang="fi-FI" sz="2000" dirty="0" err="1">
                <a:solidFill>
                  <a:schemeClr val="bg1"/>
                </a:solidFill>
              </a:rPr>
              <a:t>e.g</a:t>
            </a:r>
            <a:r>
              <a:rPr lang="fi-FI" sz="2000" dirty="0">
                <a:solidFill>
                  <a:schemeClr val="bg1"/>
                </a:solidFill>
              </a:rPr>
              <a:t>. </a:t>
            </a:r>
            <a:r>
              <a:rPr lang="fi-FI" sz="2000" dirty="0" err="1" smtClean="0">
                <a:solidFill>
                  <a:schemeClr val="bg1"/>
                </a:solidFill>
              </a:rPr>
              <a:t>simulation</a:t>
            </a:r>
            <a:r>
              <a:rPr lang="fi-FI" sz="2000" dirty="0" smtClean="0">
                <a:solidFill>
                  <a:schemeClr val="bg1"/>
                </a:solidFill>
              </a:rPr>
              <a:t>, </a:t>
            </a:r>
            <a:r>
              <a:rPr lang="fi-FI" sz="2000" dirty="0" err="1" smtClean="0">
                <a:solidFill>
                  <a:schemeClr val="bg1"/>
                </a:solidFill>
              </a:rPr>
              <a:t>decision</a:t>
            </a:r>
            <a:r>
              <a:rPr lang="fi-FI" sz="2000" dirty="0" smtClean="0">
                <a:solidFill>
                  <a:schemeClr val="bg1"/>
                </a:solidFill>
              </a:rPr>
              <a:t> </a:t>
            </a:r>
            <a:r>
              <a:rPr lang="fi-FI" sz="2000" dirty="0" err="1" smtClean="0">
                <a:solidFill>
                  <a:schemeClr val="bg1"/>
                </a:solidFill>
              </a:rPr>
              <a:t>making</a:t>
            </a:r>
            <a:r>
              <a:rPr lang="fi-FI" sz="2000" dirty="0" smtClean="0">
                <a:solidFill>
                  <a:schemeClr val="bg1"/>
                </a:solidFill>
              </a:rPr>
              <a:t> and </a:t>
            </a:r>
            <a:r>
              <a:rPr lang="fi-FI" sz="2000" dirty="0" err="1" smtClean="0">
                <a:solidFill>
                  <a:schemeClr val="bg1"/>
                </a:solidFill>
              </a:rPr>
              <a:t>forecasting</a:t>
            </a:r>
            <a:r>
              <a:rPr lang="fi-FI" sz="2000" dirty="0" smtClean="0">
                <a:solidFill>
                  <a:schemeClr val="bg1"/>
                </a:solidFill>
              </a:rPr>
              <a:t> 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pic>
        <p:nvPicPr>
          <p:cNvPr id="1026" name="Picture 2" descr="Cover image European Journal of Operational Researc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179893"/>
            <a:ext cx="2164684" cy="2873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Kuvahaun tulos haulle ejor special issu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839791" y="6093296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 Unicode MS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 Unicode MS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 Unicode MS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 Unicode MS" pitchFamily="3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400" b="0" kern="0" dirty="0" smtClean="0">
                <a:solidFill>
                  <a:schemeClr val="bg1"/>
                </a:solidFill>
                <a:effectLst/>
              </a:rPr>
              <a:t>BOR community – www.bor.aalto.fi</a:t>
            </a:r>
            <a:endParaRPr lang="fi-FI" sz="2400" b="0" kern="0" dirty="0" smtClean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3859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985125" cy="10795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fi-FI" sz="3700" dirty="0" smtClean="0">
                <a:solidFill>
                  <a:schemeClr val="bg1"/>
                </a:solidFill>
              </a:rPr>
              <a:t>Best practices in </a:t>
            </a:r>
            <a:r>
              <a:rPr lang="fi-FI" sz="3700" dirty="0" err="1" smtClean="0">
                <a:solidFill>
                  <a:schemeClr val="bg1"/>
                </a:solidFill>
              </a:rPr>
              <a:t>environmental</a:t>
            </a:r>
            <a:r>
              <a:rPr lang="fi-FI" sz="3700" dirty="0" smtClean="0">
                <a:solidFill>
                  <a:schemeClr val="bg1"/>
                </a:solidFill>
              </a:rPr>
              <a:t> </a:t>
            </a:r>
            <a:r>
              <a:rPr lang="fi-FI" sz="3700" dirty="0" err="1" smtClean="0">
                <a:solidFill>
                  <a:schemeClr val="bg1"/>
                </a:solidFill>
              </a:rPr>
              <a:t>modelling</a:t>
            </a:r>
            <a:r>
              <a:rPr lang="fi-FI" sz="3700" dirty="0" smtClean="0">
                <a:solidFill>
                  <a:schemeClr val="bg1"/>
                </a:solidFill>
              </a:rPr>
              <a:t/>
            </a:r>
            <a:br>
              <a:rPr lang="fi-FI" sz="3700" dirty="0" smtClean="0">
                <a:solidFill>
                  <a:schemeClr val="bg1"/>
                </a:solidFill>
              </a:rPr>
            </a:br>
            <a:r>
              <a:rPr lang="fi-FI" sz="1000" dirty="0" smtClean="0">
                <a:solidFill>
                  <a:schemeClr val="bg1"/>
                </a:solidFill>
              </a:rPr>
              <a:t> </a:t>
            </a:r>
            <a:r>
              <a:rPr lang="fi-FI" sz="3700" dirty="0" smtClean="0">
                <a:solidFill>
                  <a:schemeClr val="bg1"/>
                </a:solidFill>
              </a:rPr>
              <a:t/>
            </a:r>
            <a:br>
              <a:rPr lang="fi-FI" sz="3700" dirty="0" smtClean="0">
                <a:solidFill>
                  <a:schemeClr val="bg1"/>
                </a:solidFill>
              </a:rPr>
            </a:br>
            <a:r>
              <a:rPr lang="fi-FI" b="0" dirty="0" err="1" smtClean="0">
                <a:solidFill>
                  <a:schemeClr val="bg1"/>
                </a:solidFill>
                <a:effectLst/>
              </a:rPr>
              <a:t>Acknowledgement</a:t>
            </a:r>
            <a:r>
              <a:rPr lang="fi-FI" b="0" dirty="0" smtClean="0">
                <a:solidFill>
                  <a:schemeClr val="bg1"/>
                </a:solidFill>
                <a:effectLst/>
              </a:rPr>
              <a:t> </a:t>
            </a:r>
            <a:r>
              <a:rPr lang="fi-FI" b="0" dirty="0" err="1" smtClean="0">
                <a:solidFill>
                  <a:schemeClr val="bg1"/>
                </a:solidFill>
                <a:effectLst/>
              </a:rPr>
              <a:t>that</a:t>
            </a:r>
            <a:r>
              <a:rPr lang="fi-FI" b="0" dirty="0" smtClean="0">
                <a:solidFill>
                  <a:schemeClr val="bg1"/>
                </a:solidFill>
                <a:effectLst/>
              </a:rPr>
              <a:t> </a:t>
            </a:r>
            <a:r>
              <a:rPr lang="fi-FI" b="0" dirty="0" err="1" smtClean="0">
                <a:solidFill>
                  <a:schemeClr val="bg1"/>
                </a:solidFill>
                <a:effectLst/>
              </a:rPr>
              <a:t>models</a:t>
            </a:r>
            <a:r>
              <a:rPr lang="fi-FI" b="0" dirty="0" smtClean="0">
                <a:solidFill>
                  <a:schemeClr val="bg1"/>
                </a:solidFill>
                <a:effectLst/>
              </a:rPr>
              <a:t> </a:t>
            </a:r>
            <a:r>
              <a:rPr lang="fi-FI" b="0" dirty="0" err="1" smtClean="0">
                <a:solidFill>
                  <a:schemeClr val="bg1"/>
                </a:solidFill>
                <a:effectLst/>
              </a:rPr>
              <a:t>can</a:t>
            </a:r>
            <a:r>
              <a:rPr lang="fi-FI" b="0" dirty="0" smtClean="0">
                <a:solidFill>
                  <a:schemeClr val="bg1"/>
                </a:solidFill>
                <a:effectLst/>
              </a:rPr>
              <a:t> </a:t>
            </a:r>
            <a:r>
              <a:rPr lang="fi-FI" b="0" dirty="0" err="1" smtClean="0">
                <a:solidFill>
                  <a:schemeClr val="bg1"/>
                </a:solidFill>
                <a:effectLst/>
              </a:rPr>
              <a:t>be</a:t>
            </a:r>
            <a:r>
              <a:rPr lang="fi-FI" b="0" dirty="0" smtClean="0">
                <a:solidFill>
                  <a:schemeClr val="bg1"/>
                </a:solidFill>
                <a:effectLst/>
              </a:rPr>
              <a:t> </a:t>
            </a:r>
            <a:r>
              <a:rPr lang="fi-FI" b="0" dirty="0" err="1" smtClean="0">
                <a:solidFill>
                  <a:schemeClr val="bg1"/>
                </a:solidFill>
                <a:effectLst/>
              </a:rPr>
              <a:t>used</a:t>
            </a:r>
            <a:r>
              <a:rPr lang="fi-FI" b="0" dirty="0" smtClean="0">
                <a:solidFill>
                  <a:schemeClr val="bg1"/>
                </a:solidFill>
                <a:effectLst/>
              </a:rPr>
              <a:t> in </a:t>
            </a:r>
            <a:r>
              <a:rPr lang="fi-FI" b="0" dirty="0" err="1" smtClean="0">
                <a:solidFill>
                  <a:schemeClr val="bg1"/>
                </a:solidFill>
                <a:effectLst/>
              </a:rPr>
              <a:t>different</a:t>
            </a:r>
            <a:r>
              <a:rPr lang="fi-FI" b="0" dirty="0" smtClean="0">
                <a:solidFill>
                  <a:schemeClr val="bg1"/>
                </a:solidFill>
                <a:effectLst/>
              </a:rPr>
              <a:t> </a:t>
            </a:r>
            <a:r>
              <a:rPr lang="fi-FI" b="0" dirty="0" err="1" smtClean="0">
                <a:solidFill>
                  <a:schemeClr val="bg1"/>
                </a:solidFill>
                <a:effectLst/>
              </a:rPr>
              <a:t>ways</a:t>
            </a:r>
            <a:r>
              <a:rPr lang="fi-FI" b="0" dirty="0" smtClean="0">
                <a:solidFill>
                  <a:schemeClr val="bg1"/>
                </a:solidFill>
                <a:effectLst/>
              </a:rPr>
              <a:t/>
            </a:r>
            <a:br>
              <a:rPr lang="fi-FI" b="0" dirty="0" smtClean="0">
                <a:solidFill>
                  <a:schemeClr val="bg1"/>
                </a:solidFill>
                <a:effectLst/>
              </a:rPr>
            </a:br>
            <a:r>
              <a:rPr lang="fi-FI" b="0" dirty="0">
                <a:solidFill>
                  <a:schemeClr val="bg1"/>
                </a:solidFill>
                <a:effectLst/>
              </a:rPr>
              <a:t/>
            </a:r>
            <a:br>
              <a:rPr lang="fi-FI" b="0" dirty="0">
                <a:solidFill>
                  <a:schemeClr val="bg1"/>
                </a:solidFill>
                <a:effectLst/>
              </a:rPr>
            </a:br>
            <a:endParaRPr lang="fi-FI" b="0" dirty="0" smtClean="0">
              <a:solidFill>
                <a:schemeClr val="bg1"/>
              </a:solidFill>
              <a:effectLst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179512" y="2924944"/>
            <a:ext cx="8568952" cy="4135438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Based on successful case studies </a:t>
            </a:r>
          </a:p>
          <a:p>
            <a:pPr algn="ctr" eaLnBrk="1" hangingPunct="1">
              <a:buFontTx/>
              <a:buNone/>
              <a:defRPr/>
            </a:pPr>
            <a:r>
              <a:rPr lang="en-US" sz="2800" dirty="0" smtClean="0">
                <a:solidFill>
                  <a:srgbClr val="FFFF00"/>
                </a:solidFill>
              </a:rPr>
              <a:t>So far, no behavioral research</a:t>
            </a:r>
          </a:p>
          <a:p>
            <a:pPr algn="ctr" eaLnBrk="1" hangingPunct="1">
              <a:buFontTx/>
              <a:buNone/>
              <a:defRPr/>
            </a:pPr>
            <a:r>
              <a:rPr lang="en-US" sz="2800" dirty="0" smtClean="0">
                <a:solidFill>
                  <a:srgbClr val="FFFF00"/>
                </a:solidFill>
              </a:rPr>
              <a:t>Comparison of best practices against each other? Can different processes lead to different outcomes? </a:t>
            </a:r>
          </a:p>
          <a:p>
            <a:pPr algn="ctr" eaLnBrk="1" hangingPunct="1">
              <a:buFontTx/>
              <a:buNone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What are the benefits to the client?</a:t>
            </a:r>
          </a:p>
        </p:txBody>
      </p:sp>
    </p:spTree>
    <p:extLst>
      <p:ext uri="{BB962C8B-B14F-4D97-AF65-F5344CB8AC3E}">
        <p14:creationId xmlns:p14="http://schemas.microsoft.com/office/powerpoint/2010/main" val="44360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1"/>
          <p:cNvSpPr>
            <a:spLocks noChangeArrowheads="1"/>
          </p:cNvSpPr>
          <p:nvPr/>
        </p:nvSpPr>
        <p:spPr bwMode="auto">
          <a:xfrm>
            <a:off x="505520" y="1844824"/>
            <a:ext cx="8314952" cy="4598226"/>
          </a:xfrm>
          <a:prstGeom prst="rect">
            <a:avLst/>
          </a:prstGeom>
          <a:solidFill>
            <a:srgbClr val="00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fi-FI" altLang="fi-FI">
              <a:solidFill>
                <a:prstClr val="black"/>
              </a:solidFill>
            </a:endParaRPr>
          </a:p>
        </p:txBody>
      </p:sp>
      <p:sp>
        <p:nvSpPr>
          <p:cNvPr id="2355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fi-FI" sz="3700" dirty="0" err="1" smtClean="0">
                <a:solidFill>
                  <a:schemeClr val="bg1"/>
                </a:solidFill>
              </a:rPr>
              <a:t>Modellers</a:t>
            </a:r>
            <a:r>
              <a:rPr lang="fi-FI" sz="3700" dirty="0" smtClean="0">
                <a:solidFill>
                  <a:schemeClr val="bg1"/>
                </a:solidFill>
              </a:rPr>
              <a:t> are subject to cognitive biases</a:t>
            </a:r>
          </a:p>
        </p:txBody>
      </p:sp>
      <p:sp>
        <p:nvSpPr>
          <p:cNvPr id="23556" name="Content Placeholder 2"/>
          <p:cNvSpPr>
            <a:spLocks noGrp="1"/>
          </p:cNvSpPr>
          <p:nvPr>
            <p:ph idx="1"/>
          </p:nvPr>
        </p:nvSpPr>
        <p:spPr>
          <a:xfrm>
            <a:off x="611498" y="1916832"/>
            <a:ext cx="7917060" cy="4464496"/>
          </a:xfrm>
        </p:spPr>
        <p:txBody>
          <a:bodyPr>
            <a:normAutofit/>
          </a:bodyPr>
          <a:lstStyle/>
          <a:p>
            <a:pPr>
              <a:defRPr/>
            </a:pPr>
            <a:endParaRPr lang="en-US" b="1" dirty="0" smtClean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</a:rPr>
              <a:t>Cognitive Dissonance: </a:t>
            </a:r>
            <a:r>
              <a:rPr lang="en-US" dirty="0" smtClean="0">
                <a:solidFill>
                  <a:schemeClr val="bg1"/>
                </a:solidFill>
              </a:rPr>
              <a:t>the effect of simultaneously trying to believe in two incompatible things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(model/real world)</a:t>
            </a:r>
            <a:r>
              <a:rPr lang="en-US" dirty="0" smtClean="0">
                <a:solidFill>
                  <a:srgbClr val="FF87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at the same time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</a:rPr>
              <a:t>Commitment Bias: </a:t>
            </a:r>
            <a:r>
              <a:rPr lang="en-US" dirty="0" smtClean="0">
                <a:solidFill>
                  <a:schemeClr val="bg1"/>
                </a:solidFill>
              </a:rPr>
              <a:t>once we are publicly committed ourselves to a position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(model) </a:t>
            </a:r>
            <a:r>
              <a:rPr lang="en-US" dirty="0" smtClean="0">
                <a:solidFill>
                  <a:schemeClr val="bg1"/>
                </a:solidFill>
              </a:rPr>
              <a:t>we find it difficult to retreat</a:t>
            </a:r>
            <a:endParaRPr lang="en-US" b="1" dirty="0" smtClean="0">
              <a:solidFill>
                <a:schemeClr val="bg1"/>
              </a:solidFill>
            </a:endParaRPr>
          </a:p>
          <a:p>
            <a:pPr>
              <a:defRPr/>
            </a:pPr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7601" y="4666861"/>
            <a:ext cx="8064895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prstClr val="white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Man With A Hammer Syndrome</a:t>
            </a:r>
            <a:r>
              <a:rPr lang="en-US" sz="2400" dirty="0">
                <a:solidFill>
                  <a:prstClr val="white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 </a:t>
            </a:r>
            <a:r>
              <a:rPr lang="en-US" sz="2400" dirty="0" smtClean="0">
                <a:solidFill>
                  <a:prstClr val="white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>
                <a:solidFill>
                  <a:prstClr val="white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people have a single </a:t>
            </a:r>
            <a:r>
              <a:rPr lang="en-US" sz="2400" dirty="0" smtClean="0">
                <a:solidFill>
                  <a:prstClr val="white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tool, hammer, </a:t>
            </a: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(model) </a:t>
            </a:r>
            <a:r>
              <a:rPr lang="en-US" sz="2400" dirty="0">
                <a:solidFill>
                  <a:prstClr val="white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and see every problem as a nail</a:t>
            </a:r>
            <a:endParaRPr lang="en-US" sz="2400" b="1" dirty="0">
              <a:solidFill>
                <a:prstClr val="white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prstClr val="white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Overconfidence</a:t>
            </a:r>
            <a:r>
              <a:rPr lang="en-US" sz="2400" dirty="0">
                <a:solidFill>
                  <a:prstClr val="white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 we're way too confident in our abilities </a:t>
            </a: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(models)</a:t>
            </a:r>
          </a:p>
        </p:txBody>
      </p:sp>
    </p:spTree>
    <p:extLst>
      <p:ext uri="{BB962C8B-B14F-4D97-AF65-F5344CB8AC3E}">
        <p14:creationId xmlns:p14="http://schemas.microsoft.com/office/powerpoint/2010/main" val="332558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182" y="271496"/>
            <a:ext cx="7985125" cy="1079500"/>
          </a:xfrm>
        </p:spPr>
        <p:txBody>
          <a:bodyPr/>
          <a:lstStyle/>
          <a:p>
            <a:pPr algn="ctr"/>
            <a:r>
              <a:rPr lang="en-US" sz="3700" dirty="0" err="1">
                <a:solidFill>
                  <a:schemeClr val="bg1"/>
                </a:solidFill>
                <a:effectLst/>
              </a:rPr>
              <a:t>Behavioural</a:t>
            </a:r>
            <a:r>
              <a:rPr lang="en-US" sz="3700" dirty="0">
                <a:solidFill>
                  <a:schemeClr val="bg1"/>
                </a:solidFill>
                <a:effectLst/>
              </a:rPr>
              <a:t> </a:t>
            </a:r>
            <a:r>
              <a:rPr lang="en-US" sz="3700" dirty="0" smtClean="0">
                <a:solidFill>
                  <a:schemeClr val="bg1"/>
                </a:solidFill>
                <a:effectLst/>
              </a:rPr>
              <a:t>effects </a:t>
            </a:r>
            <a:r>
              <a:rPr lang="en-US" sz="3700" dirty="0">
                <a:solidFill>
                  <a:schemeClr val="bg1"/>
                </a:solidFill>
                <a:effectLst/>
              </a:rPr>
              <a:t>can be related to every stage in the </a:t>
            </a:r>
            <a:r>
              <a:rPr lang="en-US" sz="3700" dirty="0" smtClean="0">
                <a:solidFill>
                  <a:schemeClr val="bg1"/>
                </a:solidFill>
                <a:effectLst/>
              </a:rPr>
              <a:t>modelling </a:t>
            </a:r>
            <a:r>
              <a:rPr lang="en-US" sz="3700" dirty="0">
                <a:solidFill>
                  <a:schemeClr val="bg1"/>
                </a:solidFill>
                <a:effectLst/>
              </a:rPr>
              <a:t>process</a:t>
            </a:r>
            <a:br>
              <a:rPr lang="en-US" sz="3700" dirty="0">
                <a:solidFill>
                  <a:schemeClr val="bg1"/>
                </a:solidFill>
                <a:effectLst/>
              </a:rPr>
            </a:br>
            <a:endParaRPr lang="en-US" sz="3700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432" y="6038148"/>
            <a:ext cx="7985125" cy="1512168"/>
          </a:xfrm>
        </p:spPr>
        <p:txBody>
          <a:bodyPr/>
          <a:lstStyle/>
          <a:p>
            <a:pPr marL="0" indent="0" algn="ctr">
              <a:buNone/>
            </a:pPr>
            <a:r>
              <a:rPr lang="en-US" sz="1400" dirty="0" smtClean="0">
                <a:solidFill>
                  <a:schemeClr val="bg1"/>
                </a:solidFill>
              </a:rPr>
              <a:t>G.F. </a:t>
            </a:r>
            <a:r>
              <a:rPr lang="en-US" sz="1400" dirty="0" err="1" smtClean="0">
                <a:solidFill>
                  <a:schemeClr val="bg1"/>
                </a:solidFill>
              </a:rPr>
              <a:t>Laniak</a:t>
            </a:r>
            <a:r>
              <a:rPr lang="en-US" sz="1400" dirty="0" smtClean="0">
                <a:solidFill>
                  <a:schemeClr val="bg1"/>
                </a:solidFill>
              </a:rPr>
              <a:t>, G. </a:t>
            </a:r>
            <a:r>
              <a:rPr lang="en-US" sz="1400" dirty="0" err="1" smtClean="0">
                <a:solidFill>
                  <a:schemeClr val="bg1"/>
                </a:solidFill>
              </a:rPr>
              <a:t>Olchin</a:t>
            </a:r>
            <a:r>
              <a:rPr lang="en-US" sz="1400" dirty="0" smtClean="0">
                <a:solidFill>
                  <a:schemeClr val="bg1"/>
                </a:solidFill>
              </a:rPr>
              <a:t>, J. Goodall, A. </a:t>
            </a:r>
            <a:r>
              <a:rPr lang="en-US" sz="1400" dirty="0" err="1" smtClean="0">
                <a:solidFill>
                  <a:schemeClr val="bg1"/>
                </a:solidFill>
              </a:rPr>
              <a:t>Voinov</a:t>
            </a:r>
            <a:r>
              <a:rPr lang="en-US" sz="1400" dirty="0" smtClean="0">
                <a:solidFill>
                  <a:schemeClr val="bg1"/>
                </a:solidFill>
              </a:rPr>
              <a:t>, M. Hill, P. Glynn, G. Whelan, G. Geller, N. Quinn, </a:t>
            </a:r>
            <a:r>
              <a:rPr lang="en-US" sz="1400" dirty="0" err="1" smtClean="0">
                <a:solidFill>
                  <a:schemeClr val="bg1"/>
                </a:solidFill>
              </a:rPr>
              <a:t>M.Blind</a:t>
            </a:r>
            <a:r>
              <a:rPr lang="en-US" sz="1400" dirty="0" smtClean="0">
                <a:solidFill>
                  <a:schemeClr val="bg1"/>
                </a:solidFill>
              </a:rPr>
              <a:t>, S. </a:t>
            </a:r>
            <a:r>
              <a:rPr lang="en-US" sz="1400" dirty="0" err="1" smtClean="0">
                <a:solidFill>
                  <a:schemeClr val="bg1"/>
                </a:solidFill>
              </a:rPr>
              <a:t>Peckham</a:t>
            </a:r>
            <a:r>
              <a:rPr lang="en-US" sz="1400" dirty="0" smtClean="0">
                <a:solidFill>
                  <a:schemeClr val="bg1"/>
                </a:solidFill>
              </a:rPr>
              <a:t>, S. </a:t>
            </a:r>
            <a:r>
              <a:rPr lang="en-US" sz="1400" dirty="0" err="1" smtClean="0">
                <a:solidFill>
                  <a:schemeClr val="bg1"/>
                </a:solidFill>
              </a:rPr>
              <a:t>Reaney</a:t>
            </a:r>
            <a:r>
              <a:rPr lang="en-US" sz="1400" dirty="0" smtClean="0">
                <a:solidFill>
                  <a:schemeClr val="bg1"/>
                </a:solidFill>
              </a:rPr>
              <a:t>, N. Gaber, R. Kennedy, A. </a:t>
            </a:r>
            <a:r>
              <a:rPr lang="en-US" sz="1400" dirty="0">
                <a:solidFill>
                  <a:schemeClr val="bg1"/>
                </a:solidFill>
              </a:rPr>
              <a:t>Hughes: Integrated environmental modeling: A vision and roadmap for the </a:t>
            </a:r>
            <a:r>
              <a:rPr lang="en-US" sz="1400" dirty="0" smtClean="0">
                <a:solidFill>
                  <a:schemeClr val="bg1"/>
                </a:solidFill>
              </a:rPr>
              <a:t>future, Environmental Modelling &amp; Software, January 2013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437598"/>
            <a:ext cx="6776522" cy="4513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8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3700" dirty="0" smtClean="0">
                <a:solidFill>
                  <a:schemeClr val="bg1"/>
                </a:solidFill>
              </a:rPr>
              <a:t>Social group processes</a:t>
            </a:r>
            <a:endParaRPr lang="fi-FI" sz="3700" dirty="0" smtClean="0">
              <a:solidFill>
                <a:schemeClr val="bg1"/>
              </a:solidFill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293923" y="1865846"/>
            <a:ext cx="7985125" cy="4135438"/>
          </a:xfrm>
        </p:spPr>
        <p:txBody>
          <a:bodyPr/>
          <a:lstStyle/>
          <a:p>
            <a:pPr>
              <a:defRPr/>
            </a:pPr>
            <a:r>
              <a:rPr lang="fi-FI" dirty="0" err="1" smtClean="0">
                <a:solidFill>
                  <a:schemeClr val="bg1"/>
                </a:solidFill>
              </a:rPr>
              <a:t>Participatory</a:t>
            </a:r>
            <a:r>
              <a:rPr lang="fi-FI" dirty="0" smtClean="0">
                <a:solidFill>
                  <a:schemeClr val="bg1"/>
                </a:solidFill>
              </a:rPr>
              <a:t> </a:t>
            </a:r>
            <a:r>
              <a:rPr lang="fi-FI" dirty="0" err="1" smtClean="0">
                <a:solidFill>
                  <a:schemeClr val="bg1"/>
                </a:solidFill>
              </a:rPr>
              <a:t>modelling</a:t>
            </a:r>
            <a:r>
              <a:rPr lang="fi-FI" dirty="0" smtClean="0">
                <a:solidFill>
                  <a:schemeClr val="bg1"/>
                </a:solidFill>
              </a:rPr>
              <a:t> is </a:t>
            </a:r>
            <a:r>
              <a:rPr lang="fi-FI" dirty="0" err="1" smtClean="0">
                <a:solidFill>
                  <a:schemeClr val="bg1"/>
                </a:solidFill>
              </a:rPr>
              <a:t>social</a:t>
            </a:r>
            <a:endParaRPr lang="en-US" dirty="0" smtClean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dirty="0" smtClean="0">
                <a:solidFill>
                  <a:srgbClr val="FFFF00"/>
                </a:solidFill>
              </a:rPr>
              <a:t>The </a:t>
            </a:r>
            <a:r>
              <a:rPr lang="en-US" dirty="0">
                <a:solidFill>
                  <a:srgbClr val="FFFF00"/>
                </a:solidFill>
              </a:rPr>
              <a:t>client and the </a:t>
            </a:r>
            <a:r>
              <a:rPr lang="en-US" dirty="0" err="1">
                <a:solidFill>
                  <a:srgbClr val="FFFF00"/>
                </a:solidFill>
              </a:rPr>
              <a:t>modeller</a:t>
            </a:r>
            <a:r>
              <a:rPr lang="en-US" dirty="0">
                <a:solidFill>
                  <a:srgbClr val="FFFF00"/>
                </a:solidFill>
              </a:rPr>
              <a:t> are subject </a:t>
            </a:r>
            <a:r>
              <a:rPr lang="en-US" dirty="0" smtClean="0">
                <a:solidFill>
                  <a:srgbClr val="FFFF00"/>
                </a:solidFill>
              </a:rPr>
              <a:t>                          to </a:t>
            </a:r>
            <a:r>
              <a:rPr lang="en-US" dirty="0">
                <a:solidFill>
                  <a:srgbClr val="FFFF00"/>
                </a:solidFill>
              </a:rPr>
              <a:t>behavioral </a:t>
            </a:r>
            <a:r>
              <a:rPr lang="en-US" dirty="0" smtClean="0">
                <a:solidFill>
                  <a:srgbClr val="FFFF00"/>
                </a:solidFill>
              </a:rPr>
              <a:t>effects</a:t>
            </a:r>
          </a:p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Gender and cultural effects</a:t>
            </a:r>
          </a:p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Facilitator styles, personality etc.</a:t>
            </a:r>
          </a:p>
          <a:p>
            <a:pPr>
              <a:defRPr/>
            </a:pPr>
            <a:r>
              <a:rPr lang="fi-FI" dirty="0" err="1" smtClean="0">
                <a:solidFill>
                  <a:schemeClr val="bg1"/>
                </a:solidFill>
              </a:rPr>
              <a:t>Dialogue</a:t>
            </a:r>
            <a:r>
              <a:rPr lang="fi-FI" dirty="0" smtClean="0">
                <a:solidFill>
                  <a:schemeClr val="bg1"/>
                </a:solidFill>
              </a:rPr>
              <a:t> </a:t>
            </a:r>
            <a:r>
              <a:rPr lang="fi-FI" dirty="0" err="1" smtClean="0">
                <a:solidFill>
                  <a:schemeClr val="bg1"/>
                </a:solidFill>
              </a:rPr>
              <a:t>skills</a:t>
            </a:r>
            <a:r>
              <a:rPr lang="fi-FI" dirty="0" smtClean="0">
                <a:solidFill>
                  <a:schemeClr val="bg1"/>
                </a:solidFill>
              </a:rPr>
              <a:t> </a:t>
            </a:r>
            <a:r>
              <a:rPr lang="fi-FI" dirty="0" err="1" smtClean="0">
                <a:solidFill>
                  <a:schemeClr val="bg1"/>
                </a:solidFill>
              </a:rPr>
              <a:t>needed</a:t>
            </a:r>
            <a:r>
              <a:rPr lang="fi-FI" dirty="0" smtClean="0">
                <a:solidFill>
                  <a:schemeClr val="bg1"/>
                </a:solidFill>
              </a:rPr>
              <a:t>                                               (</a:t>
            </a:r>
            <a:r>
              <a:rPr lang="fi-FI" dirty="0" err="1" smtClean="0">
                <a:solidFill>
                  <a:schemeClr val="bg1"/>
                </a:solidFill>
              </a:rPr>
              <a:t>Slotte</a:t>
            </a:r>
            <a:r>
              <a:rPr lang="fi-FI" dirty="0" smtClean="0">
                <a:solidFill>
                  <a:schemeClr val="bg1"/>
                </a:solidFill>
              </a:rPr>
              <a:t> &amp; Hämäläinen, 2015)</a:t>
            </a:r>
            <a:endParaRPr lang="en-US" dirty="0" smtClean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FFFF00"/>
                </a:solidFill>
              </a:rPr>
              <a:t>Groupthink</a:t>
            </a:r>
            <a:r>
              <a:rPr lang="en-US" dirty="0">
                <a:solidFill>
                  <a:schemeClr val="bg1"/>
                </a:solidFill>
              </a:rPr>
              <a:t> – overconfidence (Irving Janis, 1972)</a:t>
            </a:r>
          </a:p>
          <a:p>
            <a:pPr>
              <a:defRPr/>
            </a:pPr>
            <a:endParaRPr lang="fi-FI" dirty="0" smtClean="0">
              <a:solidFill>
                <a:schemeClr val="bg1"/>
              </a:solidFill>
            </a:endParaRPr>
          </a:p>
        </p:txBody>
      </p:sp>
      <p:grpSp>
        <p:nvGrpSpPr>
          <p:cNvPr id="24580" name="Group 36"/>
          <p:cNvGrpSpPr>
            <a:grpSpLocks/>
          </p:cNvGrpSpPr>
          <p:nvPr/>
        </p:nvGrpSpPr>
        <p:grpSpPr bwMode="auto">
          <a:xfrm>
            <a:off x="6084168" y="1865846"/>
            <a:ext cx="2881311" cy="2921817"/>
            <a:chOff x="5724129" y="1124744"/>
            <a:chExt cx="2880318" cy="2920729"/>
          </a:xfrm>
        </p:grpSpPr>
        <p:pic>
          <p:nvPicPr>
            <p:cNvPr id="24581" name="Picture 4" descr="C:\Users\mwesterl\AppData\Local\Microsoft\Windows\Temporary Internet Files\Content.IE5\KPOTDNOL\MC900174351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4129" y="1821837"/>
              <a:ext cx="2592289" cy="2223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4582" name="Group 13"/>
            <p:cNvGrpSpPr>
              <a:grpSpLocks/>
            </p:cNvGrpSpPr>
            <p:nvPr/>
          </p:nvGrpSpPr>
          <p:grpSpPr bwMode="auto">
            <a:xfrm>
              <a:off x="6300192" y="1124744"/>
              <a:ext cx="1512167" cy="936104"/>
              <a:chOff x="2483768" y="4062790"/>
              <a:chExt cx="739261" cy="592652"/>
            </a:xfrm>
          </p:grpSpPr>
          <p:pic>
            <p:nvPicPr>
              <p:cNvPr id="24601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0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4602" name="TextBox 12"/>
              <p:cNvSpPr txBox="1">
                <a:spLocks noChangeArrowheads="1"/>
              </p:cNvSpPr>
              <p:nvPr/>
            </p:nvSpPr>
            <p:spPr bwMode="auto">
              <a:xfrm>
                <a:off x="2589546" y="4063088"/>
                <a:ext cx="586341" cy="370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fi-FI" altLang="fi-FI" sz="1600"/>
                  <a:t>This is the </a:t>
                </a:r>
              </a:p>
              <a:p>
                <a:pPr algn="ctr" eaLnBrk="1" hangingPunct="1"/>
                <a:r>
                  <a:rPr lang="fi-FI" altLang="fi-FI" sz="1600"/>
                  <a:t>right model</a:t>
                </a:r>
              </a:p>
            </p:txBody>
          </p:sp>
        </p:grpSp>
        <p:grpSp>
          <p:nvGrpSpPr>
            <p:cNvPr id="24583" name="Group 15"/>
            <p:cNvGrpSpPr>
              <a:grpSpLocks/>
            </p:cNvGrpSpPr>
            <p:nvPr/>
          </p:nvGrpSpPr>
          <p:grpSpPr bwMode="auto">
            <a:xfrm>
              <a:off x="7956376" y="2132856"/>
              <a:ext cx="648071" cy="576064"/>
              <a:chOff x="2483768" y="4062791"/>
              <a:chExt cx="739261" cy="592652"/>
            </a:xfrm>
          </p:grpSpPr>
          <p:pic>
            <p:nvPicPr>
              <p:cNvPr id="24599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4600" name="TextBox 17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fi-FI" altLang="fi-FI" dirty="0" err="1"/>
                  <a:t>Yes</a:t>
                </a:r>
                <a:endParaRPr lang="fi-FI" altLang="fi-FI" dirty="0"/>
              </a:p>
            </p:txBody>
          </p:sp>
        </p:grpSp>
        <p:grpSp>
          <p:nvGrpSpPr>
            <p:cNvPr id="24584" name="Group 18"/>
            <p:cNvGrpSpPr>
              <a:grpSpLocks/>
            </p:cNvGrpSpPr>
            <p:nvPr/>
          </p:nvGrpSpPr>
          <p:grpSpPr bwMode="auto">
            <a:xfrm>
              <a:off x="7236296" y="2708920"/>
              <a:ext cx="648071" cy="576064"/>
              <a:chOff x="2483768" y="4062791"/>
              <a:chExt cx="739261" cy="592652"/>
            </a:xfrm>
          </p:grpSpPr>
          <p:pic>
            <p:nvPicPr>
              <p:cNvPr id="24597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4598" name="TextBox 20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fi-FI" altLang="fi-FI" dirty="0" err="1"/>
                  <a:t>Yes</a:t>
                </a:r>
                <a:endParaRPr lang="fi-FI" altLang="fi-FI" dirty="0"/>
              </a:p>
            </p:txBody>
          </p:sp>
        </p:grpSp>
        <p:grpSp>
          <p:nvGrpSpPr>
            <p:cNvPr id="24585" name="Group 21"/>
            <p:cNvGrpSpPr>
              <a:grpSpLocks/>
            </p:cNvGrpSpPr>
            <p:nvPr/>
          </p:nvGrpSpPr>
          <p:grpSpPr bwMode="auto">
            <a:xfrm rot="186670">
              <a:off x="7452320" y="1988840"/>
              <a:ext cx="648071" cy="576064"/>
              <a:chOff x="2483768" y="4062791"/>
              <a:chExt cx="739261" cy="592652"/>
            </a:xfrm>
          </p:grpSpPr>
          <p:pic>
            <p:nvPicPr>
              <p:cNvPr id="24595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4596" name="TextBox 23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fi-FI" altLang="fi-FI"/>
                  <a:t>Yes</a:t>
                </a:r>
              </a:p>
            </p:txBody>
          </p:sp>
        </p:grpSp>
        <p:grpSp>
          <p:nvGrpSpPr>
            <p:cNvPr id="24586" name="Group 24"/>
            <p:cNvGrpSpPr>
              <a:grpSpLocks/>
            </p:cNvGrpSpPr>
            <p:nvPr/>
          </p:nvGrpSpPr>
          <p:grpSpPr bwMode="auto">
            <a:xfrm>
              <a:off x="7020272" y="1772816"/>
              <a:ext cx="648071" cy="576064"/>
              <a:chOff x="2483768" y="4062791"/>
              <a:chExt cx="739261" cy="592652"/>
            </a:xfrm>
          </p:grpSpPr>
          <p:pic>
            <p:nvPicPr>
              <p:cNvPr id="24593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4594" name="TextBox 26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fi-FI" altLang="fi-FI"/>
                  <a:t>Yes</a:t>
                </a:r>
              </a:p>
            </p:txBody>
          </p:sp>
        </p:grpSp>
        <p:grpSp>
          <p:nvGrpSpPr>
            <p:cNvPr id="24587" name="Group 30"/>
            <p:cNvGrpSpPr>
              <a:grpSpLocks/>
            </p:cNvGrpSpPr>
            <p:nvPr/>
          </p:nvGrpSpPr>
          <p:grpSpPr bwMode="auto">
            <a:xfrm>
              <a:off x="6660232" y="2420888"/>
              <a:ext cx="648071" cy="576064"/>
              <a:chOff x="2483768" y="4062791"/>
              <a:chExt cx="739261" cy="592652"/>
            </a:xfrm>
          </p:grpSpPr>
          <p:pic>
            <p:nvPicPr>
              <p:cNvPr id="24591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4592" name="TextBox 32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fi-FI" altLang="fi-FI"/>
                  <a:t>Yes</a:t>
                </a:r>
              </a:p>
            </p:txBody>
          </p:sp>
        </p:grpSp>
        <p:grpSp>
          <p:nvGrpSpPr>
            <p:cNvPr id="24588" name="Group 33"/>
            <p:cNvGrpSpPr>
              <a:grpSpLocks/>
            </p:cNvGrpSpPr>
            <p:nvPr/>
          </p:nvGrpSpPr>
          <p:grpSpPr bwMode="auto">
            <a:xfrm>
              <a:off x="6084168" y="2204864"/>
              <a:ext cx="648071" cy="576064"/>
              <a:chOff x="2483768" y="4062791"/>
              <a:chExt cx="739261" cy="592652"/>
            </a:xfrm>
          </p:grpSpPr>
          <p:pic>
            <p:nvPicPr>
              <p:cNvPr id="24589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4590" name="TextBox 35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fi-FI" altLang="fi-FI"/>
                  <a:t>Yes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fi-FI" sz="3700" dirty="0" err="1" smtClean="0">
                <a:solidFill>
                  <a:schemeClr val="bg1"/>
                </a:solidFill>
              </a:rPr>
              <a:t>Risk</a:t>
            </a:r>
            <a:r>
              <a:rPr lang="fi-FI" sz="3700" dirty="0" smtClean="0">
                <a:solidFill>
                  <a:schemeClr val="bg1"/>
                </a:solidFill>
              </a:rPr>
              <a:t> of </a:t>
            </a:r>
            <a:r>
              <a:rPr lang="fi-FI" sz="3700" dirty="0" err="1" smtClean="0">
                <a:solidFill>
                  <a:schemeClr val="bg1"/>
                </a:solidFill>
              </a:rPr>
              <a:t>Groupthink</a:t>
            </a:r>
            <a:r>
              <a:rPr lang="fi-FI" sz="3700" dirty="0" smtClean="0">
                <a:solidFill>
                  <a:schemeClr val="bg1"/>
                </a:solidFill>
              </a:rPr>
              <a:t> in </a:t>
            </a:r>
            <a:r>
              <a:rPr lang="fi-FI" sz="3700" dirty="0" err="1" smtClean="0">
                <a:solidFill>
                  <a:schemeClr val="bg1"/>
                </a:solidFill>
              </a:rPr>
              <a:t>environmental</a:t>
            </a:r>
            <a:r>
              <a:rPr lang="fi-FI" sz="3700" dirty="0" smtClean="0">
                <a:solidFill>
                  <a:schemeClr val="bg1"/>
                </a:solidFill>
              </a:rPr>
              <a:t> </a:t>
            </a:r>
            <a:r>
              <a:rPr lang="fi-FI" sz="3700" dirty="0" err="1" smtClean="0">
                <a:solidFill>
                  <a:schemeClr val="bg1"/>
                </a:solidFill>
              </a:rPr>
              <a:t>modeling</a:t>
            </a:r>
            <a:r>
              <a:rPr lang="fi-FI" sz="3700" dirty="0" smtClean="0">
                <a:solidFill>
                  <a:schemeClr val="bg1"/>
                </a:solidFill>
              </a:rPr>
              <a:t> is </a:t>
            </a:r>
            <a:r>
              <a:rPr lang="fi-FI" sz="3700" dirty="0" err="1" smtClean="0">
                <a:solidFill>
                  <a:schemeClr val="bg1"/>
                </a:solidFill>
              </a:rPr>
              <a:t>high</a:t>
            </a:r>
            <a:endParaRPr lang="fi-FI" sz="3700" dirty="0" smtClean="0">
              <a:solidFill>
                <a:schemeClr val="bg1"/>
              </a:solidFill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209160" cy="4135438"/>
          </a:xfrm>
        </p:spPr>
        <p:txBody>
          <a:bodyPr/>
          <a:lstStyle/>
          <a:p>
            <a:pPr marL="0" indent="0">
              <a:buNone/>
              <a:defRPr/>
            </a:pPr>
            <a:endParaRPr lang="en-US" sz="1000" dirty="0" smtClean="0">
              <a:solidFill>
                <a:schemeClr val="bg1"/>
              </a:solidFill>
            </a:endParaRPr>
          </a:p>
          <a:p>
            <a:pPr marL="0" indent="0">
              <a:buNone/>
              <a:defRPr/>
            </a:pPr>
            <a:r>
              <a:rPr lang="fi-FI" dirty="0" err="1" smtClean="0">
                <a:solidFill>
                  <a:schemeClr val="bg1"/>
                </a:solidFill>
              </a:rPr>
              <a:t>Occus</a:t>
            </a:r>
            <a:r>
              <a:rPr lang="fi-FI" dirty="0" smtClean="0">
                <a:solidFill>
                  <a:schemeClr val="bg1"/>
                </a:solidFill>
              </a:rPr>
              <a:t> in </a:t>
            </a:r>
            <a:r>
              <a:rPr lang="fi-FI" dirty="0" err="1" smtClean="0">
                <a:solidFill>
                  <a:schemeClr val="bg1"/>
                </a:solidFill>
              </a:rPr>
              <a:t>groups</a:t>
            </a:r>
            <a:r>
              <a:rPr lang="fi-FI" dirty="0" smtClean="0">
                <a:solidFill>
                  <a:schemeClr val="bg1"/>
                </a:solidFill>
              </a:rPr>
              <a:t> </a:t>
            </a:r>
            <a:r>
              <a:rPr lang="fi-FI" dirty="0" err="1" smtClean="0">
                <a:solidFill>
                  <a:schemeClr val="bg1"/>
                </a:solidFill>
              </a:rPr>
              <a:t>with</a:t>
            </a:r>
            <a:endParaRPr lang="fi-FI" dirty="0" smtClean="0">
              <a:solidFill>
                <a:schemeClr val="bg1"/>
              </a:solidFill>
            </a:endParaRPr>
          </a:p>
          <a:p>
            <a:pPr lvl="1" indent="-342900">
              <a:defRPr/>
            </a:pPr>
            <a:r>
              <a:rPr lang="fi-FI" dirty="0" err="1" smtClean="0">
                <a:solidFill>
                  <a:schemeClr val="bg1"/>
                </a:solidFill>
              </a:rPr>
              <a:t>Desire</a:t>
            </a:r>
            <a:r>
              <a:rPr lang="fi-FI" dirty="0" smtClean="0">
                <a:solidFill>
                  <a:schemeClr val="bg1"/>
                </a:solidFill>
              </a:rPr>
              <a:t> of </a:t>
            </a:r>
            <a:r>
              <a:rPr lang="fi-FI" dirty="0" err="1" smtClean="0">
                <a:solidFill>
                  <a:schemeClr val="bg1"/>
                </a:solidFill>
              </a:rPr>
              <a:t>harmony</a:t>
            </a:r>
            <a:r>
              <a:rPr lang="fi-FI" dirty="0" smtClean="0">
                <a:solidFill>
                  <a:schemeClr val="bg1"/>
                </a:solidFill>
              </a:rPr>
              <a:t>, </a:t>
            </a:r>
            <a:r>
              <a:rPr lang="fi-FI" dirty="0" err="1" smtClean="0">
                <a:solidFill>
                  <a:schemeClr val="bg1"/>
                </a:solidFill>
              </a:rPr>
              <a:t>loyalty</a:t>
            </a:r>
            <a:r>
              <a:rPr lang="fi-FI" dirty="0" smtClean="0">
                <a:solidFill>
                  <a:schemeClr val="bg1"/>
                </a:solidFill>
              </a:rPr>
              <a:t> to </a:t>
            </a:r>
            <a:r>
              <a:rPr lang="fi-FI" dirty="0" err="1" smtClean="0">
                <a:solidFill>
                  <a:schemeClr val="bg1"/>
                </a:solidFill>
              </a:rPr>
              <a:t>the</a:t>
            </a:r>
            <a:r>
              <a:rPr lang="fi-FI" dirty="0" smtClean="0">
                <a:solidFill>
                  <a:schemeClr val="bg1"/>
                </a:solidFill>
              </a:rPr>
              <a:t> </a:t>
            </a:r>
            <a:r>
              <a:rPr lang="fi-FI" dirty="0" err="1" smtClean="0">
                <a:solidFill>
                  <a:schemeClr val="bg1"/>
                </a:solidFill>
              </a:rPr>
              <a:t>group</a:t>
            </a:r>
            <a:r>
              <a:rPr lang="fi-FI" dirty="0" smtClean="0">
                <a:solidFill>
                  <a:schemeClr val="bg1"/>
                </a:solidFill>
              </a:rPr>
              <a:t> </a:t>
            </a:r>
            <a:r>
              <a:rPr lang="fi-FI" dirty="0" smtClean="0">
                <a:solidFill>
                  <a:srgbClr val="FFFF00"/>
                </a:solidFill>
              </a:rPr>
              <a:t>(</a:t>
            </a:r>
            <a:r>
              <a:rPr lang="en-US" dirty="0">
                <a:solidFill>
                  <a:srgbClr val="FFFF00"/>
                </a:solidFill>
              </a:rPr>
              <a:t>c</a:t>
            </a:r>
            <a:r>
              <a:rPr lang="en-US" dirty="0" smtClean="0">
                <a:solidFill>
                  <a:srgbClr val="FFFF00"/>
                </a:solidFill>
              </a:rPr>
              <a:t>ommon </a:t>
            </a:r>
            <a:r>
              <a:rPr lang="en-US" dirty="0">
                <a:solidFill>
                  <a:srgbClr val="FFFF00"/>
                </a:solidFill>
              </a:rPr>
              <a:t>goal to save the </a:t>
            </a:r>
            <a:r>
              <a:rPr lang="en-US" dirty="0" err="1" smtClean="0">
                <a:solidFill>
                  <a:srgbClr val="FFFF00"/>
                </a:solidFill>
              </a:rPr>
              <a:t>envinronment</a:t>
            </a:r>
            <a:r>
              <a:rPr lang="en-US" dirty="0" smtClean="0">
                <a:solidFill>
                  <a:srgbClr val="FFFF00"/>
                </a:solidFill>
              </a:rPr>
              <a:t>)</a:t>
            </a:r>
            <a:endParaRPr lang="fi-FI" dirty="0">
              <a:solidFill>
                <a:srgbClr val="FFFF00"/>
              </a:solidFill>
            </a:endParaRPr>
          </a:p>
          <a:p>
            <a:pPr lvl="1" indent="-342900">
              <a:defRPr/>
            </a:pPr>
            <a:r>
              <a:rPr lang="fi-FI" dirty="0" smtClean="0">
                <a:solidFill>
                  <a:schemeClr val="bg1"/>
                </a:solidFill>
              </a:rPr>
              <a:t>Homogeneity of background, illusion of invulnerability </a:t>
            </a:r>
            <a:r>
              <a:rPr lang="fi-FI" dirty="0">
                <a:solidFill>
                  <a:srgbClr val="FFFF00"/>
                </a:solidFill>
              </a:rPr>
              <a:t>(one modelling tradition)</a:t>
            </a:r>
            <a:endParaRPr lang="fi-FI" dirty="0" smtClean="0">
              <a:solidFill>
                <a:schemeClr val="bg1"/>
              </a:solidFill>
            </a:endParaRPr>
          </a:p>
          <a:p>
            <a:pPr lvl="1" indent="-342900">
              <a:defRPr/>
            </a:pPr>
            <a:r>
              <a:rPr lang="fi-FI" dirty="0" err="1" smtClean="0">
                <a:solidFill>
                  <a:schemeClr val="bg1"/>
                </a:solidFill>
              </a:rPr>
              <a:t>Stressful</a:t>
            </a:r>
            <a:r>
              <a:rPr lang="fi-FI" dirty="0" smtClean="0">
                <a:solidFill>
                  <a:schemeClr val="bg1"/>
                </a:solidFill>
              </a:rPr>
              <a:t> </a:t>
            </a:r>
            <a:r>
              <a:rPr lang="fi-FI" dirty="0" err="1" smtClean="0">
                <a:solidFill>
                  <a:schemeClr val="bg1"/>
                </a:solidFill>
              </a:rPr>
              <a:t>external</a:t>
            </a:r>
            <a:r>
              <a:rPr lang="fi-FI" dirty="0" smtClean="0">
                <a:solidFill>
                  <a:schemeClr val="bg1"/>
                </a:solidFill>
              </a:rPr>
              <a:t> </a:t>
            </a:r>
            <a:r>
              <a:rPr lang="fi-FI" dirty="0" err="1" smtClean="0">
                <a:solidFill>
                  <a:schemeClr val="bg1"/>
                </a:solidFill>
              </a:rPr>
              <a:t>threats</a:t>
            </a:r>
            <a:r>
              <a:rPr lang="fi-FI" dirty="0" smtClean="0">
                <a:solidFill>
                  <a:schemeClr val="bg1"/>
                </a:solidFill>
              </a:rPr>
              <a:t> </a:t>
            </a:r>
            <a:r>
              <a:rPr lang="fi-FI" dirty="0" smtClean="0">
                <a:solidFill>
                  <a:srgbClr val="FFFF00"/>
                </a:solidFill>
              </a:rPr>
              <a:t>(</a:t>
            </a:r>
            <a:r>
              <a:rPr lang="fi-FI" dirty="0" err="1" smtClean="0">
                <a:solidFill>
                  <a:srgbClr val="FFFF00"/>
                </a:solidFill>
              </a:rPr>
              <a:t>the</a:t>
            </a:r>
            <a:r>
              <a:rPr lang="fi-FI" dirty="0" smtClean="0">
                <a:solidFill>
                  <a:srgbClr val="FFFF00"/>
                </a:solidFill>
              </a:rPr>
              <a:t> </a:t>
            </a:r>
            <a:r>
              <a:rPr lang="fi-FI" dirty="0" err="1" smtClean="0">
                <a:solidFill>
                  <a:srgbClr val="FFFF00"/>
                </a:solidFill>
              </a:rPr>
              <a:t>complex</a:t>
            </a:r>
            <a:r>
              <a:rPr lang="fi-FI" dirty="0" smtClean="0">
                <a:solidFill>
                  <a:srgbClr val="FFFF00"/>
                </a:solidFill>
              </a:rPr>
              <a:t> </a:t>
            </a:r>
            <a:r>
              <a:rPr lang="fi-FI" dirty="0" err="1" smtClean="0">
                <a:solidFill>
                  <a:srgbClr val="FFFF00"/>
                </a:solidFill>
              </a:rPr>
              <a:t>environmental</a:t>
            </a:r>
            <a:r>
              <a:rPr lang="fi-FI" dirty="0" smtClean="0">
                <a:solidFill>
                  <a:srgbClr val="FFFF00"/>
                </a:solidFill>
              </a:rPr>
              <a:t> </a:t>
            </a:r>
            <a:r>
              <a:rPr lang="fi-FI" dirty="0" err="1" smtClean="0">
                <a:solidFill>
                  <a:srgbClr val="FFFF00"/>
                </a:solidFill>
              </a:rPr>
              <a:t>issue</a:t>
            </a:r>
            <a:r>
              <a:rPr lang="fi-FI" dirty="0" smtClean="0">
                <a:solidFill>
                  <a:srgbClr val="FFFF00"/>
                </a:solidFill>
              </a:rPr>
              <a:t> </a:t>
            </a:r>
            <a:r>
              <a:rPr lang="fi-FI" dirty="0" err="1" smtClean="0">
                <a:solidFill>
                  <a:srgbClr val="FFFF00"/>
                </a:solidFill>
              </a:rPr>
              <a:t>studied</a:t>
            </a:r>
            <a:r>
              <a:rPr lang="fi-FI" dirty="0" smtClean="0">
                <a:solidFill>
                  <a:srgbClr val="FFFF00"/>
                </a:solidFill>
              </a:rPr>
              <a:t> </a:t>
            </a:r>
            <a:r>
              <a:rPr lang="fi-FI" dirty="0" err="1" smtClean="0">
                <a:solidFill>
                  <a:srgbClr val="FFFF00"/>
                </a:solidFill>
              </a:rPr>
              <a:t>can</a:t>
            </a:r>
            <a:r>
              <a:rPr lang="fi-FI" dirty="0" smtClean="0">
                <a:solidFill>
                  <a:srgbClr val="FFFF00"/>
                </a:solidFill>
              </a:rPr>
              <a:t> </a:t>
            </a:r>
            <a:r>
              <a:rPr lang="fi-FI" dirty="0" err="1" smtClean="0">
                <a:solidFill>
                  <a:srgbClr val="FFFF00"/>
                </a:solidFill>
              </a:rPr>
              <a:t>produce</a:t>
            </a:r>
            <a:r>
              <a:rPr lang="fi-FI" dirty="0" smtClean="0">
                <a:solidFill>
                  <a:srgbClr val="FFFF00"/>
                </a:solidFill>
              </a:rPr>
              <a:t> </a:t>
            </a:r>
            <a:r>
              <a:rPr lang="fi-FI" dirty="0" err="1" smtClean="0">
                <a:solidFill>
                  <a:srgbClr val="FFFF00"/>
                </a:solidFill>
              </a:rPr>
              <a:t>pressures</a:t>
            </a:r>
            <a:r>
              <a:rPr lang="fi-FI" dirty="0" smtClean="0">
                <a:solidFill>
                  <a:srgbClr val="FFFF00"/>
                </a:solidFill>
              </a:rPr>
              <a:t>)</a:t>
            </a:r>
          </a:p>
          <a:p>
            <a:pPr lvl="1" indent="-342900">
              <a:defRPr/>
            </a:pPr>
            <a:endParaRPr lang="fi-FI" sz="1000" dirty="0">
              <a:solidFill>
                <a:srgbClr val="FFFF00"/>
              </a:solidFill>
            </a:endParaRPr>
          </a:p>
          <a:p>
            <a:pPr marL="0" lvl="0" indent="0">
              <a:buNone/>
              <a:defRPr/>
            </a:pPr>
            <a:r>
              <a:rPr lang="en-US" dirty="0">
                <a:solidFill>
                  <a:prstClr val="white"/>
                </a:solidFill>
              </a:rPr>
              <a:t>Early paper: Groupthink tendencies in the US Forest Service prevented adaptation in environmental change (Kennedy, 1988)</a:t>
            </a:r>
          </a:p>
          <a:p>
            <a:pPr lvl="1" indent="-342900">
              <a:defRPr/>
            </a:pPr>
            <a:endParaRPr lang="fi-FI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80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fi-FI" sz="3700" dirty="0" smtClean="0">
                <a:solidFill>
                  <a:schemeClr val="bg1"/>
                </a:solidFill>
              </a:rPr>
              <a:t>Strategic </a:t>
            </a:r>
            <a:r>
              <a:rPr lang="fi-FI" sz="3700" dirty="0" err="1" smtClean="0">
                <a:solidFill>
                  <a:schemeClr val="bg1"/>
                </a:solidFill>
              </a:rPr>
              <a:t>behaviour</a:t>
            </a:r>
            <a:endParaRPr lang="fi-FI" sz="3700" dirty="0" smtClean="0">
              <a:solidFill>
                <a:schemeClr val="bg1"/>
              </a:solidFill>
            </a:endParaRP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571500" y="1916832"/>
            <a:ext cx="8104956" cy="4135437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fi-FI" altLang="fi-FI" dirty="0" smtClean="0">
                <a:solidFill>
                  <a:srgbClr val="FFFF00"/>
                </a:solidFill>
              </a:rPr>
              <a:t>Motivational interests of environmental  modelers related to the  problem at hand  </a:t>
            </a:r>
          </a:p>
          <a:p>
            <a:pPr marL="342900" lvl="1" indent="-342900">
              <a:buFontTx/>
              <a:buChar char="•"/>
            </a:pPr>
            <a:r>
              <a:rPr lang="fi-FI" altLang="fi-FI" dirty="0" err="1" smtClean="0">
                <a:solidFill>
                  <a:schemeClr val="bg1"/>
                </a:solidFill>
              </a:rPr>
              <a:t>Political</a:t>
            </a:r>
            <a:r>
              <a:rPr lang="fi-FI" altLang="fi-FI" dirty="0" smtClean="0">
                <a:solidFill>
                  <a:schemeClr val="bg1"/>
                </a:solidFill>
              </a:rPr>
              <a:t> / </a:t>
            </a:r>
            <a:r>
              <a:rPr lang="fi-FI" altLang="fi-FI" dirty="0" err="1" smtClean="0">
                <a:solidFill>
                  <a:schemeClr val="bg1"/>
                </a:solidFill>
              </a:rPr>
              <a:t>social</a:t>
            </a:r>
            <a:r>
              <a:rPr lang="fi-FI" altLang="fi-FI" dirty="0" smtClean="0">
                <a:solidFill>
                  <a:schemeClr val="bg1"/>
                </a:solidFill>
              </a:rPr>
              <a:t> / </a:t>
            </a:r>
            <a:r>
              <a:rPr lang="fi-FI" altLang="fi-FI" dirty="0" err="1" smtClean="0">
                <a:solidFill>
                  <a:schemeClr val="bg1"/>
                </a:solidFill>
              </a:rPr>
              <a:t>cultural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orientation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can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stimulate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strategic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goal-seeking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behaviour</a:t>
            </a:r>
            <a:endParaRPr lang="fi-FI" altLang="fi-FI" dirty="0" smtClean="0">
              <a:solidFill>
                <a:schemeClr val="bg1"/>
              </a:solidFill>
            </a:endParaRPr>
          </a:p>
          <a:p>
            <a:pPr marL="342900" lvl="1" indent="-342900">
              <a:buFontTx/>
              <a:buChar char="•"/>
            </a:pPr>
            <a:r>
              <a:rPr lang="fi-FI" altLang="fi-FI" dirty="0" err="1" smtClean="0">
                <a:solidFill>
                  <a:srgbClr val="FFFF00"/>
                </a:solidFill>
              </a:rPr>
              <a:t>Stakeholders</a:t>
            </a:r>
            <a:r>
              <a:rPr lang="fi-FI" altLang="fi-FI" dirty="0" smtClean="0">
                <a:solidFill>
                  <a:srgbClr val="FFFF00"/>
                </a:solidFill>
              </a:rPr>
              <a:t> </a:t>
            </a:r>
            <a:r>
              <a:rPr lang="fi-FI" altLang="fi-FI" dirty="0" err="1" smtClean="0">
                <a:solidFill>
                  <a:srgbClr val="FFFF00"/>
                </a:solidFill>
              </a:rPr>
              <a:t>can</a:t>
            </a:r>
            <a:r>
              <a:rPr lang="fi-FI" altLang="fi-FI" dirty="0" smtClean="0">
                <a:solidFill>
                  <a:srgbClr val="FFFF00"/>
                </a:solidFill>
              </a:rPr>
              <a:t> </a:t>
            </a:r>
            <a:r>
              <a:rPr lang="fi-FI" altLang="fi-FI" dirty="0" err="1" smtClean="0">
                <a:solidFill>
                  <a:srgbClr val="FFFF00"/>
                </a:solidFill>
              </a:rPr>
              <a:t>mispresent</a:t>
            </a:r>
            <a:r>
              <a:rPr lang="fi-FI" altLang="fi-FI" dirty="0" smtClean="0">
                <a:solidFill>
                  <a:srgbClr val="FFFF00"/>
                </a:solidFill>
              </a:rPr>
              <a:t> </a:t>
            </a:r>
            <a:r>
              <a:rPr lang="fi-FI" altLang="fi-FI" dirty="0" err="1" smtClean="0">
                <a:solidFill>
                  <a:srgbClr val="FFFF00"/>
                </a:solidFill>
              </a:rPr>
              <a:t>preferences</a:t>
            </a:r>
            <a:r>
              <a:rPr lang="fi-FI" altLang="fi-FI" dirty="0" smtClean="0">
                <a:solidFill>
                  <a:srgbClr val="FFFF00"/>
                </a:solidFill>
              </a:rPr>
              <a:t> (</a:t>
            </a:r>
            <a:r>
              <a:rPr lang="fi-FI" altLang="fi-FI" dirty="0">
                <a:solidFill>
                  <a:srgbClr val="FFFF00"/>
                </a:solidFill>
              </a:rPr>
              <a:t>a</a:t>
            </a:r>
            <a:r>
              <a:rPr lang="fi-FI" altLang="fi-FI" dirty="0" smtClean="0">
                <a:solidFill>
                  <a:srgbClr val="FFFF00"/>
                </a:solidFill>
              </a:rPr>
              <a:t>nd </a:t>
            </a:r>
            <a:r>
              <a:rPr lang="fi-FI" altLang="fi-FI" dirty="0" err="1" smtClean="0">
                <a:solidFill>
                  <a:srgbClr val="FFFF00"/>
                </a:solidFill>
              </a:rPr>
              <a:t>even</a:t>
            </a:r>
            <a:r>
              <a:rPr lang="fi-FI" altLang="fi-FI" dirty="0" smtClean="0">
                <a:solidFill>
                  <a:srgbClr val="FFFF00"/>
                </a:solidFill>
              </a:rPr>
              <a:t> data)</a:t>
            </a:r>
            <a:r>
              <a:rPr lang="fi-FI" altLang="fi-FI" dirty="0" smtClean="0">
                <a:solidFill>
                  <a:schemeClr val="bg1"/>
                </a:solidFill>
              </a:rPr>
              <a:t> in </a:t>
            </a:r>
            <a:r>
              <a:rPr lang="fi-FI" altLang="fi-FI" dirty="0" err="1" smtClean="0">
                <a:solidFill>
                  <a:schemeClr val="bg1"/>
                </a:solidFill>
              </a:rPr>
              <a:t>negotiations</a:t>
            </a:r>
            <a:endParaRPr lang="fi-FI" altLang="fi-FI" dirty="0" smtClean="0">
              <a:solidFill>
                <a:schemeClr val="bg1"/>
              </a:solidFill>
            </a:endParaRPr>
          </a:p>
          <a:p>
            <a:pPr marL="342900" lvl="1" indent="-342900">
              <a:buFontTx/>
              <a:buChar char="•"/>
            </a:pPr>
            <a:r>
              <a:rPr lang="fi-FI" altLang="fi-FI" dirty="0" err="1" smtClean="0">
                <a:solidFill>
                  <a:schemeClr val="bg1"/>
                </a:solidFill>
              </a:rPr>
              <a:t>Model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boundaries</a:t>
            </a:r>
            <a:r>
              <a:rPr lang="fi-FI" altLang="fi-FI" dirty="0" smtClean="0">
                <a:solidFill>
                  <a:schemeClr val="bg1"/>
                </a:solidFill>
              </a:rPr>
              <a:t> and </a:t>
            </a:r>
            <a:r>
              <a:rPr lang="fi-FI" altLang="fi-FI" dirty="0" err="1" smtClean="0">
                <a:solidFill>
                  <a:schemeClr val="bg1"/>
                </a:solidFill>
              </a:rPr>
              <a:t>assumptions</a:t>
            </a:r>
            <a:endParaRPr lang="fi-FI" altLang="fi-FI" dirty="0" smtClean="0">
              <a:solidFill>
                <a:schemeClr val="bg1"/>
              </a:solidFill>
            </a:endParaRPr>
          </a:p>
          <a:p>
            <a:pPr marL="342900" lvl="1" indent="-342900">
              <a:buFontTx/>
              <a:buChar char="•"/>
            </a:pPr>
            <a:r>
              <a:rPr lang="fi-FI" altLang="fi-FI" dirty="0" smtClean="0">
                <a:solidFill>
                  <a:schemeClr val="bg1"/>
                </a:solidFill>
              </a:rPr>
              <a:t>”Cheap</a:t>
            </a:r>
            <a:r>
              <a:rPr lang="fi-FI" altLang="fi-FI" dirty="0">
                <a:solidFill>
                  <a:schemeClr val="bg1"/>
                </a:solidFill>
              </a:rPr>
              <a:t> </a:t>
            </a:r>
            <a:r>
              <a:rPr lang="fi-FI" altLang="fi-FI" dirty="0" smtClean="0">
                <a:solidFill>
                  <a:schemeClr val="bg1"/>
                </a:solidFill>
              </a:rPr>
              <a:t>talk” – costless information which can have an effect on the stakeholders and the process</a:t>
            </a:r>
          </a:p>
          <a:p>
            <a:pPr marL="342900" lvl="1" indent="-342900">
              <a:buFontTx/>
              <a:buChar char="•"/>
            </a:pPr>
            <a:r>
              <a:rPr lang="fi-FI" altLang="fi-FI" dirty="0" smtClean="0">
                <a:solidFill>
                  <a:srgbClr val="FFFF00"/>
                </a:solidFill>
              </a:rPr>
              <a:t>Can </a:t>
            </a:r>
            <a:r>
              <a:rPr lang="fi-FI" altLang="fi-FI" dirty="0" err="1" smtClean="0">
                <a:solidFill>
                  <a:srgbClr val="FFFF00"/>
                </a:solidFill>
              </a:rPr>
              <a:t>models</a:t>
            </a:r>
            <a:r>
              <a:rPr lang="fi-FI" altLang="fi-FI" dirty="0" smtClean="0">
                <a:solidFill>
                  <a:srgbClr val="FFFF00"/>
                </a:solidFill>
              </a:rPr>
              <a:t> </a:t>
            </a:r>
            <a:r>
              <a:rPr lang="fi-FI" altLang="fi-FI" dirty="0" err="1" smtClean="0">
                <a:solidFill>
                  <a:srgbClr val="FFFF00"/>
                </a:solidFill>
              </a:rPr>
              <a:t>be</a:t>
            </a:r>
            <a:r>
              <a:rPr lang="fi-FI" altLang="fi-FI" dirty="0" smtClean="0">
                <a:solidFill>
                  <a:srgbClr val="FFFF00"/>
                </a:solidFill>
              </a:rPr>
              <a:t> </a:t>
            </a:r>
            <a:r>
              <a:rPr lang="fi-FI" altLang="fi-FI" dirty="0" err="1" smtClean="0">
                <a:solidFill>
                  <a:srgbClr val="FFFF00"/>
                </a:solidFill>
              </a:rPr>
              <a:t>used</a:t>
            </a:r>
            <a:r>
              <a:rPr lang="fi-FI" altLang="fi-FI" dirty="0" smtClean="0">
                <a:solidFill>
                  <a:srgbClr val="FFFF00"/>
                </a:solidFill>
              </a:rPr>
              <a:t> as </a:t>
            </a:r>
            <a:r>
              <a:rPr lang="fi-FI" altLang="fi-FI" dirty="0" err="1" smtClean="0">
                <a:solidFill>
                  <a:srgbClr val="FFFF00"/>
                </a:solidFill>
              </a:rPr>
              <a:t>cheap</a:t>
            </a:r>
            <a:r>
              <a:rPr lang="fi-FI" altLang="fi-FI" dirty="0" smtClean="0">
                <a:solidFill>
                  <a:srgbClr val="FFFF00"/>
                </a:solidFill>
              </a:rPr>
              <a:t> </a:t>
            </a:r>
            <a:r>
              <a:rPr lang="fi-FI" altLang="fi-FI" dirty="0" err="1" smtClean="0">
                <a:solidFill>
                  <a:srgbClr val="FFFF00"/>
                </a:solidFill>
              </a:rPr>
              <a:t>talk</a:t>
            </a:r>
            <a:r>
              <a:rPr lang="fi-FI" altLang="fi-FI" dirty="0">
                <a:solidFill>
                  <a:srgbClr val="FFFF00"/>
                </a:solidFill>
              </a:rPr>
              <a:t>?</a:t>
            </a:r>
            <a:endParaRPr lang="fi-FI" altLang="fi-FI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58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3700" dirty="0" smtClean="0">
                <a:solidFill>
                  <a:schemeClr val="bg1"/>
                </a:solidFill>
              </a:rPr>
              <a:t>Communication with and about models</a:t>
            </a:r>
            <a:endParaRPr lang="fi-FI" sz="3700" dirty="0" smtClean="0">
              <a:solidFill>
                <a:schemeClr val="bg1"/>
              </a:solidFill>
            </a:endParaRP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611560" y="2204864"/>
            <a:ext cx="7985125" cy="4135437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fi-FI" dirty="0" smtClean="0">
                <a:solidFill>
                  <a:schemeClr val="bg1"/>
                </a:solidFill>
              </a:rPr>
              <a:t>Visual representation of system models are essential in communication</a:t>
            </a:r>
          </a:p>
          <a:p>
            <a:pPr marL="342900" lvl="1" indent="-342900">
              <a:buFontTx/>
              <a:buChar char="•"/>
            </a:pPr>
            <a:r>
              <a:rPr lang="en-US" altLang="fi-FI" dirty="0" smtClean="0">
                <a:solidFill>
                  <a:srgbClr val="FFFF00"/>
                </a:solidFill>
              </a:rPr>
              <a:t>Effects of graphs and scales used </a:t>
            </a:r>
          </a:p>
          <a:p>
            <a:pPr marL="342900" lvl="1" indent="-342900">
              <a:buFontTx/>
              <a:buChar char="•"/>
            </a:pPr>
            <a:r>
              <a:rPr lang="en-US" altLang="fi-FI" dirty="0" smtClean="0">
                <a:solidFill>
                  <a:schemeClr val="bg1"/>
                </a:solidFill>
              </a:rPr>
              <a:t>What is the effect of educational and cultural backgrounds of the problem owners?</a:t>
            </a:r>
          </a:p>
          <a:p>
            <a:pPr marL="342900" lvl="1" indent="-342900">
              <a:buFontTx/>
              <a:buChar char="•"/>
            </a:pPr>
            <a:r>
              <a:rPr lang="en-US" altLang="fi-FI" dirty="0" smtClean="0">
                <a:solidFill>
                  <a:schemeClr val="bg1"/>
                </a:solidFill>
              </a:rPr>
              <a:t>What can we learn from statistics?</a:t>
            </a:r>
          </a:p>
          <a:p>
            <a:pPr marL="342900" lvl="1" indent="-342900">
              <a:buFontTx/>
              <a:buChar char="•"/>
            </a:pPr>
            <a:r>
              <a:rPr lang="en-US" altLang="fi-FI" dirty="0" smtClean="0">
                <a:solidFill>
                  <a:schemeClr val="bg1"/>
                </a:solidFill>
              </a:rPr>
              <a:t>Is software development based on behavioral studies?</a:t>
            </a:r>
            <a:endParaRPr lang="fi-FI" altLang="fi-FI" dirty="0" smtClean="0">
              <a:solidFill>
                <a:schemeClr val="bg1"/>
              </a:solidFill>
            </a:endParaRPr>
          </a:p>
          <a:p>
            <a:endParaRPr lang="fi-FI" altLang="fi-FI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3800" dirty="0" smtClean="0">
                <a:solidFill>
                  <a:schemeClr val="bg1"/>
                </a:solidFill>
              </a:rPr>
              <a:t>The </a:t>
            </a:r>
            <a:r>
              <a:rPr lang="en-US" sz="3700" dirty="0" smtClean="0">
                <a:solidFill>
                  <a:schemeClr val="bg1"/>
                </a:solidFill>
              </a:rPr>
              <a:t>modeling</a:t>
            </a:r>
            <a:r>
              <a:rPr lang="en-US" sz="3800" dirty="0" smtClean="0">
                <a:solidFill>
                  <a:schemeClr val="bg1"/>
                </a:solidFill>
              </a:rPr>
              <a:t> process creates a system </a:t>
            </a:r>
            <a:endParaRPr lang="fi-FI" sz="3800" dirty="0" smtClean="0">
              <a:solidFill>
                <a:schemeClr val="bg1"/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6696546" cy="4135438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Formed by the interaction of the client and the modelling a team</a:t>
            </a:r>
          </a:p>
          <a:p>
            <a:pPr>
              <a:defRPr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facilitator needs to observe and 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understand this system to improve its performance</a:t>
            </a:r>
          </a:p>
          <a:p>
            <a:pPr>
              <a:defRPr/>
            </a:pPr>
            <a:r>
              <a:rPr lang="en-US" dirty="0" smtClean="0">
                <a:solidFill>
                  <a:srgbClr val="FFFF00"/>
                </a:solidFill>
              </a:rPr>
              <a:t>Use Systems Intelligence: </a:t>
            </a:r>
            <a:r>
              <a:rPr lang="en-US" dirty="0" smtClean="0">
                <a:solidFill>
                  <a:schemeClr val="bg1"/>
                </a:solidFill>
              </a:rPr>
              <a:t>Your ability to successfully manage and engage with systems (Saarinen and Hämäläinen, 2004) </a:t>
            </a:r>
            <a:endParaRPr lang="fi-FI" dirty="0" smtClean="0">
              <a:solidFill>
                <a:schemeClr val="bg1"/>
              </a:solidFill>
            </a:endParaRPr>
          </a:p>
          <a:p>
            <a:pPr marL="0" indent="0">
              <a:buNone/>
              <a:defRPr/>
            </a:pPr>
            <a:endParaRPr lang="en-US" dirty="0" smtClean="0">
              <a:solidFill>
                <a:schemeClr val="bg1"/>
              </a:solidFill>
            </a:endParaRPr>
          </a:p>
        </p:txBody>
      </p:sp>
      <p:pic>
        <p:nvPicPr>
          <p:cNvPr id="2050" name="Picture 2" descr="http://systemsintelligence.aalto.fi/being_better_better/being_better_bet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817845"/>
            <a:ext cx="2178167" cy="3071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7985125" cy="10795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fi-FI" sz="37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Models</a:t>
            </a:r>
            <a:r>
              <a:rPr lang="fi-FI" sz="3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fi-FI" sz="37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environmental</a:t>
            </a:r>
            <a:r>
              <a:rPr lang="fi-FI" sz="3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management</a:t>
            </a:r>
          </a:p>
        </p:txBody>
      </p:sp>
      <p:sp>
        <p:nvSpPr>
          <p:cNvPr id="9219" name="TextBox 7"/>
          <p:cNvSpPr txBox="1">
            <a:spLocks noChangeArrowheads="1"/>
          </p:cNvSpPr>
          <p:nvPr/>
        </p:nvSpPr>
        <p:spPr bwMode="auto">
          <a:xfrm>
            <a:off x="468313" y="2205038"/>
            <a:ext cx="842486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 indent="4763">
              <a:defRPr/>
            </a:pPr>
            <a:r>
              <a:rPr lang="en-US" sz="2800" dirty="0" smtClean="0">
                <a:solidFill>
                  <a:prstClr val="white"/>
                </a:solidFill>
              </a:rPr>
              <a:t>Models and equations </a:t>
            </a:r>
            <a:r>
              <a:rPr lang="en-US" sz="2800" dirty="0">
                <a:solidFill>
                  <a:prstClr val="white"/>
                </a:solidFill>
              </a:rPr>
              <a:t>are free of behavioral effects</a:t>
            </a:r>
          </a:p>
          <a:p>
            <a:pPr marL="0" lvl="1" indent="4763">
              <a:defRPr/>
            </a:pPr>
            <a:endParaRPr lang="en-US" sz="2800" dirty="0">
              <a:solidFill>
                <a:prstClr val="white"/>
              </a:solidFill>
            </a:endParaRPr>
          </a:p>
          <a:p>
            <a:pPr marL="0" lvl="1" indent="4763" algn="ctr">
              <a:defRPr/>
            </a:pPr>
            <a:r>
              <a:rPr lang="en-US" sz="2800" dirty="0">
                <a:solidFill>
                  <a:prstClr val="white"/>
                </a:solidFill>
              </a:rPr>
              <a:t>but</a:t>
            </a:r>
          </a:p>
          <a:p>
            <a:pPr marL="0" lvl="1" indent="4763">
              <a:defRPr/>
            </a:pPr>
            <a:endParaRPr lang="en-US" sz="2800" b="1" dirty="0">
              <a:solidFill>
                <a:prstClr val="black"/>
              </a:solidFill>
            </a:endParaRPr>
          </a:p>
          <a:p>
            <a:pPr marL="0" lvl="1" indent="4763" algn="ctr">
              <a:defRPr/>
            </a:pP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soon as we use them in real life problem solving behavioral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effects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be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present.</a:t>
            </a:r>
          </a:p>
          <a:p>
            <a:pPr marL="0" lvl="1" indent="4763" algn="ctr">
              <a:defRPr/>
            </a:pPr>
            <a:endParaRPr lang="fi-FI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indent="4763" algn="ctr">
              <a:defRPr/>
            </a:pPr>
            <a:r>
              <a:rPr lang="fi-FI" sz="2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</a:t>
            </a:r>
            <a:r>
              <a:rPr lang="fi-FI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sz="2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missing</a:t>
            </a:r>
            <a:r>
              <a:rPr lang="fi-FI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sz="2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perspective</a:t>
            </a:r>
            <a:r>
              <a:rPr lang="fi-FI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sz="2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needs</a:t>
            </a:r>
            <a:r>
              <a:rPr lang="fi-FI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sz="2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</a:t>
            </a:r>
            <a:r>
              <a:rPr lang="fi-FI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sz="2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attention</a:t>
            </a:r>
            <a:r>
              <a:rPr lang="fi-FI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591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80928"/>
            <a:ext cx="7985125" cy="1079500"/>
          </a:xfrm>
        </p:spPr>
        <p:txBody>
          <a:bodyPr/>
          <a:lstStyle/>
          <a:p>
            <a:pPr algn="ctr"/>
            <a:r>
              <a:rPr lang="fi-FI" sz="3700" b="0" dirty="0" err="1" smtClean="0">
                <a:solidFill>
                  <a:schemeClr val="bg1"/>
                </a:solidFill>
                <a:effectLst/>
              </a:rPr>
              <a:t>Adopting</a:t>
            </a:r>
            <a:r>
              <a:rPr lang="fi-FI" sz="3700" b="0" dirty="0" smtClean="0">
                <a:solidFill>
                  <a:schemeClr val="bg1"/>
                </a:solidFill>
                <a:effectLst/>
              </a:rPr>
              <a:t> </a:t>
            </a:r>
            <a:r>
              <a:rPr lang="fi-FI" sz="3700" b="0" dirty="0" err="1" smtClean="0">
                <a:solidFill>
                  <a:schemeClr val="bg1"/>
                </a:solidFill>
                <a:effectLst/>
              </a:rPr>
              <a:t>the</a:t>
            </a:r>
            <a:r>
              <a:rPr lang="fi-FI" sz="3700" b="0" dirty="0" smtClean="0">
                <a:solidFill>
                  <a:schemeClr val="bg1"/>
                </a:solidFill>
                <a:effectLst/>
              </a:rPr>
              <a:t> </a:t>
            </a:r>
            <a:r>
              <a:rPr lang="fi-FI" sz="3700" b="0" dirty="0" err="1" smtClean="0">
                <a:solidFill>
                  <a:schemeClr val="bg1"/>
                </a:solidFill>
                <a:effectLst/>
              </a:rPr>
              <a:t>behavioural</a:t>
            </a:r>
            <a:r>
              <a:rPr lang="fi-FI" sz="3700" b="0" dirty="0" smtClean="0">
                <a:solidFill>
                  <a:schemeClr val="bg1"/>
                </a:solidFill>
                <a:effectLst/>
              </a:rPr>
              <a:t> </a:t>
            </a:r>
            <a:r>
              <a:rPr lang="fi-FI" sz="3700" b="0" dirty="0" err="1" smtClean="0">
                <a:solidFill>
                  <a:schemeClr val="bg1"/>
                </a:solidFill>
                <a:effectLst/>
              </a:rPr>
              <a:t>lens</a:t>
            </a:r>
            <a:r>
              <a:rPr lang="fi-FI" sz="3700" b="0" dirty="0" smtClean="0">
                <a:solidFill>
                  <a:schemeClr val="bg1"/>
                </a:solidFill>
                <a:effectLst/>
              </a:rPr>
              <a:t> –</a:t>
            </a:r>
            <a:br>
              <a:rPr lang="fi-FI" sz="3700" b="0" dirty="0" smtClean="0">
                <a:solidFill>
                  <a:schemeClr val="bg1"/>
                </a:solidFill>
                <a:effectLst/>
              </a:rPr>
            </a:br>
            <a:r>
              <a:rPr lang="fi-FI" sz="3700" b="0" dirty="0" err="1" smtClean="0">
                <a:solidFill>
                  <a:schemeClr val="bg1"/>
                </a:solidFill>
                <a:effectLst/>
              </a:rPr>
              <a:t>What</a:t>
            </a:r>
            <a:r>
              <a:rPr lang="fi-FI" sz="3700" b="0" dirty="0" smtClean="0">
                <a:solidFill>
                  <a:schemeClr val="bg1"/>
                </a:solidFill>
                <a:effectLst/>
              </a:rPr>
              <a:t> </a:t>
            </a:r>
            <a:r>
              <a:rPr lang="fi-FI" sz="3700" b="0" dirty="0" err="1" smtClean="0">
                <a:solidFill>
                  <a:schemeClr val="bg1"/>
                </a:solidFill>
                <a:effectLst/>
              </a:rPr>
              <a:t>should</a:t>
            </a:r>
            <a:r>
              <a:rPr lang="fi-FI" sz="3700" b="0" dirty="0" smtClean="0">
                <a:solidFill>
                  <a:schemeClr val="bg1"/>
                </a:solidFill>
                <a:effectLst/>
              </a:rPr>
              <a:t> </a:t>
            </a:r>
            <a:r>
              <a:rPr lang="fi-FI" sz="3700" b="0" dirty="0" err="1" smtClean="0">
                <a:solidFill>
                  <a:schemeClr val="bg1"/>
                </a:solidFill>
                <a:effectLst/>
              </a:rPr>
              <a:t>we</a:t>
            </a:r>
            <a:r>
              <a:rPr lang="fi-FI" sz="3700" b="0" dirty="0" smtClean="0">
                <a:solidFill>
                  <a:schemeClr val="bg1"/>
                </a:solidFill>
                <a:effectLst/>
              </a:rPr>
              <a:t> </a:t>
            </a:r>
            <a:r>
              <a:rPr lang="fi-FI" sz="3700" b="0" dirty="0" err="1" smtClean="0">
                <a:solidFill>
                  <a:schemeClr val="bg1"/>
                </a:solidFill>
                <a:effectLst/>
              </a:rPr>
              <a:t>do</a:t>
            </a:r>
            <a:r>
              <a:rPr lang="fi-FI" sz="3700" b="0" dirty="0" smtClean="0">
                <a:solidFill>
                  <a:schemeClr val="bg1"/>
                </a:solidFill>
                <a:effectLst/>
              </a:rPr>
              <a:t> </a:t>
            </a:r>
            <a:r>
              <a:rPr lang="fi-FI" sz="3700" b="0" dirty="0" err="1" smtClean="0">
                <a:solidFill>
                  <a:schemeClr val="bg1"/>
                </a:solidFill>
                <a:effectLst/>
              </a:rPr>
              <a:t>first</a:t>
            </a:r>
            <a:r>
              <a:rPr lang="fi-FI" sz="3700" b="0" dirty="0" smtClean="0">
                <a:solidFill>
                  <a:schemeClr val="bg1"/>
                </a:solidFill>
                <a:effectLst/>
              </a:rPr>
              <a:t>?</a:t>
            </a:r>
            <a:r>
              <a:rPr lang="fi-FI" sz="3700" dirty="0" smtClean="0">
                <a:solidFill>
                  <a:schemeClr val="bg1"/>
                </a:solidFill>
                <a:effectLst/>
              </a:rPr>
              <a:t> </a:t>
            </a:r>
            <a:endParaRPr lang="fi-FI" sz="3700" dirty="0">
              <a:solidFill>
                <a:schemeClr val="bg1"/>
              </a:solidFill>
              <a:effectLst/>
            </a:endParaRPr>
          </a:p>
        </p:txBody>
      </p:sp>
      <p:sp>
        <p:nvSpPr>
          <p:cNvPr id="4" name="AutoShape 4" descr="Kuvahaun tulos haulle ejor special issu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205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3700" dirty="0" smtClean="0">
                <a:solidFill>
                  <a:schemeClr val="bg1"/>
                </a:solidFill>
              </a:rPr>
              <a:t>Research challenge</a:t>
            </a:r>
            <a:endParaRPr lang="fi-FI" sz="3700" dirty="0" smtClean="0">
              <a:solidFill>
                <a:schemeClr val="bg1"/>
              </a:solidFill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83568" y="1988840"/>
            <a:ext cx="7985125" cy="4135437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Comparative experimental research on problem solving and participatory processes is very difficult</a:t>
            </a:r>
          </a:p>
          <a:p>
            <a:pPr marL="0" indent="0" algn="ctr">
              <a:buFontTx/>
              <a:buNone/>
              <a:defRPr/>
            </a:pPr>
            <a:endParaRPr lang="en-US" sz="28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 problems can seldom be approached repeatedly with the real decision makers</a:t>
            </a:r>
          </a:p>
          <a:p>
            <a:pPr marL="0" indent="0" algn="ctr">
              <a:buFontTx/>
              <a:buNone/>
              <a:defRPr/>
            </a:pPr>
            <a:endParaRPr lang="en-US" sz="28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Tx/>
              <a:buNone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Experiments with students a good first step</a:t>
            </a:r>
            <a:endParaRPr lang="fi-FI" sz="2800" dirty="0" smtClean="0">
              <a:solidFill>
                <a:schemeClr val="bg1"/>
              </a:solidFill>
            </a:endParaRPr>
          </a:p>
          <a:p>
            <a:pPr>
              <a:defRPr/>
            </a:pPr>
            <a:endParaRPr lang="fi-FI" sz="28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3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069030"/>
              </p:ext>
            </p:extLst>
          </p:nvPr>
        </p:nvGraphicFramePr>
        <p:xfrm>
          <a:off x="611560" y="89248"/>
          <a:ext cx="8114918" cy="6768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Worksheet" r:id="rId4" imgW="8153423" imgH="6800985" progId="Excel.Sheet.12">
                  <p:embed/>
                </p:oleObj>
              </mc:Choice>
              <mc:Fallback>
                <p:oleObj name="Worksheet" r:id="rId4" imgW="8153423" imgH="680098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560" y="89248"/>
                        <a:ext cx="8114918" cy="676875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24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44243"/>
              </p:ext>
            </p:extLst>
          </p:nvPr>
        </p:nvGraphicFramePr>
        <p:xfrm>
          <a:off x="1331640" y="188640"/>
          <a:ext cx="6480720" cy="65035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Worksheet" r:id="rId4" imgW="8153423" imgH="8182043" progId="Excel.Sheet.12">
                  <p:embed/>
                </p:oleObj>
              </mc:Choice>
              <mc:Fallback>
                <p:oleObj name="Worksheet" r:id="rId4" imgW="8153423" imgH="818204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31640" y="188640"/>
                        <a:ext cx="6480720" cy="650358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85408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040976"/>
              </p:ext>
            </p:extLst>
          </p:nvPr>
        </p:nvGraphicFramePr>
        <p:xfrm>
          <a:off x="495300" y="80963"/>
          <a:ext cx="8153400" cy="669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Worksheet" r:id="rId4" imgW="8153423" imgH="6696143" progId="Excel.Sheet.12">
                  <p:embed/>
                </p:oleObj>
              </mc:Choice>
              <mc:Fallback>
                <p:oleObj name="Worksheet" r:id="rId4" imgW="8153423" imgH="669614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5300" y="80963"/>
                        <a:ext cx="8153400" cy="66960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2986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611188" y="1773238"/>
            <a:ext cx="7985125" cy="4135437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Improving the understanding of </a:t>
            </a:r>
            <a:r>
              <a:rPr lang="en-US" sz="3200" b="1" dirty="0" err="1" smtClean="0">
                <a:solidFill>
                  <a:schemeClr val="bg1"/>
                </a:solidFill>
              </a:rPr>
              <a:t>behavioural</a:t>
            </a:r>
            <a:r>
              <a:rPr lang="en-US" sz="3200" b="1" dirty="0" smtClean="0">
                <a:solidFill>
                  <a:schemeClr val="bg1"/>
                </a:solidFill>
              </a:rPr>
              <a:t> issues and developing practitioner skills with </a:t>
            </a:r>
          </a:p>
          <a:p>
            <a:pPr marL="0" indent="0" algn="ctr">
              <a:buFontTx/>
              <a:buNone/>
              <a:defRPr/>
            </a:pPr>
            <a:r>
              <a:rPr lang="en-US" sz="3200" b="1" dirty="0" smtClean="0">
                <a:solidFill>
                  <a:srgbClr val="FFFF00"/>
                </a:solidFill>
              </a:rPr>
              <a:t>the behavioral lens is a necessity in environmental modelling.</a:t>
            </a:r>
          </a:p>
          <a:p>
            <a:pPr marL="0" indent="0" algn="ctr">
              <a:buFontTx/>
              <a:buNone/>
              <a:defRPr/>
            </a:pPr>
            <a:endParaRPr lang="en-US" sz="3200" b="1" dirty="0" smtClean="0">
              <a:solidFill>
                <a:srgbClr val="FFFF00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Thank you!</a:t>
            </a:r>
          </a:p>
          <a:p>
            <a:pPr marL="0" indent="0" algn="ctr">
              <a:buFontTx/>
              <a:buNone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algn="ctr">
              <a:defRPr/>
            </a:pPr>
            <a:endParaRPr lang="fi-FI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323850" y="333375"/>
            <a:ext cx="7985125" cy="1079500"/>
          </a:xfrm>
        </p:spPr>
        <p:txBody>
          <a:bodyPr/>
          <a:lstStyle/>
          <a:p>
            <a:pPr algn="ctr" eaLnBrk="1" hangingPunct="1">
              <a:defRPr/>
            </a:pPr>
            <a:r>
              <a:rPr lang="fi-FI" sz="3700" dirty="0" smtClean="0">
                <a:solidFill>
                  <a:schemeClr val="bg1"/>
                </a:solidFill>
              </a:rPr>
              <a:t>References and 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412875"/>
            <a:ext cx="8424863" cy="413385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fi-FI" sz="1600" b="1" dirty="0" smtClean="0">
                <a:solidFill>
                  <a:schemeClr val="bg1"/>
                </a:solidFill>
                <a:latin typeface="+mn-lt"/>
              </a:rPr>
              <a:t>Presentation based on manuscript: 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+mn-lt"/>
              </a:rPr>
              <a:t>R.P. Hämäläinen: </a:t>
            </a:r>
            <a:r>
              <a:rPr lang="en-US" sz="1400" dirty="0" err="1">
                <a:solidFill>
                  <a:schemeClr val="bg1"/>
                </a:solidFill>
                <a:latin typeface="+mn-lt"/>
              </a:rPr>
              <a:t>Behavioural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 issues in environmental modelling - the missing perspective, Environmental Modelling &amp; Software, 73, pp. 244-253.</a:t>
            </a:r>
          </a:p>
          <a:p>
            <a:pPr marL="0" indent="0" eaLnBrk="1" hangingPunct="1">
              <a:buFontTx/>
              <a:buNone/>
              <a:defRPr/>
            </a:pPr>
            <a:endParaRPr lang="en-US" sz="1600" dirty="0">
              <a:solidFill>
                <a:schemeClr val="bg1"/>
              </a:solidFill>
              <a:latin typeface="+mn-lt"/>
            </a:endParaRPr>
          </a:p>
          <a:p>
            <a:pPr eaLnBrk="1" hangingPunct="1">
              <a:buFontTx/>
              <a:buNone/>
              <a:defRPr/>
            </a:pPr>
            <a:r>
              <a:rPr lang="fi-FI" sz="1800" dirty="0" err="1" smtClean="0">
                <a:solidFill>
                  <a:schemeClr val="bg1"/>
                </a:solidFill>
                <a:latin typeface="+mn-lt"/>
              </a:rPr>
              <a:t>References</a:t>
            </a:r>
            <a:r>
              <a:rPr lang="fi-FI" sz="1800" dirty="0" smtClean="0">
                <a:solidFill>
                  <a:schemeClr val="bg1"/>
                </a:solidFill>
                <a:latin typeface="+mn-lt"/>
              </a:rPr>
              <a:t>: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sz="1400" b="1" dirty="0" smtClean="0">
                <a:solidFill>
                  <a:schemeClr val="bg1"/>
                </a:solidFill>
                <a:latin typeface="+mn-lt"/>
              </a:rPr>
              <a:t>L.A. Franco and R.P. Hämäläinen: </a:t>
            </a:r>
            <a:r>
              <a:rPr lang="en-US" sz="1400" dirty="0" err="1" smtClean="0">
                <a:solidFill>
                  <a:schemeClr val="bg1"/>
                </a:solidFill>
                <a:latin typeface="+mn-lt"/>
              </a:rPr>
              <a:t>Behavioural</a:t>
            </a:r>
            <a:r>
              <a:rPr lang="en-US" sz="14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operational research: Returning to the roots of the OR </a:t>
            </a:r>
            <a:r>
              <a:rPr lang="en-US" sz="1400" dirty="0" smtClean="0">
                <a:solidFill>
                  <a:schemeClr val="bg1"/>
                </a:solidFill>
                <a:latin typeface="+mn-lt"/>
              </a:rPr>
              <a:t>profession, Special Issue on </a:t>
            </a:r>
            <a:r>
              <a:rPr lang="en-US" sz="1400" dirty="0" err="1" smtClean="0">
                <a:solidFill>
                  <a:schemeClr val="bg1"/>
                </a:solidFill>
                <a:latin typeface="+mn-lt"/>
              </a:rPr>
              <a:t>Behavioural</a:t>
            </a:r>
            <a:r>
              <a:rPr lang="en-US" sz="1400" dirty="0" smtClean="0">
                <a:solidFill>
                  <a:schemeClr val="bg1"/>
                </a:solidFill>
                <a:latin typeface="+mn-lt"/>
              </a:rPr>
              <a:t> Operational Research, 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European Journal of Operational </a:t>
            </a:r>
            <a:r>
              <a:rPr lang="en-US" sz="1400" dirty="0" smtClean="0">
                <a:solidFill>
                  <a:schemeClr val="bg1"/>
                </a:solidFill>
                <a:latin typeface="+mn-lt"/>
              </a:rPr>
              <a:t>Research.2015</a:t>
            </a:r>
            <a:r>
              <a:rPr lang="en-US" sz="1400" dirty="0" smtClean="0">
                <a:latin typeface="+mn-lt"/>
              </a:rPr>
              <a:t/>
            </a:r>
            <a:br>
              <a:rPr lang="en-US" sz="1400" dirty="0" smtClean="0">
                <a:latin typeface="+mn-lt"/>
              </a:rPr>
            </a:br>
            <a:r>
              <a:rPr lang="en-US" sz="1400" b="1" dirty="0" smtClean="0">
                <a:solidFill>
                  <a:schemeClr val="bg1"/>
                </a:solidFill>
                <a:latin typeface="+mn-lt"/>
              </a:rPr>
              <a:t>R.P. Hämäläinen and S. </a:t>
            </a:r>
            <a:r>
              <a:rPr lang="en-US" sz="1400" b="1" dirty="0" err="1" smtClean="0">
                <a:solidFill>
                  <a:schemeClr val="bg1"/>
                </a:solidFill>
                <a:latin typeface="+mn-lt"/>
              </a:rPr>
              <a:t>Alaja</a:t>
            </a:r>
            <a:r>
              <a:rPr lang="en-US" sz="1400" b="1" dirty="0">
                <a:solidFill>
                  <a:schemeClr val="bg1"/>
                </a:solidFill>
                <a:latin typeface="+mn-lt"/>
              </a:rPr>
              <a:t>: 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The Threat of Weighting Biases in Environmental Decision Analysis Ecological Economics, 68, 2008: 556-569.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sz="1400" b="1" dirty="0" smtClean="0">
                <a:solidFill>
                  <a:schemeClr val="bg1"/>
                </a:solidFill>
                <a:latin typeface="+mn-lt"/>
              </a:rPr>
              <a:t>R.P. </a:t>
            </a:r>
            <a:r>
              <a:rPr lang="en-US" sz="1400" b="1" kern="1200" dirty="0" smtClean="0">
                <a:solidFill>
                  <a:prstClr val="white"/>
                </a:solidFill>
                <a:latin typeface="+mn-lt"/>
                <a:ea typeface="+mn-ea"/>
                <a:cs typeface="Arial" charset="0"/>
              </a:rPr>
              <a:t>Hämäläinen, </a:t>
            </a:r>
            <a:r>
              <a:rPr lang="en-US" sz="1400" b="1" kern="1200" dirty="0">
                <a:solidFill>
                  <a:prstClr val="white"/>
                </a:solidFill>
                <a:latin typeface="+mn-lt"/>
                <a:ea typeface="+mn-ea"/>
                <a:cs typeface="Arial" charset="0"/>
              </a:rPr>
              <a:t>J. </a:t>
            </a:r>
            <a:r>
              <a:rPr lang="en-US" sz="1400" b="1" kern="1200" dirty="0" err="1">
                <a:solidFill>
                  <a:prstClr val="white"/>
                </a:solidFill>
                <a:latin typeface="+mn-lt"/>
                <a:ea typeface="+mn-ea"/>
                <a:cs typeface="Arial" charset="0"/>
              </a:rPr>
              <a:t>Luoma</a:t>
            </a:r>
            <a:r>
              <a:rPr lang="en-US" sz="1400" b="1" kern="1200" dirty="0">
                <a:solidFill>
                  <a:prstClr val="white"/>
                </a:solidFill>
                <a:latin typeface="+mn-lt"/>
                <a:ea typeface="+mn-ea"/>
                <a:cs typeface="Arial" charset="0"/>
              </a:rPr>
              <a:t> and E. Saarinen:</a:t>
            </a:r>
            <a:r>
              <a:rPr lang="en-US" sz="1400" kern="1200" dirty="0">
                <a:solidFill>
                  <a:prstClr val="white"/>
                </a:solidFill>
                <a:latin typeface="+mn-lt"/>
                <a:ea typeface="+mn-ea"/>
                <a:cs typeface="Arial" charset="0"/>
              </a:rPr>
              <a:t> On the Importance of Behavioral Operational Research: The Case of Understanding and Communicating about Dynamic Systems European Journal of Operational Research, 228 (3), (2013): 623-634.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sz="1400" b="1" kern="1200" dirty="0" smtClean="0">
                <a:solidFill>
                  <a:prstClr val="white"/>
                </a:solidFill>
                <a:latin typeface="+mn-lt"/>
                <a:ea typeface="+mn-ea"/>
                <a:cs typeface="Arial" charset="0"/>
              </a:rPr>
              <a:t>R.P. Hämäläinen and </a:t>
            </a:r>
            <a:r>
              <a:rPr lang="en-US" sz="1400" b="1" kern="1200" dirty="0">
                <a:solidFill>
                  <a:prstClr val="white"/>
                </a:solidFill>
                <a:latin typeface="+mn-lt"/>
                <a:ea typeface="+mn-ea"/>
                <a:cs typeface="Arial" charset="0"/>
              </a:rPr>
              <a:t>T. J. Lahtinen:</a:t>
            </a:r>
            <a:r>
              <a:rPr lang="en-US" sz="1400" kern="1200" dirty="0">
                <a:solidFill>
                  <a:prstClr val="white"/>
                </a:solidFill>
                <a:latin typeface="+mn-lt"/>
                <a:ea typeface="+mn-ea"/>
                <a:cs typeface="Arial" charset="0"/>
              </a:rPr>
              <a:t> Path Dependence in </a:t>
            </a:r>
            <a:r>
              <a:rPr lang="en-US" sz="1400" kern="1200" dirty="0" smtClean="0">
                <a:solidFill>
                  <a:prstClr val="white"/>
                </a:solidFill>
                <a:latin typeface="+mn-lt"/>
                <a:ea typeface="+mn-ea"/>
                <a:cs typeface="Arial" charset="0"/>
              </a:rPr>
              <a:t>Modelling and Operational </a:t>
            </a:r>
            <a:r>
              <a:rPr lang="en-US" sz="1400" kern="1200" dirty="0">
                <a:solidFill>
                  <a:prstClr val="white"/>
                </a:solidFill>
                <a:latin typeface="+mn-lt"/>
                <a:ea typeface="+mn-ea"/>
                <a:cs typeface="Arial" charset="0"/>
              </a:rPr>
              <a:t>Research - How the Modeling Process Can Influence the Results. 2015. Manuscript: http://sal.aalto.fi/publications/pdf-files/mham15c.pdf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sz="1400" b="1" kern="1200" dirty="0">
                <a:solidFill>
                  <a:prstClr val="white"/>
                </a:solidFill>
                <a:latin typeface="+mn-lt"/>
                <a:ea typeface="+mn-ea"/>
                <a:cs typeface="Arial" charset="0"/>
              </a:rPr>
              <a:t>R.P. Hämäläinen and E. Saarinen: </a:t>
            </a:r>
            <a:r>
              <a:rPr lang="en-US" sz="1400" kern="1200" dirty="0">
                <a:solidFill>
                  <a:prstClr val="white"/>
                </a:solidFill>
                <a:latin typeface="+mn-lt"/>
                <a:ea typeface="+mn-ea"/>
                <a:cs typeface="Arial" charset="0"/>
              </a:rPr>
              <a:t>Systems intelligence - the way forward? A note on </a:t>
            </a:r>
            <a:r>
              <a:rPr lang="en-US" sz="1400" kern="1200" dirty="0" err="1">
                <a:solidFill>
                  <a:prstClr val="white"/>
                </a:solidFill>
                <a:latin typeface="+mn-lt"/>
                <a:ea typeface="+mn-ea"/>
                <a:cs typeface="Arial" charset="0"/>
              </a:rPr>
              <a:t>Ackoff’s</a:t>
            </a:r>
            <a:r>
              <a:rPr lang="en-US" sz="1400" kern="1200" dirty="0">
                <a:solidFill>
                  <a:prstClr val="white"/>
                </a:solidFill>
                <a:latin typeface="+mn-lt"/>
                <a:ea typeface="+mn-ea"/>
                <a:cs typeface="Arial" charset="0"/>
              </a:rPr>
              <a:t> “Why few organizations adopt systems thinking.” Systems Research and Behavioral Science, 2008, 25(6), 821-825.</a:t>
            </a:r>
          </a:p>
          <a:p>
            <a:pPr marL="0" indent="0" eaLnBrk="1" hangingPunct="1">
              <a:buFontTx/>
              <a:buNone/>
              <a:defRPr/>
            </a:pPr>
            <a:endParaRPr lang="en-US" sz="1400" dirty="0" smtClean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476250"/>
            <a:ext cx="7985125" cy="4135438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1400" b="1" dirty="0" smtClean="0">
                <a:solidFill>
                  <a:schemeClr val="bg1"/>
                </a:solidFill>
              </a:rPr>
              <a:t>I. Janis:</a:t>
            </a:r>
            <a:r>
              <a:rPr lang="en-US" sz="1400" b="1" dirty="0" smtClean="0"/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Groupthink: Psychological Studies of Policy Decisions and Fiascoes , Wadsworth, </a:t>
            </a:r>
            <a:r>
              <a:rPr lang="en-US" sz="1400" b="1" dirty="0" smtClean="0">
                <a:solidFill>
                  <a:schemeClr val="bg1"/>
                </a:solidFill>
              </a:rPr>
              <a:t>USA,1982.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1400" b="1" dirty="0">
                <a:solidFill>
                  <a:schemeClr val="bg1"/>
                </a:solidFill>
              </a:rPr>
              <a:t>Lahtinen T.J. and R.P . Hämäläinen: </a:t>
            </a:r>
            <a:r>
              <a:rPr lang="en-US" sz="1400" dirty="0">
                <a:solidFill>
                  <a:schemeClr val="bg1"/>
                </a:solidFill>
              </a:rPr>
              <a:t>Path Dependence and Biases in the Even Swaps Decision Analysis Method. European Journal of Operational Research, 2015, </a:t>
            </a:r>
            <a:endParaRPr lang="en-US" sz="1400" dirty="0" smtClean="0">
              <a:solidFill>
                <a:schemeClr val="bg1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1400" b="1" dirty="0" smtClean="0">
                <a:solidFill>
                  <a:schemeClr val="bg1"/>
                </a:solidFill>
              </a:rPr>
              <a:t>J. </a:t>
            </a:r>
            <a:r>
              <a:rPr lang="en-US" sz="1400" b="1" dirty="0" err="1" smtClean="0">
                <a:solidFill>
                  <a:schemeClr val="bg1"/>
                </a:solidFill>
              </a:rPr>
              <a:t>Luoma</a:t>
            </a:r>
            <a:r>
              <a:rPr lang="en-US" sz="1400" b="1" dirty="0" smtClean="0">
                <a:solidFill>
                  <a:schemeClr val="bg1"/>
                </a:solidFill>
              </a:rPr>
              <a:t>, R.P. </a:t>
            </a:r>
            <a:r>
              <a:rPr lang="en-US" sz="1400" b="1" dirty="0" err="1" smtClean="0">
                <a:solidFill>
                  <a:schemeClr val="bg1"/>
                </a:solidFill>
              </a:rPr>
              <a:t>Hämäläinen</a:t>
            </a:r>
            <a:r>
              <a:rPr lang="en-US" sz="1400" b="1" dirty="0" smtClean="0">
                <a:solidFill>
                  <a:schemeClr val="bg1"/>
                </a:solidFill>
              </a:rPr>
              <a:t> and E. Saarinen: </a:t>
            </a:r>
            <a:r>
              <a:rPr lang="en-US" sz="1400" dirty="0" smtClean="0">
                <a:solidFill>
                  <a:schemeClr val="bg1"/>
                </a:solidFill>
              </a:rPr>
              <a:t>Acting with systems intelligence: integrating complex responsive processes with the systems perspective. Journal of the Operational Research Society, 2010, 62(1), 3-11.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1400" b="1" dirty="0" err="1">
                <a:solidFill>
                  <a:schemeClr val="bg1"/>
                </a:solidFill>
              </a:rPr>
              <a:t>Montibeller</a:t>
            </a:r>
            <a:r>
              <a:rPr lang="en-US" sz="1400" b="1" dirty="0">
                <a:solidFill>
                  <a:schemeClr val="bg1"/>
                </a:solidFill>
              </a:rPr>
              <a:t>, G., and D. </a:t>
            </a:r>
            <a:r>
              <a:rPr lang="en-US" sz="1400" b="1" dirty="0" err="1">
                <a:solidFill>
                  <a:schemeClr val="bg1"/>
                </a:solidFill>
              </a:rPr>
              <a:t>Winterfeldt</a:t>
            </a:r>
            <a:r>
              <a:rPr lang="en-US" sz="1400" b="1" dirty="0">
                <a:solidFill>
                  <a:schemeClr val="bg1"/>
                </a:solidFill>
              </a:rPr>
              <a:t>. </a:t>
            </a:r>
            <a:r>
              <a:rPr lang="en-US" sz="1400" dirty="0">
                <a:solidFill>
                  <a:schemeClr val="bg1"/>
                </a:solidFill>
              </a:rPr>
              <a:t>Cognitive and Motivational Biases in Decision and Risk Analysis. Risk Analysis, 2015.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1400" b="1" dirty="0" smtClean="0">
                <a:solidFill>
                  <a:schemeClr val="bg1"/>
                </a:solidFill>
              </a:rPr>
              <a:t>E. Saarinen and R.P. </a:t>
            </a:r>
            <a:r>
              <a:rPr lang="en-US" sz="1400" b="1" dirty="0" err="1" smtClean="0">
                <a:solidFill>
                  <a:schemeClr val="bg1"/>
                </a:solidFill>
              </a:rPr>
              <a:t>Hämäläinen</a:t>
            </a:r>
            <a:r>
              <a:rPr lang="en-US" sz="1400" b="1" dirty="0" smtClean="0">
                <a:solidFill>
                  <a:schemeClr val="bg1"/>
                </a:solidFill>
              </a:rPr>
              <a:t>: </a:t>
            </a:r>
            <a:r>
              <a:rPr lang="en-US" sz="1400" dirty="0" smtClean="0">
                <a:solidFill>
                  <a:schemeClr val="bg1"/>
                </a:solidFill>
              </a:rPr>
              <a:t>Systems Intelligence: Connecting Engineering Thinking with Human Sensitivity. Systems Intelligence: Discovering a Hidden Competence in Human Action and Organizational Life, Systems Analysis Laboratory Research Reports. Helsinki University of Technology, 2004.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1400" b="1" dirty="0" smtClean="0">
                <a:solidFill>
                  <a:schemeClr val="bg1"/>
                </a:solidFill>
              </a:rPr>
              <a:t>H. Simon: </a:t>
            </a:r>
            <a:r>
              <a:rPr lang="en-US" sz="1400" dirty="0" smtClean="0">
                <a:solidFill>
                  <a:schemeClr val="bg1"/>
                </a:solidFill>
              </a:rPr>
              <a:t>Models of Bounded Rationality, MIT Press, </a:t>
            </a:r>
            <a:r>
              <a:rPr lang="fi-FI" sz="1400" dirty="0" smtClean="0">
                <a:solidFill>
                  <a:schemeClr val="bg1"/>
                </a:solidFill>
              </a:rPr>
              <a:t>502 pp,</a:t>
            </a:r>
            <a:r>
              <a:rPr lang="en-US" sz="1400" dirty="0" smtClean="0">
                <a:solidFill>
                  <a:schemeClr val="bg1"/>
                </a:solidFill>
              </a:rPr>
              <a:t>1997. </a:t>
            </a:r>
            <a:endParaRPr lang="en-US" sz="1400" b="1" dirty="0" smtClean="0">
              <a:solidFill>
                <a:schemeClr val="bg1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fi-FI" sz="1400" b="1" dirty="0" smtClean="0">
                <a:solidFill>
                  <a:schemeClr val="bg1"/>
                </a:solidFill>
              </a:rPr>
              <a:t>S. </a:t>
            </a:r>
            <a:r>
              <a:rPr lang="fi-FI" sz="1400" b="1" dirty="0" err="1" smtClean="0">
                <a:solidFill>
                  <a:schemeClr val="bg1"/>
                </a:solidFill>
              </a:rPr>
              <a:t>Slotte</a:t>
            </a:r>
            <a:r>
              <a:rPr lang="fi-FI" sz="1400" b="1" dirty="0" smtClean="0">
                <a:solidFill>
                  <a:schemeClr val="bg1"/>
                </a:solidFill>
              </a:rPr>
              <a:t> and R.P. Hämäläinen: </a:t>
            </a:r>
            <a:r>
              <a:rPr lang="en-US" sz="1400" dirty="0">
                <a:solidFill>
                  <a:schemeClr val="bg1"/>
                </a:solidFill>
              </a:rPr>
              <a:t>Decision Structuring Dialogue, EURO Journal on Decision Processes, Vol. 3, Issue 1, pp. 141-159. </a:t>
            </a:r>
            <a:endParaRPr lang="en-US" sz="1400" dirty="0" smtClean="0">
              <a:solidFill>
                <a:schemeClr val="bg1"/>
              </a:solidFill>
            </a:endParaRPr>
          </a:p>
          <a:p>
            <a:pPr marL="0" indent="0" eaLnBrk="1" hangingPunct="1">
              <a:buFontTx/>
              <a:buNone/>
              <a:defRPr/>
            </a:pPr>
            <a:endParaRPr lang="en-US" sz="1400" dirty="0" smtClean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fi-FI" sz="1800" dirty="0" smtClean="0">
                <a:solidFill>
                  <a:schemeClr val="bg1"/>
                </a:solidFill>
              </a:rPr>
              <a:t>Systems Intelligence Research Group</a:t>
            </a:r>
          </a:p>
          <a:p>
            <a:pPr eaLnBrk="1" hangingPunct="1">
              <a:buFontTx/>
              <a:buNone/>
              <a:defRPr/>
            </a:pPr>
            <a:r>
              <a:rPr lang="fi-FI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www.systemsintelligence.aalto.fi/</a:t>
            </a:r>
          </a:p>
          <a:p>
            <a:pPr marL="0" indent="0">
              <a:buNone/>
              <a:defRPr/>
            </a:pPr>
            <a:r>
              <a:rPr lang="fi-FI" sz="1800" dirty="0" err="1" smtClean="0">
                <a:solidFill>
                  <a:schemeClr val="bg1"/>
                </a:solidFill>
              </a:rPr>
              <a:t>Behavioural</a:t>
            </a:r>
            <a:r>
              <a:rPr lang="fi-FI" sz="1800" dirty="0" smtClean="0">
                <a:solidFill>
                  <a:schemeClr val="bg1"/>
                </a:solidFill>
              </a:rPr>
              <a:t> OR</a:t>
            </a:r>
          </a:p>
          <a:p>
            <a:pPr marL="0" indent="0">
              <a:buNone/>
              <a:defRPr/>
            </a:pPr>
            <a:r>
              <a:rPr lang="fi-FI" sz="1800" dirty="0" smtClean="0">
                <a:solidFill>
                  <a:srgbClr val="FFFF00"/>
                </a:solidFill>
              </a:rPr>
              <a:t>www.bor.aalto.fi </a:t>
            </a:r>
          </a:p>
          <a:p>
            <a:pPr marL="0" indent="0" eaLnBrk="1" hangingPunct="1">
              <a:buFontTx/>
              <a:buNone/>
              <a:defRPr/>
            </a:pPr>
            <a:endParaRPr lang="fi-FI" sz="1400" dirty="0" smtClean="0">
              <a:solidFill>
                <a:schemeClr val="bg1"/>
              </a:solidFill>
            </a:endParaRPr>
          </a:p>
          <a:p>
            <a:pPr marL="0" indent="0" eaLnBrk="1" hangingPunct="1">
              <a:buFontTx/>
              <a:buNone/>
              <a:defRPr/>
            </a:pPr>
            <a:endParaRPr lang="en-US" sz="1400" dirty="0" smtClean="0">
              <a:solidFill>
                <a:schemeClr val="bg1"/>
              </a:solidFill>
            </a:endParaRPr>
          </a:p>
          <a:p>
            <a:pPr marL="0" indent="0" eaLnBrk="1" hangingPunct="1">
              <a:buFontTx/>
              <a:buNone/>
              <a:defRPr/>
            </a:pPr>
            <a:endParaRPr lang="fi-FI" sz="1400" dirty="0" smtClean="0">
              <a:solidFill>
                <a:schemeClr val="bg1"/>
              </a:solidFill>
            </a:endParaRPr>
          </a:p>
          <a:p>
            <a:pPr marL="0" indent="0" eaLnBrk="1" hangingPunct="1">
              <a:buFontTx/>
              <a:buNone/>
              <a:defRPr/>
            </a:pPr>
            <a:endParaRPr lang="en-US" sz="1400" dirty="0" smtClean="0">
              <a:solidFill>
                <a:schemeClr val="bg1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fi-FI" sz="1400" dirty="0" smtClean="0">
                <a:solidFill>
                  <a:schemeClr val="bg1"/>
                </a:solidFill>
              </a:rPr>
              <a:t/>
            </a:r>
            <a:br>
              <a:rPr lang="fi-FI" sz="1400" dirty="0" smtClean="0">
                <a:solidFill>
                  <a:schemeClr val="bg1"/>
                </a:solidFill>
              </a:rPr>
            </a:br>
            <a:r>
              <a:rPr lang="fi-FI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/>
            </a:r>
            <a:br>
              <a:rPr lang="en-US" sz="1400" dirty="0" smtClean="0">
                <a:solidFill>
                  <a:schemeClr val="bg1"/>
                </a:solidFill>
              </a:rPr>
            </a:b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fi-FI" sz="1400" dirty="0" smtClean="0">
                <a:solidFill>
                  <a:schemeClr val="bg1"/>
                </a:solidFill>
              </a:rPr>
              <a:t/>
            </a:r>
            <a:br>
              <a:rPr lang="fi-FI" sz="1400" dirty="0" smtClean="0">
                <a:solidFill>
                  <a:schemeClr val="bg1"/>
                </a:solidFill>
              </a:rPr>
            </a:br>
            <a:endParaRPr lang="fi-FI" sz="1400" dirty="0" smtClean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  <a:defRPr/>
            </a:pPr>
            <a:endParaRPr lang="fi-FI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fi-FI" sz="3700" dirty="0" err="1" smtClean="0">
                <a:solidFill>
                  <a:schemeClr val="bg1"/>
                </a:solidFill>
              </a:rPr>
              <a:t>Why</a:t>
            </a:r>
            <a:r>
              <a:rPr lang="fi-FI" sz="3700" dirty="0" smtClean="0">
                <a:solidFill>
                  <a:schemeClr val="bg1"/>
                </a:solidFill>
              </a:rPr>
              <a:t> </a:t>
            </a:r>
            <a:r>
              <a:rPr lang="fi-FI" sz="3700" dirty="0" err="1" smtClean="0">
                <a:solidFill>
                  <a:schemeClr val="bg1"/>
                </a:solidFill>
              </a:rPr>
              <a:t>consider</a:t>
            </a:r>
            <a:r>
              <a:rPr lang="fi-FI" sz="3700" dirty="0" smtClean="0">
                <a:solidFill>
                  <a:schemeClr val="bg1"/>
                </a:solidFill>
              </a:rPr>
              <a:t> </a:t>
            </a:r>
            <a:r>
              <a:rPr lang="fi-FI" sz="3700" dirty="0" err="1" smtClean="0">
                <a:solidFill>
                  <a:schemeClr val="bg1"/>
                </a:solidFill>
              </a:rPr>
              <a:t>behavioural</a:t>
            </a:r>
            <a:r>
              <a:rPr lang="fi-FI" sz="3700" dirty="0" smtClean="0">
                <a:solidFill>
                  <a:schemeClr val="bg1"/>
                </a:solidFill>
              </a:rPr>
              <a:t> </a:t>
            </a:r>
            <a:r>
              <a:rPr lang="fi-FI" sz="3700" dirty="0" err="1" smtClean="0">
                <a:solidFill>
                  <a:schemeClr val="bg1"/>
                </a:solidFill>
              </a:rPr>
              <a:t>issues</a:t>
            </a:r>
            <a:r>
              <a:rPr lang="fi-FI" sz="3700" dirty="0">
                <a:solidFill>
                  <a:schemeClr val="bg1"/>
                </a:solidFill>
              </a:rPr>
              <a:t>?</a:t>
            </a:r>
            <a:endParaRPr lang="fi-FI" sz="3700" dirty="0" smtClean="0">
              <a:solidFill>
                <a:schemeClr val="bg1"/>
              </a:solidFill>
            </a:endParaRPr>
          </a:p>
        </p:txBody>
      </p:sp>
      <p:sp>
        <p:nvSpPr>
          <p:cNvPr id="14340" name="Content Placeholder 2"/>
          <p:cNvSpPr>
            <a:spLocks noGrp="1"/>
          </p:cNvSpPr>
          <p:nvPr>
            <p:ph idx="1"/>
          </p:nvPr>
        </p:nvSpPr>
        <p:spPr>
          <a:xfrm>
            <a:off x="755576" y="1916832"/>
            <a:ext cx="7985125" cy="4135437"/>
          </a:xfrm>
        </p:spPr>
        <p:txBody>
          <a:bodyPr/>
          <a:lstStyle/>
          <a:p>
            <a:pPr marL="0" indent="0" algn="ctr">
              <a:buNone/>
            </a:pPr>
            <a:r>
              <a:rPr lang="fi-FI" altLang="fi-FI" dirty="0" err="1" smtClean="0">
                <a:solidFill>
                  <a:schemeClr val="bg1"/>
                </a:solidFill>
              </a:rPr>
              <a:t>Improve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the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undestanding</a:t>
            </a:r>
            <a:r>
              <a:rPr lang="fi-FI" altLang="fi-FI" dirty="0" smtClean="0">
                <a:solidFill>
                  <a:schemeClr val="bg1"/>
                </a:solidFill>
              </a:rPr>
              <a:t> of </a:t>
            </a:r>
            <a:r>
              <a:rPr lang="fi-FI" altLang="fi-FI" dirty="0" err="1" smtClean="0">
                <a:solidFill>
                  <a:schemeClr val="bg1"/>
                </a:solidFill>
              </a:rPr>
              <a:t>decision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modelling</a:t>
            </a:r>
            <a:r>
              <a:rPr lang="fi-FI" altLang="fi-FI" dirty="0" smtClean="0">
                <a:solidFill>
                  <a:schemeClr val="bg1"/>
                </a:solidFill>
              </a:rPr>
              <a:t> and </a:t>
            </a:r>
            <a:r>
              <a:rPr lang="fi-FI" altLang="fi-FI" dirty="0" err="1" smtClean="0">
                <a:solidFill>
                  <a:schemeClr val="bg1"/>
                </a:solidFill>
              </a:rPr>
              <a:t>processes</a:t>
            </a:r>
            <a:r>
              <a:rPr lang="fi-FI" altLang="fi-FI" dirty="0" smtClean="0">
                <a:solidFill>
                  <a:schemeClr val="bg1"/>
                </a:solidFill>
              </a:rPr>
              <a:t>.</a:t>
            </a:r>
          </a:p>
          <a:p>
            <a:pPr marL="0" indent="0" algn="ctr">
              <a:buNone/>
            </a:pPr>
            <a:endParaRPr lang="fi-FI" altLang="fi-FI" sz="8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fi-FI" altLang="fi-FI" dirty="0" err="1" smtClean="0">
                <a:solidFill>
                  <a:schemeClr val="bg1"/>
                </a:solidFill>
              </a:rPr>
              <a:t>Improve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model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supported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participatory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planning</a:t>
            </a:r>
            <a:r>
              <a:rPr lang="fi-FI" altLang="fi-FI" dirty="0" smtClean="0">
                <a:solidFill>
                  <a:schemeClr val="bg1"/>
                </a:solidFill>
              </a:rPr>
              <a:t> and </a:t>
            </a:r>
            <a:r>
              <a:rPr lang="fi-FI" altLang="fi-FI" dirty="0" err="1" smtClean="0">
                <a:solidFill>
                  <a:schemeClr val="bg1"/>
                </a:solidFill>
              </a:rPr>
              <a:t>decision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making</a:t>
            </a:r>
            <a:r>
              <a:rPr lang="fi-FI" altLang="fi-FI" dirty="0" smtClean="0">
                <a:solidFill>
                  <a:schemeClr val="bg1"/>
                </a:solidFill>
              </a:rPr>
              <a:t>.</a:t>
            </a:r>
          </a:p>
          <a:p>
            <a:pPr marL="0" indent="0" algn="ctr">
              <a:buNone/>
            </a:pPr>
            <a:endParaRPr lang="fi-FI" altLang="fi-FI" sz="8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fi-FI" altLang="fi-FI" dirty="0" err="1" smtClean="0">
                <a:solidFill>
                  <a:srgbClr val="FFFF00"/>
                </a:solidFill>
              </a:rPr>
              <a:t>Avoid</a:t>
            </a:r>
            <a:r>
              <a:rPr lang="fi-FI" altLang="fi-FI" dirty="0" smtClean="0">
                <a:solidFill>
                  <a:srgbClr val="FFFF00"/>
                </a:solidFill>
              </a:rPr>
              <a:t> </a:t>
            </a:r>
            <a:r>
              <a:rPr lang="fi-FI" altLang="fi-FI" dirty="0" err="1" smtClean="0">
                <a:solidFill>
                  <a:srgbClr val="FFFF00"/>
                </a:solidFill>
              </a:rPr>
              <a:t>wrong</a:t>
            </a:r>
            <a:r>
              <a:rPr lang="fi-FI" altLang="fi-FI" dirty="0" smtClean="0">
                <a:solidFill>
                  <a:srgbClr val="FFFF00"/>
                </a:solidFill>
              </a:rPr>
              <a:t> </a:t>
            </a:r>
            <a:r>
              <a:rPr lang="fi-FI" altLang="fi-FI" dirty="0" err="1" smtClean="0">
                <a:solidFill>
                  <a:srgbClr val="FFFF00"/>
                </a:solidFill>
              </a:rPr>
              <a:t>conclusions</a:t>
            </a:r>
            <a:r>
              <a:rPr lang="fi-FI" altLang="fi-FI" dirty="0" smtClean="0">
                <a:solidFill>
                  <a:srgbClr val="FFFF00"/>
                </a:solidFill>
              </a:rPr>
              <a:t> </a:t>
            </a:r>
            <a:r>
              <a:rPr lang="fi-FI" altLang="fi-FI" dirty="0" err="1" smtClean="0">
                <a:solidFill>
                  <a:srgbClr val="FFFF00"/>
                </a:solidFill>
              </a:rPr>
              <a:t>which</a:t>
            </a:r>
            <a:r>
              <a:rPr lang="fi-FI" altLang="fi-FI" dirty="0" smtClean="0">
                <a:solidFill>
                  <a:srgbClr val="FFFF00"/>
                </a:solidFill>
              </a:rPr>
              <a:t> </a:t>
            </a:r>
            <a:r>
              <a:rPr lang="fi-FI" altLang="fi-FI" dirty="0" err="1" smtClean="0">
                <a:solidFill>
                  <a:srgbClr val="FFFF00"/>
                </a:solidFill>
              </a:rPr>
              <a:t>are</a:t>
            </a:r>
            <a:r>
              <a:rPr lang="fi-FI" altLang="fi-FI" dirty="0" smtClean="0">
                <a:solidFill>
                  <a:srgbClr val="FFFF00"/>
                </a:solidFill>
              </a:rPr>
              <a:t> </a:t>
            </a:r>
            <a:r>
              <a:rPr lang="fi-FI" altLang="fi-FI" dirty="0" err="1" smtClean="0">
                <a:solidFill>
                  <a:srgbClr val="FFFF00"/>
                </a:solidFill>
              </a:rPr>
              <a:t>driven</a:t>
            </a:r>
            <a:r>
              <a:rPr lang="fi-FI" altLang="fi-FI" dirty="0" smtClean="0">
                <a:solidFill>
                  <a:srgbClr val="FFFF00"/>
                </a:solidFill>
              </a:rPr>
              <a:t> </a:t>
            </a:r>
            <a:r>
              <a:rPr lang="fi-FI" altLang="fi-FI" dirty="0" err="1" smtClean="0">
                <a:solidFill>
                  <a:srgbClr val="FFFF00"/>
                </a:solidFill>
              </a:rPr>
              <a:t>by</a:t>
            </a:r>
            <a:r>
              <a:rPr lang="fi-FI" altLang="fi-FI" dirty="0" smtClean="0">
                <a:solidFill>
                  <a:srgbClr val="FFFF00"/>
                </a:solidFill>
              </a:rPr>
              <a:t> </a:t>
            </a:r>
            <a:r>
              <a:rPr lang="fi-FI" altLang="fi-FI" dirty="0" err="1" smtClean="0">
                <a:solidFill>
                  <a:srgbClr val="FFFF00"/>
                </a:solidFill>
              </a:rPr>
              <a:t>behavioural</a:t>
            </a:r>
            <a:r>
              <a:rPr lang="fi-FI" altLang="fi-FI" dirty="0" smtClean="0">
                <a:solidFill>
                  <a:srgbClr val="FFFF00"/>
                </a:solidFill>
              </a:rPr>
              <a:t> </a:t>
            </a:r>
            <a:r>
              <a:rPr lang="fi-FI" altLang="fi-FI" dirty="0" err="1" smtClean="0">
                <a:solidFill>
                  <a:srgbClr val="FFFF00"/>
                </a:solidFill>
              </a:rPr>
              <a:t>effects</a:t>
            </a:r>
            <a:r>
              <a:rPr lang="fi-FI" altLang="fi-FI" dirty="0" smtClean="0">
                <a:solidFill>
                  <a:srgbClr val="FFFF00"/>
                </a:solidFill>
              </a:rPr>
              <a:t> and </a:t>
            </a:r>
            <a:r>
              <a:rPr lang="fi-FI" altLang="fi-FI" dirty="0" err="1" smtClean="0">
                <a:solidFill>
                  <a:srgbClr val="FFFF00"/>
                </a:solidFill>
              </a:rPr>
              <a:t>biases</a:t>
            </a:r>
            <a:r>
              <a:rPr lang="fi-FI" altLang="fi-FI" dirty="0" smtClean="0">
                <a:solidFill>
                  <a:srgbClr val="FFFF00"/>
                </a:solidFill>
              </a:rPr>
              <a:t>.</a:t>
            </a:r>
          </a:p>
          <a:p>
            <a:pPr marL="0" indent="0" algn="ctr">
              <a:buNone/>
            </a:pPr>
            <a:endParaRPr lang="fi-FI" altLang="fi-FI" sz="800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fi-FI" altLang="fi-FI" dirty="0" err="1" smtClean="0">
                <a:solidFill>
                  <a:srgbClr val="FFFF00"/>
                </a:solidFill>
              </a:rPr>
              <a:t>Improve</a:t>
            </a:r>
            <a:r>
              <a:rPr lang="fi-FI" altLang="fi-FI" dirty="0" smtClean="0">
                <a:solidFill>
                  <a:srgbClr val="FFFF00"/>
                </a:solidFill>
              </a:rPr>
              <a:t> </a:t>
            </a:r>
            <a:r>
              <a:rPr lang="fi-FI" altLang="fi-FI" dirty="0" err="1" smtClean="0">
                <a:solidFill>
                  <a:srgbClr val="FFFF00"/>
                </a:solidFill>
              </a:rPr>
              <a:t>the</a:t>
            </a:r>
            <a:r>
              <a:rPr lang="fi-FI" altLang="fi-FI" dirty="0" smtClean="0">
                <a:solidFill>
                  <a:srgbClr val="FFFF00"/>
                </a:solidFill>
              </a:rPr>
              <a:t> </a:t>
            </a:r>
            <a:r>
              <a:rPr lang="fi-FI" altLang="fi-FI" dirty="0" err="1" smtClean="0">
                <a:solidFill>
                  <a:srgbClr val="FFFF00"/>
                </a:solidFill>
              </a:rPr>
              <a:t>trustworthiness</a:t>
            </a:r>
            <a:r>
              <a:rPr lang="fi-FI" altLang="fi-FI" dirty="0" smtClean="0">
                <a:solidFill>
                  <a:srgbClr val="FFFF00"/>
                </a:solidFill>
              </a:rPr>
              <a:t> of </a:t>
            </a:r>
            <a:r>
              <a:rPr lang="fi-FI" altLang="fi-FI" dirty="0" err="1" smtClean="0">
                <a:solidFill>
                  <a:srgbClr val="FFFF00"/>
                </a:solidFill>
              </a:rPr>
              <a:t>modelling</a:t>
            </a:r>
            <a:r>
              <a:rPr lang="fi-FI" altLang="fi-FI" dirty="0" smtClean="0">
                <a:solidFill>
                  <a:srgbClr val="FFFF00"/>
                </a:solidFill>
              </a:rPr>
              <a:t>.</a:t>
            </a:r>
          </a:p>
          <a:p>
            <a:pPr marL="0" indent="0" algn="ctr">
              <a:buNone/>
            </a:pPr>
            <a:endParaRPr lang="fi-FI" altLang="fi-FI" sz="8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fi-FI" altLang="fi-FI" dirty="0" err="1" smtClean="0">
                <a:solidFill>
                  <a:schemeClr val="bg1"/>
                </a:solidFill>
              </a:rPr>
              <a:t>Ethics</a:t>
            </a:r>
            <a:r>
              <a:rPr lang="fi-FI" altLang="fi-FI" dirty="0" smtClean="0">
                <a:solidFill>
                  <a:schemeClr val="bg1"/>
                </a:solidFill>
              </a:rPr>
              <a:t> in </a:t>
            </a:r>
            <a:r>
              <a:rPr lang="fi-FI" altLang="fi-FI" dirty="0" err="1" smtClean="0">
                <a:solidFill>
                  <a:schemeClr val="bg1"/>
                </a:solidFill>
              </a:rPr>
              <a:t>modelling</a:t>
            </a:r>
            <a:r>
              <a:rPr lang="fi-FI" altLang="fi-FI" dirty="0" smtClean="0">
                <a:solidFill>
                  <a:schemeClr val="bg1"/>
                </a:solidFill>
              </a:rPr>
              <a:t>.</a:t>
            </a:r>
          </a:p>
          <a:p>
            <a:pPr marL="0" indent="0" algn="ctr">
              <a:buNone/>
            </a:pPr>
            <a:endParaRPr lang="fi-FI" altLang="fi-FI" sz="8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fi-FI" altLang="fi-FI" dirty="0" err="1" smtClean="0">
                <a:solidFill>
                  <a:schemeClr val="bg1"/>
                </a:solidFill>
              </a:rPr>
              <a:t>Produce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better</a:t>
            </a:r>
            <a:r>
              <a:rPr lang="fi-FI" altLang="fi-FI" dirty="0" smtClean="0">
                <a:solidFill>
                  <a:schemeClr val="bg1"/>
                </a:solidFill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</a:rPr>
              <a:t>policies</a:t>
            </a:r>
            <a:r>
              <a:rPr lang="fi-FI" altLang="fi-FI" dirty="0" smtClean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678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539552" y="2636912"/>
            <a:ext cx="7985125" cy="4135437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2800" kern="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There exists </a:t>
            </a:r>
            <a:r>
              <a:rPr lang="en-US" sz="2800" kern="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one ideal model and a good </a:t>
            </a:r>
            <a:r>
              <a:rPr lang="en-US" sz="2800" kern="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specialist </a:t>
            </a:r>
            <a:r>
              <a:rPr lang="en-US" sz="2800" kern="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needs to find </a:t>
            </a:r>
            <a:r>
              <a:rPr lang="en-US" sz="2800" kern="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it</a:t>
            </a:r>
            <a:endParaRPr lang="en-US" sz="2800" kern="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2800" kern="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28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Hidden assumption:</a:t>
            </a:r>
          </a:p>
          <a:p>
            <a:pPr marL="342900" indent="19050" algn="ctr">
              <a:spcBef>
                <a:spcPct val="20000"/>
              </a:spcBef>
              <a:defRPr/>
            </a:pPr>
            <a:r>
              <a:rPr lang="en-US" sz="28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valid </a:t>
            </a:r>
            <a:r>
              <a:rPr lang="en-US" sz="28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or science based model </a:t>
            </a:r>
            <a:r>
              <a:rPr lang="en-US" sz="28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automatically produces a valid process and bias free objective results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fi-FI" sz="2800" kern="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9552" y="332656"/>
            <a:ext cx="822960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fi-FI" sz="3700" b="1" dirty="0" err="1">
                <a:ln w="6350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</a:rPr>
              <a:t>Model</a:t>
            </a:r>
            <a:r>
              <a:rPr lang="fi-FI" sz="3700" b="1" dirty="0">
                <a:ln w="6350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</a:rPr>
              <a:t> </a:t>
            </a:r>
            <a:r>
              <a:rPr lang="fi-FI" sz="3700" b="1" dirty="0" err="1" smtClean="0">
                <a:ln w="6350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</a:rPr>
              <a:t>validity</a:t>
            </a:r>
            <a:r>
              <a:rPr lang="fi-FI" sz="3700" b="1" dirty="0" smtClean="0">
                <a:ln w="6350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</a:rPr>
              <a:t>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fi-FI" sz="3700" b="1" dirty="0" smtClean="0">
                <a:ln w="6350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</a:rPr>
              <a:t>Science </a:t>
            </a:r>
            <a:r>
              <a:rPr lang="fi-FI" sz="3700" b="1" dirty="0" err="1" smtClean="0">
                <a:ln w="6350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</a:rPr>
              <a:t>based</a:t>
            </a:r>
            <a:r>
              <a:rPr lang="fi-FI" sz="3700" b="1" dirty="0" smtClean="0">
                <a:ln w="6350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</a:rPr>
              <a:t> </a:t>
            </a:r>
            <a:r>
              <a:rPr lang="fi-FI" sz="3700" b="1" dirty="0" err="1" smtClean="0">
                <a:ln w="6350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</a:rPr>
              <a:t>models</a:t>
            </a:r>
            <a:r>
              <a:rPr lang="fi-FI" sz="3700" b="1" dirty="0">
                <a:ln w="6350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</a:rPr>
              <a:t/>
            </a:r>
            <a:br>
              <a:rPr lang="fi-FI" sz="3700" b="1" dirty="0">
                <a:ln w="6350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</a:rPr>
            </a:br>
            <a:r>
              <a:rPr lang="en-US" sz="3700" b="1" dirty="0">
                <a:ln w="6350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</a:rPr>
              <a:t> </a:t>
            </a:r>
            <a:r>
              <a:rPr lang="fi-FI" sz="3700" b="1" dirty="0">
                <a:ln w="6350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</a:rPr>
              <a:t>The lure of objectivity</a:t>
            </a:r>
          </a:p>
        </p:txBody>
      </p:sp>
    </p:spTree>
    <p:extLst>
      <p:ext uri="{BB962C8B-B14F-4D97-AF65-F5344CB8AC3E}">
        <p14:creationId xmlns:p14="http://schemas.microsoft.com/office/powerpoint/2010/main" val="408591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11560" y="2564904"/>
            <a:ext cx="7985125" cy="1079500"/>
          </a:xfrm>
        </p:spPr>
        <p:txBody>
          <a:bodyPr/>
          <a:lstStyle/>
          <a:p>
            <a:pPr algn="ctr"/>
            <a:r>
              <a:rPr lang="fi-FI" altLang="fi-FI" dirty="0" err="1" smtClean="0">
                <a:solidFill>
                  <a:schemeClr val="bg1"/>
                </a:solidFill>
                <a:effectLst/>
              </a:rPr>
              <a:t>Some</a:t>
            </a:r>
            <a:r>
              <a:rPr lang="fi-FI" altLang="fi-FI" dirty="0" smtClean="0">
                <a:solidFill>
                  <a:schemeClr val="bg1"/>
                </a:solidFill>
                <a:effectLst/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  <a:effectLst/>
              </a:rPr>
              <a:t>modeling</a:t>
            </a:r>
            <a:r>
              <a:rPr lang="fi-FI" altLang="fi-FI" dirty="0" smtClean="0">
                <a:solidFill>
                  <a:schemeClr val="bg1"/>
                </a:solidFill>
                <a:effectLst/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  <a:effectLst/>
              </a:rPr>
              <a:t>areas</a:t>
            </a:r>
            <a:r>
              <a:rPr lang="fi-FI" altLang="fi-FI" dirty="0" smtClean="0">
                <a:solidFill>
                  <a:schemeClr val="bg1"/>
                </a:solidFill>
                <a:effectLst/>
              </a:rPr>
              <a:t> </a:t>
            </a:r>
            <a:r>
              <a:rPr lang="fi-FI" altLang="fi-FI" dirty="0" err="1" smtClean="0">
                <a:solidFill>
                  <a:schemeClr val="bg1"/>
                </a:solidFill>
                <a:effectLst/>
              </a:rPr>
              <a:t>have</a:t>
            </a:r>
            <a:r>
              <a:rPr lang="fi-FI" altLang="fi-FI" dirty="0" smtClean="0">
                <a:solidFill>
                  <a:schemeClr val="bg1"/>
                </a:solidFill>
                <a:effectLst/>
              </a:rPr>
              <a:t> a tradition in behavioral studies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83568" y="1961494"/>
            <a:ext cx="8133891" cy="4751184"/>
            <a:chOff x="493749" y="1516035"/>
            <a:chExt cx="8133891" cy="4751184"/>
          </a:xfrm>
        </p:grpSpPr>
        <p:pic>
          <p:nvPicPr>
            <p:cNvPr id="5" name="Picture 9" descr="Donella Meadows portra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749" y="2596155"/>
              <a:ext cx="3096344" cy="17287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720917" y="1843272"/>
              <a:ext cx="276550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i-FI" sz="2400" b="1" i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Donella </a:t>
              </a:r>
              <a:r>
                <a:rPr lang="fi-FI" sz="2400" b="1" i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Meadows</a:t>
              </a:r>
            </a:p>
          </p:txBody>
        </p:sp>
        <p:pic>
          <p:nvPicPr>
            <p:cNvPr id="7" name="Picture 11" descr="/published-derivatives/meadows/figures/meadows_ltg_frontcover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9992" y="2005710"/>
              <a:ext cx="1440160" cy="2030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3" descr="http://www.uow.edu.au/%7Esharonb/STS300/limits/images/feedback.gi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87481" y="4216182"/>
              <a:ext cx="1440159" cy="19638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5" descr="http://evsca.org/resources/images/LTG_GraphFromVideo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4467019"/>
              <a:ext cx="2331278" cy="1800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7" descr="Club of Rome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58445" y="1516035"/>
              <a:ext cx="1697330" cy="21602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720917" y="4526658"/>
              <a:ext cx="254749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i-FI" sz="2000" dirty="0" smtClean="0">
                  <a:solidFill>
                    <a:prstClr val="white"/>
                  </a:solidFill>
                </a:rPr>
                <a:t>The Limits to Growth</a:t>
              </a:r>
            </a:p>
            <a:p>
              <a:pPr algn="ctr"/>
              <a:r>
                <a:rPr lang="fi-FI" sz="2000" dirty="0" smtClean="0">
                  <a:solidFill>
                    <a:prstClr val="white"/>
                  </a:solidFill>
                </a:rPr>
                <a:t>1972</a:t>
              </a:r>
              <a:endParaRPr lang="fi-FI" sz="2000" dirty="0">
                <a:solidFill>
                  <a:prstClr val="white"/>
                </a:solidFill>
              </a:endParaRPr>
            </a:p>
          </p:txBody>
        </p:sp>
      </p:grp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7985125" cy="1079500"/>
          </a:xfrm>
        </p:spPr>
        <p:txBody>
          <a:bodyPr/>
          <a:lstStyle/>
          <a:p>
            <a:pPr algn="ctr">
              <a:defRPr/>
            </a:pPr>
            <a:r>
              <a:rPr lang="en-US" sz="3700" dirty="0" smtClean="0">
                <a:solidFill>
                  <a:schemeClr val="bg1"/>
                </a:solidFill>
              </a:rPr>
              <a:t>Early Global System Dynamics Models Included Social </a:t>
            </a:r>
            <a:r>
              <a:rPr lang="en-US" sz="3700" dirty="0" err="1" smtClean="0">
                <a:solidFill>
                  <a:schemeClr val="bg1"/>
                </a:solidFill>
              </a:rPr>
              <a:t>Behaviour</a:t>
            </a:r>
            <a:endParaRPr lang="fi-FI" sz="37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06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003550"/>
            <a:ext cx="3024187" cy="327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fi-FI" sz="3700" dirty="0" smtClean="0">
                <a:solidFill>
                  <a:schemeClr val="bg1"/>
                </a:solidFill>
              </a:rPr>
              <a:t>Judgement and Decision making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6300788" y="6308725"/>
            <a:ext cx="22479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altLang="fi-FI" sz="1200">
                <a:solidFill>
                  <a:schemeClr val="bg1"/>
                </a:solidFill>
              </a:rPr>
              <a:t>From: Kahneman and Tversky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68313" y="1557338"/>
            <a:ext cx="7985125" cy="4135437"/>
          </a:xfrm>
        </p:spPr>
        <p:txBody>
          <a:bodyPr/>
          <a:lstStyle/>
          <a:p>
            <a:pPr>
              <a:defRPr/>
            </a:pPr>
            <a:r>
              <a:rPr lang="fi-FI" dirty="0" smtClean="0">
                <a:solidFill>
                  <a:srgbClr val="FFFF00"/>
                </a:solidFill>
              </a:rPr>
              <a:t>Decision theory is not enough to explain human choices</a:t>
            </a:r>
          </a:p>
          <a:p>
            <a:pPr>
              <a:defRPr/>
            </a:pPr>
            <a:r>
              <a:rPr lang="fi-FI" dirty="0" smtClean="0">
                <a:solidFill>
                  <a:srgbClr val="FFFF00"/>
                </a:solidFill>
              </a:rPr>
              <a:t>Axioms of </a:t>
            </a:r>
            <a:r>
              <a:rPr lang="fi-FI" dirty="0" err="1" smtClean="0">
                <a:solidFill>
                  <a:srgbClr val="FFFF00"/>
                </a:solidFill>
              </a:rPr>
              <a:t>rationality</a:t>
            </a:r>
            <a:r>
              <a:rPr lang="fi-FI" dirty="0" smtClean="0">
                <a:solidFill>
                  <a:srgbClr val="FFFF00"/>
                </a:solidFill>
              </a:rPr>
              <a:t> </a:t>
            </a:r>
            <a:r>
              <a:rPr lang="fi-FI" dirty="0" err="1" smtClean="0">
                <a:solidFill>
                  <a:srgbClr val="FFFF00"/>
                </a:solidFill>
              </a:rPr>
              <a:t>not</a:t>
            </a:r>
            <a:r>
              <a:rPr lang="fi-FI" dirty="0" smtClean="0">
                <a:solidFill>
                  <a:srgbClr val="FFFF00"/>
                </a:solidFill>
              </a:rPr>
              <a:t> </a:t>
            </a:r>
            <a:r>
              <a:rPr lang="fi-FI" dirty="0" err="1" smtClean="0">
                <a:solidFill>
                  <a:srgbClr val="FFFF00"/>
                </a:solidFill>
              </a:rPr>
              <a:t>followed</a:t>
            </a:r>
            <a:endParaRPr lang="fi-FI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fi-FI" dirty="0" err="1">
                <a:solidFill>
                  <a:srgbClr val="FFFF00"/>
                </a:solidFill>
              </a:rPr>
              <a:t>Cognitive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dirty="0" err="1" smtClean="0">
                <a:solidFill>
                  <a:srgbClr val="FFFF00"/>
                </a:solidFill>
              </a:rPr>
              <a:t>biases</a:t>
            </a:r>
            <a:endParaRPr lang="fi-FI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fi-FI" dirty="0" smtClean="0">
                <a:solidFill>
                  <a:schemeClr val="bg1"/>
                </a:solidFill>
              </a:rPr>
              <a:t>Bounded rationality (Herbert Simon)</a:t>
            </a:r>
          </a:p>
          <a:p>
            <a:pPr>
              <a:defRPr/>
            </a:pPr>
            <a:r>
              <a:rPr lang="fi-FI" dirty="0" smtClean="0">
                <a:solidFill>
                  <a:schemeClr val="bg1"/>
                </a:solidFill>
              </a:rPr>
              <a:t>Prospect theory: gains and </a:t>
            </a:r>
          </a:p>
          <a:p>
            <a:pPr indent="19050">
              <a:buFontTx/>
              <a:buNone/>
              <a:defRPr/>
            </a:pPr>
            <a:r>
              <a:rPr lang="fi-FI" dirty="0" smtClean="0">
                <a:solidFill>
                  <a:schemeClr val="bg1"/>
                </a:solidFill>
              </a:rPr>
              <a:t>losses seen differently (Daniel </a:t>
            </a:r>
          </a:p>
          <a:p>
            <a:pPr indent="19050">
              <a:buFontTx/>
              <a:buNone/>
              <a:defRPr/>
            </a:pPr>
            <a:r>
              <a:rPr lang="fi-FI" dirty="0" smtClean="0">
                <a:solidFill>
                  <a:schemeClr val="bg1"/>
                </a:solidFill>
              </a:rPr>
              <a:t>Kahneman and Amos Tversky)</a:t>
            </a:r>
          </a:p>
          <a:p>
            <a:pPr>
              <a:defRPr/>
            </a:pPr>
            <a:r>
              <a:rPr lang="fi-FI" dirty="0" err="1" smtClean="0">
                <a:solidFill>
                  <a:schemeClr val="bg1"/>
                </a:solidFill>
              </a:rPr>
              <a:t>Heuristics</a:t>
            </a:r>
            <a:r>
              <a:rPr lang="fi-FI" dirty="0" smtClean="0">
                <a:solidFill>
                  <a:schemeClr val="bg1"/>
                </a:solidFill>
              </a:rPr>
              <a:t> (Gerd Gigerenzer)</a:t>
            </a:r>
          </a:p>
          <a:p>
            <a:pPr>
              <a:defRPr/>
            </a:pPr>
            <a:r>
              <a:rPr lang="fi-FI" dirty="0" smtClean="0">
                <a:solidFill>
                  <a:schemeClr val="bg1"/>
                </a:solidFill>
              </a:rPr>
              <a:t>Systems 1 and 2 thinking                                            (Evans, Stanovich, Kahneman)</a:t>
            </a:r>
          </a:p>
          <a:p>
            <a:pPr>
              <a:defRPr/>
            </a:pPr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>
              <a:defRPr/>
            </a:pPr>
            <a:r>
              <a:rPr lang="fi-FI" altLang="en-US" sz="37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Decision</a:t>
            </a:r>
            <a:r>
              <a:rPr lang="fi-FI" altLang="en-US" sz="3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Analysis: </a:t>
            </a:r>
            <a:r>
              <a:rPr lang="fi-FI" altLang="en-US" sz="37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fi-FI" altLang="en-US" sz="3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altLang="en-US" sz="37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Splitting</a:t>
            </a:r>
            <a:r>
              <a:rPr lang="fi-FI" altLang="en-US" sz="3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altLang="en-US" sz="37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fi-FI" altLang="en-US" sz="37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ias</a:t>
            </a:r>
            <a:endParaRPr lang="en-US" altLang="en-US" sz="37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867" name="Tekstiruutu 2"/>
          <p:cNvSpPr txBox="1">
            <a:spLocks noChangeArrowheads="1"/>
          </p:cNvSpPr>
          <p:nvPr/>
        </p:nvSpPr>
        <p:spPr bwMode="auto">
          <a:xfrm>
            <a:off x="495838" y="1343025"/>
            <a:ext cx="8058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400"/>
              </a:spcBef>
              <a:buFont typeface="Arial" panose="020B0604020202020204" pitchFamily="34" charset="0"/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300"/>
              </a:spcBef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dirty="0"/>
              <a:t>Higher weight if </a:t>
            </a:r>
            <a:r>
              <a:rPr lang="en-US" altLang="en-US" dirty="0" smtClean="0"/>
              <a:t>environmental attribute </a:t>
            </a:r>
            <a:r>
              <a:rPr lang="en-US" altLang="en-US" dirty="0"/>
              <a:t>is split into more detailed lower level attributes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en-US" dirty="0"/>
          </a:p>
        </p:txBody>
      </p:sp>
      <p:cxnSp>
        <p:nvCxnSpPr>
          <p:cNvPr id="8" name="Suora yhdysviiva 7"/>
          <p:cNvCxnSpPr/>
          <p:nvPr/>
        </p:nvCxnSpPr>
        <p:spPr bwMode="auto">
          <a:xfrm>
            <a:off x="1112838" y="4159250"/>
            <a:ext cx="404812" cy="0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uora yhdysviiva 8"/>
          <p:cNvCxnSpPr/>
          <p:nvPr/>
        </p:nvCxnSpPr>
        <p:spPr bwMode="auto">
          <a:xfrm flipV="1">
            <a:off x="1512888" y="3590925"/>
            <a:ext cx="4762" cy="1227138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 bwMode="auto">
          <a:xfrm>
            <a:off x="1512888" y="3590925"/>
            <a:ext cx="641350" cy="1588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>
            <a:endCxn id="17" idx="1"/>
          </p:cNvCxnSpPr>
          <p:nvPr/>
        </p:nvCxnSpPr>
        <p:spPr bwMode="auto">
          <a:xfrm>
            <a:off x="1512888" y="4818063"/>
            <a:ext cx="1227137" cy="0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 bwMode="auto">
          <a:xfrm flipV="1">
            <a:off x="2154238" y="3292475"/>
            <a:ext cx="0" cy="581025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 bwMode="auto">
          <a:xfrm flipV="1">
            <a:off x="2154238" y="3302000"/>
            <a:ext cx="588962" cy="0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 bwMode="auto">
          <a:xfrm>
            <a:off x="2154238" y="3870325"/>
            <a:ext cx="588962" cy="6350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yöristetty suorakulmio 14"/>
          <p:cNvSpPr/>
          <p:nvPr/>
        </p:nvSpPr>
        <p:spPr bwMode="auto">
          <a:xfrm>
            <a:off x="2743200" y="3124200"/>
            <a:ext cx="1298575" cy="35718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 err="1">
                <a:solidFill>
                  <a:schemeClr val="tx1"/>
                </a:solidFill>
              </a:rPr>
              <a:t>Recreation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Pyöristetty suorakulmio 15"/>
          <p:cNvSpPr/>
          <p:nvPr/>
        </p:nvSpPr>
        <p:spPr bwMode="auto">
          <a:xfrm>
            <a:off x="2743200" y="3698875"/>
            <a:ext cx="1298575" cy="3556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 err="1">
                <a:solidFill>
                  <a:schemeClr val="tx1"/>
                </a:solidFill>
              </a:rPr>
              <a:t>Nature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7" name="Pyöristetty suorakulmio 16"/>
          <p:cNvSpPr/>
          <p:nvPr/>
        </p:nvSpPr>
        <p:spPr bwMode="auto">
          <a:xfrm>
            <a:off x="2740025" y="4640263"/>
            <a:ext cx="1281113" cy="3556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 err="1">
                <a:solidFill>
                  <a:schemeClr val="tx1"/>
                </a:solidFill>
              </a:rPr>
              <a:t>Economy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8" name="Suora yhdysviiva 17"/>
          <p:cNvCxnSpPr/>
          <p:nvPr/>
        </p:nvCxnSpPr>
        <p:spPr bwMode="auto">
          <a:xfrm>
            <a:off x="4643438" y="4368800"/>
            <a:ext cx="404812" cy="0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yhdysviiva 18"/>
          <p:cNvCxnSpPr/>
          <p:nvPr/>
        </p:nvCxnSpPr>
        <p:spPr bwMode="auto">
          <a:xfrm flipV="1">
            <a:off x="5048250" y="3421063"/>
            <a:ext cx="0" cy="1608137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yhdysviiva 19"/>
          <p:cNvCxnSpPr/>
          <p:nvPr/>
        </p:nvCxnSpPr>
        <p:spPr bwMode="auto">
          <a:xfrm>
            <a:off x="5053013" y="3429000"/>
            <a:ext cx="771525" cy="1588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>
            <a:endCxn id="27" idx="1"/>
          </p:cNvCxnSpPr>
          <p:nvPr/>
        </p:nvCxnSpPr>
        <p:spPr bwMode="auto">
          <a:xfrm>
            <a:off x="5053013" y="5029200"/>
            <a:ext cx="1473200" cy="6350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21"/>
          <p:cNvCxnSpPr/>
          <p:nvPr/>
        </p:nvCxnSpPr>
        <p:spPr bwMode="auto">
          <a:xfrm flipV="1">
            <a:off x="5824538" y="3524250"/>
            <a:ext cx="0" cy="539750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/>
          <p:cNvCxnSpPr/>
          <p:nvPr/>
        </p:nvCxnSpPr>
        <p:spPr bwMode="auto">
          <a:xfrm>
            <a:off x="5824538" y="3602038"/>
            <a:ext cx="701675" cy="0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yhdysviiva 23"/>
          <p:cNvCxnSpPr/>
          <p:nvPr/>
        </p:nvCxnSpPr>
        <p:spPr bwMode="auto">
          <a:xfrm flipV="1">
            <a:off x="5824538" y="4064000"/>
            <a:ext cx="701675" cy="0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yöristetty suorakulmio 24"/>
          <p:cNvSpPr/>
          <p:nvPr/>
        </p:nvSpPr>
        <p:spPr bwMode="auto">
          <a:xfrm>
            <a:off x="6526213" y="3424238"/>
            <a:ext cx="2070100" cy="3556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200" dirty="0" err="1">
                <a:solidFill>
                  <a:schemeClr val="tx1"/>
                </a:solidFill>
              </a:rPr>
              <a:t>Dense</a:t>
            </a:r>
            <a:r>
              <a:rPr lang="fi-FI" sz="1200" dirty="0">
                <a:solidFill>
                  <a:schemeClr val="tx1"/>
                </a:solidFill>
              </a:rPr>
              <a:t> </a:t>
            </a:r>
            <a:r>
              <a:rPr lang="fi-FI" sz="1200" dirty="0" err="1">
                <a:solidFill>
                  <a:schemeClr val="tx1"/>
                </a:solidFill>
              </a:rPr>
              <a:t>bay</a:t>
            </a:r>
            <a:r>
              <a:rPr lang="fi-FI" sz="1200" dirty="0">
                <a:solidFill>
                  <a:schemeClr val="tx1"/>
                </a:solidFill>
              </a:rPr>
              <a:t> </a:t>
            </a:r>
            <a:r>
              <a:rPr lang="fi-FI" sz="1200" dirty="0" err="1">
                <a:solidFill>
                  <a:schemeClr val="tx1"/>
                </a:solidFill>
              </a:rPr>
              <a:t>vegetation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Pyöristetty suorakulmio 25"/>
          <p:cNvSpPr/>
          <p:nvPr/>
        </p:nvSpPr>
        <p:spPr bwMode="auto">
          <a:xfrm>
            <a:off x="6526213" y="3886200"/>
            <a:ext cx="2070100" cy="35718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200" dirty="0" err="1">
                <a:solidFill>
                  <a:schemeClr val="tx1"/>
                </a:solidFill>
              </a:rPr>
              <a:t>Shoreline</a:t>
            </a:r>
            <a:r>
              <a:rPr lang="fi-FI" sz="1200" dirty="0">
                <a:solidFill>
                  <a:schemeClr val="tx1"/>
                </a:solidFill>
              </a:rPr>
              <a:t> </a:t>
            </a:r>
            <a:r>
              <a:rPr lang="fi-FI" sz="1200" dirty="0" err="1">
                <a:solidFill>
                  <a:schemeClr val="tx1"/>
                </a:solidFill>
              </a:rPr>
              <a:t>vegetation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7" name="Pyöristetty suorakulmio 26"/>
          <p:cNvSpPr/>
          <p:nvPr/>
        </p:nvSpPr>
        <p:spPr bwMode="auto">
          <a:xfrm>
            <a:off x="6526213" y="4857750"/>
            <a:ext cx="1528762" cy="3556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 err="1">
                <a:solidFill>
                  <a:schemeClr val="tx1"/>
                </a:solidFill>
              </a:rPr>
              <a:t>Economy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28" name="Suora yhdysviiva 27"/>
          <p:cNvCxnSpPr/>
          <p:nvPr/>
        </p:nvCxnSpPr>
        <p:spPr bwMode="auto">
          <a:xfrm flipV="1">
            <a:off x="5824538" y="3222625"/>
            <a:ext cx="0" cy="577850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28"/>
          <p:cNvCxnSpPr/>
          <p:nvPr/>
        </p:nvCxnSpPr>
        <p:spPr bwMode="auto">
          <a:xfrm>
            <a:off x="5824538" y="3182938"/>
            <a:ext cx="701675" cy="6350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29"/>
          <p:cNvCxnSpPr/>
          <p:nvPr/>
        </p:nvCxnSpPr>
        <p:spPr bwMode="auto">
          <a:xfrm flipV="1">
            <a:off x="5824538" y="2795588"/>
            <a:ext cx="0" cy="577850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yhdysviiva 30"/>
          <p:cNvCxnSpPr/>
          <p:nvPr/>
        </p:nvCxnSpPr>
        <p:spPr bwMode="auto">
          <a:xfrm>
            <a:off x="5824538" y="2759075"/>
            <a:ext cx="701675" cy="3175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yhdysviiva 31"/>
          <p:cNvCxnSpPr/>
          <p:nvPr/>
        </p:nvCxnSpPr>
        <p:spPr bwMode="auto">
          <a:xfrm flipV="1">
            <a:off x="5824538" y="2373313"/>
            <a:ext cx="0" cy="644525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yhdysviiva 32"/>
          <p:cNvCxnSpPr/>
          <p:nvPr/>
        </p:nvCxnSpPr>
        <p:spPr bwMode="auto">
          <a:xfrm>
            <a:off x="5824538" y="2384425"/>
            <a:ext cx="701675" cy="7938"/>
          </a:xfrm>
          <a:prstGeom prst="lin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yöristetty suorakulmio 33"/>
          <p:cNvSpPr/>
          <p:nvPr/>
        </p:nvSpPr>
        <p:spPr bwMode="auto">
          <a:xfrm>
            <a:off x="6526213" y="2989263"/>
            <a:ext cx="2070100" cy="35718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 err="1">
                <a:solidFill>
                  <a:schemeClr val="tx1"/>
                </a:solidFill>
              </a:rPr>
              <a:t>Reproduction</a:t>
            </a:r>
            <a:r>
              <a:rPr lang="fi-FI" sz="1400" dirty="0">
                <a:solidFill>
                  <a:schemeClr val="tx1"/>
                </a:solidFill>
              </a:rPr>
              <a:t> of </a:t>
            </a:r>
            <a:r>
              <a:rPr lang="fi-FI" sz="1400" dirty="0" err="1">
                <a:solidFill>
                  <a:schemeClr val="tx1"/>
                </a:solidFill>
              </a:rPr>
              <a:t>fish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5" name="Pyöristetty suorakulmio 34"/>
          <p:cNvSpPr/>
          <p:nvPr/>
        </p:nvSpPr>
        <p:spPr bwMode="auto">
          <a:xfrm>
            <a:off x="6526213" y="2581275"/>
            <a:ext cx="2070100" cy="3556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 err="1">
                <a:solidFill>
                  <a:schemeClr val="tx1"/>
                </a:solidFill>
              </a:rPr>
              <a:t>Recreational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fishing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6" name="Pyöristetty suorakulmio 35"/>
          <p:cNvSpPr/>
          <p:nvPr/>
        </p:nvSpPr>
        <p:spPr bwMode="auto">
          <a:xfrm>
            <a:off x="6526213" y="2173288"/>
            <a:ext cx="2070100" cy="35718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200" dirty="0" err="1">
                <a:solidFill>
                  <a:schemeClr val="tx1"/>
                </a:solidFill>
              </a:rPr>
              <a:t>Variation</a:t>
            </a:r>
            <a:r>
              <a:rPr lang="fi-FI" sz="1200" dirty="0">
                <a:solidFill>
                  <a:schemeClr val="tx1"/>
                </a:solidFill>
              </a:rPr>
              <a:t> in </a:t>
            </a:r>
            <a:r>
              <a:rPr lang="fi-FI" sz="1200" dirty="0" err="1">
                <a:solidFill>
                  <a:schemeClr val="tx1"/>
                </a:solidFill>
              </a:rPr>
              <a:t>water</a:t>
            </a:r>
            <a:r>
              <a:rPr lang="fi-FI" sz="1200" dirty="0">
                <a:solidFill>
                  <a:schemeClr val="tx1"/>
                </a:solidFill>
              </a:rPr>
              <a:t> </a:t>
            </a:r>
            <a:r>
              <a:rPr lang="fi-FI" sz="1200" dirty="0" err="1">
                <a:solidFill>
                  <a:schemeClr val="tx1"/>
                </a:solidFill>
              </a:rPr>
              <a:t>level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6897" name="Tekstiruutu 1"/>
          <p:cNvSpPr txBox="1">
            <a:spLocks noChangeArrowheads="1"/>
          </p:cNvSpPr>
          <p:nvPr/>
        </p:nvSpPr>
        <p:spPr bwMode="auto">
          <a:xfrm>
            <a:off x="2274888" y="2974975"/>
            <a:ext cx="504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400"/>
              </a:spcBef>
              <a:buFont typeface="Arial" panose="020B0604020202020204" pitchFamily="34" charset="0"/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300"/>
              </a:spcBef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en-US" sz="1800"/>
              <a:t>2/6</a:t>
            </a:r>
            <a:endParaRPr lang="en-US" altLang="en-US" sz="1800"/>
          </a:p>
        </p:txBody>
      </p:sp>
      <p:sp>
        <p:nvSpPr>
          <p:cNvPr id="36898" name="Tekstiruutu 37"/>
          <p:cNvSpPr txBox="1">
            <a:spLocks noChangeArrowheads="1"/>
          </p:cNvSpPr>
          <p:nvPr/>
        </p:nvSpPr>
        <p:spPr bwMode="auto">
          <a:xfrm>
            <a:off x="2274888" y="3556000"/>
            <a:ext cx="504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400"/>
              </a:spcBef>
              <a:buFont typeface="Arial" panose="020B0604020202020204" pitchFamily="34" charset="0"/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300"/>
              </a:spcBef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en-US" sz="1800"/>
              <a:t>2/6</a:t>
            </a:r>
            <a:endParaRPr lang="en-US" altLang="en-US" sz="1800"/>
          </a:p>
        </p:txBody>
      </p:sp>
      <p:sp>
        <p:nvSpPr>
          <p:cNvPr id="36899" name="Tekstiruutu 38"/>
          <p:cNvSpPr txBox="1">
            <a:spLocks noChangeArrowheads="1"/>
          </p:cNvSpPr>
          <p:nvPr/>
        </p:nvSpPr>
        <p:spPr bwMode="auto">
          <a:xfrm>
            <a:off x="2301875" y="4465638"/>
            <a:ext cx="5048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400"/>
              </a:spcBef>
              <a:buFont typeface="Arial" panose="020B0604020202020204" pitchFamily="34" charset="0"/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300"/>
              </a:spcBef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en-US" sz="1800"/>
              <a:t>2/6</a:t>
            </a:r>
            <a:endParaRPr lang="en-US" altLang="en-US" sz="1800"/>
          </a:p>
        </p:txBody>
      </p:sp>
      <p:sp>
        <p:nvSpPr>
          <p:cNvPr id="36900" name="Tekstiruutu 39"/>
          <p:cNvSpPr txBox="1">
            <a:spLocks noChangeArrowheads="1"/>
          </p:cNvSpPr>
          <p:nvPr/>
        </p:nvSpPr>
        <p:spPr bwMode="auto">
          <a:xfrm>
            <a:off x="5938838" y="2071688"/>
            <a:ext cx="506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400"/>
              </a:spcBef>
              <a:buFont typeface="Arial" panose="020B0604020202020204" pitchFamily="34" charset="0"/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300"/>
              </a:spcBef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en-US" sz="1800"/>
              <a:t>1/6</a:t>
            </a:r>
            <a:endParaRPr lang="en-US" altLang="en-US" sz="1800"/>
          </a:p>
        </p:txBody>
      </p:sp>
      <p:sp>
        <p:nvSpPr>
          <p:cNvPr id="36901" name="Tekstiruutu 43"/>
          <p:cNvSpPr txBox="1">
            <a:spLocks noChangeArrowheads="1"/>
          </p:cNvSpPr>
          <p:nvPr/>
        </p:nvSpPr>
        <p:spPr bwMode="auto">
          <a:xfrm>
            <a:off x="6010275" y="4699000"/>
            <a:ext cx="506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400"/>
              </a:spcBef>
              <a:buFont typeface="Arial" panose="020B0604020202020204" pitchFamily="34" charset="0"/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300"/>
              </a:spcBef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en-US" sz="1800"/>
              <a:t>1/6</a:t>
            </a:r>
            <a:endParaRPr lang="en-US" altLang="en-US" sz="1800"/>
          </a:p>
        </p:txBody>
      </p:sp>
      <p:sp>
        <p:nvSpPr>
          <p:cNvPr id="36902" name="Tekstiruutu 59"/>
          <p:cNvSpPr txBox="1">
            <a:spLocks noChangeArrowheads="1"/>
          </p:cNvSpPr>
          <p:nvPr/>
        </p:nvSpPr>
        <p:spPr bwMode="auto">
          <a:xfrm>
            <a:off x="5938838" y="2438400"/>
            <a:ext cx="5064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400"/>
              </a:spcBef>
              <a:buFont typeface="Arial" panose="020B0604020202020204" pitchFamily="34" charset="0"/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300"/>
              </a:spcBef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en-US" sz="1800"/>
              <a:t>1/6</a:t>
            </a:r>
            <a:endParaRPr lang="en-US" altLang="en-US" sz="1800"/>
          </a:p>
        </p:txBody>
      </p:sp>
      <p:sp>
        <p:nvSpPr>
          <p:cNvPr id="36903" name="Tekstiruutu 60"/>
          <p:cNvSpPr txBox="1">
            <a:spLocks noChangeArrowheads="1"/>
          </p:cNvSpPr>
          <p:nvPr/>
        </p:nvSpPr>
        <p:spPr bwMode="auto">
          <a:xfrm>
            <a:off x="5938838" y="2863850"/>
            <a:ext cx="5064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400"/>
              </a:spcBef>
              <a:buFont typeface="Arial" panose="020B0604020202020204" pitchFamily="34" charset="0"/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300"/>
              </a:spcBef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en-US" sz="1800"/>
              <a:t>1/6</a:t>
            </a:r>
            <a:endParaRPr lang="en-US" altLang="en-US" sz="1800"/>
          </a:p>
        </p:txBody>
      </p:sp>
      <p:sp>
        <p:nvSpPr>
          <p:cNvPr id="36904" name="Tekstiruutu 61"/>
          <p:cNvSpPr txBox="1">
            <a:spLocks noChangeArrowheads="1"/>
          </p:cNvSpPr>
          <p:nvPr/>
        </p:nvSpPr>
        <p:spPr bwMode="auto">
          <a:xfrm>
            <a:off x="5934075" y="3268663"/>
            <a:ext cx="5048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400"/>
              </a:spcBef>
              <a:buFont typeface="Arial" panose="020B0604020202020204" pitchFamily="34" charset="0"/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300"/>
              </a:spcBef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en-US" sz="1800"/>
              <a:t>1/6</a:t>
            </a:r>
            <a:endParaRPr lang="en-US" altLang="en-US" sz="1800"/>
          </a:p>
        </p:txBody>
      </p:sp>
      <p:sp>
        <p:nvSpPr>
          <p:cNvPr id="36905" name="Tekstiruutu 62"/>
          <p:cNvSpPr txBox="1">
            <a:spLocks noChangeArrowheads="1"/>
          </p:cNvSpPr>
          <p:nvPr/>
        </p:nvSpPr>
        <p:spPr bwMode="auto">
          <a:xfrm>
            <a:off x="5943600" y="3732213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400"/>
              </a:spcBef>
              <a:buFont typeface="Arial" panose="020B0604020202020204" pitchFamily="34" charset="0"/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300"/>
              </a:spcBef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en-US" sz="1800"/>
              <a:t>1/6</a:t>
            </a:r>
            <a:endParaRPr lang="en-US" altLang="en-US" sz="1800"/>
          </a:p>
        </p:txBody>
      </p:sp>
      <p:sp>
        <p:nvSpPr>
          <p:cNvPr id="36906" name="Tekstiruutu 2"/>
          <p:cNvSpPr txBox="1">
            <a:spLocks noChangeArrowheads="1"/>
          </p:cNvSpPr>
          <p:nvPr/>
        </p:nvSpPr>
        <p:spPr bwMode="auto">
          <a:xfrm>
            <a:off x="638175" y="5956300"/>
            <a:ext cx="80581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400"/>
              </a:spcBef>
              <a:buFont typeface="Arial" panose="020B0604020202020204" pitchFamily="34" charset="0"/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300"/>
              </a:spcBef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Occurs e.g. when people give equal weights to all attributes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en-US"/>
          </a:p>
        </p:txBody>
      </p:sp>
      <p:sp>
        <p:nvSpPr>
          <p:cNvPr id="36876" name="Tekstiruutu 3687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09501" y="3291116"/>
            <a:ext cx="1199816" cy="276999"/>
          </a:xfrm>
          <a:prstGeom prst="rect">
            <a:avLst/>
          </a:prstGeom>
          <a:blipFill rotWithShape="0">
            <a:blip r:embed="rId2"/>
            <a:stretch>
              <a:fillRect l="-2030" r="-3553" b="-37778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80" name="Tekstiruutu 7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00221" y="3135907"/>
            <a:ext cx="1199816" cy="276999"/>
          </a:xfrm>
          <a:prstGeom prst="rect">
            <a:avLst/>
          </a:prstGeom>
          <a:blipFill rotWithShape="0">
            <a:blip r:embed="rId3"/>
            <a:stretch>
              <a:fillRect l="-2030" r="-4061" b="-34783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81" name="Tekstiruutu 8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06457" y="4794549"/>
            <a:ext cx="1288173" cy="276999"/>
          </a:xfrm>
          <a:prstGeom prst="rect">
            <a:avLst/>
          </a:prstGeom>
          <a:blipFill rotWithShape="0">
            <a:blip r:embed="rId4"/>
            <a:stretch>
              <a:fillRect l="-1887" t="-2222" r="-3774" b="-37778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82" name="Tekstiruutu 8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00221" y="5003638"/>
            <a:ext cx="1288173" cy="276999"/>
          </a:xfrm>
          <a:prstGeom prst="rect">
            <a:avLst/>
          </a:prstGeom>
          <a:blipFill rotWithShape="0">
            <a:blip r:embed="rId5"/>
            <a:stretch>
              <a:fillRect l="-1887" r="-3774" b="-37778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83" name="Tekstiruutu 8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014446" y="5256459"/>
            <a:ext cx="1078757" cy="523220"/>
          </a:xfrm>
          <a:prstGeom prst="rect">
            <a:avLst/>
          </a:prstGeom>
          <a:blipFill rotWithShape="0">
            <a:blip r:embed="rId6"/>
            <a:stretch>
              <a:fillRect/>
            </a:stretch>
          </a:blipFill>
          <a:ln w="19050">
            <a:noFill/>
          </a:ln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84" name="Tekstiruutu 8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175375" y="5292504"/>
            <a:ext cx="1078757" cy="523220"/>
          </a:xfrm>
          <a:prstGeom prst="rect">
            <a:avLst/>
          </a:prstGeom>
          <a:blipFill rotWithShape="0">
            <a:blip r:embed="rId7"/>
            <a:stretch>
              <a:fillRect/>
            </a:stretch>
          </a:blipFill>
          <a:ln w="19050">
            <a:noFill/>
          </a:ln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9005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7263" y="1744663"/>
            <a:ext cx="4549775" cy="216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419600"/>
            <a:ext cx="4675188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Suorakulmio 2"/>
          <p:cNvSpPr>
            <a:spLocks noChangeArrowheads="1"/>
          </p:cNvSpPr>
          <p:nvPr/>
        </p:nvSpPr>
        <p:spPr bwMode="auto">
          <a:xfrm>
            <a:off x="1657350" y="1328738"/>
            <a:ext cx="6096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400"/>
              </a:spcBef>
              <a:buFont typeface="Arial" panose="020B0604020202020204" pitchFamily="34" charset="0"/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300"/>
              </a:spcBef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en-US" sz="2000"/>
              <a:t>Students with debiasing guidance: </a:t>
            </a:r>
            <a:r>
              <a:rPr lang="fi-FI" altLang="en-US" sz="2000" i="1"/>
              <a:t>no splitting bias</a:t>
            </a:r>
            <a:endParaRPr lang="en-US" altLang="en-US" sz="2000" i="1"/>
          </a:p>
        </p:txBody>
      </p:sp>
      <p:sp>
        <p:nvSpPr>
          <p:cNvPr id="38917" name="Suorakulmio 5"/>
          <p:cNvSpPr>
            <a:spLocks noChangeArrowheads="1"/>
          </p:cNvSpPr>
          <p:nvPr/>
        </p:nvSpPr>
        <p:spPr bwMode="auto">
          <a:xfrm>
            <a:off x="1657350" y="4002088"/>
            <a:ext cx="62341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400"/>
              </a:spcBef>
              <a:buFont typeface="Arial" panose="020B0604020202020204" pitchFamily="34" charset="0"/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300"/>
              </a:spcBef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fi-FI" altLang="en-US" sz="2000" dirty="0" err="1" smtClean="0">
                <a:solidFill>
                  <a:srgbClr val="FFFF00"/>
                </a:solidFill>
              </a:rPr>
              <a:t>Stakeholders</a:t>
            </a:r>
            <a:r>
              <a:rPr lang="fi-FI" altLang="en-US" sz="2000" dirty="0" smtClean="0">
                <a:solidFill>
                  <a:srgbClr val="FFFF00"/>
                </a:solidFill>
              </a:rPr>
              <a:t>: </a:t>
            </a:r>
            <a:r>
              <a:rPr lang="fi-FI" altLang="en-US" sz="2000" i="1" dirty="0" err="1" smtClean="0"/>
              <a:t>systematic</a:t>
            </a:r>
            <a:r>
              <a:rPr lang="fi-FI" altLang="en-US" sz="2000" i="1" dirty="0" smtClean="0"/>
              <a:t> </a:t>
            </a:r>
            <a:r>
              <a:rPr lang="fi-FI" altLang="en-US" sz="2000" i="1" dirty="0" err="1" smtClean="0"/>
              <a:t>bias</a:t>
            </a:r>
            <a:r>
              <a:rPr lang="fi-FI" altLang="en-US" sz="2000" dirty="0" smtClean="0"/>
              <a:t>, </a:t>
            </a:r>
            <a:r>
              <a:rPr lang="fi-FI" altLang="en-US" sz="2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guidance</a:t>
            </a:r>
            <a:r>
              <a:rPr lang="fi-FI" alt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altLang="en-US" sz="2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</a:t>
            </a:r>
            <a:r>
              <a:rPr lang="fi-FI" alt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altLang="en-US" sz="2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</a:t>
            </a:r>
            <a:r>
              <a:rPr lang="fi-FI" alt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help</a:t>
            </a:r>
            <a:endParaRPr lang="en-US" altLang="en-US" sz="2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Otsikko 1"/>
          <p:cNvSpPr txBox="1">
            <a:spLocks/>
          </p:cNvSpPr>
          <p:nvPr/>
        </p:nvSpPr>
        <p:spPr bwMode="auto">
          <a:xfrm>
            <a:off x="573088" y="488950"/>
            <a:ext cx="79883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fi-FI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Splitting</a:t>
            </a:r>
            <a:r>
              <a:rPr lang="fi-FI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bias</a:t>
            </a:r>
            <a:r>
              <a:rPr lang="fi-FI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fi-FI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difficult</a:t>
            </a:r>
            <a:r>
              <a:rPr lang="fi-FI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</a:t>
            </a:r>
            <a:r>
              <a:rPr lang="fi-FI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eliminate</a:t>
            </a: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kstiruutu 2"/>
          <p:cNvSpPr txBox="1">
            <a:spLocks noChangeArrowheads="1"/>
          </p:cNvSpPr>
          <p:nvPr/>
        </p:nvSpPr>
        <p:spPr bwMode="auto">
          <a:xfrm>
            <a:off x="7010400" y="6075363"/>
            <a:ext cx="73929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defRPr/>
            </a:pPr>
            <a:r>
              <a:rPr lang="fi-FI" altLang="en-US" dirty="0" smtClean="0">
                <a:solidFill>
                  <a:schemeClr val="bg1"/>
                </a:solidFill>
              </a:rPr>
              <a:t>Hämäläinen and </a:t>
            </a:r>
          </a:p>
          <a:p>
            <a:pPr marL="0" indent="0">
              <a:defRPr/>
            </a:pPr>
            <a:r>
              <a:rPr lang="fi-FI" altLang="en-US" dirty="0" smtClean="0">
                <a:solidFill>
                  <a:schemeClr val="bg1"/>
                </a:solidFill>
              </a:rPr>
              <a:t>Alaja (2008)</a:t>
            </a:r>
            <a:endParaRPr lang="en-US" altLang="en-US" dirty="0" smtClean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altLang="en-US" dirty="0" smtClean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altLang="en-US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79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lto_gree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ustom 2">
      <a:majorFont>
        <a:latin typeface="Arial Unicode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ln w="101600">
          <a:headEnd type="none" w="med" len="med"/>
          <a:tailEnd type="none" w="med" len="med"/>
        </a:ln>
      </a:spPr>
      <a:bodyPr/>
      <a:lstStyle/>
      <a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a: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alto_gree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ustom 2">
      <a:majorFont>
        <a:latin typeface="Arial Unicode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ln w="101600">
          <a:headEnd type="none" w="med" len="med"/>
          <a:tailEnd type="none" w="med" len="med"/>
        </a:ln>
      </a:spPr>
      <a:bodyPr/>
      <a:lstStyle/>
      <a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a: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aalto_sal_eng_red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928B81"/>
      </a:lt2>
      <a:accent1>
        <a:srgbClr val="009B3A"/>
      </a:accent1>
      <a:accent2>
        <a:srgbClr val="FF7900"/>
      </a:accent2>
      <a:accent3>
        <a:srgbClr val="0065BD"/>
      </a:accent3>
      <a:accent4>
        <a:srgbClr val="ED2939"/>
      </a:accent4>
      <a:accent5>
        <a:srgbClr val="FECB00"/>
      </a:accent5>
      <a:accent6>
        <a:srgbClr val="6639B7"/>
      </a:accent6>
      <a:hlink>
        <a:srgbClr val="0065BD"/>
      </a:hlink>
      <a:folHlink>
        <a:srgbClr val="ED2939"/>
      </a:folHlink>
    </a:clrScheme>
    <a:fontScheme name="Aalto_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aalto_sal_eng_red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928B81"/>
      </a:lt2>
      <a:accent1>
        <a:srgbClr val="009B3A"/>
      </a:accent1>
      <a:accent2>
        <a:srgbClr val="FF7900"/>
      </a:accent2>
      <a:accent3>
        <a:srgbClr val="0065BD"/>
      </a:accent3>
      <a:accent4>
        <a:srgbClr val="ED2939"/>
      </a:accent4>
      <a:accent5>
        <a:srgbClr val="FECB00"/>
      </a:accent5>
      <a:accent6>
        <a:srgbClr val="6639B7"/>
      </a:accent6>
      <a:hlink>
        <a:srgbClr val="0065BD"/>
      </a:hlink>
      <a:folHlink>
        <a:srgbClr val="ED2939"/>
      </a:folHlink>
    </a:clrScheme>
    <a:fontScheme name="Aalto_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2_aalto_gree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ustom 2">
      <a:majorFont>
        <a:latin typeface="Arial Unicode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ln w="101600">
          <a:headEnd type="none" w="med" len="med"/>
          <a:tailEnd type="none" w="med" len="med"/>
        </a:ln>
      </a:spPr>
      <a:bodyPr/>
      <a:lstStyle/>
      <a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a: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aalto_gree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ustom 2">
      <a:majorFont>
        <a:latin typeface="Arial Unicode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ln w="101600">
          <a:headEnd type="none" w="med" len="med"/>
          <a:tailEnd type="none" w="med" len="med"/>
        </a:ln>
      </a:spPr>
      <a:bodyPr/>
      <a:lstStyle/>
      <a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a: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7049</TotalTime>
  <Words>1068</Words>
  <Application>Microsoft Office PowerPoint</Application>
  <PresentationFormat>On-screen Show (4:3)</PresentationFormat>
  <Paragraphs>197</Paragraphs>
  <Slides>27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Arial Unicode MS</vt:lpstr>
      <vt:lpstr>Arial</vt:lpstr>
      <vt:lpstr>Georgia</vt:lpstr>
      <vt:lpstr>Symbol</vt:lpstr>
      <vt:lpstr>aalto_green</vt:lpstr>
      <vt:lpstr>1_aalto_green</vt:lpstr>
      <vt:lpstr>aalto_sal_eng_red</vt:lpstr>
      <vt:lpstr>1_aalto_sal_eng_red</vt:lpstr>
      <vt:lpstr>2_aalto_green</vt:lpstr>
      <vt:lpstr>3_aalto_green</vt:lpstr>
      <vt:lpstr>Worksheet</vt:lpstr>
      <vt:lpstr>Behavioural Issues in environmental modelling –  the missing perspective  </vt:lpstr>
      <vt:lpstr>Models in environmental management</vt:lpstr>
      <vt:lpstr>Why consider behavioural issues?</vt:lpstr>
      <vt:lpstr>PowerPoint Presentation</vt:lpstr>
      <vt:lpstr>Some modeling areas have a tradition in behavioral studies</vt:lpstr>
      <vt:lpstr>Early Global System Dynamics Models Included Social Behaviour</vt:lpstr>
      <vt:lpstr>Judgement and Decision making</vt:lpstr>
      <vt:lpstr>Decision Analysis: The Splitting Bias</vt:lpstr>
      <vt:lpstr>PowerPoint Presentation</vt:lpstr>
      <vt:lpstr>Environmental valuation –  Cost / Benefit analysis</vt:lpstr>
      <vt:lpstr>Behavioural Operational Research BOR  (Hämäläinen, Luoma &amp; Saarinen 2013)</vt:lpstr>
      <vt:lpstr>Best practices in environmental modelling   Acknowledgement that models can be used in different ways  </vt:lpstr>
      <vt:lpstr>Modellers are subject to cognitive biases</vt:lpstr>
      <vt:lpstr>Behavioural effects can be related to every stage in the modelling process </vt:lpstr>
      <vt:lpstr>Social group processes</vt:lpstr>
      <vt:lpstr>Risk of Groupthink in environmental modeling is high</vt:lpstr>
      <vt:lpstr>Strategic behaviour</vt:lpstr>
      <vt:lpstr>Communication with and about models</vt:lpstr>
      <vt:lpstr>The modeling process creates a system </vt:lpstr>
      <vt:lpstr>Adopting the behavioural lens – What should we do first? </vt:lpstr>
      <vt:lpstr>Research challenge</vt:lpstr>
      <vt:lpstr>PowerPoint Presentation</vt:lpstr>
      <vt:lpstr>PowerPoint Presentation</vt:lpstr>
      <vt:lpstr>PowerPoint Presentation</vt:lpstr>
      <vt:lpstr>PowerPoint Presentation</vt:lpstr>
      <vt:lpstr>References and links</vt:lpstr>
      <vt:lpstr>PowerPoint Presentation</vt:lpstr>
    </vt:vector>
  </TitlesOfParts>
  <Company>Aalto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Systems Analysis Laboratory</dc:creator>
  <cp:lastModifiedBy>Westerlund Minna</cp:lastModifiedBy>
  <cp:revision>642</cp:revision>
  <cp:lastPrinted>2015-10-30T13:26:48Z</cp:lastPrinted>
  <dcterms:created xsi:type="dcterms:W3CDTF">2011-08-22T11:41:52Z</dcterms:created>
  <dcterms:modified xsi:type="dcterms:W3CDTF">2015-12-02T07:38:04Z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TieturiVerId">
    <vt:lpwstr>001</vt:lpwstr>
  </property>
</Properties>
</file>