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53" r:id="rId7"/>
    <p:sldMasterId id="2147483765" r:id="rId8"/>
    <p:sldMasterId id="2147483777" r:id="rId9"/>
    <p:sldMasterId id="2147483789" r:id="rId10"/>
  </p:sldMasterIdLst>
  <p:notesMasterIdLst>
    <p:notesMasterId r:id="rId44"/>
  </p:notesMasterIdLst>
  <p:handoutMasterIdLst>
    <p:handoutMasterId r:id="rId45"/>
  </p:handoutMasterIdLst>
  <p:sldIdLst>
    <p:sldId id="284" r:id="rId11"/>
    <p:sldId id="349" r:id="rId12"/>
    <p:sldId id="327" r:id="rId13"/>
    <p:sldId id="320" r:id="rId14"/>
    <p:sldId id="350" r:id="rId15"/>
    <p:sldId id="337" r:id="rId16"/>
    <p:sldId id="330" r:id="rId17"/>
    <p:sldId id="351" r:id="rId18"/>
    <p:sldId id="322" r:id="rId19"/>
    <p:sldId id="335" r:id="rId20"/>
    <p:sldId id="352" r:id="rId21"/>
    <p:sldId id="336" r:id="rId22"/>
    <p:sldId id="353" r:id="rId23"/>
    <p:sldId id="328" r:id="rId24"/>
    <p:sldId id="326" r:id="rId25"/>
    <p:sldId id="340" r:id="rId26"/>
    <p:sldId id="342" r:id="rId27"/>
    <p:sldId id="329" r:id="rId28"/>
    <p:sldId id="325" r:id="rId29"/>
    <p:sldId id="343" r:id="rId30"/>
    <p:sldId id="363" r:id="rId31"/>
    <p:sldId id="344" r:id="rId32"/>
    <p:sldId id="345" r:id="rId33"/>
    <p:sldId id="346" r:id="rId34"/>
    <p:sldId id="358" r:id="rId35"/>
    <p:sldId id="360" r:id="rId36"/>
    <p:sldId id="361" r:id="rId37"/>
    <p:sldId id="347" r:id="rId38"/>
    <p:sldId id="362" r:id="rId39"/>
    <p:sldId id="354" r:id="rId40"/>
    <p:sldId id="332" r:id="rId41"/>
    <p:sldId id="333" r:id="rId42"/>
    <p:sldId id="355" r:id="rId43"/>
  </p:sldIdLst>
  <p:sldSz cx="9144000" cy="6858000" type="screen4x3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7CFFF"/>
    <a:srgbClr val="FFD5FC"/>
    <a:srgbClr val="FFC1FB"/>
    <a:srgbClr val="FFA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1680" y="102"/>
      </p:cViewPr>
      <p:guideLst>
        <p:guide orient="horz" pos="216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0DED-97FD-43D7-931B-973E6FDD6491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2D88-8B96-40A2-A1B5-1426FDB47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6A7C-B5B5-4B98-A5DB-ECB9B58048D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30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5"/>
            <a:ext cx="7898130" cy="303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03837"/>
            <a:ext cx="4278154" cy="337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F66F-9223-49BB-B323-4C1A4C37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F66F-9223-49BB-B323-4C1A4C37C6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3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D0FA-6B53-46C7-A3B6-058CEB4CE76E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7610-A69D-46AC-9A33-C28AC79B16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56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ECFF-E401-4A3E-9C93-85C901E58AE6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162F-27B7-4DE4-9017-8F27ECC2D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4952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FC40E-BC73-4D7C-B4CE-F3B4D6BF8573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9B95-326D-4FF5-A5EB-BCC62713293E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9313F-D537-4E8D-9554-B5D2C3798FAB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28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F25668-07B1-4A63-8CCA-3DE89A485CAC}" type="datetime1">
              <a:rPr lang="en-US" smtClean="0"/>
              <a:t>6/24/2015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9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8F8C6E-FA85-4B16-B308-A704B6FF6D0B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C70DC-7138-467E-9491-8DC09FC4929C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77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6A57F-B171-4BFB-ACDC-843676B9919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7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6BA3C-11BE-4772-9338-CD0FE762BF34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08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9C7F3-92B5-4913-8377-D6EDF1CF0F84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89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DEF17-1486-428B-ACF3-2DB8002A3B01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1313"/>
            <a:ext cx="228600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1313"/>
            <a:ext cx="6705600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6125-FCA0-4A66-B111-B27D72923091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0522-9183-48D5-8DA1-9692C17FD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868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2FAAA-5D84-43E0-9907-A402501C780C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19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B0BC2-5CDA-497C-80B0-18AAF7059F4C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40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1ED2C-51CC-4D95-8023-5CD1622A2B8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81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A5608-B73E-43E7-8CF7-AA4767F39F4E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7642-ED50-4DE3-9EBB-509C8A454C9A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5F3A-C6C9-47A3-8B8A-06A7E30AF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7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61315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E58E-338E-409C-BBB1-AB708B67F5E9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33C8-DAD2-4869-88B6-A5AD07A7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8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077200" cy="46355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5E11-892F-43B6-AC92-6C902C38014F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082D-31B5-4C52-9B71-7D5EA7D1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19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39C8C07E-6017-4F0F-89DE-3E3A6BC697BF}" type="datetime1">
              <a:rPr lang="en-US" smtClean="0"/>
              <a:t>6/24/2015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F12E0-C4E1-419C-A74C-2410A888D48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E2AC-780F-4487-A95E-6B617C250110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66FB-FCE3-485C-9C64-163E9D67EFB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899B-5D4A-4AE8-8F35-B172C9CC719E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7CA1-6D25-4AD0-8C4D-EFAC6C72C44B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DACA-F9AE-459F-838D-0F0DC0588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3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8966-3D73-4851-A059-2A8AA1DDC9C7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03A8-60E3-4D16-8A17-EC7B0FB3DF6B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617A-13D6-4FC3-AEEB-144C54112FA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CFB9-8AFA-4E3D-836C-B608670080C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D0FF-25BA-4E61-AC0E-C6A60FCC7388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723F-25EE-46C2-9D10-AA597A9800E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5243" y="1700808"/>
            <a:ext cx="8324850" cy="391953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7B4F0909-218C-4D76-A3C6-F8205DC1EBC5}" type="datetime1">
              <a:rPr lang="en-US" smtClean="0"/>
              <a:t>6/24/2015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56AD-812F-4C0D-8A07-F3013CCDD94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7A39-43A3-41E4-A4C1-8628CAC9AC35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5D33-EBA0-418D-A9DE-C1C4A9F3EE6E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5271-CEB0-49CF-A3D6-A28A693FE91C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BBA2-F014-4C05-9BB5-03777463B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2CED5-0065-494A-9D7C-D17B26ED73C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D80F-3761-48B5-8560-89D3506F66F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5879-70E1-4FFF-94BA-1EE8605EFA9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440E-6978-4D82-9A7E-5553662BF595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E3101-CC7B-4909-BFE0-296C5D36E890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734F-FD2D-4DFD-BB93-6D284C26EA8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E6FE-C175-4953-A042-91C4E8AAE2C0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C2070-E725-485E-9F1F-88AC42C6FCFA}" type="datetime1">
              <a:rPr lang="en-US" smtClean="0"/>
              <a:t>6/24/2015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5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2C8AD-F811-49D7-B2B7-39AB9363E624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F9DDF-80AB-4E16-8891-0FEF18A8E4E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1E6-C3E5-445B-9ACB-D66B9B61684C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F49E-6434-4BE8-9D34-726B097A2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076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CAB2A-E6EA-4E14-9831-A3526059AA5B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71874-5A17-4984-A27B-F6E7466DB28C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9B504-F3F6-46F9-84AC-FA6CAF7CDC0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98D7A-D40E-45C2-8951-30E6E513A70B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BE6AD-1C75-4E6F-855D-8DECC0F4FEC0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0CA78-CD59-4524-94F9-B33A8AD3D5C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5A7B4-3CD1-48EE-B3D5-442D2C421901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0EEA5-5D0E-4FBB-BD64-E2A29EC3DC5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8426B-251F-408A-947C-53C1F41257F8}" type="datetime1">
              <a:rPr lang="en-US" smtClean="0"/>
              <a:t>6/24/2015</a:t>
            </a:fld>
            <a:endParaRPr lang="en-US" dirty="0"/>
          </a:p>
        </p:txBody>
      </p:sp>
      <p:pic>
        <p:nvPicPr>
          <p:cNvPr id="8" name="Picture 27" descr="E:\salogoen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AB930-61DA-4BC7-862A-78255B53F65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A177-3C31-48AA-BC59-47AE965EADE4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D386-BD37-4A94-B5F8-DA6DC82D6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6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D8877-59B6-4792-AA8A-1E39B8BC8DA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0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4AC37-2D3D-4A88-8A02-F3165A05223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2A8E7-6320-4E13-B234-68844890B365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B8C06-C611-4E4C-88FB-BF5949F8B92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D805D-4D7A-402E-B0C6-5CBECC12B66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2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BD84F-8E73-4E36-B72E-F3097E2CAAC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B697F-D56D-473D-A0FD-F449DDB2C67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789D0-F6D5-4623-B4A1-244E5843EC98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CC87F-4852-4AE9-877B-BB81FC63ACAB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A484B-81FC-4561-A6F7-374C52FB300E}" type="datetime1">
              <a:rPr lang="en-US" smtClean="0"/>
              <a:t>6/24/2015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5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2A4A-E439-4672-8FAD-E7657200C892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9B4B-EF97-422D-AA3A-584365F72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004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8ACA2-11BD-4DEC-BCC3-D5B4B5DD03D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B0AAFE-D058-4FC3-8D03-4B8E759AABA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3D3E3-3980-4FD0-A68E-9B7BA78F7ED3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2B58D-68AD-4481-B8BD-94A60E21C57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BB377-9D39-4660-BBA0-A18D7789FF53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3AE8-78A0-4FB2-A0BD-6C51B08660C7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1E839-A897-44D5-BC0D-F915DA53289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4B665-459F-4892-B712-12EEA4A7B724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A6120-ED7B-46A0-8AE1-9C9D1D71B2D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EE7BC-DC28-4F45-B38A-07CEE13662EE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0941-E698-4781-9652-1B17553FE97F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7E53-1C2D-413A-8E3C-621144977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86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D890C-8CD6-4D43-ACA8-455ABD440811}" type="datetime1">
              <a:rPr lang="en-US" smtClean="0"/>
              <a:t>6/24/2015</a:t>
            </a:fld>
            <a:endParaRPr lang="en-US" dirty="0"/>
          </a:p>
        </p:txBody>
      </p:sp>
      <p:pic>
        <p:nvPicPr>
          <p:cNvPr id="10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5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39E1E-FC1A-43E5-A673-FE78D994417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A25FD-8471-4981-B3DA-F5897783AF8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9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83ABB-EDF4-4BC2-A228-A41FA1345417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1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20C31-A6FE-4697-B91D-3A3A8C02ECE7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0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19E65-6EAE-4FA2-9447-EA66E699481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7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C4151-A22B-4652-8E1D-CD2ECD0C1F7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3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55808-ECF4-4923-B1DC-F279C6A2FA13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92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9DF9E-60DE-4074-984C-8A2B79F30B1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1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36D3F-2A0D-4E72-84C6-9D4BC92AF9AC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CCA86-5522-40EC-B3B7-92C3EA775722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596D-EE0B-4A26-90E8-D7036FF2D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8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95CFC-A594-416C-935E-D3610F9E68B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9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AAF61-F669-4F4E-B972-2D5AC705D288}" type="datetime1">
              <a:rPr lang="en-US" smtClean="0"/>
              <a:t>6/24/2015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30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0FC1E-2469-4A96-817E-25D7D8C01301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52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017EA-4B47-4691-BB41-4A7ECD2C5A7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1ADD1-2165-421D-A6DB-CEAF4D43A52A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9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FF16B-881E-4CF6-A494-EA2B419E1BC3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2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33052-527F-4098-9659-B853DCA3D2DC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64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11941-8826-4DB6-AC3B-34748B6233B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08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7C23A-635D-4767-8C6D-98BA6C337D7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40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950C1-BA9E-4CF1-9536-25FD761C8B7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AFF2-0B89-4261-8763-7E681D6E82B9}" type="datetime1">
              <a:rPr lang="en-US" smtClean="0">
                <a:solidFill>
                  <a:srgbClr val="000000"/>
                </a:solidFill>
              </a:rPr>
              <a:t>6/24/2015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4D0E-B82F-442B-8DE8-34289B11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88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A173A-1C95-44D7-94AC-716EADA611F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76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F0CAD-7C16-47AA-B71E-9074DF1EB771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0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alto_FI_Perustiet_21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"/>
          <a:stretch>
            <a:fillRect/>
          </a:stretch>
        </p:blipFill>
        <p:spPr bwMode="auto">
          <a:xfrm>
            <a:off x="7938" y="0"/>
            <a:ext cx="18573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D4F6C-0CE6-4937-B31F-2296F4EE56E0}" type="datetime1">
              <a:rPr lang="en-US" smtClean="0"/>
              <a:t>6/24/2015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1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7A465-FE86-47AA-9069-D8068563AF08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5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D82A1-D25A-40DE-A87A-30F921A6F627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7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2BCA0-7420-40FA-80D2-F61356AA5BF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4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16C7D-FECF-4003-91E1-524300878D6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2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FB1F8-087D-4D01-9F9E-C26525D6C3F8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82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88742-BD63-4781-979A-46D24F5C2A2E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71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B26050-DCC3-46AA-9335-2555DD3375D0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36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E1304-7899-4AD2-9B1C-F39B7DDAC3D0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243638"/>
            <a:ext cx="28130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3198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341313"/>
            <a:ext cx="9144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sdfssdf  dsdf sdf sd sdfsd fs df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9075" y="5980113"/>
            <a:ext cx="2676525" cy="787400"/>
            <a:chOff x="138" y="3767"/>
            <a:chExt cx="1686" cy="49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159" y="3770"/>
              <a:ext cx="167" cy="203"/>
            </a:xfrm>
            <a:prstGeom prst="rect">
              <a:avLst/>
            </a:prstGeom>
            <a:solidFill>
              <a:srgbClr val="063D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fi-FI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38" y="3767"/>
              <a:ext cx="168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srgbClr val="FC0128"/>
                  </a:solidFill>
                </a:rPr>
                <a:t>S</a:t>
              </a:r>
              <a:r>
                <a:rPr lang="en-US" altLang="en-US" sz="1200" b="1" smtClean="0">
                  <a:solidFill>
                    <a:srgbClr val="FC0128"/>
                  </a:solidFill>
                </a:rPr>
                <a:t> </a:t>
              </a:r>
              <a:r>
                <a:rPr lang="en-US" altLang="en-US" sz="2400" b="1" smtClean="0">
                  <a:solidFill>
                    <a:srgbClr val="FC0128"/>
                  </a:solidFill>
                </a:rPr>
                <a:t>ystems</a:t>
              </a:r>
              <a:endParaRPr lang="en-US" altLang="en-US" sz="2400" smtClean="0">
                <a:solidFill>
                  <a:srgbClr val="000000"/>
                </a:solidFill>
              </a:endParaRP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Analysis Laboratory</a:t>
              </a: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000000"/>
                  </a:solidFill>
                </a:rPr>
                <a:t>Helsinki University of Technology</a:t>
              </a:r>
            </a:p>
          </p:txBody>
        </p:sp>
      </p:grp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16050" y="6067425"/>
            <a:ext cx="7586663" cy="17621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2334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7176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4pPr>
      <a:lvl5pPr marL="21859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6431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31003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5575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40147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5CBA7-BA1D-4FBF-B7EF-7166A277B996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DA5BC-2DCE-4A09-BCCB-1CBC6A7BFC94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E432F-9BB2-4F7D-A93D-C917EFFF804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68973-9940-4E12-B737-BD3D6AA6698B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57610-3FB1-4655-A3FE-194591EE6C1E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0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4A2C3-84F3-4FCE-8041-3F60BBF31986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7EAEA-878C-4C3C-8111-D10BF7D28AFF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43159-132F-4410-9A1A-C4BA18597D07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Aalto_FI_Perustiet_13_RGB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1838"/>
            <a:ext cx="21701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13DFE-B862-434F-B6D8-C5FA09EBF3EB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6/24/2015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43625"/>
            <a:ext cx="115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3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571500" y="1770063"/>
            <a:ext cx="7769225" cy="2090986"/>
          </a:xfrm>
        </p:spPr>
        <p:txBody>
          <a:bodyPr/>
          <a:lstStyle/>
          <a:p>
            <a:r>
              <a:rPr lang="fi-FI" sz="4400" dirty="0" err="1" smtClean="0"/>
              <a:t>Supporting</a:t>
            </a:r>
            <a:r>
              <a:rPr lang="fi-FI" sz="4400" dirty="0" smtClean="0"/>
              <a:t> </a:t>
            </a:r>
            <a:r>
              <a:rPr lang="fi-FI" sz="4400" dirty="0" err="1" smtClean="0"/>
              <a:t>Environmental</a:t>
            </a:r>
            <a:r>
              <a:rPr lang="fi-FI" sz="4400" dirty="0" smtClean="0"/>
              <a:t> </a:t>
            </a:r>
            <a:r>
              <a:rPr lang="fi-FI" sz="4400" dirty="0" err="1" smtClean="0"/>
              <a:t>Decision</a:t>
            </a:r>
            <a:r>
              <a:rPr lang="fi-FI" sz="4400" dirty="0" smtClean="0"/>
              <a:t> </a:t>
            </a:r>
            <a:r>
              <a:rPr lang="fi-FI" sz="4400" dirty="0" err="1" smtClean="0"/>
              <a:t>Making</a:t>
            </a:r>
            <a:r>
              <a:rPr lang="fi-FI" sz="4400" dirty="0" smtClean="0"/>
              <a:t> </a:t>
            </a:r>
            <a:r>
              <a:rPr lang="fi-FI" sz="4400" dirty="0" err="1" smtClean="0"/>
              <a:t>with</a:t>
            </a:r>
            <a:r>
              <a:rPr lang="fi-FI" sz="4400" dirty="0" smtClean="0"/>
              <a:t> Portfolio </a:t>
            </a:r>
            <a:r>
              <a:rPr lang="fi-FI" sz="4400" dirty="0" err="1" smtClean="0"/>
              <a:t>Decision</a:t>
            </a:r>
            <a:r>
              <a:rPr lang="fi-FI" sz="4400" dirty="0" smtClean="0"/>
              <a:t> Analysis</a:t>
            </a:r>
            <a:r>
              <a:rPr lang="fi-FI" sz="3600" dirty="0"/>
              <a:t/>
            </a:r>
            <a:br>
              <a:rPr lang="fi-FI" sz="3600" dirty="0"/>
            </a:br>
            <a:endParaRPr lang="en-US" altLang="en-US" sz="3200" i="1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599349" y="3861048"/>
            <a:ext cx="7745413" cy="1440159"/>
          </a:xfrm>
        </p:spPr>
        <p:txBody>
          <a:bodyPr/>
          <a:lstStyle/>
          <a:p>
            <a:r>
              <a:rPr lang="fi-FI" altLang="en-US" sz="1800" dirty="0" smtClean="0"/>
              <a:t>Raimo P. Hämäläinen, Tuomas J. Lahtinen, Juuso </a:t>
            </a:r>
            <a:r>
              <a:rPr lang="fi-FI" altLang="en-US" sz="1800" dirty="0" err="1" smtClean="0"/>
              <a:t>Liesiö</a:t>
            </a:r>
            <a:endParaRPr lang="fi-FI" altLang="en-US" sz="1800" dirty="0" smtClean="0"/>
          </a:p>
          <a:p>
            <a:r>
              <a:rPr lang="fi-FI" altLang="en-US" sz="1600" dirty="0" smtClean="0"/>
              <a:t>raimo.hamalainen@aalto.fi</a:t>
            </a:r>
            <a:r>
              <a:rPr lang="fi-FI" altLang="en-US" sz="1600" dirty="0"/>
              <a:t>, tuomas.j.lahtinen@aalto.fi, </a:t>
            </a:r>
            <a:r>
              <a:rPr lang="fi-FI" altLang="en-US" sz="1600" dirty="0" smtClean="0"/>
              <a:t>juuso.liesio@aalto.fi</a:t>
            </a:r>
          </a:p>
          <a:p>
            <a:r>
              <a:rPr lang="fi-FI" altLang="en-US" sz="1800" dirty="0" smtClean="0"/>
              <a:t>Systems Analysis </a:t>
            </a:r>
            <a:r>
              <a:rPr lang="fi-FI" altLang="en-US" sz="1800" dirty="0" err="1" smtClean="0"/>
              <a:t>Laboratory</a:t>
            </a:r>
            <a:r>
              <a:rPr lang="fi-FI" altLang="en-US" sz="1800" dirty="0" smtClean="0"/>
              <a:t>, Department of </a:t>
            </a:r>
            <a:r>
              <a:rPr lang="fi-FI" altLang="en-US" sz="1800" dirty="0" err="1" smtClean="0"/>
              <a:t>Mathematics</a:t>
            </a:r>
            <a:r>
              <a:rPr lang="fi-FI" altLang="en-US" sz="1800" dirty="0" smtClean="0"/>
              <a:t> and Systems Analysis</a:t>
            </a:r>
          </a:p>
          <a:p>
            <a:endParaRPr lang="fi-FI" altLang="en-US" sz="1400" dirty="0" smtClean="0"/>
          </a:p>
          <a:p>
            <a:r>
              <a:rPr lang="fi-FI" alt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5661025"/>
            <a:ext cx="79502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The document can be stored and made available to the public on the open internet pages of Aalto University. All other rights are reserved.</a:t>
            </a:r>
          </a:p>
        </p:txBody>
      </p:sp>
      <p:sp>
        <p:nvSpPr>
          <p:cNvPr id="2" name="Suorakulmio 1"/>
          <p:cNvSpPr/>
          <p:nvPr/>
        </p:nvSpPr>
        <p:spPr bwMode="auto">
          <a:xfrm>
            <a:off x="395536" y="5661025"/>
            <a:ext cx="8136904" cy="360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9" y="1118497"/>
            <a:ext cx="7510022" cy="2306227"/>
          </a:xfrm>
          <a:prstGeom prst="rect">
            <a:avLst/>
          </a:prstGeom>
        </p:spPr>
      </p:pic>
      <p:sp>
        <p:nvSpPr>
          <p:cNvPr id="8" name="Otsikko 1"/>
          <p:cNvSpPr txBox="1">
            <a:spLocks/>
          </p:cNvSpPr>
          <p:nvPr/>
        </p:nvSpPr>
        <p:spPr bwMode="auto">
          <a:xfrm>
            <a:off x="548909" y="18864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kern="0" dirty="0" err="1" smtClean="0"/>
              <a:t>Modern</a:t>
            </a:r>
            <a:r>
              <a:rPr lang="fi-FI" kern="0" dirty="0" smtClean="0"/>
              <a:t> Portfolio </a:t>
            </a:r>
            <a:r>
              <a:rPr lang="fi-FI" kern="0" dirty="0" err="1" smtClean="0"/>
              <a:t>Theory</a:t>
            </a:r>
            <a:endParaRPr lang="fi-FI" kern="0" dirty="0" smtClean="0"/>
          </a:p>
          <a:p>
            <a:r>
              <a:rPr lang="fi-FI" sz="2000" dirty="0" err="1" smtClean="0"/>
              <a:t>Based</a:t>
            </a:r>
            <a:r>
              <a:rPr lang="fi-FI" sz="2000" dirty="0" smtClean="0"/>
              <a:t> on </a:t>
            </a:r>
            <a:r>
              <a:rPr lang="fi-FI" sz="2000" dirty="0" err="1" smtClean="0"/>
              <a:t>Markowicz</a:t>
            </a:r>
            <a:r>
              <a:rPr lang="fi-FI" sz="2000" dirty="0" smtClean="0"/>
              <a:t> </a:t>
            </a:r>
            <a:r>
              <a:rPr lang="fi-FI" sz="2000" dirty="0"/>
              <a:t>(1952</a:t>
            </a:r>
            <a:r>
              <a:rPr lang="fi-FI" sz="2000" dirty="0" smtClean="0"/>
              <a:t>)</a:t>
            </a:r>
            <a:endParaRPr lang="fi-FI" sz="2000" kern="0" dirty="0"/>
          </a:p>
        </p:txBody>
      </p:sp>
      <p:sp>
        <p:nvSpPr>
          <p:cNvPr id="2" name="Tekstiruutu 1"/>
          <p:cNvSpPr txBox="1"/>
          <p:nvPr/>
        </p:nvSpPr>
        <p:spPr>
          <a:xfrm>
            <a:off x="679686" y="3275081"/>
            <a:ext cx="77048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How </a:t>
            </a:r>
            <a:r>
              <a:rPr lang="fi-FI" sz="2400" dirty="0" err="1" smtClean="0"/>
              <a:t>much</a:t>
            </a:r>
            <a:r>
              <a:rPr lang="fi-FI" sz="2400" dirty="0" smtClean="0"/>
              <a:t> </a:t>
            </a:r>
            <a:r>
              <a:rPr lang="fi-FI" sz="2400" dirty="0" err="1" smtClean="0"/>
              <a:t>resources</a:t>
            </a:r>
            <a:r>
              <a:rPr lang="fi-FI" sz="2400" dirty="0" smtClean="0"/>
              <a:t> to </a:t>
            </a:r>
            <a:r>
              <a:rPr lang="fi-FI" sz="2400" dirty="0" err="1" smtClean="0"/>
              <a:t>each</a:t>
            </a:r>
            <a:r>
              <a:rPr lang="fi-FI" sz="2400" dirty="0" smtClean="0"/>
              <a:t> action?                         (cf. </a:t>
            </a:r>
            <a:r>
              <a:rPr lang="fi-FI" sz="2400" dirty="0" err="1" smtClean="0"/>
              <a:t>select</a:t>
            </a:r>
            <a:r>
              <a:rPr lang="fi-FI" sz="2400" dirty="0" smtClean="0"/>
              <a:t> action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0070C0"/>
                </a:solidFill>
              </a:rPr>
              <a:t>Find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the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efficient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resource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 smtClean="0">
                <a:solidFill>
                  <a:srgbClr val="0070C0"/>
                </a:solidFill>
              </a:rPr>
              <a:t>allocations</a:t>
            </a:r>
            <a:endParaRPr lang="fi-FI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Benefit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>
                <a:solidFill>
                  <a:srgbClr val="FF0000"/>
                </a:solidFill>
              </a:rPr>
              <a:t>and </a:t>
            </a:r>
            <a:r>
              <a:rPr lang="fi-FI" sz="2400" dirty="0" err="1" smtClean="0">
                <a:solidFill>
                  <a:srgbClr val="FF0000"/>
                </a:solidFill>
              </a:rPr>
              <a:t>risk</a:t>
            </a:r>
            <a:r>
              <a:rPr lang="fi-FI" sz="2400" dirty="0" smtClean="0">
                <a:solidFill>
                  <a:srgbClr val="FF0000"/>
                </a:solidFill>
              </a:rPr>
              <a:t>: </a:t>
            </a:r>
            <a:r>
              <a:rPr lang="fi-FI" sz="2400" dirty="0" err="1" smtClean="0"/>
              <a:t>Multicriteria</a:t>
            </a:r>
            <a:r>
              <a:rPr lang="fi-FI" sz="2400" dirty="0" smtClean="0"/>
              <a:t> </a:t>
            </a:r>
            <a:r>
              <a:rPr lang="fi-FI" sz="2400" dirty="0" err="1" smtClean="0"/>
              <a:t>expected</a:t>
            </a:r>
            <a:r>
              <a:rPr lang="fi-FI" sz="2400" dirty="0" smtClean="0"/>
              <a:t> </a:t>
            </a:r>
            <a:r>
              <a:rPr lang="fi-FI" sz="2400" dirty="0" err="1" smtClean="0"/>
              <a:t>benefit</a:t>
            </a:r>
            <a:r>
              <a:rPr lang="fi-FI" sz="2400" dirty="0" smtClean="0"/>
              <a:t> and </a:t>
            </a:r>
            <a:r>
              <a:rPr lang="fi-FI" sz="2400" dirty="0" err="1" smtClean="0"/>
              <a:t>variance</a:t>
            </a:r>
            <a:r>
              <a:rPr lang="fi-FI" sz="2400" dirty="0" smtClean="0"/>
              <a:t> </a:t>
            </a:r>
            <a:r>
              <a:rPr lang="fi-FI" sz="2400" dirty="0" err="1" smtClean="0"/>
              <a:t>calculated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</a:t>
            </a:r>
            <a:r>
              <a:rPr lang="fi-FI" sz="2400" dirty="0" err="1" smtClean="0"/>
              <a:t>scenarios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  <a:p>
            <a:r>
              <a:rPr lang="fi-FI" sz="2000" dirty="0" smtClean="0"/>
              <a:t>    </a:t>
            </a:r>
            <a:r>
              <a:rPr lang="fi-FI" sz="2000" dirty="0" err="1" smtClean="0"/>
              <a:t>Example</a:t>
            </a:r>
            <a:r>
              <a:rPr lang="fi-FI" sz="2000" dirty="0" smtClean="0"/>
              <a:t>: Marinoni et al</a:t>
            </a:r>
            <a:r>
              <a:rPr lang="fi-FI" sz="2000" dirty="0"/>
              <a:t>. </a:t>
            </a:r>
            <a:r>
              <a:rPr lang="fi-FI" sz="2000" dirty="0" smtClean="0"/>
              <a:t>(2011)</a:t>
            </a:r>
          </a:p>
          <a:p>
            <a:endParaRPr lang="en-US" dirty="0"/>
          </a:p>
        </p:txBody>
      </p:sp>
      <p:sp>
        <p:nvSpPr>
          <p:cNvPr id="5" name="Suorakulmio 4"/>
          <p:cNvSpPr/>
          <p:nvPr/>
        </p:nvSpPr>
        <p:spPr bwMode="auto">
          <a:xfrm>
            <a:off x="2370299" y="2666979"/>
            <a:ext cx="1296144" cy="7101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uorakulmio 2"/>
          <p:cNvSpPr/>
          <p:nvPr/>
        </p:nvSpPr>
        <p:spPr bwMode="auto">
          <a:xfrm>
            <a:off x="679686" y="2666979"/>
            <a:ext cx="136500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24744"/>
            <a:ext cx="7951961" cy="21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tsikko 1"/>
          <p:cNvSpPr txBox="1">
            <a:spLocks/>
          </p:cNvSpPr>
          <p:nvPr/>
        </p:nvSpPr>
        <p:spPr bwMode="auto">
          <a:xfrm>
            <a:off x="467544" y="332656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kern="0" dirty="0" smtClean="0"/>
              <a:t>Portfolio </a:t>
            </a:r>
            <a:r>
              <a:rPr lang="fi-FI" kern="0" dirty="0" err="1" smtClean="0"/>
              <a:t>Decision</a:t>
            </a:r>
            <a:r>
              <a:rPr lang="fi-FI" kern="0" dirty="0" smtClean="0"/>
              <a:t> Analysis (PDA)</a:t>
            </a:r>
            <a:endParaRPr lang="en-US" kern="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11558" y="3212976"/>
            <a:ext cx="7985125" cy="4135437"/>
          </a:xfrm>
        </p:spPr>
        <p:txBody>
          <a:bodyPr/>
          <a:lstStyle/>
          <a:p>
            <a:r>
              <a:rPr lang="fi-FI" dirty="0" err="1">
                <a:solidFill>
                  <a:srgbClr val="0070C0"/>
                </a:solidFill>
              </a:rPr>
              <a:t>Combines</a:t>
            </a:r>
            <a:r>
              <a:rPr lang="fi-FI" dirty="0">
                <a:solidFill>
                  <a:srgbClr val="0070C0"/>
                </a:solidFill>
              </a:rPr>
              <a:t> MCDA </a:t>
            </a:r>
            <a:r>
              <a:rPr lang="fi-FI" dirty="0" err="1">
                <a:solidFill>
                  <a:srgbClr val="0070C0"/>
                </a:solidFill>
              </a:rPr>
              <a:t>with</a:t>
            </a:r>
            <a:r>
              <a:rPr lang="fi-FI" dirty="0">
                <a:solidFill>
                  <a:srgbClr val="0070C0"/>
                </a:solidFill>
              </a:rPr>
              <a:t> an </a:t>
            </a:r>
            <a:r>
              <a:rPr lang="fi-FI" dirty="0" err="1">
                <a:solidFill>
                  <a:srgbClr val="0070C0"/>
                </a:solidFill>
              </a:rPr>
              <a:t>optimization</a:t>
            </a:r>
            <a:r>
              <a:rPr lang="fi-FI" dirty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model</a:t>
            </a:r>
            <a:endParaRPr lang="fi-FI" dirty="0" smtClean="0"/>
          </a:p>
          <a:p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optimal</a:t>
            </a:r>
            <a:r>
              <a:rPr lang="fi-FI" dirty="0" smtClean="0"/>
              <a:t> set of </a:t>
            </a:r>
            <a:r>
              <a:rPr lang="fi-FI" dirty="0" err="1" smtClean="0"/>
              <a:t>actions</a:t>
            </a:r>
            <a:r>
              <a:rPr lang="fi-FI" dirty="0" smtClean="0"/>
              <a:t>: An action is </a:t>
            </a:r>
            <a:r>
              <a:rPr lang="fi-FI" dirty="0" err="1" smtClean="0"/>
              <a:t>included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Synergies, interactions and other portfolio constraints included in the </a:t>
            </a:r>
            <a:r>
              <a:rPr lang="fi-FI" dirty="0" err="1" smtClean="0">
                <a:solidFill>
                  <a:srgbClr val="FF0000"/>
                </a:solidFill>
              </a:rPr>
              <a:t>model</a:t>
            </a:r>
            <a:r>
              <a:rPr lang="fi-FI" dirty="0" smtClean="0"/>
              <a:t>    </a:t>
            </a:r>
          </a:p>
          <a:p>
            <a:pPr marL="0" indent="0">
              <a:buNone/>
            </a:pPr>
            <a:r>
              <a:rPr lang="fi-FI" sz="2000" dirty="0" smtClean="0"/>
              <a:t>     </a:t>
            </a:r>
          </a:p>
          <a:p>
            <a:pPr marL="0" indent="0">
              <a:buNone/>
            </a:pPr>
            <a:r>
              <a:rPr lang="fi-FI" sz="2000" dirty="0"/>
              <a:t> </a:t>
            </a:r>
            <a:r>
              <a:rPr lang="fi-FI" sz="2000" dirty="0" smtClean="0"/>
              <a:t>                  Salo et al. (2011)</a:t>
            </a:r>
            <a:endParaRPr lang="en-US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1600"/>
            <a:ext cx="1584176" cy="240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 txBox="1">
            <a:spLocks/>
          </p:cNvSpPr>
          <p:nvPr/>
        </p:nvSpPr>
        <p:spPr bwMode="auto">
          <a:xfrm>
            <a:off x="553552" y="196642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kern="0" dirty="0" err="1" smtClean="0"/>
              <a:t>Robust</a:t>
            </a:r>
            <a:r>
              <a:rPr lang="fi-FI" kern="0" dirty="0" smtClean="0"/>
              <a:t> Portfolio </a:t>
            </a:r>
            <a:r>
              <a:rPr lang="fi-FI" kern="0" dirty="0" err="1" smtClean="0"/>
              <a:t>Modeling</a:t>
            </a:r>
            <a:r>
              <a:rPr lang="fi-FI" kern="0" dirty="0" smtClean="0"/>
              <a:t> </a:t>
            </a:r>
          </a:p>
          <a:p>
            <a:r>
              <a:rPr lang="fi-FI" sz="2000" kern="0" dirty="0" smtClean="0"/>
              <a:t>PDA </a:t>
            </a:r>
            <a:r>
              <a:rPr lang="fi-FI" sz="2000" kern="0" dirty="0" err="1" smtClean="0"/>
              <a:t>with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incomplete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information</a:t>
            </a:r>
            <a:endParaRPr lang="en-US" sz="2000" kern="0" dirty="0"/>
          </a:p>
        </p:txBody>
      </p:sp>
      <p:sp>
        <p:nvSpPr>
          <p:cNvPr id="3" name="Tekstiruutu 2"/>
          <p:cNvSpPr txBox="1"/>
          <p:nvPr/>
        </p:nvSpPr>
        <p:spPr>
          <a:xfrm>
            <a:off x="527304" y="3413631"/>
            <a:ext cx="75608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/>
              <a:t>Interval</a:t>
            </a:r>
            <a:r>
              <a:rPr lang="fi-FI" sz="2400" dirty="0" smtClean="0"/>
              <a:t> </a:t>
            </a:r>
            <a:r>
              <a:rPr lang="fi-FI" sz="2400" dirty="0"/>
              <a:t>data and </a:t>
            </a:r>
            <a:r>
              <a:rPr lang="fi-FI" sz="2400" dirty="0" err="1"/>
              <a:t>ordinal</a:t>
            </a:r>
            <a:r>
              <a:rPr lang="fi-FI" sz="2400" dirty="0"/>
              <a:t> </a:t>
            </a:r>
            <a:r>
              <a:rPr lang="fi-FI" sz="2400" dirty="0" err="1" smtClean="0"/>
              <a:t>weight</a:t>
            </a:r>
            <a:r>
              <a:rPr lang="fi-FI" sz="2400" dirty="0" smtClean="0"/>
              <a:t> </a:t>
            </a:r>
            <a:r>
              <a:rPr lang="fi-FI" sz="2400" dirty="0" err="1" smtClean="0"/>
              <a:t>information</a:t>
            </a:r>
            <a:endParaRPr lang="fi-FI" sz="2400" dirty="0" smtClean="0"/>
          </a:p>
          <a:p>
            <a:r>
              <a:rPr lang="fi-FI" sz="2000" dirty="0" smtClean="0">
                <a:solidFill>
                  <a:srgbClr val="FF0000"/>
                </a:solidFill>
              </a:rPr>
              <a:t>”</a:t>
            </a:r>
            <a:r>
              <a:rPr lang="en-US" sz="2000" dirty="0">
                <a:solidFill>
                  <a:srgbClr val="FF0000"/>
                </a:solidFill>
              </a:rPr>
              <a:t>reducing one ton of nitrogen emissions more valuable than reducing two tons of phosphorus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Identify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non-dominated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70C0"/>
                </a:solidFill>
              </a:rPr>
              <a:t>portfolios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/>
              <a:t>and</a:t>
            </a:r>
            <a:r>
              <a:rPr lang="fi-FI" sz="2400" dirty="0">
                <a:solidFill>
                  <a:srgbClr val="0070C0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core</a:t>
            </a:r>
            <a:r>
              <a:rPr lang="fi-FI" sz="2400" dirty="0">
                <a:solidFill>
                  <a:srgbClr val="00B050"/>
                </a:solidFill>
              </a:rPr>
              <a:t> </a:t>
            </a:r>
            <a:r>
              <a:rPr lang="fi-FI" sz="2400" dirty="0" err="1">
                <a:solidFill>
                  <a:srgbClr val="00B050"/>
                </a:solidFill>
              </a:rPr>
              <a:t>actions</a:t>
            </a:r>
            <a:r>
              <a:rPr lang="fi-FI" sz="2400" dirty="0">
                <a:solidFill>
                  <a:srgbClr val="00B050"/>
                </a:solidFill>
              </a:rPr>
              <a:t> </a:t>
            </a:r>
            <a:r>
              <a:rPr lang="fi-FI" sz="2400" dirty="0">
                <a:latin typeface="Math Font" pitchFamily="2" charset="0"/>
              </a:rPr>
              <a:t>⇒</a:t>
            </a:r>
            <a:r>
              <a:rPr lang="fi-FI" sz="2400" dirty="0"/>
              <a:t> </a:t>
            </a:r>
            <a:r>
              <a:rPr lang="fi-FI" sz="2400" dirty="0" err="1" smtClean="0"/>
              <a:t>DMs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/>
              <a:t>focus</a:t>
            </a:r>
            <a:r>
              <a:rPr lang="fi-FI" sz="2400" dirty="0"/>
              <a:t> </a:t>
            </a:r>
            <a:r>
              <a:rPr lang="fi-FI" sz="2400" dirty="0" smtClean="0"/>
              <a:t>on a </a:t>
            </a:r>
            <a:r>
              <a:rPr lang="fi-FI" sz="2400" dirty="0" err="1"/>
              <a:t>reduced</a:t>
            </a:r>
            <a:r>
              <a:rPr lang="fi-FI" sz="2400" dirty="0"/>
              <a:t> set of </a:t>
            </a:r>
            <a:r>
              <a:rPr lang="fi-FI" sz="2400" dirty="0" err="1" smtClean="0"/>
              <a:t>actions</a:t>
            </a:r>
            <a:endParaRPr lang="fi-FI" sz="2400" dirty="0" smtClean="0"/>
          </a:p>
          <a:p>
            <a:endParaRPr lang="fi-FI" sz="1000" dirty="0" smtClean="0"/>
          </a:p>
          <a:p>
            <a:r>
              <a:rPr lang="fi-FI" sz="2400" dirty="0" smtClean="0"/>
              <a:t>    </a:t>
            </a:r>
            <a:r>
              <a:rPr lang="fi-FI" sz="2000" dirty="0" err="1" smtClean="0"/>
              <a:t>Liesiö</a:t>
            </a:r>
            <a:r>
              <a:rPr lang="fi-FI" sz="2000" dirty="0" smtClean="0"/>
              <a:t> et al. (2007)</a:t>
            </a:r>
            <a:endParaRPr lang="en-US" sz="2000" dirty="0"/>
          </a:p>
        </p:txBody>
      </p:sp>
      <p:grpSp>
        <p:nvGrpSpPr>
          <p:cNvPr id="7" name="Group 38"/>
          <p:cNvGrpSpPr/>
          <p:nvPr/>
        </p:nvGrpSpPr>
        <p:grpSpPr>
          <a:xfrm>
            <a:off x="740793" y="1662006"/>
            <a:ext cx="1090456" cy="1146015"/>
            <a:chOff x="1005449" y="4581946"/>
            <a:chExt cx="1090456" cy="1146015"/>
          </a:xfrm>
        </p:grpSpPr>
        <p:sp>
          <p:nvSpPr>
            <p:cNvPr id="8" name="Rectangle 166"/>
            <p:cNvSpPr/>
            <p:nvPr/>
          </p:nvSpPr>
          <p:spPr>
            <a:xfrm>
              <a:off x="1007976" y="4581946"/>
              <a:ext cx="1087929" cy="3172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/>
                <a:t>Objective 1</a:t>
              </a:r>
              <a:endParaRPr lang="fi-FI" sz="1400" dirty="0"/>
            </a:p>
          </p:txBody>
        </p:sp>
        <p:sp>
          <p:nvSpPr>
            <p:cNvPr id="9" name="Rectangle 167"/>
            <p:cNvSpPr/>
            <p:nvPr/>
          </p:nvSpPr>
          <p:spPr>
            <a:xfrm>
              <a:off x="1005450" y="4992824"/>
              <a:ext cx="1087929" cy="3172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/>
                <a:t>Objective 2</a:t>
              </a:r>
              <a:endParaRPr lang="fi-FI" sz="1400" dirty="0"/>
            </a:p>
          </p:txBody>
        </p:sp>
        <p:sp>
          <p:nvSpPr>
            <p:cNvPr id="10" name="Rectangle 168"/>
            <p:cNvSpPr/>
            <p:nvPr/>
          </p:nvSpPr>
          <p:spPr>
            <a:xfrm>
              <a:off x="1005449" y="5410686"/>
              <a:ext cx="1087929" cy="31727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400" dirty="0" smtClean="0"/>
                <a:t>Objective 3</a:t>
              </a:r>
              <a:endParaRPr lang="fi-FI" sz="1400" dirty="0"/>
            </a:p>
          </p:txBody>
        </p:sp>
      </p:grpSp>
      <p:sp>
        <p:nvSpPr>
          <p:cNvPr id="12" name="TextBox 180"/>
          <p:cNvSpPr txBox="1"/>
          <p:nvPr/>
        </p:nvSpPr>
        <p:spPr>
          <a:xfrm>
            <a:off x="5954778" y="1510159"/>
            <a:ext cx="98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Portfolio A</a:t>
            </a:r>
            <a:endParaRPr lang="fi-FI" sz="1400" dirty="0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6377592" y="2320343"/>
            <a:ext cx="216000" cy="216000"/>
          </a:xfrm>
          <a:prstGeom prst="rect">
            <a:avLst/>
          </a:prstGeom>
          <a:solidFill>
            <a:srgbClr val="23FD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14" name="Rectangle 32"/>
          <p:cNvSpPr/>
          <p:nvPr/>
        </p:nvSpPr>
        <p:spPr>
          <a:xfrm>
            <a:off x="6003754" y="1739647"/>
            <a:ext cx="1080191" cy="8897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87"/>
          <p:cNvSpPr/>
          <p:nvPr/>
        </p:nvSpPr>
        <p:spPr>
          <a:xfrm rot="2700000">
            <a:off x="6002970" y="2344166"/>
            <a:ext cx="1080191" cy="8897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88"/>
          <p:cNvSpPr/>
          <p:nvPr/>
        </p:nvSpPr>
        <p:spPr>
          <a:xfrm>
            <a:off x="5517397" y="2245595"/>
            <a:ext cx="1080191" cy="8897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834536" y="2850406"/>
            <a:ext cx="216000" cy="2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5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762528" y="1866702"/>
            <a:ext cx="216000" cy="2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7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757344" y="1764843"/>
            <a:ext cx="216000" cy="2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3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617269" y="2819783"/>
            <a:ext cx="216000" cy="2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8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283153" y="2769401"/>
            <a:ext cx="216000" cy="2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6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115299" y="2413401"/>
            <a:ext cx="216000" cy="216000"/>
          </a:xfrm>
          <a:prstGeom prst="rect">
            <a:avLst/>
          </a:prstGeom>
          <a:solidFill>
            <a:srgbClr val="23FD5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1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023547" y="3133440"/>
            <a:ext cx="216000" cy="2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24" name="TextBox 197"/>
          <p:cNvSpPr txBox="1"/>
          <p:nvPr/>
        </p:nvSpPr>
        <p:spPr>
          <a:xfrm>
            <a:off x="5492420" y="2013611"/>
            <a:ext cx="977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Portfolio B</a:t>
            </a:r>
            <a:endParaRPr lang="fi-FI" sz="1400" dirty="0"/>
          </a:p>
        </p:txBody>
      </p:sp>
      <p:sp>
        <p:nvSpPr>
          <p:cNvPr id="25" name="TextBox 198"/>
          <p:cNvSpPr txBox="1"/>
          <p:nvPr/>
        </p:nvSpPr>
        <p:spPr>
          <a:xfrm rot="2700000">
            <a:off x="6508553" y="2349956"/>
            <a:ext cx="985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Portfolio C</a:t>
            </a:r>
            <a:endParaRPr lang="fi-FI" sz="1400" dirty="0"/>
          </a:p>
        </p:txBody>
      </p:sp>
      <p:sp>
        <p:nvSpPr>
          <p:cNvPr id="26" name="TextBox 199"/>
          <p:cNvSpPr txBox="1"/>
          <p:nvPr/>
        </p:nvSpPr>
        <p:spPr>
          <a:xfrm>
            <a:off x="5329706" y="1356343"/>
            <a:ext cx="2426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N</a:t>
            </a:r>
            <a:r>
              <a:rPr lang="fi-FI" sz="1400" dirty="0" smtClean="0"/>
              <a:t>on-dominated portfolios</a:t>
            </a:r>
            <a:endParaRPr lang="fi-FI" sz="1400" dirty="0"/>
          </a:p>
        </p:txBody>
      </p:sp>
      <p:sp>
        <p:nvSpPr>
          <p:cNvPr id="27" name="TextBox 202"/>
          <p:cNvSpPr txBox="1"/>
          <p:nvPr/>
        </p:nvSpPr>
        <p:spPr>
          <a:xfrm>
            <a:off x="553552" y="1340768"/>
            <a:ext cx="137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Multiple objectives</a:t>
            </a:r>
            <a:endParaRPr lang="fi-FI" sz="1200" dirty="0"/>
          </a:p>
        </p:txBody>
      </p:sp>
      <p:cxnSp>
        <p:nvCxnSpPr>
          <p:cNvPr id="28" name="Straight Arrow Connector 179"/>
          <p:cNvCxnSpPr/>
          <p:nvPr/>
        </p:nvCxnSpPr>
        <p:spPr>
          <a:xfrm flipV="1">
            <a:off x="4806116" y="2310674"/>
            <a:ext cx="469749" cy="9669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52"/>
          <p:cNvSpPr txBox="1"/>
          <p:nvPr/>
        </p:nvSpPr>
        <p:spPr>
          <a:xfrm>
            <a:off x="3632129" y="1351275"/>
            <a:ext cx="1331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Feasible portfolios</a:t>
            </a:r>
            <a:endParaRPr lang="fi-FI" sz="1200" dirty="0"/>
          </a:p>
        </p:txBody>
      </p:sp>
      <p:sp>
        <p:nvSpPr>
          <p:cNvPr id="30" name="TextBox 264"/>
          <p:cNvSpPr txBox="1"/>
          <p:nvPr/>
        </p:nvSpPr>
        <p:spPr>
          <a:xfrm>
            <a:off x="3639251" y="2910031"/>
            <a:ext cx="15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Portfolio value model</a:t>
            </a:r>
            <a:endParaRPr lang="fi-FI" sz="1200" dirty="0"/>
          </a:p>
        </p:txBody>
      </p:sp>
      <p:sp>
        <p:nvSpPr>
          <p:cNvPr id="31" name="Rectangle 303"/>
          <p:cNvSpPr>
            <a:spLocks/>
          </p:cNvSpPr>
          <p:nvPr/>
        </p:nvSpPr>
        <p:spPr>
          <a:xfrm>
            <a:off x="2143314" y="2019237"/>
            <a:ext cx="1160324" cy="3879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>
                <a:solidFill>
                  <a:schemeClr val="tx1"/>
                </a:solidFill>
              </a:rPr>
              <a:t>Constraints</a:t>
            </a:r>
            <a:endParaRPr lang="fi-FI" sz="1200" dirty="0" smtClean="0">
              <a:solidFill>
                <a:schemeClr val="tx1"/>
              </a:solidFill>
            </a:endParaRPr>
          </a:p>
          <a:p>
            <a:pPr algn="ctr"/>
            <a:r>
              <a:rPr lang="fi-FI" sz="1200" dirty="0" err="1" smtClean="0">
                <a:solidFill>
                  <a:schemeClr val="tx1"/>
                </a:solidFill>
              </a:rPr>
              <a:t>synergies</a:t>
            </a:r>
            <a:endParaRPr lang="fi-FI" sz="2000" dirty="0">
              <a:solidFill>
                <a:schemeClr val="tx1"/>
              </a:solidFill>
            </a:endParaRPr>
          </a:p>
        </p:txBody>
      </p:sp>
      <p:grpSp>
        <p:nvGrpSpPr>
          <p:cNvPr id="33" name="Group 332"/>
          <p:cNvGrpSpPr/>
          <p:nvPr/>
        </p:nvGrpSpPr>
        <p:grpSpPr>
          <a:xfrm>
            <a:off x="2108032" y="1335544"/>
            <a:ext cx="1297599" cy="646891"/>
            <a:chOff x="2443340" y="2238649"/>
            <a:chExt cx="1297599" cy="646891"/>
          </a:xfrm>
        </p:grpSpPr>
        <p:grpSp>
          <p:nvGrpSpPr>
            <p:cNvPr id="34" name="Group 333"/>
            <p:cNvGrpSpPr/>
            <p:nvPr/>
          </p:nvGrpSpPr>
          <p:grpSpPr>
            <a:xfrm>
              <a:off x="2443340" y="2238649"/>
              <a:ext cx="1297599" cy="416753"/>
              <a:chOff x="2456089" y="2350816"/>
              <a:chExt cx="1297599" cy="416753"/>
            </a:xfrm>
          </p:grpSpPr>
          <p:sp>
            <p:nvSpPr>
              <p:cNvPr id="42" name="TextBox 341"/>
              <p:cNvSpPr txBox="1"/>
              <p:nvPr/>
            </p:nvSpPr>
            <p:spPr>
              <a:xfrm>
                <a:off x="2456089" y="2350816"/>
                <a:ext cx="12975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200" dirty="0" smtClean="0"/>
                  <a:t>Action candidates</a:t>
                </a:r>
                <a:endParaRPr lang="fi-FI" sz="1200" dirty="0"/>
              </a:p>
            </p:txBody>
          </p:sp>
          <p:sp>
            <p:nvSpPr>
              <p:cNvPr id="43" name="Rectangle 23"/>
              <p:cNvSpPr>
                <a:spLocks noChangeArrowheads="1"/>
              </p:cNvSpPr>
              <p:nvPr/>
            </p:nvSpPr>
            <p:spPr bwMode="auto">
              <a:xfrm>
                <a:off x="2633471" y="2587569"/>
                <a:ext cx="180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altLang="fi-FI" sz="800" b="1" dirty="0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2781166" y="250349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2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2675288" y="2680653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3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2862564" y="2684177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4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913639" y="2468091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5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3000190" y="2602229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6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3161548" y="2705540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7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3180190" y="2477689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fi-FI" sz="800" b="1" dirty="0" smtClean="0">
                  <a:latin typeface="Times New Roman" pitchFamily="18" charset="0"/>
                </a:rPr>
                <a:t>8</a:t>
              </a:r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cxnSp>
        <p:nvCxnSpPr>
          <p:cNvPr id="44" name="Straight Arrow Connector 263"/>
          <p:cNvCxnSpPr/>
          <p:nvPr/>
        </p:nvCxnSpPr>
        <p:spPr>
          <a:xfrm flipV="1">
            <a:off x="3450531" y="2017044"/>
            <a:ext cx="469749" cy="9669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346"/>
          <p:cNvGrpSpPr/>
          <p:nvPr/>
        </p:nvGrpSpPr>
        <p:grpSpPr>
          <a:xfrm>
            <a:off x="4025697" y="1755644"/>
            <a:ext cx="695580" cy="474276"/>
            <a:chOff x="4068792" y="2083648"/>
            <a:chExt cx="695580" cy="474276"/>
          </a:xfrm>
          <a:solidFill>
            <a:schemeClr val="bg1"/>
          </a:solidFill>
        </p:grpSpPr>
        <p:sp>
          <p:nvSpPr>
            <p:cNvPr id="46" name="Rectangle 347"/>
            <p:cNvSpPr>
              <a:spLocks noChangeAspect="1"/>
            </p:cNvSpPr>
            <p:nvPr/>
          </p:nvSpPr>
          <p:spPr>
            <a:xfrm>
              <a:off x="4068792" y="2083648"/>
              <a:ext cx="550800" cy="359976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Rectangle 348"/>
            <p:cNvSpPr>
              <a:spLocks noChangeAspect="1"/>
            </p:cNvSpPr>
            <p:nvPr/>
          </p:nvSpPr>
          <p:spPr>
            <a:xfrm>
              <a:off x="4115715" y="2118188"/>
              <a:ext cx="550800" cy="359976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Rectangle 349"/>
            <p:cNvSpPr>
              <a:spLocks noChangeAspect="1"/>
            </p:cNvSpPr>
            <p:nvPr/>
          </p:nvSpPr>
          <p:spPr>
            <a:xfrm>
              <a:off x="4168056" y="2156970"/>
              <a:ext cx="550800" cy="359976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Rectangle 350"/>
            <p:cNvSpPr>
              <a:spLocks noChangeAspect="1"/>
            </p:cNvSpPr>
            <p:nvPr/>
          </p:nvSpPr>
          <p:spPr>
            <a:xfrm>
              <a:off x="4213572" y="2197948"/>
              <a:ext cx="550800" cy="359976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64"/>
              <p:cNvSpPr/>
              <p:nvPr/>
            </p:nvSpPr>
            <p:spPr>
              <a:xfrm>
                <a:off x="3980920" y="2410619"/>
                <a:ext cx="783035" cy="3905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80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i-FI" sz="800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nary>
                    </m:oMath>
                  </m:oMathPara>
                </a14:m>
                <a:endParaRPr lang="fi-FI" sz="8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ectangle 3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20" y="2410619"/>
                <a:ext cx="783035" cy="390556"/>
              </a:xfrm>
              <a:prstGeom prst="rect">
                <a:avLst/>
              </a:prstGeom>
              <a:blipFill rotWithShape="0">
                <a:blip r:embed="rId2"/>
                <a:stretch>
                  <a:fillRect t="-101515" r="-70543" b="-139394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2"/>
          <p:cNvSpPr txBox="1"/>
          <p:nvPr/>
        </p:nvSpPr>
        <p:spPr>
          <a:xfrm>
            <a:off x="2147001" y="2472424"/>
            <a:ext cx="117908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Incomplete</a:t>
            </a:r>
          </a:p>
          <a:p>
            <a:r>
              <a:rPr lang="fi-FI" sz="1200" dirty="0" smtClean="0"/>
              <a:t>Information:</a:t>
            </a:r>
          </a:p>
          <a:p>
            <a:r>
              <a:rPr lang="fi-FI" sz="1200" dirty="0" smtClean="0"/>
              <a:t>consequences</a:t>
            </a:r>
          </a:p>
          <a:p>
            <a:r>
              <a:rPr lang="fi-FI" sz="1200" dirty="0" smtClean="0"/>
              <a:t>weights</a:t>
            </a:r>
            <a:endParaRPr lang="fi-FI" sz="1200" dirty="0"/>
          </a:p>
        </p:txBody>
      </p:sp>
      <p:cxnSp>
        <p:nvCxnSpPr>
          <p:cNvPr id="52" name="Straight Arrow Connector 262"/>
          <p:cNvCxnSpPr/>
          <p:nvPr/>
        </p:nvCxnSpPr>
        <p:spPr>
          <a:xfrm flipV="1">
            <a:off x="3450530" y="2602037"/>
            <a:ext cx="469749" cy="9669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85125" cy="1079500"/>
          </a:xfrm>
        </p:spPr>
        <p:txBody>
          <a:bodyPr/>
          <a:lstStyle/>
          <a:p>
            <a:r>
              <a:rPr lang="fi-FI" dirty="0" err="1" smtClean="0"/>
              <a:t>Multi-Objective</a:t>
            </a:r>
            <a:r>
              <a:rPr lang="fi-FI" dirty="0" smtClean="0"/>
              <a:t> </a:t>
            </a:r>
            <a:r>
              <a:rPr lang="fi-FI" dirty="0" err="1"/>
              <a:t>O</a:t>
            </a:r>
            <a:r>
              <a:rPr lang="fi-FI" dirty="0" err="1" smtClean="0"/>
              <a:t>ptimization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5754"/>
            <a:ext cx="8036356" cy="2040260"/>
          </a:xfrm>
          <a:prstGeom prst="rect">
            <a:avLst/>
          </a:prstGeom>
        </p:spPr>
      </p:pic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67544" y="3068960"/>
            <a:ext cx="7985125" cy="4135437"/>
          </a:xfrm>
        </p:spPr>
        <p:txBody>
          <a:bodyPr/>
          <a:lstStyle/>
          <a:p>
            <a:r>
              <a:rPr lang="fi-FI" dirty="0" err="1" smtClean="0"/>
              <a:t>Identify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rgbClr val="0070C0"/>
                </a:solidFill>
              </a:rPr>
              <a:t>non-dominated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portfolios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err="1" smtClean="0"/>
              <a:t>Visualize</a:t>
            </a:r>
            <a:r>
              <a:rPr lang="fi-FI" dirty="0" smtClean="0"/>
              <a:t> </a:t>
            </a:r>
            <a:r>
              <a:rPr lang="fi-FI" dirty="0" err="1" smtClean="0"/>
              <a:t>Pareto-frontier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sz="2000" dirty="0" smtClean="0">
                <a:latin typeface="Math Font" pitchFamily="2" charset="0"/>
              </a:rPr>
              <a:t>     </a:t>
            </a:r>
            <a:r>
              <a:rPr lang="fi-FI" sz="2200" dirty="0" smtClean="0">
                <a:latin typeface="Math Font" pitchFamily="2" charset="0"/>
              </a:rPr>
              <a:t>⇒ </a:t>
            </a:r>
            <a:r>
              <a:rPr lang="fi-FI" sz="2200" dirty="0" err="1" smtClean="0"/>
              <a:t>What</a:t>
            </a:r>
            <a:r>
              <a:rPr lang="fi-FI" sz="2200" dirty="0" smtClean="0"/>
              <a:t> is </a:t>
            </a:r>
            <a:r>
              <a:rPr lang="fi-FI" sz="2200" dirty="0" err="1" smtClean="0"/>
              <a:t>possible</a:t>
            </a:r>
            <a:r>
              <a:rPr lang="fi-FI" sz="2200" dirty="0" smtClean="0"/>
              <a:t> to </a:t>
            </a:r>
            <a:r>
              <a:rPr lang="fi-FI" sz="2200" dirty="0" err="1" smtClean="0"/>
              <a:t>achieve</a:t>
            </a:r>
            <a:r>
              <a:rPr lang="fi-FI" sz="2200" dirty="0" smtClean="0"/>
              <a:t>, </a:t>
            </a:r>
            <a:r>
              <a:rPr lang="fi-FI" sz="2200" dirty="0" err="1" smtClean="0"/>
              <a:t>what</a:t>
            </a:r>
            <a:r>
              <a:rPr lang="fi-FI" sz="2200" dirty="0" smtClean="0"/>
              <a:t> </a:t>
            </a:r>
            <a:r>
              <a:rPr lang="fi-FI" sz="2200" dirty="0" err="1" smtClean="0"/>
              <a:t>are</a:t>
            </a:r>
            <a:r>
              <a:rPr lang="fi-FI" sz="2200" dirty="0" smtClean="0"/>
              <a:t> </a:t>
            </a:r>
            <a:r>
              <a:rPr lang="fi-FI" sz="2200" dirty="0" err="1" smtClean="0"/>
              <a:t>the</a:t>
            </a:r>
            <a:r>
              <a:rPr lang="fi-FI" sz="2200" dirty="0" smtClean="0"/>
              <a:t> </a:t>
            </a:r>
            <a:r>
              <a:rPr lang="fi-FI" sz="2200" dirty="0" err="1" smtClean="0"/>
              <a:t>trade-offs</a:t>
            </a:r>
            <a:r>
              <a:rPr lang="fi-FI" sz="2200" dirty="0" smtClean="0"/>
              <a:t>?</a:t>
            </a:r>
            <a:endParaRPr lang="fi-FI" dirty="0"/>
          </a:p>
          <a:p>
            <a:r>
              <a:rPr lang="fi-FI" dirty="0" err="1" smtClean="0"/>
              <a:t>Preferences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to </a:t>
            </a:r>
            <a:r>
              <a:rPr lang="fi-FI" dirty="0" err="1" smtClean="0"/>
              <a:t>select</a:t>
            </a:r>
            <a:r>
              <a:rPr lang="fi-FI" dirty="0" smtClean="0"/>
              <a:t> ”</a:t>
            </a:r>
            <a:r>
              <a:rPr lang="fi-FI" dirty="0" err="1" smtClean="0"/>
              <a:t>best</a:t>
            </a:r>
            <a:r>
              <a:rPr lang="fi-FI" dirty="0" smtClean="0"/>
              <a:t>”</a:t>
            </a:r>
            <a:endParaRPr lang="fi-FI" sz="1200" dirty="0"/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sz="2000" dirty="0" smtClean="0"/>
              <a:t>     </a:t>
            </a:r>
            <a:r>
              <a:rPr lang="fi-FI" sz="2000" dirty="0" err="1" smtClean="0"/>
              <a:t>Stummer</a:t>
            </a:r>
            <a:r>
              <a:rPr lang="fi-FI" sz="2000" dirty="0" smtClean="0"/>
              <a:t> </a:t>
            </a:r>
            <a:r>
              <a:rPr lang="fi-FI" sz="2000" dirty="0"/>
              <a:t>and </a:t>
            </a:r>
            <a:r>
              <a:rPr lang="fi-FI" sz="2000" dirty="0" err="1" smtClean="0"/>
              <a:t>Heidenberger</a:t>
            </a:r>
            <a:r>
              <a:rPr lang="fi-FI" sz="2000" dirty="0" smtClean="0"/>
              <a:t> (2003), </a:t>
            </a:r>
            <a:r>
              <a:rPr lang="fi-FI" sz="2000" dirty="0" err="1" smtClean="0"/>
              <a:t>Zheng</a:t>
            </a:r>
            <a:r>
              <a:rPr lang="fi-FI" sz="2000" dirty="0" smtClean="0"/>
              <a:t> </a:t>
            </a:r>
            <a:r>
              <a:rPr lang="fi-FI" sz="2000" dirty="0"/>
              <a:t>and </a:t>
            </a:r>
            <a:r>
              <a:rPr lang="fi-FI" sz="2000" dirty="0" err="1" smtClean="0"/>
              <a:t>Hobbs</a:t>
            </a:r>
            <a:r>
              <a:rPr lang="fi-FI" sz="2000" dirty="0" smtClean="0"/>
              <a:t> (2013</a:t>
            </a:r>
            <a:r>
              <a:rPr lang="fi-FI" sz="2000" dirty="0"/>
              <a:t>)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2612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 portfolio </a:t>
            </a: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772816"/>
            <a:ext cx="7985125" cy="4881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800" b="1" dirty="0" err="1" smtClean="0">
                <a:solidFill>
                  <a:srgbClr val="0070C0"/>
                </a:solidFill>
              </a:rPr>
              <a:t>Define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problem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context</a:t>
            </a:r>
            <a:r>
              <a:rPr lang="fi-FI" sz="2800" b="1" dirty="0" smtClean="0">
                <a:solidFill>
                  <a:srgbClr val="0070C0"/>
                </a:solidFill>
              </a:rPr>
              <a:t> and </a:t>
            </a:r>
            <a:r>
              <a:rPr lang="fi-FI" sz="2800" b="1" dirty="0" err="1" smtClean="0">
                <a:solidFill>
                  <a:srgbClr val="0070C0"/>
                </a:solidFill>
              </a:rPr>
              <a:t>scope</a:t>
            </a:r>
            <a:endParaRPr lang="fi-FI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b="1" dirty="0" err="1" smtClean="0">
                <a:solidFill>
                  <a:srgbClr val="0070C0"/>
                </a:solidFill>
              </a:rPr>
              <a:t>Generate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actions</a:t>
            </a:r>
            <a:r>
              <a:rPr lang="fi-FI" sz="2800" b="1" dirty="0" smtClean="0">
                <a:solidFill>
                  <a:srgbClr val="0070C0"/>
                </a:solidFill>
              </a:rPr>
              <a:t> and </a:t>
            </a:r>
            <a:r>
              <a:rPr lang="fi-FI" sz="2800" b="1" dirty="0" err="1" smtClean="0">
                <a:solidFill>
                  <a:srgbClr val="0070C0"/>
                </a:solidFill>
              </a:rPr>
              <a:t>objectives</a:t>
            </a:r>
            <a:endParaRPr lang="fi-FI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b="1" dirty="0" err="1" smtClean="0">
                <a:solidFill>
                  <a:srgbClr val="0070C0"/>
                </a:solidFill>
              </a:rPr>
              <a:t>Specify</a:t>
            </a:r>
            <a:r>
              <a:rPr lang="fi-FI" sz="2800" b="1" dirty="0" smtClean="0">
                <a:solidFill>
                  <a:srgbClr val="0070C0"/>
                </a:solidFill>
              </a:rPr>
              <a:t> portfolio </a:t>
            </a:r>
            <a:r>
              <a:rPr lang="fi-FI" sz="2800" b="1" dirty="0" err="1" smtClean="0">
                <a:solidFill>
                  <a:srgbClr val="0070C0"/>
                </a:solidFill>
              </a:rPr>
              <a:t>constraints</a:t>
            </a:r>
            <a:r>
              <a:rPr lang="fi-FI" sz="2800" b="1" dirty="0" smtClean="0">
                <a:solidFill>
                  <a:srgbClr val="0070C0"/>
                </a:solidFill>
              </a:rPr>
              <a:t> and </a:t>
            </a:r>
            <a:r>
              <a:rPr lang="fi-FI" sz="2800" b="1" dirty="0" err="1" smtClean="0">
                <a:solidFill>
                  <a:srgbClr val="0070C0"/>
                </a:solidFill>
              </a:rPr>
              <a:t>consequences</a:t>
            </a:r>
            <a:endParaRPr lang="fi-FI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b="1" dirty="0" err="1" smtClean="0">
                <a:solidFill>
                  <a:srgbClr val="0070C0"/>
                </a:solidFill>
              </a:rPr>
              <a:t>Construct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the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value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model</a:t>
            </a:r>
            <a:endParaRPr lang="fi-FI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b="1" dirty="0" err="1" smtClean="0">
                <a:solidFill>
                  <a:srgbClr val="0070C0"/>
                </a:solidFill>
              </a:rPr>
              <a:t>Optimize</a:t>
            </a:r>
            <a:r>
              <a:rPr lang="fi-FI" sz="2800" b="1" dirty="0" smtClean="0">
                <a:solidFill>
                  <a:srgbClr val="0070C0"/>
                </a:solidFill>
              </a:rPr>
              <a:t> and </a:t>
            </a:r>
            <a:r>
              <a:rPr lang="fi-FI" sz="2800" b="1" dirty="0" err="1" smtClean="0">
                <a:solidFill>
                  <a:srgbClr val="0070C0"/>
                </a:solidFill>
              </a:rPr>
              <a:t>analyze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results</a:t>
            </a:r>
            <a:endParaRPr lang="fi-FI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Define</a:t>
            </a:r>
            <a:r>
              <a:rPr lang="fi-FI" dirty="0" smtClean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context</a:t>
            </a:r>
            <a:r>
              <a:rPr lang="fi-FI" dirty="0"/>
              <a:t> and </a:t>
            </a:r>
            <a:r>
              <a:rPr lang="fi-FI" dirty="0" err="1"/>
              <a:t>scope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499" y="1124745"/>
            <a:ext cx="7985125" cy="1440160"/>
          </a:xfrm>
        </p:spPr>
        <p:txBody>
          <a:bodyPr/>
          <a:lstStyle/>
          <a:p>
            <a:r>
              <a:rPr lang="fi-FI" dirty="0" err="1" smtClean="0"/>
              <a:t>Problem</a:t>
            </a:r>
            <a:r>
              <a:rPr lang="fi-FI" dirty="0" smtClean="0"/>
              <a:t> </a:t>
            </a:r>
            <a:r>
              <a:rPr lang="fi-FI" dirty="0" err="1" smtClean="0"/>
              <a:t>framing</a:t>
            </a:r>
            <a:endParaRPr lang="fi-FI" dirty="0"/>
          </a:p>
          <a:p>
            <a:r>
              <a:rPr lang="fi-FI" dirty="0" err="1" smtClean="0"/>
              <a:t>Identify</a:t>
            </a:r>
            <a:r>
              <a:rPr lang="fi-FI" dirty="0" smtClean="0"/>
              <a:t> </a:t>
            </a:r>
            <a:r>
              <a:rPr lang="fi-FI" dirty="0" err="1" smtClean="0"/>
              <a:t>stakeholders</a:t>
            </a:r>
            <a:endParaRPr lang="fi-FI" dirty="0" smtClean="0"/>
          </a:p>
          <a:p>
            <a:r>
              <a:rPr lang="fi-FI" dirty="0" err="1" smtClean="0"/>
              <a:t>Structure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en-US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587399" y="2564905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kern="0" dirty="0" smtClean="0"/>
              <a:t>2. </a:t>
            </a:r>
            <a:r>
              <a:rPr lang="fi-FI" kern="0" dirty="0" err="1" smtClean="0"/>
              <a:t>Generate</a:t>
            </a:r>
            <a:r>
              <a:rPr lang="fi-FI" kern="0" dirty="0" smtClean="0"/>
              <a:t> </a:t>
            </a:r>
            <a:r>
              <a:rPr lang="fi-FI" kern="0" dirty="0" err="1" smtClean="0"/>
              <a:t>actions</a:t>
            </a:r>
            <a:r>
              <a:rPr lang="fi-FI" kern="0" dirty="0" smtClean="0"/>
              <a:t> and </a:t>
            </a:r>
            <a:r>
              <a:rPr lang="fi-FI" kern="0" dirty="0" err="1" smtClean="0"/>
              <a:t>objectives</a:t>
            </a:r>
            <a:r>
              <a:rPr lang="fi-FI" kern="0" dirty="0" smtClean="0"/>
              <a:t/>
            </a:r>
            <a:br>
              <a:rPr lang="fi-FI" kern="0" dirty="0" smtClean="0"/>
            </a:br>
            <a:endParaRPr lang="en-US" kern="0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571498" y="3200700"/>
            <a:ext cx="7985125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kern="0" dirty="0" err="1" smtClean="0"/>
              <a:t>Generate</a:t>
            </a:r>
            <a:r>
              <a:rPr lang="fi-FI" kern="0" dirty="0" smtClean="0"/>
              <a:t> </a:t>
            </a:r>
            <a:r>
              <a:rPr lang="fi-FI" kern="0" dirty="0" err="1" smtClean="0"/>
              <a:t>initial</a:t>
            </a:r>
            <a:r>
              <a:rPr lang="fi-FI" kern="0" dirty="0" smtClean="0"/>
              <a:t> set of </a:t>
            </a:r>
            <a:r>
              <a:rPr lang="fi-FI" kern="0" dirty="0" err="1" smtClean="0"/>
              <a:t>objectives</a:t>
            </a:r>
            <a:r>
              <a:rPr lang="fi-FI" kern="0" dirty="0" smtClean="0"/>
              <a:t> and </a:t>
            </a:r>
            <a:r>
              <a:rPr lang="fi-FI" kern="0" dirty="0" err="1" smtClean="0"/>
              <a:t>actions</a:t>
            </a:r>
            <a:endParaRPr lang="fi-FI" kern="0" dirty="0" smtClean="0"/>
          </a:p>
          <a:p>
            <a:r>
              <a:rPr lang="fi-FI" kern="0" dirty="0" err="1" smtClean="0"/>
              <a:t>Use</a:t>
            </a:r>
            <a:r>
              <a:rPr lang="fi-FI" kern="0" dirty="0" smtClean="0"/>
              <a:t> </a:t>
            </a:r>
            <a:r>
              <a:rPr lang="fi-FI" kern="0" dirty="0" err="1" smtClean="0"/>
              <a:t>objectives</a:t>
            </a:r>
            <a:r>
              <a:rPr lang="fi-FI" kern="0" dirty="0" smtClean="0"/>
              <a:t> to </a:t>
            </a:r>
            <a:r>
              <a:rPr lang="fi-FI" kern="0" dirty="0" err="1" smtClean="0"/>
              <a:t>generate</a:t>
            </a:r>
            <a:r>
              <a:rPr lang="fi-FI" kern="0" dirty="0" smtClean="0"/>
              <a:t> </a:t>
            </a:r>
            <a:r>
              <a:rPr lang="fi-FI" kern="0" dirty="0" err="1" smtClean="0"/>
              <a:t>additional</a:t>
            </a:r>
            <a:r>
              <a:rPr lang="fi-FI" kern="0" dirty="0" smtClean="0"/>
              <a:t> </a:t>
            </a:r>
            <a:r>
              <a:rPr lang="fi-FI" kern="0" dirty="0" err="1" smtClean="0"/>
              <a:t>actions</a:t>
            </a:r>
            <a:endParaRPr lang="fi-FI" kern="0" dirty="0" smtClean="0"/>
          </a:p>
          <a:p>
            <a:r>
              <a:rPr lang="fi-FI" kern="0" dirty="0" err="1" smtClean="0"/>
              <a:t>Use</a:t>
            </a:r>
            <a:r>
              <a:rPr lang="fi-FI" kern="0" dirty="0" smtClean="0"/>
              <a:t> </a:t>
            </a:r>
            <a:r>
              <a:rPr lang="fi-FI" kern="0" dirty="0" err="1" smtClean="0"/>
              <a:t>actions</a:t>
            </a:r>
            <a:r>
              <a:rPr lang="fi-FI" kern="0" dirty="0" smtClean="0"/>
              <a:t> to </a:t>
            </a:r>
            <a:r>
              <a:rPr lang="fi-FI" kern="0" dirty="0" err="1" smtClean="0"/>
              <a:t>generate</a:t>
            </a:r>
            <a:r>
              <a:rPr lang="fi-FI" kern="0" dirty="0" smtClean="0"/>
              <a:t> </a:t>
            </a:r>
            <a:r>
              <a:rPr lang="fi-FI" kern="0" dirty="0" err="1" smtClean="0"/>
              <a:t>additional</a:t>
            </a:r>
            <a:r>
              <a:rPr lang="fi-FI" kern="0" dirty="0" smtClean="0"/>
              <a:t> </a:t>
            </a:r>
            <a:r>
              <a:rPr lang="fi-FI" kern="0" dirty="0" err="1" smtClean="0"/>
              <a:t>objectives</a:t>
            </a:r>
            <a:endParaRPr lang="fi-FI" kern="0" dirty="0" smtClean="0"/>
          </a:p>
          <a:p>
            <a:r>
              <a:rPr lang="fi-FI" kern="0" dirty="0" err="1" smtClean="0"/>
              <a:t>Define</a:t>
            </a:r>
            <a:r>
              <a:rPr lang="fi-FI" kern="0" dirty="0" smtClean="0"/>
              <a:t> </a:t>
            </a:r>
            <a:r>
              <a:rPr lang="fi-FI" kern="0" dirty="0" err="1" smtClean="0"/>
              <a:t>attributes</a:t>
            </a:r>
            <a:r>
              <a:rPr lang="fi-FI" kern="0" dirty="0" smtClean="0"/>
              <a:t> and </a:t>
            </a:r>
            <a:r>
              <a:rPr lang="fi-FI" kern="0" dirty="0" err="1" smtClean="0"/>
              <a:t>measurement</a:t>
            </a:r>
            <a:r>
              <a:rPr lang="fi-FI" kern="0" dirty="0" smtClean="0"/>
              <a:t> </a:t>
            </a:r>
            <a:r>
              <a:rPr lang="fi-FI" kern="0" dirty="0" err="1" smtClean="0"/>
              <a:t>scales</a:t>
            </a:r>
            <a:endParaRPr lang="fi-FI" kern="0" dirty="0" smtClean="0"/>
          </a:p>
          <a:p>
            <a:r>
              <a:rPr lang="fi-FI" kern="0" dirty="0" err="1" smtClean="0"/>
              <a:t>Specify</a:t>
            </a:r>
            <a:r>
              <a:rPr lang="fi-FI" kern="0" dirty="0" smtClean="0"/>
              <a:t> </a:t>
            </a:r>
            <a:r>
              <a:rPr lang="fi-FI" kern="0" dirty="0" err="1" smtClean="0"/>
              <a:t>actions</a:t>
            </a:r>
            <a:endParaRPr lang="fi-FI" kern="0" dirty="0" smtClean="0"/>
          </a:p>
          <a:p>
            <a:r>
              <a:rPr lang="fi-FI" kern="0" dirty="0" err="1" smtClean="0"/>
              <a:t>Estimate</a:t>
            </a:r>
            <a:r>
              <a:rPr lang="fi-FI" kern="0" dirty="0" smtClean="0"/>
              <a:t> </a:t>
            </a:r>
            <a:r>
              <a:rPr lang="fi-FI" kern="0" dirty="0" err="1" smtClean="0"/>
              <a:t>consequences</a:t>
            </a:r>
            <a:r>
              <a:rPr lang="fi-FI" kern="0" dirty="0" smtClean="0"/>
              <a:t> of </a:t>
            </a:r>
            <a:r>
              <a:rPr lang="fi-FI" kern="0" dirty="0" err="1" smtClean="0"/>
              <a:t>actions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568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500" y="404664"/>
            <a:ext cx="7985125" cy="1079500"/>
          </a:xfrm>
        </p:spPr>
        <p:txBody>
          <a:bodyPr/>
          <a:lstStyle/>
          <a:p>
            <a:r>
              <a:rPr lang="fi-FI" dirty="0" smtClean="0"/>
              <a:t>3. </a:t>
            </a:r>
            <a:r>
              <a:rPr lang="fi-FI" dirty="0" err="1" smtClean="0"/>
              <a:t>Specify</a:t>
            </a:r>
            <a:r>
              <a:rPr lang="fi-FI" dirty="0" smtClean="0"/>
              <a:t> </a:t>
            </a:r>
            <a:r>
              <a:rPr lang="fi-FI" dirty="0"/>
              <a:t>portfolio </a:t>
            </a:r>
            <a:r>
              <a:rPr lang="fi-FI" dirty="0" err="1"/>
              <a:t>constraints</a:t>
            </a:r>
            <a:r>
              <a:rPr lang="fi-FI" dirty="0"/>
              <a:t> and </a:t>
            </a:r>
            <a:r>
              <a:rPr lang="fi-FI" dirty="0" err="1"/>
              <a:t>consequences</a:t>
            </a: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500" y="1484164"/>
            <a:ext cx="7985125" cy="4222525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Resource </a:t>
            </a:r>
            <a:r>
              <a:rPr lang="fi-FI" b="1" dirty="0" err="1" smtClean="0"/>
              <a:t>constraints</a:t>
            </a:r>
            <a:r>
              <a:rPr lang="fi-FI" b="1" dirty="0" smtClean="0"/>
              <a:t> </a:t>
            </a:r>
          </a:p>
          <a:p>
            <a:r>
              <a:rPr lang="fi-FI" sz="2000" dirty="0" err="1" smtClean="0"/>
              <a:t>Budget</a:t>
            </a:r>
            <a:r>
              <a:rPr lang="fi-FI" sz="2000" dirty="0" smtClean="0"/>
              <a:t>, </a:t>
            </a:r>
            <a:r>
              <a:rPr lang="fi-FI" sz="2000" dirty="0" err="1" smtClean="0"/>
              <a:t>workforce</a:t>
            </a:r>
            <a:endParaRPr lang="fi-FI" sz="2000" dirty="0" smtClean="0"/>
          </a:p>
          <a:p>
            <a:r>
              <a:rPr lang="fi-FI" sz="2000" dirty="0"/>
              <a:t>P</a:t>
            </a:r>
            <a:r>
              <a:rPr lang="fi-FI" sz="2000" dirty="0" smtClean="0"/>
              <a:t>erformance </a:t>
            </a:r>
            <a:r>
              <a:rPr lang="fi-FI" sz="2000" dirty="0" err="1" smtClean="0"/>
              <a:t>targets</a:t>
            </a:r>
            <a:r>
              <a:rPr lang="fi-FI" sz="2000" dirty="0" smtClean="0"/>
              <a:t>: </a:t>
            </a:r>
            <a:r>
              <a:rPr lang="fi-FI" sz="2000" dirty="0" err="1" smtClean="0"/>
              <a:t>e.g</a:t>
            </a:r>
            <a:r>
              <a:rPr lang="fi-FI" sz="2000" dirty="0" smtClean="0"/>
              <a:t>. </a:t>
            </a:r>
            <a:r>
              <a:rPr lang="fi-FI" sz="2000" dirty="0" err="1" smtClean="0"/>
              <a:t>reduce</a:t>
            </a:r>
            <a:r>
              <a:rPr lang="fi-FI" sz="2000" dirty="0" smtClean="0"/>
              <a:t> </a:t>
            </a:r>
            <a:r>
              <a:rPr lang="fi-FI" sz="2000" dirty="0" err="1" smtClean="0"/>
              <a:t>emissions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X%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r>
              <a:rPr lang="fi-FI" b="1" dirty="0" err="1" smtClean="0"/>
              <a:t>Constraints</a:t>
            </a:r>
            <a:r>
              <a:rPr lang="fi-FI" b="1" dirty="0" smtClean="0"/>
              <a:t> on </a:t>
            </a:r>
            <a:r>
              <a:rPr lang="fi-FI" b="1" dirty="0" err="1" smtClean="0"/>
              <a:t>actions</a:t>
            </a:r>
            <a:endParaRPr lang="fi-FI" b="1" dirty="0" smtClean="0"/>
          </a:p>
          <a:p>
            <a:r>
              <a:rPr lang="fi-FI" sz="2000" dirty="0" err="1" smtClean="0"/>
              <a:t>Contingency</a:t>
            </a:r>
            <a:r>
              <a:rPr lang="fi-FI" sz="2000" dirty="0" smtClean="0"/>
              <a:t>: B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selected</a:t>
            </a:r>
            <a:r>
              <a:rPr lang="fi-FI" sz="2000" dirty="0" smtClean="0"/>
              <a:t> </a:t>
            </a:r>
            <a:r>
              <a:rPr lang="fi-FI" sz="2000" dirty="0" err="1" smtClean="0"/>
              <a:t>if</a:t>
            </a:r>
            <a:r>
              <a:rPr lang="fi-FI" sz="2000" dirty="0" smtClean="0"/>
              <a:t> A is </a:t>
            </a:r>
            <a:r>
              <a:rPr lang="fi-FI" sz="2000" dirty="0" err="1" smtClean="0"/>
              <a:t>selected</a:t>
            </a:r>
            <a:endParaRPr lang="fi-FI" sz="2000" dirty="0" smtClean="0"/>
          </a:p>
          <a:p>
            <a:r>
              <a:rPr lang="fi-FI" sz="2000" dirty="0" err="1" smtClean="0"/>
              <a:t>Mutually</a:t>
            </a:r>
            <a:r>
              <a:rPr lang="fi-FI" sz="2000" dirty="0" smtClean="0"/>
              <a:t> </a:t>
            </a:r>
            <a:r>
              <a:rPr lang="fi-FI" sz="2000" dirty="0" err="1" smtClean="0"/>
              <a:t>exclusive</a:t>
            </a:r>
            <a:r>
              <a:rPr lang="fi-FI" sz="2000" dirty="0" smtClean="0"/>
              <a:t>: </a:t>
            </a:r>
            <a:r>
              <a:rPr lang="fi-FI" sz="2000" dirty="0" err="1" smtClean="0"/>
              <a:t>Only</a:t>
            </a:r>
            <a:r>
              <a:rPr lang="fi-FI" sz="2000" dirty="0" smtClean="0"/>
              <a:t> C </a:t>
            </a:r>
            <a:r>
              <a:rPr lang="fi-FI" sz="2000" dirty="0" err="1" smtClean="0"/>
              <a:t>or</a:t>
            </a:r>
            <a:r>
              <a:rPr lang="fi-FI" sz="2000" dirty="0" smtClean="0"/>
              <a:t> D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be</a:t>
            </a:r>
            <a:r>
              <a:rPr lang="fi-FI" sz="2000" dirty="0" smtClean="0"/>
              <a:t> </a:t>
            </a:r>
            <a:r>
              <a:rPr lang="fi-FI" sz="2000" dirty="0" err="1" smtClean="0"/>
              <a:t>chosen</a:t>
            </a:r>
            <a:endParaRPr lang="fi-FI" sz="2000" dirty="0" smtClean="0"/>
          </a:p>
          <a:p>
            <a:endParaRPr lang="fi-FI" sz="1000" dirty="0"/>
          </a:p>
          <a:p>
            <a:pPr marL="0" indent="0">
              <a:buNone/>
            </a:pPr>
            <a:r>
              <a:rPr lang="fi-FI" b="1" dirty="0" err="1" smtClean="0"/>
              <a:t>Synergies</a:t>
            </a:r>
            <a:r>
              <a:rPr lang="fi-FI" b="1" dirty="0"/>
              <a:t> </a:t>
            </a:r>
            <a:r>
              <a:rPr lang="fi-FI" b="1" dirty="0" smtClean="0"/>
              <a:t>and </a:t>
            </a:r>
            <a:r>
              <a:rPr lang="fi-FI" b="1" dirty="0" err="1" smtClean="0"/>
              <a:t>interdepencies</a:t>
            </a:r>
            <a:endParaRPr lang="fi-FI" b="1" dirty="0"/>
          </a:p>
          <a:p>
            <a:r>
              <a:rPr lang="fi-FI" sz="2000" dirty="0" smtClean="0"/>
              <a:t>How to </a:t>
            </a:r>
            <a:r>
              <a:rPr lang="fi-FI" sz="2000" dirty="0" err="1" smtClean="0"/>
              <a:t>aggregate</a:t>
            </a:r>
            <a:r>
              <a:rPr lang="fi-FI" sz="2000" dirty="0" smtClean="0"/>
              <a:t> </a:t>
            </a:r>
            <a:r>
              <a:rPr lang="fi-FI" sz="2000" dirty="0" err="1" smtClean="0"/>
              <a:t>consequences</a:t>
            </a:r>
            <a:r>
              <a:rPr lang="fi-FI" sz="2000" dirty="0" smtClean="0"/>
              <a:t>? </a:t>
            </a:r>
            <a:r>
              <a:rPr lang="fi-FI" sz="2000" dirty="0" err="1" smtClean="0"/>
              <a:t>Additive</a:t>
            </a:r>
            <a:r>
              <a:rPr lang="fi-FI" sz="2000" dirty="0" smtClean="0"/>
              <a:t>, </a:t>
            </a:r>
            <a:r>
              <a:rPr lang="fi-FI" sz="2000" dirty="0" err="1" smtClean="0"/>
              <a:t>multiplicative</a:t>
            </a:r>
            <a:r>
              <a:rPr lang="fi-FI" sz="2000" dirty="0" smtClean="0"/>
              <a:t>, </a:t>
            </a:r>
            <a:r>
              <a:rPr lang="fi-FI" sz="2000" dirty="0" err="1" smtClean="0"/>
              <a:t>other</a:t>
            </a:r>
            <a:r>
              <a:rPr lang="fi-FI" sz="2000" dirty="0" smtClean="0"/>
              <a:t>?</a:t>
            </a:r>
          </a:p>
          <a:p>
            <a:r>
              <a:rPr lang="fi-FI" sz="2000" dirty="0" err="1" smtClean="0"/>
              <a:t>E.g</a:t>
            </a:r>
            <a:r>
              <a:rPr lang="fi-FI" sz="2000" dirty="0" smtClean="0"/>
              <a:t>. CO2 </a:t>
            </a:r>
            <a:r>
              <a:rPr lang="fi-FI" sz="2000" dirty="0" err="1" smtClean="0"/>
              <a:t>reduction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decreased</a:t>
            </a:r>
            <a:r>
              <a:rPr lang="fi-FI" sz="2000" dirty="0" smtClean="0"/>
              <a:t> </a:t>
            </a:r>
            <a:r>
              <a:rPr lang="fi-FI" sz="2000" dirty="0" err="1" smtClean="0"/>
              <a:t>car</a:t>
            </a:r>
            <a:r>
              <a:rPr lang="fi-FI" sz="2000" dirty="0" smtClean="0"/>
              <a:t> </a:t>
            </a:r>
            <a:r>
              <a:rPr lang="fi-FI" sz="2000" dirty="0" err="1" smtClean="0"/>
              <a:t>use</a:t>
            </a:r>
            <a:r>
              <a:rPr lang="fi-FI" sz="2000" dirty="0" smtClean="0"/>
              <a:t> </a:t>
            </a:r>
            <a:r>
              <a:rPr lang="fi-FI" sz="2000" dirty="0" err="1" smtClean="0"/>
              <a:t>depends</a:t>
            </a:r>
            <a:r>
              <a:rPr lang="fi-FI" sz="2000" dirty="0" smtClean="0"/>
              <a:t> on </a:t>
            </a:r>
            <a:r>
              <a:rPr lang="fi-FI" sz="2000" dirty="0" err="1" smtClean="0"/>
              <a:t>fuel</a:t>
            </a:r>
            <a:r>
              <a:rPr lang="fi-FI" sz="2000" dirty="0" smtClean="0"/>
              <a:t> </a:t>
            </a:r>
            <a:r>
              <a:rPr lang="fi-FI" sz="2000" dirty="0" err="1" smtClean="0"/>
              <a:t>efficiency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24633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2972" y="2204864"/>
            <a:ext cx="7985125" cy="1079500"/>
          </a:xfrm>
        </p:spPr>
        <p:txBody>
          <a:bodyPr/>
          <a:lstStyle/>
          <a:p>
            <a:r>
              <a:rPr lang="fi-FI" dirty="0" smtClean="0"/>
              <a:t>5. </a:t>
            </a:r>
            <a:r>
              <a:rPr lang="fi-FI" dirty="0" err="1"/>
              <a:t>Optimize</a:t>
            </a:r>
            <a:r>
              <a:rPr lang="fi-FI" dirty="0"/>
              <a:t> and </a:t>
            </a:r>
            <a:r>
              <a:rPr lang="fi-FI" dirty="0" err="1"/>
              <a:t>analyze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2971" y="2868005"/>
            <a:ext cx="7985125" cy="4135437"/>
          </a:xfrm>
        </p:spPr>
        <p:txBody>
          <a:bodyPr/>
          <a:lstStyle/>
          <a:p>
            <a:r>
              <a:rPr lang="fi-FI" dirty="0" err="1" smtClean="0"/>
              <a:t>Communicate</a:t>
            </a:r>
            <a:r>
              <a:rPr lang="fi-FI" dirty="0" smtClean="0"/>
              <a:t> and </a:t>
            </a:r>
            <a:r>
              <a:rPr lang="fi-FI" dirty="0" err="1" smtClean="0"/>
              <a:t>visualize</a:t>
            </a:r>
            <a:endParaRPr lang="fi-FI" dirty="0"/>
          </a:p>
          <a:p>
            <a:r>
              <a:rPr lang="fi-FI" dirty="0" err="1" smtClean="0"/>
              <a:t>Robustness</a:t>
            </a:r>
            <a:r>
              <a:rPr lang="fi-FI" dirty="0" smtClean="0"/>
              <a:t> and </a:t>
            </a:r>
            <a:r>
              <a:rPr lang="fi-FI" dirty="0" err="1" smtClean="0"/>
              <a:t>sensitivity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effect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budget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core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Compare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stakeholder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endParaRPr lang="en-US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611559" y="476672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kern="0" dirty="0" smtClean="0"/>
              <a:t>4. </a:t>
            </a:r>
            <a:r>
              <a:rPr lang="fi-FI" kern="0" dirty="0" err="1" smtClean="0"/>
              <a:t>Construct</a:t>
            </a:r>
            <a:r>
              <a:rPr lang="fi-FI" kern="0" dirty="0" smtClean="0"/>
              <a:t> </a:t>
            </a:r>
            <a:r>
              <a:rPr lang="fi-FI" kern="0" dirty="0" err="1" smtClean="0"/>
              <a:t>the</a:t>
            </a:r>
            <a:r>
              <a:rPr lang="fi-FI" kern="0" dirty="0" smtClean="0"/>
              <a:t> </a:t>
            </a:r>
            <a:r>
              <a:rPr lang="fi-FI" kern="0" dirty="0" err="1" smtClean="0"/>
              <a:t>value</a:t>
            </a:r>
            <a:r>
              <a:rPr lang="fi-FI" kern="0" dirty="0" smtClean="0"/>
              <a:t> </a:t>
            </a:r>
            <a:r>
              <a:rPr lang="fi-FI" kern="0" dirty="0" err="1" smtClean="0"/>
              <a:t>model</a:t>
            </a:r>
            <a:r>
              <a:rPr lang="fi-FI" kern="0" dirty="0" smtClean="0"/>
              <a:t/>
            </a:r>
            <a:br>
              <a:rPr lang="fi-FI" kern="0" dirty="0" smtClean="0"/>
            </a:br>
            <a:r>
              <a:rPr lang="fi-FI" kern="0" dirty="0" smtClean="0"/>
              <a:t/>
            </a:r>
            <a:br>
              <a:rPr lang="fi-FI" kern="0" dirty="0" smtClean="0"/>
            </a:br>
            <a:endParaRPr lang="en-US" kern="0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611559" y="1036638"/>
            <a:ext cx="7985125" cy="12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kern="0" dirty="0" err="1" smtClean="0"/>
              <a:t>Determine</a:t>
            </a:r>
            <a:r>
              <a:rPr lang="fi-FI" kern="0" dirty="0" smtClean="0"/>
              <a:t> </a:t>
            </a:r>
            <a:r>
              <a:rPr lang="fi-FI" kern="0" dirty="0" err="1" smtClean="0"/>
              <a:t>forms</a:t>
            </a:r>
            <a:r>
              <a:rPr lang="fi-FI" kern="0" dirty="0" smtClean="0"/>
              <a:t> of </a:t>
            </a:r>
            <a:r>
              <a:rPr lang="fi-FI" kern="0" dirty="0" err="1" smtClean="0"/>
              <a:t>value</a:t>
            </a:r>
            <a:r>
              <a:rPr lang="fi-FI" kern="0" dirty="0" smtClean="0"/>
              <a:t> </a:t>
            </a:r>
            <a:r>
              <a:rPr lang="fi-FI" kern="0" dirty="0" err="1" smtClean="0"/>
              <a:t>functions</a:t>
            </a:r>
            <a:r>
              <a:rPr lang="fi-FI" kern="0" dirty="0" smtClean="0"/>
              <a:t> on </a:t>
            </a:r>
            <a:r>
              <a:rPr lang="fi-FI" kern="0" dirty="0" err="1" smtClean="0"/>
              <a:t>attributes</a:t>
            </a:r>
            <a:endParaRPr lang="fi-FI" kern="0" dirty="0" smtClean="0"/>
          </a:p>
          <a:p>
            <a:r>
              <a:rPr lang="fi-FI" kern="0" dirty="0" err="1" smtClean="0"/>
              <a:t>Elicit</a:t>
            </a:r>
            <a:r>
              <a:rPr lang="fi-FI" kern="0" dirty="0" smtClean="0"/>
              <a:t> </a:t>
            </a:r>
            <a:r>
              <a:rPr lang="fi-FI" kern="0" dirty="0" err="1" smtClean="0"/>
              <a:t>weights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059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1259"/>
            <a:ext cx="2798696" cy="187162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85125" cy="1319797"/>
          </a:xfrm>
        </p:spPr>
        <p:txBody>
          <a:bodyPr/>
          <a:lstStyle/>
          <a:p>
            <a:r>
              <a:rPr lang="fi-FI" dirty="0" err="1" smtClean="0"/>
              <a:t>Illustrative</a:t>
            </a:r>
            <a:r>
              <a:rPr lang="fi-FI" dirty="0" smtClean="0"/>
              <a:t> </a:t>
            </a:r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savings</a:t>
            </a:r>
            <a:r>
              <a:rPr lang="fi-FI" dirty="0" smtClean="0"/>
              <a:t> in </a:t>
            </a:r>
            <a:r>
              <a:rPr lang="fi-FI" dirty="0" err="1" smtClean="0"/>
              <a:t>urban</a:t>
            </a:r>
            <a:r>
              <a:rPr lang="fi-FI" dirty="0" smtClean="0"/>
              <a:t> </a:t>
            </a:r>
            <a:r>
              <a:rPr lang="fi-FI" dirty="0" err="1" smtClean="0"/>
              <a:t>environment</a:t>
            </a:r>
            <a:r>
              <a:rPr lang="fi-FI" dirty="0" smtClean="0"/>
              <a:t> </a:t>
            </a:r>
            <a:r>
              <a:rPr lang="fi-FI" sz="2000" dirty="0" smtClean="0"/>
              <a:t>Mitchell et al. 2007</a:t>
            </a:r>
            <a:endParaRPr lang="en-US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3" y="1580445"/>
            <a:ext cx="7985125" cy="2496628"/>
          </a:xfrm>
        </p:spPr>
        <p:txBody>
          <a:bodyPr/>
          <a:lstStyle/>
          <a:p>
            <a:r>
              <a:rPr lang="en-US" dirty="0" smtClean="0"/>
              <a:t>A new development: ’Bridgewater downs’ is planned near the metropolitan area of Bass, Australia</a:t>
            </a:r>
          </a:p>
          <a:p>
            <a:r>
              <a:rPr lang="en-US" dirty="0" smtClean="0"/>
              <a:t>The local water utility Bass Water has decided to consider water saving actions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259632" y="587727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Photos </a:t>
            </a:r>
            <a:r>
              <a:rPr lang="en-US" sz="800" dirty="0"/>
              <a:t>by ykanazawa1999 and Albert </a:t>
            </a:r>
            <a:r>
              <a:rPr lang="en-US" sz="800" dirty="0" err="1" smtClean="0"/>
              <a:t>Schäferle</a:t>
            </a:r>
            <a:r>
              <a:rPr lang="en-US" sz="800" dirty="0" smtClean="0"/>
              <a:t> CC </a:t>
            </a:r>
            <a:r>
              <a:rPr lang="en-US" sz="800" dirty="0"/>
              <a:t>BY-NC-SA 2.0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80" y="3141259"/>
            <a:ext cx="2463752" cy="184781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755088" y="5202340"/>
            <a:ext cx="806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Case </a:t>
            </a:r>
            <a:r>
              <a:rPr lang="fi-FI" sz="2400" b="1" dirty="0" err="1"/>
              <a:t>analyzed</a:t>
            </a:r>
            <a:r>
              <a:rPr lang="fi-FI" sz="2400" b="1" dirty="0"/>
              <a:t> </a:t>
            </a:r>
            <a:r>
              <a:rPr lang="fi-FI" sz="2400" b="1" dirty="0" err="1"/>
              <a:t>with</a:t>
            </a:r>
            <a:r>
              <a:rPr lang="fi-FI" sz="2400" b="1" dirty="0"/>
              <a:t> </a:t>
            </a:r>
            <a:r>
              <a:rPr lang="fi-FI" sz="2400" b="1" dirty="0" err="1"/>
              <a:t>R</a:t>
            </a:r>
            <a:r>
              <a:rPr lang="fi-FI" sz="2400" b="1" dirty="0" err="1" smtClean="0"/>
              <a:t>obust</a:t>
            </a:r>
            <a:r>
              <a:rPr lang="fi-FI" sz="2400" b="1" dirty="0" smtClean="0"/>
              <a:t> Portfolio </a:t>
            </a:r>
            <a:r>
              <a:rPr lang="fi-FI" sz="2400" b="1" dirty="0" err="1" smtClean="0"/>
              <a:t>Modeling</a:t>
            </a:r>
            <a:r>
              <a:rPr lang="fi-FI" sz="2400" b="1" dirty="0" smtClean="0"/>
              <a:t> (RPM)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54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Objectives</a:t>
            </a:r>
            <a:r>
              <a:rPr lang="fi-FI" dirty="0" smtClean="0"/>
              <a:t> and </a:t>
            </a:r>
            <a:r>
              <a:rPr lang="fi-FI" dirty="0" err="1" smtClean="0"/>
              <a:t>actions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1417" y="1412776"/>
            <a:ext cx="5040560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>
                <a:solidFill>
                  <a:srgbClr val="0070C0"/>
                </a:solidFill>
              </a:rPr>
              <a:t>Objectives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sz="2000" dirty="0" err="1" smtClean="0"/>
              <a:t>Reduction</a:t>
            </a:r>
            <a:r>
              <a:rPr lang="fi-FI" sz="2000" dirty="0" smtClean="0"/>
              <a:t> in </a:t>
            </a:r>
            <a:r>
              <a:rPr lang="fi-FI" sz="2000" dirty="0" err="1" smtClean="0"/>
              <a:t>phosphorus</a:t>
            </a:r>
            <a:r>
              <a:rPr lang="fi-FI" sz="2000" dirty="0" smtClean="0"/>
              <a:t> release</a:t>
            </a:r>
          </a:p>
          <a:p>
            <a:r>
              <a:rPr lang="fi-FI" sz="2000" dirty="0" err="1" smtClean="0"/>
              <a:t>Reduction</a:t>
            </a:r>
            <a:r>
              <a:rPr lang="fi-FI" sz="2000" dirty="0" smtClean="0"/>
              <a:t> in </a:t>
            </a:r>
            <a:r>
              <a:rPr lang="fi-FI" sz="2000" dirty="0" err="1" smtClean="0"/>
              <a:t>nitrogen</a:t>
            </a:r>
            <a:r>
              <a:rPr lang="fi-FI" sz="2000" dirty="0" smtClean="0"/>
              <a:t> release</a:t>
            </a:r>
          </a:p>
          <a:p>
            <a:r>
              <a:rPr lang="fi-FI" sz="2000" dirty="0" err="1" smtClean="0"/>
              <a:t>Mitigation</a:t>
            </a:r>
            <a:r>
              <a:rPr lang="fi-FI" sz="2000" dirty="0" smtClean="0"/>
              <a:t> of </a:t>
            </a:r>
            <a:r>
              <a:rPr lang="fi-FI" sz="2000" dirty="0" err="1" smtClean="0"/>
              <a:t>climate</a:t>
            </a:r>
            <a:r>
              <a:rPr lang="fi-FI" sz="2000" dirty="0" smtClean="0"/>
              <a:t> </a:t>
            </a:r>
            <a:r>
              <a:rPr lang="fi-FI" sz="2000" dirty="0" err="1" smtClean="0"/>
              <a:t>change</a:t>
            </a:r>
            <a:endParaRPr lang="fi-FI" sz="2000" dirty="0" smtClean="0"/>
          </a:p>
          <a:p>
            <a:r>
              <a:rPr lang="fi-FI" sz="2000" dirty="0" smtClean="0"/>
              <a:t>Long-</a:t>
            </a:r>
            <a:r>
              <a:rPr lang="fi-FI" sz="2000" dirty="0" err="1" smtClean="0"/>
              <a:t>run</a:t>
            </a:r>
            <a:r>
              <a:rPr lang="fi-FI" sz="2000" dirty="0" smtClean="0"/>
              <a:t> </a:t>
            </a:r>
            <a:r>
              <a:rPr lang="fi-FI" sz="2000" dirty="0" err="1" smtClean="0"/>
              <a:t>savings</a:t>
            </a:r>
            <a:endParaRPr lang="fi-FI" sz="2000" dirty="0" smtClean="0"/>
          </a:p>
          <a:p>
            <a:r>
              <a:rPr lang="fi-FI" sz="2000" dirty="0" err="1" smtClean="0"/>
              <a:t>Implementation</a:t>
            </a:r>
            <a:r>
              <a:rPr lang="fi-FI" sz="2000" dirty="0" smtClean="0"/>
              <a:t> </a:t>
            </a:r>
            <a:r>
              <a:rPr lang="fi-FI" sz="2000" dirty="0" err="1" smtClean="0"/>
              <a:t>cost</a:t>
            </a:r>
            <a:endParaRPr lang="fi-FI" sz="2000" dirty="0" smtClean="0"/>
          </a:p>
          <a:p>
            <a:r>
              <a:rPr lang="fi-FI" sz="2000" dirty="0" err="1" smtClean="0"/>
              <a:t>Reduction</a:t>
            </a:r>
            <a:r>
              <a:rPr lang="fi-FI" sz="2000" dirty="0" smtClean="0"/>
              <a:t> in </a:t>
            </a:r>
            <a:r>
              <a:rPr lang="fi-FI" sz="2000" dirty="0" err="1" smtClean="0"/>
              <a:t>water</a:t>
            </a:r>
            <a:r>
              <a:rPr lang="fi-FI" sz="2000" dirty="0" smtClean="0"/>
              <a:t> </a:t>
            </a:r>
            <a:r>
              <a:rPr lang="fi-FI" sz="2000" dirty="0" err="1" smtClean="0"/>
              <a:t>demand</a:t>
            </a:r>
            <a:endParaRPr lang="en-US" sz="2000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 bwMode="auto">
          <a:xfrm>
            <a:off x="4644008" y="1412776"/>
            <a:ext cx="429836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i-FI" kern="0" dirty="0" err="1" smtClean="0">
                <a:solidFill>
                  <a:srgbClr val="0070C0"/>
                </a:solidFill>
              </a:rPr>
              <a:t>Actions</a:t>
            </a:r>
            <a:endParaRPr lang="fi-FI" kern="0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fi-FI" sz="2000" kern="0" dirty="0" smtClean="0"/>
              <a:t>Nine </a:t>
            </a:r>
            <a:r>
              <a:rPr lang="fi-FI" sz="2000" kern="0" dirty="0" err="1" smtClean="0"/>
              <a:t>actions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related</a:t>
            </a:r>
            <a:r>
              <a:rPr lang="fi-FI" sz="2000" kern="0" dirty="0" smtClean="0"/>
              <a:t> to</a:t>
            </a:r>
          </a:p>
          <a:p>
            <a:r>
              <a:rPr lang="fi-FI" sz="2000" kern="0" dirty="0" err="1" smtClean="0"/>
              <a:t>Increase</a:t>
            </a:r>
            <a:r>
              <a:rPr lang="fi-FI" sz="2000" kern="0" dirty="0" smtClean="0"/>
              <a:t> of </a:t>
            </a:r>
            <a:r>
              <a:rPr lang="fi-FI" sz="2000" kern="0" dirty="0" err="1" smtClean="0"/>
              <a:t>the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efficiency</a:t>
            </a:r>
            <a:r>
              <a:rPr lang="fi-FI" sz="2000" kern="0" dirty="0" smtClean="0"/>
              <a:t> of </a:t>
            </a:r>
            <a:r>
              <a:rPr lang="fi-FI" sz="2000" kern="0" dirty="0" err="1" smtClean="0"/>
              <a:t>washing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machines</a:t>
            </a:r>
            <a:r>
              <a:rPr lang="fi-FI" sz="2000" kern="0" dirty="0" smtClean="0"/>
              <a:t> etc.</a:t>
            </a:r>
          </a:p>
          <a:p>
            <a:r>
              <a:rPr lang="fi-FI" sz="2000" kern="0" dirty="0" err="1" smtClean="0"/>
              <a:t>Raintanks</a:t>
            </a:r>
            <a:r>
              <a:rPr lang="fi-FI" sz="2000" kern="0" dirty="0"/>
              <a:t> </a:t>
            </a:r>
            <a:r>
              <a:rPr lang="fi-FI" sz="2000" kern="0" dirty="0" smtClean="0"/>
              <a:t>(</a:t>
            </a:r>
            <a:r>
              <a:rPr lang="fi-FI" sz="2000" kern="0" dirty="0" err="1" smtClean="0"/>
              <a:t>different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sizes</a:t>
            </a:r>
            <a:r>
              <a:rPr lang="fi-FI" sz="2000" kern="0" dirty="0" smtClean="0"/>
              <a:t> and </a:t>
            </a:r>
            <a:r>
              <a:rPr lang="fi-FI" sz="2000" kern="0" dirty="0" err="1" smtClean="0"/>
              <a:t>purposes</a:t>
            </a:r>
            <a:r>
              <a:rPr lang="fi-FI" sz="2000" kern="0" dirty="0" smtClean="0"/>
              <a:t>) </a:t>
            </a:r>
          </a:p>
          <a:p>
            <a:r>
              <a:rPr lang="fi-FI" sz="2000" kern="0" dirty="0" err="1" smtClean="0"/>
              <a:t>Recycling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water</a:t>
            </a:r>
            <a:endParaRPr lang="fi-FI" sz="2000" kern="0" dirty="0"/>
          </a:p>
          <a:p>
            <a:r>
              <a:rPr lang="fi-FI" sz="2000" kern="0" dirty="0" err="1" smtClean="0"/>
              <a:t>Changes</a:t>
            </a:r>
            <a:r>
              <a:rPr lang="fi-FI" sz="2000" kern="0" dirty="0" smtClean="0"/>
              <a:t> to </a:t>
            </a:r>
            <a:r>
              <a:rPr lang="fi-FI" sz="2000" kern="0" dirty="0" err="1" smtClean="0"/>
              <a:t>the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piping</a:t>
            </a:r>
            <a:r>
              <a:rPr lang="fi-FI" sz="2000" kern="0" dirty="0" smtClean="0"/>
              <a:t> </a:t>
            </a:r>
            <a:r>
              <a:rPr lang="fi-FI" sz="2000" kern="0" dirty="0" err="1" smtClean="0"/>
              <a:t>system</a:t>
            </a:r>
            <a:endParaRPr lang="en-US" sz="2000" kern="0" dirty="0"/>
          </a:p>
        </p:txBody>
      </p:sp>
      <p:grpSp>
        <p:nvGrpSpPr>
          <p:cNvPr id="5" name="Ryhmä 4"/>
          <p:cNvGrpSpPr/>
          <p:nvPr/>
        </p:nvGrpSpPr>
        <p:grpSpPr>
          <a:xfrm>
            <a:off x="571500" y="4005064"/>
            <a:ext cx="2484276" cy="1766991"/>
            <a:chOff x="443183" y="1321697"/>
            <a:chExt cx="5897186" cy="3854956"/>
          </a:xfrm>
        </p:grpSpPr>
        <p:sp>
          <p:nvSpPr>
            <p:cNvPr id="6" name="Rectangle 3"/>
            <p:cNvSpPr/>
            <p:nvPr/>
          </p:nvSpPr>
          <p:spPr bwMode="auto">
            <a:xfrm>
              <a:off x="443183" y="2819984"/>
              <a:ext cx="1584176" cy="6480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4"/>
            <p:cNvSpPr/>
            <p:nvPr/>
          </p:nvSpPr>
          <p:spPr bwMode="auto">
            <a:xfrm>
              <a:off x="2670531" y="1713998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5"/>
            <p:cNvSpPr/>
            <p:nvPr/>
          </p:nvSpPr>
          <p:spPr bwMode="auto">
            <a:xfrm>
              <a:off x="4671247" y="1321697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6"/>
            <p:cNvSpPr/>
            <p:nvPr/>
          </p:nvSpPr>
          <p:spPr bwMode="auto">
            <a:xfrm>
              <a:off x="4671247" y="2142981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7"/>
            <p:cNvSpPr/>
            <p:nvPr/>
          </p:nvSpPr>
          <p:spPr bwMode="auto">
            <a:xfrm>
              <a:off x="2598522" y="3025701"/>
              <a:ext cx="1656185" cy="5040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6" idx="3"/>
              <a:endCxn id="7" idx="1"/>
            </p:cNvCxnSpPr>
            <p:nvPr/>
          </p:nvCxnSpPr>
          <p:spPr bwMode="auto">
            <a:xfrm flipV="1">
              <a:off x="2027359" y="1966026"/>
              <a:ext cx="643172" cy="117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2"/>
            <p:cNvCxnSpPr>
              <a:stCxn id="6" idx="3"/>
              <a:endCxn id="10" idx="1"/>
            </p:cNvCxnSpPr>
            <p:nvPr/>
          </p:nvCxnSpPr>
          <p:spPr bwMode="auto">
            <a:xfrm>
              <a:off x="2027358" y="3144021"/>
              <a:ext cx="571164" cy="1337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4"/>
            <p:cNvCxnSpPr>
              <a:stCxn id="7" idx="3"/>
              <a:endCxn id="8" idx="1"/>
            </p:cNvCxnSpPr>
            <p:nvPr/>
          </p:nvCxnSpPr>
          <p:spPr bwMode="auto">
            <a:xfrm flipV="1">
              <a:off x="4326715" y="1573725"/>
              <a:ext cx="344532" cy="3923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6"/>
            <p:cNvCxnSpPr>
              <a:stCxn id="7" idx="3"/>
              <a:endCxn id="9" idx="1"/>
            </p:cNvCxnSpPr>
            <p:nvPr/>
          </p:nvCxnSpPr>
          <p:spPr bwMode="auto">
            <a:xfrm>
              <a:off x="4326715" y="1966026"/>
              <a:ext cx="344532" cy="4289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5"/>
            <p:cNvSpPr/>
            <p:nvPr/>
          </p:nvSpPr>
          <p:spPr bwMode="auto">
            <a:xfrm>
              <a:off x="2670531" y="3915900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5"/>
            <p:cNvSpPr/>
            <p:nvPr/>
          </p:nvSpPr>
          <p:spPr bwMode="auto">
            <a:xfrm>
              <a:off x="4671247" y="3883862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5"/>
            <p:cNvSpPr/>
            <p:nvPr/>
          </p:nvSpPr>
          <p:spPr bwMode="auto">
            <a:xfrm>
              <a:off x="4671247" y="4672597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5"/>
            <p:cNvSpPr/>
            <p:nvPr/>
          </p:nvSpPr>
          <p:spPr bwMode="auto">
            <a:xfrm>
              <a:off x="4684185" y="3034547"/>
              <a:ext cx="16561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4"/>
            <p:cNvCxnSpPr>
              <a:endCxn id="17" idx="1"/>
            </p:cNvCxnSpPr>
            <p:nvPr/>
          </p:nvCxnSpPr>
          <p:spPr bwMode="auto">
            <a:xfrm>
              <a:off x="4333207" y="4190225"/>
              <a:ext cx="338040" cy="73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6"/>
            <p:cNvCxnSpPr>
              <a:endCxn id="17" idx="1"/>
            </p:cNvCxnSpPr>
            <p:nvPr/>
          </p:nvCxnSpPr>
          <p:spPr bwMode="auto">
            <a:xfrm>
              <a:off x="4333207" y="4190224"/>
              <a:ext cx="338040" cy="7344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14"/>
            <p:cNvCxnSpPr>
              <a:endCxn id="16" idx="1"/>
            </p:cNvCxnSpPr>
            <p:nvPr/>
          </p:nvCxnSpPr>
          <p:spPr bwMode="auto">
            <a:xfrm flipV="1">
              <a:off x="4333207" y="4135890"/>
              <a:ext cx="338040" cy="642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14"/>
            <p:cNvCxnSpPr>
              <a:endCxn id="18" idx="1"/>
            </p:cNvCxnSpPr>
            <p:nvPr/>
          </p:nvCxnSpPr>
          <p:spPr bwMode="auto">
            <a:xfrm flipV="1">
              <a:off x="4329961" y="3286575"/>
              <a:ext cx="354224" cy="110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14"/>
            <p:cNvCxnSpPr>
              <a:stCxn id="6" idx="3"/>
              <a:endCxn id="15" idx="1"/>
            </p:cNvCxnSpPr>
            <p:nvPr/>
          </p:nvCxnSpPr>
          <p:spPr bwMode="auto">
            <a:xfrm>
              <a:off x="2027359" y="3144020"/>
              <a:ext cx="643172" cy="10239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kstiruutu 23"/>
          <p:cNvSpPr txBox="1"/>
          <p:nvPr/>
        </p:nvSpPr>
        <p:spPr>
          <a:xfrm>
            <a:off x="4475077" y="4398720"/>
            <a:ext cx="389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/>
              <a:t>9 </a:t>
            </a:r>
            <a:r>
              <a:rPr lang="fi-FI" sz="2000" b="1" dirty="0" err="1" smtClean="0"/>
              <a:t>actions</a:t>
            </a:r>
            <a:r>
              <a:rPr lang="fi-FI" sz="2000" b="1" dirty="0" smtClean="0"/>
              <a:t> </a:t>
            </a:r>
            <a:r>
              <a:rPr lang="fi-FI" sz="2400" b="1" dirty="0" smtClean="0">
                <a:latin typeface="Math Font" pitchFamily="2" charset="0"/>
              </a:rPr>
              <a:t>⇒</a:t>
            </a:r>
            <a:r>
              <a:rPr lang="fi-FI" sz="2000" b="1" dirty="0" smtClean="0"/>
              <a:t> 511 </a:t>
            </a:r>
            <a:r>
              <a:rPr lang="fi-FI" sz="2000" b="1" dirty="0" err="1" smtClean="0"/>
              <a:t>combinations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9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Content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portfolio </a:t>
            </a:r>
            <a:r>
              <a:rPr lang="fi-FI" dirty="0" err="1" smtClean="0"/>
              <a:t>methods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in </a:t>
            </a:r>
            <a:r>
              <a:rPr lang="fi-FI" dirty="0" err="1" smtClean="0"/>
              <a:t>environmental</a:t>
            </a:r>
            <a:r>
              <a:rPr lang="fi-FI" dirty="0" smtClean="0"/>
              <a:t> management?</a:t>
            </a:r>
          </a:p>
          <a:p>
            <a:endParaRPr lang="fi-FI" sz="1000" dirty="0" smtClean="0"/>
          </a:p>
          <a:p>
            <a:r>
              <a:rPr lang="fi-FI" dirty="0" err="1" smtClean="0"/>
              <a:t>Review</a:t>
            </a:r>
            <a:r>
              <a:rPr lang="fi-FI" dirty="0" smtClean="0"/>
              <a:t> of portfolio </a:t>
            </a:r>
            <a:r>
              <a:rPr lang="fi-FI" dirty="0" err="1" smtClean="0"/>
              <a:t>approaches</a:t>
            </a:r>
            <a:endParaRPr lang="fi-FI" dirty="0" smtClean="0"/>
          </a:p>
          <a:p>
            <a:endParaRPr lang="fi-FI" sz="1000" dirty="0" smtClean="0"/>
          </a:p>
          <a:p>
            <a:r>
              <a:rPr lang="fi-FI" dirty="0" smtClean="0"/>
              <a:t>A </a:t>
            </a:r>
            <a:r>
              <a:rPr lang="fi-FI" dirty="0" err="1" smtClean="0"/>
              <a:t>framework</a:t>
            </a:r>
            <a:r>
              <a:rPr lang="fi-FI" dirty="0" smtClean="0"/>
              <a:t> for Portfolio </a:t>
            </a:r>
            <a:r>
              <a:rPr lang="fi-FI" dirty="0" err="1" smtClean="0"/>
              <a:t>Decision</a:t>
            </a:r>
            <a:r>
              <a:rPr lang="fi-FI" dirty="0" smtClean="0"/>
              <a:t> Analysis in </a:t>
            </a:r>
            <a:r>
              <a:rPr lang="fi-FI" dirty="0" err="1" smtClean="0"/>
              <a:t>environmental</a:t>
            </a:r>
            <a:r>
              <a:rPr lang="fi-FI" dirty="0" smtClean="0"/>
              <a:t> management</a:t>
            </a:r>
          </a:p>
          <a:p>
            <a:endParaRPr lang="fi-FI" sz="1000" dirty="0" smtClean="0"/>
          </a:p>
          <a:p>
            <a:r>
              <a:rPr lang="fi-FI" dirty="0" smtClean="0"/>
              <a:t>An </a:t>
            </a:r>
            <a:r>
              <a:rPr lang="fi-FI" dirty="0" err="1" smtClean="0"/>
              <a:t>illustrative</a:t>
            </a:r>
            <a:r>
              <a:rPr lang="fi-FI" dirty="0" smtClean="0"/>
              <a:t> </a:t>
            </a:r>
            <a:r>
              <a:rPr lang="fi-FI" dirty="0" err="1" smtClean="0"/>
              <a:t>example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Robust</a:t>
            </a:r>
            <a:r>
              <a:rPr lang="fi-FI" dirty="0" smtClean="0"/>
              <a:t> Portfolio </a:t>
            </a:r>
            <a:r>
              <a:rPr lang="fi-FI" dirty="0" err="1" smtClean="0"/>
              <a:t>Modeling</a:t>
            </a:r>
            <a:endParaRPr lang="fi-FI" dirty="0" smtClean="0"/>
          </a:p>
          <a:p>
            <a:endParaRPr lang="fi-FI" sz="1000" dirty="0" smtClean="0"/>
          </a:p>
          <a:p>
            <a:r>
              <a:rPr lang="fi-FI" dirty="0" err="1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Constraints</a:t>
            </a:r>
            <a:r>
              <a:rPr lang="fi-FI" dirty="0"/>
              <a:t> and </a:t>
            </a:r>
            <a:r>
              <a:rPr lang="fi-FI" dirty="0" err="1"/>
              <a:t>consequences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500" y="1340768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>
                <a:solidFill>
                  <a:srgbClr val="0070C0"/>
                </a:solidFill>
              </a:rPr>
              <a:t>Budget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constraint</a:t>
            </a:r>
            <a:r>
              <a:rPr lang="fi-FI" dirty="0" smtClean="0">
                <a:solidFill>
                  <a:srgbClr val="0070C0"/>
                </a:solidFill>
              </a:rPr>
              <a:t>: </a:t>
            </a:r>
            <a:r>
              <a:rPr lang="fi-FI" dirty="0" smtClean="0"/>
              <a:t>Total </a:t>
            </a:r>
            <a:r>
              <a:rPr lang="fi-FI" dirty="0" err="1" smtClean="0"/>
              <a:t>cost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B</a:t>
            </a:r>
          </a:p>
          <a:p>
            <a:pPr marL="0" indent="0">
              <a:buNone/>
            </a:pPr>
            <a:r>
              <a:rPr lang="fi-FI" dirty="0" err="1" smtClean="0">
                <a:solidFill>
                  <a:srgbClr val="0070C0"/>
                </a:solidFill>
              </a:rPr>
              <a:t>Water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reduction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constraint</a:t>
            </a:r>
            <a:r>
              <a:rPr lang="fi-FI" dirty="0" smtClean="0">
                <a:solidFill>
                  <a:srgbClr val="0070C0"/>
                </a:solidFill>
              </a:rPr>
              <a:t>: </a:t>
            </a:r>
            <a:r>
              <a:rPr lang="fi-FI" dirty="0" smtClean="0"/>
              <a:t>At </a:t>
            </a:r>
            <a:r>
              <a:rPr lang="fi-FI" dirty="0" err="1" smtClean="0"/>
              <a:t>least</a:t>
            </a:r>
            <a:r>
              <a:rPr lang="fi-FI" dirty="0" smtClean="0"/>
              <a:t> X% </a:t>
            </a:r>
            <a:r>
              <a:rPr lang="fi-FI" dirty="0" err="1" smtClean="0"/>
              <a:t>decrease</a:t>
            </a:r>
            <a:r>
              <a:rPr lang="fi-FI" dirty="0" smtClean="0"/>
              <a:t> in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>
                <a:solidFill>
                  <a:srgbClr val="0070C0"/>
                </a:solidFill>
              </a:rPr>
              <a:t>Contingency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constraint</a:t>
            </a:r>
            <a:r>
              <a:rPr lang="fi-FI" dirty="0" smtClean="0">
                <a:solidFill>
                  <a:srgbClr val="0070C0"/>
                </a:solidFill>
              </a:rPr>
              <a:t>: </a:t>
            </a:r>
            <a:r>
              <a:rPr lang="fi-FI" dirty="0" err="1" smtClean="0"/>
              <a:t>Extra</a:t>
            </a:r>
            <a:r>
              <a:rPr lang="fi-FI" dirty="0" smtClean="0"/>
              <a:t> </a:t>
            </a:r>
            <a:r>
              <a:rPr lang="fi-FI" dirty="0" err="1" smtClean="0"/>
              <a:t>raintanks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installed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on top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version </a:t>
            </a:r>
          </a:p>
          <a:p>
            <a:pPr marL="0" indent="0">
              <a:buNone/>
            </a:pPr>
            <a:r>
              <a:rPr lang="fi-FI" dirty="0" err="1" smtClean="0">
                <a:solidFill>
                  <a:srgbClr val="0070C0"/>
                </a:solidFill>
              </a:rPr>
              <a:t>Exclusivity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constraint</a:t>
            </a:r>
            <a:r>
              <a:rPr lang="fi-FI" dirty="0" smtClean="0">
                <a:solidFill>
                  <a:srgbClr val="0070C0"/>
                </a:solidFill>
              </a:rPr>
              <a:t> 1: </a:t>
            </a:r>
            <a:r>
              <a:rPr lang="fi-FI" dirty="0" err="1" smtClean="0"/>
              <a:t>Cannot</a:t>
            </a:r>
            <a:r>
              <a:rPr lang="fi-FI" dirty="0" smtClean="0"/>
              <a:t> </a:t>
            </a:r>
            <a:r>
              <a:rPr lang="fi-FI" dirty="0" err="1" smtClean="0"/>
              <a:t>implement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: </a:t>
            </a:r>
            <a:r>
              <a:rPr lang="fi-FI" dirty="0" err="1" smtClean="0"/>
              <a:t>raintanks</a:t>
            </a:r>
            <a:r>
              <a:rPr lang="fi-FI" dirty="0" smtClean="0"/>
              <a:t> for </a:t>
            </a:r>
            <a:r>
              <a:rPr lang="fi-FI" dirty="0" err="1" smtClean="0"/>
              <a:t>garden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and </a:t>
            </a:r>
            <a:r>
              <a:rPr lang="fi-FI" dirty="0" err="1" smtClean="0"/>
              <a:t>raintanks</a:t>
            </a:r>
            <a:r>
              <a:rPr lang="fi-FI" dirty="0" smtClean="0"/>
              <a:t> for </a:t>
            </a:r>
            <a:r>
              <a:rPr lang="fi-FI" dirty="0" err="1" smtClean="0"/>
              <a:t>hot</a:t>
            </a:r>
            <a:r>
              <a:rPr lang="fi-FI" dirty="0" smtClean="0"/>
              <a:t>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rgbClr val="0070C0"/>
                </a:solidFill>
              </a:rPr>
              <a:t>Total </a:t>
            </a:r>
            <a:r>
              <a:rPr lang="fi-FI" dirty="0" err="1" smtClean="0">
                <a:solidFill>
                  <a:srgbClr val="0070C0"/>
                </a:solidFill>
              </a:rPr>
              <a:t>water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reduction</a:t>
            </a:r>
            <a:r>
              <a:rPr lang="fi-FI" dirty="0" smtClean="0">
                <a:solidFill>
                  <a:srgbClr val="0070C0"/>
                </a:solidFill>
              </a:rPr>
              <a:t> is </a:t>
            </a:r>
            <a:r>
              <a:rPr lang="fi-FI" dirty="0" err="1" smtClean="0">
                <a:solidFill>
                  <a:srgbClr val="0070C0"/>
                </a:solidFill>
              </a:rPr>
              <a:t>multiplicative</a:t>
            </a:r>
            <a:r>
              <a:rPr lang="fi-FI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fi-FI" sz="2000" dirty="0" err="1" smtClean="0"/>
              <a:t>Actions</a:t>
            </a:r>
            <a:r>
              <a:rPr lang="fi-FI" sz="2000" dirty="0" smtClean="0"/>
              <a:t> 8 and 9 </a:t>
            </a:r>
            <a:r>
              <a:rPr lang="fi-FI" sz="2000" dirty="0" err="1" smtClean="0"/>
              <a:t>save</a:t>
            </a:r>
            <a:r>
              <a:rPr lang="fi-FI" sz="2000" dirty="0" smtClean="0"/>
              <a:t> 34% and 46% </a:t>
            </a:r>
            <a:r>
              <a:rPr lang="fi-FI" sz="2000" dirty="0" err="1" smtClean="0"/>
              <a:t>water</a:t>
            </a:r>
            <a:r>
              <a:rPr lang="fi-FI" sz="2000" dirty="0" smtClean="0"/>
              <a:t>. </a:t>
            </a:r>
          </a:p>
          <a:p>
            <a:r>
              <a:rPr lang="fi-FI" sz="2000" dirty="0" err="1" smtClean="0"/>
              <a:t>Together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saving</a:t>
            </a:r>
            <a:r>
              <a:rPr lang="fi-FI" sz="2000" dirty="0" smtClean="0"/>
              <a:t> is (1-0.66 x 0.54) x 100%=64%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typically</a:t>
            </a:r>
            <a:r>
              <a:rPr lang="fi-FI" dirty="0" smtClean="0"/>
              <a:t> </a:t>
            </a:r>
            <a:r>
              <a:rPr lang="fi-FI" dirty="0" err="1" smtClean="0"/>
              <a:t>looked</a:t>
            </a:r>
            <a:r>
              <a:rPr lang="fi-FI" dirty="0" smtClean="0"/>
              <a:t> for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500" y="1124744"/>
            <a:ext cx="8320981" cy="4896544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?</a:t>
            </a:r>
          </a:p>
          <a:p>
            <a:r>
              <a:rPr lang="fi-FI" dirty="0" err="1" smtClean="0">
                <a:solidFill>
                  <a:schemeClr val="accent1">
                    <a:lumMod val="50000"/>
                  </a:schemeClr>
                </a:solidFill>
              </a:rPr>
              <a:t>core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1">
                    <a:lumMod val="50000"/>
                  </a:schemeClr>
                </a:solidFill>
              </a:rPr>
              <a:t>actions</a:t>
            </a:r>
            <a:r>
              <a:rPr lang="fi-FI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 smtClean="0"/>
              <a:t>(</a:t>
            </a:r>
            <a:r>
              <a:rPr lang="fi-FI" dirty="0" err="1" smtClean="0"/>
              <a:t>included</a:t>
            </a:r>
            <a:r>
              <a:rPr lang="fi-FI" dirty="0" smtClean="0"/>
              <a:t>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non-dominated</a:t>
            </a:r>
            <a:r>
              <a:rPr lang="fi-FI" dirty="0" smtClean="0"/>
              <a:t> </a:t>
            </a:r>
            <a:r>
              <a:rPr lang="fi-FI" dirty="0" err="1" smtClean="0"/>
              <a:t>portfolios</a:t>
            </a:r>
            <a:r>
              <a:rPr lang="fi-FI" dirty="0" smtClean="0"/>
              <a:t>) </a:t>
            </a:r>
          </a:p>
          <a:p>
            <a:r>
              <a:rPr lang="fi-FI" dirty="0" err="1" smtClean="0">
                <a:solidFill>
                  <a:srgbClr val="FF0000"/>
                </a:solidFill>
              </a:rPr>
              <a:t>exterior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actions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smtClean="0"/>
              <a:t>(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included</a:t>
            </a:r>
            <a:r>
              <a:rPr lang="fi-FI" dirty="0" smtClean="0"/>
              <a:t> in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non-dominated</a:t>
            </a:r>
            <a:r>
              <a:rPr lang="fi-FI" dirty="0" smtClean="0"/>
              <a:t> </a:t>
            </a:r>
            <a:r>
              <a:rPr lang="fi-FI" dirty="0" err="1" smtClean="0"/>
              <a:t>portf</a:t>
            </a:r>
            <a:r>
              <a:rPr lang="fi-FI" dirty="0" smtClean="0"/>
              <a:t>.)</a:t>
            </a:r>
            <a:endParaRPr lang="fi-FI" sz="2800" dirty="0" smtClean="0"/>
          </a:p>
          <a:p>
            <a:pPr marL="0" indent="0">
              <a:buNone/>
            </a:pPr>
            <a:r>
              <a:rPr lang="fi-FI" dirty="0" err="1"/>
              <a:t>C</a:t>
            </a:r>
            <a:r>
              <a:rPr lang="fi-FI" dirty="0" err="1" smtClean="0"/>
              <a:t>hanges</a:t>
            </a:r>
            <a:r>
              <a:rPr lang="fi-FI" dirty="0" smtClean="0"/>
              <a:t> in portfolio composition and </a:t>
            </a:r>
            <a:r>
              <a:rPr lang="fi-FI" dirty="0" err="1" smtClean="0"/>
              <a:t>performance</a:t>
            </a:r>
            <a:endParaRPr lang="fi-FI" dirty="0" smtClean="0"/>
          </a:p>
          <a:p>
            <a:r>
              <a:rPr lang="fi-FI" dirty="0" smtClean="0"/>
              <a:t>If a </a:t>
            </a:r>
            <a:r>
              <a:rPr lang="fi-FI" dirty="0" err="1" smtClean="0"/>
              <a:t>constraint</a:t>
            </a:r>
            <a:r>
              <a:rPr lang="fi-FI" dirty="0" smtClean="0"/>
              <a:t> is </a:t>
            </a:r>
            <a:r>
              <a:rPr lang="fi-FI" dirty="0" err="1" smtClean="0"/>
              <a:t>relaxed</a:t>
            </a:r>
            <a:endParaRPr lang="fi-FI" dirty="0" smtClean="0"/>
          </a:p>
          <a:p>
            <a:r>
              <a:rPr lang="fi-FI" dirty="0" smtClean="0"/>
              <a:t>If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preference</a:t>
            </a:r>
            <a:r>
              <a:rPr lang="fi-FI" dirty="0" smtClean="0"/>
              <a:t> </a:t>
            </a:r>
            <a:r>
              <a:rPr lang="fi-FI" dirty="0" err="1" smtClean="0"/>
              <a:t>statements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endParaRPr lang="fi-FI" dirty="0" smtClean="0"/>
          </a:p>
          <a:p>
            <a:r>
              <a:rPr lang="fi-FI" dirty="0" err="1" smtClean="0"/>
              <a:t>Cost</a:t>
            </a:r>
            <a:r>
              <a:rPr lang="fi-FI" dirty="0" smtClean="0"/>
              <a:t> of </a:t>
            </a:r>
            <a:r>
              <a:rPr lang="fi-FI" dirty="0" err="1" smtClean="0"/>
              <a:t>including</a:t>
            </a:r>
            <a:r>
              <a:rPr lang="fi-FI" dirty="0" smtClean="0"/>
              <a:t> </a:t>
            </a:r>
            <a:r>
              <a:rPr lang="fi-FI" dirty="0" err="1" smtClean="0"/>
              <a:t>exterior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r>
              <a:rPr lang="fi-FI" dirty="0" err="1" smtClean="0"/>
              <a:t>Conclusions</a:t>
            </a:r>
            <a:r>
              <a:rPr lang="fi-FI" dirty="0" smtClean="0"/>
              <a:t>:</a:t>
            </a:r>
          </a:p>
          <a:p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/>
              <a:t> </a:t>
            </a:r>
            <a:r>
              <a:rPr lang="fi-FI" dirty="0" err="1" smtClean="0"/>
              <a:t>find</a:t>
            </a:r>
            <a:r>
              <a:rPr lang="fi-FI" dirty="0" smtClean="0"/>
              <a:t> </a:t>
            </a:r>
            <a:r>
              <a:rPr lang="fi-FI" dirty="0" err="1" smtClean="0"/>
              <a:t>robust</a:t>
            </a:r>
            <a:r>
              <a:rPr lang="fi-FI" dirty="0" smtClean="0"/>
              <a:t> </a:t>
            </a:r>
            <a:r>
              <a:rPr lang="fi-FI" dirty="0" err="1" smtClean="0"/>
              <a:t>core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learned</a:t>
            </a:r>
            <a:r>
              <a:rPr lang="fi-FI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Value </a:t>
            </a:r>
            <a:r>
              <a:rPr lang="fi-FI" dirty="0" err="1" smtClean="0"/>
              <a:t>model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464997" cy="4392488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Additive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overall</a:t>
            </a:r>
            <a:r>
              <a:rPr lang="fi-FI" dirty="0" smtClean="0"/>
              <a:t> </a:t>
            </a:r>
            <a:r>
              <a:rPr lang="fi-FI" dirty="0" err="1" smtClean="0"/>
              <a:t>consequences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portfolio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Weights</a:t>
            </a:r>
            <a:endParaRPr lang="fi-FI" b="1" dirty="0" smtClean="0"/>
          </a:p>
          <a:p>
            <a:r>
              <a:rPr lang="fi-FI" dirty="0" smtClean="0">
                <a:solidFill>
                  <a:srgbClr val="00B050"/>
                </a:solidFill>
              </a:rPr>
              <a:t>Case 1</a:t>
            </a:r>
            <a:r>
              <a:rPr lang="fi-FI" dirty="0" smtClean="0"/>
              <a:t>: </a:t>
            </a:r>
            <a:r>
              <a:rPr lang="fi-FI" dirty="0" smtClean="0">
                <a:solidFill>
                  <a:srgbClr val="00B050"/>
                </a:solidFill>
              </a:rPr>
              <a:t>No </a:t>
            </a:r>
            <a:r>
              <a:rPr lang="fi-FI" dirty="0" err="1" smtClean="0">
                <a:solidFill>
                  <a:srgbClr val="00B050"/>
                </a:solidFill>
              </a:rPr>
              <a:t>weights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used</a:t>
            </a:r>
            <a:endParaRPr lang="fi-FI" dirty="0" smtClean="0"/>
          </a:p>
          <a:p>
            <a:r>
              <a:rPr lang="fi-FI" dirty="0" smtClean="0">
                <a:solidFill>
                  <a:srgbClr val="0070C0"/>
                </a:solidFill>
              </a:rPr>
              <a:t>Case 2: </a:t>
            </a:r>
            <a:r>
              <a:rPr lang="fi-FI" dirty="0" err="1" smtClean="0">
                <a:solidFill>
                  <a:srgbClr val="0070C0"/>
                </a:solidFill>
              </a:rPr>
              <a:t>Incomplete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weight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statements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E.g.: One </a:t>
            </a:r>
            <a:r>
              <a:rPr lang="en-US" sz="2000" dirty="0"/>
              <a:t>unit of climate change mitigation </a:t>
            </a:r>
            <a:r>
              <a:rPr lang="en-US" sz="2000" dirty="0">
                <a:solidFill>
                  <a:srgbClr val="0070C0"/>
                </a:solidFill>
              </a:rPr>
              <a:t>more valuable </a:t>
            </a:r>
            <a:r>
              <a:rPr lang="en-US" sz="2000" dirty="0" smtClean="0">
                <a:solidFill>
                  <a:srgbClr val="0070C0"/>
                </a:solidFill>
              </a:rPr>
              <a:t>than </a:t>
            </a:r>
            <a:r>
              <a:rPr lang="en-US" sz="2000" dirty="0" smtClean="0"/>
              <a:t>2 </a:t>
            </a:r>
            <a:r>
              <a:rPr lang="en-US" sz="2000" dirty="0"/>
              <a:t>ton/y nitrogen reduction</a:t>
            </a:r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746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500" y="332656"/>
            <a:ext cx="7985125" cy="1079500"/>
          </a:xfrm>
        </p:spPr>
        <p:txBody>
          <a:bodyPr/>
          <a:lstStyle/>
          <a:p>
            <a:r>
              <a:rPr lang="fi-FI" dirty="0" smtClean="0"/>
              <a:t>Three </a:t>
            </a:r>
            <a:r>
              <a:rPr lang="fi-FI" dirty="0" err="1" smtClean="0"/>
              <a:t>cases</a:t>
            </a:r>
            <a:r>
              <a:rPr lang="fi-FI" dirty="0" smtClean="0"/>
              <a:t> </a:t>
            </a:r>
            <a:r>
              <a:rPr lang="fi-FI" dirty="0" err="1" smtClean="0"/>
              <a:t>analyzed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500" y="1028700"/>
            <a:ext cx="7985125" cy="4704556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smtClean="0">
                <a:solidFill>
                  <a:srgbClr val="00B050"/>
                </a:solidFill>
              </a:rPr>
              <a:t>Case 1</a:t>
            </a:r>
          </a:p>
          <a:p>
            <a:r>
              <a:rPr lang="fi-FI" sz="2000" dirty="0">
                <a:solidFill>
                  <a:srgbClr val="00B050"/>
                </a:solidFill>
              </a:rPr>
              <a:t>No </a:t>
            </a:r>
            <a:r>
              <a:rPr lang="fi-FI" sz="2000" dirty="0" err="1">
                <a:solidFill>
                  <a:srgbClr val="00B050"/>
                </a:solidFill>
              </a:rPr>
              <a:t>weights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  <a:r>
              <a:rPr lang="fi-FI" sz="2000" dirty="0" err="1" smtClean="0">
                <a:solidFill>
                  <a:srgbClr val="00B050"/>
                </a:solidFill>
              </a:rPr>
              <a:t>used</a:t>
            </a:r>
            <a:endParaRPr lang="fi-FI" sz="2000" dirty="0"/>
          </a:p>
          <a:p>
            <a:r>
              <a:rPr lang="fi-FI" sz="2000" dirty="0" err="1" smtClean="0"/>
              <a:t>Water</a:t>
            </a:r>
            <a:r>
              <a:rPr lang="fi-FI" sz="2000" dirty="0" smtClean="0"/>
              <a:t> </a:t>
            </a:r>
            <a:r>
              <a:rPr lang="fi-FI" sz="2000" dirty="0" err="1"/>
              <a:t>demand</a:t>
            </a:r>
            <a:r>
              <a:rPr lang="fi-FI" sz="2000" dirty="0"/>
              <a:t> </a:t>
            </a:r>
            <a:r>
              <a:rPr lang="fi-FI" sz="2000" dirty="0" err="1"/>
              <a:t>reduction</a:t>
            </a:r>
            <a:r>
              <a:rPr lang="fi-FI" sz="2000" dirty="0"/>
              <a:t> </a:t>
            </a:r>
            <a:r>
              <a:rPr lang="fi-FI" sz="2000" dirty="0" err="1"/>
              <a:t>target</a:t>
            </a:r>
            <a:r>
              <a:rPr lang="fi-FI" sz="2000" dirty="0"/>
              <a:t> 50</a:t>
            </a:r>
            <a:r>
              <a:rPr lang="fi-FI" sz="2000" dirty="0" smtClean="0"/>
              <a:t>%. </a:t>
            </a:r>
            <a:r>
              <a:rPr lang="fi-FI" sz="2000" dirty="0" err="1">
                <a:solidFill>
                  <a:srgbClr val="00B050"/>
                </a:solidFill>
              </a:rPr>
              <a:t>Fixed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  <a:r>
              <a:rPr lang="fi-FI" sz="2000" dirty="0" err="1">
                <a:solidFill>
                  <a:srgbClr val="00B050"/>
                </a:solidFill>
              </a:rPr>
              <a:t>budget</a:t>
            </a:r>
            <a:r>
              <a:rPr lang="fi-FI" sz="2000" dirty="0">
                <a:solidFill>
                  <a:srgbClr val="00B050"/>
                </a:solidFill>
              </a:rPr>
              <a:t> B=45M$. </a:t>
            </a:r>
            <a:endParaRPr lang="fi-FI" sz="2000" dirty="0" smtClean="0">
              <a:solidFill>
                <a:srgbClr val="00B050"/>
              </a:solidFill>
            </a:endParaRPr>
          </a:p>
          <a:p>
            <a:r>
              <a:rPr lang="fi-FI" sz="2000" dirty="0" err="1" smtClean="0"/>
              <a:t>Interval</a:t>
            </a:r>
            <a:r>
              <a:rPr lang="fi-FI" sz="2000" dirty="0" smtClean="0"/>
              <a:t> </a:t>
            </a:r>
            <a:r>
              <a:rPr lang="fi-FI" sz="2000" dirty="0" err="1" smtClean="0"/>
              <a:t>consequence</a:t>
            </a:r>
            <a:r>
              <a:rPr lang="fi-FI" sz="2000" dirty="0" smtClean="0"/>
              <a:t> </a:t>
            </a:r>
            <a:r>
              <a:rPr lang="fi-FI" sz="2000" dirty="0" err="1" smtClean="0"/>
              <a:t>scores</a:t>
            </a:r>
            <a:r>
              <a:rPr lang="fi-FI" sz="2000" dirty="0"/>
              <a:t> (</a:t>
            </a:r>
            <a:r>
              <a:rPr lang="fi-FI" sz="2000" dirty="0" smtClean="0"/>
              <a:t>+- 10%)</a:t>
            </a:r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Case </a:t>
            </a:r>
            <a:r>
              <a:rPr lang="fi-FI" sz="2000" b="1" dirty="0" smtClean="0">
                <a:solidFill>
                  <a:srgbClr val="0070C0"/>
                </a:solidFill>
              </a:rPr>
              <a:t>2a</a:t>
            </a:r>
          </a:p>
          <a:p>
            <a:r>
              <a:rPr lang="fi-FI" sz="2000" dirty="0" err="1">
                <a:solidFill>
                  <a:srgbClr val="0070C0"/>
                </a:solidFill>
              </a:rPr>
              <a:t>Incomplete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weight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statements</a:t>
            </a:r>
            <a:endParaRPr lang="fi-FI" sz="2000" dirty="0">
              <a:solidFill>
                <a:srgbClr val="0070C0"/>
              </a:solidFill>
            </a:endParaRPr>
          </a:p>
          <a:p>
            <a:r>
              <a:rPr lang="fi-FI" sz="2000" dirty="0" err="1" smtClean="0"/>
              <a:t>Water</a:t>
            </a:r>
            <a:r>
              <a:rPr lang="fi-FI" sz="2000" dirty="0" smtClean="0"/>
              <a:t> </a:t>
            </a:r>
            <a:r>
              <a:rPr lang="fi-FI" sz="2000" dirty="0" err="1"/>
              <a:t>demand</a:t>
            </a:r>
            <a:r>
              <a:rPr lang="fi-FI" sz="2000" dirty="0"/>
              <a:t> </a:t>
            </a:r>
            <a:r>
              <a:rPr lang="fi-FI" sz="2000" dirty="0" err="1"/>
              <a:t>reduction</a:t>
            </a:r>
            <a:r>
              <a:rPr lang="fi-FI" sz="2000" dirty="0"/>
              <a:t> </a:t>
            </a:r>
            <a:r>
              <a:rPr lang="fi-FI" sz="2000" dirty="0" err="1"/>
              <a:t>target</a:t>
            </a:r>
            <a:r>
              <a:rPr lang="fi-FI" sz="2000" dirty="0"/>
              <a:t> 50</a:t>
            </a:r>
            <a:r>
              <a:rPr lang="fi-FI" sz="2000" dirty="0" smtClean="0"/>
              <a:t>%. </a:t>
            </a:r>
            <a:r>
              <a:rPr lang="fi-FI" sz="2000" dirty="0" err="1">
                <a:solidFill>
                  <a:srgbClr val="00B050"/>
                </a:solidFill>
              </a:rPr>
              <a:t>Fixed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  <a:r>
              <a:rPr lang="fi-FI" sz="2000" dirty="0" err="1">
                <a:solidFill>
                  <a:srgbClr val="00B050"/>
                </a:solidFill>
              </a:rPr>
              <a:t>budget</a:t>
            </a:r>
            <a:r>
              <a:rPr lang="fi-FI" sz="2000" dirty="0">
                <a:solidFill>
                  <a:srgbClr val="00B050"/>
                </a:solidFill>
              </a:rPr>
              <a:t> B=45M$. </a:t>
            </a:r>
            <a:endParaRPr lang="fi-FI" sz="2000" dirty="0" smtClean="0">
              <a:solidFill>
                <a:srgbClr val="00B050"/>
              </a:solidFill>
            </a:endParaRPr>
          </a:p>
          <a:p>
            <a:r>
              <a:rPr lang="fi-FI" sz="2000" dirty="0" err="1"/>
              <a:t>Interval</a:t>
            </a:r>
            <a:r>
              <a:rPr lang="fi-FI" sz="2000" dirty="0"/>
              <a:t> </a:t>
            </a:r>
            <a:r>
              <a:rPr lang="fi-FI" sz="2000" dirty="0" err="1"/>
              <a:t>consequence</a:t>
            </a:r>
            <a:r>
              <a:rPr lang="fi-FI" sz="2000" dirty="0"/>
              <a:t> </a:t>
            </a:r>
            <a:r>
              <a:rPr lang="fi-FI" sz="2000" dirty="0" err="1"/>
              <a:t>scores</a:t>
            </a:r>
            <a:r>
              <a:rPr lang="fi-FI" sz="2000" dirty="0"/>
              <a:t> (+- 10</a:t>
            </a:r>
            <a:r>
              <a:rPr lang="fi-FI" sz="2000" dirty="0" smtClean="0"/>
              <a:t>%)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Case </a:t>
            </a:r>
            <a:r>
              <a:rPr lang="fi-FI" sz="2000" b="1" dirty="0" smtClean="0">
                <a:solidFill>
                  <a:srgbClr val="0070C0"/>
                </a:solidFill>
              </a:rPr>
              <a:t>2b</a:t>
            </a:r>
          </a:p>
          <a:p>
            <a:r>
              <a:rPr lang="fi-FI" sz="2000" dirty="0" err="1">
                <a:solidFill>
                  <a:srgbClr val="0070C0"/>
                </a:solidFill>
              </a:rPr>
              <a:t>Incomplete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weight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 smtClean="0">
                <a:solidFill>
                  <a:srgbClr val="0070C0"/>
                </a:solidFill>
              </a:rPr>
              <a:t>statements</a:t>
            </a:r>
            <a:endParaRPr lang="fi-FI" sz="2000" dirty="0">
              <a:solidFill>
                <a:srgbClr val="0070C0"/>
              </a:solidFill>
            </a:endParaRPr>
          </a:p>
          <a:p>
            <a:r>
              <a:rPr lang="fi-FI" sz="2000" dirty="0" err="1" smtClean="0"/>
              <a:t>Water</a:t>
            </a:r>
            <a:r>
              <a:rPr lang="fi-FI" sz="2000" dirty="0" smtClean="0"/>
              <a:t> </a:t>
            </a:r>
            <a:r>
              <a:rPr lang="fi-FI" sz="2000" dirty="0" err="1" smtClean="0"/>
              <a:t>demand</a:t>
            </a:r>
            <a:r>
              <a:rPr lang="fi-FI" sz="2000" dirty="0" smtClean="0"/>
              <a:t> </a:t>
            </a:r>
            <a:r>
              <a:rPr lang="fi-FI" sz="2000" dirty="0" err="1" smtClean="0"/>
              <a:t>reduction</a:t>
            </a:r>
            <a:r>
              <a:rPr lang="fi-FI" sz="2000" dirty="0" smtClean="0"/>
              <a:t> </a:t>
            </a:r>
            <a:r>
              <a:rPr lang="fi-FI" sz="2000" dirty="0" err="1" smtClean="0"/>
              <a:t>target</a:t>
            </a:r>
            <a:r>
              <a:rPr lang="fi-FI" sz="2000" dirty="0" smtClean="0"/>
              <a:t> 50%. </a:t>
            </a:r>
            <a:r>
              <a:rPr lang="fi-FI" sz="2000" dirty="0" err="1">
                <a:solidFill>
                  <a:srgbClr val="0070C0"/>
                </a:solidFill>
              </a:rPr>
              <a:t>Budget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not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fixed</a:t>
            </a:r>
            <a:r>
              <a:rPr lang="fi-FI" sz="2000" dirty="0">
                <a:solidFill>
                  <a:srgbClr val="0070C0"/>
                </a:solidFill>
              </a:rPr>
              <a:t>. </a:t>
            </a:r>
          </a:p>
          <a:p>
            <a:r>
              <a:rPr lang="fi-FI" sz="2000" dirty="0" err="1"/>
              <a:t>Interval</a:t>
            </a:r>
            <a:r>
              <a:rPr lang="fi-FI" sz="2000" dirty="0"/>
              <a:t> </a:t>
            </a:r>
            <a:r>
              <a:rPr lang="fi-FI" sz="2000" dirty="0" err="1"/>
              <a:t>consequence</a:t>
            </a:r>
            <a:r>
              <a:rPr lang="fi-FI" sz="2000" dirty="0"/>
              <a:t> </a:t>
            </a:r>
            <a:r>
              <a:rPr lang="fi-FI" sz="2000" dirty="0" err="1"/>
              <a:t>scores</a:t>
            </a:r>
            <a:r>
              <a:rPr lang="fi-FI" sz="2000" dirty="0"/>
              <a:t> (+- 10%)</a:t>
            </a:r>
          </a:p>
          <a:p>
            <a:endParaRPr lang="fi-FI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85125" cy="1079500"/>
          </a:xfrm>
        </p:spPr>
        <p:txBody>
          <a:bodyPr/>
          <a:lstStyle/>
          <a:p>
            <a:r>
              <a:rPr lang="fi-FI" sz="3600" dirty="0">
                <a:solidFill>
                  <a:srgbClr val="00B050"/>
                </a:solidFill>
              </a:rPr>
              <a:t>Case </a:t>
            </a:r>
            <a:r>
              <a:rPr lang="fi-FI" sz="3600" dirty="0" smtClean="0">
                <a:solidFill>
                  <a:srgbClr val="00B050"/>
                </a:solidFill>
              </a:rPr>
              <a:t>1 </a:t>
            </a:r>
            <a:r>
              <a:rPr lang="fi-FI" sz="2800" dirty="0" smtClean="0">
                <a:solidFill>
                  <a:srgbClr val="00B050"/>
                </a:solidFill>
              </a:rPr>
              <a:t>(no </a:t>
            </a:r>
            <a:r>
              <a:rPr lang="fi-FI" sz="2800" dirty="0" err="1" smtClean="0">
                <a:solidFill>
                  <a:srgbClr val="00B050"/>
                </a:solidFill>
              </a:rPr>
              <a:t>weights</a:t>
            </a:r>
            <a:r>
              <a:rPr lang="fi-FI" sz="2800" dirty="0" smtClean="0">
                <a:solidFill>
                  <a:srgbClr val="00B050"/>
                </a:solidFill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</a:rPr>
              <a:t>used</a:t>
            </a:r>
            <a:r>
              <a:rPr lang="fi-FI" sz="2800" dirty="0" smtClean="0">
                <a:solidFill>
                  <a:srgbClr val="00B050"/>
                </a:solidFill>
              </a:rPr>
              <a:t>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4076"/>
            <a:ext cx="7344816" cy="5539854"/>
          </a:xfrm>
        </p:spPr>
      </p:pic>
      <p:sp>
        <p:nvSpPr>
          <p:cNvPr id="41" name="Tekstiruutu 40"/>
          <p:cNvSpPr txBox="1"/>
          <p:nvPr/>
        </p:nvSpPr>
        <p:spPr>
          <a:xfrm>
            <a:off x="323528" y="1124744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Analysis of </a:t>
            </a:r>
            <a:r>
              <a:rPr lang="fi-FI" b="1" dirty="0" err="1" smtClean="0"/>
              <a:t>results</a:t>
            </a:r>
            <a:r>
              <a:rPr lang="fi-FI" b="1" dirty="0" smtClean="0"/>
              <a:t> on </a:t>
            </a:r>
            <a:r>
              <a:rPr lang="fi-FI" b="1" dirty="0" err="1" smtClean="0"/>
              <a:t>the</a:t>
            </a:r>
            <a:r>
              <a:rPr lang="fi-FI" b="1" dirty="0" smtClean="0"/>
              <a:t> RPM </a:t>
            </a:r>
            <a:r>
              <a:rPr lang="fi-FI" b="1" dirty="0" err="1" smtClean="0"/>
              <a:t>interface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2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>
                <a:solidFill>
                  <a:srgbClr val="00B050"/>
                </a:solidFill>
              </a:rPr>
              <a:t>Non-dominated</a:t>
            </a:r>
            <a:r>
              <a:rPr lang="fi-FI" sz="3600" dirty="0" smtClean="0">
                <a:solidFill>
                  <a:srgbClr val="00B050"/>
                </a:solidFill>
              </a:rPr>
              <a:t> </a:t>
            </a:r>
            <a:r>
              <a:rPr lang="fi-FI" sz="3600" dirty="0" err="1" smtClean="0">
                <a:solidFill>
                  <a:srgbClr val="00B050"/>
                </a:solidFill>
              </a:rPr>
              <a:t>portfolios</a:t>
            </a:r>
            <a:endParaRPr lang="en-US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39952" y="1861814"/>
            <a:ext cx="4906366" cy="413543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Efficiency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improvement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appliances</a:t>
            </a:r>
            <a:r>
              <a:rPr lang="fi-FI" sz="1800" dirty="0" smtClean="0">
                <a:solidFill>
                  <a:srgbClr val="00B050"/>
                </a:solidFill>
              </a:rPr>
              <a:t> 1</a:t>
            </a: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Efficiency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improvement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appliances</a:t>
            </a:r>
            <a:r>
              <a:rPr lang="fi-FI" sz="1800" dirty="0" smtClean="0">
                <a:solidFill>
                  <a:srgbClr val="00B050"/>
                </a:solidFill>
              </a:rPr>
              <a:t> 2</a:t>
            </a: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Efficiency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improvement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appliances</a:t>
            </a:r>
            <a:r>
              <a:rPr lang="fi-FI" sz="1800" dirty="0" smtClean="0">
                <a:solidFill>
                  <a:srgbClr val="00B050"/>
                </a:solidFill>
              </a:rPr>
              <a:t> 3</a:t>
            </a: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Water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tanks</a:t>
            </a:r>
            <a:r>
              <a:rPr lang="fi-FI" sz="1800" dirty="0" smtClean="0">
                <a:solidFill>
                  <a:srgbClr val="FF0000"/>
                </a:solidFill>
              </a:rPr>
              <a:t> for </a:t>
            </a:r>
            <a:r>
              <a:rPr lang="fi-FI" sz="1800" dirty="0" err="1" smtClean="0">
                <a:solidFill>
                  <a:srgbClr val="FF0000"/>
                </a:solidFill>
              </a:rPr>
              <a:t>garden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use</a:t>
            </a:r>
            <a:endParaRPr lang="fi-FI" sz="18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Extra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water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tanks</a:t>
            </a:r>
            <a:r>
              <a:rPr lang="fi-FI" sz="1800" dirty="0" smtClean="0">
                <a:solidFill>
                  <a:srgbClr val="FF0000"/>
                </a:solidFill>
              </a:rPr>
              <a:t> for </a:t>
            </a:r>
            <a:r>
              <a:rPr lang="fi-FI" sz="1800" dirty="0" err="1" smtClean="0">
                <a:solidFill>
                  <a:srgbClr val="FF0000"/>
                </a:solidFill>
              </a:rPr>
              <a:t>garden</a:t>
            </a:r>
            <a:r>
              <a:rPr lang="fi-FI" sz="1800" dirty="0" smtClean="0">
                <a:solidFill>
                  <a:srgbClr val="FF0000"/>
                </a:solidFill>
              </a:rPr>
              <a:t> and </a:t>
            </a:r>
            <a:r>
              <a:rPr lang="fi-FI" sz="1800" dirty="0" err="1" smtClean="0">
                <a:solidFill>
                  <a:srgbClr val="FF0000"/>
                </a:solidFill>
              </a:rPr>
              <a:t>toilet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use</a:t>
            </a:r>
            <a:endParaRPr lang="fi-FI" sz="18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Water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tanks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residential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hot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water</a:t>
            </a:r>
            <a:endParaRPr lang="fi-FI" sz="1800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Recycling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water</a:t>
            </a:r>
            <a:r>
              <a:rPr lang="fi-FI" sz="1800" dirty="0" smtClean="0">
                <a:solidFill>
                  <a:srgbClr val="FF0000"/>
                </a:solidFill>
              </a:rPr>
              <a:t> for </a:t>
            </a:r>
            <a:r>
              <a:rPr lang="fi-FI" sz="1800" dirty="0" err="1" smtClean="0">
                <a:solidFill>
                  <a:srgbClr val="FF0000"/>
                </a:solidFill>
              </a:rPr>
              <a:t>garden</a:t>
            </a:r>
            <a:r>
              <a:rPr lang="fi-FI" sz="1800" dirty="0" smtClean="0">
                <a:solidFill>
                  <a:srgbClr val="FF0000"/>
                </a:solidFill>
              </a:rPr>
              <a:t> and </a:t>
            </a:r>
            <a:r>
              <a:rPr lang="fi-FI" sz="1800" dirty="0" err="1" smtClean="0">
                <a:solidFill>
                  <a:srgbClr val="FF0000"/>
                </a:solidFill>
              </a:rPr>
              <a:t>toilet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use</a:t>
            </a:r>
            <a:endParaRPr lang="fi-FI" sz="18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Acquifer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storage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irrigation</a:t>
            </a:r>
            <a:endParaRPr lang="fi-FI" sz="1800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Large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scale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dual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reticulation</a:t>
            </a:r>
            <a:endParaRPr lang="fi-FI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463540" y="1301496"/>
            <a:ext cx="670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Four</a:t>
            </a:r>
            <a:r>
              <a:rPr lang="fi-FI" sz="2400" dirty="0" smtClean="0"/>
              <a:t> </a:t>
            </a:r>
            <a:r>
              <a:rPr lang="fi-FI" sz="2400" dirty="0" err="1" smtClean="0"/>
              <a:t>portfolios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>
                <a:solidFill>
                  <a:srgbClr val="00B050"/>
                </a:solidFill>
              </a:rPr>
              <a:t>non-dominated</a:t>
            </a:r>
            <a:r>
              <a:rPr lang="fi-FI" sz="2400" dirty="0" smtClean="0"/>
              <a:t> 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496954" y="1752632"/>
            <a:ext cx="3424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Combinations</a:t>
            </a:r>
            <a:r>
              <a:rPr lang="fi-FI" sz="2400" dirty="0"/>
              <a:t> of </a:t>
            </a:r>
            <a:r>
              <a:rPr lang="fi-FI" sz="2400" dirty="0" err="1"/>
              <a:t>six</a:t>
            </a:r>
            <a:r>
              <a:rPr lang="fi-FI" sz="2400" dirty="0"/>
              <a:t> </a:t>
            </a:r>
            <a:r>
              <a:rPr lang="fi-FI" sz="2400" dirty="0" err="1"/>
              <a:t>different</a:t>
            </a:r>
            <a:r>
              <a:rPr lang="fi-FI" sz="2400" dirty="0"/>
              <a:t> </a:t>
            </a:r>
            <a:r>
              <a:rPr lang="fi-FI" sz="2400" dirty="0" err="1" smtClean="0"/>
              <a:t>actions</a:t>
            </a:r>
            <a:endParaRPr lang="fi-FI" sz="2400" dirty="0" smtClean="0"/>
          </a:p>
          <a:p>
            <a:pPr lvl="1"/>
            <a:r>
              <a:rPr lang="fi-FI" sz="2400" dirty="0" smtClean="0">
                <a:solidFill>
                  <a:srgbClr val="00B050"/>
                </a:solidFill>
              </a:rPr>
              <a:t>A: (1,2,3,6,9)</a:t>
            </a:r>
          </a:p>
          <a:p>
            <a:pPr lvl="1"/>
            <a:r>
              <a:rPr lang="fi-FI" sz="2400" dirty="0" smtClean="0">
                <a:solidFill>
                  <a:srgbClr val="00B050"/>
                </a:solidFill>
              </a:rPr>
              <a:t>B: (1,2,3,6,8)</a:t>
            </a:r>
          </a:p>
          <a:p>
            <a:pPr lvl="1"/>
            <a:r>
              <a:rPr lang="fi-FI" sz="2400" dirty="0" smtClean="0">
                <a:solidFill>
                  <a:srgbClr val="00B050"/>
                </a:solidFill>
              </a:rPr>
              <a:t>C: (1,2,8,9)</a:t>
            </a:r>
            <a:endParaRPr lang="fi-FI" sz="2400" dirty="0">
              <a:solidFill>
                <a:srgbClr val="00B050"/>
              </a:solidFill>
            </a:endParaRPr>
          </a:p>
          <a:p>
            <a:pPr lvl="1"/>
            <a:r>
              <a:rPr lang="fi-FI" sz="2400" dirty="0" smtClean="0">
                <a:solidFill>
                  <a:srgbClr val="00B050"/>
                </a:solidFill>
              </a:rPr>
              <a:t>D: (3,8,9)</a:t>
            </a:r>
          </a:p>
          <a:p>
            <a:pPr lvl="1"/>
            <a:endParaRPr lang="fi-FI" sz="24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FF0000"/>
                </a:solidFill>
              </a:rPr>
              <a:t>Actions</a:t>
            </a:r>
            <a:r>
              <a:rPr lang="fi-FI" sz="2400" dirty="0">
                <a:solidFill>
                  <a:srgbClr val="FF0000"/>
                </a:solidFill>
              </a:rPr>
              <a:t> 4,5 and 7 </a:t>
            </a:r>
            <a:r>
              <a:rPr lang="fi-FI" sz="2400" dirty="0" err="1">
                <a:solidFill>
                  <a:srgbClr val="FF0000"/>
                </a:solidFill>
              </a:rPr>
              <a:t>not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included</a:t>
            </a:r>
            <a:r>
              <a:rPr lang="fi-FI" sz="2400" dirty="0">
                <a:solidFill>
                  <a:srgbClr val="FF0000"/>
                </a:solidFill>
              </a:rPr>
              <a:t> in </a:t>
            </a:r>
            <a:r>
              <a:rPr lang="fi-FI" sz="2400" dirty="0" err="1">
                <a:solidFill>
                  <a:srgbClr val="FF0000"/>
                </a:solidFill>
              </a:rPr>
              <a:t>any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non-dominated</a:t>
            </a:r>
            <a:r>
              <a:rPr lang="fi-FI" sz="2400" dirty="0">
                <a:solidFill>
                  <a:srgbClr val="FF0000"/>
                </a:solidFill>
              </a:rPr>
              <a:t> portfolio</a:t>
            </a:r>
            <a:r>
              <a:rPr lang="fi-FI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2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85125" cy="1079500"/>
          </a:xfrm>
        </p:spPr>
        <p:txBody>
          <a:bodyPr/>
          <a:lstStyle/>
          <a:p>
            <a:r>
              <a:rPr lang="fi-FI" dirty="0" err="1" smtClean="0">
                <a:solidFill>
                  <a:srgbClr val="00B050"/>
                </a:solidFill>
              </a:rPr>
              <a:t>Performances</a:t>
            </a:r>
            <a:r>
              <a:rPr lang="fi-FI" dirty="0" smtClean="0">
                <a:solidFill>
                  <a:srgbClr val="00B050"/>
                </a:solidFill>
              </a:rPr>
              <a:t> of </a:t>
            </a:r>
            <a:r>
              <a:rPr lang="fi-FI" dirty="0" err="1" smtClean="0">
                <a:solidFill>
                  <a:srgbClr val="00B050"/>
                </a:solidFill>
              </a:rPr>
              <a:t>non-dominated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 err="1" smtClean="0">
                <a:solidFill>
                  <a:srgbClr val="00B050"/>
                </a:solidFill>
              </a:rPr>
              <a:t>portfolios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79512" y="1348646"/>
            <a:ext cx="614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B050"/>
                </a:solidFill>
              </a:rPr>
              <a:t>Portfolio B </a:t>
            </a:r>
            <a:r>
              <a:rPr lang="fi-FI" dirty="0" err="1" smtClean="0"/>
              <a:t>best</a:t>
            </a:r>
            <a:r>
              <a:rPr lang="fi-FI" dirty="0" smtClean="0"/>
              <a:t> in </a:t>
            </a:r>
            <a:r>
              <a:rPr lang="fi-FI" dirty="0" err="1" smtClean="0"/>
              <a:t>dollars</a:t>
            </a:r>
            <a:r>
              <a:rPr lang="fi-FI" dirty="0" smtClean="0"/>
              <a:t> and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mitigation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1510080"/>
            <a:ext cx="10027200" cy="43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Case 2 </a:t>
            </a:r>
            <a:r>
              <a:rPr lang="fi-FI" sz="2400" dirty="0" smtClean="0"/>
              <a:t>(</a:t>
            </a:r>
            <a:r>
              <a:rPr lang="fi-FI" sz="2400" dirty="0" err="1"/>
              <a:t>Incomplete</a:t>
            </a:r>
            <a:r>
              <a:rPr lang="fi-FI" sz="2400" dirty="0"/>
              <a:t> </a:t>
            </a:r>
            <a:r>
              <a:rPr lang="fi-FI" sz="2400" dirty="0" err="1"/>
              <a:t>weight</a:t>
            </a:r>
            <a:r>
              <a:rPr lang="fi-FI" sz="2400" dirty="0"/>
              <a:t> </a:t>
            </a:r>
            <a:r>
              <a:rPr lang="fi-FI" sz="2400" dirty="0" err="1" smtClean="0"/>
              <a:t>statements</a:t>
            </a:r>
            <a:r>
              <a:rPr lang="fi-FI" sz="2400" dirty="0" smtClean="0"/>
              <a:t>)</a:t>
            </a:r>
            <a:endParaRPr lang="en-US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2750" y="1412776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Decision</a:t>
            </a:r>
            <a:r>
              <a:rPr lang="fi-FI" dirty="0" smtClean="0"/>
              <a:t> </a:t>
            </a:r>
            <a:r>
              <a:rPr lang="fi-FI" dirty="0" err="1" smtClean="0"/>
              <a:t>maker</a:t>
            </a:r>
            <a:r>
              <a:rPr lang="fi-FI" dirty="0" smtClean="0"/>
              <a:t> </a:t>
            </a:r>
            <a:r>
              <a:rPr lang="fi-FI" dirty="0" err="1" smtClean="0"/>
              <a:t>says</a:t>
            </a:r>
            <a:r>
              <a:rPr lang="fi-FI" dirty="0" smtClean="0"/>
              <a:t>:</a:t>
            </a:r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unit of climate change mitigation </a:t>
            </a:r>
            <a:r>
              <a:rPr lang="en-US" dirty="0">
                <a:solidFill>
                  <a:srgbClr val="0070C0"/>
                </a:solidFill>
              </a:rPr>
              <a:t>more valuable than</a:t>
            </a:r>
            <a:r>
              <a:rPr lang="en-US" dirty="0"/>
              <a:t> 2 ton/y nitrogen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1 </a:t>
            </a:r>
            <a:r>
              <a:rPr lang="en-US" dirty="0"/>
              <a:t>ton/y nitrogen reduction is </a:t>
            </a:r>
            <a:r>
              <a:rPr lang="en-US" dirty="0">
                <a:solidFill>
                  <a:srgbClr val="0070C0"/>
                </a:solidFill>
              </a:rPr>
              <a:t>more valuable than </a:t>
            </a:r>
            <a:r>
              <a:rPr lang="en-US" dirty="0"/>
              <a:t>2 ton/y phosphorus reduction</a:t>
            </a:r>
          </a:p>
          <a:p>
            <a:r>
              <a:rPr lang="en-US" dirty="0"/>
              <a:t>1 ton/y phosphorus reduction is </a:t>
            </a:r>
            <a:r>
              <a:rPr lang="en-US" dirty="0">
                <a:solidFill>
                  <a:srgbClr val="0070C0"/>
                </a:solidFill>
              </a:rPr>
              <a:t>more valuable than </a:t>
            </a:r>
            <a:r>
              <a:rPr lang="en-US" dirty="0"/>
              <a:t>3M$ in NPV</a:t>
            </a:r>
          </a:p>
          <a:p>
            <a:r>
              <a:rPr lang="en-US" dirty="0"/>
              <a:t>12M$ in NPV is </a:t>
            </a:r>
            <a:r>
              <a:rPr lang="en-US" dirty="0">
                <a:solidFill>
                  <a:srgbClr val="0070C0"/>
                </a:solidFill>
              </a:rPr>
              <a:t>more valuable than </a:t>
            </a:r>
            <a:r>
              <a:rPr lang="en-US" dirty="0"/>
              <a:t>one unit of climate change mitigation</a:t>
            </a:r>
            <a:endParaRPr lang="fi-FI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isällön paikkamerkki 2"/>
          <p:cNvSpPr>
            <a:spLocks noGrp="1"/>
          </p:cNvSpPr>
          <p:nvPr>
            <p:ph idx="1"/>
          </p:nvPr>
        </p:nvSpPr>
        <p:spPr>
          <a:xfrm>
            <a:off x="1532378" y="2060848"/>
            <a:ext cx="5328592" cy="3559373"/>
          </a:xfrm>
          <a:solidFill>
            <a:schemeClr val="bg1"/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Efficiency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improvement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appliances</a:t>
            </a:r>
            <a:r>
              <a:rPr lang="fi-FI" sz="1800" dirty="0" smtClean="0">
                <a:solidFill>
                  <a:srgbClr val="00B050"/>
                </a:solidFill>
              </a:rPr>
              <a:t> 1</a:t>
            </a: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Efficiency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improvement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appliances</a:t>
            </a:r>
            <a:r>
              <a:rPr lang="fi-FI" sz="1800" dirty="0" smtClean="0">
                <a:solidFill>
                  <a:srgbClr val="00B050"/>
                </a:solidFill>
              </a:rPr>
              <a:t> 2</a:t>
            </a: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Efficiency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improvement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appliances</a:t>
            </a:r>
            <a:r>
              <a:rPr lang="fi-FI" sz="1800" dirty="0" smtClean="0">
                <a:solidFill>
                  <a:srgbClr val="00B050"/>
                </a:solidFill>
              </a:rPr>
              <a:t> 3</a:t>
            </a: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Water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tanks</a:t>
            </a:r>
            <a:r>
              <a:rPr lang="fi-FI" sz="1800" dirty="0" smtClean="0">
                <a:solidFill>
                  <a:srgbClr val="FF0000"/>
                </a:solidFill>
              </a:rPr>
              <a:t> for </a:t>
            </a:r>
            <a:r>
              <a:rPr lang="fi-FI" sz="1800" dirty="0" err="1" smtClean="0">
                <a:solidFill>
                  <a:srgbClr val="FF0000"/>
                </a:solidFill>
              </a:rPr>
              <a:t>garden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use</a:t>
            </a:r>
            <a:endParaRPr lang="fi-FI" sz="18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Extra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water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tanks</a:t>
            </a:r>
            <a:r>
              <a:rPr lang="fi-FI" sz="1800" dirty="0" smtClean="0">
                <a:solidFill>
                  <a:srgbClr val="FF0000"/>
                </a:solidFill>
              </a:rPr>
              <a:t> for </a:t>
            </a:r>
            <a:r>
              <a:rPr lang="fi-FI" sz="1800" dirty="0" err="1" smtClean="0">
                <a:solidFill>
                  <a:srgbClr val="FF0000"/>
                </a:solidFill>
              </a:rPr>
              <a:t>garden</a:t>
            </a:r>
            <a:r>
              <a:rPr lang="fi-FI" sz="1800" dirty="0" smtClean="0">
                <a:solidFill>
                  <a:srgbClr val="FF0000"/>
                </a:solidFill>
              </a:rPr>
              <a:t> and </a:t>
            </a:r>
            <a:r>
              <a:rPr lang="fi-FI" sz="1800" dirty="0" err="1" smtClean="0">
                <a:solidFill>
                  <a:srgbClr val="FF0000"/>
                </a:solidFill>
              </a:rPr>
              <a:t>toilet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use</a:t>
            </a:r>
            <a:endParaRPr lang="fi-FI" sz="18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Water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tanks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residential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hot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water</a:t>
            </a:r>
            <a:endParaRPr lang="fi-FI" sz="1800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Recycling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water</a:t>
            </a:r>
            <a:r>
              <a:rPr lang="fi-FI" sz="1800" dirty="0" smtClean="0">
                <a:solidFill>
                  <a:srgbClr val="FF0000"/>
                </a:solidFill>
              </a:rPr>
              <a:t> for </a:t>
            </a:r>
            <a:r>
              <a:rPr lang="fi-FI" sz="1800" dirty="0" err="1" smtClean="0">
                <a:solidFill>
                  <a:srgbClr val="FF0000"/>
                </a:solidFill>
              </a:rPr>
              <a:t>garden</a:t>
            </a:r>
            <a:r>
              <a:rPr lang="fi-FI" sz="1800" dirty="0" smtClean="0">
                <a:solidFill>
                  <a:srgbClr val="FF0000"/>
                </a:solidFill>
              </a:rPr>
              <a:t> and </a:t>
            </a:r>
            <a:r>
              <a:rPr lang="fi-FI" sz="1800" dirty="0" err="1" smtClean="0">
                <a:solidFill>
                  <a:srgbClr val="FF0000"/>
                </a:solidFill>
              </a:rPr>
              <a:t>toilet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use</a:t>
            </a:r>
            <a:endParaRPr lang="fi-FI" sz="18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00B050"/>
                </a:solidFill>
              </a:rPr>
              <a:t>Acquifer</a:t>
            </a:r>
            <a:r>
              <a:rPr lang="fi-FI" sz="1800" dirty="0" smtClean="0">
                <a:solidFill>
                  <a:srgbClr val="00B050"/>
                </a:solidFill>
              </a:rPr>
              <a:t> </a:t>
            </a:r>
            <a:r>
              <a:rPr lang="fi-FI" sz="1800" dirty="0" err="1" smtClean="0">
                <a:solidFill>
                  <a:srgbClr val="00B050"/>
                </a:solidFill>
              </a:rPr>
              <a:t>storage</a:t>
            </a:r>
            <a:r>
              <a:rPr lang="fi-FI" sz="1800" dirty="0" smtClean="0">
                <a:solidFill>
                  <a:srgbClr val="00B050"/>
                </a:solidFill>
              </a:rPr>
              <a:t> for </a:t>
            </a:r>
            <a:r>
              <a:rPr lang="fi-FI" sz="1800" dirty="0" err="1" smtClean="0">
                <a:solidFill>
                  <a:srgbClr val="00B050"/>
                </a:solidFill>
              </a:rPr>
              <a:t>irrigation</a:t>
            </a:r>
            <a:endParaRPr lang="fi-FI" sz="1800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sz="1800" dirty="0" err="1" smtClean="0">
                <a:solidFill>
                  <a:srgbClr val="FF0000"/>
                </a:solidFill>
              </a:rPr>
              <a:t>Large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scale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dual</a:t>
            </a:r>
            <a:r>
              <a:rPr lang="fi-FI" sz="1800" dirty="0" smtClean="0">
                <a:solidFill>
                  <a:srgbClr val="FF0000"/>
                </a:solidFill>
              </a:rPr>
              <a:t> </a:t>
            </a:r>
            <a:r>
              <a:rPr lang="fi-FI" sz="1800" dirty="0" err="1" smtClean="0">
                <a:solidFill>
                  <a:srgbClr val="FF0000"/>
                </a:solidFill>
              </a:rPr>
              <a:t>reticulation</a:t>
            </a:r>
            <a:endParaRPr lang="fi-FI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724" y="404664"/>
            <a:ext cx="8424756" cy="1079500"/>
          </a:xfrm>
        </p:spPr>
        <p:txBody>
          <a:bodyPr/>
          <a:lstStyle/>
          <a:p>
            <a:r>
              <a:rPr lang="fi-FI" dirty="0"/>
              <a:t>Case </a:t>
            </a:r>
            <a:r>
              <a:rPr lang="fi-FI" dirty="0" smtClean="0"/>
              <a:t>2a </a:t>
            </a:r>
            <a:r>
              <a:rPr lang="fi-FI" sz="2400" dirty="0" smtClean="0"/>
              <a:t>(</a:t>
            </a:r>
            <a:r>
              <a:rPr lang="fi-FI" sz="2400" dirty="0" err="1"/>
              <a:t>Incomplete</a:t>
            </a:r>
            <a:r>
              <a:rPr lang="fi-FI" sz="2400" dirty="0"/>
              <a:t> </a:t>
            </a:r>
            <a:r>
              <a:rPr lang="fi-FI" sz="2400" dirty="0" err="1"/>
              <a:t>weight</a:t>
            </a:r>
            <a:r>
              <a:rPr lang="fi-FI" sz="2400" dirty="0"/>
              <a:t> </a:t>
            </a:r>
            <a:r>
              <a:rPr lang="fi-FI" sz="2400" dirty="0" err="1" smtClean="0"/>
              <a:t>statements</a:t>
            </a:r>
            <a:r>
              <a:rPr lang="fi-FI" sz="2400" dirty="0" smtClean="0"/>
              <a:t>, </a:t>
            </a:r>
            <a:r>
              <a:rPr lang="fi-FI" sz="2400" dirty="0" err="1" smtClean="0"/>
              <a:t>budget</a:t>
            </a:r>
            <a:r>
              <a:rPr lang="fi-FI" sz="2400" dirty="0" smtClean="0"/>
              <a:t> 45M$)</a:t>
            </a:r>
            <a:endParaRPr lang="en-US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4925" y="1412776"/>
            <a:ext cx="838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>
                <a:solidFill>
                  <a:schemeClr val="accent4"/>
                </a:solidFill>
              </a:rPr>
              <a:t>Result</a:t>
            </a:r>
            <a:r>
              <a:rPr lang="fi-FI" sz="2400" b="1" dirty="0" smtClean="0">
                <a:solidFill>
                  <a:schemeClr val="accent4"/>
                </a:solidFill>
              </a:rPr>
              <a:t>: </a:t>
            </a:r>
            <a:r>
              <a:rPr lang="fi-FI" sz="2400" b="1" dirty="0" smtClean="0">
                <a:solidFill>
                  <a:srgbClr val="00B050"/>
                </a:solidFill>
              </a:rPr>
              <a:t>Portfolio B </a:t>
            </a:r>
            <a:r>
              <a:rPr lang="fi-FI" sz="2400" b="1" dirty="0" err="1" smtClean="0">
                <a:solidFill>
                  <a:schemeClr val="accent4"/>
                </a:solidFill>
              </a:rPr>
              <a:t>dominates</a:t>
            </a:r>
            <a:r>
              <a:rPr lang="fi-FI" sz="2400" b="1" dirty="0" smtClean="0">
                <a:solidFill>
                  <a:schemeClr val="accent4"/>
                </a:solidFill>
              </a:rPr>
              <a:t> </a:t>
            </a:r>
            <a:r>
              <a:rPr lang="fi-FI" sz="2400" b="1" dirty="0" err="1" smtClean="0"/>
              <a:t>portfolios</a:t>
            </a:r>
            <a:r>
              <a:rPr lang="fi-FI" sz="2400" b="1" dirty="0" smtClean="0"/>
              <a:t> A,C and D</a:t>
            </a:r>
          </a:p>
          <a:p>
            <a:endParaRPr lang="fi-FI" sz="2000" dirty="0" smtClean="0">
              <a:solidFill>
                <a:schemeClr val="accent4"/>
              </a:solidFill>
            </a:endParaRPr>
          </a:p>
          <a:p>
            <a:r>
              <a:rPr lang="fi-FI" sz="2000" dirty="0" smtClean="0">
                <a:solidFill>
                  <a:srgbClr val="00B050"/>
                </a:solidFill>
              </a:rPr>
              <a:t>Portfolio B: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498114" y="5301208"/>
            <a:ext cx="448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err="1" smtClean="0"/>
              <a:t>What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if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budget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was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different</a:t>
            </a:r>
            <a:r>
              <a:rPr lang="fi-FI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91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 txBox="1">
            <a:spLocks/>
          </p:cNvSpPr>
          <p:nvPr/>
        </p:nvSpPr>
        <p:spPr bwMode="auto">
          <a:xfrm>
            <a:off x="327509" y="304893"/>
            <a:ext cx="881649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r>
              <a:rPr lang="fi-FI" dirty="0"/>
              <a:t>Case</a:t>
            </a:r>
            <a:r>
              <a:rPr lang="fi-FI" kern="0" dirty="0" smtClean="0"/>
              <a:t> 2b </a:t>
            </a:r>
            <a:r>
              <a:rPr lang="fi-FI" sz="2400" kern="0" dirty="0" smtClean="0"/>
              <a:t>(</a:t>
            </a:r>
            <a:r>
              <a:rPr lang="fi-FI" sz="2400" dirty="0" err="1"/>
              <a:t>Incomplete</a:t>
            </a:r>
            <a:r>
              <a:rPr lang="fi-FI" sz="2400" dirty="0"/>
              <a:t> </a:t>
            </a:r>
            <a:r>
              <a:rPr lang="fi-FI" sz="2400" dirty="0" err="1"/>
              <a:t>weight</a:t>
            </a:r>
            <a:r>
              <a:rPr lang="fi-FI" sz="2400" dirty="0"/>
              <a:t> </a:t>
            </a:r>
            <a:r>
              <a:rPr lang="fi-FI" sz="2400" dirty="0" err="1" smtClean="0"/>
              <a:t>statements</a:t>
            </a:r>
            <a:r>
              <a:rPr lang="fi-FI" sz="2400" kern="0" dirty="0" smtClean="0"/>
              <a:t>, </a:t>
            </a:r>
            <a:r>
              <a:rPr lang="fi-FI" sz="2400" kern="0" dirty="0" err="1" smtClean="0"/>
              <a:t>budget</a:t>
            </a:r>
            <a:r>
              <a:rPr lang="fi-FI" sz="2400" kern="0" dirty="0" smtClean="0"/>
              <a:t> </a:t>
            </a:r>
            <a:r>
              <a:rPr lang="fi-FI" sz="2400" kern="0" dirty="0" err="1" smtClean="0"/>
              <a:t>not</a:t>
            </a:r>
            <a:r>
              <a:rPr lang="fi-FI" sz="2400" kern="0" dirty="0" smtClean="0"/>
              <a:t> </a:t>
            </a:r>
            <a:r>
              <a:rPr lang="fi-FI" sz="2400" kern="0" dirty="0" err="1" smtClean="0"/>
              <a:t>fixed</a:t>
            </a:r>
            <a:r>
              <a:rPr lang="fi-FI" sz="2400" kern="0" dirty="0" smtClean="0"/>
              <a:t>)</a:t>
            </a:r>
            <a:endParaRPr lang="en-US" sz="2400" kern="0" dirty="0"/>
          </a:p>
        </p:txBody>
      </p:sp>
      <p:pic>
        <p:nvPicPr>
          <p:cNvPr id="9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6" y="2690258"/>
            <a:ext cx="7425407" cy="4135437"/>
          </a:xfrm>
        </p:spPr>
      </p:pic>
      <p:sp>
        <p:nvSpPr>
          <p:cNvPr id="10" name="Tekstiruutu 9"/>
          <p:cNvSpPr txBox="1"/>
          <p:nvPr/>
        </p:nvSpPr>
        <p:spPr>
          <a:xfrm>
            <a:off x="179512" y="1015223"/>
            <a:ext cx="91765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000" dirty="0" err="1" smtClean="0"/>
              <a:t>Non-dominated</a:t>
            </a:r>
            <a:r>
              <a:rPr lang="fi-FI" sz="2000" dirty="0" smtClean="0"/>
              <a:t> </a:t>
            </a:r>
            <a:r>
              <a:rPr lang="fi-FI" sz="2000" dirty="0" err="1" smtClean="0"/>
              <a:t>portfolios</a:t>
            </a:r>
            <a:r>
              <a:rPr lang="fi-FI" sz="2000" dirty="0" smtClean="0"/>
              <a:t> </a:t>
            </a:r>
            <a:r>
              <a:rPr lang="fi-FI" sz="2000" dirty="0" err="1" smtClean="0"/>
              <a:t>calculated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 </a:t>
            </a:r>
            <a:r>
              <a:rPr lang="fi-FI" sz="2000" dirty="0" err="1" smtClean="0"/>
              <a:t>all</a:t>
            </a:r>
            <a:r>
              <a:rPr lang="fi-FI" sz="2000" dirty="0" smtClean="0"/>
              <a:t> </a:t>
            </a:r>
            <a:r>
              <a:rPr lang="fi-FI" sz="2000" dirty="0" err="1" smtClean="0"/>
              <a:t>possible</a:t>
            </a:r>
            <a:r>
              <a:rPr lang="fi-FI" sz="2000" dirty="0" smtClean="0"/>
              <a:t> </a:t>
            </a:r>
            <a:r>
              <a:rPr lang="fi-FI" sz="2000" dirty="0" err="1" smtClean="0"/>
              <a:t>budgets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00B050"/>
                </a:solidFill>
              </a:rPr>
              <a:t>Portfolio B </a:t>
            </a:r>
            <a:r>
              <a:rPr lang="fi-FI" sz="2000" dirty="0" err="1" smtClean="0">
                <a:solidFill>
                  <a:srgbClr val="00B050"/>
                </a:solidFill>
              </a:rPr>
              <a:t>dominates</a:t>
            </a:r>
            <a:r>
              <a:rPr lang="fi-FI" sz="2000" dirty="0" smtClean="0">
                <a:solidFill>
                  <a:srgbClr val="00B050"/>
                </a:solidFill>
              </a:rPr>
              <a:t> </a:t>
            </a:r>
            <a:r>
              <a:rPr lang="fi-FI" sz="2000" b="1" dirty="0" err="1" smtClean="0">
                <a:solidFill>
                  <a:srgbClr val="00B050"/>
                </a:solidFill>
              </a:rPr>
              <a:t>with</a:t>
            </a:r>
            <a:r>
              <a:rPr lang="fi-FI" sz="2000" b="1" dirty="0" smtClean="0">
                <a:solidFill>
                  <a:srgbClr val="00B050"/>
                </a:solidFill>
              </a:rPr>
              <a:t> </a:t>
            </a:r>
            <a:r>
              <a:rPr lang="fi-FI" sz="2000" b="1" dirty="0" err="1" smtClean="0">
                <a:solidFill>
                  <a:srgbClr val="00B050"/>
                </a:solidFill>
              </a:rPr>
              <a:t>all</a:t>
            </a:r>
            <a:r>
              <a:rPr lang="fi-FI" sz="2000" b="1" dirty="0" smtClean="0">
                <a:solidFill>
                  <a:srgbClr val="00B050"/>
                </a:solidFill>
              </a:rPr>
              <a:t> </a:t>
            </a:r>
            <a:r>
              <a:rPr lang="fi-FI" sz="2000" b="1" dirty="0" err="1" smtClean="0">
                <a:solidFill>
                  <a:srgbClr val="00B050"/>
                </a:solidFill>
              </a:rPr>
              <a:t>budgets</a:t>
            </a:r>
            <a:r>
              <a:rPr lang="fi-FI" sz="2000" b="1" dirty="0" smtClean="0">
                <a:solidFill>
                  <a:srgbClr val="00B050"/>
                </a:solidFill>
              </a:rPr>
              <a:t> </a:t>
            </a:r>
            <a:r>
              <a:rPr lang="fi-FI" sz="2000" b="1" dirty="0" err="1" smtClean="0">
                <a:solidFill>
                  <a:srgbClr val="00B050"/>
                </a:solidFill>
              </a:rPr>
              <a:t>between</a:t>
            </a:r>
            <a:r>
              <a:rPr lang="fi-FI" sz="2000" b="1" dirty="0" smtClean="0">
                <a:solidFill>
                  <a:srgbClr val="00B050"/>
                </a:solidFill>
              </a:rPr>
              <a:t> 38M$ and 55M$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95026" y="2874924"/>
            <a:ext cx="2880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Same</a:t>
            </a:r>
            <a:r>
              <a:rPr lang="fi-FI" b="1" dirty="0" smtClean="0"/>
              <a:t> </a:t>
            </a:r>
            <a:r>
              <a:rPr lang="fi-FI" b="1" dirty="0" err="1" smtClean="0"/>
              <a:t>actions</a:t>
            </a:r>
            <a:endParaRPr lang="fi-FI" b="1" dirty="0" smtClean="0"/>
          </a:p>
          <a:p>
            <a:r>
              <a:rPr lang="fi-FI" b="1" dirty="0" smtClean="0"/>
              <a:t>1,2,3,6 and 8</a:t>
            </a:r>
          </a:p>
          <a:p>
            <a:r>
              <a:rPr lang="fi-FI" b="1" dirty="0" smtClean="0"/>
              <a:t>(= portfolio B)</a:t>
            </a:r>
          </a:p>
          <a:p>
            <a:r>
              <a:rPr lang="fi-FI" b="1" dirty="0" err="1" smtClean="0"/>
              <a:t>are</a:t>
            </a:r>
            <a:r>
              <a:rPr lang="fi-FI" b="1" dirty="0" smtClean="0"/>
              <a:t> </a:t>
            </a:r>
            <a:r>
              <a:rPr lang="fi-FI" b="1" dirty="0" err="1" smtClean="0">
                <a:solidFill>
                  <a:schemeClr val="accent1">
                    <a:lumMod val="50000"/>
                  </a:schemeClr>
                </a:solidFill>
              </a:rPr>
              <a:t>core</a:t>
            </a:r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b="1" dirty="0" err="1" smtClean="0">
                <a:solidFill>
                  <a:schemeClr val="accent1">
                    <a:lumMod val="50000"/>
                  </a:schemeClr>
                </a:solidFill>
              </a:rPr>
              <a:t>actions</a:t>
            </a:r>
            <a:endParaRPr lang="fi-FI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b="1" dirty="0" err="1" smtClean="0"/>
              <a:t>with</a:t>
            </a:r>
            <a:r>
              <a:rPr lang="fi-FI" b="1" dirty="0" smtClean="0"/>
              <a:t> </a:t>
            </a:r>
            <a:r>
              <a:rPr lang="fi-FI" b="1" dirty="0" err="1" smtClean="0"/>
              <a:t>all</a:t>
            </a:r>
            <a:r>
              <a:rPr lang="fi-FI" b="1" dirty="0" smtClean="0"/>
              <a:t> </a:t>
            </a:r>
            <a:r>
              <a:rPr lang="fi-FI" b="1" dirty="0" err="1" smtClean="0"/>
              <a:t>budgets</a:t>
            </a:r>
            <a:endParaRPr lang="fi-FI" b="1" dirty="0" smtClean="0"/>
          </a:p>
          <a:p>
            <a:r>
              <a:rPr lang="fi-FI" b="1" dirty="0" smtClean="0"/>
              <a:t>38-55M$</a:t>
            </a:r>
            <a:endParaRPr lang="en-US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4070755" y="1827409"/>
            <a:ext cx="490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fi-FI" b="1" dirty="0" err="1" smtClean="0">
                <a:solidFill>
                  <a:schemeClr val="accent1">
                    <a:lumMod val="50000"/>
                  </a:schemeClr>
                </a:solidFill>
              </a:rPr>
              <a:t>ore</a:t>
            </a:r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 action (</a:t>
            </a:r>
            <a:r>
              <a:rPr lang="fi-FI" b="1" dirty="0" err="1" smtClean="0">
                <a:solidFill>
                  <a:schemeClr val="accent1">
                    <a:lumMod val="50000"/>
                  </a:schemeClr>
                </a:solidFill>
              </a:rPr>
              <a:t>dark</a:t>
            </a:r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b="1" dirty="0" err="1" smtClean="0">
                <a:solidFill>
                  <a:schemeClr val="accent1">
                    <a:lumMod val="50000"/>
                  </a:schemeClr>
                </a:solidFill>
              </a:rPr>
              <a:t>green</a:t>
            </a:r>
            <a:r>
              <a:rPr lang="fi-FI" b="1" dirty="0" smtClean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fi-FI" dirty="0" err="1" smtClean="0"/>
              <a:t>included</a:t>
            </a:r>
            <a:r>
              <a:rPr lang="fi-FI" dirty="0" smtClean="0"/>
              <a:t> in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non-dominated</a:t>
            </a:r>
            <a:r>
              <a:rPr lang="fi-FI" dirty="0" smtClean="0"/>
              <a:t> </a:t>
            </a:r>
            <a:r>
              <a:rPr lang="fi-FI" dirty="0" err="1" smtClean="0"/>
              <a:t>portfolios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budget</a:t>
            </a:r>
            <a:endParaRPr lang="fi-FI" dirty="0" smtClean="0"/>
          </a:p>
          <a:p>
            <a:r>
              <a:rPr lang="fi-FI" b="1" dirty="0" err="1" smtClean="0">
                <a:solidFill>
                  <a:srgbClr val="FF0000"/>
                </a:solidFill>
              </a:rPr>
              <a:t>Exterior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actions</a:t>
            </a:r>
            <a:r>
              <a:rPr lang="fi-FI" b="1" dirty="0" smtClean="0">
                <a:solidFill>
                  <a:srgbClr val="FF0000"/>
                </a:solidFill>
              </a:rPr>
              <a:t> (</a:t>
            </a:r>
            <a:r>
              <a:rPr lang="fi-FI" b="1" dirty="0" err="1" smtClean="0">
                <a:solidFill>
                  <a:srgbClr val="FF0000"/>
                </a:solidFill>
              </a:rPr>
              <a:t>red</a:t>
            </a:r>
            <a:r>
              <a:rPr lang="fi-FI" b="1" dirty="0" smtClean="0">
                <a:solidFill>
                  <a:srgbClr val="FF0000"/>
                </a:solidFill>
              </a:rPr>
              <a:t>):</a:t>
            </a:r>
            <a:r>
              <a:rPr lang="fi-FI" b="1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included</a:t>
            </a:r>
            <a:r>
              <a:rPr lang="fi-FI" dirty="0" smtClean="0"/>
              <a:t> in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non-dominated</a:t>
            </a:r>
            <a:r>
              <a:rPr lang="fi-FI" dirty="0" smtClean="0"/>
              <a:t> portfolio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budget</a:t>
            </a:r>
            <a:endParaRPr lang="en-US" dirty="0"/>
          </a:p>
        </p:txBody>
      </p:sp>
      <p:sp>
        <p:nvSpPr>
          <p:cNvPr id="2" name="Suorakulmio 1"/>
          <p:cNvSpPr/>
          <p:nvPr/>
        </p:nvSpPr>
        <p:spPr bwMode="auto">
          <a:xfrm>
            <a:off x="5868144" y="3027738"/>
            <a:ext cx="1917949" cy="3281582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uora yhdysviiva 12"/>
          <p:cNvCxnSpPr/>
          <p:nvPr/>
        </p:nvCxnSpPr>
        <p:spPr bwMode="auto">
          <a:xfrm flipV="1">
            <a:off x="1874511" y="3281083"/>
            <a:ext cx="4392488" cy="932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uora yhdysviiva 13"/>
          <p:cNvCxnSpPr/>
          <p:nvPr/>
        </p:nvCxnSpPr>
        <p:spPr bwMode="auto">
          <a:xfrm>
            <a:off x="1874511" y="3402017"/>
            <a:ext cx="4305372" cy="2115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uora yhdysviiva 14"/>
          <p:cNvCxnSpPr/>
          <p:nvPr/>
        </p:nvCxnSpPr>
        <p:spPr bwMode="auto">
          <a:xfrm>
            <a:off x="1874511" y="3422790"/>
            <a:ext cx="4403104" cy="5423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uora yhdysviiva 15"/>
          <p:cNvCxnSpPr/>
          <p:nvPr/>
        </p:nvCxnSpPr>
        <p:spPr bwMode="auto">
          <a:xfrm>
            <a:off x="1874511" y="3451399"/>
            <a:ext cx="4392488" cy="15286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uora yhdysviiva 16"/>
          <p:cNvCxnSpPr/>
          <p:nvPr/>
        </p:nvCxnSpPr>
        <p:spPr bwMode="auto">
          <a:xfrm>
            <a:off x="1874511" y="3451399"/>
            <a:ext cx="4357970" cy="22245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89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85125" cy="1079500"/>
          </a:xfrm>
        </p:spPr>
        <p:txBody>
          <a:bodyPr/>
          <a:lstStyle/>
          <a:p>
            <a:r>
              <a:rPr lang="fi-FI" dirty="0" err="1" smtClean="0"/>
              <a:t>Multicriteria</a:t>
            </a:r>
            <a:r>
              <a:rPr lang="fi-FI" dirty="0" smtClean="0"/>
              <a:t> </a:t>
            </a:r>
            <a:r>
              <a:rPr lang="fi-FI" dirty="0" err="1" smtClean="0"/>
              <a:t>evaluation</a:t>
            </a:r>
            <a:r>
              <a:rPr lang="fi-FI" dirty="0" smtClean="0"/>
              <a:t> in </a:t>
            </a:r>
            <a:r>
              <a:rPr lang="fi-FI" dirty="0" err="1" smtClean="0"/>
              <a:t>environmental</a:t>
            </a:r>
            <a:r>
              <a:rPr lang="fi-FI" dirty="0"/>
              <a:t> </a:t>
            </a:r>
            <a:r>
              <a:rPr lang="fi-FI" dirty="0" err="1" smtClean="0"/>
              <a:t>decisions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544465"/>
            <a:ext cx="7344816" cy="1722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Experts</a:t>
            </a:r>
            <a:r>
              <a:rPr lang="fi-FI" dirty="0" smtClean="0"/>
              <a:t> and </a:t>
            </a:r>
            <a:r>
              <a:rPr lang="fi-FI" dirty="0" err="1" smtClean="0"/>
              <a:t>stakeholders</a:t>
            </a:r>
            <a:r>
              <a:rPr lang="fi-FI" dirty="0" smtClean="0"/>
              <a:t> </a:t>
            </a:r>
            <a:r>
              <a:rPr lang="fi-FI" dirty="0" err="1" smtClean="0"/>
              <a:t>develop</a:t>
            </a:r>
            <a:r>
              <a:rPr lang="fi-FI" dirty="0" smtClean="0"/>
              <a:t> a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feasible</a:t>
            </a:r>
            <a:r>
              <a:rPr lang="fi-FI" dirty="0" smtClean="0"/>
              <a:t> </a:t>
            </a:r>
            <a:r>
              <a:rPr lang="fi-FI" dirty="0" err="1" smtClean="0"/>
              <a:t>alternatives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sets</a:t>
            </a:r>
            <a:r>
              <a:rPr lang="fi-FI" dirty="0" smtClean="0"/>
              <a:t> of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actions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Evaluation of </a:t>
            </a:r>
            <a:r>
              <a:rPr lang="fi-FI" dirty="0" err="1" smtClean="0"/>
              <a:t>alternatives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standard</a:t>
            </a:r>
            <a:r>
              <a:rPr lang="fi-FI" dirty="0" smtClean="0"/>
              <a:t> MCDA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5" name="Suorakulmio 4"/>
          <p:cNvSpPr/>
          <p:nvPr/>
        </p:nvSpPr>
        <p:spPr>
          <a:xfrm>
            <a:off x="611560" y="33342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 smtClean="0"/>
              <a:t>Problems</a:t>
            </a:r>
            <a:r>
              <a:rPr lang="fi-FI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Analysis </a:t>
            </a:r>
            <a:r>
              <a:rPr lang="fi-FI" sz="2400" dirty="0" err="1"/>
              <a:t>limited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predetermined</a:t>
            </a:r>
            <a:r>
              <a:rPr lang="fi-FI" sz="2400" dirty="0"/>
              <a:t> </a:t>
            </a:r>
            <a:r>
              <a:rPr lang="fi-FI" sz="2400" dirty="0" err="1"/>
              <a:t>alternatives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Risk</a:t>
            </a:r>
            <a:r>
              <a:rPr lang="fi-FI" sz="2400" dirty="0" smtClean="0">
                <a:solidFill>
                  <a:srgbClr val="FF0000"/>
                </a:solidFill>
              </a:rPr>
              <a:t> of </a:t>
            </a:r>
            <a:r>
              <a:rPr lang="fi-FI" sz="2400" dirty="0" err="1" smtClean="0">
                <a:solidFill>
                  <a:srgbClr val="FF0000"/>
                </a:solidFill>
              </a:rPr>
              <a:t>biases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>
                <a:solidFill>
                  <a:srgbClr val="FF0000"/>
                </a:solidFill>
              </a:rPr>
              <a:t>in </a:t>
            </a:r>
            <a:r>
              <a:rPr lang="fi-FI" sz="2400" dirty="0" err="1">
                <a:solidFill>
                  <a:srgbClr val="FF0000"/>
                </a:solidFill>
              </a:rPr>
              <a:t>unaided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development</a:t>
            </a:r>
            <a:r>
              <a:rPr lang="fi-FI" sz="2400" dirty="0">
                <a:solidFill>
                  <a:srgbClr val="FF0000"/>
                </a:solidFill>
              </a:rPr>
              <a:t> of </a:t>
            </a:r>
            <a:r>
              <a:rPr lang="fi-FI" sz="2400" dirty="0" err="1">
                <a:solidFill>
                  <a:srgbClr val="FF0000"/>
                </a:solidFill>
              </a:rPr>
              <a:t>portfolios</a:t>
            </a:r>
            <a:r>
              <a:rPr lang="fi-FI" sz="2400" dirty="0">
                <a:solidFill>
                  <a:srgbClr val="FF0000"/>
                </a:solidFill>
              </a:rPr>
              <a:t>:</a:t>
            </a:r>
            <a:r>
              <a:rPr lang="fi-FI" sz="2400" dirty="0"/>
              <a:t> </a:t>
            </a:r>
            <a:r>
              <a:rPr lang="fi-FI" sz="2400" dirty="0" err="1" smtClean="0"/>
              <a:t>champion</a:t>
            </a:r>
            <a:r>
              <a:rPr lang="fi-FI" sz="2400" dirty="0" smtClean="0"/>
              <a:t> </a:t>
            </a:r>
            <a:r>
              <a:rPr lang="fi-FI" sz="2400" dirty="0" err="1"/>
              <a:t>actions</a:t>
            </a:r>
            <a:r>
              <a:rPr lang="fi-FI" sz="2400" dirty="0"/>
              <a:t>, </a:t>
            </a:r>
            <a:r>
              <a:rPr lang="fi-FI" sz="2400" dirty="0" err="1"/>
              <a:t>insensitivity</a:t>
            </a:r>
            <a:r>
              <a:rPr lang="fi-FI" sz="2400" dirty="0"/>
              <a:t> to </a:t>
            </a:r>
            <a:r>
              <a:rPr lang="fi-FI" sz="2400" dirty="0" err="1"/>
              <a:t>scope</a:t>
            </a:r>
            <a:r>
              <a:rPr lang="fi-FI" sz="2400" dirty="0"/>
              <a:t>, </a:t>
            </a:r>
            <a:r>
              <a:rPr lang="fi-FI" sz="2400" dirty="0" err="1"/>
              <a:t>failure</a:t>
            </a:r>
            <a:r>
              <a:rPr lang="fi-FI" sz="2400" dirty="0"/>
              <a:t> to </a:t>
            </a:r>
            <a:r>
              <a:rPr lang="fi-FI" sz="2400" dirty="0" err="1"/>
              <a:t>see</a:t>
            </a:r>
            <a:r>
              <a:rPr lang="fi-FI" sz="2400" dirty="0"/>
              <a:t> </a:t>
            </a:r>
            <a:r>
              <a:rPr lang="fi-FI" sz="2400" dirty="0" err="1"/>
              <a:t>synergies</a:t>
            </a:r>
            <a:r>
              <a:rPr lang="fi-FI" sz="2400" dirty="0"/>
              <a:t> and </a:t>
            </a:r>
            <a:r>
              <a:rPr lang="fi-FI" sz="2400" dirty="0" err="1"/>
              <a:t>complementaries</a:t>
            </a:r>
            <a:r>
              <a:rPr lang="fi-FI" sz="2400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Fasolo</a:t>
            </a:r>
            <a:r>
              <a:rPr lang="fi-FI" sz="2000" dirty="0"/>
              <a:t> et al. 2011)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547664" y="2883996"/>
            <a:ext cx="568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 err="1">
                <a:solidFill>
                  <a:srgbClr val="FF0000"/>
                </a:solidFill>
              </a:rPr>
              <a:t>This</a:t>
            </a:r>
            <a:r>
              <a:rPr lang="fi-FI" sz="2400" b="1" dirty="0">
                <a:solidFill>
                  <a:srgbClr val="FF0000"/>
                </a:solidFill>
              </a:rPr>
              <a:t> is a </a:t>
            </a:r>
            <a:r>
              <a:rPr lang="fi-FI" sz="2400" b="1" dirty="0" err="1">
                <a:solidFill>
                  <a:srgbClr val="FF0000"/>
                </a:solidFill>
              </a:rPr>
              <a:t>heuristic</a:t>
            </a:r>
            <a:r>
              <a:rPr lang="fi-FI" sz="2400" b="1" dirty="0">
                <a:solidFill>
                  <a:srgbClr val="FF0000"/>
                </a:solidFill>
              </a:rPr>
              <a:t> portfolio </a:t>
            </a:r>
            <a:r>
              <a:rPr lang="fi-FI" sz="2400" b="1" dirty="0" err="1">
                <a:solidFill>
                  <a:srgbClr val="FF0000"/>
                </a:solidFill>
              </a:rPr>
              <a:t>approach</a:t>
            </a:r>
            <a:r>
              <a:rPr lang="fi-FI" sz="2400" b="1" dirty="0">
                <a:solidFill>
                  <a:srgbClr val="FF0000"/>
                </a:solidFill>
              </a:rPr>
              <a:t>!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4502" y="344934"/>
            <a:ext cx="7985125" cy="1079500"/>
          </a:xfrm>
        </p:spPr>
        <p:txBody>
          <a:bodyPr/>
          <a:lstStyle/>
          <a:p>
            <a:r>
              <a:rPr lang="fi-FI" dirty="0" err="1" smtClean="0"/>
              <a:t>Robust</a:t>
            </a:r>
            <a:r>
              <a:rPr lang="fi-FI" dirty="0" smtClean="0"/>
              <a:t> Portfolio </a:t>
            </a:r>
            <a:r>
              <a:rPr lang="fi-FI" dirty="0" err="1" smtClean="0"/>
              <a:t>Modeling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980728"/>
            <a:ext cx="7985125" cy="4135437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>
                <a:solidFill>
                  <a:srgbClr val="0070C0"/>
                </a:solidFill>
              </a:rPr>
              <a:t>Easy</a:t>
            </a:r>
            <a:r>
              <a:rPr lang="fi-FI" b="1" dirty="0" smtClean="0">
                <a:solidFill>
                  <a:srgbClr val="0070C0"/>
                </a:solidFill>
              </a:rPr>
              <a:t> to </a:t>
            </a:r>
            <a:r>
              <a:rPr lang="fi-FI" b="1" dirty="0" err="1" smtClean="0">
                <a:solidFill>
                  <a:srgbClr val="0070C0"/>
                </a:solidFill>
              </a:rPr>
              <a:t>use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dirty="0" err="1">
                <a:solidFill>
                  <a:srgbClr val="0070C0"/>
                </a:solidFill>
              </a:rPr>
              <a:t>I</a:t>
            </a:r>
            <a:r>
              <a:rPr lang="fi-FI" dirty="0" err="1" smtClean="0">
                <a:solidFill>
                  <a:srgbClr val="0070C0"/>
                </a:solidFill>
              </a:rPr>
              <a:t>nterface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dirty="0" err="1" smtClean="0">
                <a:solidFill>
                  <a:srgbClr val="0070C0"/>
                </a:solidFill>
              </a:rPr>
              <a:t>Computational</a:t>
            </a:r>
            <a:r>
              <a:rPr lang="fi-FI" dirty="0" smtClean="0">
                <a:solidFill>
                  <a:srgbClr val="0070C0"/>
                </a:solidFill>
              </a:rPr>
              <a:t> </a:t>
            </a:r>
            <a:r>
              <a:rPr lang="fi-FI" dirty="0" err="1" smtClean="0">
                <a:solidFill>
                  <a:srgbClr val="0070C0"/>
                </a:solidFill>
              </a:rPr>
              <a:t>support</a:t>
            </a:r>
            <a:endParaRPr lang="fi-FI" dirty="0" smtClean="0">
              <a:solidFill>
                <a:srgbClr val="0070C0"/>
              </a:solidFill>
            </a:endParaRPr>
          </a:p>
          <a:p>
            <a:r>
              <a:rPr lang="fi-FI" b="1" dirty="0" err="1" smtClean="0">
                <a:solidFill>
                  <a:srgbClr val="0070C0"/>
                </a:solidFill>
              </a:rPr>
              <a:t>Visualizations</a:t>
            </a:r>
            <a:endParaRPr lang="fi-FI" b="1" dirty="0" smtClean="0">
              <a:solidFill>
                <a:srgbClr val="0070C0"/>
              </a:solidFill>
            </a:endParaRPr>
          </a:p>
          <a:p>
            <a:endParaRPr lang="fi-FI" sz="1200" dirty="0" smtClean="0"/>
          </a:p>
          <a:p>
            <a:pPr marL="0" indent="0">
              <a:buNone/>
            </a:pPr>
            <a:r>
              <a:rPr lang="fi-FI" b="1" dirty="0" err="1" smtClean="0"/>
              <a:t>Results</a:t>
            </a:r>
            <a:r>
              <a:rPr lang="fi-FI" b="1" dirty="0" smtClean="0"/>
              <a:t> </a:t>
            </a:r>
            <a:r>
              <a:rPr lang="fi-FI" b="1" dirty="0" err="1" smtClean="0"/>
              <a:t>can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obtained</a:t>
            </a:r>
            <a:r>
              <a:rPr lang="fi-FI" b="1" dirty="0" smtClean="0"/>
              <a:t> </a:t>
            </a:r>
            <a:r>
              <a:rPr lang="fi-FI" b="1" dirty="0" err="1" smtClean="0"/>
              <a:t>even</a:t>
            </a:r>
            <a:r>
              <a:rPr lang="fi-FI" b="1" dirty="0" smtClean="0"/>
              <a:t> </a:t>
            </a:r>
            <a:r>
              <a:rPr lang="fi-FI" b="1" dirty="0" err="1" smtClean="0"/>
              <a:t>without</a:t>
            </a:r>
            <a:r>
              <a:rPr lang="fi-FI" b="1" dirty="0" smtClean="0"/>
              <a:t> </a:t>
            </a:r>
            <a:r>
              <a:rPr lang="fi-FI" b="1" dirty="0" err="1" smtClean="0"/>
              <a:t>precise</a:t>
            </a:r>
            <a:r>
              <a:rPr lang="fi-FI" b="1" dirty="0" smtClean="0"/>
              <a:t> </a:t>
            </a:r>
            <a:r>
              <a:rPr lang="fi-FI" b="1" dirty="0" err="1" smtClean="0"/>
              <a:t>weights</a:t>
            </a:r>
            <a:endParaRPr lang="fi-FI" b="1" dirty="0" smtClean="0">
              <a:latin typeface="Math Font" pitchFamily="2" charset="0"/>
            </a:endParaRPr>
          </a:p>
          <a:p>
            <a:r>
              <a:rPr lang="fi-FI" dirty="0" err="1" smtClean="0"/>
              <a:t>Possible</a:t>
            </a:r>
            <a:r>
              <a:rPr lang="fi-FI" dirty="0" smtClean="0"/>
              <a:t> to </a:t>
            </a:r>
            <a:r>
              <a:rPr lang="fi-FI" dirty="0" err="1" smtClean="0"/>
              <a:t>focus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on </a:t>
            </a:r>
            <a:r>
              <a:rPr lang="fi-FI" b="1" dirty="0" err="1" smtClean="0">
                <a:solidFill>
                  <a:srgbClr val="00B050"/>
                </a:solidFill>
              </a:rPr>
              <a:t>non-dominated</a:t>
            </a:r>
            <a:r>
              <a:rPr lang="fi-FI" b="1" dirty="0" smtClean="0">
                <a:solidFill>
                  <a:srgbClr val="00B050"/>
                </a:solidFill>
              </a:rPr>
              <a:t> </a:t>
            </a:r>
            <a:r>
              <a:rPr lang="fi-FI" b="1" dirty="0" err="1" smtClean="0">
                <a:solidFill>
                  <a:srgbClr val="00B050"/>
                </a:solidFill>
              </a:rPr>
              <a:t>portfolios</a:t>
            </a:r>
            <a:endParaRPr lang="fi-FI" b="1" dirty="0" smtClean="0">
              <a:solidFill>
                <a:srgbClr val="00B050"/>
              </a:solidFill>
            </a:endParaRPr>
          </a:p>
          <a:p>
            <a:endParaRPr lang="fi-FI" sz="1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if</a:t>
            </a:r>
            <a:r>
              <a:rPr lang="fi-FI" b="1" dirty="0" smtClean="0"/>
              <a:t> </a:t>
            </a:r>
            <a:r>
              <a:rPr lang="fi-FI" b="1" dirty="0" err="1" smtClean="0"/>
              <a:t>analyses</a:t>
            </a:r>
            <a:endParaRPr lang="fi-FI" b="1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budget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?</a:t>
            </a:r>
          </a:p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smtClean="0"/>
              <a:t>action A is </a:t>
            </a:r>
            <a:r>
              <a:rPr lang="fi-FI" dirty="0" err="1" smtClean="0"/>
              <a:t>included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portfolio?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sz="1200" dirty="0" smtClean="0"/>
          </a:p>
        </p:txBody>
      </p:sp>
    </p:spTree>
    <p:extLst>
      <p:ext uri="{BB962C8B-B14F-4D97-AF65-F5344CB8AC3E}">
        <p14:creationId xmlns:p14="http://schemas.microsoft.com/office/powerpoint/2010/main" val="19287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9002" y="260648"/>
            <a:ext cx="7985125" cy="1079500"/>
          </a:xfrm>
        </p:spPr>
        <p:txBody>
          <a:bodyPr/>
          <a:lstStyle/>
          <a:p>
            <a:r>
              <a:rPr lang="fi-FI" dirty="0" err="1" smtClean="0"/>
              <a:t>Conclusions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9002" y="980728"/>
            <a:ext cx="7985125" cy="4449415"/>
          </a:xfrm>
        </p:spPr>
        <p:txBody>
          <a:bodyPr/>
          <a:lstStyle/>
          <a:p>
            <a:pPr marL="0" indent="0">
              <a:buNone/>
            </a:pPr>
            <a:r>
              <a:rPr lang="fi-FI" b="1" dirty="0" err="1" smtClean="0">
                <a:solidFill>
                  <a:srgbClr val="FF0000"/>
                </a:solidFill>
              </a:rPr>
              <a:t>Environmental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community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starting</a:t>
            </a:r>
            <a:r>
              <a:rPr lang="fi-FI" b="1" dirty="0" smtClean="0">
                <a:solidFill>
                  <a:srgbClr val="FF0000"/>
                </a:solidFill>
              </a:rPr>
              <a:t> to </a:t>
            </a:r>
            <a:r>
              <a:rPr lang="fi-FI" b="1" dirty="0" err="1" smtClean="0">
                <a:solidFill>
                  <a:srgbClr val="FF0000"/>
                </a:solidFill>
              </a:rPr>
              <a:t>realize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that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environmental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decisions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require</a:t>
            </a:r>
            <a:r>
              <a:rPr lang="fi-FI" b="1" dirty="0" smtClean="0">
                <a:solidFill>
                  <a:srgbClr val="FF0000"/>
                </a:solidFill>
              </a:rPr>
              <a:t> portfolio </a:t>
            </a:r>
            <a:r>
              <a:rPr lang="fi-FI" b="1" dirty="0" err="1" smtClean="0">
                <a:solidFill>
                  <a:srgbClr val="FF0000"/>
                </a:solidFill>
              </a:rPr>
              <a:t>thinking</a:t>
            </a:r>
            <a:endParaRPr lang="fi-FI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1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take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step</a:t>
            </a:r>
            <a:r>
              <a:rPr lang="fi-FI" dirty="0" smtClean="0"/>
              <a:t>: </a:t>
            </a:r>
          </a:p>
          <a:p>
            <a:r>
              <a:rPr lang="fi-FI" b="1" dirty="0" err="1" smtClean="0">
                <a:solidFill>
                  <a:srgbClr val="0070C0"/>
                </a:solidFill>
              </a:rPr>
              <a:t>From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>
                <a:solidFill>
                  <a:srgbClr val="0070C0"/>
                </a:solidFill>
              </a:rPr>
              <a:t>MCDA </a:t>
            </a:r>
            <a:r>
              <a:rPr lang="fi-FI" b="1" dirty="0" err="1">
                <a:solidFill>
                  <a:srgbClr val="0070C0"/>
                </a:solidFill>
              </a:rPr>
              <a:t>evaluation</a:t>
            </a:r>
            <a:r>
              <a:rPr lang="fi-FI" b="1" dirty="0">
                <a:solidFill>
                  <a:srgbClr val="0070C0"/>
                </a:solidFill>
              </a:rPr>
              <a:t> to portfolio </a:t>
            </a:r>
            <a:r>
              <a:rPr lang="fi-FI" b="1" dirty="0" err="1" smtClean="0">
                <a:solidFill>
                  <a:srgbClr val="0070C0"/>
                </a:solidFill>
              </a:rPr>
              <a:t>analysis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dirty="0" err="1"/>
              <a:t>S</a:t>
            </a:r>
            <a:r>
              <a:rPr lang="fi-FI" dirty="0" err="1" smtClean="0"/>
              <a:t>ynergies</a:t>
            </a:r>
            <a:r>
              <a:rPr lang="fi-FI" dirty="0" smtClean="0"/>
              <a:t> </a:t>
            </a:r>
            <a:r>
              <a:rPr lang="fi-FI" dirty="0"/>
              <a:t>and </a:t>
            </a:r>
            <a:r>
              <a:rPr lang="fi-FI" dirty="0" err="1" smtClean="0"/>
              <a:t>interdependencies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endParaRPr lang="fi-FI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b="1" dirty="0" smtClean="0"/>
              <a:t>Challenge to </a:t>
            </a:r>
            <a:r>
              <a:rPr lang="fi-FI" b="1" dirty="0" err="1"/>
              <a:t>d</a:t>
            </a:r>
            <a:r>
              <a:rPr lang="fi-FI" b="1" dirty="0" err="1" smtClean="0"/>
              <a:t>evelop</a:t>
            </a:r>
            <a:r>
              <a:rPr lang="fi-FI" b="1" dirty="0" smtClean="0"/>
              <a:t> </a:t>
            </a:r>
            <a:r>
              <a:rPr lang="fi-FI" b="1" dirty="0" err="1" smtClean="0"/>
              <a:t>ways</a:t>
            </a:r>
            <a:r>
              <a:rPr lang="fi-FI" b="1" dirty="0" smtClean="0"/>
              <a:t> to </a:t>
            </a:r>
            <a:r>
              <a:rPr lang="fi-FI" b="1" dirty="0" err="1" smtClean="0"/>
              <a:t>engage</a:t>
            </a:r>
            <a:r>
              <a:rPr lang="fi-FI" b="1" dirty="0" smtClean="0"/>
              <a:t> </a:t>
            </a:r>
            <a:r>
              <a:rPr lang="fi-FI" b="1" dirty="0" err="1" smtClean="0"/>
              <a:t>stakeholders</a:t>
            </a:r>
            <a:r>
              <a:rPr lang="fi-FI" b="1" dirty="0" smtClean="0"/>
              <a:t> in </a:t>
            </a:r>
            <a:r>
              <a:rPr lang="fi-FI" b="1" dirty="0" err="1" smtClean="0"/>
              <a:t>interactive</a:t>
            </a:r>
            <a:r>
              <a:rPr lang="fi-FI" b="1" dirty="0" smtClean="0"/>
              <a:t> portfolio </a:t>
            </a:r>
            <a:r>
              <a:rPr lang="fi-FI" b="1" dirty="0" err="1" smtClean="0"/>
              <a:t>analysis</a:t>
            </a:r>
            <a:endParaRPr lang="fi-FI" b="1" dirty="0" smtClean="0"/>
          </a:p>
          <a:p>
            <a:r>
              <a:rPr lang="fi-FI" dirty="0" err="1" smtClean="0"/>
              <a:t>Enumeration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Excel </a:t>
            </a:r>
            <a:r>
              <a:rPr lang="fi-FI" dirty="0" err="1" smtClean="0"/>
              <a:t>feasible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to 19 </a:t>
            </a:r>
            <a:r>
              <a:rPr lang="fi-FI" dirty="0" err="1" smtClean="0"/>
              <a:t>actions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step</a:t>
            </a:r>
            <a:r>
              <a:rPr lang="fi-FI" dirty="0" smtClean="0"/>
              <a:t> to </a:t>
            </a:r>
            <a:r>
              <a:rPr lang="fi-FI" dirty="0" err="1" smtClean="0"/>
              <a:t>practice</a:t>
            </a:r>
            <a:r>
              <a:rPr lang="fi-FI" dirty="0" smtClean="0"/>
              <a:t> and </a:t>
            </a:r>
            <a:r>
              <a:rPr lang="fi-FI" dirty="0" err="1" smtClean="0"/>
              <a:t>experiment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role</a:t>
            </a:r>
            <a:r>
              <a:rPr lang="fi-FI" dirty="0" smtClean="0"/>
              <a:t> playing </a:t>
            </a:r>
            <a:r>
              <a:rPr lang="fi-FI" dirty="0" err="1" smtClean="0"/>
              <a:t>students</a:t>
            </a:r>
            <a:r>
              <a:rPr lang="fi-FI" dirty="0" smtClean="0"/>
              <a:t>?</a:t>
            </a:r>
            <a:endParaRPr lang="fi-FI" dirty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1499" y="1196752"/>
            <a:ext cx="8104957" cy="4608512"/>
          </a:xfrm>
        </p:spPr>
        <p:txBody>
          <a:bodyPr/>
          <a:lstStyle/>
          <a:p>
            <a:pPr marL="0" indent="0">
              <a:buNone/>
            </a:pPr>
            <a:r>
              <a:rPr lang="fi-FI" sz="1200" dirty="0" err="1" smtClean="0"/>
              <a:t>References</a:t>
            </a:r>
            <a:r>
              <a:rPr lang="fi-FI" sz="1200" dirty="0" smtClean="0"/>
              <a:t>:</a:t>
            </a:r>
          </a:p>
          <a:p>
            <a:pPr marL="0" indent="0">
              <a:buNone/>
            </a:pPr>
            <a:r>
              <a:rPr lang="en-US" sz="1200" dirty="0"/>
              <a:t>Markowitz, H. (1952). Portfolio selection.  The journal of finance, 7(1):</a:t>
            </a:r>
            <a:r>
              <a:rPr lang="en-US" sz="1200" dirty="0" smtClean="0"/>
              <a:t>77–91</a:t>
            </a:r>
          </a:p>
          <a:p>
            <a:pPr marL="0" indent="0">
              <a:buNone/>
            </a:pPr>
            <a:r>
              <a:rPr lang="en-US" sz="1200" dirty="0" err="1" smtClean="0"/>
              <a:t>Possingham</a:t>
            </a:r>
            <a:r>
              <a:rPr lang="en-US" sz="1200" dirty="0"/>
              <a:t>, H., Ball, I., and </a:t>
            </a:r>
            <a:r>
              <a:rPr lang="en-US" sz="1200" dirty="0" err="1"/>
              <a:t>Andelman</a:t>
            </a:r>
            <a:r>
              <a:rPr lang="en-US" sz="1200" dirty="0"/>
              <a:t>, S. (2000). Mathematical methods for identifying representative reserve networks. In Quantitative methods for conservation biology, pages 291–306. Springer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/>
              <a:t>Stummer</a:t>
            </a:r>
            <a:r>
              <a:rPr lang="en-US" sz="1200" dirty="0"/>
              <a:t>, C. and </a:t>
            </a:r>
            <a:r>
              <a:rPr lang="en-US" sz="1200" dirty="0" err="1"/>
              <a:t>Heidenberger</a:t>
            </a:r>
            <a:r>
              <a:rPr lang="en-US" sz="1200" dirty="0"/>
              <a:t>, K. (2003). Interactive R&amp;D portfolio analysis with project interdependencies and time </a:t>
            </a:r>
            <a:r>
              <a:rPr lang="en-US" sz="1200" dirty="0" smtClean="0"/>
              <a:t>profiles of </a:t>
            </a:r>
            <a:r>
              <a:rPr lang="en-US" sz="1200" dirty="0"/>
              <a:t>multiple objectives. IEEE Transaction on Engineering Management, 50(2):175–183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/>
              <a:t>Kleinmuntz</a:t>
            </a:r>
            <a:r>
              <a:rPr lang="en-US" sz="1200" dirty="0"/>
              <a:t>, D. N. (2007). Resource allocation decisions. In Advances in Decision Analysis: From Foundations to </a:t>
            </a:r>
            <a:r>
              <a:rPr lang="en-US" sz="1200" dirty="0" smtClean="0"/>
              <a:t>Applications, pp. </a:t>
            </a:r>
            <a:r>
              <a:rPr lang="en-US" sz="1200" dirty="0"/>
              <a:t>400–418. Cambridge University Press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/>
              <a:t>Liesiö</a:t>
            </a:r>
            <a:r>
              <a:rPr lang="en-US" sz="1200" dirty="0"/>
              <a:t>, J., Mild, P., and </a:t>
            </a:r>
            <a:r>
              <a:rPr lang="en-US" sz="1200" dirty="0" err="1"/>
              <a:t>Salo</a:t>
            </a:r>
            <a:r>
              <a:rPr lang="en-US" sz="1200" dirty="0"/>
              <a:t>, A. (2007). Preference programming for robust portfolio modeling and project selection.  </a:t>
            </a:r>
            <a:r>
              <a:rPr lang="en-US" sz="1200" dirty="0" smtClean="0"/>
              <a:t>European Journal </a:t>
            </a:r>
            <a:r>
              <a:rPr lang="en-US" sz="1200" dirty="0"/>
              <a:t>of Operational Research, 181(3):</a:t>
            </a:r>
            <a:r>
              <a:rPr lang="en-US" sz="1200" dirty="0" smtClean="0"/>
              <a:t>1488–1505</a:t>
            </a:r>
          </a:p>
          <a:p>
            <a:pPr marL="0" indent="0">
              <a:buNone/>
            </a:pPr>
            <a:r>
              <a:rPr lang="en-US" sz="1200" dirty="0"/>
              <a:t>Mitchell, C., Fane, S., Willetts, J., Plant, R., and </a:t>
            </a:r>
            <a:r>
              <a:rPr lang="en-US" sz="1200" dirty="0" err="1"/>
              <a:t>Kazaglis</a:t>
            </a:r>
            <a:r>
              <a:rPr lang="en-US" sz="1200" dirty="0"/>
              <a:t>, A. (2007). Costing for sustainable outcomes in urban water </a:t>
            </a:r>
            <a:r>
              <a:rPr lang="en-US" sz="1200" dirty="0" smtClean="0"/>
              <a:t>systems: A </a:t>
            </a:r>
            <a:r>
              <a:rPr lang="en-US" sz="1200" dirty="0"/>
              <a:t>guidebook. CRC for Water Quality and Treatment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 err="1" smtClean="0"/>
              <a:t>Hotinski</a:t>
            </a:r>
            <a:r>
              <a:rPr lang="en-US" sz="1200" dirty="0" smtClean="0"/>
              <a:t>, Roberta. (2009) Stabilization Wedges: A Concept &amp; Game. Princeton University: http://cmi.princeton.edu/wedges/</a:t>
            </a:r>
          </a:p>
          <a:p>
            <a:pPr marL="0" indent="0">
              <a:buNone/>
            </a:pPr>
            <a:r>
              <a:rPr lang="en-US" sz="1200" dirty="0" err="1"/>
              <a:t>Fasolo</a:t>
            </a:r>
            <a:r>
              <a:rPr lang="en-US" sz="1200" dirty="0"/>
              <a:t>, Barbara, Alec Morton, and </a:t>
            </a:r>
            <a:r>
              <a:rPr lang="en-US" sz="1200" dirty="0" err="1"/>
              <a:t>Detlof</a:t>
            </a:r>
            <a:r>
              <a:rPr lang="en-US" sz="1200" dirty="0"/>
              <a:t> von </a:t>
            </a:r>
            <a:r>
              <a:rPr lang="en-US" sz="1200" dirty="0" err="1"/>
              <a:t>Winterfeldt</a:t>
            </a:r>
            <a:r>
              <a:rPr lang="en-US" sz="1200" dirty="0"/>
              <a:t>. </a:t>
            </a:r>
            <a:r>
              <a:rPr lang="en-US" sz="1200" i="1" dirty="0" err="1"/>
              <a:t>Behavioural</a:t>
            </a:r>
            <a:r>
              <a:rPr lang="en-US" sz="1200" i="1" dirty="0"/>
              <a:t> issues in portfolio decision analysis</a:t>
            </a:r>
            <a:r>
              <a:rPr lang="en-US" sz="1200" dirty="0"/>
              <a:t>. Springer New York, 2011.</a:t>
            </a:r>
          </a:p>
          <a:p>
            <a:pPr marL="0" indent="0">
              <a:buNone/>
            </a:pPr>
            <a:r>
              <a:rPr lang="en-US" sz="1200" dirty="0" err="1"/>
              <a:t>Marinoni</a:t>
            </a:r>
            <a:r>
              <a:rPr lang="en-US" sz="1200" dirty="0"/>
              <a:t>, O., Adkins, P., and </a:t>
            </a:r>
            <a:r>
              <a:rPr lang="en-US" sz="1200" dirty="0" err="1"/>
              <a:t>Hajkowicz</a:t>
            </a:r>
            <a:r>
              <a:rPr lang="en-US" sz="1200" dirty="0"/>
              <a:t>, S. (2011).  Water planning in a changing climate:  Joint application of cost utility analysis and modern portfolio theory. Environmental Modelling &amp; Software, 26(1):18–29.</a:t>
            </a:r>
          </a:p>
          <a:p>
            <a:pPr marL="0" indent="0">
              <a:buNone/>
            </a:pPr>
            <a:r>
              <a:rPr lang="en-US" sz="1200" dirty="0" err="1"/>
              <a:t>Salo</a:t>
            </a:r>
            <a:r>
              <a:rPr lang="en-US" sz="1200" dirty="0"/>
              <a:t>, A., </a:t>
            </a:r>
            <a:r>
              <a:rPr lang="en-US" sz="1200" dirty="0" err="1"/>
              <a:t>Keisler</a:t>
            </a:r>
            <a:r>
              <a:rPr lang="en-US" sz="1200" dirty="0"/>
              <a:t>, J., and Morton, A. (2011).  Portfolio Decision Analysis. Springer.</a:t>
            </a:r>
            <a:endParaRPr lang="fi-FI" sz="1200" dirty="0"/>
          </a:p>
          <a:p>
            <a:pPr marL="0" indent="0">
              <a:buNone/>
            </a:pP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8365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548680"/>
            <a:ext cx="7985125" cy="5457527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 smtClean="0"/>
              <a:t>Paydar</a:t>
            </a:r>
            <a:r>
              <a:rPr lang="en-US" sz="1200" dirty="0"/>
              <a:t>, Z. and Qureshi, M. E. (2012).  Irrigation water management in uncertain </a:t>
            </a:r>
            <a:r>
              <a:rPr lang="en-US" sz="1200" dirty="0" smtClean="0"/>
              <a:t>conditions: application </a:t>
            </a:r>
            <a:r>
              <a:rPr lang="en-US" sz="1200" dirty="0"/>
              <a:t>of modern </a:t>
            </a:r>
            <a:r>
              <a:rPr lang="en-US" sz="1200" dirty="0" smtClean="0"/>
              <a:t>portfolio theory</a:t>
            </a:r>
            <a:r>
              <a:rPr lang="en-US" sz="1200" dirty="0"/>
              <a:t>. Agricultural Water Management, 115:47–54.</a:t>
            </a:r>
          </a:p>
          <a:p>
            <a:pPr marL="0" indent="0">
              <a:buNone/>
            </a:pPr>
            <a:r>
              <a:rPr lang="fi-FI" sz="1200" dirty="0" err="1"/>
              <a:t>Convertino</a:t>
            </a:r>
            <a:r>
              <a:rPr lang="fi-FI" sz="1200" dirty="0"/>
              <a:t>, M. and </a:t>
            </a:r>
            <a:r>
              <a:rPr lang="fi-FI" sz="1200" dirty="0" err="1"/>
              <a:t>Valverde</a:t>
            </a:r>
            <a:r>
              <a:rPr lang="fi-FI" sz="1200" dirty="0"/>
              <a:t> Jr, L. J. (2013). Portfolio </a:t>
            </a:r>
            <a:r>
              <a:rPr lang="fi-FI" sz="1200" dirty="0" err="1"/>
              <a:t>decision</a:t>
            </a:r>
            <a:r>
              <a:rPr lang="fi-FI" sz="1200" dirty="0"/>
              <a:t> </a:t>
            </a:r>
            <a:r>
              <a:rPr lang="fi-FI" sz="1200" dirty="0" err="1"/>
              <a:t>analysis</a:t>
            </a:r>
            <a:r>
              <a:rPr lang="fi-FI" sz="1200" dirty="0"/>
              <a:t> </a:t>
            </a:r>
            <a:r>
              <a:rPr lang="fi-FI" sz="1200" dirty="0" err="1"/>
              <a:t>framework</a:t>
            </a:r>
            <a:r>
              <a:rPr lang="fi-FI" sz="1200" dirty="0"/>
              <a:t> for </a:t>
            </a:r>
            <a:r>
              <a:rPr lang="fi-FI" sz="1200" dirty="0" err="1"/>
              <a:t>value-focused</a:t>
            </a:r>
            <a:r>
              <a:rPr lang="fi-FI" sz="1200" dirty="0"/>
              <a:t> </a:t>
            </a:r>
            <a:r>
              <a:rPr lang="fi-FI" sz="1200" dirty="0" err="1"/>
              <a:t>ecosystem</a:t>
            </a:r>
            <a:r>
              <a:rPr lang="fi-FI" sz="1200" dirty="0"/>
              <a:t> management. </a:t>
            </a:r>
            <a:r>
              <a:rPr lang="fi-FI" sz="1200" dirty="0" err="1"/>
              <a:t>PloS</a:t>
            </a:r>
            <a:r>
              <a:rPr lang="fi-FI" sz="1200" dirty="0"/>
              <a:t> </a:t>
            </a:r>
            <a:r>
              <a:rPr lang="fi-FI" sz="1200" dirty="0" err="1"/>
              <a:t>one</a:t>
            </a:r>
            <a:r>
              <a:rPr lang="fi-FI" sz="1200" dirty="0"/>
              <a:t>, 8(6):e65056.</a:t>
            </a:r>
          </a:p>
          <a:p>
            <a:pPr marL="0" indent="0">
              <a:buNone/>
            </a:pPr>
            <a:r>
              <a:rPr lang="fi-FI" sz="1200" dirty="0"/>
              <a:t>Lehtomäki, J. and Moilanen, A. (2013). </a:t>
            </a:r>
            <a:r>
              <a:rPr lang="fi-FI" sz="1200" dirty="0" err="1"/>
              <a:t>Methods</a:t>
            </a:r>
            <a:r>
              <a:rPr lang="fi-FI" sz="1200" dirty="0"/>
              <a:t> and </a:t>
            </a:r>
            <a:r>
              <a:rPr lang="fi-FI" sz="1200" dirty="0" err="1"/>
              <a:t>workflo</a:t>
            </a:r>
            <a:r>
              <a:rPr lang="fi-FI" sz="1200" dirty="0"/>
              <a:t> </a:t>
            </a:r>
            <a:r>
              <a:rPr lang="fi-FI" sz="1200" dirty="0" err="1"/>
              <a:t>wfo</a:t>
            </a:r>
            <a:r>
              <a:rPr lang="fi-FI" sz="1200" dirty="0"/>
              <a:t> </a:t>
            </a:r>
            <a:r>
              <a:rPr lang="fi-FI" sz="1200" dirty="0" err="1"/>
              <a:t>rspatia</a:t>
            </a:r>
            <a:r>
              <a:rPr lang="fi-FI" sz="1200" dirty="0"/>
              <a:t> </a:t>
            </a:r>
            <a:r>
              <a:rPr lang="fi-FI" sz="1200" dirty="0" err="1"/>
              <a:t>lconservatio</a:t>
            </a:r>
            <a:r>
              <a:rPr lang="fi-FI" sz="1200" dirty="0"/>
              <a:t> </a:t>
            </a:r>
            <a:r>
              <a:rPr lang="fi-FI" sz="1200" dirty="0" err="1"/>
              <a:t>nprioritizatio</a:t>
            </a:r>
            <a:r>
              <a:rPr lang="fi-FI" sz="1200" dirty="0"/>
              <a:t> </a:t>
            </a:r>
            <a:r>
              <a:rPr lang="fi-FI" sz="1200" dirty="0" err="1"/>
              <a:t>nusin</a:t>
            </a:r>
            <a:r>
              <a:rPr lang="fi-FI" sz="1200" dirty="0"/>
              <a:t> </a:t>
            </a:r>
            <a:r>
              <a:rPr lang="fi-FI" sz="1200" dirty="0" err="1"/>
              <a:t>gzonation</a:t>
            </a:r>
            <a:r>
              <a:rPr lang="fi-FI" sz="1200" dirty="0"/>
              <a:t>. </a:t>
            </a:r>
            <a:r>
              <a:rPr lang="fi-FI" sz="1200" dirty="0" err="1"/>
              <a:t>Environmental</a:t>
            </a:r>
            <a:r>
              <a:rPr lang="fi-FI" sz="1200" dirty="0"/>
              <a:t> </a:t>
            </a:r>
            <a:r>
              <a:rPr lang="fi-FI" sz="1200" dirty="0" err="1"/>
              <a:t>Modelling</a:t>
            </a:r>
            <a:r>
              <a:rPr lang="fi-FI" sz="1200" dirty="0"/>
              <a:t> &amp; Software, 47:128–137.</a:t>
            </a:r>
          </a:p>
          <a:p>
            <a:pPr marL="0" indent="0">
              <a:buNone/>
            </a:pPr>
            <a:r>
              <a:rPr lang="en-US" sz="1200" dirty="0"/>
              <a:t>Zheng, P. Q. and Hobbs, B. F. (2013). </a:t>
            </a:r>
            <a:r>
              <a:rPr lang="en-US" sz="1200" dirty="0" err="1"/>
              <a:t>Multiobjective</a:t>
            </a:r>
            <a:r>
              <a:rPr lang="en-US" sz="1200" dirty="0"/>
              <a:t> portfolio analysis of dam removals addressing dam safety, </a:t>
            </a:r>
            <a:r>
              <a:rPr lang="en-US" sz="1200" dirty="0" smtClean="0"/>
              <a:t>fish populations, and </a:t>
            </a:r>
            <a:r>
              <a:rPr lang="en-US" sz="1200" dirty="0"/>
              <a:t>cost. Journal of Water Resources Planning and Management, 139(1):65–75.</a:t>
            </a:r>
          </a:p>
          <a:p>
            <a:pPr marL="0" indent="0">
              <a:buNone/>
            </a:pPr>
            <a:r>
              <a:rPr lang="en-US" sz="1200" dirty="0" err="1"/>
              <a:t>Kreitler</a:t>
            </a:r>
            <a:r>
              <a:rPr lang="en-US" sz="1200" dirty="0"/>
              <a:t>, J., </a:t>
            </a:r>
            <a:r>
              <a:rPr lang="en-US" sz="1200" dirty="0" err="1"/>
              <a:t>Stoms</a:t>
            </a:r>
            <a:r>
              <a:rPr lang="en-US" sz="1200" dirty="0"/>
              <a:t>, D. M., and Davis, F. W. (2014).  Optimization in the utility maximization framework for conservation</a:t>
            </a:r>
          </a:p>
          <a:p>
            <a:pPr marL="0" indent="0">
              <a:buNone/>
            </a:pPr>
            <a:r>
              <a:rPr lang="en-US" sz="1200" dirty="0"/>
              <a:t>planning: a comparison of solution procedures in a study of multifunctional agriculture.  </a:t>
            </a:r>
            <a:r>
              <a:rPr lang="en-US" sz="1200" dirty="0" err="1"/>
              <a:t>PeerJ</a:t>
            </a:r>
            <a:r>
              <a:rPr lang="en-US" sz="1200" dirty="0"/>
              <a:t>, 2:e690.</a:t>
            </a:r>
            <a:endParaRPr lang="fi-FI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500" y="332656"/>
            <a:ext cx="7985125" cy="1079500"/>
          </a:xfrm>
        </p:spPr>
        <p:txBody>
          <a:bodyPr/>
          <a:lstStyle/>
          <a:p>
            <a:r>
              <a:rPr lang="fi-FI" dirty="0" err="1" smtClean="0"/>
              <a:t>Environmental</a:t>
            </a:r>
            <a:r>
              <a:rPr lang="fi-FI" dirty="0"/>
              <a:t> </a:t>
            </a:r>
            <a:r>
              <a:rPr lang="fi-FI" dirty="0" smtClean="0"/>
              <a:t>management </a:t>
            </a:r>
            <a:r>
              <a:rPr lang="fi-FI" dirty="0" err="1" smtClean="0"/>
              <a:t>decisions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are</a:t>
            </a:r>
            <a:r>
              <a:rPr lang="fi-FI" dirty="0" smtClean="0"/>
              <a:t> portfolio </a:t>
            </a:r>
            <a:r>
              <a:rPr lang="fi-FI" dirty="0" err="1" smtClean="0"/>
              <a:t>problems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Find</a:t>
            </a:r>
            <a:r>
              <a:rPr lang="fi-FI" b="1" dirty="0" smtClean="0"/>
              <a:t>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best</a:t>
            </a:r>
            <a:r>
              <a:rPr lang="fi-FI" b="1" dirty="0" smtClean="0"/>
              <a:t> set of </a:t>
            </a:r>
            <a:r>
              <a:rPr lang="fi-FI" b="1" dirty="0" err="1" smtClean="0"/>
              <a:t>actions</a:t>
            </a:r>
            <a:r>
              <a:rPr lang="fi-FI" b="1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respect</a:t>
            </a:r>
            <a:r>
              <a:rPr lang="fi-FI" dirty="0" smtClean="0"/>
              <a:t> to </a:t>
            </a:r>
            <a:r>
              <a:rPr lang="fi-FI" dirty="0" err="1" smtClean="0"/>
              <a:t>environmental</a:t>
            </a:r>
            <a:r>
              <a:rPr lang="fi-FI" dirty="0" smtClean="0"/>
              <a:t>, </a:t>
            </a:r>
            <a:r>
              <a:rPr lang="fi-FI" dirty="0" err="1" smtClean="0"/>
              <a:t>societal</a:t>
            </a:r>
            <a:r>
              <a:rPr lang="fi-FI" dirty="0" smtClean="0"/>
              <a:t> and </a:t>
            </a:r>
            <a:r>
              <a:rPr lang="fi-FI" dirty="0" err="1" smtClean="0"/>
              <a:t>economical</a:t>
            </a:r>
            <a:r>
              <a:rPr lang="fi-FI" dirty="0" smtClean="0"/>
              <a:t> </a:t>
            </a:r>
            <a:r>
              <a:rPr lang="fi-FI" dirty="0" err="1" smtClean="0"/>
              <a:t>objectives</a:t>
            </a:r>
            <a:endParaRPr lang="fi-FI" dirty="0" smtClean="0"/>
          </a:p>
          <a:p>
            <a:r>
              <a:rPr lang="fi-FI" dirty="0" err="1" smtClean="0"/>
              <a:t>Budget</a:t>
            </a:r>
            <a:r>
              <a:rPr lang="fi-FI" dirty="0" smtClean="0"/>
              <a:t>, </a:t>
            </a:r>
            <a:r>
              <a:rPr lang="fi-FI" dirty="0" err="1" smtClean="0"/>
              <a:t>time</a:t>
            </a:r>
            <a:r>
              <a:rPr lang="fi-FI" dirty="0" smtClean="0"/>
              <a:t> and </a:t>
            </a:r>
            <a:r>
              <a:rPr lang="fi-FI" dirty="0" err="1" smtClean="0"/>
              <a:t>resource</a:t>
            </a:r>
            <a:r>
              <a:rPr lang="fi-FI" dirty="0" smtClean="0"/>
              <a:t> </a:t>
            </a:r>
            <a:r>
              <a:rPr lang="fi-FI" dirty="0" err="1" smtClean="0"/>
              <a:t>constraints</a:t>
            </a:r>
            <a:endParaRPr lang="fi-FI" dirty="0" smtClean="0"/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dirty="0" err="1" smtClean="0"/>
              <a:t>Dependencies</a:t>
            </a:r>
            <a:r>
              <a:rPr lang="fi-FI" dirty="0" smtClean="0"/>
              <a:t> and </a:t>
            </a:r>
            <a:r>
              <a:rPr lang="fi-FI" dirty="0" err="1" smtClean="0"/>
              <a:t>synergies</a:t>
            </a:r>
            <a:r>
              <a:rPr lang="fi-FI" dirty="0" smtClean="0"/>
              <a:t> of </a:t>
            </a:r>
            <a:r>
              <a:rPr lang="fi-FI" dirty="0" err="1" smtClean="0"/>
              <a:t>actions</a:t>
            </a:r>
            <a:endParaRPr lang="fi-FI" dirty="0" smtClean="0"/>
          </a:p>
          <a:p>
            <a:pPr marL="0" indent="0">
              <a:buNone/>
            </a:pPr>
            <a:endParaRPr lang="fi-FI" sz="1200" dirty="0" smtClean="0"/>
          </a:p>
          <a:p>
            <a:r>
              <a:rPr lang="fi-FI" dirty="0" err="1" smtClean="0"/>
              <a:t>Actions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complement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endParaRPr lang="fi-FI" dirty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dirty="0" err="1" smtClean="0"/>
              <a:t>Bottom</a:t>
            </a:r>
            <a:r>
              <a:rPr lang="fi-FI" dirty="0" smtClean="0"/>
              <a:t> line: </a:t>
            </a:r>
            <a:r>
              <a:rPr lang="fi-FI" b="1" dirty="0" err="1" smtClean="0"/>
              <a:t>Overall</a:t>
            </a:r>
            <a:r>
              <a:rPr lang="fi-FI" b="1" dirty="0" smtClean="0"/>
              <a:t> </a:t>
            </a:r>
            <a:r>
              <a:rPr lang="fi-FI" b="1" dirty="0" err="1" smtClean="0"/>
              <a:t>consequences</a:t>
            </a:r>
            <a:r>
              <a:rPr lang="fi-FI" b="1" dirty="0" smtClean="0"/>
              <a:t> </a:t>
            </a:r>
            <a:r>
              <a:rPr lang="fi-FI" b="1" dirty="0" err="1" smtClean="0"/>
              <a:t>matter</a:t>
            </a:r>
            <a:endParaRPr lang="fi-FI" b="1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39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" y="980728"/>
            <a:ext cx="5482177" cy="32849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8018" y="224954"/>
            <a:ext cx="7985125" cy="1079500"/>
          </a:xfrm>
        </p:spPr>
        <p:txBody>
          <a:bodyPr/>
          <a:lstStyle/>
          <a:p>
            <a:r>
              <a:rPr lang="fi-FI" dirty="0" err="1" smtClean="0"/>
              <a:t>Example</a:t>
            </a:r>
            <a:r>
              <a:rPr lang="fi-FI" dirty="0" smtClean="0"/>
              <a:t>: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Stabilization</a:t>
            </a:r>
            <a:r>
              <a:rPr lang="fi-FI" dirty="0" smtClean="0"/>
              <a:t> </a:t>
            </a:r>
            <a:r>
              <a:rPr lang="fi-FI" dirty="0" err="1" smtClean="0"/>
              <a:t>Wedges</a:t>
            </a:r>
            <a:r>
              <a:rPr lang="fi-FI" dirty="0" smtClean="0"/>
              <a:t> </a:t>
            </a:r>
            <a:r>
              <a:rPr lang="fi-FI" dirty="0" err="1" smtClean="0"/>
              <a:t>Game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202" y="765689"/>
            <a:ext cx="3785005" cy="3921402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98017" y="4265712"/>
            <a:ext cx="7985125" cy="1679514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err="1" smtClean="0"/>
              <a:t>Choose</a:t>
            </a:r>
            <a:r>
              <a:rPr lang="fi-FI" sz="2000" dirty="0" smtClean="0"/>
              <a:t> </a:t>
            </a:r>
            <a:r>
              <a:rPr lang="fi-FI" sz="2000" dirty="0" err="1" smtClean="0"/>
              <a:t>wedges</a:t>
            </a:r>
            <a:r>
              <a:rPr lang="fi-FI" sz="2000" dirty="0" smtClean="0"/>
              <a:t> </a:t>
            </a:r>
          </a:p>
          <a:p>
            <a:r>
              <a:rPr lang="fi-FI" sz="2000" dirty="0"/>
              <a:t>T</a:t>
            </a:r>
            <a:r>
              <a:rPr lang="fi-FI" sz="2000" dirty="0" smtClean="0"/>
              <a:t>o </a:t>
            </a:r>
            <a:r>
              <a:rPr lang="fi-FI" sz="2000" dirty="0" err="1" smtClean="0"/>
              <a:t>fill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stabilization</a:t>
            </a:r>
            <a:r>
              <a:rPr lang="fi-FI" sz="2000" dirty="0" smtClean="0"/>
              <a:t> </a:t>
            </a:r>
            <a:r>
              <a:rPr lang="fi-FI" sz="2000" dirty="0" err="1" smtClean="0"/>
              <a:t>triangle</a:t>
            </a:r>
            <a:endParaRPr lang="fi-FI" sz="2000" dirty="0" smtClean="0"/>
          </a:p>
          <a:p>
            <a:r>
              <a:rPr lang="fi-FI" sz="2000" dirty="0" err="1"/>
              <a:t>C</a:t>
            </a:r>
            <a:r>
              <a:rPr lang="fi-FI" sz="2000" dirty="0" err="1" smtClean="0"/>
              <a:t>onsider</a:t>
            </a:r>
            <a:r>
              <a:rPr lang="fi-FI" sz="2000" dirty="0" smtClean="0"/>
              <a:t> </a:t>
            </a:r>
            <a:r>
              <a:rPr lang="fi-FI" sz="2000" dirty="0" err="1" smtClean="0"/>
              <a:t>economic</a:t>
            </a:r>
            <a:r>
              <a:rPr lang="fi-FI" sz="2000" dirty="0" smtClean="0"/>
              <a:t> and </a:t>
            </a:r>
            <a:r>
              <a:rPr lang="fi-FI" sz="2000" dirty="0" err="1" smtClean="0"/>
              <a:t>social</a:t>
            </a:r>
            <a:r>
              <a:rPr lang="fi-FI" sz="2000" dirty="0" smtClean="0"/>
              <a:t> </a:t>
            </a:r>
            <a:r>
              <a:rPr lang="fi-FI" sz="2000" dirty="0" err="1" smtClean="0"/>
              <a:t>objectives</a:t>
            </a:r>
            <a:endParaRPr lang="fi-FI" sz="2000" dirty="0"/>
          </a:p>
          <a:p>
            <a:r>
              <a:rPr lang="fi-FI" sz="2000" dirty="0" err="1" smtClean="0"/>
              <a:t>Synergy</a:t>
            </a:r>
            <a:r>
              <a:rPr lang="fi-FI" sz="2000" dirty="0" smtClean="0"/>
              <a:t> </a:t>
            </a:r>
            <a:r>
              <a:rPr lang="fi-FI" sz="2000" dirty="0" err="1" smtClean="0"/>
              <a:t>problems</a:t>
            </a:r>
            <a:r>
              <a:rPr lang="fi-FI" sz="2000" dirty="0" smtClean="0"/>
              <a:t>: </a:t>
            </a:r>
            <a:r>
              <a:rPr lang="fi-FI" sz="2000" dirty="0" err="1" smtClean="0"/>
              <a:t>miles</a:t>
            </a:r>
            <a:r>
              <a:rPr lang="fi-FI" sz="2000" dirty="0" smtClean="0"/>
              <a:t> </a:t>
            </a:r>
            <a:r>
              <a:rPr lang="fi-FI" sz="2000" dirty="0" err="1" smtClean="0"/>
              <a:t>driven</a:t>
            </a:r>
            <a:r>
              <a:rPr lang="fi-FI" sz="2000" dirty="0"/>
              <a:t>,</a:t>
            </a:r>
            <a:r>
              <a:rPr lang="fi-FI" sz="2000" dirty="0" smtClean="0"/>
              <a:t> </a:t>
            </a:r>
            <a:r>
              <a:rPr lang="fi-FI" sz="2000" dirty="0" err="1" smtClean="0"/>
              <a:t>fuel</a:t>
            </a:r>
            <a:r>
              <a:rPr lang="fi-FI" sz="2000" dirty="0" smtClean="0"/>
              <a:t> </a:t>
            </a:r>
            <a:r>
              <a:rPr lang="fi-FI" sz="2000" dirty="0" err="1" smtClean="0"/>
              <a:t>efficiency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11015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277596"/>
            <a:ext cx="7985125" cy="760803"/>
          </a:xfrm>
        </p:spPr>
        <p:txBody>
          <a:bodyPr/>
          <a:lstStyle/>
          <a:p>
            <a:r>
              <a:rPr lang="fi-FI" dirty="0" err="1" smtClean="0"/>
              <a:t>Used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in </a:t>
            </a:r>
            <a:r>
              <a:rPr lang="fi-FI" dirty="0" err="1" smtClean="0"/>
              <a:t>practice</a:t>
            </a:r>
            <a:endParaRPr lang="en-US" dirty="0"/>
          </a:p>
        </p:txBody>
      </p:sp>
      <p:sp>
        <p:nvSpPr>
          <p:cNvPr id="8" name="Suorakulmio 7"/>
          <p:cNvSpPr/>
          <p:nvPr/>
        </p:nvSpPr>
        <p:spPr>
          <a:xfrm>
            <a:off x="539552" y="5875445"/>
            <a:ext cx="2759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Photos by Bob Kelly and John Curley CC </a:t>
            </a:r>
            <a:r>
              <a:rPr lang="en-US" sz="800" dirty="0"/>
              <a:t>BY-NC-SA 2.0</a:t>
            </a:r>
          </a:p>
          <a:p>
            <a:endParaRPr lang="en-US" sz="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32" y="1038399"/>
            <a:ext cx="2520280" cy="201622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316448" y="1127046"/>
            <a:ext cx="4327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err="1" smtClean="0"/>
              <a:t>Examples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/>
              <a:t>Create</a:t>
            </a:r>
            <a:r>
              <a:rPr lang="fi-FI" sz="2000" dirty="0" smtClean="0"/>
              <a:t> a </a:t>
            </a:r>
            <a:r>
              <a:rPr lang="fi-FI" sz="2000" dirty="0" err="1" smtClean="0"/>
              <a:t>conservation</a:t>
            </a:r>
            <a:r>
              <a:rPr lang="fi-FI" sz="2000" dirty="0" smtClean="0"/>
              <a:t> </a:t>
            </a:r>
            <a:r>
              <a:rPr lang="fi-FI" sz="2000" dirty="0" err="1" smtClean="0"/>
              <a:t>area</a:t>
            </a:r>
            <a:r>
              <a:rPr lang="fi-FI" sz="2000" dirty="0" smtClean="0"/>
              <a:t> </a:t>
            </a:r>
            <a:r>
              <a:rPr lang="fi-FI" sz="2000" dirty="0" err="1" smtClean="0"/>
              <a:t>consisting</a:t>
            </a:r>
            <a:r>
              <a:rPr lang="fi-FI" sz="2000" dirty="0" smtClean="0"/>
              <a:t> of a set of </a:t>
            </a:r>
            <a:r>
              <a:rPr lang="fi-FI" sz="2000" dirty="0" err="1" smtClean="0"/>
              <a:t>pieces</a:t>
            </a:r>
            <a:r>
              <a:rPr lang="fi-FI" sz="2000" dirty="0" smtClean="0"/>
              <a:t> of </a:t>
            </a:r>
            <a:r>
              <a:rPr lang="fi-FI" sz="2000" dirty="0" err="1" smtClean="0"/>
              <a:t>land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M</a:t>
            </a:r>
            <a:r>
              <a:rPr lang="fi-FI" sz="2000" dirty="0" err="1" smtClean="0"/>
              <a:t>aximize</a:t>
            </a:r>
            <a:r>
              <a:rPr lang="fi-FI" sz="2000" dirty="0" smtClean="0"/>
              <a:t> </a:t>
            </a:r>
            <a:r>
              <a:rPr lang="fi-FI" sz="2000" dirty="0" err="1" smtClean="0"/>
              <a:t>environmental</a:t>
            </a:r>
            <a:r>
              <a:rPr lang="fi-FI" sz="2000" dirty="0" smtClean="0"/>
              <a:t> </a:t>
            </a:r>
            <a:r>
              <a:rPr lang="fi-FI" sz="2000" dirty="0" err="1" smtClean="0"/>
              <a:t>value</a:t>
            </a:r>
            <a:r>
              <a:rPr lang="fi-FI" sz="2000" dirty="0"/>
              <a:t> </a:t>
            </a:r>
            <a:r>
              <a:rPr lang="fi-FI" sz="2000" dirty="0" smtClean="0"/>
              <a:t>(</a:t>
            </a:r>
            <a:r>
              <a:rPr lang="fi-FI" dirty="0" err="1" smtClean="0"/>
              <a:t>Possingham</a:t>
            </a:r>
            <a:r>
              <a:rPr lang="fi-FI" dirty="0" smtClean="0"/>
              <a:t> et al.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/>
          </a:p>
          <a:p>
            <a:endParaRPr lang="fi-F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Invest </a:t>
            </a:r>
            <a:r>
              <a:rPr lang="fi-FI" sz="2000" dirty="0" err="1" smtClean="0"/>
              <a:t>limited</a:t>
            </a:r>
            <a:r>
              <a:rPr lang="fi-FI" sz="2000" dirty="0" smtClean="0"/>
              <a:t> </a:t>
            </a:r>
            <a:r>
              <a:rPr lang="fi-FI" sz="2000" dirty="0" err="1" smtClean="0"/>
              <a:t>budget</a:t>
            </a:r>
            <a:r>
              <a:rPr lang="fi-FI" sz="2000" dirty="0" smtClean="0"/>
              <a:t> to </a:t>
            </a:r>
            <a:r>
              <a:rPr lang="fi-FI" sz="2000" dirty="0" err="1" smtClean="0"/>
              <a:t>implement</a:t>
            </a:r>
            <a:r>
              <a:rPr lang="fi-FI" sz="2000" dirty="0" smtClean="0"/>
              <a:t> </a:t>
            </a:r>
            <a:r>
              <a:rPr lang="fi-FI" sz="2000" dirty="0" err="1" smtClean="0"/>
              <a:t>several</a:t>
            </a:r>
            <a:r>
              <a:rPr lang="fi-FI" sz="2000" dirty="0" smtClean="0"/>
              <a:t> </a:t>
            </a:r>
            <a:r>
              <a:rPr lang="fi-FI" sz="2000" dirty="0" err="1" smtClean="0"/>
              <a:t>actions</a:t>
            </a:r>
            <a:r>
              <a:rPr lang="fi-FI" sz="2000" dirty="0" smtClean="0"/>
              <a:t> </a:t>
            </a:r>
            <a:r>
              <a:rPr lang="fi-FI" sz="2000" dirty="0" err="1" smtClean="0"/>
              <a:t>that</a:t>
            </a:r>
            <a:r>
              <a:rPr lang="fi-FI" sz="2000" dirty="0" smtClean="0"/>
              <a:t> </a:t>
            </a:r>
            <a:r>
              <a:rPr lang="fi-FI" sz="2000" dirty="0" err="1" smtClean="0"/>
              <a:t>improve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irrigation</a:t>
            </a:r>
            <a:r>
              <a:rPr lang="fi-FI" sz="2000" dirty="0" smtClean="0"/>
              <a:t> </a:t>
            </a:r>
            <a:r>
              <a:rPr lang="fi-FI" sz="2000" dirty="0" err="1" smtClean="0"/>
              <a:t>system</a:t>
            </a:r>
            <a:r>
              <a:rPr lang="fi-FI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/>
              <a:t>Consider</a:t>
            </a:r>
            <a:r>
              <a:rPr lang="fi-FI" sz="2000" dirty="0" smtClean="0"/>
              <a:t> </a:t>
            </a:r>
            <a:r>
              <a:rPr lang="fi-FI" sz="2000" dirty="0" err="1" smtClean="0"/>
              <a:t>climate</a:t>
            </a:r>
            <a:r>
              <a:rPr lang="fi-FI" sz="2000" dirty="0" smtClean="0"/>
              <a:t> </a:t>
            </a:r>
            <a:r>
              <a:rPr lang="fi-FI" sz="2000" dirty="0" err="1" smtClean="0"/>
              <a:t>scenarios</a:t>
            </a:r>
            <a:r>
              <a:rPr lang="fi-FI" sz="2000" dirty="0" smtClean="0"/>
              <a:t> and </a:t>
            </a:r>
            <a:r>
              <a:rPr lang="fi-FI" sz="2000" dirty="0" err="1" smtClean="0"/>
              <a:t>maximize</a:t>
            </a:r>
            <a:r>
              <a:rPr lang="fi-FI" sz="2000" dirty="0" smtClean="0"/>
              <a:t> long </a:t>
            </a:r>
            <a:r>
              <a:rPr lang="fi-FI" sz="2000" dirty="0" err="1" smtClean="0"/>
              <a:t>term</a:t>
            </a:r>
            <a:r>
              <a:rPr lang="fi-FI" sz="2000" dirty="0" smtClean="0"/>
              <a:t> </a:t>
            </a:r>
            <a:r>
              <a:rPr lang="fi-FI" sz="2000" dirty="0" err="1" smtClean="0"/>
              <a:t>profit</a:t>
            </a:r>
            <a:r>
              <a:rPr lang="fi-FI" sz="2000" dirty="0" smtClean="0"/>
              <a:t>                             (</a:t>
            </a:r>
            <a:r>
              <a:rPr lang="fi-FI" dirty="0" err="1" smtClean="0"/>
              <a:t>Paydar</a:t>
            </a:r>
            <a:r>
              <a:rPr lang="fi-FI" dirty="0" smtClean="0"/>
              <a:t> and </a:t>
            </a:r>
            <a:r>
              <a:rPr lang="fi-FI" dirty="0" err="1" smtClean="0"/>
              <a:t>Qureshi</a:t>
            </a:r>
            <a:r>
              <a:rPr lang="fi-FI" dirty="0" smtClean="0"/>
              <a:t> 2012)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19" y="3703454"/>
            <a:ext cx="2683403" cy="17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Portfolio </a:t>
            </a:r>
            <a:r>
              <a:rPr lang="fi-FI" dirty="0" err="1" smtClean="0"/>
              <a:t>approaches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rgbClr val="0070C0"/>
                </a:solidFill>
              </a:rPr>
              <a:t>Multi-criteria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decision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analysis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dirty="0" smtClean="0"/>
              <a:t>(</a:t>
            </a:r>
            <a:r>
              <a:rPr lang="fi-FI" dirty="0" err="1" smtClean="0"/>
              <a:t>standard</a:t>
            </a:r>
            <a:r>
              <a:rPr lang="fi-FI" dirty="0" smtClean="0"/>
              <a:t> MCDA)</a:t>
            </a:r>
          </a:p>
          <a:p>
            <a:r>
              <a:rPr lang="fi-FI" b="1" dirty="0" err="1" smtClean="0">
                <a:solidFill>
                  <a:srgbClr val="0070C0"/>
                </a:solidFill>
              </a:rPr>
              <a:t>Multi-criteria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value-cost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analysis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</a:rPr>
              <a:t>Portfolio </a:t>
            </a:r>
            <a:r>
              <a:rPr lang="fi-FI" b="1" dirty="0" err="1">
                <a:solidFill>
                  <a:srgbClr val="0070C0"/>
                </a:solidFill>
              </a:rPr>
              <a:t>decision</a:t>
            </a:r>
            <a:r>
              <a:rPr lang="fi-FI" b="1" dirty="0">
                <a:solidFill>
                  <a:srgbClr val="0070C0"/>
                </a:solidFill>
              </a:rPr>
              <a:t> </a:t>
            </a:r>
            <a:r>
              <a:rPr lang="fi-FI" b="1" dirty="0" err="1">
                <a:solidFill>
                  <a:srgbClr val="0070C0"/>
                </a:solidFill>
              </a:rPr>
              <a:t>analysis</a:t>
            </a:r>
            <a:r>
              <a:rPr lang="fi-FI" b="1" dirty="0">
                <a:solidFill>
                  <a:srgbClr val="0070C0"/>
                </a:solidFill>
              </a:rPr>
              <a:t> (PDA</a:t>
            </a:r>
            <a:r>
              <a:rPr lang="fi-FI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fi-FI" b="1" dirty="0" err="1" smtClean="0">
                <a:solidFill>
                  <a:srgbClr val="0070C0"/>
                </a:solidFill>
              </a:rPr>
              <a:t>Modern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>
                <a:solidFill>
                  <a:srgbClr val="0070C0"/>
                </a:solidFill>
              </a:rPr>
              <a:t>portfolio </a:t>
            </a:r>
            <a:r>
              <a:rPr lang="fi-FI" b="1" dirty="0" err="1" smtClean="0">
                <a:solidFill>
                  <a:srgbClr val="0070C0"/>
                </a:solidFill>
              </a:rPr>
              <a:t>theory</a:t>
            </a:r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 err="1" smtClean="0">
                <a:solidFill>
                  <a:srgbClr val="0070C0"/>
                </a:solidFill>
              </a:rPr>
              <a:t>Multi-objective</a:t>
            </a:r>
            <a:r>
              <a:rPr lang="fi-FI" b="1" dirty="0" smtClean="0">
                <a:solidFill>
                  <a:srgbClr val="0070C0"/>
                </a:solidFill>
              </a:rPr>
              <a:t> </a:t>
            </a:r>
            <a:r>
              <a:rPr lang="fi-FI" b="1" dirty="0" err="1" smtClean="0">
                <a:solidFill>
                  <a:srgbClr val="0070C0"/>
                </a:solidFill>
              </a:rPr>
              <a:t>optimization</a:t>
            </a:r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b="1" dirty="0" err="1" smtClean="0">
                <a:solidFill>
                  <a:srgbClr val="0070C0"/>
                </a:solidFill>
              </a:rPr>
              <a:t>Robust</a:t>
            </a:r>
            <a:r>
              <a:rPr lang="fi-FI" b="1" dirty="0" smtClean="0">
                <a:solidFill>
                  <a:srgbClr val="0070C0"/>
                </a:solidFill>
              </a:rPr>
              <a:t> Portfolio </a:t>
            </a:r>
            <a:r>
              <a:rPr lang="fi-FI" b="1" dirty="0" err="1" smtClean="0">
                <a:solidFill>
                  <a:srgbClr val="0070C0"/>
                </a:solidFill>
              </a:rPr>
              <a:t>Modeling</a:t>
            </a:r>
            <a:endParaRPr lang="fi-FI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Multi-criteria</a:t>
            </a:r>
            <a:r>
              <a:rPr lang="fi-FI" dirty="0"/>
              <a:t>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analysis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576" y="3210363"/>
            <a:ext cx="74168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Standard </a:t>
            </a:r>
            <a:r>
              <a:rPr lang="fi-FI" sz="2400" dirty="0" err="1" smtClean="0"/>
              <a:t>approach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rgbClr val="FF0000"/>
                </a:solidFill>
              </a:rPr>
              <a:t>Experts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develop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portfolios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together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with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stakeholders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without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modelling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support</a:t>
            </a:r>
            <a:endParaRPr lang="fi-FI" sz="2400" dirty="0" smtClean="0">
              <a:solidFill>
                <a:srgbClr val="FF0000"/>
              </a:solidFill>
            </a:endParaRPr>
          </a:p>
          <a:p>
            <a:endParaRPr lang="fi-FI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Evaluation </a:t>
            </a:r>
            <a:r>
              <a:rPr lang="fi-FI" sz="2400" dirty="0" err="1" smtClean="0"/>
              <a:t>with</a:t>
            </a:r>
            <a:r>
              <a:rPr lang="fi-FI" sz="2400" dirty="0" smtClean="0"/>
              <a:t> an MCDA </a:t>
            </a:r>
            <a:r>
              <a:rPr lang="fi-FI" sz="2400" dirty="0" err="1" smtClean="0"/>
              <a:t>value</a:t>
            </a:r>
            <a:r>
              <a:rPr lang="fi-FI" sz="2400" dirty="0" smtClean="0"/>
              <a:t> </a:t>
            </a:r>
            <a:r>
              <a:rPr lang="fi-FI" sz="2400" dirty="0" err="1" smtClean="0"/>
              <a:t>model</a:t>
            </a:r>
            <a:r>
              <a:rPr lang="fi-FI" sz="2400" dirty="0" smtClean="0"/>
              <a:t> </a:t>
            </a:r>
          </a:p>
          <a:p>
            <a:endParaRPr lang="fi-FI" sz="2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6" name="Rectangle 268"/>
          <p:cNvSpPr/>
          <p:nvPr/>
        </p:nvSpPr>
        <p:spPr>
          <a:xfrm>
            <a:off x="1263695" y="1578877"/>
            <a:ext cx="1087929" cy="29189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Objective 1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7" name="Rectangle 269"/>
          <p:cNvSpPr/>
          <p:nvPr/>
        </p:nvSpPr>
        <p:spPr>
          <a:xfrm>
            <a:off x="1261169" y="1989755"/>
            <a:ext cx="1087929" cy="29189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Objective 2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8" name="Rectangle 270"/>
          <p:cNvSpPr/>
          <p:nvPr/>
        </p:nvSpPr>
        <p:spPr>
          <a:xfrm>
            <a:off x="1261168" y="2407617"/>
            <a:ext cx="1087929" cy="29189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 smtClean="0">
                <a:solidFill>
                  <a:schemeClr val="tx1"/>
                </a:solidFill>
              </a:rPr>
              <a:t>Objective 3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9" name="TextBox 271"/>
          <p:cNvSpPr txBox="1"/>
          <p:nvPr/>
        </p:nvSpPr>
        <p:spPr>
          <a:xfrm>
            <a:off x="1115616" y="1291451"/>
            <a:ext cx="137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Multiple objectives</a:t>
            </a:r>
            <a:endParaRPr lang="fi-FI" sz="1200" dirty="0"/>
          </a:p>
        </p:txBody>
      </p:sp>
      <p:sp>
        <p:nvSpPr>
          <p:cNvPr id="10" name="TextBox 403"/>
          <p:cNvSpPr txBox="1"/>
          <p:nvPr/>
        </p:nvSpPr>
        <p:spPr>
          <a:xfrm>
            <a:off x="2562474" y="1289890"/>
            <a:ext cx="2619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Alternatives</a:t>
            </a:r>
            <a:r>
              <a:rPr lang="fi-FI" sz="1200" dirty="0" smtClean="0"/>
              <a:t> = </a:t>
            </a:r>
            <a:r>
              <a:rPr lang="fi-FI" sz="1200" dirty="0" err="1" smtClean="0"/>
              <a:t>portfolios</a:t>
            </a:r>
            <a:r>
              <a:rPr lang="fi-FI" sz="1200" dirty="0" smtClean="0"/>
              <a:t> of </a:t>
            </a:r>
            <a:r>
              <a:rPr lang="fi-FI" sz="1200" dirty="0" err="1" smtClean="0"/>
              <a:t>actions</a:t>
            </a:r>
            <a:endParaRPr lang="fi-FI" sz="1200" dirty="0"/>
          </a:p>
        </p:txBody>
      </p:sp>
      <p:cxnSp>
        <p:nvCxnSpPr>
          <p:cNvPr id="11" name="Straight Arrow Connector 404"/>
          <p:cNvCxnSpPr/>
          <p:nvPr/>
        </p:nvCxnSpPr>
        <p:spPr>
          <a:xfrm flipV="1">
            <a:off x="4607613" y="2127841"/>
            <a:ext cx="469749" cy="966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05"/>
          <p:cNvSpPr txBox="1"/>
          <p:nvPr/>
        </p:nvSpPr>
        <p:spPr>
          <a:xfrm>
            <a:off x="5148180" y="1362556"/>
            <a:ext cx="1857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Ranking of </a:t>
            </a:r>
            <a:r>
              <a:rPr lang="fi-FI" sz="1400" dirty="0" err="1" smtClean="0"/>
              <a:t>alternatives</a:t>
            </a:r>
            <a:endParaRPr lang="fi-FI" sz="1400" dirty="0" smtClean="0"/>
          </a:p>
          <a:p>
            <a:r>
              <a:rPr lang="fi-FI" sz="1400" dirty="0" smtClean="0"/>
              <a:t>Value compositions</a:t>
            </a:r>
            <a:endParaRPr lang="fi-FI" sz="1400" dirty="0"/>
          </a:p>
        </p:txBody>
      </p:sp>
      <p:grpSp>
        <p:nvGrpSpPr>
          <p:cNvPr id="13" name="Group 406"/>
          <p:cNvGrpSpPr>
            <a:grpSpLocks noChangeAspect="1"/>
          </p:cNvGrpSpPr>
          <p:nvPr/>
        </p:nvGrpSpPr>
        <p:grpSpPr>
          <a:xfrm>
            <a:off x="5589145" y="1856612"/>
            <a:ext cx="850826" cy="732407"/>
            <a:chOff x="5457833" y="1127451"/>
            <a:chExt cx="850826" cy="523148"/>
          </a:xfrm>
        </p:grpSpPr>
        <p:grpSp>
          <p:nvGrpSpPr>
            <p:cNvPr id="14" name="Group 407"/>
            <p:cNvGrpSpPr/>
            <p:nvPr/>
          </p:nvGrpSpPr>
          <p:grpSpPr>
            <a:xfrm>
              <a:off x="5457834" y="1133409"/>
              <a:ext cx="194400" cy="517089"/>
              <a:chOff x="4665892" y="7110757"/>
              <a:chExt cx="194400" cy="349427"/>
            </a:xfrm>
          </p:grpSpPr>
          <p:sp>
            <p:nvSpPr>
              <p:cNvPr id="27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666252" y="7110757"/>
                <a:ext cx="194040" cy="3409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4665892" y="7347031"/>
                <a:ext cx="194400" cy="11315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fi-FI" sz="8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08"/>
            <p:cNvGrpSpPr/>
            <p:nvPr/>
          </p:nvGrpSpPr>
          <p:grpSpPr>
            <a:xfrm>
              <a:off x="5781749" y="1133397"/>
              <a:ext cx="195065" cy="517202"/>
              <a:chOff x="4665891" y="7103148"/>
              <a:chExt cx="195065" cy="348541"/>
            </a:xfrm>
          </p:grpSpPr>
          <p:sp>
            <p:nvSpPr>
              <p:cNvPr id="2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666251" y="7103148"/>
                <a:ext cx="194705" cy="3485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665891" y="7346600"/>
                <a:ext cx="195065" cy="10502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fi-FI" sz="8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409"/>
            <p:cNvGrpSpPr/>
            <p:nvPr/>
          </p:nvGrpSpPr>
          <p:grpSpPr>
            <a:xfrm>
              <a:off x="6114259" y="1127451"/>
              <a:ext cx="194400" cy="523056"/>
              <a:chOff x="4665892" y="7106728"/>
              <a:chExt cx="194400" cy="344961"/>
            </a:xfrm>
          </p:grpSpPr>
          <p:sp>
            <p:nvSpPr>
              <p:cNvPr id="23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666252" y="7106728"/>
                <a:ext cx="194040" cy="3449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altLang="fi-FI" sz="800" b="1" dirty="0">
                  <a:latin typeface="Times New Roman" pitchFamily="18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665892" y="7274799"/>
                <a:ext cx="194400" cy="1768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fi-FI" sz="800" dirty="0">
                  <a:latin typeface="Times New Roman" pitchFamily="18" charset="0"/>
                </a:endParaRPr>
              </a:p>
            </p:txBody>
          </p:sp>
        </p:grp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6114259" y="1266647"/>
              <a:ext cx="194400" cy="1280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18" name="Rectangle 23"/>
            <p:cNvSpPr>
              <a:spLocks noChangeAspect="1" noChangeArrowheads="1"/>
            </p:cNvSpPr>
            <p:nvPr/>
          </p:nvSpPr>
          <p:spPr bwMode="auto">
            <a:xfrm>
              <a:off x="6114259" y="1133415"/>
              <a:ext cx="194400" cy="13323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5782415" y="1396627"/>
              <a:ext cx="194400" cy="1003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0" name="Rectangle 23"/>
            <p:cNvSpPr>
              <a:spLocks noChangeAspect="1" noChangeArrowheads="1"/>
            </p:cNvSpPr>
            <p:nvPr/>
          </p:nvSpPr>
          <p:spPr bwMode="auto">
            <a:xfrm>
              <a:off x="5781930" y="1217019"/>
              <a:ext cx="194400" cy="17960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58193" y="1394300"/>
              <a:ext cx="194041" cy="1003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fi-FI" sz="800" b="1" dirty="0">
                <a:latin typeface="Times New Roman" pitchFamily="18" charset="0"/>
              </a:endParaRPr>
            </a:p>
          </p:txBody>
        </p:sp>
        <p:sp>
          <p:nvSpPr>
            <p:cNvPr id="22" name="Rectangle 23"/>
            <p:cNvSpPr>
              <a:spLocks noChangeAspect="1" noChangeArrowheads="1"/>
            </p:cNvSpPr>
            <p:nvPr/>
          </p:nvSpPr>
          <p:spPr bwMode="auto">
            <a:xfrm>
              <a:off x="5457833" y="1319783"/>
              <a:ext cx="194401" cy="7684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altLang="fi-FI" sz="800" b="1" dirty="0">
                <a:latin typeface="Times New Roman" pitchFamily="18" charset="0"/>
              </a:endParaRPr>
            </a:p>
          </p:txBody>
        </p:sp>
      </p:grpSp>
      <p:sp>
        <p:nvSpPr>
          <p:cNvPr id="29" name="TextBox 422"/>
          <p:cNvSpPr txBox="1"/>
          <p:nvPr/>
        </p:nvSpPr>
        <p:spPr>
          <a:xfrm>
            <a:off x="5534486" y="25004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</a:t>
            </a:r>
            <a:endParaRPr lang="fi-FI" dirty="0"/>
          </a:p>
        </p:txBody>
      </p:sp>
      <p:sp>
        <p:nvSpPr>
          <p:cNvPr id="30" name="TextBox 423"/>
          <p:cNvSpPr txBox="1"/>
          <p:nvPr/>
        </p:nvSpPr>
        <p:spPr>
          <a:xfrm>
            <a:off x="6186218" y="250765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</a:t>
            </a:r>
            <a:endParaRPr lang="fi-FI" dirty="0"/>
          </a:p>
        </p:txBody>
      </p:sp>
      <p:sp>
        <p:nvSpPr>
          <p:cNvPr id="31" name="TextBox 424"/>
          <p:cNvSpPr txBox="1"/>
          <p:nvPr/>
        </p:nvSpPr>
        <p:spPr>
          <a:xfrm>
            <a:off x="5846331" y="250765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B</a:t>
            </a:r>
            <a:endParaRPr lang="fi-FI" dirty="0"/>
          </a:p>
        </p:txBody>
      </p:sp>
      <p:cxnSp>
        <p:nvCxnSpPr>
          <p:cNvPr id="32" name="Straight Connector 426"/>
          <p:cNvCxnSpPr/>
          <p:nvPr/>
        </p:nvCxnSpPr>
        <p:spPr>
          <a:xfrm>
            <a:off x="5416354" y="2588888"/>
            <a:ext cx="11924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 32"/>
          <p:cNvSpPr/>
          <p:nvPr/>
        </p:nvSpPr>
        <p:spPr>
          <a:xfrm>
            <a:off x="2671603" y="1565139"/>
            <a:ext cx="1699072" cy="2362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2645204" y="1527811"/>
            <a:ext cx="113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 smtClean="0"/>
              <a:t>Alternative</a:t>
            </a:r>
            <a:r>
              <a:rPr lang="fi-FI" sz="1400" dirty="0" smtClean="0"/>
              <a:t> </a:t>
            </a:r>
            <a:r>
              <a:rPr lang="fi-FI" sz="1400" dirty="0"/>
              <a:t>A</a:t>
            </a:r>
            <a:endParaRPr lang="en-US" sz="1400" dirty="0"/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3738678" y="1594139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3946575" y="1594595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2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155608" y="1598105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3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3738575" y="1892356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3946472" y="189281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5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4155505" y="189632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7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3738575" y="2196503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3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3946472" y="2196959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4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155505" y="2200469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fi-FI" sz="800" b="1" dirty="0" smtClean="0">
                <a:latin typeface="Times New Roman" pitchFamily="18" charset="0"/>
              </a:rPr>
              <a:t>5</a:t>
            </a:r>
            <a:endParaRPr lang="en-US" altLang="fi-FI" sz="800" b="1" dirty="0">
              <a:latin typeface="Times New Roman" pitchFamily="18" charset="0"/>
            </a:endParaRPr>
          </a:p>
        </p:txBody>
      </p:sp>
      <p:sp>
        <p:nvSpPr>
          <p:cNvPr id="44" name="TextBox 403"/>
          <p:cNvSpPr txBox="1"/>
          <p:nvPr/>
        </p:nvSpPr>
        <p:spPr>
          <a:xfrm>
            <a:off x="3108665" y="2373443"/>
            <a:ext cx="987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Value </a:t>
            </a:r>
            <a:r>
              <a:rPr lang="fi-FI" sz="1200" dirty="0" err="1" smtClean="0"/>
              <a:t>model</a:t>
            </a:r>
            <a:endParaRPr lang="fi-FI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38"/>
              <p:cNvSpPr/>
              <p:nvPr/>
            </p:nvSpPr>
            <p:spPr>
              <a:xfrm>
                <a:off x="3181916" y="2602550"/>
                <a:ext cx="792541" cy="39055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800" i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i-FI" sz="800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i-FI" sz="800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</m:t>
                          </m:r>
                        </m:e>
                      </m:nary>
                    </m:oMath>
                  </m:oMathPara>
                </a14:m>
                <a:endParaRPr lang="fi-FI" sz="8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16" y="2602550"/>
                <a:ext cx="792541" cy="390556"/>
              </a:xfrm>
              <a:prstGeom prst="rect">
                <a:avLst/>
              </a:prstGeom>
              <a:blipFill rotWithShape="0">
                <a:blip r:embed="rId2"/>
                <a:stretch>
                  <a:fillRect t="-103077" r="-67939" b="-143077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uorakulmio 45"/>
          <p:cNvSpPr/>
          <p:nvPr/>
        </p:nvSpPr>
        <p:spPr>
          <a:xfrm>
            <a:off x="2671602" y="1856785"/>
            <a:ext cx="1699072" cy="2362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Suorakulmio 46"/>
          <p:cNvSpPr/>
          <p:nvPr/>
        </p:nvSpPr>
        <p:spPr>
          <a:xfrm>
            <a:off x="2648409" y="1819457"/>
            <a:ext cx="1131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 smtClean="0"/>
              <a:t>Alternative</a:t>
            </a:r>
            <a:r>
              <a:rPr lang="fi-FI" sz="1400" dirty="0" smtClean="0"/>
              <a:t> </a:t>
            </a:r>
            <a:r>
              <a:rPr lang="fi-FI" sz="1400" dirty="0"/>
              <a:t>B</a:t>
            </a:r>
            <a:endParaRPr lang="en-US" sz="1400" dirty="0"/>
          </a:p>
        </p:txBody>
      </p:sp>
      <p:sp>
        <p:nvSpPr>
          <p:cNvPr id="48" name="Suorakulmio 47"/>
          <p:cNvSpPr/>
          <p:nvPr/>
        </p:nvSpPr>
        <p:spPr>
          <a:xfrm>
            <a:off x="2671602" y="2149058"/>
            <a:ext cx="1699072" cy="2362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Suorakulmio 48"/>
          <p:cNvSpPr/>
          <p:nvPr/>
        </p:nvSpPr>
        <p:spPr>
          <a:xfrm>
            <a:off x="2649210" y="2111730"/>
            <a:ext cx="1129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 err="1" smtClean="0"/>
              <a:t>Alternative</a:t>
            </a:r>
            <a:r>
              <a:rPr lang="fi-FI" sz="1400" dirty="0" smtClean="0"/>
              <a:t> </a:t>
            </a:r>
            <a:r>
              <a:rPr lang="fi-FI" sz="1400" dirty="0"/>
              <a:t>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0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85125" cy="1079500"/>
          </a:xfrm>
        </p:spPr>
        <p:txBody>
          <a:bodyPr/>
          <a:lstStyle/>
          <a:p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benefit-cost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1286270"/>
            <a:ext cx="7549992" cy="2070722"/>
          </a:xfrm>
        </p:spPr>
      </p:pic>
      <p:sp>
        <p:nvSpPr>
          <p:cNvPr id="3" name="Tekstiruutu 2"/>
          <p:cNvSpPr txBox="1"/>
          <p:nvPr/>
        </p:nvSpPr>
        <p:spPr>
          <a:xfrm>
            <a:off x="703164" y="3574919"/>
            <a:ext cx="7272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 err="1" smtClean="0"/>
              <a:t>Take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actions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with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highest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benefit-cost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ratio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until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budget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cap</a:t>
            </a:r>
            <a:r>
              <a:rPr lang="fi-FI" sz="2400" b="1" dirty="0" smtClean="0"/>
              <a:t> is </a:t>
            </a:r>
            <a:r>
              <a:rPr lang="fi-FI" sz="2400" b="1" dirty="0" err="1" smtClean="0"/>
              <a:t>reached</a:t>
            </a:r>
            <a:endParaRPr lang="fi-FI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Heuristic</a:t>
            </a:r>
            <a:r>
              <a:rPr lang="fi-FI" sz="2400" dirty="0" smtClean="0"/>
              <a:t> </a:t>
            </a:r>
            <a:r>
              <a:rPr lang="fi-FI" sz="2400" dirty="0" err="1" smtClean="0"/>
              <a:t>solution</a:t>
            </a:r>
            <a:r>
              <a:rPr lang="fi-FI" sz="2400" dirty="0" smtClean="0"/>
              <a:t> to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knapsack</a:t>
            </a:r>
            <a:r>
              <a:rPr lang="fi-FI" sz="2400" dirty="0" smtClean="0"/>
              <a:t> </a:t>
            </a:r>
            <a:r>
              <a:rPr lang="fi-FI" sz="2400" dirty="0" err="1" smtClean="0"/>
              <a:t>problem</a:t>
            </a:r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rgbClr val="FF0000"/>
                </a:solidFill>
              </a:rPr>
              <a:t>No </a:t>
            </a:r>
            <a:r>
              <a:rPr lang="fi-FI" sz="2400" dirty="0" err="1" smtClean="0">
                <a:solidFill>
                  <a:srgbClr val="FF0000"/>
                </a:solidFill>
              </a:rPr>
              <a:t>modeling</a:t>
            </a:r>
            <a:r>
              <a:rPr lang="fi-FI" sz="2400" dirty="0" smtClean="0">
                <a:solidFill>
                  <a:srgbClr val="FF0000"/>
                </a:solidFill>
              </a:rPr>
              <a:t> of </a:t>
            </a:r>
            <a:r>
              <a:rPr lang="fi-FI" sz="2400" dirty="0" err="1" smtClean="0">
                <a:solidFill>
                  <a:srgbClr val="FF0000"/>
                </a:solidFill>
              </a:rPr>
              <a:t>interdependencies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or</a:t>
            </a:r>
            <a:r>
              <a:rPr lang="fi-FI" sz="2400" dirty="0" smtClean="0">
                <a:solidFill>
                  <a:srgbClr val="FF0000"/>
                </a:solidFill>
              </a:rPr>
              <a:t> </a:t>
            </a:r>
            <a:r>
              <a:rPr lang="fi-FI" sz="2400" dirty="0" err="1" smtClean="0">
                <a:solidFill>
                  <a:srgbClr val="FF0000"/>
                </a:solidFill>
              </a:rPr>
              <a:t>synergies</a:t>
            </a:r>
            <a:endParaRPr lang="fi-FI" sz="2400" dirty="0" smtClean="0">
              <a:solidFill>
                <a:srgbClr val="FF0000"/>
              </a:solidFill>
            </a:endParaRPr>
          </a:p>
          <a:p>
            <a:endParaRPr lang="en-US" sz="1200" dirty="0" smtClean="0"/>
          </a:p>
          <a:p>
            <a:r>
              <a:rPr lang="en-US" sz="2400" dirty="0" smtClean="0"/>
              <a:t>    </a:t>
            </a:r>
            <a:r>
              <a:rPr lang="en-US" sz="2000" dirty="0" err="1" smtClean="0"/>
              <a:t>Kleinmuntz</a:t>
            </a:r>
            <a:r>
              <a:rPr lang="en-US" sz="2000" dirty="0" smtClean="0"/>
              <a:t> </a:t>
            </a:r>
            <a:r>
              <a:rPr lang="en-US" sz="2000" dirty="0"/>
              <a:t>(2007)</a:t>
            </a:r>
          </a:p>
          <a:p>
            <a:endParaRPr lang="fi-FI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uorakulmio 4"/>
          <p:cNvSpPr/>
          <p:nvPr/>
        </p:nvSpPr>
        <p:spPr bwMode="auto">
          <a:xfrm>
            <a:off x="4092964" y="2409890"/>
            <a:ext cx="1584176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AL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Perust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2071</Words>
  <Application>Microsoft Office PowerPoint</Application>
  <PresentationFormat>Näytössä katseltava diaesitys (4:3)</PresentationFormat>
  <Paragraphs>347</Paragraphs>
  <Slides>33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33</vt:i4>
      </vt:variant>
    </vt:vector>
  </HeadingPairs>
  <TitlesOfParts>
    <vt:vector size="49" baseType="lpstr">
      <vt:lpstr>Arial</vt:lpstr>
      <vt:lpstr>Calibri</vt:lpstr>
      <vt:lpstr>Cambria Math</vt:lpstr>
      <vt:lpstr>Georgia</vt:lpstr>
      <vt:lpstr>Math Font</vt:lpstr>
      <vt:lpstr>Times New Roman</vt:lpstr>
      <vt:lpstr>SAL</vt:lpstr>
      <vt:lpstr>aalto_Science</vt:lpstr>
      <vt:lpstr>1_aalto_Science</vt:lpstr>
      <vt:lpstr>SALgreen</vt:lpstr>
      <vt:lpstr>1_SALgreen</vt:lpstr>
      <vt:lpstr>2_SALgreen</vt:lpstr>
      <vt:lpstr>3_SALgreen</vt:lpstr>
      <vt:lpstr>4_SALgreen</vt:lpstr>
      <vt:lpstr>5_SALgreen</vt:lpstr>
      <vt:lpstr>6_SALgreen</vt:lpstr>
      <vt:lpstr>Supporting Environmental Decision Making with Portfolio Decision Analysis </vt:lpstr>
      <vt:lpstr>Content</vt:lpstr>
      <vt:lpstr>Multicriteria evaluation in environmental decisions</vt:lpstr>
      <vt:lpstr>Environmental management decisions  are portfolio problems</vt:lpstr>
      <vt:lpstr>Example: Climate Stabilization Wedges Game</vt:lpstr>
      <vt:lpstr>Used a lot in practice</vt:lpstr>
      <vt:lpstr>Portfolio approaches</vt:lpstr>
      <vt:lpstr>Multi-criteria decision analysis</vt:lpstr>
      <vt:lpstr>Simple benefit-cost analysis</vt:lpstr>
      <vt:lpstr>PowerPoint-esitys</vt:lpstr>
      <vt:lpstr>PowerPoint-esitys</vt:lpstr>
      <vt:lpstr>PowerPoint-esitys</vt:lpstr>
      <vt:lpstr>Multi-Objective Optimization</vt:lpstr>
      <vt:lpstr>A portfolio decision analysis framework</vt:lpstr>
      <vt:lpstr>1. Define problem context and scope</vt:lpstr>
      <vt:lpstr>3. Specify portfolio constraints and consequences </vt:lpstr>
      <vt:lpstr>5. Optimize and analyze results  </vt:lpstr>
      <vt:lpstr>Illustrative example: Water savings in urban environment Mitchell et al. 2007</vt:lpstr>
      <vt:lpstr>Objectives and actions</vt:lpstr>
      <vt:lpstr>Constraints and consequences</vt:lpstr>
      <vt:lpstr>Things typically looked for</vt:lpstr>
      <vt:lpstr>Value model</vt:lpstr>
      <vt:lpstr>Three cases analyzed</vt:lpstr>
      <vt:lpstr>Case 1 (no weights used)</vt:lpstr>
      <vt:lpstr>Non-dominated portfolios</vt:lpstr>
      <vt:lpstr>Performances of non-dominated portfolios</vt:lpstr>
      <vt:lpstr>Case 2 (Incomplete weight statements)</vt:lpstr>
      <vt:lpstr>Case 2a (Incomplete weight statements, budget 45M$)</vt:lpstr>
      <vt:lpstr>PowerPoint-esitys</vt:lpstr>
      <vt:lpstr>Robust Portfolio Modeling</vt:lpstr>
      <vt:lpstr>Conclusions</vt:lpstr>
      <vt:lpstr>Thank you </vt:lpstr>
      <vt:lpstr>PowerPoint-esitys</vt:lpstr>
    </vt:vector>
  </TitlesOfParts>
  <Company>Comptel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 Schantz Anton</dc:creator>
  <cp:lastModifiedBy>Lahtinen Tuomas</cp:lastModifiedBy>
  <cp:revision>174</cp:revision>
  <cp:lastPrinted>2015-06-24T13:21:42Z</cp:lastPrinted>
  <dcterms:created xsi:type="dcterms:W3CDTF">2014-07-01T12:17:40Z</dcterms:created>
  <dcterms:modified xsi:type="dcterms:W3CDTF">2015-06-24T13:41:35Z</dcterms:modified>
</cp:coreProperties>
</file>