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2" r:id="rId2"/>
    <p:sldId id="311" r:id="rId3"/>
    <p:sldId id="258" r:id="rId4"/>
    <p:sldId id="283" r:id="rId5"/>
    <p:sldId id="312" r:id="rId6"/>
    <p:sldId id="313" r:id="rId7"/>
    <p:sldId id="261" r:id="rId8"/>
    <p:sldId id="266" r:id="rId9"/>
    <p:sldId id="314" r:id="rId10"/>
    <p:sldId id="315" r:id="rId11"/>
    <p:sldId id="289" r:id="rId12"/>
    <p:sldId id="291" r:id="rId13"/>
    <p:sldId id="290" r:id="rId14"/>
    <p:sldId id="309" r:id="rId15"/>
    <p:sldId id="316" r:id="rId16"/>
    <p:sldId id="321" r:id="rId17"/>
    <p:sldId id="320" r:id="rId18"/>
    <p:sldId id="304" r:id="rId19"/>
    <p:sldId id="317" r:id="rId20"/>
    <p:sldId id="256" r:id="rId21"/>
    <p:sldId id="319" r:id="rId22"/>
    <p:sldId id="318" r:id="rId23"/>
    <p:sldId id="322" r:id="rId24"/>
    <p:sldId id="262" r:id="rId25"/>
    <p:sldId id="352" r:id="rId26"/>
    <p:sldId id="330" r:id="rId27"/>
    <p:sldId id="353" r:id="rId28"/>
    <p:sldId id="342" r:id="rId29"/>
    <p:sldId id="344" r:id="rId30"/>
    <p:sldId id="345" r:id="rId31"/>
    <p:sldId id="347" r:id="rId32"/>
    <p:sldId id="346" r:id="rId33"/>
    <p:sldId id="343" r:id="rId34"/>
    <p:sldId id="348" r:id="rId35"/>
    <p:sldId id="354" r:id="rId36"/>
    <p:sldId id="355" r:id="rId37"/>
    <p:sldId id="339" r:id="rId38"/>
    <p:sldId id="340" r:id="rId39"/>
    <p:sldId id="356" r:id="rId40"/>
    <p:sldId id="357" r:id="rId41"/>
    <p:sldId id="323" r:id="rId42"/>
    <p:sldId id="325" r:id="rId43"/>
    <p:sldId id="350" r:id="rId44"/>
    <p:sldId id="358" r:id="rId45"/>
  </p:sldIdLst>
  <p:sldSz cx="9906000" cy="6858000" type="A4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ponen Juho" initials="RJ" lastIdx="1" clrIdx="0">
    <p:extLst>
      <p:ext uri="{19B8F6BF-5375-455C-9EA6-DF929625EA0E}">
        <p15:presenceInfo xmlns:p15="http://schemas.microsoft.com/office/powerpoint/2012/main" userId="S::juho.roponen@aalto.fi::31b23ffd-a523-404f-ad4c-b33d0a67d9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816" y="1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9T15:27:25.122" idx="1">
    <p:pos x="3924" y="2666"/>
    <p:text>Kaikki tietävät, että neliöjuuri kaksi on tasan 1,5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096" y="0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448C0BF-0809-4347-B26F-C045FAC26C90}" type="datetimeFigureOut">
              <a:rPr lang="fi-FI" smtClean="0"/>
              <a:t>27.2.2023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09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096" y="9443709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6126DDE-C63E-42DF-986D-864C94EFB1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80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096" y="0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F818C45-FA9C-4476-9F55-0BCF04F6BBC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98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679" y="4785005"/>
            <a:ext cx="5448607" cy="3915293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709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096" y="9443709"/>
            <a:ext cx="2951262" cy="49880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EB41B7D-A711-47F3-824F-724664FB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77850" y="1752600"/>
            <a:ext cx="8420100" cy="1143000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352800"/>
            <a:ext cx="69342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500"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SzPct val="100000"/>
              <a:buFont typeface="+mj-lt"/>
              <a:buAutoNum type="arabicPeriod"/>
              <a:defRPr>
                <a:latin typeface="+mn-lt"/>
              </a:defRPr>
            </a:lvl1pPr>
            <a:lvl2pPr marL="800100" indent="-342900">
              <a:buFont typeface="+mj-lt"/>
              <a:buAutoNum type="arabicPeriod"/>
              <a:defRPr>
                <a:latin typeface="+mj-lt"/>
              </a:defRPr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838200"/>
            <a:ext cx="9007475" cy="650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4050" y="1612900"/>
            <a:ext cx="442277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12900"/>
            <a:ext cx="442277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8175" y="838200"/>
            <a:ext cx="9007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908051" y="685799"/>
            <a:ext cx="8119572" cy="2442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730250" y="6356350"/>
            <a:ext cx="88963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9267825" y="6479158"/>
            <a:ext cx="3841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fld id="{0B51BBAA-0564-4977-AFA5-CF90AA41F24C}" type="slidenum">
              <a:rPr lang="en-GB" sz="1300">
                <a:solidFill>
                  <a:srgbClr val="4D4D4D"/>
                </a:solidFill>
              </a:rPr>
              <a:pPr defTabSz="762000"/>
              <a:t>‹#›</a:t>
            </a:fld>
            <a:endParaRPr lang="en-GB" sz="1300" dirty="0">
              <a:solidFill>
                <a:srgbClr val="4D4D4D"/>
              </a:solidFill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1612900"/>
            <a:ext cx="899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 err="1"/>
              <a:t>kjk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7DB5B-55D9-4962-A806-4110144C2768}"/>
              </a:ext>
            </a:extLst>
          </p:cNvPr>
          <p:cNvSpPr txBox="1"/>
          <p:nvPr userDrawn="1"/>
        </p:nvSpPr>
        <p:spPr>
          <a:xfrm>
            <a:off x="638175" y="6484328"/>
            <a:ext cx="6086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juho.roponen@aalto.fi			    SAL-</a:t>
            </a:r>
            <a:r>
              <a:rPr lang="fi-FI" sz="1200" dirty="0" err="1"/>
              <a:t>seminar</a:t>
            </a:r>
            <a:endParaRPr lang="en-FI" sz="12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5536358-3F93-4CA3-AA31-3137317E3B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138" y="-245024"/>
            <a:ext cx="3202991" cy="14088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79B47F-9F20-A354-E162-326AE4F319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54908" y="130827"/>
            <a:ext cx="610007" cy="610007"/>
            <a:chOff x="5743575" y="3343275"/>
            <a:chExt cx="2414588" cy="24145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58EDA8-9214-2DE0-F861-2F679A2765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575" y="3343275"/>
              <a:ext cx="2414588" cy="24145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2075" tIns="46038" rIns="92075" bIns="46038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31E14DC-E70B-025A-44B4-D356033E1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85356" y="3385056"/>
              <a:ext cx="2331025" cy="2331025"/>
            </a:xfrm>
            <a:prstGeom prst="rect">
              <a:avLst/>
            </a:prstGeom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CFD249-362C-661D-A218-C8BF84E5A09A}"/>
              </a:ext>
            </a:extLst>
          </p:cNvPr>
          <p:cNvSpPr txBox="1"/>
          <p:nvPr userDrawn="1"/>
        </p:nvSpPr>
        <p:spPr>
          <a:xfrm>
            <a:off x="7276140" y="139578"/>
            <a:ext cx="1884045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Analysis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61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3D63-A56B-47BA-BACA-9A291581D589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587577" y="2448690"/>
            <a:ext cx="8420100" cy="728850"/>
          </a:xfrm>
        </p:spPr>
        <p:txBody>
          <a:bodyPr/>
          <a:lstStyle/>
          <a:p>
            <a:r>
              <a:rPr lang="en-US" dirty="0"/>
              <a:t>Cross-impact Analysis </a:t>
            </a:r>
            <a:br>
              <a:rPr lang="en-US" dirty="0"/>
            </a:br>
            <a:r>
              <a:rPr lang="en-US" dirty="0"/>
              <a:t>and Adversarial Risk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64F48-56A7-4C74-8DDF-7C93BBA993F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20800" y="4007796"/>
            <a:ext cx="6934200" cy="2082228"/>
          </a:xfrm>
        </p:spPr>
        <p:txBody>
          <a:bodyPr/>
          <a:lstStyle/>
          <a:p>
            <a:pPr algn="l"/>
            <a:r>
              <a:rPr lang="en-US" dirty="0"/>
              <a:t>Juho Roponen</a:t>
            </a:r>
          </a:p>
          <a:p>
            <a:pPr algn="l"/>
            <a:r>
              <a:rPr lang="en-US" dirty="0"/>
              <a:t>Aalto University</a:t>
            </a:r>
            <a:br>
              <a:rPr lang="en-US" dirty="0"/>
            </a:br>
            <a:r>
              <a:rPr lang="en-US" dirty="0"/>
              <a:t>Systems Analysis Laboratory</a:t>
            </a:r>
          </a:p>
        </p:txBody>
      </p:sp>
    </p:spTree>
    <p:extLst>
      <p:ext uri="{BB962C8B-B14F-4D97-AF65-F5344CB8AC3E}">
        <p14:creationId xmlns:p14="http://schemas.microsoft.com/office/powerpoint/2010/main" val="27506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CDFF-4788-45D1-AFFE-EA09A10F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judgement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5B1F-DF8B-4241-9AAE-D29552C42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3D-printing example, there were 11 uncertainty factors with 3 states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number of state probabilities for the uncertainty factors was 33.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cross-impact matrix had 495 elements.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possible to form 3</a:t>
            </a:r>
            <a:r>
              <a:rPr lang="en-US" baseline="30000" dirty="0"/>
              <a:t>11</a:t>
            </a:r>
            <a:r>
              <a:rPr lang="en-US" dirty="0"/>
              <a:t> = 177 147 scenarios as a combination of the states.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workshop lasted 4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1/3 on familiarizing the participants with CIA,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1/3 on examining and adjusting the uncertainty factors and estimating state probabilities,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1/3 on eliciting the cross-impact matrix.</a:t>
            </a:r>
          </a:p>
        </p:txBody>
      </p:sp>
    </p:spTree>
    <p:extLst>
      <p:ext uri="{BB962C8B-B14F-4D97-AF65-F5344CB8AC3E}">
        <p14:creationId xmlns:p14="http://schemas.microsoft.com/office/powerpoint/2010/main" val="120928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60D7-FE80-4905-991A-4E97A94B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factors in the years 2030-2040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BF16-C925-4FCD-8D37-1182A7DB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industry growth</a:t>
            </a: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Finnish industry growth</a:t>
            </a: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printing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printing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graduates from Finnish universities and polytechnics. </a:t>
            </a: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the laws governing 3D-printing</a:t>
            </a: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Standardization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printing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3D-models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3D-printed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Finnish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3D-models and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Finnish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3D-printing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Finnish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peacetime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>
              <a:spcBef>
                <a:spcPts val="1200"/>
              </a:spcBef>
              <a:buFont typeface="+mj-lt"/>
              <a:buAutoNum type="alphaUcPeriod"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3D-printing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Finnish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lphaU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3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9C11-7FD3-4108-9447-F7025C39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Global 3D-printing industry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D1CF-1CF0-4DBA-B94D-BAF3F14E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</a:t>
            </a:r>
            <a:r>
              <a:rPr lang="fi-FI" b="1" dirty="0" err="1"/>
              <a:t>slows</a:t>
            </a:r>
            <a:r>
              <a:rPr lang="fi-FI" b="1" dirty="0"/>
              <a:t> </a:t>
            </a:r>
            <a:r>
              <a:rPr lang="fi-FI" b="1" dirty="0" err="1"/>
              <a:t>down</a:t>
            </a:r>
            <a:r>
              <a:rPr lang="fi-FI" b="1" dirty="0"/>
              <a:t>. 			p=0.3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Max. 16% </a:t>
            </a:r>
            <a:r>
              <a:rPr lang="fi-FI" dirty="0" err="1"/>
              <a:t>annually</a:t>
            </a:r>
            <a:r>
              <a:rPr lang="fi-FI" dirty="0"/>
              <a:t>, </a:t>
            </a:r>
            <a:r>
              <a:rPr lang="fi-FI" dirty="0" err="1"/>
              <a:t>around</a:t>
            </a:r>
            <a:r>
              <a:rPr lang="fi-FI" dirty="0"/>
              <a:t> 4-times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2030 and 17-times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2040.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</a:t>
            </a:r>
            <a:r>
              <a:rPr lang="fi-FI" dirty="0" err="1"/>
              <a:t>continues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current</a:t>
            </a:r>
            <a:r>
              <a:rPr lang="fi-FI" b="1" dirty="0"/>
              <a:t> </a:t>
            </a:r>
            <a:r>
              <a:rPr lang="fi-FI" b="1" dirty="0" err="1"/>
              <a:t>pace</a:t>
            </a:r>
            <a:r>
              <a:rPr lang="fi-FI" b="1" dirty="0"/>
              <a:t>. 	p=0.5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21% </a:t>
            </a:r>
            <a:r>
              <a:rPr lang="fi-FI" dirty="0" err="1"/>
              <a:t>annually</a:t>
            </a:r>
            <a:r>
              <a:rPr lang="fi-FI" dirty="0"/>
              <a:t>, </a:t>
            </a:r>
            <a:r>
              <a:rPr lang="fi-FI" dirty="0" err="1"/>
              <a:t>around</a:t>
            </a:r>
            <a:r>
              <a:rPr lang="fi-FI" dirty="0"/>
              <a:t> 5.5-times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2030 and 37-times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2040.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corresponds</a:t>
            </a:r>
            <a:r>
              <a:rPr lang="fi-FI" dirty="0"/>
              <a:t> to </a:t>
            </a:r>
            <a:r>
              <a:rPr lang="fi-FI" dirty="0" err="1"/>
              <a:t>about</a:t>
            </a:r>
            <a:r>
              <a:rPr lang="fi-FI" dirty="0"/>
              <a:t> 0,15%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</a:t>
            </a:r>
            <a:r>
              <a:rPr lang="fi-FI" dirty="0" err="1"/>
              <a:t>manufacturing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growth</a:t>
            </a:r>
            <a:r>
              <a:rPr lang="fi-FI" dirty="0"/>
              <a:t> </a:t>
            </a:r>
            <a:r>
              <a:rPr lang="fi-FI" dirty="0" err="1"/>
              <a:t>speed</a:t>
            </a:r>
            <a:r>
              <a:rPr lang="fi-FI" dirty="0"/>
              <a:t> </a:t>
            </a:r>
            <a:r>
              <a:rPr lang="fi-FI" b="1" dirty="0" err="1"/>
              <a:t>increases</a:t>
            </a:r>
            <a:r>
              <a:rPr lang="fi-FI" b="1" dirty="0"/>
              <a:t>			p=0.2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26% </a:t>
            </a:r>
            <a:r>
              <a:rPr lang="fi-FI" dirty="0" err="1"/>
              <a:t>annually</a:t>
            </a:r>
            <a:r>
              <a:rPr lang="fi-FI" dirty="0"/>
              <a:t>, </a:t>
            </a:r>
            <a:r>
              <a:rPr lang="fi-FI" dirty="0" err="1"/>
              <a:t>about</a:t>
            </a:r>
            <a:r>
              <a:rPr lang="fi-FI" dirty="0"/>
              <a:t> 8-times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2030 and 80-times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2040.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1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EE5C-C77E-44FC-B270-7C42B1CF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Cross-impact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F5EE-B907-4322-A02F-15AFC569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-3 to 3,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calculations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probabilty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happened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 to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third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endParaRPr lang="fi-F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 to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Remains the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endParaRPr lang="fi-F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971800" algn="ctr"/>
              </a:tabLs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880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3015E-BC0C-4E9A-A5BC-0AA82D0C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3" y="705648"/>
            <a:ext cx="5572125" cy="54768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3FAFB0-3C39-43BE-89A3-93D251AE8CEB}"/>
              </a:ext>
            </a:extLst>
          </p:cNvPr>
          <p:cNvSpPr/>
          <p:nvPr/>
        </p:nvSpPr>
        <p:spPr bwMode="auto">
          <a:xfrm>
            <a:off x="1026647" y="705648"/>
            <a:ext cx="3623049" cy="25933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7DFC43-88E2-4F73-9369-E5720DDF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838200"/>
            <a:ext cx="9007475" cy="1032435"/>
          </a:xfrm>
        </p:spPr>
        <p:txBody>
          <a:bodyPr/>
          <a:lstStyle/>
          <a:p>
            <a:r>
              <a:rPr lang="fi-FI" dirty="0" err="1"/>
              <a:t>Dependencies</a:t>
            </a:r>
            <a:r>
              <a:rPr lang="fi-FI" dirty="0"/>
              <a:t> </a:t>
            </a:r>
            <a:r>
              <a:rPr lang="fi-FI" dirty="0" err="1"/>
              <a:t>between</a:t>
            </a:r>
            <a:br>
              <a:rPr lang="fi-FI" dirty="0"/>
            </a:br>
            <a:r>
              <a:rPr lang="fi-FI" dirty="0" err="1"/>
              <a:t>uncertainty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5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2F53-4239-4B58-86F9-95B47F03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scenario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1A00-A977-4E90-8F2E-1B0B58FC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Scenario probabilities were computed with an optimization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resulting joint probability distribution over scenarios is the best fit for the cross-impact estimates.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also get conditional probability distributions for the states of the uncertainty factors.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Optimization is done in less than 10 seconds.</a:t>
            </a:r>
            <a:br>
              <a:rPr lang="en-US" dirty="0"/>
            </a:br>
            <a:r>
              <a:rPr lang="en-US" sz="3200" dirty="0"/>
              <a:t>⇒</a:t>
            </a:r>
            <a:r>
              <a:rPr lang="en-US" dirty="0"/>
              <a:t> The estimates can be readjusted, and the distributions quickly recalculated.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8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8B40-688A-43E0-BE7E-47160921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model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1B72-0393-4F85-AF94-EDA14134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Determines the scenario probability distribution that best fits the given cross-impact estimates.</a:t>
            </a:r>
          </a:p>
          <a:p>
            <a:pPr marL="0" indent="0">
              <a:buNone/>
            </a:pPr>
            <a:r>
              <a:rPr lang="en-US" dirty="0"/>
              <a:t>Using constraints: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Scenarios are exhaustive and mutually exclusive ⇒  Conditional probability mass distribution sums up to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Conditional probability distributions match the probability estimates for the states of uncertainty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probabilities are in the interval [0,1].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86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8B40-688A-43E0-BE7E-47160921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model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1B72-0393-4F85-AF94-EDA14134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Determines the scenario probability distribution that best fits the given cross-impact estimates.</a:t>
            </a:r>
          </a:p>
          <a:p>
            <a:pPr marL="0" indent="0">
              <a:buNone/>
            </a:pPr>
            <a:r>
              <a:rPr lang="en-US" dirty="0"/>
              <a:t>Using constraints: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Scenarios are exhaustive and mutually exclusive ⇒  Conditional probability mass distribution sums up to 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Conditional probability distributions match the probability estimates for the states of uncertainty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probabilities are in the interval [0,1].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763C74-5046-4CEE-9018-96BC81594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2"/>
          <a:stretch/>
        </p:blipFill>
        <p:spPr>
          <a:xfrm>
            <a:off x="134923" y="1648105"/>
            <a:ext cx="9771077" cy="918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51A60-2B8F-41CB-9AC9-3379B93E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2" y="3278727"/>
            <a:ext cx="8934276" cy="775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D6F54B-4BF3-4BF7-B0ED-C2B5282B9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2" y="4216633"/>
            <a:ext cx="8934276" cy="926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8C055D-1715-4C4A-A798-01FE67DAB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98" y="5305629"/>
            <a:ext cx="8649050" cy="7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FCF6-1675-4349-959A-E86BDE83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changes in the price of 3D-printing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AE73-D887-45FD-8BBA-38DC77F24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9" y="1489075"/>
            <a:ext cx="5522782" cy="4761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8EB0FF-0D01-452F-AC79-7459D2D54F0D}"/>
              </a:ext>
            </a:extLst>
          </p:cNvPr>
          <p:cNvSpPr txBox="1"/>
          <p:nvPr/>
        </p:nvSpPr>
        <p:spPr>
          <a:xfrm>
            <a:off x="901907" y="1746355"/>
            <a:ext cx="3005528" cy="1833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 to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third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endParaRPr lang="fi-FI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Decreases to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thirds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Remains the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endParaRPr lang="fi-FI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</a:tabLst>
            </a:pPr>
            <a:r>
              <a:rPr lang="fi-FI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triple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8B7FF-7D42-4782-B1EF-6DEA683732AA}"/>
              </a:ext>
            </a:extLst>
          </p:cNvPr>
          <p:cNvSpPr txBox="1"/>
          <p:nvPr/>
        </p:nvSpPr>
        <p:spPr>
          <a:xfrm>
            <a:off x="215146" y="3979889"/>
            <a:ext cx="569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C8429E-8209-4109-9A29-B0B128E8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00" y="2217676"/>
            <a:ext cx="3658850" cy="33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9A33-BBEF-409D-A54A-D2874E5A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probabilistic scenario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623A-64E5-4734-81A3-9CF8623CF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optimization model and all tools are generic.</a:t>
            </a:r>
            <a:br>
              <a:rPr lang="en-US" dirty="0"/>
            </a:br>
            <a:r>
              <a:rPr lang="en-US" sz="2800" dirty="0"/>
              <a:t>⇒</a:t>
            </a:r>
            <a:r>
              <a:rPr lang="en-US" dirty="0"/>
              <a:t> They can be used in any expert judgement based scenario processes.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Scenario probabilities can be used to examine the total system risk or to identify high risk scenarios.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Conditional probability distributions for the states of the uncertainty factors can be used to create a Bayes network to explore what-if questions. </a:t>
            </a:r>
          </a:p>
        </p:txBody>
      </p:sp>
    </p:spTree>
    <p:extLst>
      <p:ext uri="{BB962C8B-B14F-4D97-AF65-F5344CB8AC3E}">
        <p14:creationId xmlns:p14="http://schemas.microsoft.com/office/powerpoint/2010/main" val="97210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2B40-69CB-4005-983D-46CD8DDA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DD0D-65D9-422F-A10D-9F1AB92A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612900"/>
            <a:ext cx="4983352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Systematic foresight is important for strategic decisions in business, policy and defense planning.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One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accurately</a:t>
            </a:r>
            <a:r>
              <a:rPr lang="fi-FI" dirty="0"/>
              <a:t> </a:t>
            </a:r>
            <a:r>
              <a:rPr lang="fi-FI" dirty="0" err="1"/>
              <a:t>predict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,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decisions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 for </a:t>
            </a:r>
            <a:r>
              <a:rPr lang="fi-FI" dirty="0" err="1"/>
              <a:t>uncertainties</a:t>
            </a:r>
            <a:r>
              <a:rPr lang="fi-FI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86FE0-CAEF-4F83-3C0F-6881A0AA9EF2}"/>
              </a:ext>
            </a:extLst>
          </p:cNvPr>
          <p:cNvGrpSpPr/>
          <p:nvPr/>
        </p:nvGrpSpPr>
        <p:grpSpPr>
          <a:xfrm>
            <a:off x="5560053" y="1163637"/>
            <a:ext cx="3763656" cy="4856163"/>
            <a:chOff x="5560053" y="1163637"/>
            <a:chExt cx="3763656" cy="4856163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82E1E9CF-68CD-44ED-AE23-96A3E917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627" y="1163637"/>
              <a:ext cx="3549082" cy="48216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222335-655F-4350-9B16-B30081BA95F6}"/>
                </a:ext>
              </a:extLst>
            </p:cNvPr>
            <p:cNvSpPr/>
            <p:nvPr/>
          </p:nvSpPr>
          <p:spPr bwMode="auto">
            <a:xfrm>
              <a:off x="5560053" y="5125491"/>
              <a:ext cx="3763656" cy="8943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2075" tIns="46038" rIns="92075" bIns="46038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59A473-8388-487F-B4E4-BCE2E1F591C2}"/>
                </a:ext>
              </a:extLst>
            </p:cNvPr>
            <p:cNvSpPr txBox="1"/>
            <p:nvPr/>
          </p:nvSpPr>
          <p:spPr>
            <a:xfrm>
              <a:off x="6578892" y="5115364"/>
              <a:ext cx="21551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https://xkcd.com/2610/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68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2C47818-B7B5-4C6C-B011-AAB518A6CFE0}"/>
              </a:ext>
            </a:extLst>
          </p:cNvPr>
          <p:cNvSpPr/>
          <p:nvPr/>
        </p:nvSpPr>
        <p:spPr>
          <a:xfrm>
            <a:off x="2621495" y="839473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1. Global industry growth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6B383C-FD6D-4D23-8A8E-7030D067FD21}"/>
              </a:ext>
            </a:extLst>
          </p:cNvPr>
          <p:cNvSpPr/>
          <p:nvPr/>
        </p:nvSpPr>
        <p:spPr>
          <a:xfrm>
            <a:off x="3676146" y="2747467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4. Finnish industry growth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D05C6D-639D-429E-8920-D276CDA8C0D7}"/>
              </a:ext>
            </a:extLst>
          </p:cNvPr>
          <p:cNvSpPr/>
          <p:nvPr/>
        </p:nvSpPr>
        <p:spPr>
          <a:xfrm>
            <a:off x="6212851" y="1513125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dirty="0">
                <a:solidFill>
                  <a:schemeClr val="tx1"/>
                </a:solidFill>
              </a:rPr>
              <a:t>2. Speed of printing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92890D-3CEA-41B0-9B0D-3BD9D76C7369}"/>
              </a:ext>
            </a:extLst>
          </p:cNvPr>
          <p:cNvSpPr/>
          <p:nvPr/>
        </p:nvSpPr>
        <p:spPr>
          <a:xfrm>
            <a:off x="1444129" y="3057710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5. Number of graduates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EE4C70-FABC-4488-BE5A-E61704B3A872}"/>
              </a:ext>
            </a:extLst>
          </p:cNvPr>
          <p:cNvSpPr/>
          <p:nvPr/>
        </p:nvSpPr>
        <p:spPr>
          <a:xfrm>
            <a:off x="4548552" y="1684251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3. Price of printing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CCBDE4-C38C-4095-B5A5-16FAAC713513}"/>
              </a:ext>
            </a:extLst>
          </p:cNvPr>
          <p:cNvSpPr/>
          <p:nvPr/>
        </p:nvSpPr>
        <p:spPr>
          <a:xfrm>
            <a:off x="3605971" y="4066978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6. </a:t>
            </a:r>
            <a:r>
              <a:rPr lang="en-GB" sz="1138" dirty="0">
                <a:solidFill>
                  <a:schemeClr val="tx1"/>
                </a:solidFill>
              </a:rPr>
              <a:t>Changes in the laws</a:t>
            </a:r>
            <a:endParaRPr lang="en-US" sz="1138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B0DBED-B121-483D-ABDA-E46D394F7A26}"/>
              </a:ext>
            </a:extLst>
          </p:cNvPr>
          <p:cNvSpPr/>
          <p:nvPr/>
        </p:nvSpPr>
        <p:spPr>
          <a:xfrm>
            <a:off x="2750286" y="4973889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7. </a:t>
            </a:r>
            <a:r>
              <a:rPr lang="en-US" sz="1138" dirty="0" err="1">
                <a:solidFill>
                  <a:schemeClr val="tx1"/>
                </a:solidFill>
              </a:rPr>
              <a:t>Standardi-zation</a:t>
            </a:r>
            <a:endParaRPr lang="en-US" sz="1138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7A8343-93CA-43D4-8521-B2A9D0A8D98F}"/>
              </a:ext>
            </a:extLst>
          </p:cNvPr>
          <p:cNvSpPr/>
          <p:nvPr/>
        </p:nvSpPr>
        <p:spPr>
          <a:xfrm>
            <a:off x="5128507" y="4716620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8. </a:t>
            </a:r>
            <a:r>
              <a:rPr lang="en-GB" sz="1138" dirty="0">
                <a:solidFill>
                  <a:schemeClr val="tx1"/>
                </a:solidFill>
              </a:rPr>
              <a:t>Use of 3D-printed objects in PV</a:t>
            </a:r>
            <a:endParaRPr lang="en-US" sz="1138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3EF179-B58D-4B14-B606-95FA26D0045F}"/>
              </a:ext>
            </a:extLst>
          </p:cNvPr>
          <p:cNvSpPr/>
          <p:nvPr/>
        </p:nvSpPr>
        <p:spPr>
          <a:xfrm>
            <a:off x="5581728" y="3441264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8" dirty="0">
                <a:solidFill>
                  <a:schemeClr val="tx1"/>
                </a:solidFill>
              </a:rPr>
              <a:t>9. 3D-models available to PV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BECF0A-87E4-47E8-B82B-72791F1C987C}"/>
              </a:ext>
            </a:extLst>
          </p:cNvPr>
          <p:cNvSpPr/>
          <p:nvPr/>
        </p:nvSpPr>
        <p:spPr>
          <a:xfrm>
            <a:off x="8370582" y="3780328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10. </a:t>
            </a:r>
            <a:r>
              <a:rPr lang="en-GB" sz="900" dirty="0">
                <a:solidFill>
                  <a:schemeClr val="tx1"/>
                </a:solidFill>
              </a:rPr>
              <a:t>Use of 3D-printing in PV in peacetime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BC22AA-ABAB-4F5A-999C-4658CDD880A3}"/>
              </a:ext>
            </a:extLst>
          </p:cNvPr>
          <p:cNvSpPr/>
          <p:nvPr/>
        </p:nvSpPr>
        <p:spPr>
          <a:xfrm>
            <a:off x="6918220" y="5231159"/>
            <a:ext cx="1270388" cy="84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dirty="0">
                <a:solidFill>
                  <a:schemeClr val="tx1"/>
                </a:solidFill>
              </a:rPr>
              <a:t>11. </a:t>
            </a:r>
            <a:r>
              <a:rPr lang="en-GB" sz="1000" dirty="0">
                <a:solidFill>
                  <a:schemeClr val="tx1"/>
                </a:solidFill>
              </a:rPr>
              <a:t>Use of 3D-printing in PV in crisis 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CE238A-05D9-4838-B620-9947FCF2CD6E}"/>
              </a:ext>
            </a:extLst>
          </p:cNvPr>
          <p:cNvCxnSpPr>
            <a:cxnSpLocks/>
            <a:stCxn id="4" idx="6"/>
            <a:endCxn id="8" idx="1"/>
          </p:cNvCxnSpPr>
          <p:nvPr/>
        </p:nvCxnSpPr>
        <p:spPr>
          <a:xfrm>
            <a:off x="3891882" y="1261990"/>
            <a:ext cx="842714" cy="54601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B6B0F7-236B-4906-AE83-B52FDA497578}"/>
              </a:ext>
            </a:extLst>
          </p:cNvPr>
          <p:cNvCxnSpPr>
            <a:cxnSpLocks/>
            <a:stCxn id="4" idx="7"/>
            <a:endCxn id="6" idx="1"/>
          </p:cNvCxnSpPr>
          <p:nvPr/>
        </p:nvCxnSpPr>
        <p:spPr>
          <a:xfrm>
            <a:off x="3705839" y="963225"/>
            <a:ext cx="2693056" cy="673652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FCA0E9-3860-4921-AFFC-FC8D2DD1850C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3256689" y="1684508"/>
            <a:ext cx="1054651" cy="1062959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38CEF7-BFD3-4C8B-9841-C21C546442B9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079323" y="1261990"/>
            <a:ext cx="542172" cy="1795719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F2E989-0C04-4ACA-822F-43B3F8637106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2528473" y="3169985"/>
            <a:ext cx="1147673" cy="11478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A787C4-CB9F-45E4-81FC-5E627A5F4F42}"/>
              </a:ext>
            </a:extLst>
          </p:cNvPr>
          <p:cNvCxnSpPr>
            <a:cxnSpLocks/>
            <a:stCxn id="6" idx="3"/>
            <a:endCxn id="5" idx="6"/>
          </p:cNvCxnSpPr>
          <p:nvPr/>
        </p:nvCxnSpPr>
        <p:spPr>
          <a:xfrm flipH="1">
            <a:off x="4946534" y="2234407"/>
            <a:ext cx="1452361" cy="935578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E814F48-6320-455B-A88D-A84A755D0405}"/>
              </a:ext>
            </a:extLst>
          </p:cNvPr>
          <p:cNvCxnSpPr>
            <a:cxnSpLocks/>
            <a:stCxn id="8" idx="3"/>
            <a:endCxn id="5" idx="7"/>
          </p:cNvCxnSpPr>
          <p:nvPr/>
        </p:nvCxnSpPr>
        <p:spPr>
          <a:xfrm>
            <a:off x="4734596" y="2405533"/>
            <a:ext cx="25894" cy="465687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26DEEA7-44D0-4668-B677-5C66B64C781D}"/>
              </a:ext>
            </a:extLst>
          </p:cNvPr>
          <p:cNvCxnSpPr>
            <a:cxnSpLocks/>
            <a:stCxn id="11" idx="7"/>
            <a:endCxn id="12" idx="4"/>
          </p:cNvCxnSpPr>
          <p:nvPr/>
        </p:nvCxnSpPr>
        <p:spPr>
          <a:xfrm flipV="1">
            <a:off x="6212851" y="4286299"/>
            <a:ext cx="4071" cy="55407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D7FB69E-DE8E-47A4-BC72-1D1482EF9FF8}"/>
              </a:ext>
            </a:extLst>
          </p:cNvPr>
          <p:cNvCxnSpPr>
            <a:stCxn id="11" idx="7"/>
            <a:endCxn id="13" idx="3"/>
          </p:cNvCxnSpPr>
          <p:nvPr/>
        </p:nvCxnSpPr>
        <p:spPr>
          <a:xfrm flipV="1">
            <a:off x="6212851" y="4501610"/>
            <a:ext cx="2343775" cy="33876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BFE998-B34E-4952-A4C8-800027BA51E7}"/>
              </a:ext>
            </a:extLst>
          </p:cNvPr>
          <p:cNvCxnSpPr>
            <a:stCxn id="12" idx="6"/>
            <a:endCxn id="13" idx="2"/>
          </p:cNvCxnSpPr>
          <p:nvPr/>
        </p:nvCxnSpPr>
        <p:spPr>
          <a:xfrm>
            <a:off x="6852116" y="3863782"/>
            <a:ext cx="1518466" cy="339064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BF991F8-4C3B-4BFA-A31A-8355C4A40806}"/>
              </a:ext>
            </a:extLst>
          </p:cNvPr>
          <p:cNvCxnSpPr>
            <a:stCxn id="12" idx="5"/>
            <a:endCxn id="14" idx="1"/>
          </p:cNvCxnSpPr>
          <p:nvPr/>
        </p:nvCxnSpPr>
        <p:spPr>
          <a:xfrm>
            <a:off x="6666072" y="4162546"/>
            <a:ext cx="438193" cy="1192365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BA11A5-28F2-4670-8D93-F517642E402A}"/>
              </a:ext>
            </a:extLst>
          </p:cNvPr>
          <p:cNvCxnSpPr>
            <a:cxnSpLocks/>
            <a:stCxn id="13" idx="4"/>
            <a:endCxn id="14" idx="7"/>
          </p:cNvCxnSpPr>
          <p:nvPr/>
        </p:nvCxnSpPr>
        <p:spPr>
          <a:xfrm flipH="1">
            <a:off x="8002564" y="4625363"/>
            <a:ext cx="1003212" cy="729549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859852C-A0DA-45D3-BE48-BF2E6FEE9B49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6398895" y="5139138"/>
            <a:ext cx="519326" cy="514539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6362474-3DCB-4504-945B-FB2EA1424156}"/>
              </a:ext>
            </a:extLst>
          </p:cNvPr>
          <p:cNvCxnSpPr>
            <a:stCxn id="10" idx="5"/>
            <a:endCxn id="14" idx="3"/>
          </p:cNvCxnSpPr>
          <p:nvPr/>
        </p:nvCxnSpPr>
        <p:spPr>
          <a:xfrm>
            <a:off x="3834631" y="5695171"/>
            <a:ext cx="3269634" cy="257270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C678370-CF53-4980-9C4D-C79BA54155F6}"/>
              </a:ext>
            </a:extLst>
          </p:cNvPr>
          <p:cNvCxnSpPr>
            <a:stCxn id="10" idx="6"/>
            <a:endCxn id="12" idx="3"/>
          </p:cNvCxnSpPr>
          <p:nvPr/>
        </p:nvCxnSpPr>
        <p:spPr>
          <a:xfrm flipV="1">
            <a:off x="4020674" y="4162547"/>
            <a:ext cx="1747098" cy="1233860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F880217-E9EB-487C-BFB4-D0D2866FB0FC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2807539" y="1560755"/>
            <a:ext cx="128792" cy="3536886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EA4063A-E5F9-4160-8AB9-18619D6EE73A}"/>
              </a:ext>
            </a:extLst>
          </p:cNvPr>
          <p:cNvCxnSpPr>
            <a:stCxn id="5" idx="3"/>
            <a:endCxn id="10" idx="0"/>
          </p:cNvCxnSpPr>
          <p:nvPr/>
        </p:nvCxnSpPr>
        <p:spPr>
          <a:xfrm flipH="1">
            <a:off x="3385480" y="3468749"/>
            <a:ext cx="476710" cy="1505140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3B18C31-E9BB-4129-9278-ABA4400140A7}"/>
              </a:ext>
            </a:extLst>
          </p:cNvPr>
          <p:cNvCxnSpPr>
            <a:cxnSpLocks/>
            <a:stCxn id="4" idx="4"/>
            <a:endCxn id="9" idx="1"/>
          </p:cNvCxnSpPr>
          <p:nvPr/>
        </p:nvCxnSpPr>
        <p:spPr>
          <a:xfrm>
            <a:off x="3256689" y="1684508"/>
            <a:ext cx="535326" cy="250622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B510368-4B9A-4429-943B-8C2F80E2D376}"/>
              </a:ext>
            </a:extLst>
          </p:cNvPr>
          <p:cNvCxnSpPr>
            <a:stCxn id="5" idx="4"/>
            <a:endCxn id="9" idx="0"/>
          </p:cNvCxnSpPr>
          <p:nvPr/>
        </p:nvCxnSpPr>
        <p:spPr>
          <a:xfrm flipH="1">
            <a:off x="4241165" y="3592502"/>
            <a:ext cx="70175" cy="474476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E666578-784D-4770-91F5-BF95AFEAB07E}"/>
              </a:ext>
            </a:extLst>
          </p:cNvPr>
          <p:cNvCxnSpPr>
            <a:stCxn id="9" idx="6"/>
            <a:endCxn id="12" idx="2"/>
          </p:cNvCxnSpPr>
          <p:nvPr/>
        </p:nvCxnSpPr>
        <p:spPr>
          <a:xfrm flipV="1">
            <a:off x="4876359" y="3863782"/>
            <a:ext cx="705369" cy="625714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8B73E28-957F-4349-84E1-309E37883F58}"/>
              </a:ext>
            </a:extLst>
          </p:cNvPr>
          <p:cNvCxnSpPr>
            <a:stCxn id="9" idx="6"/>
            <a:endCxn id="13" idx="2"/>
          </p:cNvCxnSpPr>
          <p:nvPr/>
        </p:nvCxnSpPr>
        <p:spPr>
          <a:xfrm flipV="1">
            <a:off x="4876359" y="4202846"/>
            <a:ext cx="3494223" cy="286650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F67F77A-C3CC-40DB-B846-191FEF79FB7A}"/>
              </a:ext>
            </a:extLst>
          </p:cNvPr>
          <p:cNvCxnSpPr>
            <a:stCxn id="9" idx="5"/>
            <a:endCxn id="11" idx="1"/>
          </p:cNvCxnSpPr>
          <p:nvPr/>
        </p:nvCxnSpPr>
        <p:spPr>
          <a:xfrm>
            <a:off x="4690315" y="4788260"/>
            <a:ext cx="624236" cy="5211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26464BA3-32D7-4AAB-8702-7C99232266B2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5818940" y="1935643"/>
            <a:ext cx="393911" cy="171126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4F19F82-FE5D-4C8D-904B-7921E5CB862F}"/>
              </a:ext>
            </a:extLst>
          </p:cNvPr>
          <p:cNvCxnSpPr>
            <a:stCxn id="6" idx="4"/>
            <a:endCxn id="14" idx="0"/>
          </p:cNvCxnSpPr>
          <p:nvPr/>
        </p:nvCxnSpPr>
        <p:spPr>
          <a:xfrm>
            <a:off x="6848046" y="2358160"/>
            <a:ext cx="705369" cy="2872999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DBA4F80-7497-4B53-80E4-E879D9198E61}"/>
              </a:ext>
            </a:extLst>
          </p:cNvPr>
          <p:cNvCxnSpPr>
            <a:cxnSpLocks/>
            <a:stCxn id="8" idx="4"/>
            <a:endCxn id="11" idx="1"/>
          </p:cNvCxnSpPr>
          <p:nvPr/>
        </p:nvCxnSpPr>
        <p:spPr>
          <a:xfrm>
            <a:off x="5183746" y="2529286"/>
            <a:ext cx="130805" cy="2311086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3687365-BD59-4BEC-9674-D9B5CC6248A8}"/>
              </a:ext>
            </a:extLst>
          </p:cNvPr>
          <p:cNvCxnSpPr>
            <a:stCxn id="8" idx="5"/>
            <a:endCxn id="13" idx="0"/>
          </p:cNvCxnSpPr>
          <p:nvPr/>
        </p:nvCxnSpPr>
        <p:spPr>
          <a:xfrm>
            <a:off x="5632896" y="2405533"/>
            <a:ext cx="3372880" cy="1374795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B3C6B85-B63F-4B0C-BF5D-32D9BA370EAF}"/>
              </a:ext>
            </a:extLst>
          </p:cNvPr>
          <p:cNvCxnSpPr>
            <a:stCxn id="8" idx="5"/>
            <a:endCxn id="12" idx="0"/>
          </p:cNvCxnSpPr>
          <p:nvPr/>
        </p:nvCxnSpPr>
        <p:spPr>
          <a:xfrm>
            <a:off x="5632896" y="2405533"/>
            <a:ext cx="584026" cy="1035731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D592280-96C6-4E05-843F-768632250E2C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2714517" y="3480228"/>
            <a:ext cx="2867211" cy="383554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408FB09-CA8D-4D9E-9E59-B72ADFB00177}"/>
              </a:ext>
            </a:extLst>
          </p:cNvPr>
          <p:cNvCxnSpPr>
            <a:stCxn id="5" idx="5"/>
            <a:endCxn id="11" idx="0"/>
          </p:cNvCxnSpPr>
          <p:nvPr/>
        </p:nvCxnSpPr>
        <p:spPr>
          <a:xfrm>
            <a:off x="4760490" y="3468749"/>
            <a:ext cx="1003211" cy="1247871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E1DF8DF-0B6F-444B-976F-A4792D1B4760}"/>
              </a:ext>
            </a:extLst>
          </p:cNvPr>
          <p:cNvCxnSpPr>
            <a:stCxn id="5" idx="5"/>
            <a:endCxn id="12" idx="2"/>
          </p:cNvCxnSpPr>
          <p:nvPr/>
        </p:nvCxnSpPr>
        <p:spPr>
          <a:xfrm>
            <a:off x="4760490" y="3468749"/>
            <a:ext cx="821238" cy="39503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64F94D4-3F91-422F-AD55-2C8A4EE374D7}"/>
              </a:ext>
            </a:extLst>
          </p:cNvPr>
          <p:cNvCxnSpPr>
            <a:stCxn id="5" idx="5"/>
            <a:endCxn id="14" idx="1"/>
          </p:cNvCxnSpPr>
          <p:nvPr/>
        </p:nvCxnSpPr>
        <p:spPr>
          <a:xfrm>
            <a:off x="4760490" y="3468749"/>
            <a:ext cx="2343774" cy="188616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8AF811F-EA38-4923-A43F-D62254B2EABF}"/>
              </a:ext>
            </a:extLst>
          </p:cNvPr>
          <p:cNvCxnSpPr>
            <a:cxnSpLocks/>
            <a:stCxn id="5" idx="6"/>
            <a:endCxn id="13" idx="0"/>
          </p:cNvCxnSpPr>
          <p:nvPr/>
        </p:nvCxnSpPr>
        <p:spPr>
          <a:xfrm>
            <a:off x="4946534" y="3169985"/>
            <a:ext cx="4059242" cy="610343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249AE39-13DF-4702-A786-9A5E0D3DAA45}"/>
              </a:ext>
            </a:extLst>
          </p:cNvPr>
          <p:cNvSpPr txBox="1">
            <a:spLocks/>
          </p:cNvSpPr>
          <p:nvPr/>
        </p:nvSpPr>
        <p:spPr bwMode="auto">
          <a:xfrm>
            <a:off x="-77370" y="1300051"/>
            <a:ext cx="2687954" cy="8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i-FI" kern="0" dirty="0"/>
              <a:t>Network </a:t>
            </a:r>
            <a:r>
              <a:rPr lang="fi-FI" kern="0" dirty="0" err="1"/>
              <a:t>Skeleton</a:t>
            </a: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63663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3015E-BC0C-4E9A-A5BC-0AA82D0C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3" y="705648"/>
            <a:ext cx="5572125" cy="54768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3FAFB0-3C39-43BE-89A3-93D251AE8CEB}"/>
              </a:ext>
            </a:extLst>
          </p:cNvPr>
          <p:cNvSpPr/>
          <p:nvPr/>
        </p:nvSpPr>
        <p:spPr bwMode="auto">
          <a:xfrm>
            <a:off x="1026647" y="705648"/>
            <a:ext cx="3623049" cy="25933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7DFC43-88E2-4F73-9369-E5720DDF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838200"/>
            <a:ext cx="9007475" cy="1032435"/>
          </a:xfrm>
        </p:spPr>
        <p:txBody>
          <a:bodyPr/>
          <a:lstStyle/>
          <a:p>
            <a:r>
              <a:rPr lang="fi-FI" dirty="0" err="1"/>
              <a:t>Dependencies</a:t>
            </a:r>
            <a:r>
              <a:rPr lang="fi-FI" dirty="0"/>
              <a:t> </a:t>
            </a:r>
            <a:r>
              <a:rPr lang="fi-FI" dirty="0" err="1"/>
              <a:t>between</a:t>
            </a:r>
            <a:br>
              <a:rPr lang="fi-FI" dirty="0"/>
            </a:br>
            <a:r>
              <a:rPr lang="fi-FI" dirty="0" err="1"/>
              <a:t>uncertainty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26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E6777-B803-48DF-80D7-152A331E56C5}"/>
              </a:ext>
            </a:extLst>
          </p:cNvPr>
          <p:cNvSpPr txBox="1"/>
          <p:nvPr/>
        </p:nvSpPr>
        <p:spPr>
          <a:xfrm>
            <a:off x="647699" y="6438900"/>
            <a:ext cx="5692141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GeNIe</a:t>
            </a:r>
            <a:r>
              <a:rPr lang="en-US" sz="1400" dirty="0"/>
              <a:t> Modeler available at https://www.bayesfusion.com/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CE661-4481-D508-627B-36DAB878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35" y="739140"/>
            <a:ext cx="8052054" cy="55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9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1475" indent="-371475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>
                <a:solidFill>
                  <a:schemeClr val="bg1">
                    <a:lumMod val="65000"/>
                  </a:schemeClr>
                </a:solidFill>
              </a:rPr>
              <a:t>Cross-impact Analysis</a:t>
            </a:r>
          </a:p>
          <a:p>
            <a:pPr marL="371475" indent="-371475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Adversarial Risk Analysis</a:t>
            </a:r>
          </a:p>
          <a:p>
            <a:pPr marL="371475" indent="-371475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072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838201"/>
            <a:ext cx="9007475" cy="691342"/>
          </a:xfrm>
        </p:spPr>
        <p:txBody>
          <a:bodyPr/>
          <a:lstStyle/>
          <a:p>
            <a:r>
              <a:rPr lang="en-US" dirty="0"/>
              <a:t>Adversarial risk analysis (ARA)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886673"/>
            <a:ext cx="8997950" cy="445062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/>
              <a:t>Analyzes</a:t>
            </a:r>
            <a:r>
              <a:rPr lang="es-ES" dirty="0"/>
              <a:t> </a:t>
            </a:r>
            <a:r>
              <a:rPr lang="es-ES" dirty="0" err="1"/>
              <a:t>problems</a:t>
            </a:r>
            <a:r>
              <a:rPr lang="es-ES" dirty="0"/>
              <a:t> in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intelligent</a:t>
            </a:r>
            <a:r>
              <a:rPr lang="es-ES" dirty="0"/>
              <a:t> </a:t>
            </a:r>
            <a:r>
              <a:rPr lang="es-ES" dirty="0" err="1"/>
              <a:t>actors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conflicting</a:t>
            </a:r>
            <a:r>
              <a:rPr lang="es-ES" dirty="0"/>
              <a:t> </a:t>
            </a:r>
            <a:r>
              <a:rPr lang="es-ES" dirty="0" err="1"/>
              <a:t>interests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interdependent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uncertainty</a:t>
            </a:r>
            <a:r>
              <a:rPr lang="es-ES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/>
              <a:t>Limitations</a:t>
            </a:r>
            <a:r>
              <a:rPr lang="es-ES" dirty="0"/>
              <a:t> of </a:t>
            </a:r>
            <a:r>
              <a:rPr lang="es-ES" dirty="0" err="1"/>
              <a:t>earlier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sz="2000" dirty="0"/>
              <a:t>Standard </a:t>
            </a:r>
            <a:r>
              <a:rPr lang="es-ES" sz="2000" dirty="0" err="1"/>
              <a:t>reliability</a:t>
            </a:r>
            <a:r>
              <a:rPr lang="es-ES" sz="2000" dirty="0"/>
              <a:t>/</a:t>
            </a:r>
            <a:r>
              <a:rPr lang="es-ES" sz="2000" dirty="0" err="1"/>
              <a:t>risk</a:t>
            </a:r>
            <a:r>
              <a:rPr lang="es-ES" sz="2000" dirty="0"/>
              <a:t> </a:t>
            </a:r>
            <a:r>
              <a:rPr lang="es-ES" sz="2000" dirty="0" err="1"/>
              <a:t>approaches</a:t>
            </a:r>
            <a:r>
              <a:rPr lang="es-ES" sz="2000" dirty="0"/>
              <a:t> do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account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intentional</a:t>
            </a:r>
            <a:r>
              <a:rPr lang="es-ES" sz="2000" dirty="0"/>
              <a:t> </a:t>
            </a:r>
            <a:r>
              <a:rPr lang="es-ES" sz="2000" dirty="0" err="1"/>
              <a:t>harm</a:t>
            </a:r>
            <a:r>
              <a:rPr lang="es-ES" sz="2000" dirty="0"/>
              <a:t>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sz="2000" dirty="0" err="1"/>
              <a:t>Game</a:t>
            </a:r>
            <a:r>
              <a:rPr lang="es-ES" sz="2000" dirty="0"/>
              <a:t> </a:t>
            </a:r>
            <a:r>
              <a:rPr lang="es-ES" sz="2000" dirty="0" err="1"/>
              <a:t>theoretic</a:t>
            </a:r>
            <a:r>
              <a:rPr lang="es-ES" sz="2000" dirty="0"/>
              <a:t> </a:t>
            </a:r>
            <a:r>
              <a:rPr lang="es-ES" sz="2000" dirty="0" err="1"/>
              <a:t>approaches</a:t>
            </a:r>
            <a:r>
              <a:rPr lang="es-ES" sz="2000" dirty="0"/>
              <a:t> </a:t>
            </a:r>
            <a:r>
              <a:rPr lang="es-ES" sz="2000" dirty="0" err="1"/>
              <a:t>necessitate</a:t>
            </a:r>
            <a:r>
              <a:rPr lang="es-ES" sz="2000" dirty="0"/>
              <a:t> </a:t>
            </a:r>
            <a:r>
              <a:rPr lang="es-ES" sz="2000" dirty="0" err="1"/>
              <a:t>many</a:t>
            </a:r>
            <a:r>
              <a:rPr lang="es-ES" sz="2000" dirty="0"/>
              <a:t> </a:t>
            </a:r>
            <a:r>
              <a:rPr lang="es-ES" sz="2000" dirty="0" err="1"/>
              <a:t>assumptions</a:t>
            </a:r>
            <a:r>
              <a:rPr lang="es-ES" sz="2000" dirty="0"/>
              <a:t> </a:t>
            </a:r>
            <a:r>
              <a:rPr lang="es-ES" sz="2000" dirty="0" err="1"/>
              <a:t>about</a:t>
            </a:r>
            <a:r>
              <a:rPr lang="es-ES" sz="2000" dirty="0"/>
              <a:t> </a:t>
            </a:r>
            <a:r>
              <a:rPr lang="es-ES" sz="2000" dirty="0" err="1"/>
              <a:t>rationality</a:t>
            </a:r>
            <a:r>
              <a:rPr lang="es-ES" sz="2000" dirty="0"/>
              <a:t>, </a:t>
            </a:r>
            <a:r>
              <a:rPr lang="es-ES" sz="2000" dirty="0" err="1"/>
              <a:t>utilities</a:t>
            </a:r>
            <a:r>
              <a:rPr lang="es-ES" sz="2000" dirty="0"/>
              <a:t> and </a:t>
            </a:r>
            <a:r>
              <a:rPr lang="es-ES" sz="2000" dirty="0" err="1"/>
              <a:t>information</a:t>
            </a:r>
            <a:r>
              <a:rPr lang="es-ES" sz="2000" dirty="0"/>
              <a:t>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s-ES" sz="2000" dirty="0"/>
              <a:t>Standard </a:t>
            </a:r>
            <a:r>
              <a:rPr lang="es-ES" sz="2000" dirty="0" err="1"/>
              <a:t>decision</a:t>
            </a:r>
            <a:r>
              <a:rPr lang="es-ES" sz="2000" dirty="0"/>
              <a:t> </a:t>
            </a:r>
            <a:r>
              <a:rPr lang="es-ES" sz="2000" dirty="0" err="1"/>
              <a:t>analysis</a:t>
            </a:r>
            <a:r>
              <a:rPr lang="es-ES" sz="2000" dirty="0"/>
              <a:t> </a:t>
            </a:r>
            <a:r>
              <a:rPr lang="es-ES" sz="2000" dirty="0" err="1"/>
              <a:t>does</a:t>
            </a:r>
            <a:r>
              <a:rPr lang="es-ES" sz="2000" dirty="0"/>
              <a:t>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forecast</a:t>
            </a:r>
            <a:r>
              <a:rPr lang="es-ES" sz="2000" dirty="0"/>
              <a:t> </a:t>
            </a:r>
            <a:r>
              <a:rPr lang="es-ES" sz="2000" dirty="0" err="1"/>
              <a:t>what</a:t>
            </a:r>
            <a:r>
              <a:rPr lang="es-ES" sz="2000" dirty="0"/>
              <a:t> 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actors</a:t>
            </a:r>
            <a:r>
              <a:rPr lang="es-ES" sz="2000" dirty="0"/>
              <a:t> </a:t>
            </a:r>
            <a:r>
              <a:rPr lang="es-ES" sz="2000" dirty="0" err="1"/>
              <a:t>will</a:t>
            </a:r>
            <a:r>
              <a:rPr lang="es-ES" sz="2000" dirty="0"/>
              <a:t> do.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/>
              <a:t>Adversarial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addresses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limitations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4050" y="1612900"/>
            <a:ext cx="621774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+mj-lt"/>
              <a:buAutoNum type="arabicPeriod"/>
              <a:defRPr sz="1400">
                <a:solidFill>
                  <a:schemeClr val="tx1"/>
                </a:solidFill>
                <a:latin typeface="+mn-lt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We support </a:t>
            </a:r>
            <a:r>
              <a:rPr lang="fi-FI" kern="0" dirty="0" err="1"/>
              <a:t>the</a:t>
            </a:r>
            <a:r>
              <a:rPr lang="fi-FI" kern="0" dirty="0"/>
              <a:t> </a:t>
            </a:r>
            <a:r>
              <a:rPr lang="fi-FI" kern="0" dirty="0" err="1"/>
              <a:t>Defender</a:t>
            </a:r>
            <a:r>
              <a:rPr lang="en-US" kern="0" dirty="0"/>
              <a:t> who considers investments into countermeasures to protect a supply company.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The supply company is threatened by unmanned aerial vehicles (UAVs) that try to reconnoiter targets for artillery fire.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The Defender </a:t>
            </a:r>
            <a:r>
              <a:rPr lang="fi-FI" kern="0" dirty="0" err="1"/>
              <a:t>can</a:t>
            </a:r>
            <a:r>
              <a:rPr lang="fi-FI" kern="0" dirty="0"/>
              <a:t> </a:t>
            </a:r>
            <a:br>
              <a:rPr lang="fi-FI" kern="0" dirty="0"/>
            </a:br>
            <a:r>
              <a:rPr lang="fi-FI" kern="0" dirty="0" err="1"/>
              <a:t>purchase</a:t>
            </a:r>
            <a:r>
              <a:rPr lang="fi-FI" kern="0" dirty="0"/>
              <a:t> </a:t>
            </a:r>
            <a:r>
              <a:rPr lang="fi-FI" kern="0" dirty="0" err="1"/>
              <a:t>any</a:t>
            </a:r>
            <a:r>
              <a:rPr lang="fi-FI" kern="0" dirty="0"/>
              <a:t> </a:t>
            </a:r>
            <a:r>
              <a:rPr lang="fi-FI" kern="0" dirty="0" err="1"/>
              <a:t>number</a:t>
            </a:r>
            <a:br>
              <a:rPr lang="fi-FI" kern="0" dirty="0"/>
            </a:br>
            <a:r>
              <a:rPr lang="fi-FI" kern="0" dirty="0"/>
              <a:t>of </a:t>
            </a:r>
            <a:r>
              <a:rPr lang="fi-FI" kern="0" dirty="0" err="1"/>
              <a:t>systems</a:t>
            </a:r>
            <a:r>
              <a:rPr lang="fi-FI" kern="0" dirty="0"/>
              <a:t>.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example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4508" y="4325620"/>
          <a:ext cx="474114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571">
                  <a:extLst>
                    <a:ext uri="{9D8B030D-6E8A-4147-A177-3AD203B41FA5}">
                      <a16:colId xmlns:a16="http://schemas.microsoft.com/office/drawing/2014/main" val="860315538"/>
                    </a:ext>
                  </a:extLst>
                </a:gridCol>
                <a:gridCol w="2370571">
                  <a:extLst>
                    <a:ext uri="{9D8B030D-6E8A-4147-A177-3AD203B41FA5}">
                      <a16:colId xmlns:a16="http://schemas.microsoft.com/office/drawing/2014/main" val="3550961913"/>
                    </a:ext>
                  </a:extLst>
                </a:gridCol>
              </a:tblGrid>
              <a:tr h="29698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System</a:t>
                      </a:r>
                      <a:endParaRPr lang="fi-FI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Cost</a:t>
                      </a:r>
                      <a:endParaRPr lang="fi-FI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92599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Old 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10891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New Radar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19235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Projectile</a:t>
                      </a:r>
                      <a:r>
                        <a:rPr lang="en-US" sz="1600" baseline="0" dirty="0"/>
                        <a:t> Weapon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36415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Laser Weapon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53022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Better Camouflage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74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210" r="20289" b="-1"/>
          <a:stretch/>
        </p:blipFill>
        <p:spPr>
          <a:xfrm>
            <a:off x="6871796" y="1299037"/>
            <a:ext cx="2773854" cy="29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4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ARA-methodology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612900"/>
            <a:ext cx="6154074" cy="4724400"/>
          </a:xfrm>
        </p:spPr>
        <p:txBody>
          <a:bodyPr/>
          <a:lstStyle/>
          <a:p>
            <a:r>
              <a:rPr lang="en-US" dirty="0"/>
              <a:t>Identify objectives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Describe the objectives and utilities of all actors.</a:t>
            </a:r>
          </a:p>
          <a:p>
            <a:r>
              <a:rPr lang="en-US" dirty="0"/>
              <a:t>Define the problem scope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decision alternatives and relevant uncertainties.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Model the problem with an influence diagram.</a:t>
            </a:r>
          </a:p>
          <a:p>
            <a:r>
              <a:rPr lang="en-US" dirty="0"/>
              <a:t>Forecast consequences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Describe interdependent decisions as a game.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Solve the optimal strategies for all actors.</a:t>
            </a:r>
          </a:p>
          <a:p>
            <a:r>
              <a:rPr lang="en-US" dirty="0"/>
              <a:t>Deliver decision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 recommendations for risk mitigation.</a:t>
            </a:r>
          </a:p>
          <a:p>
            <a:endParaRPr lang="en-US" dirty="0"/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30" r="23914" b="-2"/>
          <a:stretch/>
        </p:blipFill>
        <p:spPr>
          <a:xfrm>
            <a:off x="6700058" y="1271847"/>
            <a:ext cx="2734887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influence diagram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0307" y="1971213"/>
            <a:ext cx="7166175" cy="5174852"/>
            <a:chOff x="1348496" y="1792565"/>
            <a:chExt cx="7166175" cy="5174852"/>
          </a:xfrm>
        </p:grpSpPr>
        <p:cxnSp>
          <p:nvCxnSpPr>
            <p:cNvPr id="24" name="Straight Arrow Connector 23"/>
            <p:cNvCxnSpPr>
              <a:stCxn id="27" idx="2"/>
              <a:endCxn id="9" idx="0"/>
            </p:cNvCxnSpPr>
            <p:nvPr/>
          </p:nvCxnSpPr>
          <p:spPr>
            <a:xfrm>
              <a:off x="2142161" y="2763822"/>
              <a:ext cx="802007" cy="1137752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348496" y="1792565"/>
              <a:ext cx="7166175" cy="5174852"/>
              <a:chOff x="1348496" y="1792565"/>
              <a:chExt cx="7166175" cy="5174852"/>
            </a:xfrm>
          </p:grpSpPr>
          <p:grpSp>
            <p:nvGrpSpPr>
              <p:cNvPr id="7" name="Canvas 51"/>
              <p:cNvGrpSpPr/>
              <p:nvPr/>
            </p:nvGrpSpPr>
            <p:grpSpPr>
              <a:xfrm>
                <a:off x="1348496" y="1792565"/>
                <a:ext cx="7166175" cy="5174852"/>
                <a:chOff x="0" y="0"/>
                <a:chExt cx="6115050" cy="4370705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0" y="0"/>
                  <a:ext cx="6115050" cy="4370705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sp>
              <p:nvSpPr>
                <p:cNvPr id="9" name="Rectangle 8"/>
                <p:cNvSpPr/>
                <p:nvPr/>
              </p:nvSpPr>
              <p:spPr>
                <a:xfrm>
                  <a:off x="809171" y="1781280"/>
                  <a:ext cx="1104900" cy="5238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25" dirty="0"/>
                </a:p>
              </p:txBody>
            </p:sp>
            <p:sp>
              <p:nvSpPr>
                <p:cNvPr id="11" name="Hexagon 10"/>
                <p:cNvSpPr/>
                <p:nvPr/>
              </p:nvSpPr>
              <p:spPr>
                <a:xfrm>
                  <a:off x="4716825" y="1759437"/>
                  <a:ext cx="1209675" cy="561975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25" dirty="0"/>
                </a:p>
              </p:txBody>
            </p:sp>
            <p:sp>
              <p:nvSpPr>
                <p:cNvPr id="12" name="Text Box 4"/>
                <p:cNvSpPr txBox="1"/>
                <p:nvPr/>
              </p:nvSpPr>
              <p:spPr>
                <a:xfrm>
                  <a:off x="809170" y="1810587"/>
                  <a:ext cx="1061976" cy="4260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50"/>
                    </a:spcAft>
                  </a:pPr>
                  <a:r>
                    <a:rPr lang="en-US" sz="1625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Attacker’s decision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9" idx="3"/>
                  <a:endCxn id="11" idx="3"/>
                </p:cNvCxnSpPr>
                <p:nvPr/>
              </p:nvCxnSpPr>
              <p:spPr>
                <a:xfrm flipV="1">
                  <a:off x="1914071" y="2040425"/>
                  <a:ext cx="2802754" cy="279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2561317" y="1063584"/>
                  <a:ext cx="1266825" cy="561340"/>
                </a:xfrm>
                <a:prstGeom prst="ellipse">
                  <a:avLst/>
                </a:prstGeom>
                <a:pattFill prst="dkVert">
                  <a:fgClr>
                    <a:schemeClr val="bg2">
                      <a:lumMod val="20000"/>
                      <a:lumOff val="8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25" dirty="0"/>
                </a:p>
              </p:txBody>
            </p:sp>
            <p:cxnSp>
              <p:nvCxnSpPr>
                <p:cNvPr id="19" name="Straight Arrow Connector 18"/>
                <p:cNvCxnSpPr>
                  <a:stCxn id="9" idx="3"/>
                  <a:endCxn id="18" idx="2"/>
                </p:cNvCxnSpPr>
                <p:nvPr/>
              </p:nvCxnSpPr>
              <p:spPr>
                <a:xfrm flipV="1">
                  <a:off x="1914071" y="1344254"/>
                  <a:ext cx="647246" cy="69896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8" idx="6"/>
                  <a:endCxn id="11" idx="3"/>
                </p:cNvCxnSpPr>
                <p:nvPr/>
              </p:nvCxnSpPr>
              <p:spPr>
                <a:xfrm>
                  <a:off x="3828142" y="1344254"/>
                  <a:ext cx="888683" cy="69617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124801" y="296454"/>
                  <a:ext cx="1104900" cy="523875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25" dirty="0"/>
                </a:p>
              </p:txBody>
            </p:sp>
            <p:sp>
              <p:nvSpPr>
                <p:cNvPr id="29" name="Hexagon 28"/>
                <p:cNvSpPr/>
                <p:nvPr/>
              </p:nvSpPr>
              <p:spPr>
                <a:xfrm>
                  <a:off x="4716486" y="285659"/>
                  <a:ext cx="1209675" cy="561975"/>
                </a:xfrm>
                <a:prstGeom prst="hexagon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74295" tIns="37148" rIns="74295" bIns="37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25" dirty="0"/>
                </a:p>
              </p:txBody>
            </p:sp>
            <p:sp>
              <p:nvSpPr>
                <p:cNvPr id="30" name="Text Box 4"/>
                <p:cNvSpPr txBox="1"/>
                <p:nvPr/>
              </p:nvSpPr>
              <p:spPr>
                <a:xfrm>
                  <a:off x="124462" y="313569"/>
                  <a:ext cx="1067774" cy="4184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6000"/>
                    </a:lnSpc>
                    <a:spcAft>
                      <a:spcPts val="650"/>
                    </a:spcAft>
                  </a:pPr>
                  <a:r>
                    <a:rPr lang="en-US" sz="1625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Defender’s decision</a:t>
                  </a:r>
                </a:p>
              </p:txBody>
            </p:sp>
            <p:cxnSp>
              <p:nvCxnSpPr>
                <p:cNvPr id="31" name="Straight Arrow Connector 30"/>
                <p:cNvCxnSpPr>
                  <a:endCxn id="29" idx="3"/>
                </p:cNvCxnSpPr>
                <p:nvPr/>
              </p:nvCxnSpPr>
              <p:spPr>
                <a:xfrm>
                  <a:off x="1229701" y="558074"/>
                  <a:ext cx="3486785" cy="857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27" idx="3"/>
                  <a:endCxn id="18" idx="2"/>
                </p:cNvCxnSpPr>
                <p:nvPr/>
              </p:nvCxnSpPr>
              <p:spPr>
                <a:xfrm>
                  <a:off x="1229701" y="558392"/>
                  <a:ext cx="1331616" cy="78586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18" idx="6"/>
                  <a:endCxn id="29" idx="3"/>
                </p:cNvCxnSpPr>
                <p:nvPr/>
              </p:nvCxnSpPr>
              <p:spPr>
                <a:xfrm flipV="1">
                  <a:off x="3828142" y="566647"/>
                  <a:ext cx="888344" cy="77760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 Box 12"/>
                <p:cNvSpPr txBox="1"/>
                <p:nvPr/>
              </p:nvSpPr>
              <p:spPr>
                <a:xfrm>
                  <a:off x="4816221" y="332935"/>
                  <a:ext cx="1067354" cy="41846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5000"/>
                    </a:lnSpc>
                    <a:spcAft>
                      <a:spcPts val="650"/>
                    </a:spcAft>
                  </a:pPr>
                  <a:r>
                    <a:rPr lang="en-US" sz="1625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Defender’s utility</a:t>
                  </a:r>
                </a:p>
              </p:txBody>
            </p:sp>
            <p:sp>
              <p:nvSpPr>
                <p:cNvPr id="46" name="Text Box 12"/>
                <p:cNvSpPr txBox="1"/>
                <p:nvPr/>
              </p:nvSpPr>
              <p:spPr>
                <a:xfrm>
                  <a:off x="2809185" y="1211539"/>
                  <a:ext cx="801075" cy="2654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74295" tIns="37148" rIns="74295" bIns="3714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05000"/>
                    </a:lnSpc>
                    <a:spcAft>
                      <a:spcPts val="650"/>
                    </a:spcAft>
                  </a:pPr>
                  <a:r>
                    <a:rPr lang="en-US" sz="1625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Combat</a:t>
                  </a:r>
                  <a:endParaRPr lang="en-US" sz="1625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 Box 12"/>
              <p:cNvSpPr txBox="1"/>
              <p:nvPr/>
            </p:nvSpPr>
            <p:spPr>
              <a:xfrm>
                <a:off x="6992585" y="3932137"/>
                <a:ext cx="1250823" cy="4954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74295" tIns="37148" rIns="74295" bIns="3714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650"/>
                  </a:spcAft>
                </a:pPr>
                <a:r>
                  <a:rPr lang="en-US" sz="1625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Attacker’s utility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18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problem formulation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Estimate the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/>
                  <a:t> of Defender.</a:t>
                </a:r>
                <a:endParaRPr lang="fi-FI" sz="2000" dirty="0"/>
              </a:p>
              <a:p>
                <a:r>
                  <a:rPr lang="fi-FI" sz="2000" dirty="0" err="1"/>
                  <a:t>Characterize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Attacker’s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uncertain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function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probility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estimates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with</a:t>
                </a:r>
                <a:r>
                  <a:rPr lang="fi-FI" sz="2000" dirty="0"/>
                  <a:t> a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distribution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i-FI" sz="2000" dirty="0"/>
                  <a:t> over </a:t>
                </a:r>
                <a14:m>
                  <m:oMath xmlns:m="http://schemas.openxmlformats.org/officeDocument/2006/math">
                    <m:r>
                      <a:rPr lang="fi-FI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/>
                  <a:t>.</a:t>
                </a:r>
              </a:p>
              <a:p>
                <a:r>
                  <a:rPr lang="en-US" sz="2000" dirty="0"/>
                  <a:t>Solve the problem from the Attacker’s perspective</a:t>
                </a:r>
                <a:br>
                  <a:rPr lang="fi-FI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 </m:t>
                        </m:r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i-FI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i-FI" sz="20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fi-FI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where</a:t>
                </a:r>
                <a:endParaRPr lang="fi-FI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=∫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fi-FI" sz="2000" dirty="0"/>
              </a:p>
              <a:p>
                <a:pPr>
                  <a:buFont typeface="+mj-lt"/>
                  <a:buAutoNum type="arabicPeriod" startAt="4"/>
                </a:pPr>
                <a:r>
                  <a:rPr lang="fi-FI" sz="2000" dirty="0" err="1"/>
                  <a:t>Solve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Defender’s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expected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maximizing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decision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i-FI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i-FI" sz="20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∫∫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000" i="1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i-FI" sz="2000" dirty="0"/>
                  <a:t> is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Defender’s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estimate</a:t>
                </a:r>
                <a:r>
                  <a:rPr lang="fi-FI" sz="2000" dirty="0"/>
                  <a:t> for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conditional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.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0" t="-64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2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adversary model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4050" y="1612900"/>
                <a:ext cx="848995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 </a:t>
                </a:r>
                <a:endParaRPr lang="fi-FI" sz="2000" dirty="0"/>
              </a:p>
              <a:p>
                <a:r>
                  <a:rPr lang="fi-FI" sz="2000" dirty="0" err="1"/>
                  <a:t>Characterize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Attacker’s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uncertain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function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probility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estimates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with</a:t>
                </a:r>
                <a:r>
                  <a:rPr lang="fi-FI" sz="2000" dirty="0"/>
                  <a:t> a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distribution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i-FI" sz="2000" dirty="0"/>
                  <a:t> over </a:t>
                </a:r>
                <a14:m>
                  <m:oMath xmlns:m="http://schemas.openxmlformats.org/officeDocument/2006/math">
                    <m:r>
                      <a:rPr lang="fi-FI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/>
                  <a:t>.</a:t>
                </a:r>
                <a:br>
                  <a:rPr lang="fi-FI" sz="2000" dirty="0"/>
                </a:br>
                <a:endParaRPr lang="fi-FI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are random variables whose </a:t>
                </a:r>
                <a:br>
                  <a:rPr lang="en-US" sz="2000" dirty="0"/>
                </a:br>
                <a:r>
                  <a:rPr lang="en-US" sz="2000" dirty="0"/>
                  <a:t>realizations are functions.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Works well mathematically, but obtaining </a:t>
                </a:r>
                <a:br>
                  <a:rPr lang="en-US" sz="2000" dirty="0"/>
                </a:br>
                <a:r>
                  <a:rPr lang="en-US" sz="2000" dirty="0"/>
                  <a:t>estimates for probability distribution </a:t>
                </a:r>
                <a14:m>
                  <m:oMath xmlns:m="http://schemas.openxmlformats.org/officeDocument/2006/math">
                    <m:r>
                      <a:rPr lang="fi-FI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is difficult.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Is there any other way to characterize </a:t>
                </a:r>
                <a:br>
                  <a:rPr lang="en-US" sz="2000" dirty="0"/>
                </a:br>
                <a:r>
                  <a:rPr lang="en-US" sz="2000" dirty="0"/>
                  <a:t>the adversary?</a:t>
                </a:r>
                <a:br>
                  <a:rPr lang="en-US" sz="2000" dirty="0"/>
                </a:br>
                <a:endParaRPr lang="fi-FI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050" y="1612900"/>
                <a:ext cx="8489950" cy="4724400"/>
              </a:xfrm>
              <a:blipFill>
                <a:blip r:embed="rId2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38175" y="1895301"/>
            <a:ext cx="8597266" cy="1097281"/>
          </a:xfrm>
          <a:prstGeom prst="rect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24456" r="9892" b="12395"/>
          <a:stretch/>
        </p:blipFill>
        <p:spPr>
          <a:xfrm>
            <a:off x="5943601" y="3116407"/>
            <a:ext cx="329184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1475" indent="-371475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Cross-impact Analysis</a:t>
            </a:r>
          </a:p>
          <a:p>
            <a:pPr marL="371475" indent="-371475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Adversarial Risk Analysis</a:t>
            </a:r>
          </a:p>
          <a:p>
            <a:pPr marL="371475" indent="-371475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3103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partial information approach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 </a:t>
                </a:r>
                <a:endParaRPr lang="fi-FI" sz="2000" dirty="0"/>
              </a:p>
              <a:p>
                <a:pPr>
                  <a:buFont typeface="+mj-lt"/>
                  <a:buAutoNum type="arabicPeriod" startAt="2"/>
                </a:pPr>
                <a:r>
                  <a:rPr lang="fi-FI" sz="2000" dirty="0" err="1"/>
                  <a:t>Characterize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Attacker’s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function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estimates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by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assuming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belong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of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functions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distributions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.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Probability distribution over </a:t>
                </a:r>
                <a14:m>
                  <m:oMath xmlns:m="http://schemas.openxmlformats.org/officeDocument/2006/math">
                    <m:r>
                      <a:rPr lang="fi-FI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</a:t>
                </a:r>
                <a:br>
                  <a:rPr lang="en-US" sz="2000" dirty="0"/>
                </a:br>
                <a:r>
                  <a:rPr lang="en-US" sz="2000" dirty="0"/>
                  <a:t>no longer needed.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Practically any information about the </a:t>
                </a:r>
                <a:br>
                  <a:rPr lang="en-US" sz="2000" dirty="0"/>
                </a:br>
                <a:r>
                  <a:rPr lang="en-US" sz="2000" dirty="0"/>
                  <a:t>adversary can be used.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information can be elicited from the </a:t>
                </a:r>
                <a:br>
                  <a:rPr lang="en-US" sz="2000" dirty="0"/>
                </a:br>
                <a:r>
                  <a:rPr lang="en-US" sz="2000" dirty="0"/>
                  <a:t>experts.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optimal solution may not be unique.</a:t>
                </a:r>
                <a:br>
                  <a:rPr lang="en-US" dirty="0"/>
                </a:br>
                <a:endParaRPr lang="fi-F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38175" y="1895302"/>
            <a:ext cx="8925275" cy="138479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64" y="3412160"/>
            <a:ext cx="3483586" cy="27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mathematical problem formulation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Estimate the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/>
                  <a:t> of Defender.</a:t>
                </a:r>
                <a:endParaRPr lang="fi-FI" sz="2000" dirty="0"/>
              </a:p>
              <a:p>
                <a:r>
                  <a:rPr lang="fi-FI" sz="2000" dirty="0" err="1"/>
                  <a:t>Characterize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Attacker’s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function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estimates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by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assuming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belong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of </a:t>
                </a:r>
                <a:r>
                  <a:rPr lang="fi-FI" sz="2000" dirty="0" err="1"/>
                  <a:t>utility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functions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 and </a:t>
                </a:r>
                <a:r>
                  <a:rPr lang="fi-FI" sz="2000" dirty="0" err="1"/>
                  <a:t>probability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distributions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. </a:t>
                </a:r>
              </a:p>
              <a:p>
                <a:r>
                  <a:rPr lang="en-US" sz="2000" dirty="0"/>
                  <a:t>Given </a:t>
                </a:r>
                <a:r>
                  <a:rPr lang="en-US" sz="2000" dirty="0" err="1"/>
                  <a:t>defence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, find the set of non-dominated Attacks for the Attacker</a:t>
                </a:r>
                <a:br>
                  <a:rPr lang="fi-FI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:∄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denotes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that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decision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has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more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preferable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outcome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than</a:t>
                </a:r>
                <a:r>
                  <a:rPr lang="fi-FI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i-FI" sz="2000" dirty="0"/>
                  <a:t> </a:t>
                </a:r>
                <a:r>
                  <a:rPr lang="fi-FI" sz="2000" dirty="0" err="1"/>
                  <a:t>with</a:t>
                </a:r>
                <a:r>
                  <a:rPr lang="fi-FI" sz="2000" dirty="0"/>
                  <a:t> </a:t>
                </a:r>
                <a:r>
                  <a:rPr lang="fi-FI" sz="2000" dirty="0" err="1"/>
                  <a:t>all</a:t>
                </a:r>
                <a:r>
                  <a:rPr lang="fi-FI" sz="2000" dirty="0"/>
                  <a:t> </a:t>
                </a:r>
                <a:r>
                  <a:rPr lang="fi-FI" sz="2000" dirty="0" err="1"/>
                  <a:t>possible</a:t>
                </a:r>
                <a:r>
                  <a:rPr lang="fi-FI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i-F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sz="2000" dirty="0"/>
                  <a:t>.</a:t>
                </a:r>
              </a:p>
              <a:p>
                <a:pPr>
                  <a:buFont typeface="+mj-lt"/>
                  <a:buAutoNum type="arabicPeriod" startAt="4"/>
                </a:pPr>
                <a:r>
                  <a:rPr lang="en-US" sz="2000" dirty="0"/>
                  <a:t>Find the Defender’s non-dominated decision alternatives based on dominance relation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⟺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/>
                  <a:t> is the Defender’s expected utility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fi-FI" sz="1200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0" t="-64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5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stochastic dominance relations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4050" y="1612900"/>
                <a:ext cx="5597121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that adversary’s </a:t>
                </a:r>
                <a:r>
                  <a:rPr lang="fi-FI" dirty="0" err="1"/>
                  <a:t>probability</a:t>
                </a:r>
                <a:r>
                  <a:rPr lang="fi-FI" dirty="0"/>
                  <a:t> </a:t>
                </a:r>
                <a:r>
                  <a:rPr lang="fi-FI" dirty="0" err="1"/>
                  <a:t>estimate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fi-FI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dirty="0"/>
                  <a:t> is </a:t>
                </a:r>
                <a:r>
                  <a:rPr lang="fi-FI" dirty="0" err="1"/>
                  <a:t>known</a:t>
                </a:r>
                <a:r>
                  <a:rPr lang="fi-FI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dirty="0"/>
                  <a:t> is </a:t>
                </a:r>
                <a:r>
                  <a:rPr lang="fi-FI" dirty="0" err="1"/>
                  <a:t>the</a:t>
                </a:r>
                <a:r>
                  <a:rPr lang="fi-FI" dirty="0"/>
                  <a:t> set of </a:t>
                </a:r>
                <a:r>
                  <a:rPr lang="fi-FI" dirty="0" err="1"/>
                  <a:t>all</a:t>
                </a:r>
                <a:r>
                  <a:rPr lang="fi-FI" dirty="0"/>
                  <a:t> </a:t>
                </a:r>
                <a:r>
                  <a:rPr lang="fi-FI" dirty="0" err="1"/>
                  <a:t>increasing</a:t>
                </a:r>
                <a:r>
                  <a:rPr lang="fi-FI" dirty="0"/>
                  <a:t> </a:t>
                </a:r>
                <a:r>
                  <a:rPr lang="fi-FI" dirty="0" err="1"/>
                  <a:t>utility</a:t>
                </a:r>
                <a:r>
                  <a:rPr lang="fi-FI" dirty="0"/>
                  <a:t> </a:t>
                </a:r>
                <a:r>
                  <a:rPr lang="fi-FI" dirty="0" err="1"/>
                  <a:t>functions</a:t>
                </a:r>
                <a:r>
                  <a:rPr lang="fi-FI" dirty="0"/>
                  <a:t>, </a:t>
                </a:r>
                <a:r>
                  <a:rPr lang="fi-FI" dirty="0" err="1"/>
                  <a:t>the</a:t>
                </a:r>
                <a:r>
                  <a:rPr lang="fi-FI" dirty="0"/>
                  <a:t> </a:t>
                </a:r>
                <a:r>
                  <a:rPr lang="fi-FI" dirty="0" err="1"/>
                  <a:t>relation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coincides</a:t>
                </a:r>
                <a:r>
                  <a:rPr lang="fi-FI" dirty="0"/>
                  <a:t> </a:t>
                </a:r>
                <a:r>
                  <a:rPr lang="fi-FI" dirty="0" err="1"/>
                  <a:t>with</a:t>
                </a:r>
                <a:r>
                  <a:rPr lang="fi-FI" dirty="0"/>
                  <a:t> </a:t>
                </a:r>
                <a:r>
                  <a:rPr lang="fi-FI" dirty="0" err="1"/>
                  <a:t>first-order</a:t>
                </a:r>
                <a:r>
                  <a:rPr lang="fi-FI" dirty="0"/>
                  <a:t> </a:t>
                </a:r>
                <a:r>
                  <a:rPr lang="fi-FI" dirty="0" err="1"/>
                  <a:t>stochastic</a:t>
                </a:r>
                <a:r>
                  <a:rPr lang="fi-FI" dirty="0"/>
                  <a:t> </a:t>
                </a:r>
                <a:r>
                  <a:rPr lang="fi-FI" dirty="0" err="1"/>
                  <a:t>dominance</a:t>
                </a:r>
                <a:r>
                  <a:rPr lang="fi-FI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i-FI" dirty="0"/>
                  <a:t> is  </a:t>
                </a:r>
                <a:r>
                  <a:rPr lang="fi-FI" dirty="0" err="1"/>
                  <a:t>the</a:t>
                </a:r>
                <a:r>
                  <a:rPr lang="fi-FI" dirty="0"/>
                  <a:t> set of </a:t>
                </a:r>
                <a:r>
                  <a:rPr lang="fi-FI" dirty="0" err="1"/>
                  <a:t>increasing</a:t>
                </a:r>
                <a:r>
                  <a:rPr lang="fi-FI" dirty="0"/>
                  <a:t> </a:t>
                </a:r>
                <a:r>
                  <a:rPr lang="fi-FI" dirty="0" err="1"/>
                  <a:t>concave</a:t>
                </a:r>
                <a:r>
                  <a:rPr lang="fi-FI" dirty="0"/>
                  <a:t> </a:t>
                </a:r>
                <a:r>
                  <a:rPr lang="fi-FI" dirty="0" err="1"/>
                  <a:t>utility</a:t>
                </a:r>
                <a:r>
                  <a:rPr lang="fi-FI" dirty="0"/>
                  <a:t> </a:t>
                </a:r>
                <a:r>
                  <a:rPr lang="fi-FI" dirty="0" err="1"/>
                  <a:t>functions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coincides</a:t>
                </a:r>
                <a:r>
                  <a:rPr lang="fi-FI" dirty="0"/>
                  <a:t> </a:t>
                </a:r>
                <a:r>
                  <a:rPr lang="fi-FI" dirty="0" err="1"/>
                  <a:t>with</a:t>
                </a:r>
                <a:r>
                  <a:rPr lang="fi-FI" dirty="0"/>
                  <a:t> </a:t>
                </a:r>
                <a:r>
                  <a:rPr lang="fi-FI" dirty="0" err="1"/>
                  <a:t>second-order</a:t>
                </a:r>
                <a:r>
                  <a:rPr lang="fi-FI" dirty="0"/>
                  <a:t> </a:t>
                </a:r>
                <a:r>
                  <a:rPr lang="fi-FI" dirty="0" err="1"/>
                  <a:t>stochastic</a:t>
                </a:r>
                <a:r>
                  <a:rPr lang="fi-FI" dirty="0"/>
                  <a:t> </a:t>
                </a:r>
                <a:r>
                  <a:rPr lang="fi-FI" dirty="0" err="1"/>
                  <a:t>dominance</a:t>
                </a:r>
                <a:r>
                  <a:rPr lang="fi-FI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050" y="1612900"/>
                <a:ext cx="5597121" cy="4724400"/>
              </a:xfrm>
              <a:blipFill>
                <a:blip r:embed="rId2"/>
                <a:stretch>
                  <a:fillRect l="-1634" t="-903" r="-65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81" y="2202873"/>
            <a:ext cx="4020819" cy="402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612900"/>
            <a:ext cx="5455805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Results are based minimal assumptions about the adversary.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example: The adversary wants to inflict harm to us while keeping their own costs and losses 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 need to associate a probability distribution with adversary’s possible utility functions.</a:t>
            </a:r>
          </a:p>
          <a:p>
            <a:pPr marL="0" indent="0">
              <a:buNone/>
            </a:pPr>
            <a:r>
              <a:rPr lang="en-US" sz="2000" dirty="0"/>
              <a:t>The decision recommendation is not unique.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results show what alternatives are viable under the stated assumptions.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25" y="2100465"/>
            <a:ext cx="3057998" cy="37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612900"/>
            <a:ext cx="8356946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a unique decision </a:t>
            </a:r>
            <a:br>
              <a:rPr lang="en-US" dirty="0"/>
            </a:br>
            <a:r>
              <a:rPr lang="en-US" dirty="0"/>
              <a:t>recommendation.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Maximin</a:t>
            </a:r>
            <a:r>
              <a:rPr lang="en-US" dirty="0"/>
              <a:t>, </a:t>
            </a:r>
            <a:r>
              <a:rPr lang="en-US" dirty="0" err="1"/>
              <a:t>maximax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minimax regret decision </a:t>
            </a:r>
            <a:br>
              <a:rPr lang="en-US" dirty="0"/>
            </a:br>
            <a:r>
              <a:rPr lang="en-US" dirty="0"/>
              <a:t>rules do not require </a:t>
            </a:r>
            <a:br>
              <a:rPr lang="en-US" dirty="0"/>
            </a:br>
            <a:r>
              <a:rPr lang="en-US" dirty="0"/>
              <a:t>knowledge about probabilities.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cautious decision maker could use </a:t>
            </a:r>
            <a:r>
              <a:rPr lang="en-US" dirty="0" err="1"/>
              <a:t>maximin</a:t>
            </a:r>
            <a:r>
              <a:rPr lang="en-US" dirty="0"/>
              <a:t> decision rule to choose a decision alternative.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/>
              <a:t>Adversary’s actions will not increase the risks above a certain level.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88" y="1039092"/>
            <a:ext cx="6289955" cy="33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4050" y="1612900"/>
            <a:ext cx="621774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n-lt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+mj-lt"/>
              <a:buAutoNum type="arabicPeriod"/>
              <a:defRPr sz="1400">
                <a:solidFill>
                  <a:schemeClr val="tx1"/>
                </a:solidFill>
                <a:latin typeface="+mn-lt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We support </a:t>
            </a:r>
            <a:r>
              <a:rPr lang="fi-FI" kern="0" dirty="0" err="1"/>
              <a:t>the</a:t>
            </a:r>
            <a:r>
              <a:rPr lang="fi-FI" kern="0" dirty="0"/>
              <a:t> </a:t>
            </a:r>
            <a:r>
              <a:rPr lang="fi-FI" kern="0" dirty="0" err="1"/>
              <a:t>Defender</a:t>
            </a:r>
            <a:r>
              <a:rPr lang="en-US" kern="0" dirty="0"/>
              <a:t> who considers investments into countermeasures to protect a supply company.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The supply company is threatened by unmanned aerial vehicles (UAVs) that try to reconnoiter targets for artillery fire.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The Defender </a:t>
            </a:r>
            <a:r>
              <a:rPr lang="fi-FI" kern="0" dirty="0" err="1"/>
              <a:t>can</a:t>
            </a:r>
            <a:r>
              <a:rPr lang="fi-FI" kern="0" dirty="0"/>
              <a:t> </a:t>
            </a:r>
            <a:br>
              <a:rPr lang="fi-FI" kern="0" dirty="0"/>
            </a:br>
            <a:r>
              <a:rPr lang="fi-FI" kern="0" dirty="0" err="1"/>
              <a:t>purchase</a:t>
            </a:r>
            <a:r>
              <a:rPr lang="fi-FI" kern="0" dirty="0"/>
              <a:t> </a:t>
            </a:r>
            <a:r>
              <a:rPr lang="fi-FI" kern="0" dirty="0" err="1"/>
              <a:t>any</a:t>
            </a:r>
            <a:r>
              <a:rPr lang="fi-FI" kern="0" dirty="0"/>
              <a:t> </a:t>
            </a:r>
            <a:r>
              <a:rPr lang="fi-FI" kern="0" dirty="0" err="1"/>
              <a:t>number</a:t>
            </a:r>
            <a:br>
              <a:rPr lang="fi-FI" kern="0" dirty="0"/>
            </a:br>
            <a:r>
              <a:rPr lang="fi-FI" kern="0" dirty="0"/>
              <a:t>of </a:t>
            </a:r>
            <a:r>
              <a:rPr lang="fi-FI" kern="0" dirty="0" err="1"/>
              <a:t>systems</a:t>
            </a:r>
            <a:r>
              <a:rPr lang="fi-FI" kern="0" dirty="0"/>
              <a:t>.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example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04508" y="4325620"/>
          <a:ext cx="474114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571">
                  <a:extLst>
                    <a:ext uri="{9D8B030D-6E8A-4147-A177-3AD203B41FA5}">
                      <a16:colId xmlns:a16="http://schemas.microsoft.com/office/drawing/2014/main" val="860315538"/>
                    </a:ext>
                  </a:extLst>
                </a:gridCol>
                <a:gridCol w="2370571">
                  <a:extLst>
                    <a:ext uri="{9D8B030D-6E8A-4147-A177-3AD203B41FA5}">
                      <a16:colId xmlns:a16="http://schemas.microsoft.com/office/drawing/2014/main" val="3550961913"/>
                    </a:ext>
                  </a:extLst>
                </a:gridCol>
              </a:tblGrid>
              <a:tr h="29698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System</a:t>
                      </a:r>
                      <a:endParaRPr lang="fi-FI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Cost</a:t>
                      </a:r>
                      <a:endParaRPr lang="fi-FI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92599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Old Radar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10891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New Radar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19235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Projectile</a:t>
                      </a:r>
                      <a:r>
                        <a:rPr lang="en-US" sz="1600" baseline="0" dirty="0"/>
                        <a:t> Weapon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36415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Laser Weapon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53022"/>
                  </a:ext>
                </a:extLst>
              </a:tr>
              <a:tr h="296988">
                <a:tc>
                  <a:txBody>
                    <a:bodyPr/>
                    <a:lstStyle/>
                    <a:p>
                      <a:r>
                        <a:rPr lang="en-US" sz="1600" dirty="0"/>
                        <a:t>Better Camouflage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174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210" r="20289" b="-1"/>
          <a:stretch/>
        </p:blipFill>
        <p:spPr>
          <a:xfrm>
            <a:off x="6871796" y="1299037"/>
            <a:ext cx="2773854" cy="29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7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 supply company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1637968"/>
            <a:ext cx="9054836" cy="37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14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Defender’s objectives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803862"/>
            <a:ext cx="4607906" cy="4533438"/>
          </a:xfrm>
        </p:spPr>
        <p:txBody>
          <a:bodyPr/>
          <a:lstStyle/>
          <a:p>
            <a:r>
              <a:rPr lang="en-US" dirty="0"/>
              <a:t>Protect the personnel of the supply company.</a:t>
            </a:r>
          </a:p>
          <a:p>
            <a:r>
              <a:rPr lang="en-US" dirty="0"/>
              <a:t>Protect the equipment of the supply company.</a:t>
            </a:r>
          </a:p>
          <a:p>
            <a:r>
              <a:rPr lang="en-US" dirty="0"/>
              <a:t>Minimize investment costs.</a:t>
            </a:r>
          </a:p>
          <a:p>
            <a:pPr marL="0" indent="0">
              <a:buNone/>
            </a:pPr>
            <a:r>
              <a:rPr lang="en-US" dirty="0"/>
              <a:t>No is assumptions about the priorities of these objectives.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/>
          <a:stretch/>
        </p:blipFill>
        <p:spPr>
          <a:xfrm>
            <a:off x="5461462" y="1803862"/>
            <a:ext cx="3923605" cy="39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objectives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612900"/>
            <a:ext cx="5447492" cy="4724400"/>
          </a:xfrm>
        </p:spPr>
        <p:txBody>
          <a:bodyPr/>
          <a:lstStyle/>
          <a:p>
            <a:r>
              <a:rPr lang="en-US" dirty="0"/>
              <a:t>Cause casualties to the personnel of the Defender’s supply company.</a:t>
            </a:r>
          </a:p>
          <a:p>
            <a:r>
              <a:rPr lang="en-US" dirty="0"/>
              <a:t>Cause damage the equipment of the supply company.</a:t>
            </a:r>
          </a:p>
          <a:p>
            <a:r>
              <a:rPr lang="en-US" dirty="0"/>
              <a:t>Minimize artillery ammunition consumption and risks to the UAVs.</a:t>
            </a:r>
          </a:p>
          <a:p>
            <a:pPr marL="0" indent="0">
              <a:buNone/>
            </a:pPr>
            <a:r>
              <a:rPr lang="en-US" dirty="0"/>
              <a:t>No assumptions about the priorities of these objectives.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r="31021"/>
          <a:stretch/>
        </p:blipFill>
        <p:spPr>
          <a:xfrm>
            <a:off x="6278995" y="1727284"/>
            <a:ext cx="3366655" cy="44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supply company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1" y="1598194"/>
            <a:ext cx="7741812" cy="4681808"/>
          </a:xfrm>
        </p:spPr>
      </p:pic>
    </p:spTree>
    <p:extLst>
      <p:ext uri="{BB962C8B-B14F-4D97-AF65-F5344CB8AC3E}">
        <p14:creationId xmlns:p14="http://schemas.microsoft.com/office/powerpoint/2010/main" val="271126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9785-0364-460E-A604-CC9D3976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18228-444A-4769-8E6E-4540F6D7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Uncertainty factor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Also known as: random variable, key factor, lottery, and distinction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Division of reality into mutually exclusive and jointly exhaustive possibilities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possible future for an uncertainty factor.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Combination of states of several uncertainty factors.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C48212A4-59F7-4457-8EEB-2A721E5D3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809365"/>
              </p:ext>
            </p:extLst>
          </p:nvPr>
        </p:nvGraphicFramePr>
        <p:xfrm>
          <a:off x="1186836" y="4765613"/>
          <a:ext cx="628115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719">
                  <a:extLst>
                    <a:ext uri="{9D8B030D-6E8A-4147-A177-3AD203B41FA5}">
                      <a16:colId xmlns:a16="http://schemas.microsoft.com/office/drawing/2014/main" val="1736883357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174208620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4217502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Industry growth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New graduates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>
                          <a:solidFill>
                            <a:schemeClr val="accent4"/>
                          </a:solidFill>
                        </a:rPr>
                        <a:t>Standardization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0554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level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standardization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3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Doubles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0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Faster</a:t>
                      </a:r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More </a:t>
                      </a:r>
                      <a:r>
                        <a:rPr lang="fi-FI" dirty="0" err="1"/>
                        <a:t>than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triples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Comprehensive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9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24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supply company under artillery fire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1928911"/>
            <a:ext cx="8338811" cy="3651825"/>
          </a:xfrm>
        </p:spPr>
      </p:pic>
    </p:spTree>
    <p:extLst>
      <p:ext uri="{BB962C8B-B14F-4D97-AF65-F5344CB8AC3E}">
        <p14:creationId xmlns:p14="http://schemas.microsoft.com/office/powerpoint/2010/main" val="3303477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UAV-</a:t>
            </a:r>
            <a:r>
              <a:rPr lang="fi-FI" dirty="0" err="1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success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UAV-</a:t>
            </a:r>
            <a:r>
              <a:rPr lang="fi-FI" dirty="0" err="1"/>
              <a:t>reconnaissance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analyzed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Monte Carlo </a:t>
            </a:r>
            <a:r>
              <a:rPr lang="fi-FI" dirty="0" err="1"/>
              <a:t>method</a:t>
            </a:r>
            <a:r>
              <a:rPr lang="fi-FI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created our own simulation tool to account for the technical specifications of the radar and weapon systems.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22" y="3419531"/>
            <a:ext cx="3890357" cy="291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10397" r="-1" b="11641"/>
          <a:stretch/>
        </p:blipFill>
        <p:spPr>
          <a:xfrm>
            <a:off x="884234" y="3582701"/>
            <a:ext cx="4365104" cy="24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0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results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Non-dominated decision alternatives for the Attacker. </a:t>
            </a:r>
          </a:p>
          <a:p>
            <a:r>
              <a:rPr lang="en-US" sz="2800" dirty="0"/>
              <a:t>Non-dominated decision alternatives for the Defender.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Maximin</a:t>
            </a:r>
            <a:r>
              <a:rPr lang="en-US" dirty="0"/>
              <a:t> decision rule</a:t>
            </a:r>
            <a:br>
              <a:rPr lang="en-US" dirty="0"/>
            </a:br>
            <a:r>
              <a:rPr lang="en-US" dirty="0"/>
              <a:t>was used to finalize</a:t>
            </a:r>
            <a:br>
              <a:rPr lang="en-US" dirty="0"/>
            </a:br>
            <a:r>
              <a:rPr lang="en-US" dirty="0"/>
              <a:t>the list of best counter-</a:t>
            </a:r>
            <a:br>
              <a:rPr lang="en-US" dirty="0"/>
            </a:br>
            <a:r>
              <a:rPr lang="en-US" dirty="0"/>
              <a:t>measure portfolios for</a:t>
            </a:r>
            <a:br>
              <a:rPr lang="en-US" dirty="0"/>
            </a:br>
            <a:r>
              <a:rPr lang="en-US" dirty="0"/>
              <a:t>each cost level.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44" y="3521399"/>
            <a:ext cx="5306406" cy="27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6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Cross-impact analysis can derive joint </a:t>
            </a:r>
            <a:r>
              <a:rPr lang="en-GB" dirty="0"/>
              <a:t>probabilities from conditional dependencies between uncertainty factors.</a:t>
            </a:r>
          </a:p>
          <a:p>
            <a:r>
              <a:rPr lang="en-GB" dirty="0"/>
              <a:t>The probability information can be used to construct network models.</a:t>
            </a:r>
          </a:p>
          <a:p>
            <a:r>
              <a:rPr lang="en-GB" dirty="0"/>
              <a:t>Adversarial risk analysis uses multi-agent influence diagrams to model multi-actor decision problems.</a:t>
            </a:r>
            <a:endParaRPr lang="en-US" dirty="0"/>
          </a:p>
          <a:p>
            <a:r>
              <a:rPr lang="en-US" dirty="0"/>
              <a:t>Adversarial risks can be analyzed even if the adversary’s priorities and his available information is not well known.</a:t>
            </a:r>
          </a:p>
        </p:txBody>
      </p:sp>
    </p:spTree>
    <p:extLst>
      <p:ext uri="{BB962C8B-B14F-4D97-AF65-F5344CB8AC3E}">
        <p14:creationId xmlns:p14="http://schemas.microsoft.com/office/powerpoint/2010/main" val="1724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D08BB05-7783-3591-3DA2-96B4D76CA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41" y="899160"/>
            <a:ext cx="3890691" cy="528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9A6AF-D58E-67CD-4418-75E5C6AE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0" y="899159"/>
            <a:ext cx="4671387" cy="54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3992-D15D-4294-8F04-0CB0BCD8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8107-A7D4-482C-BD8E-F70DEFCA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analyze situations with significant uncertainties and the possibility of very different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goal is not to predict the future accurately, but to understand how the future may unfold.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number of scenarios can become a challenge, as the number possible scenarios increases exponentially with the number of uncertainty factors.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 10 uncertainty factors and 3 possible states for each, it is possible to produce 3</a:t>
            </a:r>
            <a:r>
              <a:rPr lang="en-US" baseline="30000" dirty="0"/>
              <a:t>10</a:t>
            </a:r>
            <a:r>
              <a:rPr lang="en-US" dirty="0"/>
              <a:t> = 59 049 scenarios by combining different states.</a:t>
            </a:r>
          </a:p>
        </p:txBody>
      </p:sp>
    </p:spTree>
    <p:extLst>
      <p:ext uri="{BB962C8B-B14F-4D97-AF65-F5344CB8AC3E}">
        <p14:creationId xmlns:p14="http://schemas.microsoft.com/office/powerpoint/2010/main" val="331292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BF08-0A8F-4813-B213-91A4452F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number of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C899-16ED-49D8-AA6B-EF295EE9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relatively few scenarios attempting to span the possible futures comprehensively.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None of these scenarios will happen exactly as described.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only few uncertainty factors.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scenarios may end up too nondescript.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Accommodate a large number of scenarios.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Interacting with the scenario set will be more challenging.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Probabilistic approaches can be employed.</a:t>
            </a:r>
          </a:p>
        </p:txBody>
      </p:sp>
    </p:spTree>
    <p:extLst>
      <p:ext uri="{BB962C8B-B14F-4D97-AF65-F5344CB8AC3E}">
        <p14:creationId xmlns:p14="http://schemas.microsoft.com/office/powerpoint/2010/main" val="9670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Cross </a:t>
            </a:r>
            <a:r>
              <a:rPr lang="fi-FI" dirty="0" err="1"/>
              <a:t>Impact</a:t>
            </a:r>
            <a:r>
              <a:rPr lang="fi-FI" dirty="0"/>
              <a:t> Analysis (CIA)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Can be used to estimate scenario probabilities for a large scenario set.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Scenario probabilities are derived from conditional dependencies between uncertainty factors.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Dependencies can increase or decrease the probability of outcomes coinciding. 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E61947C-E622-45B9-8EE4-961F20EA9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463796"/>
              </p:ext>
            </p:extLst>
          </p:nvPr>
        </p:nvGraphicFramePr>
        <p:xfrm>
          <a:off x="1186836" y="4550470"/>
          <a:ext cx="628115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719">
                  <a:extLst>
                    <a:ext uri="{9D8B030D-6E8A-4147-A177-3AD203B41FA5}">
                      <a16:colId xmlns:a16="http://schemas.microsoft.com/office/drawing/2014/main" val="1736883357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174208620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4217502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Industry growth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New graduates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>
                          <a:solidFill>
                            <a:schemeClr val="accent4"/>
                          </a:solidFill>
                        </a:rPr>
                        <a:t>Standardization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0554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level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standardization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3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Doubles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0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Faster</a:t>
                      </a:r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More </a:t>
                      </a:r>
                      <a:r>
                        <a:rPr lang="fi-FI" dirty="0" err="1"/>
                        <a:t>than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triples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Comprehensive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9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9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83C0-EF60-4019-A64A-4CE33D37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Cross-</a:t>
            </a:r>
            <a:r>
              <a:rPr lang="fi-FI" dirty="0" err="1"/>
              <a:t>impact</a:t>
            </a:r>
            <a:r>
              <a:rPr lang="fi-FI" dirty="0"/>
              <a:t> </a:t>
            </a:r>
            <a:r>
              <a:rPr lang="fi-FI" dirty="0" err="1"/>
              <a:t>matrix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923C-79E2-4833-A502-EC4A2E23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612900"/>
            <a:ext cx="4240239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cross </a:t>
            </a:r>
            <a:r>
              <a:rPr lang="fi-FI" dirty="0" err="1"/>
              <a:t>impact</a:t>
            </a:r>
            <a:r>
              <a:rPr lang="fi-FI" dirty="0"/>
              <a:t> </a:t>
            </a:r>
            <a:r>
              <a:rPr lang="fi-FI" dirty="0" err="1"/>
              <a:t>matrix</a:t>
            </a:r>
            <a:r>
              <a:rPr lang="fi-FI" dirty="0"/>
              <a:t> </a:t>
            </a:r>
            <a:r>
              <a:rPr lang="fi-FI" dirty="0" err="1"/>
              <a:t>indicates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probability</a:t>
            </a:r>
            <a:r>
              <a:rPr lang="fi-FI" dirty="0"/>
              <a:t> of </a:t>
            </a:r>
            <a:r>
              <a:rPr lang="fi-FI" dirty="0" err="1"/>
              <a:t>outcome</a:t>
            </a:r>
            <a:r>
              <a:rPr lang="fi-FI" dirty="0"/>
              <a:t> A </a:t>
            </a:r>
            <a:r>
              <a:rPr lang="fi-FI" dirty="0" err="1"/>
              <a:t>changes</a:t>
            </a:r>
            <a:r>
              <a:rPr lang="fi-FI" dirty="0"/>
              <a:t>, </a:t>
            </a:r>
            <a:r>
              <a:rPr lang="fi-FI" dirty="0" err="1"/>
              <a:t>knowing</a:t>
            </a:r>
            <a:r>
              <a:rPr lang="fi-FI" dirty="0"/>
              <a:t> </a:t>
            </a:r>
            <a:r>
              <a:rPr lang="fi-FI" dirty="0" err="1"/>
              <a:t>outcome</a:t>
            </a:r>
            <a:r>
              <a:rPr lang="fi-FI" dirty="0"/>
              <a:t> B </a:t>
            </a:r>
            <a:r>
              <a:rPr lang="fi-FI" dirty="0" err="1"/>
              <a:t>occurs</a:t>
            </a:r>
            <a:r>
              <a:rPr lang="fi-FI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For </a:t>
            </a:r>
            <a:r>
              <a:rPr lang="fi-FI" sz="2000" dirty="0" err="1"/>
              <a:t>example</a:t>
            </a:r>
            <a:r>
              <a:rPr lang="fi-FI" sz="2000" dirty="0"/>
              <a:t>: How </a:t>
            </a:r>
            <a:r>
              <a:rPr lang="fi-FI" sz="2000" dirty="0" err="1"/>
              <a:t>much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likely</a:t>
            </a:r>
            <a:r>
              <a:rPr lang="fi-FI" sz="2000" dirty="0"/>
              <a:t> is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number</a:t>
            </a:r>
            <a:r>
              <a:rPr lang="fi-FI" sz="2000" dirty="0"/>
              <a:t> of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graduates</a:t>
            </a:r>
            <a:r>
              <a:rPr lang="fi-FI" sz="2000" dirty="0"/>
              <a:t> </a:t>
            </a:r>
            <a:r>
              <a:rPr lang="fi-FI" sz="2000" dirty="0" err="1"/>
              <a:t>doubles</a:t>
            </a:r>
            <a:r>
              <a:rPr lang="fi-FI" sz="2000" dirty="0"/>
              <a:t> </a:t>
            </a:r>
            <a:r>
              <a:rPr lang="fi-FI" sz="2000" dirty="0" err="1"/>
              <a:t>when</a:t>
            </a:r>
            <a:r>
              <a:rPr lang="fi-FI" sz="2000" dirty="0"/>
              <a:t> </a:t>
            </a:r>
            <a:r>
              <a:rPr lang="fi-FI" sz="2000" dirty="0" err="1"/>
              <a:t>industry</a:t>
            </a:r>
            <a:r>
              <a:rPr lang="fi-FI" sz="2000" dirty="0"/>
              <a:t> </a:t>
            </a:r>
            <a:r>
              <a:rPr lang="fi-FI" sz="2000" dirty="0" err="1"/>
              <a:t>growth</a:t>
            </a:r>
            <a:r>
              <a:rPr lang="fi-FI" sz="2000" dirty="0"/>
              <a:t> </a:t>
            </a:r>
            <a:r>
              <a:rPr lang="fi-FI" sz="2000" dirty="0" err="1"/>
              <a:t>slows</a:t>
            </a:r>
            <a:r>
              <a:rPr lang="fi-FI" sz="2000" dirty="0"/>
              <a:t> </a:t>
            </a:r>
            <a:r>
              <a:rPr lang="fi-FI" sz="2000" dirty="0" err="1"/>
              <a:t>down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current</a:t>
            </a:r>
            <a:r>
              <a:rPr lang="fi-FI" sz="2000" dirty="0"/>
              <a:t> </a:t>
            </a:r>
            <a:r>
              <a:rPr lang="fi-FI" sz="2000" dirty="0" err="1"/>
              <a:t>level</a:t>
            </a:r>
            <a:r>
              <a:rPr lang="fi-FI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67656A-77FE-4018-A199-20B65368174B}"/>
                  </a:ext>
                </a:extLst>
              </p:cNvPr>
              <p:cNvSpPr txBox="1"/>
              <p:nvPr/>
            </p:nvSpPr>
            <p:spPr>
              <a:xfrm>
                <a:off x="4957596" y="5593299"/>
                <a:ext cx="490884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highlight>
                            <a:srgbClr val="800000"/>
                          </a:highlight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Double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graduates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Slow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growth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Double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graduates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67656A-77FE-4018-A199-20B653681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596" y="5593299"/>
                <a:ext cx="4908844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1E8F27-7532-4712-8FD8-5CFA4125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18609"/>
              </p:ext>
            </p:extLst>
          </p:nvPr>
        </p:nvGraphicFramePr>
        <p:xfrm>
          <a:off x="5095692" y="987824"/>
          <a:ext cx="4490601" cy="447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48">
                  <a:extLst>
                    <a:ext uri="{9D8B030D-6E8A-4147-A177-3AD203B41FA5}">
                      <a16:colId xmlns:a16="http://schemas.microsoft.com/office/drawing/2014/main" val="935857791"/>
                    </a:ext>
                  </a:extLst>
                </a:gridCol>
                <a:gridCol w="775653">
                  <a:extLst>
                    <a:ext uri="{9D8B030D-6E8A-4147-A177-3AD203B41FA5}">
                      <a16:colId xmlns:a16="http://schemas.microsoft.com/office/drawing/2014/main" val="64728162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13583366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154652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47213813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81191079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413936785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58738703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301028338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360940187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63119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Industry</a:t>
                      </a:r>
                      <a:endParaRPr lang="fi-FI" sz="16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New graduates</a:t>
                      </a:r>
                      <a:endParaRPr lang="fi-FI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/>
                          </a:solidFill>
                        </a:rPr>
                        <a:t>Industry standards</a:t>
                      </a:r>
                      <a:endParaRPr lang="fi-FI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52662"/>
                  </a:ext>
                </a:extLst>
              </a:tr>
              <a:tr h="7759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Slower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Faster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Double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Triple +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Minimal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Compreh</a:t>
                      </a:r>
                      <a:r>
                        <a:rPr lang="en-US" sz="1200" dirty="0"/>
                        <a:t>.</a:t>
                      </a:r>
                      <a:endParaRPr lang="fi-FI" sz="1200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434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Industry</a:t>
                      </a:r>
                      <a:endParaRPr lang="fi-FI" sz="1600" b="1" dirty="0"/>
                    </a:p>
                  </a:txBody>
                  <a:tcPr marL="0" marR="0" marT="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Slower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+1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fi-FI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194101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-2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fi-FI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fi-FI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5599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Faster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-3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28015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New graduates</a:t>
                      </a:r>
                      <a:endParaRPr lang="fi-FI" sz="1200" b="1" dirty="0"/>
                    </a:p>
                  </a:txBody>
                  <a:tcPr marL="0" marR="0" marT="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642466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Double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fi-FI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988951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 err="1"/>
                        <a:t>Triple</a:t>
                      </a:r>
                      <a:r>
                        <a:rPr lang="fi-FI" sz="1200" dirty="0"/>
                        <a:t> +</a:t>
                      </a: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755534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Industry standards</a:t>
                      </a:r>
                      <a:endParaRPr lang="fi-FI" sz="1200" b="1" dirty="0"/>
                    </a:p>
                  </a:txBody>
                  <a:tcPr marL="0" marR="0" marT="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074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Minimal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4947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Compreh</a:t>
                      </a:r>
                      <a:r>
                        <a:rPr lang="en-US" sz="1200" dirty="0"/>
                        <a:t>.</a:t>
                      </a:r>
                      <a:endParaRPr lang="fi-FI" sz="1200" dirty="0"/>
                    </a:p>
                  </a:txBody>
                  <a:tcPr marL="45720" marR="4572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9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5CBC-A8F5-494A-8BE9-9448985D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3D-printing technology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0C3D-3A91-4384-BEB2-56E69E7B0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carried out a pilot project how the future developments in 3D-printing would affect the Finnish military.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Uncertainty factors were chosen based literature research and interviews with experts.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collect the cross-impact estimates we organized a workshop and invited experts from 3D-printing field and the military.</a:t>
            </a:r>
          </a:p>
        </p:txBody>
      </p:sp>
    </p:spTree>
    <p:extLst>
      <p:ext uri="{BB962C8B-B14F-4D97-AF65-F5344CB8AC3E}">
        <p14:creationId xmlns:p14="http://schemas.microsoft.com/office/powerpoint/2010/main" val="4053571420"/>
      </p:ext>
    </p:extLst>
  </p:cSld>
  <p:clrMapOvr>
    <a:masterClrMapping/>
  </p:clrMapOvr>
</p:sld>
</file>

<file path=ppt/theme/theme1.xml><?xml version="1.0" encoding="utf-8"?>
<a:theme xmlns:a="http://schemas.openxmlformats.org/drawingml/2006/main" name="ARA">
  <a:themeElements>
    <a:clrScheme name="">
      <a:dk1>
        <a:srgbClr val="000000"/>
      </a:dk1>
      <a:lt1>
        <a:srgbClr val="FFFFFF"/>
      </a:lt1>
      <a:dk2>
        <a:srgbClr val="990033"/>
      </a:dk2>
      <a:lt2>
        <a:srgbClr val="0000FF"/>
      </a:lt2>
      <a:accent1>
        <a:srgbClr val="FFCC66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5C"/>
      </a:accent6>
      <a:hlink>
        <a:srgbClr val="FFCC00"/>
      </a:hlink>
      <a:folHlink>
        <a:srgbClr val="00FFFF"/>
      </a:folHlink>
    </a:clrScheme>
    <a:fontScheme name="Embossed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mbossed.pot 1">
        <a:dk1>
          <a:srgbClr val="009999"/>
        </a:dk1>
        <a:lt1>
          <a:srgbClr val="FFFFFF"/>
        </a:lt1>
        <a:dk2>
          <a:srgbClr val="00CCCC"/>
        </a:dk2>
        <a:lt2>
          <a:srgbClr val="FFFF00"/>
        </a:lt2>
        <a:accent1>
          <a:srgbClr val="9999FF"/>
        </a:accent1>
        <a:accent2>
          <a:srgbClr val="FF9933"/>
        </a:accent2>
        <a:accent3>
          <a:srgbClr val="AAE2E2"/>
        </a:accent3>
        <a:accent4>
          <a:srgbClr val="DADADA"/>
        </a:accent4>
        <a:accent5>
          <a:srgbClr val="CACAFF"/>
        </a:accent5>
        <a:accent6>
          <a:srgbClr val="E78A2D"/>
        </a:accent6>
        <a:hlink>
          <a:srgbClr val="FFCC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ossed.pot 2">
        <a:dk1>
          <a:srgbClr val="000000"/>
        </a:dk1>
        <a:lt1>
          <a:srgbClr val="79D1C4"/>
        </a:lt1>
        <a:dk2>
          <a:srgbClr val="000000"/>
        </a:dk2>
        <a:lt2>
          <a:srgbClr val="FFFFFF"/>
        </a:lt2>
        <a:accent1>
          <a:srgbClr val="33CCFF"/>
        </a:accent1>
        <a:accent2>
          <a:srgbClr val="0099CC"/>
        </a:accent2>
        <a:accent3>
          <a:srgbClr val="BEE5DE"/>
        </a:accent3>
        <a:accent4>
          <a:srgbClr val="000000"/>
        </a:accent4>
        <a:accent5>
          <a:srgbClr val="ADE2FF"/>
        </a:accent5>
        <a:accent6>
          <a:srgbClr val="008AB9"/>
        </a:accent6>
        <a:hlink>
          <a:srgbClr val="FF99CC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ossed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" id="{7399E2F2-DD3C-4D44-8F8A-59A9484918B1}" vid="{072B76FA-D281-4515-9BFA-8EA62801D8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ARA</Template>
  <TotalTime>25284</TotalTime>
  <Words>2303</Words>
  <Application>Microsoft Office PowerPoint</Application>
  <PresentationFormat>A4 Paper (210x297 mm)</PresentationFormat>
  <Paragraphs>327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Monotype Sorts</vt:lpstr>
      <vt:lpstr>Times New Roman</vt:lpstr>
      <vt:lpstr>Wingdings</vt:lpstr>
      <vt:lpstr>ARA</vt:lpstr>
      <vt:lpstr>Cross-impact Analysis  and Adversarial Risk Analysis</vt:lpstr>
      <vt:lpstr>Motivation</vt:lpstr>
      <vt:lpstr>Agenda</vt:lpstr>
      <vt:lpstr>Terminology</vt:lpstr>
      <vt:lpstr>Scenario analysis</vt:lpstr>
      <vt:lpstr>Managing the number of scenarios</vt:lpstr>
      <vt:lpstr>Cross Impact Analysis (CIA)</vt:lpstr>
      <vt:lpstr>Cross-impact matrix</vt:lpstr>
      <vt:lpstr>3D-printing technology forecasting</vt:lpstr>
      <vt:lpstr>Expert judgement process</vt:lpstr>
      <vt:lpstr>Uncertainty factors in the years 2030-2040</vt:lpstr>
      <vt:lpstr>A. Global 3D-printing industry growth</vt:lpstr>
      <vt:lpstr>Cross-impact scale</vt:lpstr>
      <vt:lpstr>Dependencies between uncertainty factors</vt:lpstr>
      <vt:lpstr>Computing the scenario probabilities</vt:lpstr>
      <vt:lpstr>Optimization model</vt:lpstr>
      <vt:lpstr>Optimization model</vt:lpstr>
      <vt:lpstr>Example: The changes in the price of 3D-printing</vt:lpstr>
      <vt:lpstr>Uses of probabilistic scenario analysis</vt:lpstr>
      <vt:lpstr>PowerPoint Presentation</vt:lpstr>
      <vt:lpstr>Dependencies between uncertainty factors</vt:lpstr>
      <vt:lpstr>PowerPoint Presentation</vt:lpstr>
      <vt:lpstr>Agenda</vt:lpstr>
      <vt:lpstr>Adversarial risk analysis (ARA)</vt:lpstr>
      <vt:lpstr>Realistic example</vt:lpstr>
      <vt:lpstr>ARA-methodology</vt:lpstr>
      <vt:lpstr>A simple influence diagram</vt:lpstr>
      <vt:lpstr>Mathematical problem formulation</vt:lpstr>
      <vt:lpstr>Standard adversary model</vt:lpstr>
      <vt:lpstr>Proposed partial information approach</vt:lpstr>
      <vt:lpstr>Updated mathematical problem formulation</vt:lpstr>
      <vt:lpstr>Connection to stochastic dominance relations</vt:lpstr>
      <vt:lpstr>Practical implications</vt:lpstr>
      <vt:lpstr>Decision rules</vt:lpstr>
      <vt:lpstr>Realistic example</vt:lpstr>
      <vt:lpstr>Protecting a supply company</vt:lpstr>
      <vt:lpstr>Defender’s objectives</vt:lpstr>
      <vt:lpstr>Attacker’s objectives</vt:lpstr>
      <vt:lpstr>The supply company</vt:lpstr>
      <vt:lpstr>The supply company under artillery fire</vt:lpstr>
      <vt:lpstr>UAV-reconnaissance</vt:lpstr>
      <vt:lpstr>Computational results</vt:lpstr>
      <vt:lpstr>Summary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Roponen Juho</dc:creator>
  <cp:lastModifiedBy>Roponen Juho</cp:lastModifiedBy>
  <cp:revision>235</cp:revision>
  <cp:lastPrinted>2021-10-28T12:39:25Z</cp:lastPrinted>
  <dcterms:created xsi:type="dcterms:W3CDTF">2017-11-08T10:02:07Z</dcterms:created>
  <dcterms:modified xsi:type="dcterms:W3CDTF">2023-02-27T12:58:23Z</dcterms:modified>
</cp:coreProperties>
</file>