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61" r:id="rId5"/>
    <p:sldId id="269" r:id="rId6"/>
    <p:sldId id="265" r:id="rId7"/>
    <p:sldId id="259" r:id="rId8"/>
    <p:sldId id="272" r:id="rId9"/>
  </p:sldIdLst>
  <p:sldSz cx="12192000" cy="6858000"/>
  <p:notesSz cx="7102475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24418" y="1700810"/>
            <a:ext cx="10943167" cy="354279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8640" b="1" spc="-24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624419" y="5315698"/>
            <a:ext cx="7327227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92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348"/>
            <a:ext cx="2413000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4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24418" y="1701163"/>
            <a:ext cx="10943167" cy="354243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8640" b="1" spc="-24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24419" y="5315698"/>
            <a:ext cx="7327227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92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348"/>
            <a:ext cx="2413000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4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4416" y="1702080"/>
            <a:ext cx="10944000" cy="35424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8640" b="1" spc="-24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624419" y="5315698"/>
            <a:ext cx="7184597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92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0"/>
            <a:ext cx="2413000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0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4418" y="1989288"/>
            <a:ext cx="4425969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4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624418" y="5438088"/>
            <a:ext cx="4425969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92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99016" y="180000"/>
            <a:ext cx="6172923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/>
              <a:t>Click icon to add picture</a:t>
            </a:r>
            <a:endParaRPr lang="fi-FI" noProof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0"/>
            <a:ext cx="2413000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14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24418" y="1912267"/>
            <a:ext cx="10943167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8640" b="1" spc="-24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4"/>
          <p:cNvCxnSpPr/>
          <p:nvPr/>
        </p:nvCxnSpPr>
        <p:spPr>
          <a:xfrm>
            <a:off x="624418" y="5848350"/>
            <a:ext cx="10943167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01" y="5654880"/>
            <a:ext cx="2969527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7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418" y="318135"/>
            <a:ext cx="1094316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4320" b="1" spc="-12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624419" y="1513934"/>
            <a:ext cx="10943165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520" b="1">
                <a:latin typeface="+mj-lt"/>
              </a:defRPr>
            </a:lvl1pPr>
            <a:lvl2pPr marL="285120" indent="-254880">
              <a:buFont typeface="Arial"/>
              <a:buChar char="•"/>
              <a:defRPr sz="2400">
                <a:latin typeface="Georgia"/>
              </a:defRPr>
            </a:lvl2pPr>
            <a:lvl3pPr marL="552960" indent="-276480">
              <a:buFont typeface="Lucida Grande"/>
              <a:buChar char="-"/>
              <a:defRPr sz="1920" i="1">
                <a:latin typeface="Georgia"/>
                <a:cs typeface="Georgia"/>
              </a:defRPr>
            </a:lvl3pPr>
            <a:lvl4pPr marL="950400" indent="-233280">
              <a:buFont typeface="Arial"/>
              <a:buChar char="•"/>
              <a:defRPr sz="1680" baseline="0">
                <a:latin typeface="Georgia"/>
              </a:defRPr>
            </a:lvl4pPr>
            <a:lvl5pPr marL="1304640" indent="-274320">
              <a:buFont typeface="Courier New"/>
              <a:buChar char="o"/>
              <a:defRPr sz="156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BC039A1B-9D34-48DF-8370-974C8EF18AA6}" type="datetimeFigureOut">
              <a:rPr lang="fi-FI" smtClean="0"/>
              <a:t>27.5.2018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9D1169DF-D9EF-41F2-8041-EC74783C5875}" type="slidenum">
              <a:rPr lang="fi-FI" smtClean="0"/>
              <a:t>‹#›</a:t>
            </a:fld>
            <a:endParaRPr lang="fi-FI"/>
          </a:p>
        </p:txBody>
      </p:sp>
      <p:cxnSp>
        <p:nvCxnSpPr>
          <p:cNvPr id="12" name="Straight Connector 4"/>
          <p:cNvCxnSpPr/>
          <p:nvPr/>
        </p:nvCxnSpPr>
        <p:spPr>
          <a:xfrm>
            <a:off x="624418" y="5847608"/>
            <a:ext cx="10943167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01" y="5654880"/>
            <a:ext cx="2969529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8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17744" y="318135"/>
            <a:ext cx="10949840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4320" b="1" spc="-12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7745" y="1513934"/>
            <a:ext cx="531743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520" b="1">
                <a:latin typeface="+mj-lt"/>
              </a:defRPr>
            </a:lvl1pPr>
            <a:lvl2pPr marL="285120" indent="-254880">
              <a:buFont typeface="Arial"/>
              <a:buChar char="•"/>
              <a:defRPr sz="2400">
                <a:latin typeface="Georgia"/>
              </a:defRPr>
            </a:lvl2pPr>
            <a:lvl3pPr marL="552960" indent="-276480">
              <a:buFont typeface="Lucida Grande"/>
              <a:buChar char="-"/>
              <a:defRPr sz="1920" i="1">
                <a:latin typeface="Georgia"/>
                <a:cs typeface="Georgia"/>
              </a:defRPr>
            </a:lvl3pPr>
            <a:lvl4pPr marL="950400" indent="-233280">
              <a:buFont typeface="Arial"/>
              <a:buChar char="•"/>
              <a:defRPr sz="1680" baseline="0">
                <a:latin typeface="Georgia"/>
              </a:defRPr>
            </a:lvl4pPr>
            <a:lvl5pPr marL="1304640" indent="-274320">
              <a:buFont typeface="Courier New"/>
              <a:buChar char="o"/>
              <a:defRPr sz="156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6250146" y="1513934"/>
            <a:ext cx="5317439" cy="40033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520" b="1">
                <a:latin typeface="+mj-lt"/>
              </a:defRPr>
            </a:lvl1pPr>
            <a:lvl2pPr marL="285120" indent="-254880">
              <a:buFont typeface="Arial"/>
              <a:buChar char="•"/>
              <a:defRPr sz="2400">
                <a:latin typeface="Georgia"/>
              </a:defRPr>
            </a:lvl2pPr>
            <a:lvl3pPr marL="552960" indent="-276480">
              <a:buFont typeface="Lucida Grande"/>
              <a:buChar char="-"/>
              <a:defRPr sz="1920" i="1">
                <a:latin typeface="Georgia"/>
                <a:cs typeface="Georgia"/>
              </a:defRPr>
            </a:lvl3pPr>
            <a:lvl4pPr marL="950400" indent="-233280">
              <a:buFont typeface="Arial"/>
              <a:buChar char="•"/>
              <a:defRPr sz="1680" baseline="0">
                <a:latin typeface="Georgia"/>
              </a:defRPr>
            </a:lvl4pPr>
            <a:lvl5pPr marL="1304640" indent="-274320">
              <a:buFont typeface="Courier New"/>
              <a:buChar char="o"/>
              <a:defRPr sz="156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fld id="{BC039A1B-9D34-48DF-8370-974C8EF18AA6}" type="datetimeFigureOut">
              <a:rPr lang="fi-FI" smtClean="0"/>
              <a:t>27.5.2018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9D1169DF-D9EF-41F2-8041-EC74783C5875}" type="slidenum">
              <a:rPr lang="fi-FI" smtClean="0"/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/>
        </p:nvCxnSpPr>
        <p:spPr>
          <a:xfrm>
            <a:off x="624418" y="5847608"/>
            <a:ext cx="10943167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01" y="5654880"/>
            <a:ext cx="2969529" cy="114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81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9A1B-9D34-48DF-8370-974C8EF18AA6}" type="datetimeFigureOut">
              <a:rPr lang="fi-FI" smtClean="0"/>
              <a:t>27.5.2018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69DF-D9EF-41F2-8041-EC74783C5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37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9A1B-9D34-48DF-8370-974C8EF18AA6}" type="datetimeFigureOut">
              <a:rPr lang="fi-FI" smtClean="0"/>
              <a:t>27.5.2018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69DF-D9EF-41F2-8041-EC74783C5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685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742608" y="6021288"/>
            <a:ext cx="48260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6742608" y="6180039"/>
            <a:ext cx="48260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39A1B-9D34-48DF-8370-974C8EF18AA6}" type="datetimeFigureOut">
              <a:rPr lang="fi-FI" smtClean="0"/>
              <a:t>27.5.2018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742608" y="6365777"/>
            <a:ext cx="4826000" cy="161926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169DF-D9EF-41F2-8041-EC74783C58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12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548640" rtl="0" eaLnBrk="1" fontAlgn="base" hangingPunct="1">
        <a:spcBef>
          <a:spcPct val="0"/>
        </a:spcBef>
        <a:spcAft>
          <a:spcPct val="0"/>
        </a:spcAft>
        <a:defRPr sz="528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548640"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1097280"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645920"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2194560" algn="ctr" defTabSz="548640" rtl="0" eaLnBrk="1" fontAlgn="base" hangingPunct="1">
        <a:spcBef>
          <a:spcPct val="0"/>
        </a:spcBef>
        <a:spcAft>
          <a:spcPct val="0"/>
        </a:spcAft>
        <a:defRPr sz="528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411480" indent="-411480" algn="l" defTabSz="54864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4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891540" indent="-342900" algn="l" defTabSz="54864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6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371600" indent="-274320" algn="l" defTabSz="54864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8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920240" indent="-274320" algn="l" defTabSz="54864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468880" indent="-274320" algn="l" defTabSz="54864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301752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F5E4F772-9DF6-2148-9C2B-68AA09140F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Jyrki Wallenius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1022E34-30EA-9E4E-B989-0B9F1A9E4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1700213"/>
            <a:ext cx="10944225" cy="1916112"/>
          </a:xfrm>
        </p:spPr>
        <p:txBody>
          <a:bodyPr/>
          <a:lstStyle/>
          <a:p>
            <a:r>
              <a:rPr lang="en-US" sz="4400" b="1"/>
              <a:t>Journal Lists: OR/MS</a:t>
            </a:r>
          </a:p>
        </p:txBody>
      </p:sp>
    </p:spTree>
    <p:extLst>
      <p:ext uri="{BB962C8B-B14F-4D97-AF65-F5344CB8AC3E}">
        <p14:creationId xmlns:p14="http://schemas.microsoft.com/office/powerpoint/2010/main" val="3872302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24876-FD47-E447-8E29-BA575CE1BE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JUFO-classification OR/MS Category 3</a:t>
            </a:r>
            <a:endParaRPr lang="fi-FI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5B3FB-144A-1D4B-BD55-7AB6CD9F282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sz="2400" b="0" dirty="0">
                <a:latin typeface="+mn-lt"/>
              </a:rPr>
              <a:t>Journal of </a:t>
            </a:r>
            <a:r>
              <a:rPr lang="fi-FI" sz="2400" b="0" dirty="0" err="1">
                <a:latin typeface="+mn-lt"/>
              </a:rPr>
              <a:t>Operations</a:t>
            </a:r>
            <a:r>
              <a:rPr lang="fi-FI" sz="2400" b="0" dirty="0">
                <a:latin typeface="+mn-lt"/>
              </a:rPr>
              <a:t> Management</a:t>
            </a:r>
          </a:p>
          <a:p>
            <a:r>
              <a:rPr lang="fi-FI" sz="2400" b="0" dirty="0">
                <a:latin typeface="+mn-lt"/>
              </a:rPr>
              <a:t>Management Science</a:t>
            </a:r>
          </a:p>
          <a:p>
            <a:r>
              <a:rPr lang="fi-FI" sz="2400" b="0" dirty="0">
                <a:latin typeface="+mn-lt"/>
              </a:rPr>
              <a:t>Mathematical Programming</a:t>
            </a:r>
          </a:p>
          <a:p>
            <a:r>
              <a:rPr lang="fi-FI" sz="2400" b="0" dirty="0" err="1">
                <a:latin typeface="+mn-lt"/>
              </a:rPr>
              <a:t>Operations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Research</a:t>
            </a:r>
            <a:endParaRPr lang="fi-FI" sz="2400" b="0" dirty="0">
              <a:latin typeface="+mn-lt"/>
            </a:endParaRPr>
          </a:p>
          <a:p>
            <a:r>
              <a:rPr lang="fi-FI" sz="2400" b="0" dirty="0" err="1">
                <a:latin typeface="+mn-lt"/>
              </a:rPr>
              <a:t>Transportation</a:t>
            </a:r>
            <a:r>
              <a:rPr lang="fi-FI" sz="2400" b="0" dirty="0">
                <a:latin typeface="+mn-lt"/>
              </a:rPr>
              <a:t> Science</a:t>
            </a:r>
          </a:p>
          <a:p>
            <a:endParaRPr lang="fi-FI" b="0" dirty="0"/>
          </a:p>
          <a:p>
            <a:r>
              <a:rPr lang="fi-FI" sz="2400" b="0" dirty="0">
                <a:latin typeface="+mn-lt"/>
              </a:rPr>
              <a:t>Computer Science and AI:</a:t>
            </a:r>
          </a:p>
          <a:p>
            <a:r>
              <a:rPr lang="fi-FI" sz="2400" b="0" dirty="0">
                <a:latin typeface="+mn-lt"/>
              </a:rPr>
              <a:t>IEEE </a:t>
            </a:r>
            <a:r>
              <a:rPr lang="fi-FI" sz="2400" b="0" dirty="0" err="1">
                <a:latin typeface="+mn-lt"/>
              </a:rPr>
              <a:t>Transactions</a:t>
            </a:r>
            <a:r>
              <a:rPr lang="fi-FI" sz="2400" b="0" dirty="0">
                <a:latin typeface="+mn-lt"/>
              </a:rPr>
              <a:t> On </a:t>
            </a:r>
            <a:r>
              <a:rPr lang="fi-FI" sz="2400" b="0" dirty="0" err="1">
                <a:latin typeface="+mn-lt"/>
              </a:rPr>
              <a:t>Evolutionary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Computation</a:t>
            </a:r>
            <a:endParaRPr lang="fi-FI" sz="2400" b="0" dirty="0">
              <a:latin typeface="+mn-lt"/>
            </a:endParaRPr>
          </a:p>
          <a:p>
            <a:r>
              <a:rPr lang="fi-FI" sz="2400" b="0" dirty="0">
                <a:latin typeface="+mn-lt"/>
              </a:rPr>
              <a:t>IEEE </a:t>
            </a:r>
            <a:r>
              <a:rPr lang="fi-FI" sz="2400" b="0" dirty="0" err="1">
                <a:latin typeface="+mn-lt"/>
              </a:rPr>
              <a:t>Transactions</a:t>
            </a:r>
            <a:r>
              <a:rPr lang="fi-FI" sz="2400" b="0" dirty="0">
                <a:latin typeface="+mn-lt"/>
              </a:rPr>
              <a:t> On </a:t>
            </a:r>
            <a:r>
              <a:rPr lang="fi-FI" sz="2400" b="0" dirty="0" err="1">
                <a:latin typeface="+mn-lt"/>
              </a:rPr>
              <a:t>Fuzzy</a:t>
            </a:r>
            <a:r>
              <a:rPr lang="fi-FI" sz="2400" b="0" dirty="0">
                <a:latin typeface="+mn-lt"/>
              </a:rPr>
              <a:t> Systems</a:t>
            </a:r>
          </a:p>
          <a:p>
            <a:endParaRPr lang="fi-FI" sz="2400" b="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endParaRPr lang="fi-FI" sz="2400" dirty="0">
              <a:solidFill>
                <a:srgbClr val="666666"/>
              </a:solidFill>
              <a:latin typeface="Calibri" panose="020F0502020204030204" pitchFamily="34" charset="0"/>
            </a:endParaRPr>
          </a:p>
          <a:p>
            <a:endParaRPr lang="fi-FI" sz="240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endParaRPr lang="fi-FI" sz="2400" b="0" dirty="0">
              <a:solidFill>
                <a:srgbClr val="666666"/>
              </a:solidFill>
              <a:latin typeface="Calibri" panose="020F0502020204030204" pitchFamily="34" charset="0"/>
            </a:endParaRPr>
          </a:p>
          <a:p>
            <a:endParaRPr lang="fi-FI" sz="2400" b="0" dirty="0">
              <a:solidFill>
                <a:srgbClr val="222222"/>
              </a:solidFill>
              <a:latin typeface="Calibri" panose="020F0502020204030204" pitchFamily="34" charset="0"/>
            </a:endParaRPr>
          </a:p>
          <a:p>
            <a:endParaRPr lang="fi-FI" sz="2400" b="0" dirty="0"/>
          </a:p>
        </p:txBody>
      </p:sp>
    </p:spTree>
    <p:extLst>
      <p:ext uri="{BB962C8B-B14F-4D97-AF65-F5344CB8AC3E}">
        <p14:creationId xmlns:p14="http://schemas.microsoft.com/office/powerpoint/2010/main" val="520829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D1477-B3B5-AE40-9FA7-E8D69BD10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JUFO-classification OR/MS Category 2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F62F4-F974-5047-83B5-94DED65E08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4420" y="1069091"/>
            <a:ext cx="10943165" cy="553997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Decision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Support</a:t>
            </a:r>
            <a:r>
              <a:rPr lang="fi-FI" sz="2400" b="0" dirty="0">
                <a:latin typeface="+mn-lt"/>
              </a:rPr>
              <a:t> Systems</a:t>
            </a:r>
          </a:p>
          <a:p>
            <a:pPr>
              <a:spcBef>
                <a:spcPts val="0"/>
              </a:spcBef>
            </a:pPr>
            <a:r>
              <a:rPr lang="fi-FI" sz="2400" b="0" dirty="0">
                <a:latin typeface="+mn-lt"/>
              </a:rPr>
              <a:t>EJOR</a:t>
            </a:r>
          </a:p>
          <a:p>
            <a:pPr>
              <a:spcBef>
                <a:spcPts val="0"/>
              </a:spcBef>
            </a:pPr>
            <a:r>
              <a:rPr lang="fi-FI" sz="2400" b="0" dirty="0">
                <a:latin typeface="+mn-lt"/>
              </a:rPr>
              <a:t>Journal of Global </a:t>
            </a:r>
            <a:r>
              <a:rPr lang="fi-FI" sz="2400" b="0" dirty="0" err="1">
                <a:latin typeface="+mn-lt"/>
              </a:rPr>
              <a:t>Optimization</a:t>
            </a:r>
            <a:endParaRPr lang="fi-FI" sz="2400" b="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fi-FI" sz="2400" b="0" dirty="0">
                <a:latin typeface="+mn-lt"/>
              </a:rPr>
              <a:t>JORS</a:t>
            </a:r>
          </a:p>
          <a:p>
            <a:pPr>
              <a:spcBef>
                <a:spcPts val="0"/>
              </a:spcBef>
            </a:pPr>
            <a:r>
              <a:rPr lang="fi-FI" sz="2400" b="0" dirty="0">
                <a:latin typeface="+mn-lt"/>
              </a:rPr>
              <a:t>Manufacturing and Service </a:t>
            </a:r>
            <a:r>
              <a:rPr lang="fi-FI" sz="2400" b="0" dirty="0" err="1">
                <a:latin typeface="+mn-lt"/>
              </a:rPr>
              <a:t>Oper</a:t>
            </a:r>
            <a:r>
              <a:rPr lang="fi-FI" sz="2400" b="0" dirty="0">
                <a:latin typeface="+mn-lt"/>
              </a:rPr>
              <a:t>. </a:t>
            </a:r>
            <a:r>
              <a:rPr lang="fi-FI" sz="2400" b="0" dirty="0" err="1">
                <a:latin typeface="+mn-lt"/>
              </a:rPr>
              <a:t>Mgmt</a:t>
            </a:r>
            <a:r>
              <a:rPr lang="fi-FI" sz="2400" b="0" dirty="0">
                <a:latin typeface="+mn-lt"/>
              </a:rPr>
              <a:t>.</a:t>
            </a:r>
          </a:p>
          <a:p>
            <a:pPr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Mathematics</a:t>
            </a:r>
            <a:r>
              <a:rPr lang="fi-FI" sz="2400" b="0" dirty="0">
                <a:latin typeface="+mn-lt"/>
              </a:rPr>
              <a:t> of </a:t>
            </a:r>
            <a:r>
              <a:rPr lang="fi-FI" sz="2400" b="0" dirty="0" err="1">
                <a:latin typeface="+mn-lt"/>
              </a:rPr>
              <a:t>Operations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Research</a:t>
            </a:r>
            <a:endParaRPr lang="fi-FI" sz="2400" b="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Naval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Research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Logistics</a:t>
            </a:r>
            <a:endParaRPr lang="fi-FI" sz="2400" b="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fi-FI" sz="2400" b="0" dirty="0">
                <a:latin typeface="+mn-lt"/>
              </a:rPr>
              <a:t>Networks</a:t>
            </a:r>
          </a:p>
          <a:p>
            <a:pPr>
              <a:spcBef>
                <a:spcPts val="0"/>
              </a:spcBef>
            </a:pPr>
            <a:r>
              <a:rPr lang="fi-FI" sz="2400" b="0" dirty="0">
                <a:latin typeface="+mn-lt"/>
              </a:rPr>
              <a:t>Omega</a:t>
            </a:r>
          </a:p>
          <a:p>
            <a:pPr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Production</a:t>
            </a:r>
            <a:r>
              <a:rPr lang="fi-FI" sz="2400" b="0" dirty="0">
                <a:latin typeface="+mn-lt"/>
              </a:rPr>
              <a:t> and </a:t>
            </a:r>
            <a:r>
              <a:rPr lang="fi-FI" sz="2400" b="0" dirty="0" err="1">
                <a:latin typeface="+mn-lt"/>
              </a:rPr>
              <a:t>Oper</a:t>
            </a:r>
            <a:r>
              <a:rPr lang="fi-FI" sz="2400" b="0" dirty="0">
                <a:latin typeface="+mn-lt"/>
              </a:rPr>
              <a:t> Management</a:t>
            </a:r>
          </a:p>
          <a:p>
            <a:pPr marL="11113"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Reliability</a:t>
            </a:r>
            <a:r>
              <a:rPr lang="fi-FI" sz="2400" b="0" dirty="0">
                <a:latin typeface="+mn-lt"/>
              </a:rPr>
              <a:t> Eng. and System </a:t>
            </a:r>
            <a:r>
              <a:rPr lang="fi-FI" sz="2400" b="0" dirty="0" err="1">
                <a:latin typeface="+mn-lt"/>
              </a:rPr>
              <a:t>Safety</a:t>
            </a: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r>
              <a:rPr lang="fi-FI" sz="2400" b="0" dirty="0">
                <a:latin typeface="+mn-lt"/>
              </a:rPr>
              <a:t>Systems and Control </a:t>
            </a:r>
            <a:r>
              <a:rPr lang="fi-FI" sz="2400" b="0" dirty="0" err="1">
                <a:latin typeface="+mn-lt"/>
              </a:rPr>
              <a:t>Letters</a:t>
            </a: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Technovation</a:t>
            </a:r>
            <a:endParaRPr lang="fi-FI" sz="2400" b="0" dirty="0">
              <a:latin typeface="+mn-lt"/>
            </a:endParaRPr>
          </a:p>
          <a:p>
            <a:pPr marL="319088"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Transportation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Research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Part</a:t>
            </a:r>
            <a:r>
              <a:rPr lang="fi-FI" sz="2400" b="0" dirty="0">
                <a:latin typeface="+mn-lt"/>
              </a:rPr>
              <a:t> B</a:t>
            </a:r>
          </a:p>
          <a:p>
            <a:pPr marL="319088">
              <a:spcBef>
                <a:spcPts val="0"/>
              </a:spcBef>
            </a:pPr>
            <a:r>
              <a:rPr lang="fi-FI" sz="2400" b="0" dirty="0" err="1">
                <a:latin typeface="+mn-lt"/>
              </a:rPr>
              <a:t>Transportation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Research</a:t>
            </a:r>
            <a:r>
              <a:rPr lang="fi-FI" sz="2400" b="0" dirty="0">
                <a:latin typeface="+mn-lt"/>
              </a:rPr>
              <a:t> </a:t>
            </a:r>
            <a:r>
              <a:rPr lang="fi-FI" sz="2400" b="0" dirty="0" err="1">
                <a:latin typeface="+mn-lt"/>
              </a:rPr>
              <a:t>Part</a:t>
            </a:r>
            <a:r>
              <a:rPr lang="fi-FI" sz="2400" b="0" dirty="0">
                <a:latin typeface="+mn-lt"/>
              </a:rPr>
              <a:t> E</a:t>
            </a:r>
          </a:p>
        </p:txBody>
      </p:sp>
    </p:spTree>
    <p:extLst>
      <p:ext uri="{BB962C8B-B14F-4D97-AF65-F5344CB8AC3E}">
        <p14:creationId xmlns:p14="http://schemas.microsoft.com/office/powerpoint/2010/main" val="361003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FT50 </a:t>
            </a:r>
            <a:r>
              <a:rPr lang="fi-FI" dirty="0" err="1"/>
              <a:t>List</a:t>
            </a:r>
            <a:endParaRPr lang="fi-FI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39E3F6C-9C95-1D4A-8ED5-407EE749D31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0" dirty="0"/>
              <a:t>1. Academy of Management Journal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2. Academy of Management Review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3. Accounting, Organizations and Society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4. Administrative Science Quarterly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5. American Economic Review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6. Contemporary Accounting Research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7. </a:t>
            </a:r>
            <a:r>
              <a:rPr lang="en-US" sz="2400" b="0" dirty="0" err="1"/>
              <a:t>Econometrica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8. Entrepreneurship Theory and Practice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9. Harvard Business Review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10. Human Relations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11. Human Resource Management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12. Information Systems Research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13. Journal of Accounting and Economics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14. Journal of Accounting Research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15. Journal of Applied Psychology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16. Journal of Business Ethics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17. Journal of Business Venturing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18. Journal of Consumer Psychology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19. Journal of Consumer Research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20. Journal of Finance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21. Journal of Financial and Quantitative Analysis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22. Journal of Financial Economics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23. Journal of International Business Studies 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24. Journal of Management</a:t>
            </a:r>
            <a:endParaRPr lang="fi-FI" sz="2400" b="0" dirty="0"/>
          </a:p>
          <a:p>
            <a:pPr marL="0" indent="0">
              <a:buNone/>
            </a:pPr>
            <a:r>
              <a:rPr lang="en-US" sz="2400" b="0" dirty="0"/>
              <a:t>25. Journal of Management Information Systems</a:t>
            </a:r>
            <a:endParaRPr lang="fi-FI" sz="2400" b="0" dirty="0"/>
          </a:p>
          <a:p>
            <a:endParaRPr lang="fi-FI" sz="2400" b="0" dirty="0"/>
          </a:p>
        </p:txBody>
      </p:sp>
    </p:spTree>
    <p:extLst>
      <p:ext uri="{BB962C8B-B14F-4D97-AF65-F5344CB8AC3E}">
        <p14:creationId xmlns:p14="http://schemas.microsoft.com/office/powerpoint/2010/main" val="121399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418" y="281064"/>
            <a:ext cx="10943167" cy="1195798"/>
          </a:xfrm>
        </p:spPr>
        <p:txBody>
          <a:bodyPr/>
          <a:lstStyle/>
          <a:p>
            <a:r>
              <a:rPr lang="fi-FI" sz="3200" dirty="0"/>
              <a:t>FT50 </a:t>
            </a:r>
            <a:r>
              <a:rPr lang="fi-FI" sz="3200" dirty="0" err="1"/>
              <a:t>cont</a:t>
            </a:r>
            <a:r>
              <a:rPr lang="fi-FI" sz="3200" dirty="0"/>
              <a:t>.</a:t>
            </a:r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835729-57A9-024A-BE65-35D8DF87F3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4418" y="767753"/>
            <a:ext cx="10943165" cy="5052280"/>
          </a:xfrm>
        </p:spPr>
        <p:txBody>
          <a:bodyPr numCol="2">
            <a:noAutofit/>
          </a:bodyPr>
          <a:lstStyle/>
          <a:p>
            <a:pPr marL="455613" indent="-455613">
              <a:buNone/>
            </a:pPr>
            <a:r>
              <a:rPr lang="en-US" sz="2000" b="0" dirty="0"/>
              <a:t>26. Journal of Management Studies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27. Journal of Marketing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28. Journal of Marketing Research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29. Journal of Operations Management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30. Journal of Political Economy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31. Journal of the Academy of Marketing Science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32. Management Science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33. Manufacturing and Service Operations Management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34. Marketing Science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35. MIS Quarterly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36. Operations Research </a:t>
            </a:r>
            <a:endParaRPr lang="fi-FI" sz="2000" b="0" dirty="0"/>
          </a:p>
          <a:p>
            <a:pPr marL="455613" indent="-455613">
              <a:buNone/>
            </a:pPr>
            <a:r>
              <a:rPr lang="en-US" sz="2000" b="0" dirty="0"/>
              <a:t>37. Organization Science </a:t>
            </a:r>
            <a:endParaRPr lang="fi-FI" sz="2000" b="0" dirty="0"/>
          </a:p>
          <a:p>
            <a:pPr marL="455613" indent="-455613">
              <a:buNone/>
            </a:pPr>
            <a:endParaRPr lang="en-US" sz="2000" b="0" dirty="0"/>
          </a:p>
          <a:p>
            <a:pPr marL="317500" indent="-317500">
              <a:buNone/>
            </a:pPr>
            <a:endParaRPr lang="en-US" sz="2000" b="0" dirty="0"/>
          </a:p>
          <a:p>
            <a:pPr marL="317500" indent="-317500">
              <a:buNone/>
            </a:pPr>
            <a:endParaRPr lang="en-US" sz="2000" b="0" dirty="0"/>
          </a:p>
          <a:p>
            <a:pPr marL="406400" indent="-406400">
              <a:buNone/>
            </a:pPr>
            <a:r>
              <a:rPr lang="en-US" sz="2000" b="0" dirty="0"/>
              <a:t>38. Organization Studies </a:t>
            </a:r>
          </a:p>
          <a:p>
            <a:pPr marL="455613" indent="-455613">
              <a:buNone/>
            </a:pPr>
            <a:r>
              <a:rPr lang="en-US" sz="2000" b="0" dirty="0"/>
              <a:t>39. Organizational Behavior and Human Decision Processes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40. Production and Operations Management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41. Quarterly Journal of Economics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42. Research Policy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43. Review of Accounting Studies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44. Review of Economic Studies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45. Review of Finance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46. Review of Financial Studies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47. Sloan Management Review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48. Strategic Entrepreneurship Journal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49. Strategic Management Journal </a:t>
            </a:r>
            <a:endParaRPr lang="fi-FI" sz="2000" b="0" dirty="0"/>
          </a:p>
          <a:p>
            <a:pPr marL="406400" indent="-406400">
              <a:buNone/>
            </a:pPr>
            <a:r>
              <a:rPr lang="en-US" sz="2000" b="0" dirty="0"/>
              <a:t>50. The Accounting Review</a:t>
            </a:r>
            <a:endParaRPr lang="fi-FI" sz="2000" b="0" dirty="0"/>
          </a:p>
          <a:p>
            <a:pPr marL="271463" indent="-271463">
              <a:buNone/>
            </a:pPr>
            <a:r>
              <a:rPr lang="en-US" sz="2000" b="0" dirty="0"/>
              <a:t> </a:t>
            </a:r>
            <a:endParaRPr lang="fi-FI" sz="2000" b="0" dirty="0"/>
          </a:p>
          <a:p>
            <a:endParaRPr lang="fi-FI" sz="2000" b="0" dirty="0"/>
          </a:p>
        </p:txBody>
      </p:sp>
    </p:spTree>
    <p:extLst>
      <p:ext uri="{BB962C8B-B14F-4D97-AF65-F5344CB8AC3E}">
        <p14:creationId xmlns:p14="http://schemas.microsoft.com/office/powerpoint/2010/main" val="410266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600" dirty="0"/>
              <a:t>AJG (ABS)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24FEE29-41AD-444B-8DAC-328036343E33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7" y="790832"/>
            <a:ext cx="5173271" cy="5000188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CC90D8D-61EA-E645-A83D-820E51A1F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576" y="948643"/>
            <a:ext cx="4852085" cy="270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88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200" dirty="0"/>
              <a:t>AJG (ABS) </a:t>
            </a:r>
            <a:r>
              <a:rPr lang="fi-FI" sz="3200" dirty="0" err="1"/>
              <a:t>cont</a:t>
            </a:r>
            <a:r>
              <a:rPr lang="fi-FI" sz="3200" dirty="0"/>
              <a:t>.</a:t>
            </a:r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802D6A93-1D1D-814F-B8D2-5354D8CF0935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8" y="1013254"/>
            <a:ext cx="5307196" cy="4786553"/>
          </a:xfrm>
        </p:spPr>
      </p:pic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875B0D58-ACCE-1A4B-8057-24FACCCEC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368" y="1766571"/>
            <a:ext cx="4946825" cy="369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064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08859-2C6B-A540-8BBD-ED6C10005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418" y="318135"/>
            <a:ext cx="10943167" cy="583908"/>
          </a:xfrm>
        </p:spPr>
        <p:txBody>
          <a:bodyPr/>
          <a:lstStyle/>
          <a:p>
            <a:r>
              <a:rPr lang="fi-FI" dirty="0"/>
              <a:t>To </a:t>
            </a:r>
            <a:r>
              <a:rPr lang="fi-FI" dirty="0" err="1"/>
              <a:t>sum</a:t>
            </a:r>
            <a:r>
              <a:rPr lang="fi-FI" dirty="0"/>
              <a:t> </a:t>
            </a:r>
            <a:r>
              <a:rPr lang="fi-FI" dirty="0" err="1"/>
              <a:t>up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FD10D-6855-5B47-BD08-C5960EDB6D6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4419" y="902043"/>
            <a:ext cx="10943165" cy="4893276"/>
          </a:xfrm>
        </p:spPr>
        <p:txBody>
          <a:bodyPr/>
          <a:lstStyle/>
          <a:p>
            <a:r>
              <a:rPr lang="fi-FI" sz="2400" b="0" dirty="0"/>
              <a:t>AJG and FT 50 </a:t>
            </a:r>
            <a:r>
              <a:rPr lang="fi-FI" sz="2400" b="0" dirty="0" err="1"/>
              <a:t>lists</a:t>
            </a:r>
            <a:r>
              <a:rPr lang="fi-FI" sz="2400" b="0" dirty="0"/>
              <a:t> </a:t>
            </a:r>
            <a:r>
              <a:rPr lang="fi-FI" sz="2400" b="0" dirty="0" err="1"/>
              <a:t>honored</a:t>
            </a:r>
            <a:r>
              <a:rPr lang="fi-FI" sz="2400" b="0" dirty="0"/>
              <a:t> </a:t>
            </a:r>
            <a:r>
              <a:rPr lang="fi-FI" sz="2400" b="0" dirty="0" err="1"/>
              <a:t>by</a:t>
            </a:r>
            <a:r>
              <a:rPr lang="fi-FI" sz="2400" b="0" dirty="0"/>
              <a:t> B-</a:t>
            </a:r>
            <a:r>
              <a:rPr lang="fi-FI" sz="2400" b="0" dirty="0" err="1"/>
              <a:t>schools</a:t>
            </a:r>
            <a:r>
              <a:rPr lang="fi-FI" sz="2400" b="0" dirty="0"/>
              <a:t> </a:t>
            </a:r>
            <a:r>
              <a:rPr lang="fi-FI" sz="2400" b="0" dirty="0" err="1"/>
              <a:t>all</a:t>
            </a:r>
            <a:r>
              <a:rPr lang="fi-FI" sz="2400" b="0" dirty="0"/>
              <a:t> </a:t>
            </a:r>
            <a:r>
              <a:rPr lang="fi-FI" sz="2400" b="0" dirty="0" err="1"/>
              <a:t>over</a:t>
            </a:r>
            <a:r>
              <a:rPr lang="fi-FI" sz="2400" b="0" dirty="0"/>
              <a:t> the </a:t>
            </a:r>
            <a:r>
              <a:rPr lang="fi-FI" sz="2400" b="0" dirty="0" err="1"/>
              <a:t>world</a:t>
            </a:r>
            <a:r>
              <a:rPr lang="fi-FI" sz="2400" b="0" dirty="0"/>
              <a:t>. Engineering </a:t>
            </a:r>
            <a:r>
              <a:rPr lang="fi-FI" sz="2400" b="0" dirty="0" err="1"/>
              <a:t>schools</a:t>
            </a:r>
            <a:r>
              <a:rPr lang="fi-FI" sz="2400" b="0" dirty="0"/>
              <a:t>? AJG and FT 50 </a:t>
            </a:r>
            <a:r>
              <a:rPr lang="fi-FI" sz="2400" b="0" dirty="0" err="1"/>
              <a:t>lists</a:t>
            </a:r>
            <a:r>
              <a:rPr lang="fi-FI" sz="2400" b="0" dirty="0"/>
              <a:t> </a:t>
            </a:r>
            <a:r>
              <a:rPr lang="fi-FI" sz="2400" b="0" dirty="0" err="1"/>
              <a:t>important</a:t>
            </a:r>
            <a:r>
              <a:rPr lang="fi-FI" sz="2400" b="0" dirty="0"/>
              <a:t> </a:t>
            </a:r>
            <a:r>
              <a:rPr lang="fi-FI" sz="2400" b="0" dirty="0" err="1"/>
              <a:t>if</a:t>
            </a:r>
            <a:r>
              <a:rPr lang="fi-FI" sz="2400" b="0" dirty="0"/>
              <a:t> </a:t>
            </a:r>
            <a:r>
              <a:rPr lang="fi-FI" sz="2400" b="0" dirty="0" err="1"/>
              <a:t>you</a:t>
            </a:r>
            <a:r>
              <a:rPr lang="fi-FI" sz="2400" b="0" dirty="0"/>
              <a:t> </a:t>
            </a:r>
            <a:r>
              <a:rPr lang="fi-FI" sz="2400" b="0" dirty="0" err="1"/>
              <a:t>apply</a:t>
            </a:r>
            <a:r>
              <a:rPr lang="fi-FI" sz="2400" b="0" dirty="0"/>
              <a:t> for </a:t>
            </a:r>
            <a:r>
              <a:rPr lang="fi-FI" sz="2400" b="0" dirty="0" err="1"/>
              <a:t>jobs</a:t>
            </a:r>
            <a:r>
              <a:rPr lang="fi-FI" sz="2400" b="0" dirty="0"/>
              <a:t> in B-</a:t>
            </a:r>
            <a:r>
              <a:rPr lang="fi-FI" sz="2400" b="0" dirty="0" err="1"/>
              <a:t>schools</a:t>
            </a:r>
            <a:endParaRPr lang="fi-FI" sz="2400" b="0" dirty="0"/>
          </a:p>
          <a:p>
            <a:endParaRPr lang="fi-FI" sz="2400" b="0" dirty="0"/>
          </a:p>
          <a:p>
            <a:r>
              <a:rPr lang="fi-FI" sz="2400" b="0" dirty="0" err="1"/>
              <a:t>Excellent</a:t>
            </a:r>
            <a:r>
              <a:rPr lang="fi-FI" sz="2400" b="0" dirty="0"/>
              <a:t>: FT 50, JUFO 3, AJG 4</a:t>
            </a:r>
          </a:p>
          <a:p>
            <a:r>
              <a:rPr lang="fi-FI" sz="2400" b="0" dirty="0" err="1"/>
              <a:t>Very</a:t>
            </a:r>
            <a:r>
              <a:rPr lang="fi-FI" sz="2400" b="0" dirty="0"/>
              <a:t> </a:t>
            </a:r>
            <a:r>
              <a:rPr lang="fi-FI" sz="2400" b="0" dirty="0" err="1"/>
              <a:t>good</a:t>
            </a:r>
            <a:r>
              <a:rPr lang="fi-FI" sz="2400" b="0" dirty="0"/>
              <a:t>: JUFO 2, AJG 3</a:t>
            </a:r>
          </a:p>
          <a:p>
            <a:r>
              <a:rPr lang="fi-FI" sz="2400" b="0" dirty="0"/>
              <a:t>(It </a:t>
            </a:r>
            <a:r>
              <a:rPr lang="fi-FI" sz="2400" b="0" dirty="0" err="1"/>
              <a:t>does</a:t>
            </a:r>
            <a:r>
              <a:rPr lang="fi-FI" sz="2400" b="0" dirty="0"/>
              <a:t> </a:t>
            </a:r>
            <a:r>
              <a:rPr lang="fi-FI" sz="2400" b="0" dirty="0" err="1"/>
              <a:t>not</a:t>
            </a:r>
            <a:r>
              <a:rPr lang="fi-FI" sz="2400" b="0" dirty="0"/>
              <a:t> </a:t>
            </a:r>
            <a:r>
              <a:rPr lang="fi-FI" sz="2400" b="0" dirty="0" err="1"/>
              <a:t>really</a:t>
            </a:r>
            <a:r>
              <a:rPr lang="fi-FI" sz="2400" b="0" dirty="0"/>
              <a:t> </a:t>
            </a:r>
            <a:r>
              <a:rPr lang="fi-FI" sz="2400" b="0" dirty="0" err="1"/>
              <a:t>matter</a:t>
            </a:r>
            <a:r>
              <a:rPr lang="fi-FI" sz="2400" b="0" dirty="0"/>
              <a:t> </a:t>
            </a:r>
            <a:r>
              <a:rPr lang="fi-FI" sz="2400" b="0" dirty="0" err="1"/>
              <a:t>if</a:t>
            </a:r>
            <a:r>
              <a:rPr lang="fi-FI" sz="2400" b="0" dirty="0"/>
              <a:t> a </a:t>
            </a:r>
            <a:r>
              <a:rPr lang="fi-FI" sz="2400" b="0" dirty="0" err="1"/>
              <a:t>journal</a:t>
            </a:r>
            <a:r>
              <a:rPr lang="fi-FI" sz="2400" b="0" dirty="0"/>
              <a:t> is in JUFO 1, </a:t>
            </a:r>
            <a:r>
              <a:rPr lang="fi-FI" sz="2400" b="0" dirty="0" err="1"/>
              <a:t>if</a:t>
            </a:r>
            <a:r>
              <a:rPr lang="fi-FI" sz="2400" b="0" dirty="0"/>
              <a:t> it is in AJG 3?)</a:t>
            </a:r>
          </a:p>
          <a:p>
            <a:endParaRPr lang="fi-FI" sz="2400" b="0" dirty="0"/>
          </a:p>
          <a:p>
            <a:r>
              <a:rPr lang="fi-FI" sz="2400" b="0" dirty="0"/>
              <a:t>How to </a:t>
            </a:r>
            <a:r>
              <a:rPr lang="fi-FI" sz="2400" b="0" dirty="0" err="1"/>
              <a:t>influence</a:t>
            </a:r>
            <a:r>
              <a:rPr lang="fi-FI" sz="2400" b="0" dirty="0"/>
              <a:t> the </a:t>
            </a:r>
            <a:r>
              <a:rPr lang="fi-FI" sz="2400" b="0" dirty="0" err="1"/>
              <a:t>lists</a:t>
            </a:r>
            <a:r>
              <a:rPr lang="fi-FI" sz="2400" b="0" dirty="0"/>
              <a:t>?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i-FI" sz="2400" b="0" dirty="0"/>
              <a:t>FT 50 (</a:t>
            </a:r>
            <a:r>
              <a:rPr lang="fi-FI" sz="2400" b="0" dirty="0" err="1"/>
              <a:t>periodically</a:t>
            </a:r>
            <a:r>
              <a:rPr lang="fi-FI" sz="2400" b="0" dirty="0"/>
              <a:t> B-School </a:t>
            </a:r>
            <a:r>
              <a:rPr lang="fi-FI" sz="2400" b="0" dirty="0" err="1"/>
              <a:t>Deans</a:t>
            </a:r>
            <a:r>
              <a:rPr lang="fi-FI" sz="2400" b="0" dirty="0"/>
              <a:t> </a:t>
            </a:r>
            <a:r>
              <a:rPr lang="fi-FI" sz="2400" b="0" dirty="0" err="1"/>
              <a:t>vote</a:t>
            </a:r>
            <a:r>
              <a:rPr lang="fi-FI" sz="2400" b="0" dirty="0"/>
              <a:t>)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fi-FI" sz="2400" b="0" dirty="0"/>
              <a:t>AJG (</a:t>
            </a:r>
            <a:r>
              <a:rPr lang="fi-FI" sz="2400" b="0" dirty="0" err="1"/>
              <a:t>spring</a:t>
            </a:r>
            <a:r>
              <a:rPr lang="fi-FI" sz="2400" b="0" dirty="0"/>
              <a:t> 2018 </a:t>
            </a:r>
            <a:r>
              <a:rPr lang="fi-FI" sz="2400" b="0" dirty="0" err="1"/>
              <a:t>updated</a:t>
            </a:r>
            <a:r>
              <a:rPr lang="fi-FI" sz="2400" b="0" dirty="0"/>
              <a:t>; </a:t>
            </a:r>
            <a:r>
              <a:rPr lang="fi-FI" sz="2400" b="0" dirty="0" err="1"/>
              <a:t>minimal</a:t>
            </a:r>
            <a:r>
              <a:rPr lang="fi-FI" sz="2400" b="0" dirty="0"/>
              <a:t> </a:t>
            </a:r>
            <a:r>
              <a:rPr lang="fi-FI" sz="2400" b="0"/>
              <a:t>changes)</a:t>
            </a:r>
            <a:endParaRPr lang="fi-FI" sz="2400" b="0" dirty="0"/>
          </a:p>
          <a:p>
            <a:pPr marL="457200" indent="-457200">
              <a:buFont typeface="Wingdings" pitchFamily="2" charset="2"/>
              <a:buChar char="ü"/>
            </a:pPr>
            <a:r>
              <a:rPr lang="fi-FI" sz="2400" b="0" dirty="0"/>
              <a:t>JUFO (via the </a:t>
            </a:r>
            <a:r>
              <a:rPr lang="fi-FI" sz="2400" b="0" dirty="0" err="1"/>
              <a:t>system</a:t>
            </a:r>
            <a:r>
              <a:rPr lang="fi-FI" sz="2400" b="0" dirty="0"/>
              <a:t> </a:t>
            </a:r>
            <a:r>
              <a:rPr lang="fi-FI" sz="2400" b="0" dirty="0" err="1"/>
              <a:t>or</a:t>
            </a:r>
            <a:r>
              <a:rPr lang="fi-FI" sz="2400" b="0" dirty="0"/>
              <a:t> </a:t>
            </a:r>
            <a:r>
              <a:rPr lang="fi-FI" sz="2400" b="0" dirty="0" err="1"/>
              <a:t>lobbying</a:t>
            </a:r>
            <a:r>
              <a:rPr lang="fi-FI" sz="2400" b="0" dirty="0"/>
              <a:t>, </a:t>
            </a:r>
            <a:r>
              <a:rPr lang="fi-FI" sz="2400" b="0" dirty="0" err="1"/>
              <a:t>too</a:t>
            </a:r>
            <a:r>
              <a:rPr lang="fi-FI" sz="2400" b="0" dirty="0"/>
              <a:t> </a:t>
            </a:r>
            <a:r>
              <a:rPr lang="fi-FI" sz="2400" b="0" dirty="0" err="1"/>
              <a:t>late</a:t>
            </a:r>
            <a:r>
              <a:rPr lang="fi-FI" sz="2400" b="0" dirty="0"/>
              <a:t> </a:t>
            </a:r>
            <a:r>
              <a:rPr lang="fi-FI" sz="2400" b="0" dirty="0" err="1"/>
              <a:t>now</a:t>
            </a:r>
            <a:r>
              <a:rPr lang="fi-FI" sz="2400" b="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8048101"/>
      </p:ext>
    </p:extLst>
  </p:cSld>
  <p:clrMapOvr>
    <a:masterClrMapping/>
  </p:clrMapOvr>
</p:sld>
</file>

<file path=ppt/theme/theme1.xml><?xml version="1.0" encoding="utf-8"?>
<a:theme xmlns:a="http://schemas.openxmlformats.org/drawingml/2006/main" name="Aalto University">
  <a:themeElements>
    <a:clrScheme name="Aalto-kauppa">
      <a:dk1>
        <a:sysClr val="windowText" lastClr="000000"/>
      </a:dk1>
      <a:lt1>
        <a:sysClr val="window" lastClr="FFFFFF"/>
      </a:lt1>
      <a:dk2>
        <a:srgbClr val="78BE20"/>
      </a:dk2>
      <a:lt2>
        <a:srgbClr val="8C857B"/>
      </a:lt2>
      <a:accent1>
        <a:srgbClr val="78BE20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Aalto_BIZ_EN_MASTER_080114_empty</Template>
  <TotalTime>506</TotalTime>
  <Words>495</Words>
  <Application>Microsoft Macintosh PowerPoint</Application>
  <PresentationFormat>Widescreen</PresentationFormat>
  <Paragraphs>105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MS PGothic</vt:lpstr>
      <vt:lpstr>MS PGothic</vt:lpstr>
      <vt:lpstr>ヒラギノ角ゴ Pro W3</vt:lpstr>
      <vt:lpstr>Arial</vt:lpstr>
      <vt:lpstr>Calibri</vt:lpstr>
      <vt:lpstr>Courier New</vt:lpstr>
      <vt:lpstr>Georgia</vt:lpstr>
      <vt:lpstr>Lucida Grande</vt:lpstr>
      <vt:lpstr>Wingdings</vt:lpstr>
      <vt:lpstr>Aalto University</vt:lpstr>
      <vt:lpstr>Journal Lists: OR/MS</vt:lpstr>
      <vt:lpstr>JUFO-classification OR/MS Category 3</vt:lpstr>
      <vt:lpstr>JUFO-classification OR/MS Category 2</vt:lpstr>
      <vt:lpstr>FT50 List</vt:lpstr>
      <vt:lpstr>FT50 cont.</vt:lpstr>
      <vt:lpstr>AJG (ABS)</vt:lpstr>
      <vt:lpstr>AJG (ABS) cont.</vt:lpstr>
      <vt:lpstr>To sum up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 2016</dc:title>
  <dc:creator>Tommi</dc:creator>
  <cp:lastModifiedBy>Microsoft Office User</cp:lastModifiedBy>
  <cp:revision>37</cp:revision>
  <cp:lastPrinted>2016-09-22T07:05:55Z</cp:lastPrinted>
  <dcterms:created xsi:type="dcterms:W3CDTF">2016-06-22T12:47:01Z</dcterms:created>
  <dcterms:modified xsi:type="dcterms:W3CDTF">2018-05-27T07:59:20Z</dcterms:modified>
</cp:coreProperties>
</file>