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61" r:id="rId2"/>
    <p:sldId id="262" r:id="rId3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226" autoAdjust="0"/>
    <p:restoredTop sz="93117"/>
  </p:normalViewPr>
  <p:slideViewPr>
    <p:cSldViewPr>
      <p:cViewPr varScale="1">
        <p:scale>
          <a:sx n="77" d="100"/>
          <a:sy n="77" d="100"/>
        </p:scale>
        <p:origin x="31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45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15"/>
            <a:ext cx="5435600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45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11F71A-4787-45F6-BE7A-034800ABA7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26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lma_oranssi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84" name="Rectangle 12"/>
          <p:cNvSpPr>
            <a:spLocks noGrp="1" noChangeArrowheads="1"/>
          </p:cNvSpPr>
          <p:nvPr>
            <p:ph type="dt" sz="half" idx="2"/>
          </p:nvPr>
        </p:nvSpPr>
        <p:spPr>
          <a:xfrm>
            <a:off x="493713" y="6192838"/>
            <a:ext cx="2133600" cy="331787"/>
          </a:xfrm>
        </p:spPr>
        <p:txBody>
          <a:bodyPr/>
          <a:lstStyle>
            <a:lvl1pPr>
              <a:defRPr/>
            </a:lvl1pPr>
          </a:lstStyle>
          <a:p>
            <a:fld id="{BE6773E9-BD2C-440D-9A9B-83944623D0C3}" type="datetime3">
              <a:rPr lang="en-US" smtClean="0"/>
              <a:t>24 May 2018</a:t>
            </a:fld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ftr" sz="quarter" idx="3"/>
          </p:nvPr>
        </p:nvSpPr>
        <p:spPr>
          <a:xfrm>
            <a:off x="2916238" y="6192838"/>
            <a:ext cx="2895600" cy="331787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1DB47D5-9924-43CE-937C-3B6EEDF76F6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1547813" y="2130425"/>
            <a:ext cx="6911975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4149725"/>
            <a:ext cx="6985000" cy="100806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1" name="Kuva 10" descr="kaksikielinensjae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290000" y="5346000"/>
            <a:ext cx="1800000" cy="11954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8000E6-DFE0-4E7D-9B44-5B22A89FB668}" type="datetime3">
              <a:rPr lang="en-US" smtClean="0"/>
              <a:t>24 May 2018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0F0B8-DA64-4C69-A87E-8C15A3ED0F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84975" y="269875"/>
            <a:ext cx="1963738" cy="5535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90588" y="269875"/>
            <a:ext cx="5741987" cy="5535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2CA265-0F40-4295-88D2-2C91DAA8BBAC}" type="datetime3">
              <a:rPr lang="en-US" smtClean="0"/>
              <a:t>24 May 2018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A846C-4A82-4F5C-8C31-4637B2601A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542E95-E1E2-4FA1-A704-322BDD6321C9}" type="datetime3">
              <a:rPr lang="en-US" smtClean="0"/>
              <a:t>24 May 2018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B0CD8-22CB-4EB1-9BD2-3678B1BC30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013DD5-FDBA-495A-8EB0-C70CAF975335}" type="datetime3">
              <a:rPr lang="en-US" smtClean="0"/>
              <a:t>24 May 2018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DD52C-4A2A-46DF-BD3B-8848596CF5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90588" y="1643063"/>
            <a:ext cx="3852862" cy="4162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895850" y="1643063"/>
            <a:ext cx="3852863" cy="4162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990CF6-C8F3-441C-BA2D-9239B4ED5F39}" type="datetime3">
              <a:rPr lang="en-US" smtClean="0"/>
              <a:t>24 May 2018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39ECBC-5D25-41DB-B863-0DD70FB2FB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83568" y="1535112"/>
            <a:ext cx="3813820" cy="1101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83568" y="2708919"/>
            <a:ext cx="3813820" cy="341724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11017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708919"/>
            <a:ext cx="4041775" cy="341724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D9A838-F0F4-47C7-A1E7-F6971490EE5B}" type="datetime3">
              <a:rPr lang="en-US" smtClean="0"/>
              <a:t>24 May 2018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F321D-EC7E-4399-94E1-37EB1B391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54936C-8F8B-4110-93FB-A25EA007E78C}" type="datetime3">
              <a:rPr lang="en-US" smtClean="0"/>
              <a:t>24 May 2018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3D87B7-899E-480D-AA60-BE15E3FD63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7DC881-B723-4118-85CA-7BC1950274F3}" type="datetime3">
              <a:rPr lang="en-US" smtClean="0"/>
              <a:t>24 May 2018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79158A-F357-46E3-A262-D69F7FD827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273050"/>
            <a:ext cx="278194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83568" y="1484784"/>
            <a:ext cx="2781945" cy="4641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F5065D-6023-4CA0-9412-B55A56ECDF5A}" type="datetime3">
              <a:rPr lang="en-US" smtClean="0"/>
              <a:t>24 May 2018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EA5C06-90F0-48B5-A8DB-806E392B62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F22D3F-CE34-4769-B9B1-DB2DCD2890C5}" type="datetime3">
              <a:rPr lang="en-US" smtClean="0"/>
              <a:t>24 May 2018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8CD22-7E22-48B8-8FA7-E88AD754E9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Pystypalkki_oranssi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3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3713" y="6237288"/>
            <a:ext cx="21336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099DCFBF-B27D-4CE4-B8FF-F5FB5AF52603}" type="datetime3">
              <a:rPr lang="en-US" smtClean="0"/>
              <a:t>24 May 2018</a:t>
            </a:fld>
            <a:endParaRPr lang="en-US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6238" y="6237288"/>
            <a:ext cx="28956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2675" y="44450"/>
            <a:ext cx="4064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09FD273A-8285-4A9F-B12F-0FBCAE29B29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41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890588" y="269875"/>
            <a:ext cx="7858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pic>
        <p:nvPicPr>
          <p:cNvPr id="13" name="Kuva 12" descr="kaksikielinensjae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290000" y="5346000"/>
            <a:ext cx="1800000" cy="1195497"/>
          </a:xfrm>
          <a:prstGeom prst="rect">
            <a:avLst/>
          </a:prstGeom>
        </p:spPr>
      </p:pic>
      <p:sp>
        <p:nvSpPr>
          <p:cNvPr id="104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0588" y="1643063"/>
            <a:ext cx="7858125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SzPct val="85000"/>
        <a:buFont typeface="Wingdings" pitchFamily="2" charset="2"/>
        <a:buBlip>
          <a:blip r:embed="rId1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84E4A-6F00-9041-81B7-5B38E3AE5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20688"/>
            <a:ext cx="7858125" cy="597666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Dissertation title: Interactive methods for </a:t>
            </a:r>
            <a:r>
              <a:rPr lang="en-US" dirty="0" err="1"/>
              <a:t>multiobjective</a:t>
            </a:r>
            <a:r>
              <a:rPr lang="en-US" dirty="0"/>
              <a:t> robust optimization </a:t>
            </a:r>
          </a:p>
          <a:p>
            <a:r>
              <a:rPr lang="en-US" dirty="0"/>
              <a:t>Supervisors: Prof. </a:t>
            </a:r>
            <a:r>
              <a:rPr lang="en-US" dirty="0" err="1"/>
              <a:t>Kaisa</a:t>
            </a:r>
            <a:r>
              <a:rPr lang="en-US" dirty="0"/>
              <a:t> </a:t>
            </a:r>
            <a:r>
              <a:rPr lang="en-US" dirty="0" err="1"/>
              <a:t>Miettinen</a:t>
            </a:r>
            <a:r>
              <a:rPr lang="en-US" dirty="0"/>
              <a:t> and Dr. </a:t>
            </a:r>
            <a:r>
              <a:rPr lang="en-US" dirty="0" err="1"/>
              <a:t>Karthik</a:t>
            </a:r>
            <a:r>
              <a:rPr lang="en-US" dirty="0"/>
              <a:t> </a:t>
            </a:r>
            <a:r>
              <a:rPr lang="en-US" dirty="0" err="1"/>
              <a:t>Sindhya</a:t>
            </a:r>
            <a:r>
              <a:rPr lang="en-US" dirty="0"/>
              <a:t>. Founded by University of </a:t>
            </a:r>
            <a:r>
              <a:rPr lang="en-US" dirty="0" err="1"/>
              <a:t>Jyväskylä</a:t>
            </a:r>
            <a:endParaRPr lang="en-US" dirty="0"/>
          </a:p>
          <a:p>
            <a:r>
              <a:rPr lang="en-US" dirty="0"/>
              <a:t>Key research questions: </a:t>
            </a:r>
          </a:p>
          <a:p>
            <a:pPr lvl="1"/>
            <a:r>
              <a:rPr lang="en-US" dirty="0"/>
              <a:t>How applicable are the robustness concepts in decision making for practical problems?</a:t>
            </a:r>
          </a:p>
          <a:p>
            <a:pPr lvl="1"/>
            <a:r>
              <a:rPr lang="en-US" dirty="0"/>
              <a:t>How to support a decision maker in finding the final solution for problems under uncertainty?</a:t>
            </a:r>
          </a:p>
          <a:p>
            <a:r>
              <a:rPr lang="en-US" dirty="0"/>
              <a:t>Contribution:</a:t>
            </a:r>
          </a:p>
          <a:p>
            <a:pPr lvl="1"/>
            <a:r>
              <a:rPr lang="en-US" dirty="0"/>
              <a:t>Bridging theory and practice of </a:t>
            </a:r>
            <a:r>
              <a:rPr lang="en-US" dirty="0" err="1"/>
              <a:t>multiobjective</a:t>
            </a:r>
            <a:r>
              <a:rPr lang="en-US" dirty="0"/>
              <a:t> robust optimization.</a:t>
            </a:r>
          </a:p>
          <a:p>
            <a:pPr lvl="1"/>
            <a:r>
              <a:rPr lang="en-US" dirty="0"/>
              <a:t>Providing necessary tools to support a decision maker in </a:t>
            </a:r>
            <a:r>
              <a:rPr lang="en-US" dirty="0" err="1"/>
              <a:t>multiobjective</a:t>
            </a:r>
            <a:r>
              <a:rPr lang="en-US" dirty="0"/>
              <a:t> robust optimization.</a:t>
            </a:r>
          </a:p>
        </p:txBody>
      </p:sp>
    </p:spTree>
    <p:extLst>
      <p:ext uri="{BB962C8B-B14F-4D97-AF65-F5344CB8AC3E}">
        <p14:creationId xmlns:p14="http://schemas.microsoft.com/office/powerpoint/2010/main" val="3076800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1AEA4-42C5-3D45-A195-DCB6CAB09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588" y="332656"/>
            <a:ext cx="7858125" cy="633670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Papers and manuscripts</a:t>
            </a:r>
          </a:p>
          <a:p>
            <a:pPr lvl="1"/>
            <a:r>
              <a:rPr lang="en-US" dirty="0"/>
              <a:t>Yue Zhou-Kangas, </a:t>
            </a:r>
            <a:r>
              <a:rPr lang="en-US" dirty="0" err="1"/>
              <a:t>Kaisa</a:t>
            </a:r>
            <a:r>
              <a:rPr lang="en-US" dirty="0"/>
              <a:t> </a:t>
            </a:r>
            <a:r>
              <a:rPr lang="en-US" dirty="0" err="1"/>
              <a:t>Miettinen</a:t>
            </a:r>
            <a:r>
              <a:rPr lang="en-US" dirty="0"/>
              <a:t>, and </a:t>
            </a:r>
            <a:r>
              <a:rPr lang="en-US" dirty="0" err="1"/>
              <a:t>Karthik</a:t>
            </a:r>
            <a:r>
              <a:rPr lang="en-US" dirty="0"/>
              <a:t> </a:t>
            </a:r>
            <a:r>
              <a:rPr lang="en-US" dirty="0" err="1"/>
              <a:t>Sindhya</a:t>
            </a:r>
            <a:r>
              <a:rPr lang="en-US" dirty="0"/>
              <a:t>. Solving </a:t>
            </a:r>
            <a:r>
              <a:rPr lang="en-US" dirty="0" err="1"/>
              <a:t>Multiobjective</a:t>
            </a:r>
            <a:r>
              <a:rPr lang="en-US" dirty="0"/>
              <a:t> Optimization Problems with Decision Uncertainty: an Interactive approach. Journal of Business Economics, to appear, </a:t>
            </a:r>
            <a:r>
              <a:rPr lang="en-US" dirty="0" err="1"/>
              <a:t>doi</a:t>
            </a:r>
            <a:r>
              <a:rPr lang="en-US" dirty="0"/>
              <a:t>: 10.1007/s11573-018-0900-1, 2018.</a:t>
            </a:r>
          </a:p>
          <a:p>
            <a:pPr lvl="1"/>
            <a:r>
              <a:rPr lang="en-US" dirty="0"/>
              <a:t>Yue Zhou-Kangas, </a:t>
            </a:r>
            <a:r>
              <a:rPr lang="en-US" dirty="0" err="1"/>
              <a:t>Kaisa</a:t>
            </a:r>
            <a:r>
              <a:rPr lang="en-US" dirty="0"/>
              <a:t> </a:t>
            </a:r>
            <a:r>
              <a:rPr lang="en-US" dirty="0" err="1"/>
              <a:t>Miettinen</a:t>
            </a:r>
            <a:r>
              <a:rPr lang="en-US" dirty="0"/>
              <a:t>, and </a:t>
            </a:r>
            <a:r>
              <a:rPr lang="en-US" dirty="0" err="1"/>
              <a:t>Karthik</a:t>
            </a:r>
            <a:r>
              <a:rPr lang="en-US" dirty="0"/>
              <a:t> </a:t>
            </a:r>
            <a:r>
              <a:rPr lang="en-US" dirty="0" err="1"/>
              <a:t>Sindhya</a:t>
            </a:r>
            <a:r>
              <a:rPr lang="en-US" dirty="0"/>
              <a:t>. Interactive </a:t>
            </a:r>
            <a:r>
              <a:rPr lang="en-US" dirty="0" err="1"/>
              <a:t>Multiobjective</a:t>
            </a:r>
            <a:r>
              <a:rPr lang="en-US" dirty="0"/>
              <a:t> Robust Optimization with NIMBUS. In Proceedings of the </a:t>
            </a:r>
            <a:r>
              <a:rPr lang="en-US" dirty="0" err="1"/>
              <a:t>Clausthal-Göttingen</a:t>
            </a:r>
            <a:r>
              <a:rPr lang="en-US" dirty="0"/>
              <a:t> International Workshop on Simulation Science, to appear, 2018.</a:t>
            </a:r>
          </a:p>
          <a:p>
            <a:pPr lvl="1"/>
            <a:r>
              <a:rPr lang="en-US" dirty="0"/>
              <a:t>Yue Zhou-Kangas and </a:t>
            </a:r>
            <a:r>
              <a:rPr lang="en-US" dirty="0" err="1"/>
              <a:t>Kaisa</a:t>
            </a:r>
            <a:r>
              <a:rPr lang="en-US" dirty="0"/>
              <a:t> </a:t>
            </a:r>
            <a:r>
              <a:rPr lang="en-US" dirty="0" err="1"/>
              <a:t>Miettinen</a:t>
            </a:r>
            <a:r>
              <a:rPr lang="en-US" dirty="0"/>
              <a:t>. A simple indicator based evolutionary algorithm for set-based </a:t>
            </a:r>
            <a:r>
              <a:rPr lang="en-US" dirty="0" err="1"/>
              <a:t>minmax</a:t>
            </a:r>
            <a:r>
              <a:rPr lang="en-US" dirty="0"/>
              <a:t> robustness. Parallel Problem Solving from Nature - PPSN XV. PPSN 2018, Proceedings. Springer, to appear, 2018.</a:t>
            </a:r>
          </a:p>
          <a:p>
            <a:pPr lvl="1"/>
            <a:r>
              <a:rPr lang="en-US" dirty="0"/>
              <a:t>Yue Zhou-Kangas and Anita </a:t>
            </a:r>
            <a:r>
              <a:rPr lang="en-US" dirty="0" err="1"/>
              <a:t>Schöbel</a:t>
            </a:r>
            <a:r>
              <a:rPr lang="en-US" dirty="0"/>
              <a:t>. The price of </a:t>
            </a:r>
            <a:r>
              <a:rPr lang="en-US" dirty="0" err="1"/>
              <a:t>multiobjective</a:t>
            </a:r>
            <a:r>
              <a:rPr lang="en-US" dirty="0"/>
              <a:t> robustness analyzing solution sets to uncertain </a:t>
            </a:r>
            <a:r>
              <a:rPr lang="en-US" dirty="0" err="1"/>
              <a:t>multiobjective</a:t>
            </a:r>
            <a:r>
              <a:rPr lang="en-US" dirty="0"/>
              <a:t> optimization problems. Manuscript.</a:t>
            </a:r>
          </a:p>
          <a:p>
            <a:pPr lvl="1"/>
            <a:r>
              <a:rPr lang="en-US" dirty="0"/>
              <a:t>Yue Zhou-Kangas and </a:t>
            </a:r>
            <a:r>
              <a:rPr lang="en-US" dirty="0" err="1"/>
              <a:t>Kaisa</a:t>
            </a:r>
            <a:r>
              <a:rPr lang="en-US" dirty="0"/>
              <a:t> </a:t>
            </a:r>
            <a:r>
              <a:rPr lang="en-US" dirty="0" err="1"/>
              <a:t>Miettinen</a:t>
            </a:r>
            <a:r>
              <a:rPr lang="en-US" dirty="0"/>
              <a:t>. Decision making in </a:t>
            </a:r>
            <a:r>
              <a:rPr lang="en-US" dirty="0" err="1"/>
              <a:t>multiobjective</a:t>
            </a:r>
            <a:r>
              <a:rPr lang="en-US" dirty="0"/>
              <a:t> optimization problems under uncertainty: balancing between robustness and quality. Manuscript.</a:t>
            </a:r>
          </a:p>
          <a:p>
            <a:r>
              <a:rPr lang="en-US" dirty="0"/>
              <a:t>Plans towards completion</a:t>
            </a:r>
          </a:p>
          <a:p>
            <a:pPr lvl="1"/>
            <a:r>
              <a:rPr lang="en-US" dirty="0"/>
              <a:t>Thesis should go to the pre-evaluators after the appointment of Faculty of IT. </a:t>
            </a:r>
          </a:p>
          <a:p>
            <a:pPr lvl="1"/>
            <a:r>
              <a:rPr lang="en-US" dirty="0"/>
              <a:t>Planed defense: somewhere in late Autumn this year.</a:t>
            </a:r>
          </a:p>
        </p:txBody>
      </p:sp>
    </p:spTree>
    <p:extLst>
      <p:ext uri="{BB962C8B-B14F-4D97-AF65-F5344CB8AC3E}">
        <p14:creationId xmlns:p14="http://schemas.microsoft.com/office/powerpoint/2010/main" val="3332216858"/>
      </p:ext>
    </p:extLst>
  </p:cSld>
  <p:clrMapOvr>
    <a:masterClrMapping/>
  </p:clrMapOvr>
</p:sld>
</file>

<file path=ppt/theme/theme1.xml><?xml version="1.0" encoding="utf-8"?>
<a:theme xmlns:a="http://schemas.openxmlformats.org/drawingml/2006/main" name="JYU Oranssi vaahterapohja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Helvetica"/>
        <a:ea typeface=""/>
        <a:cs typeface="Arial"/>
      </a:majorFont>
      <a:minorFont>
        <a:latin typeface="Helvetic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maplefigures_orange_72dpi</Template>
  <TotalTime>3006</TotalTime>
  <Words>267</Words>
  <Application>Microsoft Macintosh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JYU Oranssi vaahterapohja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Introduction to Evolutionary Multiobjective Optimization </dc:title>
  <dc:creator>Zhou-Kangas, Yue</dc:creator>
  <cp:lastModifiedBy>Zhou-Kangas, Yue</cp:lastModifiedBy>
  <cp:revision>52</cp:revision>
  <dcterms:created xsi:type="dcterms:W3CDTF">2018-02-05T07:35:51Z</dcterms:created>
  <dcterms:modified xsi:type="dcterms:W3CDTF">2018-05-24T08:38:20Z</dcterms:modified>
</cp:coreProperties>
</file>