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61" r:id="rId2"/>
    <p:sldId id="262" r:id="rId3"/>
  </p:sldIdLst>
  <p:sldSz cx="9906000" cy="6858000" type="A4"/>
  <p:notesSz cx="6669088" cy="9926638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0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FED2"/>
    <a:srgbClr val="F9FECE"/>
    <a:srgbClr val="FBFFE9"/>
    <a:srgbClr val="FFCCFF"/>
    <a:srgbClr val="CCFFFF"/>
    <a:srgbClr val="FFFFCC"/>
    <a:srgbClr val="CCCCFF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85" autoAdjust="0"/>
    <p:restoredTop sz="86434" autoAdjust="0"/>
  </p:normalViewPr>
  <p:slideViewPr>
    <p:cSldViewPr snapToGrid="0">
      <p:cViewPr varScale="1">
        <p:scale>
          <a:sx n="99" d="100"/>
          <a:sy n="99" d="100"/>
        </p:scale>
        <p:origin x="1458" y="36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1442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1052"/>
    </p:cViewPr>
  </p:sorterViewPr>
  <p:notesViewPr>
    <p:cSldViewPr snapToGrid="0">
      <p:cViewPr>
        <p:scale>
          <a:sx n="100" d="100"/>
          <a:sy n="100" d="100"/>
        </p:scale>
        <p:origin x="-2868" y="-60"/>
      </p:cViewPr>
      <p:guideLst>
        <p:guide orient="horz" pos="3127"/>
        <p:guide pos="210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863786" cy="53497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0622" tIns="45310" rIns="90622" bIns="45310" numCol="1" anchor="t" anchorCtr="0" compatLnSpc="1">
            <a:prstTxWarp prst="textNoShape">
              <a:avLst/>
            </a:prstTxWarp>
          </a:bodyPr>
          <a:lstStyle>
            <a:lvl1pPr defTabSz="906899">
              <a:defRPr sz="1200">
                <a:latin typeface="Times New Roman" pitchFamily="18" charset="0"/>
              </a:defRPr>
            </a:lvl1pPr>
          </a:lstStyle>
          <a:p>
            <a:endParaRPr lang="en-GB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67644" y="1"/>
            <a:ext cx="2862216" cy="53497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0622" tIns="45310" rIns="90622" bIns="45310" numCol="1" anchor="t" anchorCtr="0" compatLnSpc="1">
            <a:prstTxWarp prst="textNoShape">
              <a:avLst/>
            </a:prstTxWarp>
          </a:bodyPr>
          <a:lstStyle>
            <a:lvl1pPr algn="r" defTabSz="906899">
              <a:defRPr sz="1200">
                <a:latin typeface="Times New Roman" pitchFamily="18" charset="0"/>
              </a:defRPr>
            </a:lvl1pPr>
          </a:lstStyle>
          <a:p>
            <a:endParaRPr lang="en-GB"/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391661"/>
            <a:ext cx="2863786" cy="53497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0622" tIns="45310" rIns="90622" bIns="45310" numCol="1" anchor="b" anchorCtr="0" compatLnSpc="1">
            <a:prstTxWarp prst="textNoShape">
              <a:avLst/>
            </a:prstTxWarp>
          </a:bodyPr>
          <a:lstStyle>
            <a:lvl1pPr defTabSz="906899">
              <a:defRPr sz="1200">
                <a:latin typeface="Times New Roman" pitchFamily="18" charset="0"/>
              </a:defRPr>
            </a:lvl1pPr>
          </a:lstStyle>
          <a:p>
            <a:endParaRPr lang="en-GB"/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67644" y="9391661"/>
            <a:ext cx="2862216" cy="53497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0622" tIns="45310" rIns="90622" bIns="45310" numCol="1" anchor="b" anchorCtr="0" compatLnSpc="1">
            <a:prstTxWarp prst="textNoShape">
              <a:avLst/>
            </a:prstTxWarp>
          </a:bodyPr>
          <a:lstStyle>
            <a:lvl1pPr algn="r" defTabSz="906899">
              <a:defRPr sz="1200">
                <a:latin typeface="Times New Roman" pitchFamily="18" charset="0"/>
              </a:defRPr>
            </a:lvl1pPr>
          </a:lstStyle>
          <a:p>
            <a:fld id="{C48CB8D9-7C6D-45BE-84E0-C3A424DA5DD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53596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44380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BE2A996-A1A8-4C36-B746-60425EA69A74}" type="slidenum">
              <a:rPr lang="fi-FI" smtClean="0"/>
              <a:pPr>
                <a:defRPr/>
              </a:pPr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716465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BE2A996-A1A8-4C36-B746-60425EA69A74}" type="slidenum">
              <a:rPr lang="fi-FI" smtClean="0"/>
              <a:pPr>
                <a:defRPr/>
              </a:pPr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187412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5"/>
          <p:cNvSpPr>
            <a:spLocks noGrp="1" noChangeArrowheads="1"/>
          </p:cNvSpPr>
          <p:nvPr>
            <p:ph type="ctrTitle" sz="quarter"/>
          </p:nvPr>
        </p:nvSpPr>
        <p:spPr>
          <a:xfrm>
            <a:off x="577850" y="1752600"/>
            <a:ext cx="8420100" cy="1143000"/>
          </a:xfrm>
        </p:spPr>
        <p:txBody>
          <a:bodyPr/>
          <a:lstStyle>
            <a:lvl1pPr algn="ctr">
              <a:defRPr sz="4000">
                <a:latin typeface="Calibri" pitchFamily="34" charset="0"/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20800" y="3352800"/>
            <a:ext cx="6934200" cy="1752600"/>
          </a:xfrm>
        </p:spPr>
        <p:txBody>
          <a:bodyPr/>
          <a:lstStyle>
            <a:lvl1pPr marL="0" indent="0" algn="ctr">
              <a:buFont typeface="Monotype Sorts" pitchFamily="2" charset="2"/>
              <a:buNone/>
              <a:defRPr sz="2500">
                <a:latin typeface="Calibri" pitchFamily="34" charset="0"/>
              </a:defRPr>
            </a:lvl1pPr>
          </a:lstStyle>
          <a:p>
            <a:r>
              <a:rPr lang="en-GB" dirty="0"/>
              <a:t>Click to edit Master subtitle style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 b="0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175" y="838200"/>
            <a:ext cx="9007475" cy="6508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54050" y="1612900"/>
            <a:ext cx="4422775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29225" y="1612900"/>
            <a:ext cx="4422775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38175" y="838200"/>
            <a:ext cx="9007475" cy="65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37" name="Line 13"/>
          <p:cNvSpPr>
            <a:spLocks noChangeShapeType="1"/>
          </p:cNvSpPr>
          <p:nvPr/>
        </p:nvSpPr>
        <p:spPr bwMode="auto">
          <a:xfrm flipV="1">
            <a:off x="755648" y="710650"/>
            <a:ext cx="8807450" cy="18694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1" name="Line 27"/>
          <p:cNvSpPr>
            <a:spLocks noChangeShapeType="1"/>
          </p:cNvSpPr>
          <p:nvPr/>
        </p:nvSpPr>
        <p:spPr bwMode="auto">
          <a:xfrm>
            <a:off x="730250" y="6356350"/>
            <a:ext cx="8896350" cy="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3" name="Rectangle 29"/>
          <p:cNvSpPr>
            <a:spLocks noChangeArrowheads="1"/>
          </p:cNvSpPr>
          <p:nvPr/>
        </p:nvSpPr>
        <p:spPr bwMode="auto">
          <a:xfrm>
            <a:off x="9067800" y="6627813"/>
            <a:ext cx="384175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defTabSz="762000"/>
            <a:fld id="{0B51BBAA-0564-4977-AFA5-CF90AA41F24C}" type="slidenum">
              <a:rPr lang="en-GB" sz="1300">
                <a:solidFill>
                  <a:srgbClr val="4D4D4D"/>
                </a:solidFill>
              </a:rPr>
              <a:pPr defTabSz="762000"/>
              <a:t>‹#›</a:t>
            </a:fld>
            <a:endParaRPr lang="en-GB" sz="1300" dirty="0">
              <a:solidFill>
                <a:srgbClr val="4D4D4D"/>
              </a:solidFill>
            </a:endParaRPr>
          </a:p>
        </p:txBody>
      </p:sp>
      <p:sp>
        <p:nvSpPr>
          <p:cNvPr id="1056" name="Rectangle 3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54050" y="1612900"/>
            <a:ext cx="899795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0"/>
            <a:r>
              <a:rPr lang="en-GB" dirty="0" err="1" smtClean="0"/>
              <a:t>kjk</a:t>
            </a:r>
            <a:endParaRPr lang="en-GB" dirty="0" smtClean="0"/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Levels</a:t>
            </a:r>
          </a:p>
        </p:txBody>
      </p:sp>
      <p:pic>
        <p:nvPicPr>
          <p:cNvPr id="11" name="Picture 10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2136" y="57847"/>
            <a:ext cx="827269" cy="59603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12" name="Picture 11"/>
          <p:cNvPicPr>
            <a:picLocks noChangeAspect="1" noChangeArrowheads="1"/>
          </p:cNvPicPr>
          <p:nvPr userDrawn="1"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20962" y="57847"/>
            <a:ext cx="1388836" cy="6118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5" r:id="rId3"/>
    <p:sldLayoutId id="2147483660" r:id="rId4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CC0000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CC00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CC00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CC00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CC00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CC00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CC00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CC00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CC00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75000"/>
        </a:spcBef>
        <a:spcAft>
          <a:spcPct val="0"/>
        </a:spcAft>
        <a:buClr>
          <a:schemeClr val="accent2"/>
        </a:buClr>
        <a:buSzPct val="75000"/>
        <a:buFont typeface="Monotype Sort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10000"/>
        </a:spcBef>
        <a:spcAft>
          <a:spcPct val="0"/>
        </a:spcAft>
        <a:buClr>
          <a:schemeClr val="tx1"/>
        </a:buClr>
        <a:buChar char="»"/>
        <a:defRPr sz="16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Monotype Sorts" pitchFamily="2" charset="2"/>
        <a:buChar char="n"/>
        <a:defRPr sz="1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4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4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4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4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952501" y="488950"/>
            <a:ext cx="8177213" cy="1079500"/>
          </a:xfrm>
        </p:spPr>
        <p:txBody>
          <a:bodyPr/>
          <a:lstStyle/>
          <a:p>
            <a:pPr lvl="0"/>
            <a:r>
              <a:rPr lang="en-US" altLang="fi-FI" dirty="0" smtClean="0"/>
              <a:t>Juho Roponen</a:t>
            </a:r>
            <a:endParaRPr lang="fi-FI" altLang="fi-FI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952499" y="1568450"/>
            <a:ext cx="8377767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Topic / Title of Dissertation </a:t>
            </a:r>
          </a:p>
          <a:p>
            <a:r>
              <a:rPr lang="en-US" sz="1600" dirty="0" smtClean="0"/>
              <a:t>“Adversarial Risk Analysis for Military Combat Modeling”</a:t>
            </a:r>
            <a:endParaRPr lang="en-US" sz="1600" dirty="0"/>
          </a:p>
          <a:p>
            <a:r>
              <a:rPr lang="en-US" dirty="0"/>
              <a:t/>
            </a:r>
            <a:br>
              <a:rPr lang="en-US" dirty="0"/>
            </a:br>
            <a:r>
              <a:rPr lang="en-US" b="1" dirty="0" smtClean="0"/>
              <a:t>Instructor &amp;Supervisor</a:t>
            </a:r>
            <a:endParaRPr lang="en-US" b="1" dirty="0"/>
          </a:p>
          <a:p>
            <a:r>
              <a:rPr lang="en-US" sz="1600" dirty="0" smtClean="0"/>
              <a:t>Prof. Ahti Salo</a:t>
            </a:r>
            <a:endParaRPr lang="en-US" sz="1600" dirty="0"/>
          </a:p>
          <a:p>
            <a:endParaRPr lang="en-US" dirty="0"/>
          </a:p>
          <a:p>
            <a:r>
              <a:rPr lang="en-US" b="1" dirty="0"/>
              <a:t>Sources of Funding</a:t>
            </a:r>
            <a:endParaRPr lang="en-US" sz="1600" dirty="0"/>
          </a:p>
          <a:p>
            <a:r>
              <a:rPr lang="en-US" sz="1600" dirty="0"/>
              <a:t>MATINE – </a:t>
            </a:r>
            <a:r>
              <a:rPr lang="en-US" sz="1600" dirty="0" smtClean="0"/>
              <a:t>The Scientific Advisory Board For </a:t>
            </a:r>
            <a:r>
              <a:rPr lang="en-US" sz="1600" dirty="0" err="1" smtClean="0"/>
              <a:t>Defence</a:t>
            </a:r>
            <a:r>
              <a:rPr lang="en-US" sz="1600" dirty="0" smtClean="0"/>
              <a:t> </a:t>
            </a:r>
            <a:endParaRPr lang="en-US" sz="1600" dirty="0"/>
          </a:p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Key Research Questions, Expected Contribution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1600" dirty="0" smtClean="0"/>
              <a:t>Bringing the Adversarial Risk Analysis (ARA) approach to military combat modeling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1600" dirty="0" smtClean="0"/>
              <a:t>Developing new ways to use combat models and simulators and supporting military decision making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1600" dirty="0" smtClean="0"/>
              <a:t>Advancing the ARA field by developing new </a:t>
            </a:r>
            <a:r>
              <a:rPr lang="en-US" sz="1600" dirty="0" err="1" smtClean="0"/>
              <a:t>methodolgy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672896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952501" y="488950"/>
            <a:ext cx="8177213" cy="1079500"/>
          </a:xfrm>
        </p:spPr>
        <p:txBody>
          <a:bodyPr/>
          <a:lstStyle/>
          <a:p>
            <a:pPr lvl="0"/>
            <a:r>
              <a:rPr lang="en-US" altLang="fi-FI" dirty="0" smtClean="0"/>
              <a:t>Juho Roponen</a:t>
            </a:r>
            <a:endParaRPr lang="fi-FI" altLang="fi-FI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952501" y="1991783"/>
            <a:ext cx="8032948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Published Papers</a:t>
            </a:r>
            <a:endParaRPr lang="en-US" dirty="0"/>
          </a:p>
          <a:p>
            <a:r>
              <a:rPr lang="en-US" sz="1600" b="1" dirty="0" smtClean="0"/>
              <a:t>Adversarial </a:t>
            </a:r>
            <a:r>
              <a:rPr lang="en-US" sz="1600" b="1" dirty="0"/>
              <a:t>Risk Analysis for Enhancing Combat Simulation Models</a:t>
            </a:r>
            <a:r>
              <a:rPr lang="en-US" sz="1600" dirty="0"/>
              <a:t>. </a:t>
            </a:r>
            <a:endParaRPr lang="en-US" sz="1600" dirty="0" smtClean="0"/>
          </a:p>
          <a:p>
            <a:r>
              <a:rPr lang="en-US" sz="1600" dirty="0" smtClean="0"/>
              <a:t>Roponen</a:t>
            </a:r>
            <a:r>
              <a:rPr lang="en-US" sz="1600" dirty="0"/>
              <a:t>, J. and Salo, A., 2015. </a:t>
            </a:r>
            <a:r>
              <a:rPr lang="en-US" sz="1600" i="1" dirty="0" smtClean="0"/>
              <a:t>Journal </a:t>
            </a:r>
            <a:r>
              <a:rPr lang="en-US" sz="1600" i="1" dirty="0"/>
              <a:t>of Military Studies</a:t>
            </a:r>
            <a:r>
              <a:rPr lang="en-US" sz="1600" dirty="0"/>
              <a:t>, </a:t>
            </a:r>
            <a:r>
              <a:rPr lang="en-US" sz="1600" i="1" dirty="0"/>
              <a:t>6</a:t>
            </a:r>
            <a:r>
              <a:rPr lang="en-US" sz="1600" dirty="0"/>
              <a:t>(2), pp.82-103.</a:t>
            </a:r>
          </a:p>
          <a:p>
            <a:pPr marL="342900" indent="-342900">
              <a:buAutoNum type="arabicParenR"/>
            </a:pPr>
            <a:endParaRPr lang="en-US" dirty="0"/>
          </a:p>
          <a:p>
            <a:r>
              <a:rPr lang="en-US" b="1" dirty="0" smtClean="0"/>
              <a:t>Plans </a:t>
            </a:r>
            <a:r>
              <a:rPr lang="en-US" b="1" dirty="0"/>
              <a:t>Towards </a:t>
            </a:r>
            <a:r>
              <a:rPr lang="en-US" b="1" dirty="0" smtClean="0"/>
              <a:t>Completion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Article about robust </a:t>
            </a:r>
            <a:r>
              <a:rPr lang="en-US" sz="1600" dirty="0" smtClean="0"/>
              <a:t>cost effective portfolios for protecting a supply battalion against unmanned aerial </a:t>
            </a:r>
            <a:r>
              <a:rPr lang="en-US" sz="1600" dirty="0" smtClean="0"/>
              <a:t>vehicles is almost ready for submission</a:t>
            </a:r>
            <a:endParaRPr lang="en-US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This year’s research </a:t>
            </a:r>
            <a:r>
              <a:rPr lang="en-US" sz="1600" dirty="0" smtClean="0"/>
              <a:t>will be about protecting ships while they </a:t>
            </a:r>
            <a:r>
              <a:rPr lang="en-US" sz="1600" smtClean="0"/>
              <a:t>are </a:t>
            </a:r>
            <a:r>
              <a:rPr lang="en-US" sz="1600" smtClean="0"/>
              <a:t>resupplied </a:t>
            </a:r>
            <a:r>
              <a:rPr lang="en-US" sz="1600" dirty="0" smtClean="0"/>
              <a:t>in an archipelago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Who knows after that…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207866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mbossed.pot">
  <a:themeElements>
    <a:clrScheme name="">
      <a:dk1>
        <a:srgbClr val="000000"/>
      </a:dk1>
      <a:lt1>
        <a:srgbClr val="FFFFFF"/>
      </a:lt1>
      <a:dk2>
        <a:srgbClr val="990033"/>
      </a:dk2>
      <a:lt2>
        <a:srgbClr val="0000FF"/>
      </a:lt2>
      <a:accent1>
        <a:srgbClr val="FFCC66"/>
      </a:accent1>
      <a:accent2>
        <a:srgbClr val="FFCC66"/>
      </a:accent2>
      <a:accent3>
        <a:srgbClr val="FFFFFF"/>
      </a:accent3>
      <a:accent4>
        <a:srgbClr val="000000"/>
      </a:accent4>
      <a:accent5>
        <a:srgbClr val="FFE2B8"/>
      </a:accent5>
      <a:accent6>
        <a:srgbClr val="E7B95C"/>
      </a:accent6>
      <a:hlink>
        <a:srgbClr val="FFCC00"/>
      </a:hlink>
      <a:folHlink>
        <a:srgbClr val="00FFFF"/>
      </a:folHlink>
    </a:clrScheme>
    <a:fontScheme name="Embossed.po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2075" tIns="46038" rIns="92075" bIns="46038" numCol="1" anchor="b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2075" tIns="46038" rIns="92075" bIns="46038" numCol="1" anchor="b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Embossed.pot 1">
        <a:dk1>
          <a:srgbClr val="009999"/>
        </a:dk1>
        <a:lt1>
          <a:srgbClr val="FFFFFF"/>
        </a:lt1>
        <a:dk2>
          <a:srgbClr val="00CCCC"/>
        </a:dk2>
        <a:lt2>
          <a:srgbClr val="FFFF00"/>
        </a:lt2>
        <a:accent1>
          <a:srgbClr val="9999FF"/>
        </a:accent1>
        <a:accent2>
          <a:srgbClr val="FF9933"/>
        </a:accent2>
        <a:accent3>
          <a:srgbClr val="AAE2E2"/>
        </a:accent3>
        <a:accent4>
          <a:srgbClr val="DADADA"/>
        </a:accent4>
        <a:accent5>
          <a:srgbClr val="CACAFF"/>
        </a:accent5>
        <a:accent6>
          <a:srgbClr val="E78A2D"/>
        </a:accent6>
        <a:hlink>
          <a:srgbClr val="FFCC00"/>
        </a:hlink>
        <a:folHlink>
          <a:srgbClr val="00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mbossed.pot 2">
        <a:dk1>
          <a:srgbClr val="000000"/>
        </a:dk1>
        <a:lt1>
          <a:srgbClr val="79D1C4"/>
        </a:lt1>
        <a:dk2>
          <a:srgbClr val="000000"/>
        </a:dk2>
        <a:lt2>
          <a:srgbClr val="FFFFFF"/>
        </a:lt2>
        <a:accent1>
          <a:srgbClr val="33CCFF"/>
        </a:accent1>
        <a:accent2>
          <a:srgbClr val="0099CC"/>
        </a:accent2>
        <a:accent3>
          <a:srgbClr val="BEE5DE"/>
        </a:accent3>
        <a:accent4>
          <a:srgbClr val="000000"/>
        </a:accent4>
        <a:accent5>
          <a:srgbClr val="ADE2FF"/>
        </a:accent5>
        <a:accent6>
          <a:srgbClr val="008AB9"/>
        </a:accent6>
        <a:hlink>
          <a:srgbClr val="FF99CC"/>
        </a:hlink>
        <a:folHlink>
          <a:srgbClr val="00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mbossed.pot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BCBCB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878787"/>
        </a:accent6>
        <a:hlink>
          <a:srgbClr val="5F5F5F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C:\ohjelmat\MSOffice\Templates\Presentation Designs\Embossed.pot</Template>
  <TotalTime>2823</TotalTime>
  <Words>94</Words>
  <Application>Microsoft Office PowerPoint</Application>
  <PresentationFormat>A4 Paper (210x297 mm)</PresentationFormat>
  <Paragraphs>25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Monotype Sorts</vt:lpstr>
      <vt:lpstr>Times New Roman</vt:lpstr>
      <vt:lpstr>Wingdings</vt:lpstr>
      <vt:lpstr>Embossed.pot</vt:lpstr>
      <vt:lpstr>Juho Roponen</vt:lpstr>
      <vt:lpstr>Juho Roponen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Coimbra - plenary session</dc:title>
  <dc:creator>Ahti Salo</dc:creator>
  <cp:lastModifiedBy>Roponen Juho</cp:lastModifiedBy>
  <cp:revision>919</cp:revision>
  <cp:lastPrinted>2017-05-15T14:48:18Z</cp:lastPrinted>
  <dcterms:created xsi:type="dcterms:W3CDTF">1995-05-28T16:14:30Z</dcterms:created>
  <dcterms:modified xsi:type="dcterms:W3CDTF">2018-05-24T12:39:30Z</dcterms:modified>
</cp:coreProperties>
</file>