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wdp" ContentType="image/vnd.ms-photo"/>
  <Default Extension="wmf" ContentType="image/x-wmf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4"/>
  </p:notesMasterIdLst>
  <p:sldIdLst>
    <p:sldId id="272" r:id="rId2"/>
    <p:sldId id="273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8"/>
    <p:restoredTop sz="90901"/>
  </p:normalViewPr>
  <p:slideViewPr>
    <p:cSldViewPr snapToGrid="0" snapToObjects="1">
      <p:cViewPr varScale="1">
        <p:scale>
          <a:sx n="79" d="100"/>
          <a:sy n="79" d="100"/>
        </p:scale>
        <p:origin x="1224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5" Type="http://schemas.openxmlformats.org/officeDocument/2006/relationships/presProps" Target="presProps.xml"/><Relationship Id="rId6" Type="http://schemas.openxmlformats.org/officeDocument/2006/relationships/viewProps" Target="viewProps.xml"/><Relationship Id="rId7" Type="http://schemas.openxmlformats.org/officeDocument/2006/relationships/theme" Target="theme/theme1.xml"/><Relationship Id="rId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C897C6-B061-FA46-A0AC-94B803D2B98E}" type="datetimeFigureOut">
              <a:t>23.5.2018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6D39C0-AC9F-EE43-9558-B4B8FE77713F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945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D39C0-AC9F-EE43-9558-B4B8FE77713F}" type="slidenum">
              <a:rPr lang="uk-UA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86717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/>
              <a:t>contribution 2nd slide: - Published papers and manuscripts - Plans towards completion and beyond</a:t>
            </a:r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6D39C0-AC9F-EE43-9558-B4B8FE77713F}" type="slidenum">
              <a:rPr lang="uk-UA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5177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w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wmf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wmf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w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w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24418" y="1700810"/>
            <a:ext cx="10943167" cy="354279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8640" b="1" spc="-24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8"/>
            <a:ext cx="732722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92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Click to edit Master subtitle style</a:t>
            </a:r>
            <a:endParaRPr lang="en-US" dirty="0"/>
          </a:p>
        </p:txBody>
      </p:sp>
      <p:pic>
        <p:nvPicPr>
          <p:cNvPr id="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" y="348"/>
            <a:ext cx="2413000" cy="19278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with BG image"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24418" y="1701163"/>
            <a:ext cx="10943167" cy="3542438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8640" b="1" spc="-24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8"/>
            <a:ext cx="732722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92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Click to edit Master subtitle style</a:t>
            </a:r>
            <a:endParaRPr lang="en-US" dirty="0"/>
          </a:p>
        </p:txBody>
      </p:sp>
      <p:pic>
        <p:nvPicPr>
          <p:cNvPr id="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" y="348"/>
            <a:ext cx="2413000" cy="19278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24416" y="1702080"/>
            <a:ext cx="10944000" cy="35424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8640" b="1" spc="-240">
                <a:solidFill>
                  <a:schemeClr val="tx2"/>
                </a:solidFill>
              </a:defRPr>
            </a:lvl1pPr>
          </a:lstStyle>
          <a:p>
            <a:r>
              <a:rPr lang="en-US" dirty="0" err="1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24419" y="5315698"/>
            <a:ext cx="7184597" cy="792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92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Click to edit Master subtitle style</a:t>
            </a:r>
            <a:endParaRPr lang="en-US" dirty="0"/>
          </a:p>
        </p:txBody>
      </p:sp>
      <p:pic>
        <p:nvPicPr>
          <p:cNvPr id="5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" y="0"/>
            <a:ext cx="2413000" cy="19278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624418" y="1989288"/>
            <a:ext cx="4425969" cy="32329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40">
                <a:solidFill>
                  <a:schemeClr val="tx2"/>
                </a:solidFill>
              </a:defRPr>
            </a:lvl1pPr>
          </a:lstStyle>
          <a:p>
            <a:r>
              <a:rPr lang="en-US" dirty="0" err="1" smtClean="0"/>
              <a:t>Click to edit Master title 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624418" y="5438088"/>
            <a:ext cx="4425969" cy="5832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92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Click to edit Master subtitle 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99016" y="180000"/>
            <a:ext cx="6172923" cy="6498000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noProof="0"/>
              <a:t>Drag picture to placeholder or click icon to add</a:t>
            </a:r>
            <a:endParaRPr lang="fi-FI" noProof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0" y="0"/>
            <a:ext cx="2413000" cy="192786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24418" y="1912267"/>
            <a:ext cx="10943167" cy="2636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8640" b="1" spc="-240">
                <a:solidFill>
                  <a:schemeClr val="bg1"/>
                </a:solidFill>
              </a:defRPr>
            </a:lvl1pPr>
          </a:lstStyle>
          <a:p>
            <a:r>
              <a:rPr lang="en-US" dirty="0" err="1" smtClean="0"/>
              <a:t>Click to edit Master title style</a:t>
            </a:r>
            <a:endParaRPr lang="en-US" dirty="0"/>
          </a:p>
        </p:txBody>
      </p:sp>
      <p:cxnSp>
        <p:nvCxnSpPr>
          <p:cNvPr id="7" name="Straight Connector 4"/>
          <p:cNvCxnSpPr/>
          <p:nvPr/>
        </p:nvCxnSpPr>
        <p:spPr>
          <a:xfrm>
            <a:off x="624418" y="5848350"/>
            <a:ext cx="10943167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1" y="5654880"/>
            <a:ext cx="2969527" cy="114912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4418" y="318135"/>
            <a:ext cx="10943167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320" b="1" spc="-120">
                <a:solidFill>
                  <a:schemeClr val="tx2"/>
                </a:solidFill>
              </a:defRPr>
            </a:lvl1pPr>
          </a:lstStyle>
          <a:p>
            <a:r>
              <a:rPr lang="en-US" dirty="0" err="1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624419" y="1513934"/>
            <a:ext cx="10943165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520" b="1">
                <a:latin typeface="+mj-lt"/>
              </a:defRPr>
            </a:lvl1pPr>
            <a:lvl2pPr marL="285120" indent="-254880">
              <a:buFont typeface="Arial"/>
              <a:buChar char="•"/>
              <a:defRPr sz="2400">
                <a:latin typeface="Georgia"/>
              </a:defRPr>
            </a:lvl2pPr>
            <a:lvl3pPr marL="552960" indent="-276480">
              <a:buFont typeface="Lucida Grande"/>
              <a:buChar char="-"/>
              <a:defRPr sz="1920" i="1">
                <a:latin typeface="Georgia"/>
                <a:cs typeface="Georgia"/>
              </a:defRPr>
            </a:lvl3pPr>
            <a:lvl4pPr marL="950400" indent="-233280">
              <a:buFont typeface="Arial"/>
              <a:buChar char="•"/>
              <a:defRPr sz="1680" baseline="0">
                <a:latin typeface="Georgia"/>
              </a:defRPr>
            </a:lvl4pPr>
            <a:lvl5pPr marL="1304640" indent="-274320">
              <a:buFont typeface="Courier New"/>
              <a:buChar char="o"/>
              <a:defRPr sz="1560" baseline="0"/>
            </a:lvl5pPr>
          </a:lstStyle>
          <a:p>
            <a:pPr lvl="0"/>
            <a:r>
              <a:rPr lang="en-US" dirty="0" err="1"/>
              <a:t>Click to edit Master text styles</a:t>
            </a:r>
          </a:p>
          <a:p>
            <a:pPr lvl="1"/>
            <a:r>
              <a:rPr lang="en-US" dirty="0" err="1"/>
              <a:t>Second level</a:t>
            </a:r>
          </a:p>
          <a:p>
            <a:pPr lvl="2"/>
            <a:r>
              <a:rPr lang="en-US" dirty="0" err="1"/>
              <a:t>Third level</a:t>
            </a:r>
          </a:p>
          <a:p>
            <a:pPr lvl="3"/>
            <a:r>
              <a:rPr lang="en-US" dirty="0" err="1"/>
              <a:t>Fourth level</a:t>
            </a:r>
          </a:p>
          <a:p>
            <a:pPr lvl="4"/>
            <a:r>
              <a:rPr lang="en-US" dirty="0" err="1"/>
              <a:t>Fifth level</a:t>
            </a:r>
            <a:endParaRPr lang="fi-FI" dirty="0"/>
          </a:p>
        </p:txBody>
      </p:sp>
      <p:sp>
        <p:nvSpPr>
          <p:cNvPr id="6" name="Date Placeholder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13423E3B-D5BF-0549-BA1D-03C8ED0C485C}" type="datetimeFigureOut">
              <a:t>23.5.2018</a:t>
            </a:fld>
            <a:endParaRPr lang="en-US"/>
          </a:p>
        </p:txBody>
      </p:sp>
      <p:sp>
        <p:nvSpPr>
          <p:cNvPr id="7" name="Footer Placeholder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054D637-A76C-4547-8C22-54C407D3B2B3}" type="slidenum">
              <a:rPr lang="uk-UA"/>
              <a:t>‹#›</a:t>
            </a:fld>
            <a:endParaRPr lang="uk-UA"/>
          </a:p>
        </p:txBody>
      </p:sp>
      <p:cxnSp>
        <p:nvCxnSpPr>
          <p:cNvPr id="12" name="Straight Connector 4"/>
          <p:cNvCxnSpPr/>
          <p:nvPr/>
        </p:nvCxnSpPr>
        <p:spPr>
          <a:xfrm>
            <a:off x="624418" y="5847608"/>
            <a:ext cx="10943167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1" y="5654880"/>
            <a:ext cx="2969529" cy="114912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617744" y="318135"/>
            <a:ext cx="10949840" cy="11957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4320" b="1" spc="-120">
                <a:solidFill>
                  <a:schemeClr val="tx2"/>
                </a:solidFill>
              </a:defRPr>
            </a:lvl1pPr>
          </a:lstStyle>
          <a:p>
            <a:r>
              <a:rPr lang="en-US" dirty="0" err="1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7745" y="1513934"/>
            <a:ext cx="531743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520" b="1">
                <a:latin typeface="+mj-lt"/>
              </a:defRPr>
            </a:lvl1pPr>
            <a:lvl2pPr marL="285120" indent="-254880">
              <a:buFont typeface="Arial"/>
              <a:buChar char="•"/>
              <a:defRPr sz="2400">
                <a:latin typeface="Georgia"/>
              </a:defRPr>
            </a:lvl2pPr>
            <a:lvl3pPr marL="552960" indent="-276480">
              <a:buFont typeface="Lucida Grande"/>
              <a:buChar char="-"/>
              <a:defRPr sz="1920" i="1">
                <a:latin typeface="Georgia"/>
                <a:cs typeface="Georgia"/>
              </a:defRPr>
            </a:lvl3pPr>
            <a:lvl4pPr marL="950400" indent="-233280">
              <a:buFont typeface="Arial"/>
              <a:buChar char="•"/>
              <a:defRPr sz="1680" baseline="0">
                <a:latin typeface="Georgia"/>
              </a:defRPr>
            </a:lvl4pPr>
            <a:lvl5pPr marL="1304640" indent="-274320">
              <a:buFont typeface="Courier New"/>
              <a:buChar char="o"/>
              <a:defRPr sz="1560" baseline="0"/>
            </a:lvl5pPr>
          </a:lstStyle>
          <a:p>
            <a:pPr lvl="0"/>
            <a:r>
              <a:rPr lang="en-US" dirty="0" err="1"/>
              <a:t>Click to edit Master text styles</a:t>
            </a:r>
          </a:p>
          <a:p>
            <a:pPr lvl="1"/>
            <a:r>
              <a:rPr lang="en-US" dirty="0" err="1"/>
              <a:t>Second level</a:t>
            </a:r>
          </a:p>
          <a:p>
            <a:pPr lvl="2"/>
            <a:r>
              <a:rPr lang="en-US" dirty="0" err="1"/>
              <a:t>Third level</a:t>
            </a:r>
          </a:p>
          <a:p>
            <a:pPr lvl="3"/>
            <a:r>
              <a:rPr lang="en-US" dirty="0" err="1"/>
              <a:t>Fourth level</a:t>
            </a:r>
          </a:p>
          <a:p>
            <a:pPr lvl="4"/>
            <a:r>
              <a:rPr lang="en-US" dirty="0" err="1"/>
              <a:t>Fifth 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6250146" y="1513934"/>
            <a:ext cx="5317439" cy="4003300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520" b="1">
                <a:latin typeface="+mj-lt"/>
              </a:defRPr>
            </a:lvl1pPr>
            <a:lvl2pPr marL="285120" indent="-254880">
              <a:buFont typeface="Arial"/>
              <a:buChar char="•"/>
              <a:defRPr sz="2400">
                <a:latin typeface="Georgia"/>
              </a:defRPr>
            </a:lvl2pPr>
            <a:lvl3pPr marL="552960" indent="-276480">
              <a:buFont typeface="Lucida Grande"/>
              <a:buChar char="-"/>
              <a:defRPr sz="1920" i="1">
                <a:latin typeface="Georgia"/>
                <a:cs typeface="Georgia"/>
              </a:defRPr>
            </a:lvl3pPr>
            <a:lvl4pPr marL="950400" indent="-233280">
              <a:buFont typeface="Arial"/>
              <a:buChar char="•"/>
              <a:defRPr sz="1680" baseline="0">
                <a:latin typeface="Georgia"/>
              </a:defRPr>
            </a:lvl4pPr>
            <a:lvl5pPr marL="1304640" indent="-274320">
              <a:buFont typeface="Courier New"/>
              <a:buChar char="o"/>
              <a:defRPr sz="1560" baseline="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7" name="Date Placeholder 10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13423E3B-D5BF-0549-BA1D-03C8ED0C485C}" type="datetimeFigureOut">
              <a:t>23.5.2018</a:t>
            </a:fld>
            <a:endParaRPr lang="en-US"/>
          </a:p>
        </p:txBody>
      </p:sp>
      <p:sp>
        <p:nvSpPr>
          <p:cNvPr id="8" name="Footer Placeholder 11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12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E054D637-A76C-4547-8C22-54C407D3B2B3}" type="slidenum">
              <a:rPr lang="uk-UA"/>
              <a:t>‹#›</a:t>
            </a:fld>
            <a:endParaRPr lang="uk-UA"/>
          </a:p>
        </p:txBody>
      </p:sp>
      <p:cxnSp>
        <p:nvCxnSpPr>
          <p:cNvPr id="13" name="Straight Connector 4"/>
          <p:cNvCxnSpPr/>
          <p:nvPr/>
        </p:nvCxnSpPr>
        <p:spPr>
          <a:xfrm>
            <a:off x="624418" y="5847608"/>
            <a:ext cx="10943167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01" y="5654880"/>
            <a:ext cx="2969529" cy="114912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3"/>
          </p:nvPr>
        </p:nvSpPr>
        <p:spPr>
          <a:xfrm>
            <a:off x="6742608" y="6021288"/>
            <a:ext cx="4826000" cy="158750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2"/>
          </p:nvPr>
        </p:nvSpPr>
        <p:spPr>
          <a:xfrm>
            <a:off x="6742608" y="6180039"/>
            <a:ext cx="4826000" cy="185738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423E3B-D5BF-0549-BA1D-03C8ED0C485C}" type="datetimeFigureOut">
              <a:t>23.5.2018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742608" y="6365777"/>
            <a:ext cx="4826000" cy="161926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4D637-A76C-4547-8C22-54C407D3B2B3}" type="slidenum">
              <a:rPr lang="uk-UA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40187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timing>
    <p:tnLst>
      <p:par>
        <p:cTn id="1" dur="indefinite" restart="never" nodeType="tmRoot"/>
      </p:par>
    </p:tnLst>
  </p:timing>
  <p:txStyles>
    <p:titleStyle>
      <a:lvl1pPr algn="ctr" defTabSz="548640" rtl="0" eaLnBrk="1" fontAlgn="base" hangingPunct="1">
        <a:spcBef>
          <a:spcPct val="0"/>
        </a:spcBef>
        <a:spcAft>
          <a:spcPct val="0"/>
        </a:spcAft>
        <a:defRPr sz="528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54864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109728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64592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2194560" algn="ctr" defTabSz="548640" rtl="0" eaLnBrk="1" fontAlgn="base" hangingPunct="1">
        <a:spcBef>
          <a:spcPct val="0"/>
        </a:spcBef>
        <a:spcAft>
          <a:spcPct val="0"/>
        </a:spcAft>
        <a:defRPr sz="528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411480" indent="-41148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84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891540" indent="-34290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336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371600" indent="-27432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88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920240" indent="-27432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468880" indent="-274320" algn="l" defTabSz="54864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4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301752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54864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54864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4" Type="http://schemas.openxmlformats.org/officeDocument/2006/relationships/image" Target="../media/image6.tiff"/><Relationship Id="rId5" Type="http://schemas.openxmlformats.org/officeDocument/2006/relationships/image" Target="../media/image7.tiff"/><Relationship Id="rId6" Type="http://schemas.openxmlformats.org/officeDocument/2006/relationships/image" Target="../media/image8.jpeg"/><Relationship Id="rId7" Type="http://schemas.microsoft.com/office/2007/relationships/hdphoto" Target="../media/hdphoto1.wdp"/><Relationship Id="rId8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en-US"/>
              <a:t>Petri Rikkinen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b="0">
                <a:solidFill>
                  <a:schemeClr val="accent1"/>
                </a:solidFill>
              </a:rPr>
              <a:t>Initial topic: </a:t>
            </a:r>
            <a:r>
              <a:rPr lang="en-US" b="0">
                <a:solidFill>
                  <a:schemeClr val="accent1"/>
                </a:solidFill>
              </a:rPr>
              <a:t>Creating desired future in uncertainty. Scenario-based portfolio model for creating robust and proactive strategies </a:t>
            </a:r>
            <a:endParaRPr lang="en-US" b="0">
              <a:solidFill>
                <a:schemeClr val="accent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0515" y="2869753"/>
            <a:ext cx="1663699" cy="22160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22418" r="20333" b="12626"/>
          <a:stretch/>
        </p:blipFill>
        <p:spPr>
          <a:xfrm>
            <a:off x="2804357" y="2866269"/>
            <a:ext cx="1814813" cy="22195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l="22379" r="33605"/>
          <a:stretch/>
        </p:blipFill>
        <p:spPr>
          <a:xfrm>
            <a:off x="4729313" y="2866269"/>
            <a:ext cx="1736801" cy="22195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t="44074" r="31070"/>
          <a:stretch/>
        </p:blipFill>
        <p:spPr>
          <a:xfrm>
            <a:off x="6576257" y="2866268"/>
            <a:ext cx="1538603" cy="2219531"/>
          </a:xfrm>
          <a:prstGeom prst="rect">
            <a:avLst/>
          </a:prstGeom>
        </p:spPr>
      </p:pic>
      <p:pic>
        <p:nvPicPr>
          <p:cNvPr id="1026" name="Picture 2" descr="https://lh5.googleusercontent.com/WOUFKISsKmAA58MjESgPvCHjEd8Lt-toMVC9uY__F1yeecjBN_Oo_uRf2QivVSXf8WP1M2A73pHcyXy94RwrIx7_jjFzUYzyLI0BqCkGpPQ8VHNvbb_zhZVDQwO0hB_PiFMwKoih_V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213" y="3208604"/>
            <a:ext cx="2967673" cy="1463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46844" y="5274129"/>
            <a:ext cx="1500414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/>
              <a:t>Prof Martti Mäntylä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804357" y="5274129"/>
            <a:ext cx="1500414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/>
              <a:t>Assistant Prof Eeva Vilkkumaa</a:t>
            </a:r>
            <a:endParaRPr lang="en-US" sz="1400"/>
          </a:p>
        </p:txBody>
      </p:sp>
      <p:sp>
        <p:nvSpPr>
          <p:cNvPr id="11" name="TextBox 10"/>
          <p:cNvSpPr txBox="1"/>
          <p:nvPr/>
        </p:nvSpPr>
        <p:spPr>
          <a:xfrm>
            <a:off x="4727196" y="5274129"/>
            <a:ext cx="173891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/>
              <a:t>Dr Teemu Kinnunen Futurice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64085" y="5274129"/>
            <a:ext cx="173891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400"/>
              <a:t>Dr Sami Jokela</a:t>
            </a:r>
          </a:p>
          <a:p>
            <a:r>
              <a:rPr lang="en-US" sz="1400"/>
              <a:t>EIT Digital</a:t>
            </a:r>
          </a:p>
        </p:txBody>
      </p:sp>
    </p:spTree>
    <p:extLst>
      <p:ext uri="{BB962C8B-B14F-4D97-AF65-F5344CB8AC3E}">
        <p14:creationId xmlns:p14="http://schemas.microsoft.com/office/powerpoint/2010/main" val="3849188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/>
          <p:cNvSpPr txBox="1">
            <a:spLocks/>
          </p:cNvSpPr>
          <p:nvPr/>
        </p:nvSpPr>
        <p:spPr>
          <a:xfrm>
            <a:off x="6091465" y="519313"/>
            <a:ext cx="5697764" cy="3388659"/>
          </a:xfrm>
          <a:prstGeom prst="rect">
            <a:avLst/>
          </a:prstGeom>
        </p:spPr>
        <p:txBody>
          <a:bodyPr/>
          <a:lstStyle>
            <a:lvl1pPr marL="411480" indent="-41148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40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1pPr>
            <a:lvl2pPr marL="891540" indent="-34290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36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37160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92024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46888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i-FI" sz="2400" b="1" dirty="0">
                <a:solidFill>
                  <a:schemeClr val="accent1"/>
                </a:solidFill>
                <a:ea typeface="Roboto"/>
                <a:cs typeface="Roboto"/>
              </a:rPr>
              <a:t>Research gap &gt;</a:t>
            </a:r>
          </a:p>
          <a:p>
            <a:pPr>
              <a:defRPr/>
            </a:pPr>
            <a:endParaRPr lang="fi-FI" sz="2400" dirty="0">
              <a:solidFill>
                <a:schemeClr val="accent1"/>
              </a:solidFill>
              <a:ea typeface="Roboto"/>
              <a:cs typeface="Roboto"/>
            </a:endParaRPr>
          </a:p>
          <a:p>
            <a:pPr>
              <a:defRPr/>
            </a:pPr>
            <a:r>
              <a:rPr lang="fi-FI" sz="2400" dirty="0">
                <a:solidFill>
                  <a:schemeClr val="accent1"/>
                </a:solidFill>
                <a:ea typeface="Roboto"/>
                <a:cs typeface="Roboto"/>
              </a:rPr>
              <a:t>Markets &amp; strategy research</a:t>
            </a:r>
          </a:p>
          <a:p>
            <a:pPr>
              <a:defRPr/>
            </a:pPr>
            <a:r>
              <a:rPr lang="fi-FI" sz="2400" dirty="0">
                <a:solidFill>
                  <a:schemeClr val="accent1"/>
                </a:solidFill>
                <a:ea typeface="Roboto"/>
                <a:cs typeface="Roboto"/>
              </a:rPr>
              <a:t>Operational research</a:t>
            </a:r>
          </a:p>
          <a:p>
            <a:pPr>
              <a:defRPr/>
            </a:pPr>
            <a:r>
              <a:rPr lang="fi-FI" sz="2400" dirty="0">
                <a:solidFill>
                  <a:schemeClr val="accent1"/>
                </a:solidFill>
                <a:ea typeface="Roboto"/>
                <a:cs typeface="Roboto"/>
              </a:rPr>
              <a:t>Scenarios &amp; future studies</a:t>
            </a:r>
          </a:p>
          <a:p>
            <a:pPr>
              <a:defRPr/>
            </a:pPr>
            <a:endParaRPr lang="fi-FI" sz="2400" dirty="0">
              <a:solidFill>
                <a:schemeClr val="accent1"/>
              </a:solidFill>
              <a:ea typeface="Roboto"/>
              <a:cs typeface="Roboto"/>
            </a:endParaRPr>
          </a:p>
          <a:p>
            <a:pPr marL="0" indent="0">
              <a:buNone/>
              <a:defRPr/>
            </a:pPr>
            <a:r>
              <a:rPr lang="fi-FI" sz="2400" b="1" dirty="0">
                <a:solidFill>
                  <a:schemeClr val="accent1"/>
                </a:solidFill>
                <a:ea typeface="Roboto"/>
                <a:cs typeface="Roboto"/>
              </a:rPr>
              <a:t>Business need &gt;</a:t>
            </a:r>
          </a:p>
          <a:p>
            <a:pPr>
              <a:defRPr/>
            </a:pPr>
            <a:endParaRPr lang="fi-FI" sz="2400" dirty="0">
              <a:solidFill>
                <a:schemeClr val="accent1"/>
              </a:solidFill>
              <a:ea typeface="Roboto"/>
              <a:cs typeface="Roboto"/>
            </a:endParaRPr>
          </a:p>
          <a:p>
            <a:pPr>
              <a:defRPr/>
            </a:pPr>
            <a:r>
              <a:rPr lang="fi-FI" sz="2400" dirty="0">
                <a:solidFill>
                  <a:schemeClr val="accent1"/>
                </a:solidFill>
                <a:ea typeface="Roboto"/>
                <a:cs typeface="Roboto"/>
              </a:rPr>
              <a:t>Uncertainty</a:t>
            </a:r>
          </a:p>
          <a:p>
            <a:pPr>
              <a:defRPr/>
            </a:pPr>
            <a:r>
              <a:rPr lang="fi-FI" sz="2400" dirty="0">
                <a:solidFill>
                  <a:schemeClr val="accent1"/>
                </a:solidFill>
                <a:ea typeface="Roboto"/>
                <a:cs typeface="Roboto"/>
              </a:rPr>
              <a:t>Market shaping strategies win </a:t>
            </a:r>
          </a:p>
          <a:p>
            <a:pPr>
              <a:defRPr/>
            </a:pPr>
            <a:endParaRPr lang="fi-FI" sz="2400" dirty="0">
              <a:solidFill>
                <a:schemeClr val="accent1"/>
              </a:solidFill>
              <a:ea typeface="Roboto"/>
              <a:cs typeface="Roboto"/>
            </a:endParaRPr>
          </a:p>
        </p:txBody>
      </p:sp>
      <p:sp>
        <p:nvSpPr>
          <p:cNvPr id="6" name="Text Placeholder 2"/>
          <p:cNvSpPr txBox="1">
            <a:spLocks/>
          </p:cNvSpPr>
          <p:nvPr/>
        </p:nvSpPr>
        <p:spPr>
          <a:xfrm>
            <a:off x="393701" y="519313"/>
            <a:ext cx="5697764" cy="3388659"/>
          </a:xfrm>
          <a:prstGeom prst="rect">
            <a:avLst/>
          </a:prstGeom>
        </p:spPr>
        <p:txBody>
          <a:bodyPr/>
          <a:lstStyle>
            <a:lvl1pPr marL="411480" indent="-41148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840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1pPr>
            <a:lvl2pPr marL="891540" indent="-34290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336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37160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8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-128"/>
              </a:defRPr>
            </a:lvl3pPr>
            <a:lvl4pPr marL="192024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ヒラギノ角ゴ Pro W3" charset="-128"/>
                <a:cs typeface="ヒラギノ角ゴ Pro W3" charset="0"/>
              </a:defRPr>
            </a:lvl4pPr>
            <a:lvl5pPr marL="2468880" indent="-274320" algn="l" defTabSz="548640" rtl="0" eaLnBrk="1" fontAlgn="base" hangingPunct="1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ＭＳ Ｐゴシック" charset="0"/>
                <a:cs typeface="MS PGothic" pitchFamily="34" charset="-128"/>
              </a:defRPr>
            </a:lvl5pPr>
            <a:lvl6pPr marL="301752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6616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11480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63440" indent="-274320" algn="l" defTabSz="54864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fi-FI" sz="2400" b="1" dirty="0">
                <a:solidFill>
                  <a:schemeClr val="accent1"/>
                </a:solidFill>
                <a:ea typeface="Roboto"/>
                <a:cs typeface="Roboto"/>
              </a:rPr>
              <a:t>Papers (planned) &gt;</a:t>
            </a:r>
          </a:p>
          <a:p>
            <a:pPr>
              <a:defRPr/>
            </a:pPr>
            <a:endParaRPr lang="fi-FI" sz="2400" dirty="0">
              <a:solidFill>
                <a:schemeClr val="accent1"/>
              </a:solidFill>
              <a:ea typeface="Roboto"/>
              <a:cs typeface="Roboto"/>
            </a:endParaRPr>
          </a:p>
          <a:p>
            <a:pPr marL="0" indent="0">
              <a:buNone/>
              <a:defRPr/>
            </a:pPr>
            <a:r>
              <a:rPr lang="fi-FI" sz="2400" dirty="0">
                <a:solidFill>
                  <a:schemeClr val="accent1"/>
                </a:solidFill>
                <a:ea typeface="Roboto"/>
                <a:cs typeface="Roboto"/>
              </a:rPr>
              <a:t>2018 Payment case study (2 papers)</a:t>
            </a:r>
          </a:p>
          <a:p>
            <a:pPr marL="0" indent="0">
              <a:buNone/>
              <a:defRPr/>
            </a:pPr>
            <a:r>
              <a:rPr lang="fi-FI" sz="2400" dirty="0">
                <a:solidFill>
                  <a:schemeClr val="accent1"/>
                </a:solidFill>
                <a:ea typeface="Roboto"/>
                <a:cs typeface="Roboto"/>
              </a:rPr>
              <a:t>2019 EU case study (2 papers)</a:t>
            </a:r>
          </a:p>
          <a:p>
            <a:pPr marL="0" indent="0">
              <a:buNone/>
              <a:defRPr/>
            </a:pPr>
            <a:r>
              <a:rPr lang="fi-FI" sz="2400" dirty="0">
                <a:solidFill>
                  <a:schemeClr val="accent1"/>
                </a:solidFill>
                <a:ea typeface="Roboto"/>
                <a:cs typeface="Roboto"/>
              </a:rPr>
              <a:t> </a:t>
            </a:r>
            <a:r>
              <a:rPr lang="is-IS" sz="2400" dirty="0">
                <a:solidFill>
                  <a:schemeClr val="accent1"/>
                </a:solidFill>
                <a:ea typeface="Roboto"/>
                <a:cs typeface="Roboto"/>
              </a:rPr>
              <a:t>…</a:t>
            </a:r>
          </a:p>
          <a:p>
            <a:pPr marL="0" indent="0">
              <a:buNone/>
              <a:defRPr/>
            </a:pPr>
            <a:r>
              <a:rPr lang="is-IS" sz="2400" dirty="0">
                <a:solidFill>
                  <a:schemeClr val="accent1"/>
                </a:solidFill>
                <a:ea typeface="Roboto"/>
                <a:cs typeface="Roboto"/>
              </a:rPr>
              <a:t>2022 Dissertation done</a:t>
            </a:r>
            <a:endParaRPr lang="fi-FI" sz="2400" dirty="0">
              <a:solidFill>
                <a:schemeClr val="accent1"/>
              </a:solidFill>
              <a:ea typeface="Roboto"/>
              <a:cs typeface="Roboto"/>
            </a:endParaRPr>
          </a:p>
          <a:p>
            <a:pPr>
              <a:defRPr/>
            </a:pPr>
            <a:endParaRPr lang="fi-FI" sz="2400" dirty="0">
              <a:solidFill>
                <a:schemeClr val="accent1"/>
              </a:solidFill>
              <a:ea typeface="Roboto"/>
              <a:cs typeface="Roboto"/>
            </a:endParaRPr>
          </a:p>
          <a:p>
            <a:pPr>
              <a:defRPr/>
            </a:pPr>
            <a:endParaRPr lang="fi-FI" sz="2400" dirty="0">
              <a:solidFill>
                <a:schemeClr val="accent1"/>
              </a:solidFill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686414848"/>
      </p:ext>
    </p:extLst>
  </p:cSld>
  <p:clrMapOvr>
    <a:masterClrMapping/>
  </p:clrMapOvr>
</p:sld>
</file>

<file path=ppt/theme/theme1.xml><?xml version="1.0" encoding="utf-8"?>
<a:theme xmlns:a="http://schemas.openxmlformats.org/drawingml/2006/main" name="Aalto University">
  <a:themeElements>
    <a:clrScheme name="Aalto-kauppa">
      <a:dk1>
        <a:sysClr val="windowText" lastClr="000000"/>
      </a:dk1>
      <a:lt1>
        <a:sysClr val="window" lastClr="FFFFFF"/>
      </a:lt1>
      <a:dk2>
        <a:srgbClr val="78BE20"/>
      </a:dk2>
      <a:lt2>
        <a:srgbClr val="8C857B"/>
      </a:lt2>
      <a:accent1>
        <a:srgbClr val="78BE20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Aalto_BIZ_EN_MASTER_080114</Template>
  <TotalTime>10069</TotalTime>
  <Words>100</Words>
  <Application>Microsoft Macintosh PowerPoint</Application>
  <PresentationFormat>Widescreen</PresentationFormat>
  <Paragraphs>26</Paragraphs>
  <Slides>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12" baseType="lpstr">
      <vt:lpstr>Calibri</vt:lpstr>
      <vt:lpstr>Courier New</vt:lpstr>
      <vt:lpstr>Georgia</vt:lpstr>
      <vt:lpstr>Lucida Grande</vt:lpstr>
      <vt:lpstr>MS PGothic</vt:lpstr>
      <vt:lpstr>ＭＳ Ｐゴシック</vt:lpstr>
      <vt:lpstr>Roboto</vt:lpstr>
      <vt:lpstr>ヒラギノ角ゴ Pro W3</vt:lpstr>
      <vt:lpstr>Arial</vt:lpstr>
      <vt:lpstr>Aalto University</vt:lpstr>
      <vt:lpstr>Petri Rikkinen</vt:lpstr>
      <vt:lpstr>PowerPoint Presentation</vt:lpstr>
    </vt:vector>
  </TitlesOfParts>
  <Company/>
  <LinksUpToDate>false</LinksUpToDate>
  <SharedDoc>false</SharedDoc>
  <HyperlinksChanged>false</HyperlinksChanged>
  <AppVersion>15.0033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Petri Rikkinen</dc:creator>
  <cp:lastModifiedBy>Petri Rikkinen</cp:lastModifiedBy>
  <cp:revision>69</cp:revision>
  <dcterms:created xsi:type="dcterms:W3CDTF">2018-02-26T13:23:22Z</dcterms:created>
  <dcterms:modified xsi:type="dcterms:W3CDTF">2018-05-23T19:20:49Z</dcterms:modified>
</cp:coreProperties>
</file>