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715000" type="screen16x1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7">
          <p15:clr>
            <a:srgbClr val="A4A3A4"/>
          </p15:clr>
        </p15:guide>
        <p15:guide id="2" orient="horz" pos="3070">
          <p15:clr>
            <a:srgbClr val="A4A3A4"/>
          </p15:clr>
        </p15:guide>
        <p15:guide id="3" pos="295">
          <p15:clr>
            <a:srgbClr val="A4A3A4"/>
          </p15:clr>
        </p15:guide>
        <p15:guide id="4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BB16A3"/>
    <a:srgbClr val="EF3340"/>
    <a:srgbClr val="FFCD00"/>
    <a:srgbClr val="005EB8"/>
    <a:srgbClr val="FFCDB8"/>
    <a:srgbClr val="FFCF06"/>
    <a:srgbClr val="F8C704"/>
    <a:srgbClr val="EFC002"/>
    <a:srgbClr val="00A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34" autoAdjust="0"/>
    <p:restoredTop sz="94654"/>
  </p:normalViewPr>
  <p:slideViewPr>
    <p:cSldViewPr snapToObjects="1">
      <p:cViewPr varScale="1">
        <p:scale>
          <a:sx n="130" d="100"/>
          <a:sy n="130" d="100"/>
        </p:scale>
        <p:origin x="1048" y="192"/>
      </p:cViewPr>
      <p:guideLst>
        <p:guide orient="horz" pos="167"/>
        <p:guide orient="horz" pos="3070"/>
        <p:guide pos="295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4" d="100"/>
        <a:sy n="18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i Neuvonen" userId="e686a76cae6e2c22" providerId="LiveId" clId="{9B6EAB01-DC59-0241-BD42-1F7EEB99F3BC}"/>
    <pc:docChg chg="undo custSel addSld delSld modSld sldOrd">
      <pc:chgData name="Lauri Neuvonen" userId="e686a76cae6e2c22" providerId="LiveId" clId="{9B6EAB01-DC59-0241-BD42-1F7EEB99F3BC}" dt="2018-05-22T13:59:25.123" v="1113" actId="20577"/>
      <pc:docMkLst>
        <pc:docMk/>
      </pc:docMkLst>
      <pc:sldChg chg="addSp modSp add">
        <pc:chgData name="Lauri Neuvonen" userId="e686a76cae6e2c22" providerId="LiveId" clId="{9B6EAB01-DC59-0241-BD42-1F7EEB99F3BC}" dt="2018-05-22T13:58:31.001" v="1029" actId="20577"/>
        <pc:sldMkLst>
          <pc:docMk/>
          <pc:sldMk cId="2586884155" sldId="256"/>
        </pc:sldMkLst>
        <pc:spChg chg="mod">
          <ac:chgData name="Lauri Neuvonen" userId="e686a76cae6e2c22" providerId="LiveId" clId="{9B6EAB01-DC59-0241-BD42-1F7EEB99F3BC}" dt="2018-05-22T13:53:30.350" v="876" actId="790"/>
          <ac:spMkLst>
            <pc:docMk/>
            <pc:sldMk cId="2586884155" sldId="256"/>
            <ac:spMk id="2" creationId="{1AB511DF-F3E6-B445-9620-11C402452D32}"/>
          </ac:spMkLst>
        </pc:spChg>
        <pc:spChg chg="mod">
          <ac:chgData name="Lauri Neuvonen" userId="e686a76cae6e2c22" providerId="LiveId" clId="{9B6EAB01-DC59-0241-BD42-1F7EEB99F3BC}" dt="2018-05-22T13:58:19.464" v="1026" actId="20577"/>
          <ac:spMkLst>
            <pc:docMk/>
            <pc:sldMk cId="2586884155" sldId="256"/>
            <ac:spMk id="3" creationId="{BE99DBD1-46E6-1A40-AD38-73C89696B51A}"/>
          </ac:spMkLst>
        </pc:spChg>
        <pc:spChg chg="mod">
          <ac:chgData name="Lauri Neuvonen" userId="e686a76cae6e2c22" providerId="LiveId" clId="{9B6EAB01-DC59-0241-BD42-1F7EEB99F3BC}" dt="2018-05-22T13:58:31.001" v="1029" actId="20577"/>
          <ac:spMkLst>
            <pc:docMk/>
            <pc:sldMk cId="2586884155" sldId="256"/>
            <ac:spMk id="4" creationId="{9D0EC22B-5690-194D-8641-CB24C6E1F154}"/>
          </ac:spMkLst>
        </pc:spChg>
        <pc:spChg chg="mod">
          <ac:chgData name="Lauri Neuvonen" userId="e686a76cae6e2c22" providerId="LiveId" clId="{9B6EAB01-DC59-0241-BD42-1F7EEB99F3BC}" dt="2018-05-22T13:53:30.350" v="876" actId="790"/>
          <ac:spMkLst>
            <pc:docMk/>
            <pc:sldMk cId="2586884155" sldId="256"/>
            <ac:spMk id="5" creationId="{CBE378A6-4200-2049-8224-2DFD021D1F20}"/>
          </ac:spMkLst>
        </pc:spChg>
        <pc:spChg chg="mod">
          <ac:chgData name="Lauri Neuvonen" userId="e686a76cae6e2c22" providerId="LiveId" clId="{9B6EAB01-DC59-0241-BD42-1F7EEB99F3BC}" dt="2018-05-22T13:53:30.350" v="876" actId="790"/>
          <ac:spMkLst>
            <pc:docMk/>
            <pc:sldMk cId="2586884155" sldId="256"/>
            <ac:spMk id="6" creationId="{271A1ABE-5FD9-7240-9459-B6AFFC49EDAE}"/>
          </ac:spMkLst>
        </pc:spChg>
        <pc:cxnChg chg="add mod">
          <ac:chgData name="Lauri Neuvonen" userId="e686a76cae6e2c22" providerId="LiveId" clId="{9B6EAB01-DC59-0241-BD42-1F7EEB99F3BC}" dt="2018-05-22T13:56:33.187" v="916" actId="11529"/>
          <ac:cxnSpMkLst>
            <pc:docMk/>
            <pc:sldMk cId="2586884155" sldId="256"/>
            <ac:cxnSpMk id="8" creationId="{00BD9C90-6D80-A545-93E8-95D94C863EF4}"/>
          </ac:cxnSpMkLst>
        </pc:cxnChg>
      </pc:sldChg>
      <pc:sldChg chg="addSp modSp add">
        <pc:chgData name="Lauri Neuvonen" userId="e686a76cae6e2c22" providerId="LiveId" clId="{9B6EAB01-DC59-0241-BD42-1F7EEB99F3BC}" dt="2018-05-22T13:59:25.123" v="1113" actId="20577"/>
        <pc:sldMkLst>
          <pc:docMk/>
          <pc:sldMk cId="2941027983" sldId="257"/>
        </pc:sldMkLst>
        <pc:spChg chg="mod">
          <ac:chgData name="Lauri Neuvonen" userId="e686a76cae6e2c22" providerId="LiveId" clId="{9B6EAB01-DC59-0241-BD42-1F7EEB99F3BC}" dt="2018-05-22T13:53:43.654" v="877" actId="790"/>
          <ac:spMkLst>
            <pc:docMk/>
            <pc:sldMk cId="2941027983" sldId="257"/>
            <ac:spMk id="2" creationId="{BA38C707-68ED-B246-BC97-2AEF9CEDDF29}"/>
          </ac:spMkLst>
        </pc:spChg>
        <pc:spChg chg="mod">
          <ac:chgData name="Lauri Neuvonen" userId="e686a76cae6e2c22" providerId="LiveId" clId="{9B6EAB01-DC59-0241-BD42-1F7EEB99F3BC}" dt="2018-05-22T13:56:59.063" v="920" actId="404"/>
          <ac:spMkLst>
            <pc:docMk/>
            <pc:sldMk cId="2941027983" sldId="257"/>
            <ac:spMk id="3" creationId="{CBFD23FB-DA7E-A44D-BD6F-64E11F7188CE}"/>
          </ac:spMkLst>
        </pc:spChg>
        <pc:spChg chg="mod">
          <ac:chgData name="Lauri Neuvonen" userId="e686a76cae6e2c22" providerId="LiveId" clId="{9B6EAB01-DC59-0241-BD42-1F7EEB99F3BC}" dt="2018-05-22T13:59:25.123" v="1113" actId="20577"/>
          <ac:spMkLst>
            <pc:docMk/>
            <pc:sldMk cId="2941027983" sldId="257"/>
            <ac:spMk id="4" creationId="{35BD7098-B2CB-B944-B671-9A4E54AAFC06}"/>
          </ac:spMkLst>
        </pc:spChg>
        <pc:spChg chg="mod">
          <ac:chgData name="Lauri Neuvonen" userId="e686a76cae6e2c22" providerId="LiveId" clId="{9B6EAB01-DC59-0241-BD42-1F7EEB99F3BC}" dt="2018-05-22T13:53:43.654" v="877" actId="790"/>
          <ac:spMkLst>
            <pc:docMk/>
            <pc:sldMk cId="2941027983" sldId="257"/>
            <ac:spMk id="5" creationId="{1A38C5B4-EF92-8444-9F82-1BE582056F3C}"/>
          </ac:spMkLst>
        </pc:spChg>
        <pc:spChg chg="mod">
          <ac:chgData name="Lauri Neuvonen" userId="e686a76cae6e2c22" providerId="LiveId" clId="{9B6EAB01-DC59-0241-BD42-1F7EEB99F3BC}" dt="2018-05-22T13:53:43.654" v="877" actId="790"/>
          <ac:spMkLst>
            <pc:docMk/>
            <pc:sldMk cId="2941027983" sldId="257"/>
            <ac:spMk id="6" creationId="{26D2AA92-30A1-3140-AB65-B44C4A74BE0F}"/>
          </ac:spMkLst>
        </pc:spChg>
        <pc:cxnChg chg="add">
          <ac:chgData name="Lauri Neuvonen" userId="e686a76cae6e2c22" providerId="LiveId" clId="{9B6EAB01-DC59-0241-BD42-1F7EEB99F3BC}" dt="2018-05-22T13:56:35.481" v="917"/>
          <ac:cxnSpMkLst>
            <pc:docMk/>
            <pc:sldMk cId="2941027983" sldId="257"/>
            <ac:cxnSpMk id="7" creationId="{FD30A316-BB57-7D47-BCD2-26F4E0855C76}"/>
          </ac:cxnSpMkLst>
        </pc:cxnChg>
      </pc:sldChg>
      <pc:sldChg chg="del ord">
        <pc:chgData name="Lauri Neuvonen" userId="e686a76cae6e2c22" providerId="LiveId" clId="{9B6EAB01-DC59-0241-BD42-1F7EEB99F3BC}" dt="2018-05-22T13:39:09.770" v="4" actId="2696"/>
        <pc:sldMkLst>
          <pc:docMk/>
          <pc:sldMk cId="2081372568" sldId="322"/>
        </pc:sldMkLst>
      </pc:sldChg>
      <pc:sldChg chg="del ord">
        <pc:chgData name="Lauri Neuvonen" userId="e686a76cae6e2c22" providerId="LiveId" clId="{9B6EAB01-DC59-0241-BD42-1F7EEB99F3BC}" dt="2018-05-22T13:39:09.791" v="6" actId="2696"/>
        <pc:sldMkLst>
          <pc:docMk/>
          <pc:sldMk cId="12422347" sldId="324"/>
        </pc:sldMkLst>
      </pc:sldChg>
      <pc:sldChg chg="modSp del ord">
        <pc:chgData name="Lauri Neuvonen" userId="e686a76cae6e2c22" providerId="LiveId" clId="{9B6EAB01-DC59-0241-BD42-1F7EEB99F3BC}" dt="2018-05-22T13:39:09.799" v="7" actId="2696"/>
        <pc:sldMkLst>
          <pc:docMk/>
          <pc:sldMk cId="693673813" sldId="325"/>
        </pc:sldMkLst>
        <pc:spChg chg="mod">
          <ac:chgData name="Lauri Neuvonen" userId="e686a76cae6e2c22" providerId="LiveId" clId="{9B6EAB01-DC59-0241-BD42-1F7EEB99F3BC}" dt="2018-05-22T13:39:01.461" v="1" actId="27636"/>
          <ac:spMkLst>
            <pc:docMk/>
            <pc:sldMk cId="693673813" sldId="325"/>
            <ac:spMk id="4" creationId="{00000000-0000-0000-0000-000000000000}"/>
          </ac:spMkLst>
        </pc:spChg>
      </pc:sldChg>
      <pc:sldChg chg="del ord">
        <pc:chgData name="Lauri Neuvonen" userId="e686a76cae6e2c22" providerId="LiveId" clId="{9B6EAB01-DC59-0241-BD42-1F7EEB99F3BC}" dt="2018-05-22T13:39:09.828" v="8" actId="2696"/>
        <pc:sldMkLst>
          <pc:docMk/>
          <pc:sldMk cId="63071691" sldId="326"/>
        </pc:sldMkLst>
      </pc:sldChg>
      <pc:sldChg chg="del">
        <pc:chgData name="Lauri Neuvonen" userId="e686a76cae6e2c22" providerId="LiveId" clId="{9B6EAB01-DC59-0241-BD42-1F7EEB99F3BC}" dt="2018-05-22T13:39:17.884" v="23" actId="2696"/>
        <pc:sldMkLst>
          <pc:docMk/>
          <pc:sldMk cId="2986287974" sldId="327"/>
        </pc:sldMkLst>
      </pc:sldChg>
      <pc:sldChg chg="del">
        <pc:chgData name="Lauri Neuvonen" userId="e686a76cae6e2c22" providerId="LiveId" clId="{9B6EAB01-DC59-0241-BD42-1F7EEB99F3BC}" dt="2018-05-22T13:39:17.863" v="22" actId="2696"/>
        <pc:sldMkLst>
          <pc:docMk/>
          <pc:sldMk cId="3519841549" sldId="328"/>
        </pc:sldMkLst>
      </pc:sldChg>
      <pc:sldChg chg="del">
        <pc:chgData name="Lauri Neuvonen" userId="e686a76cae6e2c22" providerId="LiveId" clId="{9B6EAB01-DC59-0241-BD42-1F7EEB99F3BC}" dt="2018-05-22T13:39:17.786" v="20" actId="2696"/>
        <pc:sldMkLst>
          <pc:docMk/>
          <pc:sldMk cId="462833064" sldId="330"/>
        </pc:sldMkLst>
      </pc:sldChg>
      <pc:sldChg chg="del">
        <pc:chgData name="Lauri Neuvonen" userId="e686a76cae6e2c22" providerId="LiveId" clId="{9B6EAB01-DC59-0241-BD42-1F7EEB99F3BC}" dt="2018-05-22T13:39:17.778" v="19" actId="2696"/>
        <pc:sldMkLst>
          <pc:docMk/>
          <pc:sldMk cId="3926390444" sldId="331"/>
        </pc:sldMkLst>
      </pc:sldChg>
      <pc:sldChg chg="del">
        <pc:chgData name="Lauri Neuvonen" userId="e686a76cae6e2c22" providerId="LiveId" clId="{9B6EAB01-DC59-0241-BD42-1F7EEB99F3BC}" dt="2018-05-22T13:39:17.715" v="15" actId="2696"/>
        <pc:sldMkLst>
          <pc:docMk/>
          <pc:sldMk cId="1576977059" sldId="335"/>
        </pc:sldMkLst>
      </pc:sldChg>
      <pc:sldChg chg="del">
        <pc:chgData name="Lauri Neuvonen" userId="e686a76cae6e2c22" providerId="LiveId" clId="{9B6EAB01-DC59-0241-BD42-1F7EEB99F3BC}" dt="2018-05-22T13:39:17.693" v="14" actId="2696"/>
        <pc:sldMkLst>
          <pc:docMk/>
          <pc:sldMk cId="477481349" sldId="336"/>
        </pc:sldMkLst>
      </pc:sldChg>
      <pc:sldChg chg="del">
        <pc:chgData name="Lauri Neuvonen" userId="e686a76cae6e2c22" providerId="LiveId" clId="{9B6EAB01-DC59-0241-BD42-1F7EEB99F3BC}" dt="2018-05-22T13:39:17.649" v="13" actId="2696"/>
        <pc:sldMkLst>
          <pc:docMk/>
          <pc:sldMk cId="2916963798" sldId="337"/>
        </pc:sldMkLst>
      </pc:sldChg>
      <pc:sldChg chg="del">
        <pc:chgData name="Lauri Neuvonen" userId="e686a76cae6e2c22" providerId="LiveId" clId="{9B6EAB01-DC59-0241-BD42-1F7EEB99F3BC}" dt="2018-05-22T13:39:17.626" v="12" actId="2696"/>
        <pc:sldMkLst>
          <pc:docMk/>
          <pc:sldMk cId="910595175" sldId="338"/>
        </pc:sldMkLst>
      </pc:sldChg>
      <pc:sldChg chg="del ord">
        <pc:chgData name="Lauri Neuvonen" userId="e686a76cae6e2c22" providerId="LiveId" clId="{9B6EAB01-DC59-0241-BD42-1F7EEB99F3BC}" dt="2018-05-22T13:39:17.607" v="11" actId="2696"/>
        <pc:sldMkLst>
          <pc:docMk/>
          <pc:sldMk cId="4185992445" sldId="339"/>
        </pc:sldMkLst>
      </pc:sldChg>
      <pc:sldChg chg="del ord">
        <pc:chgData name="Lauri Neuvonen" userId="e686a76cae6e2c22" providerId="LiveId" clId="{9B6EAB01-DC59-0241-BD42-1F7EEB99F3BC}" dt="2018-05-22T13:39:09.780" v="5" actId="2696"/>
        <pc:sldMkLst>
          <pc:docMk/>
          <pc:sldMk cId="2017398581" sldId="340"/>
        </pc:sldMkLst>
      </pc:sldChg>
      <pc:sldChg chg="del">
        <pc:chgData name="Lauri Neuvonen" userId="e686a76cae6e2c22" providerId="LiveId" clId="{9B6EAB01-DC59-0241-BD42-1F7EEB99F3BC}" dt="2018-05-22T13:39:17.821" v="21" actId="2696"/>
        <pc:sldMkLst>
          <pc:docMk/>
          <pc:sldMk cId="0" sldId="341"/>
        </pc:sldMkLst>
      </pc:sldChg>
      <pc:sldChg chg="del">
        <pc:chgData name="Lauri Neuvonen" userId="e686a76cae6e2c22" providerId="LiveId" clId="{9B6EAB01-DC59-0241-BD42-1F7EEB99F3BC}" dt="2018-05-22T13:39:17.757" v="18" actId="2696"/>
        <pc:sldMkLst>
          <pc:docMk/>
          <pc:sldMk cId="4254872971" sldId="342"/>
        </pc:sldMkLst>
      </pc:sldChg>
      <pc:sldChg chg="del">
        <pc:chgData name="Lauri Neuvonen" userId="e686a76cae6e2c22" providerId="LiveId" clId="{9B6EAB01-DC59-0241-BD42-1F7EEB99F3BC}" dt="2018-05-22T13:39:17.747" v="17" actId="2696"/>
        <pc:sldMkLst>
          <pc:docMk/>
          <pc:sldMk cId="1843203195" sldId="343"/>
        </pc:sldMkLst>
      </pc:sldChg>
      <pc:sldChg chg="del">
        <pc:chgData name="Lauri Neuvonen" userId="e686a76cae6e2c22" providerId="LiveId" clId="{9B6EAB01-DC59-0241-BD42-1F7EEB99F3BC}" dt="2018-05-22T13:39:17.740" v="16" actId="2696"/>
        <pc:sldMkLst>
          <pc:docMk/>
          <pc:sldMk cId="1426672943" sldId="34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5/22/18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81337A6-C487-9645-B543-6BBD05A1D1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5393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E7B0BA-8FA8-3A4A-9820-CF1299A8B616}" type="datetime1">
              <a:rPr lang="fi-FI"/>
              <a:pPr>
                <a:defRPr/>
              </a:pPr>
              <a:t>22.5.2018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6A5FF2-0573-2649-A39A-26FA52E053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2913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313" y="1417341"/>
            <a:ext cx="8207375" cy="295232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subtitle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pic>
        <p:nvPicPr>
          <p:cNvPr id="9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290"/>
            <a:ext cx="1809750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10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1417636"/>
            <a:ext cx="8207375" cy="295203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subtitle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pic>
        <p:nvPicPr>
          <p:cNvPr id="5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290"/>
            <a:ext cx="1809750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22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2" y="1418400"/>
            <a:ext cx="8208000" cy="2952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tx2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388448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subtitle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809750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2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3" y="1657740"/>
            <a:ext cx="3319477" cy="2694083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tx2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3" y="4531740"/>
            <a:ext cx="3319477" cy="486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subtitle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50000"/>
            <a:ext cx="4629692" cy="54150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fi-FI" noProof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809750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0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3" y="1593555"/>
            <a:ext cx="8207375" cy="219666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cxnSp>
        <p:nvCxnSpPr>
          <p:cNvPr id="7" name="Straight Connector 4"/>
          <p:cNvCxnSpPr/>
          <p:nvPr userDrawn="1"/>
        </p:nvCxnSpPr>
        <p:spPr>
          <a:xfrm>
            <a:off x="468313" y="4873625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227145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87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65113"/>
            <a:ext cx="8207375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468314" y="1261611"/>
            <a:ext cx="8207374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BB682-87B2-4236-AF78-B49807E7713E}" type="datetime1">
              <a:rPr lang="fi-FI" smtClean="0"/>
              <a:t>22.5.2018</a:t>
            </a:fld>
            <a:endParaRPr lang="fi-FI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4B7-1CC6-864B-A72A-C978B70BBA9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2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227147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70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63308" y="265113"/>
            <a:ext cx="8212380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3308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4687609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F12C3-4421-43A0-8844-8188FCFDF52F}" type="datetime1">
              <a:rPr lang="fi-FI" smtClean="0"/>
              <a:t>22.5.2018</a:t>
            </a:fld>
            <a:endParaRPr lang="fi-FI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9A8AE-7274-0C4A-AB42-92022833E6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3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227147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08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056956" y="5017740"/>
            <a:ext cx="3619500" cy="13229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056956" y="5150032"/>
            <a:ext cx="3619500" cy="15478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520173-7D7F-4FBC-A781-33E654CAA422}" type="datetime1">
              <a:rPr lang="fi-FI" smtClean="0"/>
              <a:t>22.5.2018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056956" y="5304814"/>
            <a:ext cx="3619500" cy="1349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7" r:id="rId1"/>
    <p:sldLayoutId id="2147484751" r:id="rId2"/>
    <p:sldLayoutId id="2147484753" r:id="rId3"/>
    <p:sldLayoutId id="2147484756" r:id="rId4"/>
    <p:sldLayoutId id="2147484759" r:id="rId5"/>
    <p:sldLayoutId id="2147484762" r:id="rId6"/>
    <p:sldLayoutId id="2147484765" r:id="rId7"/>
  </p:sldLayoutIdLst>
  <p:hf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511DF-F3E6-B445-9620-11C402452D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based optimization of decisions in healthcare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9DBD1-46E6-1A40-AD38-73C89696B51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z="1600" dirty="0"/>
              <a:t>Lauri Neuvonen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dirty="0"/>
              <a:t>M.Sc., 2011, Aalto </a:t>
            </a:r>
            <a:br>
              <a:rPr lang="en-US" sz="1600" b="0" dirty="0"/>
            </a:br>
            <a:r>
              <a:rPr lang="en-US" sz="1600" b="0" dirty="0"/>
              <a:t>(Eng. Physics &amp; Mathematics)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dirty="0"/>
              <a:t>Doctoral candidate since fall 2017</a:t>
            </a:r>
          </a:p>
          <a:p>
            <a:endParaRPr lang="en-US" sz="1600" dirty="0"/>
          </a:p>
          <a:p>
            <a:r>
              <a:rPr lang="en-US" sz="1600" dirty="0"/>
              <a:t>Instructor: </a:t>
            </a:r>
            <a:r>
              <a:rPr lang="en-US" sz="1600" b="0" dirty="0" err="1"/>
              <a:t>Eeva</a:t>
            </a:r>
            <a:r>
              <a:rPr lang="en-US" sz="1600" b="0" dirty="0"/>
              <a:t> </a:t>
            </a:r>
            <a:r>
              <a:rPr lang="en-US" sz="1600" b="0" dirty="0" err="1"/>
              <a:t>Vilkkumaa</a:t>
            </a:r>
            <a:endParaRPr lang="en-US" sz="1600" b="0" dirty="0"/>
          </a:p>
          <a:p>
            <a:endParaRPr lang="en-US" sz="1600" dirty="0"/>
          </a:p>
          <a:p>
            <a:r>
              <a:rPr lang="en-US" sz="1600" dirty="0"/>
              <a:t>Funding (so far):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/>
              <a:t>56% From Aalto Biz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/>
              <a:t>44% HKKK Foundation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EC22B-5690-194D-8641-CB24C6E1F15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687609" y="1261611"/>
            <a:ext cx="3988079" cy="3684121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Key research questions:</a:t>
            </a:r>
          </a:p>
          <a:p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/>
              <a:t>What is the optimal strategy for screening, testing and treating pa- </a:t>
            </a:r>
            <a:r>
              <a:rPr lang="en-US" sz="1800" b="0" dirty="0" err="1"/>
              <a:t>tients</a:t>
            </a:r>
            <a:r>
              <a:rPr lang="en-US" sz="1800" b="0" dirty="0"/>
              <a:t>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/>
              <a:t>How should the health care sector distribute its resources, based on the answer to the previous question?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/>
              <a:t>What kind of optimization models and algorithms can be used to answer the previous questions?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/>
              <a:t>What is the value of optimized testing and treatment plans vs. current practices? </a:t>
            </a:r>
          </a:p>
          <a:p>
            <a:endParaRPr lang="en-US" sz="18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E378A6-4200-2049-8224-2DFD021D1F20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>
              <a:defRPr/>
            </a:pPr>
            <a:fld id="{686F12C3-4421-43A0-8844-8188FCFDF52F}" type="datetime1">
              <a:rPr lang="en-US" smtClean="0"/>
              <a:t>22.5.2018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A1ABE-5FD9-7240-9459-B6AFFC49EDAE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>
              <a:defRPr/>
            </a:pPr>
            <a:fld id="{7D79A8AE-7274-0C4A-AB42-92022833E6E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BD9C90-6D80-A545-93E8-95D94C863EF4}"/>
              </a:ext>
            </a:extLst>
          </p:cNvPr>
          <p:cNvCxnSpPr/>
          <p:nvPr/>
        </p:nvCxnSpPr>
        <p:spPr>
          <a:xfrm>
            <a:off x="4211960" y="1261611"/>
            <a:ext cx="0" cy="34680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6884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8C707-68ED-B246-BC97-2AEF9CEDDF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Publications &amp;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D23FB-DA7E-A44D-BD6F-64E11F7188C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3309" y="1261611"/>
            <a:ext cx="3532627" cy="3336083"/>
          </a:xfrm>
        </p:spPr>
        <p:txBody>
          <a:bodyPr/>
          <a:lstStyle/>
          <a:p>
            <a:r>
              <a:rPr lang="en-GB" sz="1600" dirty="0"/>
              <a:t>Publications: 0 so far</a:t>
            </a:r>
          </a:p>
          <a:p>
            <a:endParaRPr lang="en-GB" sz="1600" b="0" dirty="0"/>
          </a:p>
          <a:p>
            <a:r>
              <a:rPr lang="en-GB" sz="1600" b="0" dirty="0"/>
              <a:t>1</a:t>
            </a:r>
            <a:r>
              <a:rPr lang="en-GB" sz="1600" b="0" baseline="30000" dirty="0"/>
              <a:t>st </a:t>
            </a:r>
            <a:r>
              <a:rPr lang="en-GB" sz="1600" b="0" dirty="0"/>
              <a:t>:“</a:t>
            </a:r>
            <a:r>
              <a:rPr lang="fi-FI" sz="1600" b="0" dirty="0"/>
              <a:t>Value of </a:t>
            </a:r>
            <a:r>
              <a:rPr lang="fi-FI" sz="1600" b="0" dirty="0" err="1"/>
              <a:t>individually</a:t>
            </a:r>
            <a:r>
              <a:rPr lang="fi-FI" sz="1600" b="0" dirty="0"/>
              <a:t> </a:t>
            </a:r>
            <a:r>
              <a:rPr lang="fi-FI" sz="1600" b="0" dirty="0" err="1"/>
              <a:t>optimized</a:t>
            </a:r>
            <a:r>
              <a:rPr lang="fi-FI" sz="1600" b="0" dirty="0"/>
              <a:t> </a:t>
            </a:r>
            <a:r>
              <a:rPr lang="fi-FI" sz="1600" b="0" dirty="0" err="1"/>
              <a:t>testing</a:t>
            </a:r>
            <a:r>
              <a:rPr lang="fi-FI" sz="1600" b="0" dirty="0"/>
              <a:t> and </a:t>
            </a:r>
            <a:r>
              <a:rPr lang="fi-FI" sz="1600" b="0" dirty="0" err="1"/>
              <a:t>treatment</a:t>
            </a:r>
            <a:r>
              <a:rPr lang="fi-FI" sz="1600" b="0" dirty="0"/>
              <a:t> </a:t>
            </a:r>
            <a:r>
              <a:rPr lang="fi-FI" sz="1600" b="0" dirty="0" err="1"/>
              <a:t>paths</a:t>
            </a:r>
            <a:r>
              <a:rPr lang="fi-FI" sz="1600" b="0" dirty="0"/>
              <a:t> in </a:t>
            </a:r>
            <a:r>
              <a:rPr lang="fi-FI" sz="1600" b="0" dirty="0" err="1"/>
              <a:t>treatment</a:t>
            </a:r>
            <a:r>
              <a:rPr lang="fi-FI" sz="1600" b="0" dirty="0"/>
              <a:t> and prevention of </a:t>
            </a:r>
            <a:r>
              <a:rPr lang="fi-FI" sz="1600" b="0" dirty="0" err="1"/>
              <a:t>type</a:t>
            </a:r>
            <a:r>
              <a:rPr lang="fi-FI" sz="1600" b="0" dirty="0"/>
              <a:t> 2 diabetes"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0" dirty="0"/>
              <a:t>Ready in fall 2018 (depending on data access)</a:t>
            </a:r>
          </a:p>
          <a:p>
            <a:endParaRPr lang="en-GB" sz="1600" b="0" dirty="0"/>
          </a:p>
          <a:p>
            <a:r>
              <a:rPr lang="en-GB" sz="1600" b="0" dirty="0"/>
              <a:t>One also aimed for publication in Management Science’s “Data driven prescriptive analytics” –number </a:t>
            </a:r>
          </a:p>
          <a:p>
            <a:endParaRPr lang="en-GB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BD7098-B2CB-B944-B671-9A4E54AAFC06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en-GB" sz="1800" dirty="0"/>
              <a:t>Future plans</a:t>
            </a:r>
          </a:p>
          <a:p>
            <a:endParaRPr lang="en-GB" sz="1800" dirty="0"/>
          </a:p>
          <a:p>
            <a:r>
              <a:rPr lang="en-GB" sz="1800" b="0" dirty="0"/>
              <a:t>Dissertation in 2021</a:t>
            </a:r>
          </a:p>
          <a:p>
            <a:endParaRPr lang="en-GB" sz="1800" b="0" dirty="0"/>
          </a:p>
          <a:p>
            <a:r>
              <a:rPr lang="en-GB" sz="1800" b="0" dirty="0"/>
              <a:t>After completion: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0" dirty="0"/>
              <a:t>Something from the Academia – Industry – Entrepreneurship –triangle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0" dirty="0"/>
              <a:t>Advanced analytics in complex real-life situations, i.e. applicative work</a:t>
            </a:r>
          </a:p>
          <a:p>
            <a:endParaRPr lang="en-GB" sz="1800" b="0" dirty="0"/>
          </a:p>
          <a:p>
            <a:endParaRPr lang="en-GB" sz="1800" b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38C5B4-EF92-8444-9F82-1BE582056F3C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>
              <a:defRPr/>
            </a:pPr>
            <a:fld id="{686F12C3-4421-43A0-8844-8188FCFDF52F}" type="datetime1">
              <a:rPr lang="en-GB" smtClean="0"/>
              <a:t>22/05/2018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2AA92-30A1-3140-AB65-B44C4A74BE0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>
              <a:defRPr/>
            </a:pPr>
            <a:fld id="{7D79A8AE-7274-0C4A-AB42-92022833E6E2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30A316-BB57-7D47-BCD2-26F4E0855C76}"/>
              </a:ext>
            </a:extLst>
          </p:cNvPr>
          <p:cNvCxnSpPr/>
          <p:nvPr/>
        </p:nvCxnSpPr>
        <p:spPr>
          <a:xfrm>
            <a:off x="4211960" y="1261611"/>
            <a:ext cx="0" cy="34680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027983"/>
      </p:ext>
    </p:extLst>
  </p:cSld>
  <p:clrMapOvr>
    <a:masterClrMapping/>
  </p:clrMapOvr>
</p:sld>
</file>

<file path=ppt/theme/theme1.xml><?xml version="1.0" encoding="utf-8"?>
<a:theme xmlns:a="http://schemas.openxmlformats.org/drawingml/2006/main" name="Aalto University">
  <a:themeElements>
    <a:clrScheme name="Aalto-kauppa">
      <a:dk1>
        <a:sysClr val="windowText" lastClr="000000"/>
      </a:dk1>
      <a:lt1>
        <a:sysClr val="window" lastClr="FFFFFF"/>
      </a:lt1>
      <a:dk2>
        <a:srgbClr val="78BE20"/>
      </a:dk2>
      <a:lt2>
        <a:srgbClr val="8C857B"/>
      </a:lt2>
      <a:accent1>
        <a:srgbClr val="78BE20"/>
      </a:accent1>
      <a:accent2>
        <a:srgbClr val="FFCD00"/>
      </a:accent2>
      <a:accent3>
        <a:srgbClr val="EF3340"/>
      </a:accent3>
      <a:accent4>
        <a:srgbClr val="005EB8"/>
      </a:accent4>
      <a:accent5>
        <a:srgbClr val="8C857B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172</Words>
  <Application>Microsoft Macintosh PowerPoint</Application>
  <PresentationFormat>On-screen Show (16:10)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ＭＳ Ｐゴシック</vt:lpstr>
      <vt:lpstr>ＭＳ Ｐゴシック</vt:lpstr>
      <vt:lpstr>ヒラギノ角ゴ Pro W3</vt:lpstr>
      <vt:lpstr>Arial</vt:lpstr>
      <vt:lpstr>Calibri</vt:lpstr>
      <vt:lpstr>Courier New</vt:lpstr>
      <vt:lpstr>Georgia</vt:lpstr>
      <vt:lpstr>Lucida Grande</vt:lpstr>
      <vt:lpstr>Aalto University</vt:lpstr>
      <vt:lpstr>Data based optimization of decisions in healthcare</vt:lpstr>
      <vt:lpstr>Publications &amp; future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2013-12-22T17:18:02Z</dcterms:created>
  <dcterms:modified xsi:type="dcterms:W3CDTF">2018-05-22T14:00:14Z</dcterms:modified>
</cp:coreProperties>
</file>