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4"/>
  </p:notesMasterIdLst>
  <p:handoutMasterIdLst>
    <p:handoutMasterId r:id="rId5"/>
  </p:handoutMasterIdLst>
  <p:sldIdLst>
    <p:sldId id="379" r:id="rId2"/>
    <p:sldId id="380" r:id="rId3"/>
  </p:sldIdLst>
  <p:sldSz cx="9144000" cy="5715000" type="screen16x10"/>
  <p:notesSz cx="6669088" cy="987266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  <p15:guide id="3" orient="horz" pos="3110">
          <p15:clr>
            <a:srgbClr val="A4A3A4"/>
          </p15:clr>
        </p15:guide>
        <p15:guide id="4" orient="horz" pos="2135">
          <p15:clr>
            <a:srgbClr val="A4A3A4"/>
          </p15:clr>
        </p15:guide>
        <p15:guide id="5" orient="horz" pos="2124">
          <p15:clr>
            <a:srgbClr val="A4A3A4"/>
          </p15:clr>
        </p15:guide>
        <p15:guide id="6" pos="3110">
          <p15:clr>
            <a:srgbClr val="A4A3A4"/>
          </p15:clr>
        </p15:guide>
        <p15:guide id="7" orient="horz" pos="4579">
          <p15:clr>
            <a:srgbClr val="A4A3A4"/>
          </p15:clr>
        </p15:guide>
        <p15:guide id="8" orient="horz" pos="4554">
          <p15:clr>
            <a:srgbClr val="A4A3A4"/>
          </p15:clr>
        </p15:guide>
        <p15:guide id="9" orient="horz" pos="3126">
          <p15:clr>
            <a:srgbClr val="A4A3A4"/>
          </p15:clr>
        </p15:guide>
        <p15:guide id="10" pos="141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rju-" initials="H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274E"/>
    <a:srgbClr val="007F7F"/>
    <a:srgbClr val="7F2828"/>
    <a:srgbClr val="007128"/>
    <a:srgbClr val="3ED800"/>
    <a:srgbClr val="FF8001"/>
    <a:srgbClr val="FF8000"/>
    <a:srgbClr val="44447A"/>
    <a:srgbClr val="ED2939"/>
    <a:srgbClr val="1227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501" autoAdjust="0"/>
  </p:normalViewPr>
  <p:slideViewPr>
    <p:cSldViewPr>
      <p:cViewPr varScale="1">
        <p:scale>
          <a:sx n="105" d="100"/>
          <a:sy n="105" d="100"/>
        </p:scale>
        <p:origin x="606" y="10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940" y="-126"/>
      </p:cViewPr>
      <p:guideLst>
        <p:guide orient="horz" pos="3127"/>
        <p:guide pos="2101"/>
        <p:guide orient="horz" pos="3110"/>
        <p:guide orient="horz" pos="2135"/>
        <p:guide orient="horz" pos="2124"/>
        <p:guide pos="3110"/>
        <p:guide orient="horz" pos="4579"/>
        <p:guide orient="horz" pos="4554"/>
        <p:guide orient="horz" pos="3126"/>
        <p:guide pos="141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36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36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045626-396F-4BD6-876E-145609621C37}" type="datetimeFigureOut">
              <a:rPr lang="fi-FI" smtClean="0"/>
              <a:pPr/>
              <a:t>25.5.2018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8"/>
            <a:ext cx="2889938" cy="4936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8"/>
            <a:ext cx="2889938" cy="4936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431B5B-2F49-4F8B-BEC9-23BEA3C585A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532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36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3632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F7D5C17-E262-4165-A2A2-E1EECA05BF15}" type="datetimeFigureOut">
              <a:rPr lang="fi-FI"/>
              <a:pPr>
                <a:defRPr/>
              </a:pPr>
              <a:t>25.5.2018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739775"/>
            <a:ext cx="5922962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8"/>
            <a:ext cx="5335270" cy="4442697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fi-FI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889938" cy="4936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8"/>
            <a:ext cx="2889938" cy="493632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D8F9410-7F41-44D1-9E23-C5249682C7F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7484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418400"/>
            <a:ext cx="8208000" cy="2952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388448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2">
                    <a:lumMod val="75000"/>
                  </a:schemeClr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763713" cy="1606550"/>
          </a:xfrm>
          <a:prstGeom prst="rect">
            <a:avLst/>
          </a:prstGeom>
        </p:spPr>
      </p:pic>
      <p:pic>
        <p:nvPicPr>
          <p:cNvPr id="7" name="Picture 2" descr="https://scontent.xx.fbcdn.net/v/t1.0-9/10171126_1474867426080198_7798754990678128874_n.jpg?oh=b61dd79f7b0117f4e6970408b2b29cbf&amp;oe=5838DC2A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09228"/>
            <a:ext cx="792088" cy="660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408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000" y="121196"/>
            <a:ext cx="8208000" cy="9972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>
          <a:xfrm>
            <a:off x="6516216" y="5215489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4ED49-CD15-44B8-9799-F266453BEB2E}" type="datetime1">
              <a:rPr lang="en-US"/>
              <a:pPr>
                <a:defRPr/>
              </a:pPr>
              <a:t>5/25/2018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6516216" y="5107010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6516216" y="5319997"/>
            <a:ext cx="1544637" cy="10451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B3AF1-F07B-44F2-ACA2-E2733B645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000" y="1260000"/>
            <a:ext cx="3988800" cy="3337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200" y="1260000"/>
            <a:ext cx="3988800" cy="3337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buNone/>
              <a:defRPr sz="1400"/>
            </a:lvl6pPr>
            <a:lvl7pPr>
              <a:buNone/>
              <a:defRPr sz="1400"/>
            </a:lvl7pPr>
            <a:lvl8pPr>
              <a:buNone/>
              <a:defRPr sz="1400"/>
            </a:lvl8pPr>
            <a:lvl9pPr>
              <a:buNone/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>
          <a:xfrm>
            <a:off x="6516216" y="5215489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28B31-A16D-4D07-A75D-F9A872C374EF}" type="datetime1">
              <a:rPr lang="en-US"/>
              <a:pPr>
                <a:defRPr/>
              </a:pPr>
              <a:t>5/25/2018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6516216" y="5107010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6516216" y="5319997"/>
            <a:ext cx="1544637" cy="10451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E7FEA-9751-40FD-929A-7A2CE9B4D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5121000"/>
            <a:ext cx="1537200" cy="3180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5121000"/>
            <a:ext cx="1702800" cy="3180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>
          <a:xfrm>
            <a:off x="6516216" y="5215489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990B4-75CD-486E-B1D1-5299F988BCCB}" type="datetime1">
              <a:rPr lang="en-US"/>
              <a:pPr>
                <a:defRPr/>
              </a:pPr>
              <a:t>5/25/2018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6516216" y="5107010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6516216" y="5319997"/>
            <a:ext cx="1544637" cy="10451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B28D7-25D2-442D-9F28-513A30910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5121000"/>
            <a:ext cx="1537200" cy="3180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5121000"/>
            <a:ext cx="1702800" cy="3180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>
          <a:xfrm>
            <a:off x="6516216" y="5215489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7CD14-6ED1-47E3-AE1A-42D30B4656B9}" type="datetime1">
              <a:rPr lang="en-US"/>
              <a:pPr>
                <a:defRPr/>
              </a:pPr>
              <a:t>5/25/2018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6516216" y="5107010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6516216" y="5319997"/>
            <a:ext cx="1544637" cy="10451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E1C89-4E14-4B55-A1CF-B4E4B9E4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marg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400" y="1320000"/>
            <a:ext cx="6285600" cy="34470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5121000"/>
            <a:ext cx="1537200" cy="3180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5121000"/>
            <a:ext cx="1702800" cy="3180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>
          <a:xfrm>
            <a:off x="6516216" y="5215489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364CB-942B-4A6F-9633-45AFE2305DAF}" type="datetime1">
              <a:rPr lang="en-US"/>
              <a:pPr>
                <a:defRPr/>
              </a:pPr>
              <a:t>5/25/2018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6516216" y="5107010"/>
            <a:ext cx="1544637" cy="10451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>
          <a:xfrm>
            <a:off x="6516216" y="5319997"/>
            <a:ext cx="1544637" cy="10451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1A5D7-C374-472D-B293-7489B9CBB6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8000" y="122400"/>
            <a:ext cx="8208000" cy="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000" y="1260000"/>
            <a:ext cx="8208000" cy="333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2" name="Picture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63200"/>
            <a:ext cx="2248908" cy="957600"/>
          </a:xfrm>
          <a:prstGeom prst="rect">
            <a:avLst/>
          </a:prstGeom>
        </p:spPr>
      </p:pic>
      <p:pic>
        <p:nvPicPr>
          <p:cNvPr id="13" name="Picture 2" descr="https://scontent.xx.fbcdn.net/v/t1.0-9/10171126_1474867426080198_7798754990678128874_n.jpg?oh=b61dd79f7b0117f4e6970408b2b29cbf&amp;oe=5838DC2A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7498" y="5063588"/>
            <a:ext cx="428190" cy="356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4"/>
          <p:cNvCxnSpPr/>
          <p:nvPr userDrawn="1"/>
        </p:nvCxnSpPr>
        <p:spPr>
          <a:xfrm>
            <a:off x="468313" y="4945732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427984" y="5068540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" name="Date Placeholder 7"/>
          <p:cNvSpPr>
            <a:spLocks noGrp="1"/>
          </p:cNvSpPr>
          <p:nvPr>
            <p:ph type="dt" sz="half" idx="2"/>
          </p:nvPr>
        </p:nvSpPr>
        <p:spPr>
          <a:xfrm>
            <a:off x="4427984" y="5200832"/>
            <a:ext cx="3619500" cy="15478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/>
              <a:t>25.5.2018</a:t>
            </a:fld>
            <a:endParaRPr lang="fi-FI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4427984" y="5355614"/>
            <a:ext cx="3619500" cy="1349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288000" indent="-230400" algn="l" rtl="0" eaLnBrk="1" fontAlgn="base" hangingPunct="1">
        <a:spcBef>
          <a:spcPts val="6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30400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28600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28600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28600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8000" y="1440000"/>
            <a:ext cx="8208000" cy="3337200"/>
          </a:xfrm>
        </p:spPr>
        <p:txBody>
          <a:bodyPr/>
          <a:lstStyle/>
          <a:p>
            <a:r>
              <a:rPr lang="en-US" dirty="0" smtClean="0"/>
              <a:t>Title of dissertation: “</a:t>
            </a:r>
            <a:r>
              <a:rPr lang="en-US" b="1" dirty="0" smtClean="0"/>
              <a:t>Spatial Decision Analysis with Incomplete Information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r>
              <a:rPr lang="en-US" dirty="0" smtClean="0"/>
              <a:t>Instructor and supervisor: Kai Virtanen</a:t>
            </a:r>
          </a:p>
          <a:p>
            <a:pPr lvl="1"/>
            <a:r>
              <a:rPr lang="en-US" dirty="0"/>
              <a:t>Collaboration </a:t>
            </a:r>
            <a:r>
              <a:rPr lang="en-US" dirty="0" smtClean="0"/>
              <a:t>with </a:t>
            </a:r>
            <a:r>
              <a:rPr lang="en-US" dirty="0"/>
              <a:t>Juuso Liesiö</a:t>
            </a:r>
          </a:p>
          <a:p>
            <a:pPr lvl="1"/>
            <a:r>
              <a:rPr lang="en-US" dirty="0" smtClean="0"/>
              <a:t>Previous supervisors: Raimo P. </a:t>
            </a:r>
            <a:r>
              <a:rPr lang="en-US" dirty="0"/>
              <a:t>Hämäläinen and Harri </a:t>
            </a:r>
            <a:r>
              <a:rPr lang="en-US" dirty="0" smtClean="0"/>
              <a:t>Ehtamo</a:t>
            </a:r>
          </a:p>
          <a:p>
            <a:r>
              <a:rPr lang="en-US" dirty="0" smtClean="0"/>
              <a:t>Funding through </a:t>
            </a:r>
            <a:r>
              <a:rPr lang="en-US" dirty="0"/>
              <a:t>project work </a:t>
            </a:r>
            <a:r>
              <a:rPr lang="en-US" dirty="0" smtClean="0"/>
              <a:t>for the Finnish Air Force</a:t>
            </a:r>
          </a:p>
          <a:p>
            <a:endParaRPr lang="en-US" dirty="0" smtClean="0"/>
          </a:p>
          <a:p>
            <a:r>
              <a:rPr lang="en-US" dirty="0" smtClean="0"/>
              <a:t>Main objective of the dissertation is to strengthen the theoretical foundation and transparent application of spatial decision analysis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8000" y="121196"/>
            <a:ext cx="8208000" cy="997200"/>
          </a:xfrm>
        </p:spPr>
        <p:txBody>
          <a:bodyPr anchor="t"/>
          <a:lstStyle/>
          <a:p>
            <a:r>
              <a:rPr lang="en-US" dirty="0" smtClean="0"/>
              <a:t>Mikko Harju</a:t>
            </a:r>
            <a:br>
              <a:rPr lang="en-US" dirty="0" smtClean="0"/>
            </a:br>
            <a:r>
              <a:rPr lang="en-US" sz="2000" dirty="0" smtClean="0"/>
              <a:t>Department of Mathematics and Systems Analysis</a:t>
            </a:r>
            <a:br>
              <a:rPr lang="en-US" sz="2000" dirty="0" smtClean="0"/>
            </a:br>
            <a:r>
              <a:rPr lang="en-US" sz="2000" dirty="0" smtClean="0"/>
              <a:t>Aalto University School of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39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 smtClean="0"/>
              <a:t>Mikko Harju</a:t>
            </a:r>
            <a:br>
              <a:rPr lang="en-US" dirty="0" smtClean="0"/>
            </a:br>
            <a:r>
              <a:rPr lang="en-US" sz="2000" dirty="0"/>
              <a:t>Spatial Decision Analysis with Incomplete Information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8000" y="1440000"/>
            <a:ext cx="8208000" cy="3337200"/>
          </a:xfrm>
        </p:spPr>
        <p:txBody>
          <a:bodyPr/>
          <a:lstStyle/>
          <a:p>
            <a:r>
              <a:rPr lang="en-US" dirty="0" smtClean="0"/>
              <a:t>Manuscript ”Spatial Multi-Attribute Decision Analysis: Axiomatic Foundations and Incomplete Preference Information” submitted to European Journal of Operational Research</a:t>
            </a:r>
          </a:p>
          <a:p>
            <a:r>
              <a:rPr lang="en-US" dirty="0" smtClean="0"/>
              <a:t>Manuscript under development regarding models </a:t>
            </a:r>
            <a:r>
              <a:rPr lang="en-US" dirty="0"/>
              <a:t>with attribute-specific spatial </a:t>
            </a:r>
            <a:r>
              <a:rPr lang="en-US" dirty="0" smtClean="0"/>
              <a:t>weighting</a:t>
            </a:r>
          </a:p>
          <a:p>
            <a:r>
              <a:rPr lang="en-US" dirty="0" smtClean="0"/>
              <a:t>Dissertation will contain two further papers building on the first ones. Potential topics include:</a:t>
            </a:r>
          </a:p>
          <a:p>
            <a:pPr lvl="1"/>
            <a:r>
              <a:rPr lang="en-US" dirty="0" smtClean="0"/>
              <a:t>Case study / real-world application based on our project work</a:t>
            </a:r>
          </a:p>
          <a:p>
            <a:pPr lvl="1"/>
            <a:r>
              <a:rPr lang="en-US" dirty="0" smtClean="0"/>
              <a:t>Biases and other behavioral aspects of spatial decision analysis</a:t>
            </a:r>
          </a:p>
          <a:p>
            <a:pPr lvl="1"/>
            <a:r>
              <a:rPr lang="en-US" dirty="0" smtClean="0"/>
              <a:t>Extension to decision making under uncertainty</a:t>
            </a:r>
          </a:p>
        </p:txBody>
      </p:sp>
    </p:spTree>
    <p:extLst>
      <p:ext uri="{BB962C8B-B14F-4D97-AF65-F5344CB8AC3E}">
        <p14:creationId xmlns:p14="http://schemas.microsoft.com/office/powerpoint/2010/main" val="205613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FORMS 2016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009B3A"/>
      </a:accent1>
      <a:accent2>
        <a:srgbClr val="FF7900"/>
      </a:accent2>
      <a:accent3>
        <a:srgbClr val="0065BD"/>
      </a:accent3>
      <a:accent4>
        <a:srgbClr val="ED2939"/>
      </a:accent4>
      <a:accent5>
        <a:srgbClr val="FECB00"/>
      </a:accent5>
      <a:accent6>
        <a:srgbClr val="6639B7"/>
      </a:accent6>
      <a:hlink>
        <a:srgbClr val="0065BD"/>
      </a:hlink>
      <a:folHlink>
        <a:srgbClr val="ED2939"/>
      </a:folHlink>
    </a:clrScheme>
    <a:fontScheme name="Aalto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Poropudas, Jirka - WSC 2010 Ph.D. Colloquium</Template>
  <TotalTime>17874</TotalTime>
  <Words>134</Words>
  <Application>Microsoft Office PowerPoint</Application>
  <PresentationFormat>On-screen Show (16:10)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Georgia</vt:lpstr>
      <vt:lpstr>Symbol</vt:lpstr>
      <vt:lpstr>INFORMS 2016</vt:lpstr>
      <vt:lpstr>Mikko Harju Department of Mathematics and Systems Analysis Aalto University School of Science</vt:lpstr>
      <vt:lpstr>Mikko Harju Spatial Decision Analysis with Incomplete Information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Preference Programming for Spatial Multiattribute Decision Analysis</dc:title>
  <dc:creator>jporopud</dc:creator>
  <cp:lastModifiedBy>Mikko</cp:lastModifiedBy>
  <cp:revision>1008</cp:revision>
  <cp:lastPrinted>2016-11-04T09:35:16Z</cp:lastPrinted>
  <dcterms:created xsi:type="dcterms:W3CDTF">2010-11-19T09:20:23Z</dcterms:created>
  <dcterms:modified xsi:type="dcterms:W3CDTF">2018-05-25T08:24:46Z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TieturiVerId">
    <vt:lpwstr>002</vt:lpwstr>
  </property>
</Properties>
</file>