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FFA300"/>
    <a:srgbClr val="FFCF06"/>
    <a:srgbClr val="F8C704"/>
    <a:srgbClr val="EFC002"/>
    <a:srgbClr val="00A8B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49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1992" y="-648"/>
      </p:cViewPr>
      <p:guideLst>
        <p:guide orient="horz"/>
        <p:guide pos="4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4" d="100"/>
        <a:sy n="184" d="100"/>
      </p:scale>
      <p:origin x="0" y="712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5/28/2018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28.5.2018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Click to edit Master subtitle style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8" y="290"/>
            <a:ext cx="2569190" cy="22807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7881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taustakuvalla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Click to edit Master subtitle style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8" y="290"/>
            <a:ext cx="2569190" cy="22807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87994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kotaustainen kan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8" y="290"/>
            <a:ext cx="2569190" cy="22807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1712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fi-FI" noProof="0"/>
              <a:t>Drag picture to placeholder or click icon to add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8" y="290"/>
            <a:ext cx="2569190" cy="22807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3048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20" y="5599324"/>
            <a:ext cx="2777573" cy="11942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43590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772FF-DC7D-B64A-BEB0-188ECB96F750}" type="datetime1">
              <a:rPr/>
              <a:pPr>
                <a:defRPr/>
              </a:pPr>
              <a:t>9.1.2013</a:t>
            </a:fld>
            <a:endParaRPr lang="fi-FI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Laitoksen nimi</a:t>
            </a: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20" y="5599324"/>
            <a:ext cx="2777573" cy="11942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7112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- 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B6F99-8DEE-744D-B2F1-7399A94D5902}" type="datetime1">
              <a:rPr/>
              <a:pPr>
                <a:defRPr/>
              </a:pPr>
              <a:t>9.1.2013</a:t>
            </a:fld>
            <a:endParaRPr lang="fi-FI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Laitoksen nimi</a:t>
            </a:r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6B250-F217-B84A-8E10-659CA258BA5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20" y="5599324"/>
            <a:ext cx="2777573" cy="11942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22612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Laitoksen nimi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9F559C-7B64-2840-8233-A1A13F4C1973}" type="datetime1">
              <a:rPr/>
              <a:pPr>
                <a:defRPr/>
              </a:pPr>
              <a:t>9.1.2013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91" r:id="rId1"/>
    <p:sldLayoutId id="2147484794" r:id="rId2"/>
    <p:sldLayoutId id="2147484797" r:id="rId3"/>
    <p:sldLayoutId id="2147484800" r:id="rId4"/>
    <p:sldLayoutId id="2147484803" r:id="rId5"/>
    <p:sldLayoutId id="2147484806" r:id="rId6"/>
    <p:sldLayoutId id="2147484809" r:id="rId7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5"/>
          </p:nvPr>
        </p:nvSpPr>
        <p:spPr>
          <a:xfrm>
            <a:off x="5006100" y="5943600"/>
            <a:ext cx="3619500" cy="354013"/>
          </a:xfrm>
        </p:spPr>
        <p:txBody>
          <a:bodyPr/>
          <a:lstStyle/>
          <a:p>
            <a:pPr>
              <a:defRPr/>
            </a:pPr>
            <a:r>
              <a:rPr lang="fi-FI" sz="1600" dirty="0" smtClean="0">
                <a:solidFill>
                  <a:schemeClr val="bg2">
                    <a:lumMod val="75000"/>
                  </a:schemeClr>
                </a:solidFill>
              </a:rPr>
              <a:t>Olga Gorskikh</a:t>
            </a:r>
          </a:p>
          <a:p>
            <a:pPr>
              <a:defRPr/>
            </a:pPr>
            <a:r>
              <a:rPr lang="fi-FI" sz="1600" dirty="0" smtClean="0">
                <a:solidFill>
                  <a:schemeClr val="bg2">
                    <a:lumMod val="75000"/>
                  </a:schemeClr>
                </a:solidFill>
              </a:rPr>
              <a:t>4th year Phd student</a:t>
            </a:r>
            <a:endParaRPr lang="fi-FI" sz="1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Non-parametric Structural Change Detection in Predictive Relationships</a:t>
            </a:r>
            <a:endParaRPr lang="en-US" dirty="0">
              <a:latin typeface="+mn-lt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sz="quarter" idx="14"/>
          </p:nvPr>
        </p:nvSpPr>
        <p:spPr bwMode="auto">
          <a:xfrm>
            <a:off x="540001" y="1685675"/>
            <a:ext cx="8085599" cy="3831557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dirty="0" smtClean="0">
                <a:latin typeface="Arial" charset="0"/>
                <a:cs typeface="Arial" charset="0"/>
              </a:rPr>
              <a:t>Supervisors</a:t>
            </a:r>
          </a:p>
          <a:p>
            <a:pPr marL="460375" lvl="2" indent="-230188">
              <a:buFont typeface="Lucida Grande" charset="0"/>
              <a:buChar char="-"/>
            </a:pPr>
            <a:r>
              <a:rPr lang="en-GB" dirty="0" err="1" smtClean="0"/>
              <a:t>Pekka</a:t>
            </a:r>
            <a:r>
              <a:rPr lang="en-GB" dirty="0" smtClean="0"/>
              <a:t> </a:t>
            </a:r>
            <a:r>
              <a:rPr lang="en-GB" dirty="0" err="1" smtClean="0"/>
              <a:t>Malo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(Assistant Professor, Department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of Information and Service Management)</a:t>
            </a:r>
          </a:p>
          <a:p>
            <a:pPr marL="460375" lvl="2" indent="-230188">
              <a:buFont typeface="Lucida Grande" charset="0"/>
              <a:buChar char="-"/>
            </a:pPr>
            <a:r>
              <a:rPr lang="en-GB" dirty="0" err="1" smtClean="0">
                <a:latin typeface="Georgia" charset="0"/>
                <a:ea typeface="ヒラギノ角ゴ Pro W3" charset="0"/>
                <a:cs typeface="Georgia" charset="0"/>
              </a:rPr>
              <a:t>Pauliina</a:t>
            </a:r>
            <a:r>
              <a:rPr lang="en-GB" dirty="0" smtClean="0">
                <a:latin typeface="Georgia" charset="0"/>
                <a:ea typeface="ヒラギノ角ゴ Pro W3" charset="0"/>
                <a:cs typeface="Georgia" charset="0"/>
              </a:rPr>
              <a:t> </a:t>
            </a:r>
            <a:r>
              <a:rPr lang="en-GB" dirty="0" err="1" smtClean="0">
                <a:latin typeface="Georgia" charset="0"/>
                <a:ea typeface="ヒラギノ角ゴ Pro W3" charset="0"/>
                <a:cs typeface="Georgia" charset="0"/>
              </a:rPr>
              <a:t>Ilmonen</a:t>
            </a:r>
            <a:r>
              <a:rPr lang="en-GB" dirty="0" smtClean="0">
                <a:latin typeface="Georgia" charset="0"/>
                <a:ea typeface="ヒラギノ角ゴ Pro W3" charset="0"/>
                <a:cs typeface="Georgia" charset="0"/>
              </a:rPr>
              <a:t>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latin typeface="Georgia" charset="0"/>
                <a:ea typeface="ヒラギノ角ゴ Pro W3" charset="0"/>
                <a:cs typeface="Georgia" charset="0"/>
              </a:rPr>
              <a:t>(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Assistant Professor,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latin typeface="Georgia" charset="0"/>
                <a:ea typeface="ヒラギノ角ゴ Pro W3" charset="0"/>
                <a:cs typeface="Georgia" charset="0"/>
              </a:rPr>
              <a:t>Department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latin typeface="Georgia" charset="0"/>
                <a:ea typeface="ヒラギノ角ゴ Pro W3" charset="0"/>
                <a:cs typeface="Georgia" charset="0"/>
              </a:rPr>
              <a:t>of Mathematics and Systems Analysis)</a:t>
            </a:r>
            <a:endParaRPr lang="fi-FI" dirty="0" smtClean="0">
              <a:solidFill>
                <a:schemeClr val="bg2">
                  <a:lumMod val="75000"/>
                </a:schemeClr>
              </a:solidFill>
              <a:latin typeface="Georgia" charset="0"/>
              <a:ea typeface="ヒラギノ角ゴ Pro W3" charset="0"/>
              <a:cs typeface="Georgia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Sources of funding</a:t>
            </a:r>
            <a:endParaRPr lang="fi-FI" dirty="0" smtClean="0">
              <a:latin typeface="Arial" charset="0"/>
              <a:cs typeface="Arial" charset="0"/>
            </a:endParaRPr>
          </a:p>
          <a:p>
            <a:pPr marL="460375" lvl="2" indent="-230188">
              <a:buFont typeface="Lucida Grande" charset="0"/>
              <a:buChar char="-"/>
            </a:pPr>
            <a:r>
              <a:rPr lang="fi-FI" dirty="0" smtClean="0">
                <a:latin typeface="Georgia" charset="0"/>
                <a:ea typeface="ヒラギノ角ゴ Pro W3" charset="0"/>
                <a:cs typeface="Georgia" charset="0"/>
              </a:rPr>
              <a:t>Tekes, HSE Foundation, Matti Lehti, </a:t>
            </a:r>
            <a:r>
              <a:rPr lang="en-GB" dirty="0" smtClean="0">
                <a:latin typeface="Georgia" charset="0"/>
                <a:ea typeface="ヒラギノ角ゴ Pro W3" charset="0"/>
                <a:cs typeface="Georgia" charset="0"/>
              </a:rPr>
              <a:t>The Foundation for Economic Education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Research contributions</a:t>
            </a:r>
            <a:endParaRPr lang="en-US" dirty="0"/>
          </a:p>
          <a:p>
            <a:pPr marL="460375" lvl="2" indent="-230188">
              <a:buFont typeface="Lucida Grande" charset="0"/>
              <a:buChar char="-"/>
            </a:pPr>
            <a:r>
              <a:rPr lang="fi-FI" dirty="0" smtClean="0">
                <a:latin typeface="Georgia" charset="0"/>
                <a:ea typeface="ヒラギノ角ゴ Pro W3" charset="0"/>
                <a:cs typeface="Georgia" charset="0"/>
              </a:rPr>
              <a:t>Development of a new algorithm for structural change detection</a:t>
            </a:r>
          </a:p>
          <a:p>
            <a:pPr marL="460375" lvl="2" indent="-230188">
              <a:buFont typeface="Lucida Grande" charset="0"/>
              <a:buChar char="-"/>
            </a:pPr>
            <a:r>
              <a:rPr lang="fi-FI" dirty="0" smtClean="0">
                <a:latin typeface="Georgia" charset="0"/>
                <a:ea typeface="ヒラギノ角ゴ Pro W3" charset="0"/>
                <a:cs typeface="Georgia" charset="0"/>
              </a:rPr>
              <a:t>Deployment a </a:t>
            </a:r>
            <a:r>
              <a:rPr lang="en-GB" dirty="0" smtClean="0">
                <a:latin typeface="Georgia" charset="0"/>
                <a:ea typeface="ヒラギノ角ゴ Pro W3" charset="0"/>
                <a:cs typeface="Georgia" charset="0"/>
              </a:rPr>
              <a:t>corresponding R-package</a:t>
            </a:r>
          </a:p>
          <a:p>
            <a:pPr marL="460375" lvl="2" indent="-230188">
              <a:buFont typeface="Lucida Grande" charset="0"/>
              <a:buChar char="-"/>
            </a:pPr>
            <a:r>
              <a:rPr lang="en-GB" dirty="0" smtClean="0">
                <a:latin typeface="Georgia" charset="0"/>
                <a:ea typeface="ヒラギノ角ゴ Pro W3" charset="0"/>
                <a:cs typeface="Georgia" charset="0"/>
              </a:rPr>
              <a:t>News data application  </a:t>
            </a:r>
            <a:r>
              <a:rPr lang="fi-FI" dirty="0">
                <a:latin typeface="Georgia" charset="0"/>
                <a:ea typeface="ヒラギノ角ゴ Pro W3" charset="0"/>
                <a:cs typeface="Georgia" charset="0"/>
              </a:rPr>
              <a:t/>
            </a:r>
            <a:br>
              <a:rPr lang="fi-FI" dirty="0">
                <a:latin typeface="Georgia" charset="0"/>
                <a:ea typeface="ヒラギノ角ゴ Pro W3" charset="0"/>
                <a:cs typeface="Georgia" charset="0"/>
              </a:rPr>
            </a:br>
            <a:r>
              <a:rPr lang="fi-FI" dirty="0">
                <a:latin typeface="Georgia" charset="0"/>
                <a:ea typeface="ヒラギノ角ゴ Pro W3" charset="0"/>
                <a:cs typeface="Georgia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678197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Non-parametric Structural Change Detection in Predictive Relationships</a:t>
            </a: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 smtClean="0"/>
              <a:t>Published papers</a:t>
            </a:r>
          </a:p>
          <a:p>
            <a:pPr marL="460375" lvl="2" indent="-230188">
              <a:buFont typeface="Lucida Grande" charset="0"/>
              <a:buChar char="-"/>
            </a:pPr>
            <a:r>
              <a:rPr lang="fi-FI" i="0" dirty="0" smtClean="0">
                <a:latin typeface="Georgia" charset="0"/>
                <a:ea typeface="ヒラギノ角ゴ Pro W3" charset="0"/>
                <a:cs typeface="Georgia" charset="0"/>
              </a:rPr>
              <a:t>Splitting Algorithm for Detecting Structural Changes in Predictive Relationships (Gorskikh Olga)</a:t>
            </a:r>
            <a:r>
              <a:rPr lang="fi-FI" dirty="0" smtClean="0">
                <a:latin typeface="Georgia" charset="0"/>
                <a:ea typeface="ヒラギノ角ゴ Pro W3" charset="0"/>
                <a:cs typeface="Georgia" charset="0"/>
              </a:rPr>
              <a:t>, </a:t>
            </a:r>
            <a:r>
              <a:rPr lang="fi-FI" dirty="0" smtClean="0">
                <a:solidFill>
                  <a:schemeClr val="bg2">
                    <a:lumMod val="75000"/>
                  </a:schemeClr>
                </a:solidFill>
                <a:latin typeface="Georgia" charset="0"/>
                <a:ea typeface="ヒラギノ角ゴ Pro W3" charset="0"/>
                <a:cs typeface="Georgia" charset="0"/>
              </a:rPr>
              <a:t>In: Perner P. (eds) Advances in Data Mining. Applications and Theoretical Aspects. ICDM 2016. Lecture Notes in Computer Science, vol 9728. Springer, Cham, ISBN: 978-3-31941560-4 </a:t>
            </a:r>
          </a:p>
          <a:p>
            <a:pPr marL="460375" lvl="2" indent="-230188">
              <a:buFont typeface="Lucida Grande" charset="0"/>
              <a:buChar char="-"/>
            </a:pPr>
            <a:endParaRPr lang="fi-FI" dirty="0" smtClean="0">
              <a:latin typeface="Georgia" charset="0"/>
              <a:ea typeface="ヒラギノ角ゴ Pro W3" charset="0"/>
              <a:cs typeface="Georgia" charset="0"/>
            </a:endParaRPr>
          </a:p>
          <a:p>
            <a:pPr marL="460375" lvl="2" indent="-230188">
              <a:buFont typeface="Lucida Grande" charset="0"/>
              <a:buChar char="-"/>
            </a:pPr>
            <a:r>
              <a:rPr lang="fi-FI" i="0" dirty="0" smtClean="0">
                <a:latin typeface="Georgia" charset="0"/>
                <a:ea typeface="ヒラギノ角ゴ Pro W3" charset="0"/>
                <a:cs typeface="Georgia" charset="0"/>
              </a:rPr>
              <a:t>Nonparametric Splitting Algorithm for Detecting Structural Changes in Predictive Relationships (Gorskikh Olga, Malo Pekka, Ilmonen Pauliina), </a:t>
            </a:r>
            <a:r>
              <a:rPr lang="fi-FI" dirty="0" smtClean="0">
                <a:solidFill>
                  <a:schemeClr val="bg2">
                    <a:lumMod val="75000"/>
                  </a:schemeClr>
                </a:solidFill>
                <a:latin typeface="Georgia" charset="0"/>
                <a:ea typeface="ヒラギノ角ゴ Pro W3" charset="0"/>
                <a:cs typeface="Georgia" charset="0"/>
              </a:rPr>
              <a:t>ACM 2017, ICCDA’17 Proceedings of the International Conference on Compute and Data Analysis, 143-149, ISBN: 978-1-4503-5241-3</a:t>
            </a:r>
          </a:p>
          <a:p>
            <a:pPr marL="460375" lvl="2" indent="-230188">
              <a:buFont typeface="Lucida Grande" charset="0"/>
              <a:buChar char="-"/>
            </a:pPr>
            <a:endParaRPr lang="fi-FI" dirty="0" smtClean="0">
              <a:latin typeface="Georgia" charset="0"/>
              <a:ea typeface="ヒラギノ角ゴ Pro W3" charset="0"/>
              <a:cs typeface="Georgia" charset="0"/>
            </a:endParaRPr>
          </a:p>
          <a:p>
            <a:pPr marL="460375" lvl="2" indent="-230188">
              <a:buFont typeface="Lucida Grande" charset="0"/>
              <a:buChar char="-"/>
            </a:pPr>
            <a:r>
              <a:rPr lang="en-GB" i="0" dirty="0" smtClean="0"/>
              <a:t>Non-parametric Structural Change Detection in Multivariate Systems (</a:t>
            </a:r>
            <a:r>
              <a:rPr lang="en-GB" i="0" dirty="0" err="1" smtClean="0"/>
              <a:t>Pekka</a:t>
            </a:r>
            <a:r>
              <a:rPr lang="en-GB" i="0" dirty="0" smtClean="0"/>
              <a:t> </a:t>
            </a:r>
            <a:r>
              <a:rPr lang="en-GB" i="0" dirty="0" err="1" smtClean="0"/>
              <a:t>Malo</a:t>
            </a:r>
            <a:r>
              <a:rPr lang="en-GB" i="0" dirty="0" smtClean="0"/>
              <a:t>, </a:t>
            </a:r>
            <a:r>
              <a:rPr lang="en-GB" i="0" dirty="0" err="1" smtClean="0"/>
              <a:t>Lauri</a:t>
            </a:r>
            <a:r>
              <a:rPr lang="en-GB" i="0" dirty="0" smtClean="0"/>
              <a:t> </a:t>
            </a:r>
            <a:r>
              <a:rPr lang="en-GB" i="0" dirty="0" err="1" smtClean="0"/>
              <a:t>Vitasaari</a:t>
            </a:r>
            <a:r>
              <a:rPr lang="en-GB" i="0" dirty="0" smtClean="0"/>
              <a:t>, Olga </a:t>
            </a:r>
            <a:r>
              <a:rPr lang="en-GB" i="0" dirty="0" err="1" smtClean="0"/>
              <a:t>Gorskikh</a:t>
            </a:r>
            <a:r>
              <a:rPr lang="en-GB" i="0" dirty="0" smtClean="0"/>
              <a:t>, </a:t>
            </a:r>
            <a:r>
              <a:rPr lang="en-GB" i="0" dirty="0" err="1" smtClean="0"/>
              <a:t>Pauliina</a:t>
            </a:r>
            <a:r>
              <a:rPr lang="en-GB" i="0" dirty="0" smtClean="0"/>
              <a:t> </a:t>
            </a:r>
            <a:r>
              <a:rPr lang="en-GB" i="0" dirty="0" err="1" smtClean="0"/>
              <a:t>Ilmonen</a:t>
            </a:r>
            <a:r>
              <a:rPr lang="en-GB" i="0" dirty="0" smtClean="0"/>
              <a:t>),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Submitted 2018</a:t>
            </a:r>
            <a:endParaRPr lang="en-GB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5"/>
          </p:nvPr>
        </p:nvSpPr>
        <p:spPr>
          <a:xfrm>
            <a:off x="4940300" y="5962650"/>
            <a:ext cx="3619500" cy="401638"/>
          </a:xfrm>
        </p:spPr>
        <p:txBody>
          <a:bodyPr/>
          <a:lstStyle/>
          <a:p>
            <a:pPr>
              <a:defRPr/>
            </a:pPr>
            <a:r>
              <a:rPr lang="fi-FI" sz="1600" dirty="0" smtClean="0">
                <a:solidFill>
                  <a:schemeClr val="bg2">
                    <a:lumMod val="75000"/>
                  </a:schemeClr>
                </a:solidFill>
              </a:rPr>
              <a:t>Olga Gorskikh</a:t>
            </a:r>
          </a:p>
          <a:p>
            <a:pPr>
              <a:defRPr/>
            </a:pPr>
            <a:r>
              <a:rPr lang="fi-FI" sz="1600" dirty="0" smtClean="0">
                <a:solidFill>
                  <a:schemeClr val="bg2">
                    <a:lumMod val="75000"/>
                  </a:schemeClr>
                </a:solidFill>
              </a:rPr>
              <a:t>4th year Phd student</a:t>
            </a: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alto_BIZ_121031">
  <a:themeElements>
    <a:clrScheme name="AALTO - Yliopisto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78BE20"/>
      </a:accent1>
      <a:accent2>
        <a:srgbClr val="EF3340"/>
      </a:accent2>
      <a:accent3>
        <a:srgbClr val="005EB8"/>
      </a:accent3>
      <a:accent4>
        <a:srgbClr val="00965E"/>
      </a:accent4>
      <a:accent5>
        <a:srgbClr val="7D55C7"/>
      </a:accent5>
      <a:accent6>
        <a:srgbClr val="FFA300"/>
      </a:accent6>
      <a:hlink>
        <a:srgbClr val="000000"/>
      </a:hlink>
      <a:folHlink>
        <a:srgbClr val="928B8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Aalto_BIZ_121031.potx</Template>
  <TotalTime>22371</TotalTime>
  <Words>201</Words>
  <Application>Microsoft Macintosh PowerPoint</Application>
  <PresentationFormat>Экран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Aalto_BIZ_121031</vt:lpstr>
      <vt:lpstr>Non-parametric Structural Change Detection in Predictive Relationships</vt:lpstr>
      <vt:lpstr>Non-parametric Structural Change Detection in Predictive Relationships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Aalto BIZ</dc:title>
  <dc:subject/>
  <dc:creator>TBWA\HELSINKI</dc:creator>
  <cp:keywords/>
  <dc:description/>
  <cp:lastModifiedBy>Горских Ольга</cp:lastModifiedBy>
  <cp:revision>274</cp:revision>
  <cp:lastPrinted>2012-10-17T07:14:15Z</cp:lastPrinted>
  <dcterms:created xsi:type="dcterms:W3CDTF">2012-05-14T17:33:12Z</dcterms:created>
  <dcterms:modified xsi:type="dcterms:W3CDTF">2018-05-28T07:33:30Z</dcterms:modified>
  <cp:category/>
</cp:coreProperties>
</file>