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446" r:id="rId2"/>
    <p:sldId id="464"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388"/>
    <a:srgbClr val="FFD72D"/>
    <a:srgbClr val="5B4CC0"/>
    <a:srgbClr val="5B70C0"/>
    <a:srgbClr val="D01756"/>
    <a:srgbClr val="FC4C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2634" autoAdjust="0"/>
  </p:normalViewPr>
  <p:slideViewPr>
    <p:cSldViewPr snapToGrid="0">
      <p:cViewPr varScale="1">
        <p:scale>
          <a:sx n="61" d="100"/>
          <a:sy n="61" d="100"/>
        </p:scale>
        <p:origin x="84" y="1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C8FA9F-1236-4E67-A4DA-03E6218ABCA8}" type="datetimeFigureOut">
              <a:rPr lang="es-CO" smtClean="0"/>
              <a:t>25/05/2018</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58D4B7-07E8-401E-B5F2-812A5C934B3F}" type="slidenum">
              <a:rPr lang="es-CO" smtClean="0"/>
              <a:t>‹#›</a:t>
            </a:fld>
            <a:endParaRPr lang="es-CO"/>
          </a:p>
        </p:txBody>
      </p:sp>
    </p:spTree>
    <p:extLst>
      <p:ext uri="{BB962C8B-B14F-4D97-AF65-F5344CB8AC3E}">
        <p14:creationId xmlns:p14="http://schemas.microsoft.com/office/powerpoint/2010/main" val="398025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irst slide">
    <p:spTree>
      <p:nvGrpSpPr>
        <p:cNvPr id="1" name=""/>
        <p:cNvGrpSpPr/>
        <p:nvPr/>
      </p:nvGrpSpPr>
      <p:grpSpPr>
        <a:xfrm>
          <a:off x="0" y="0"/>
          <a:ext cx="0" cy="0"/>
          <a:chOff x="0" y="0"/>
          <a:chExt cx="0" cy="0"/>
        </a:xfrm>
      </p:grpSpPr>
      <p:pic>
        <p:nvPicPr>
          <p:cNvPr id="7" name="Picture 2" descr="http://scale.mit.edu/sites/default/files/scale-logo.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47114" y="6153750"/>
            <a:ext cx="2026863" cy="607271"/>
          </a:xfrm>
          <a:prstGeom prst="rect">
            <a:avLst/>
          </a:prstGeom>
          <a:noFill/>
          <a:extLst>
            <a:ext uri="{909E8E84-426E-40DD-AFC4-6F175D3DCCD1}">
              <a14:hiddenFill xmlns:a14="http://schemas.microsoft.com/office/drawing/2010/main">
                <a:solidFill>
                  <a:srgbClr val="FFFFFF"/>
                </a:solidFill>
              </a14:hiddenFill>
            </a:ext>
          </a:extLst>
        </p:spPr>
      </p:pic>
      <p:sp>
        <p:nvSpPr>
          <p:cNvPr id="11" name="Marcador de pie de página 3"/>
          <p:cNvSpPr>
            <a:spLocks noGrp="1"/>
          </p:cNvSpPr>
          <p:nvPr userDrawn="1">
            <p:ph type="ftr" sz="quarter" idx="4294967295"/>
          </p:nvPr>
        </p:nvSpPr>
        <p:spPr>
          <a:xfrm>
            <a:off x="660071" y="6334789"/>
            <a:ext cx="3520043" cy="365125"/>
          </a:xfrm>
          <a:prstGeom prst="rect">
            <a:avLst/>
          </a:prstGeom>
        </p:spPr>
        <p:txBody>
          <a:bodyPr/>
          <a:lstStyle>
            <a:lvl1pPr>
              <a:defRPr sz="1200"/>
            </a:lvl1pPr>
          </a:lstStyle>
          <a:p>
            <a:r>
              <a:rPr lang="it-IT" b="1">
                <a:solidFill>
                  <a:schemeClr val="tx1">
                    <a:lumMod val="75000"/>
                    <a:lumOff val="25000"/>
                  </a:schemeClr>
                </a:solidFill>
              </a:rPr>
              <a:t>2016 SCALE </a:t>
            </a:r>
            <a:r>
              <a:rPr lang="it-IT">
                <a:solidFill>
                  <a:schemeClr val="tx1">
                    <a:lumMod val="75000"/>
                    <a:lumOff val="25000"/>
                  </a:schemeClr>
                </a:solidFill>
              </a:rPr>
              <a:t>Latin America Conference</a:t>
            </a:r>
            <a:endParaRPr lang="es-CO" dirty="0">
              <a:solidFill>
                <a:schemeClr val="tx1">
                  <a:lumMod val="75000"/>
                  <a:lumOff val="25000"/>
                </a:schemeClr>
              </a:solidFill>
            </a:endParaRPr>
          </a:p>
        </p:txBody>
      </p:sp>
      <p:cxnSp>
        <p:nvCxnSpPr>
          <p:cNvPr id="3" name="Conector recto 2"/>
          <p:cNvCxnSpPr/>
          <p:nvPr userDrawn="1"/>
        </p:nvCxnSpPr>
        <p:spPr>
          <a:xfrm flipH="1">
            <a:off x="3549317" y="6472196"/>
            <a:ext cx="4102019"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2" name="Imagen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39355" y="5823322"/>
            <a:ext cx="1298976" cy="1041984"/>
          </a:xfrm>
          <a:prstGeom prst="rect">
            <a:avLst/>
          </a:prstGeom>
        </p:spPr>
      </p:pic>
      <p:sp>
        <p:nvSpPr>
          <p:cNvPr id="6" name="Rectángulo 5"/>
          <p:cNvSpPr/>
          <p:nvPr userDrawn="1"/>
        </p:nvSpPr>
        <p:spPr>
          <a:xfrm>
            <a:off x="660072" y="-324852"/>
            <a:ext cx="3600000" cy="1280196"/>
          </a:xfrm>
          <a:prstGeom prst="rect">
            <a:avLst/>
          </a:prstGeom>
          <a:solidFill>
            <a:srgbClr val="FC4C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Marcador de contenido 4"/>
          <p:cNvSpPr>
            <a:spLocks noGrp="1"/>
          </p:cNvSpPr>
          <p:nvPr>
            <p:ph sz="quarter" idx="10" hasCustomPrompt="1"/>
          </p:nvPr>
        </p:nvSpPr>
        <p:spPr>
          <a:xfrm>
            <a:off x="2263619" y="2457867"/>
            <a:ext cx="7869732" cy="1079812"/>
          </a:xfrm>
          <a:prstGeom prst="rect">
            <a:avLst/>
          </a:prstGeom>
        </p:spPr>
        <p:txBody>
          <a:bodyPr/>
          <a:lstStyle>
            <a:lvl1pPr>
              <a:defRPr baseline="0"/>
            </a:lvl1pPr>
            <a:lvl2pPr>
              <a:defRPr/>
            </a:lvl2pPr>
            <a:lvl3pPr>
              <a:defRPr/>
            </a:lvl3pPr>
            <a:lvl4pPr>
              <a:defRPr/>
            </a:lvl4pPr>
            <a:lvl5pPr>
              <a:defRPr/>
            </a:lvl5pPr>
          </a:lstStyle>
          <a:p>
            <a:pPr lvl="0"/>
            <a:r>
              <a:rPr lang="es-ES" dirty="0" err="1"/>
              <a:t>First</a:t>
            </a:r>
            <a:r>
              <a:rPr lang="es-ES" dirty="0"/>
              <a:t> </a:t>
            </a:r>
            <a:r>
              <a:rPr lang="es-ES" dirty="0" err="1"/>
              <a:t>slide</a:t>
            </a:r>
            <a:endParaRPr lang="es-ES" dirty="0"/>
          </a:p>
          <a:p>
            <a:pPr lvl="1"/>
            <a:r>
              <a:rPr lang="es-ES" dirty="0" err="1"/>
              <a:t>Second</a:t>
            </a:r>
            <a:r>
              <a:rPr lang="es-ES" dirty="0"/>
              <a:t> </a:t>
            </a:r>
            <a:r>
              <a:rPr lang="es-ES" dirty="0" err="1"/>
              <a:t>level</a:t>
            </a:r>
            <a:endParaRPr lang="es-ES" dirty="0"/>
          </a:p>
          <a:p>
            <a:pPr lvl="2"/>
            <a:r>
              <a:rPr lang="es-ES" dirty="0" err="1"/>
              <a:t>Third</a:t>
            </a:r>
            <a:r>
              <a:rPr lang="es-ES" dirty="0"/>
              <a:t> </a:t>
            </a:r>
            <a:r>
              <a:rPr lang="es-ES" dirty="0" err="1"/>
              <a:t>level</a:t>
            </a:r>
            <a:endParaRPr lang="es-ES" dirty="0"/>
          </a:p>
          <a:p>
            <a:pPr lvl="3"/>
            <a:r>
              <a:rPr lang="es-ES" dirty="0" err="1"/>
              <a:t>Fourth</a:t>
            </a:r>
            <a:r>
              <a:rPr lang="es-ES" dirty="0"/>
              <a:t> </a:t>
            </a:r>
            <a:r>
              <a:rPr lang="es-ES" dirty="0" err="1"/>
              <a:t>level</a:t>
            </a:r>
            <a:endParaRPr lang="es-ES" dirty="0"/>
          </a:p>
          <a:p>
            <a:pPr lvl="4"/>
            <a:r>
              <a:rPr lang="es-ES" dirty="0" err="1"/>
              <a:t>Fifth</a:t>
            </a:r>
            <a:r>
              <a:rPr lang="es-ES" dirty="0"/>
              <a:t> </a:t>
            </a:r>
            <a:r>
              <a:rPr lang="es-ES" dirty="0" err="1"/>
              <a:t>level</a:t>
            </a:r>
            <a:endParaRPr lang="es-CO" dirty="0"/>
          </a:p>
        </p:txBody>
      </p:sp>
      <p:pic>
        <p:nvPicPr>
          <p:cNvPr id="8" name="Picture 4" descr="Resultado de imagem para hands puc-rio">
            <a:extLst>
              <a:ext uri="{FF2B5EF4-FFF2-40B4-BE49-F238E27FC236}">
                <a16:creationId xmlns:a16="http://schemas.microsoft.com/office/drawing/2014/main" id="{97B53A70-8099-4C09-B8BA-7DA22D299C49}"/>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7260272" y="172224"/>
            <a:ext cx="4752357" cy="10798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2982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her slides">
    <p:spTree>
      <p:nvGrpSpPr>
        <p:cNvPr id="1" name=""/>
        <p:cNvGrpSpPr/>
        <p:nvPr/>
      </p:nvGrpSpPr>
      <p:grpSpPr>
        <a:xfrm>
          <a:off x="0" y="0"/>
          <a:ext cx="0" cy="0"/>
          <a:chOff x="0" y="0"/>
          <a:chExt cx="0" cy="0"/>
        </a:xfrm>
      </p:grpSpPr>
      <p:sp>
        <p:nvSpPr>
          <p:cNvPr id="6" name="Marcador de pie de página 3"/>
          <p:cNvSpPr>
            <a:spLocks noGrp="1"/>
          </p:cNvSpPr>
          <p:nvPr userDrawn="1">
            <p:ph type="ftr" sz="quarter" idx="4294967295"/>
          </p:nvPr>
        </p:nvSpPr>
        <p:spPr>
          <a:xfrm>
            <a:off x="660071" y="6353137"/>
            <a:ext cx="3520043" cy="365125"/>
          </a:xfrm>
          <a:prstGeom prst="rect">
            <a:avLst/>
          </a:prstGeom>
        </p:spPr>
        <p:txBody>
          <a:bodyPr/>
          <a:lstStyle>
            <a:lvl1pPr>
              <a:defRPr sz="1200"/>
            </a:lvl1pPr>
          </a:lstStyle>
          <a:p>
            <a:r>
              <a:rPr lang="it-IT" b="1">
                <a:solidFill>
                  <a:schemeClr val="tx1">
                    <a:lumMod val="75000"/>
                    <a:lumOff val="25000"/>
                  </a:schemeClr>
                </a:solidFill>
              </a:rPr>
              <a:t>2016 SCALE </a:t>
            </a:r>
            <a:r>
              <a:rPr lang="it-IT">
                <a:solidFill>
                  <a:schemeClr val="tx1">
                    <a:lumMod val="75000"/>
                    <a:lumOff val="25000"/>
                  </a:schemeClr>
                </a:solidFill>
              </a:rPr>
              <a:t>Latin America Conference</a:t>
            </a:r>
            <a:endParaRPr lang="es-CO" dirty="0">
              <a:solidFill>
                <a:schemeClr val="tx1">
                  <a:lumMod val="75000"/>
                  <a:lumOff val="25000"/>
                </a:schemeClr>
              </a:solidFill>
            </a:endParaRPr>
          </a:p>
        </p:txBody>
      </p:sp>
      <p:cxnSp>
        <p:nvCxnSpPr>
          <p:cNvPr id="11" name="Conector recto 10"/>
          <p:cNvCxnSpPr/>
          <p:nvPr userDrawn="1"/>
        </p:nvCxnSpPr>
        <p:spPr>
          <a:xfrm flipH="1">
            <a:off x="3549318" y="6490544"/>
            <a:ext cx="5012791"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2" name="Grupo 1"/>
          <p:cNvGrpSpPr/>
          <p:nvPr userDrawn="1"/>
        </p:nvGrpSpPr>
        <p:grpSpPr>
          <a:xfrm>
            <a:off x="8863585" y="5996970"/>
            <a:ext cx="2810391" cy="805691"/>
            <a:chOff x="8039355" y="5583482"/>
            <a:chExt cx="3634622" cy="1041984"/>
          </a:xfrm>
        </p:grpSpPr>
        <p:pic>
          <p:nvPicPr>
            <p:cNvPr id="10" name="Picture 2" descr="http://scale.mit.edu/sites/default/files/scale-logo.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47114" y="5913910"/>
              <a:ext cx="2026863" cy="607271"/>
            </a:xfrm>
            <a:prstGeom prst="rect">
              <a:avLst/>
            </a:prstGeom>
            <a:noFill/>
            <a:extLst>
              <a:ext uri="{909E8E84-426E-40DD-AFC4-6F175D3DCCD1}">
                <a14:hiddenFill xmlns:a14="http://schemas.microsoft.com/office/drawing/2010/main">
                  <a:solidFill>
                    <a:srgbClr val="FFFFFF"/>
                  </a:solidFill>
                </a14:hiddenFill>
              </a:ext>
            </a:extLst>
          </p:spPr>
        </p:pic>
        <p:pic>
          <p:nvPicPr>
            <p:cNvPr id="12" name="Imagen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39355" y="5583482"/>
              <a:ext cx="1298976" cy="1041984"/>
            </a:xfrm>
            <a:prstGeom prst="rect">
              <a:avLst/>
            </a:prstGeom>
          </p:spPr>
        </p:pic>
      </p:grpSp>
      <p:sp>
        <p:nvSpPr>
          <p:cNvPr id="7" name="Rectángulo 6"/>
          <p:cNvSpPr/>
          <p:nvPr userDrawn="1"/>
        </p:nvSpPr>
        <p:spPr>
          <a:xfrm>
            <a:off x="660072" y="-324852"/>
            <a:ext cx="3600000" cy="1430321"/>
          </a:xfrm>
          <a:prstGeom prst="rect">
            <a:avLst/>
          </a:prstGeom>
          <a:solidFill>
            <a:srgbClr val="FC4C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Marcador de texto 3"/>
          <p:cNvSpPr>
            <a:spLocks noGrp="1"/>
          </p:cNvSpPr>
          <p:nvPr>
            <p:ph type="body" sz="quarter" idx="10" hasCustomPrompt="1"/>
          </p:nvPr>
        </p:nvSpPr>
        <p:spPr>
          <a:xfrm>
            <a:off x="2473325" y="2638425"/>
            <a:ext cx="5621338" cy="1738313"/>
          </a:xfrm>
          <a:prstGeom prst="rect">
            <a:avLst/>
          </a:prstGeom>
        </p:spPr>
        <p:txBody>
          <a:bodyPr/>
          <a:lstStyle>
            <a:lvl1pPr>
              <a:defRPr baseline="0"/>
            </a:lvl1pPr>
            <a:lvl2pPr>
              <a:defRPr/>
            </a:lvl2pPr>
            <a:lvl3pPr>
              <a:defRPr/>
            </a:lvl3pPr>
            <a:lvl4pPr>
              <a:defRPr/>
            </a:lvl4pPr>
            <a:lvl5pPr>
              <a:defRPr/>
            </a:lvl5pPr>
          </a:lstStyle>
          <a:p>
            <a:pPr lvl="0"/>
            <a:r>
              <a:rPr lang="es-ES" dirty="0" err="1"/>
              <a:t>Other</a:t>
            </a:r>
            <a:r>
              <a:rPr lang="es-ES" dirty="0"/>
              <a:t> </a:t>
            </a:r>
            <a:r>
              <a:rPr lang="es-ES" dirty="0" err="1"/>
              <a:t>slides</a:t>
            </a:r>
            <a:endParaRPr lang="es-ES" dirty="0"/>
          </a:p>
          <a:p>
            <a:pPr lvl="1"/>
            <a:r>
              <a:rPr lang="es-ES" dirty="0" err="1"/>
              <a:t>Second</a:t>
            </a:r>
            <a:r>
              <a:rPr lang="es-ES" dirty="0"/>
              <a:t> </a:t>
            </a:r>
            <a:r>
              <a:rPr lang="es-ES" dirty="0" err="1"/>
              <a:t>level</a:t>
            </a:r>
            <a:endParaRPr lang="es-ES" dirty="0"/>
          </a:p>
          <a:p>
            <a:pPr lvl="2"/>
            <a:r>
              <a:rPr lang="es-ES" dirty="0" err="1"/>
              <a:t>Third</a:t>
            </a:r>
            <a:r>
              <a:rPr lang="es-ES" dirty="0"/>
              <a:t> </a:t>
            </a:r>
            <a:r>
              <a:rPr lang="es-ES" dirty="0" err="1"/>
              <a:t>level</a:t>
            </a:r>
            <a:endParaRPr lang="es-ES" dirty="0"/>
          </a:p>
          <a:p>
            <a:pPr lvl="3"/>
            <a:r>
              <a:rPr lang="es-ES" dirty="0" err="1"/>
              <a:t>Fourth</a:t>
            </a:r>
            <a:r>
              <a:rPr lang="es-ES" dirty="0"/>
              <a:t> </a:t>
            </a:r>
            <a:r>
              <a:rPr lang="es-ES" dirty="0" err="1"/>
              <a:t>level</a:t>
            </a:r>
            <a:endParaRPr lang="es-ES" dirty="0"/>
          </a:p>
          <a:p>
            <a:pPr lvl="4"/>
            <a:r>
              <a:rPr lang="es-ES" dirty="0" err="1"/>
              <a:t>Fifth</a:t>
            </a:r>
            <a:r>
              <a:rPr lang="es-ES" dirty="0"/>
              <a:t> </a:t>
            </a:r>
            <a:r>
              <a:rPr lang="es-ES" dirty="0" err="1"/>
              <a:t>level</a:t>
            </a:r>
            <a:endParaRPr lang="es-CO" dirty="0"/>
          </a:p>
        </p:txBody>
      </p:sp>
      <p:pic>
        <p:nvPicPr>
          <p:cNvPr id="9" name="Picture 4" descr="Resultado de imagem para hands puc-rio">
            <a:extLst>
              <a:ext uri="{FF2B5EF4-FFF2-40B4-BE49-F238E27FC236}">
                <a16:creationId xmlns:a16="http://schemas.microsoft.com/office/drawing/2014/main" id="{90C57BF4-1B88-4F72-9D59-E68360657C9F}"/>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7931930" y="172224"/>
            <a:ext cx="4080699" cy="927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4039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pic>
        <p:nvPicPr>
          <p:cNvPr id="2" name="Picture 2" descr="http://scale.mit.edu/sites/default/files/scale-logo.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47114" y="6153750"/>
            <a:ext cx="2026863" cy="607271"/>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39355" y="5823322"/>
            <a:ext cx="1298976" cy="1041984"/>
          </a:xfrm>
          <a:prstGeom prst="rect">
            <a:avLst/>
          </a:prstGeom>
        </p:spPr>
      </p:pic>
    </p:spTree>
    <p:extLst>
      <p:ext uri="{BB962C8B-B14F-4D97-AF65-F5344CB8AC3E}">
        <p14:creationId xmlns:p14="http://schemas.microsoft.com/office/powerpoint/2010/main" val="843758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Subtitle">
    <p:spTree>
      <p:nvGrpSpPr>
        <p:cNvPr id="1" name="Shape 15"/>
        <p:cNvGrpSpPr/>
        <p:nvPr/>
      </p:nvGrpSpPr>
      <p:grpSpPr>
        <a:xfrm>
          <a:off x="0" y="0"/>
          <a:ext cx="0" cy="0"/>
          <a:chOff x="0" y="0"/>
          <a:chExt cx="0" cy="0"/>
        </a:xfrm>
      </p:grpSpPr>
      <p:sp>
        <p:nvSpPr>
          <p:cNvPr id="16" name="Shape 16"/>
          <p:cNvSpPr txBox="1">
            <a:spLocks noGrp="1"/>
          </p:cNvSpPr>
          <p:nvPr>
            <p:ph type="ctrTitle"/>
          </p:nvPr>
        </p:nvSpPr>
        <p:spPr>
          <a:xfrm>
            <a:off x="5484801" y="3838334"/>
            <a:ext cx="6007599" cy="1546399"/>
          </a:xfrm>
          <a:prstGeom prst="rect">
            <a:avLst/>
          </a:prstGeom>
        </p:spPr>
        <p:txBody>
          <a:bodyPr lIns="91425" tIns="91425" rIns="91425" bIns="91425" anchor="b" anchorCtr="0"/>
          <a:lstStyle>
            <a:lvl1pPr lvl="0" rtl="0">
              <a:spcBef>
                <a:spcPts val="0"/>
              </a:spcBef>
              <a:buClr>
                <a:srgbClr val="114454"/>
              </a:buClr>
              <a:buSzPct val="100000"/>
              <a:defRPr sz="6400">
                <a:solidFill>
                  <a:srgbClr val="114454"/>
                </a:solidFill>
              </a:defRPr>
            </a:lvl1pPr>
            <a:lvl2pPr lvl="1" rtl="0">
              <a:spcBef>
                <a:spcPts val="0"/>
              </a:spcBef>
              <a:buClr>
                <a:srgbClr val="114454"/>
              </a:buClr>
              <a:buSzPct val="100000"/>
              <a:defRPr sz="6400">
                <a:solidFill>
                  <a:srgbClr val="114454"/>
                </a:solidFill>
              </a:defRPr>
            </a:lvl2pPr>
            <a:lvl3pPr lvl="2" rtl="0">
              <a:spcBef>
                <a:spcPts val="0"/>
              </a:spcBef>
              <a:buClr>
                <a:srgbClr val="114454"/>
              </a:buClr>
              <a:buSzPct val="100000"/>
              <a:defRPr sz="6400">
                <a:solidFill>
                  <a:srgbClr val="114454"/>
                </a:solidFill>
              </a:defRPr>
            </a:lvl3pPr>
            <a:lvl4pPr lvl="3" rtl="0">
              <a:spcBef>
                <a:spcPts val="0"/>
              </a:spcBef>
              <a:buClr>
                <a:srgbClr val="114454"/>
              </a:buClr>
              <a:buSzPct val="100000"/>
              <a:defRPr sz="6400">
                <a:solidFill>
                  <a:srgbClr val="114454"/>
                </a:solidFill>
              </a:defRPr>
            </a:lvl4pPr>
            <a:lvl5pPr lvl="4" rtl="0">
              <a:spcBef>
                <a:spcPts val="0"/>
              </a:spcBef>
              <a:buClr>
                <a:srgbClr val="114454"/>
              </a:buClr>
              <a:buSzPct val="100000"/>
              <a:defRPr sz="6400">
                <a:solidFill>
                  <a:srgbClr val="114454"/>
                </a:solidFill>
              </a:defRPr>
            </a:lvl5pPr>
            <a:lvl6pPr lvl="5" rtl="0">
              <a:spcBef>
                <a:spcPts val="0"/>
              </a:spcBef>
              <a:buClr>
                <a:srgbClr val="114454"/>
              </a:buClr>
              <a:buSzPct val="100000"/>
              <a:defRPr sz="6400">
                <a:solidFill>
                  <a:srgbClr val="114454"/>
                </a:solidFill>
              </a:defRPr>
            </a:lvl6pPr>
            <a:lvl7pPr lvl="6" rtl="0">
              <a:spcBef>
                <a:spcPts val="0"/>
              </a:spcBef>
              <a:buClr>
                <a:srgbClr val="114454"/>
              </a:buClr>
              <a:buSzPct val="100000"/>
              <a:defRPr sz="6400">
                <a:solidFill>
                  <a:srgbClr val="114454"/>
                </a:solidFill>
              </a:defRPr>
            </a:lvl7pPr>
            <a:lvl8pPr lvl="7" rtl="0">
              <a:spcBef>
                <a:spcPts val="0"/>
              </a:spcBef>
              <a:buClr>
                <a:srgbClr val="114454"/>
              </a:buClr>
              <a:buSzPct val="100000"/>
              <a:defRPr sz="6400">
                <a:solidFill>
                  <a:srgbClr val="114454"/>
                </a:solidFill>
              </a:defRPr>
            </a:lvl8pPr>
            <a:lvl9pPr lvl="8" rtl="0">
              <a:spcBef>
                <a:spcPts val="0"/>
              </a:spcBef>
              <a:buClr>
                <a:srgbClr val="114454"/>
              </a:buClr>
              <a:buSzPct val="100000"/>
              <a:defRPr sz="6400">
                <a:solidFill>
                  <a:srgbClr val="114454"/>
                </a:solidFill>
              </a:defRPr>
            </a:lvl9pPr>
          </a:lstStyle>
          <a:p>
            <a:endParaRPr dirty="0"/>
          </a:p>
        </p:txBody>
      </p:sp>
      <p:sp>
        <p:nvSpPr>
          <p:cNvPr id="17" name="Shape 17"/>
          <p:cNvSpPr txBox="1">
            <a:spLocks noGrp="1"/>
          </p:cNvSpPr>
          <p:nvPr>
            <p:ph type="subTitle" idx="1"/>
          </p:nvPr>
        </p:nvSpPr>
        <p:spPr>
          <a:xfrm>
            <a:off x="5484801" y="5310734"/>
            <a:ext cx="6007599" cy="1046399"/>
          </a:xfrm>
          <a:prstGeom prst="rect">
            <a:avLst/>
          </a:prstGeom>
        </p:spPr>
        <p:txBody>
          <a:bodyPr lIns="91425" tIns="91425" rIns="91425" bIns="91425" anchor="t" anchorCtr="0"/>
          <a:lstStyle>
            <a:lvl1pPr lvl="0" rtl="0">
              <a:spcBef>
                <a:spcPts val="0"/>
              </a:spcBef>
              <a:buClr>
                <a:srgbClr val="94BF6E"/>
              </a:buClr>
              <a:buSzPct val="100000"/>
              <a:buNone/>
              <a:defRPr sz="2400" b="1">
                <a:solidFill>
                  <a:srgbClr val="94BF6E"/>
                </a:solidFill>
              </a:defRPr>
            </a:lvl1pPr>
            <a:lvl2pPr lvl="1" rtl="0">
              <a:spcBef>
                <a:spcPts val="0"/>
              </a:spcBef>
              <a:buClr>
                <a:srgbClr val="94BF6E"/>
              </a:buClr>
              <a:buSzPct val="100000"/>
              <a:buNone/>
              <a:defRPr sz="2400" b="1">
                <a:solidFill>
                  <a:srgbClr val="94BF6E"/>
                </a:solidFill>
              </a:defRPr>
            </a:lvl2pPr>
            <a:lvl3pPr lvl="2" rtl="0">
              <a:spcBef>
                <a:spcPts val="0"/>
              </a:spcBef>
              <a:buClr>
                <a:srgbClr val="94BF6E"/>
              </a:buClr>
              <a:buSzPct val="100000"/>
              <a:buNone/>
              <a:defRPr sz="2400" b="1">
                <a:solidFill>
                  <a:srgbClr val="94BF6E"/>
                </a:solidFill>
              </a:defRPr>
            </a:lvl3pPr>
            <a:lvl4pPr lvl="3" rtl="0">
              <a:spcBef>
                <a:spcPts val="0"/>
              </a:spcBef>
              <a:buClr>
                <a:srgbClr val="94BF6E"/>
              </a:buClr>
              <a:buNone/>
              <a:defRPr b="1">
                <a:solidFill>
                  <a:srgbClr val="94BF6E"/>
                </a:solidFill>
              </a:defRPr>
            </a:lvl4pPr>
            <a:lvl5pPr lvl="4" rtl="0">
              <a:spcBef>
                <a:spcPts val="0"/>
              </a:spcBef>
              <a:buClr>
                <a:srgbClr val="94BF6E"/>
              </a:buClr>
              <a:buNone/>
              <a:defRPr b="1">
                <a:solidFill>
                  <a:srgbClr val="94BF6E"/>
                </a:solidFill>
              </a:defRPr>
            </a:lvl5pPr>
            <a:lvl6pPr lvl="5" rtl="0">
              <a:spcBef>
                <a:spcPts val="0"/>
              </a:spcBef>
              <a:buClr>
                <a:srgbClr val="94BF6E"/>
              </a:buClr>
              <a:buNone/>
              <a:defRPr b="1">
                <a:solidFill>
                  <a:srgbClr val="94BF6E"/>
                </a:solidFill>
              </a:defRPr>
            </a:lvl6pPr>
            <a:lvl7pPr lvl="6" rtl="0">
              <a:spcBef>
                <a:spcPts val="0"/>
              </a:spcBef>
              <a:buClr>
                <a:srgbClr val="94BF6E"/>
              </a:buClr>
              <a:buNone/>
              <a:defRPr b="1">
                <a:solidFill>
                  <a:srgbClr val="94BF6E"/>
                </a:solidFill>
              </a:defRPr>
            </a:lvl7pPr>
            <a:lvl8pPr lvl="7" rtl="0">
              <a:spcBef>
                <a:spcPts val="0"/>
              </a:spcBef>
              <a:buClr>
                <a:srgbClr val="94BF6E"/>
              </a:buClr>
              <a:buNone/>
              <a:defRPr b="1">
                <a:solidFill>
                  <a:srgbClr val="94BF6E"/>
                </a:solidFill>
              </a:defRPr>
            </a:lvl8pPr>
            <a:lvl9pPr lvl="8" rtl="0">
              <a:spcBef>
                <a:spcPts val="0"/>
              </a:spcBef>
              <a:buClr>
                <a:srgbClr val="94BF6E"/>
              </a:buClr>
              <a:buNone/>
              <a:defRPr b="1">
                <a:solidFill>
                  <a:srgbClr val="94BF6E"/>
                </a:solidFill>
              </a:defRPr>
            </a:lvl9pPr>
          </a:lstStyle>
          <a:p>
            <a:endParaRPr/>
          </a:p>
        </p:txBody>
      </p:sp>
    </p:spTree>
    <p:extLst>
      <p:ext uri="{BB962C8B-B14F-4D97-AF65-F5344CB8AC3E}">
        <p14:creationId xmlns:p14="http://schemas.microsoft.com/office/powerpoint/2010/main" val="1281196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0534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98A02FC-3BFE-403F-B5D7-41BB807B36A8}"/>
              </a:ext>
            </a:extLst>
          </p:cNvPr>
          <p:cNvSpPr/>
          <p:nvPr/>
        </p:nvSpPr>
        <p:spPr>
          <a:xfrm>
            <a:off x="1685727" y="1218826"/>
            <a:ext cx="10447281" cy="45719"/>
          </a:xfrm>
          <a:prstGeom prst="rect">
            <a:avLst/>
          </a:prstGeom>
          <a:gradFill flip="none" rotWithShape="1">
            <a:gsLst>
              <a:gs pos="47000">
                <a:srgbClr val="D01756"/>
              </a:gs>
              <a:gs pos="94000">
                <a:srgbClr val="5B4CC0"/>
              </a:gs>
              <a:gs pos="18000">
                <a:srgbClr val="FFD72D"/>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D766DB7C-44E6-462C-A84A-152D3B6B6F6C}"/>
              </a:ext>
            </a:extLst>
          </p:cNvPr>
          <p:cNvSpPr txBox="1"/>
          <p:nvPr/>
        </p:nvSpPr>
        <p:spPr>
          <a:xfrm>
            <a:off x="2259285" y="454610"/>
            <a:ext cx="5931432" cy="584775"/>
          </a:xfrm>
          <a:prstGeom prst="rect">
            <a:avLst/>
          </a:prstGeom>
          <a:noFill/>
        </p:spPr>
        <p:txBody>
          <a:bodyPr wrap="none" rtlCol="0">
            <a:spAutoFit/>
          </a:bodyPr>
          <a:lstStyle/>
          <a:p>
            <a:r>
              <a:rPr lang="en-US" sz="3200" b="1" dirty="0"/>
              <a:t>MSc LUCAS DIAS CONDEIXA</a:t>
            </a:r>
          </a:p>
        </p:txBody>
      </p:sp>
      <p:pic>
        <p:nvPicPr>
          <p:cNvPr id="3074" name="Picture 2" descr="Resultado de imagem para aalto university">
            <a:extLst>
              <a:ext uri="{FF2B5EF4-FFF2-40B4-BE49-F238E27FC236}">
                <a16:creationId xmlns:a16="http://schemas.microsoft.com/office/drawing/2014/main" id="{D83A3673-6F6A-4FA0-8C99-AC6A404521C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152" y="19536"/>
            <a:ext cx="2082645" cy="1360712"/>
          </a:xfrm>
          <a:prstGeom prst="rect">
            <a:avLst/>
          </a:prstGeom>
          <a:noFill/>
          <a:extLst>
            <a:ext uri="{909E8E84-426E-40DD-AFC4-6F175D3DCCD1}">
              <a14:hiddenFill xmlns:a14="http://schemas.microsoft.com/office/drawing/2010/main">
                <a:solidFill>
                  <a:srgbClr val="FFFFFF"/>
                </a:solidFill>
              </a14:hiddenFill>
            </a:ext>
          </a:extLst>
        </p:spPr>
      </p:pic>
      <p:sp>
        <p:nvSpPr>
          <p:cNvPr id="11" name="CaixaDeTexto 7">
            <a:extLst>
              <a:ext uri="{FF2B5EF4-FFF2-40B4-BE49-F238E27FC236}">
                <a16:creationId xmlns:a16="http://schemas.microsoft.com/office/drawing/2014/main" id="{BD2C9FF2-9623-49C9-BE27-905C7BDDE67C}"/>
              </a:ext>
            </a:extLst>
          </p:cNvPr>
          <p:cNvSpPr txBox="1"/>
          <p:nvPr/>
        </p:nvSpPr>
        <p:spPr>
          <a:xfrm>
            <a:off x="0" y="6488668"/>
            <a:ext cx="428387" cy="369332"/>
          </a:xfrm>
          <a:prstGeom prst="rect">
            <a:avLst/>
          </a:prstGeom>
          <a:noFill/>
        </p:spPr>
        <p:txBody>
          <a:bodyPr wrap="none" rtlCol="0">
            <a:spAutoFit/>
          </a:bodyPr>
          <a:lstStyle/>
          <a:p>
            <a:r>
              <a:rPr lang="pt-BR" b="1" dirty="0">
                <a:solidFill>
                  <a:schemeClr val="bg1"/>
                </a:solidFill>
              </a:rPr>
              <a:t>11</a:t>
            </a:r>
          </a:p>
        </p:txBody>
      </p:sp>
      <p:sp>
        <p:nvSpPr>
          <p:cNvPr id="2" name="Arrow: Pentagon 1">
            <a:extLst>
              <a:ext uri="{FF2B5EF4-FFF2-40B4-BE49-F238E27FC236}">
                <a16:creationId xmlns:a16="http://schemas.microsoft.com/office/drawing/2014/main" id="{C7930DF5-AC7C-4D37-9B3A-25A673E4F6BA}"/>
              </a:ext>
            </a:extLst>
          </p:cNvPr>
          <p:cNvSpPr/>
          <p:nvPr/>
        </p:nvSpPr>
        <p:spPr>
          <a:xfrm>
            <a:off x="428386" y="1399235"/>
            <a:ext cx="3040027" cy="1182637"/>
          </a:xfrm>
          <a:prstGeom prst="homePlate">
            <a:avLst/>
          </a:prstGeom>
          <a:solidFill>
            <a:srgbClr val="307388"/>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RESEARCH </a:t>
            </a:r>
          </a:p>
          <a:p>
            <a:pPr algn="ctr"/>
            <a:r>
              <a:rPr lang="en-US" sz="2000" b="1" dirty="0"/>
              <a:t>TITLE</a:t>
            </a:r>
          </a:p>
        </p:txBody>
      </p:sp>
      <p:sp>
        <p:nvSpPr>
          <p:cNvPr id="3" name="Arrow: Chevron 2">
            <a:extLst>
              <a:ext uri="{FF2B5EF4-FFF2-40B4-BE49-F238E27FC236}">
                <a16:creationId xmlns:a16="http://schemas.microsoft.com/office/drawing/2014/main" id="{EF1306FE-DC37-479A-8251-E2208CFED5A6}"/>
              </a:ext>
            </a:extLst>
          </p:cNvPr>
          <p:cNvSpPr/>
          <p:nvPr/>
        </p:nvSpPr>
        <p:spPr>
          <a:xfrm>
            <a:off x="3005958" y="1399235"/>
            <a:ext cx="8166537" cy="1182637"/>
          </a:xfrm>
          <a:prstGeom prst="chevron">
            <a:avLst/>
          </a:prstGeom>
          <a:noFill/>
          <a:ln>
            <a:solidFill>
              <a:srgbClr val="3073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extBox 3">
            <a:extLst>
              <a:ext uri="{FF2B5EF4-FFF2-40B4-BE49-F238E27FC236}">
                <a16:creationId xmlns:a16="http://schemas.microsoft.com/office/drawing/2014/main" id="{D691ACFF-7B76-40A5-AE4B-2EC4789C21FD}"/>
              </a:ext>
            </a:extLst>
          </p:cNvPr>
          <p:cNvSpPr txBox="1"/>
          <p:nvPr/>
        </p:nvSpPr>
        <p:spPr>
          <a:xfrm>
            <a:off x="3713775" y="1469047"/>
            <a:ext cx="6470747" cy="1015663"/>
          </a:xfrm>
          <a:prstGeom prst="rect">
            <a:avLst/>
          </a:prstGeom>
          <a:noFill/>
        </p:spPr>
        <p:txBody>
          <a:bodyPr wrap="square" rtlCol="0">
            <a:spAutoFit/>
          </a:bodyPr>
          <a:lstStyle/>
          <a:p>
            <a:pPr algn="just"/>
            <a:r>
              <a:rPr lang="en-US" sz="2000" b="1" dirty="0"/>
              <a:t>Generation and Transmission Expansion Planning (G&amp;TEP) robust optimization with different time horizons uncertainties</a:t>
            </a:r>
          </a:p>
        </p:txBody>
      </p:sp>
      <p:sp>
        <p:nvSpPr>
          <p:cNvPr id="12" name="Arrow: Pentagon 11">
            <a:extLst>
              <a:ext uri="{FF2B5EF4-FFF2-40B4-BE49-F238E27FC236}">
                <a16:creationId xmlns:a16="http://schemas.microsoft.com/office/drawing/2014/main" id="{62B41D4A-0CF9-43BD-A074-EB56D35C9094}"/>
              </a:ext>
            </a:extLst>
          </p:cNvPr>
          <p:cNvSpPr/>
          <p:nvPr/>
        </p:nvSpPr>
        <p:spPr>
          <a:xfrm>
            <a:off x="428386" y="2731518"/>
            <a:ext cx="3040027" cy="1182637"/>
          </a:xfrm>
          <a:prstGeom prst="homePlate">
            <a:avLst/>
          </a:prstGeom>
          <a:solidFill>
            <a:srgbClr val="307388"/>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SUPERVISION DETAILS</a:t>
            </a:r>
          </a:p>
        </p:txBody>
      </p:sp>
      <p:sp>
        <p:nvSpPr>
          <p:cNvPr id="13" name="Arrow: Chevron 12">
            <a:extLst>
              <a:ext uri="{FF2B5EF4-FFF2-40B4-BE49-F238E27FC236}">
                <a16:creationId xmlns:a16="http://schemas.microsoft.com/office/drawing/2014/main" id="{FD18335E-1510-48FF-B8D5-43A8A3B287F7}"/>
              </a:ext>
            </a:extLst>
          </p:cNvPr>
          <p:cNvSpPr/>
          <p:nvPr/>
        </p:nvSpPr>
        <p:spPr>
          <a:xfrm>
            <a:off x="3005959" y="2731518"/>
            <a:ext cx="8166538" cy="1182637"/>
          </a:xfrm>
          <a:prstGeom prst="chevron">
            <a:avLst/>
          </a:prstGeom>
          <a:noFill/>
          <a:ln>
            <a:solidFill>
              <a:srgbClr val="3073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TextBox 13">
            <a:extLst>
              <a:ext uri="{FF2B5EF4-FFF2-40B4-BE49-F238E27FC236}">
                <a16:creationId xmlns:a16="http://schemas.microsoft.com/office/drawing/2014/main" id="{0BFA3392-4EC9-4F2A-B619-F04F4F2CE0F6}"/>
              </a:ext>
            </a:extLst>
          </p:cNvPr>
          <p:cNvSpPr txBox="1"/>
          <p:nvPr/>
        </p:nvSpPr>
        <p:spPr>
          <a:xfrm>
            <a:off x="3713775" y="2801330"/>
            <a:ext cx="6470747" cy="1015663"/>
          </a:xfrm>
          <a:prstGeom prst="rect">
            <a:avLst/>
          </a:prstGeom>
          <a:noFill/>
        </p:spPr>
        <p:txBody>
          <a:bodyPr wrap="square" rtlCol="0">
            <a:spAutoFit/>
          </a:bodyPr>
          <a:lstStyle/>
          <a:p>
            <a:pPr algn="just"/>
            <a:r>
              <a:rPr lang="en-US" sz="2000" b="1" dirty="0"/>
              <a:t>Supervisor: </a:t>
            </a:r>
            <a:r>
              <a:rPr lang="en-US" sz="2000" b="1" dirty="0" err="1"/>
              <a:t>Fabrício</a:t>
            </a:r>
            <a:r>
              <a:rPr lang="en-US" sz="2000" b="1" dirty="0"/>
              <a:t> Oliveira</a:t>
            </a:r>
          </a:p>
          <a:p>
            <a:pPr algn="just"/>
            <a:r>
              <a:rPr lang="en-US" sz="2000" b="1" dirty="0"/>
              <a:t>TA: Afzal Siddiqui</a:t>
            </a:r>
          </a:p>
          <a:p>
            <a:pPr algn="just"/>
            <a:r>
              <a:rPr lang="en-US" sz="2000" b="1" dirty="0"/>
              <a:t>Funding arrangements: Department funds</a:t>
            </a:r>
          </a:p>
        </p:txBody>
      </p:sp>
      <p:sp>
        <p:nvSpPr>
          <p:cNvPr id="15" name="Arrow: Pentagon 14">
            <a:extLst>
              <a:ext uri="{FF2B5EF4-FFF2-40B4-BE49-F238E27FC236}">
                <a16:creationId xmlns:a16="http://schemas.microsoft.com/office/drawing/2014/main" id="{486027F9-EB9C-480B-BEB8-B3B5D57C1CAB}"/>
              </a:ext>
            </a:extLst>
          </p:cNvPr>
          <p:cNvSpPr/>
          <p:nvPr/>
        </p:nvSpPr>
        <p:spPr>
          <a:xfrm>
            <a:off x="428386" y="3997032"/>
            <a:ext cx="3418400" cy="2719077"/>
          </a:xfrm>
          <a:prstGeom prst="homePlate">
            <a:avLst/>
          </a:prstGeom>
          <a:solidFill>
            <a:srgbClr val="307388"/>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RESEARCH </a:t>
            </a:r>
          </a:p>
          <a:p>
            <a:pPr algn="ctr"/>
            <a:r>
              <a:rPr lang="en-US" sz="2000" b="1" dirty="0"/>
              <a:t>AIMS</a:t>
            </a:r>
          </a:p>
        </p:txBody>
      </p:sp>
      <p:sp>
        <p:nvSpPr>
          <p:cNvPr id="16" name="Arrow: Chevron 15">
            <a:extLst>
              <a:ext uri="{FF2B5EF4-FFF2-40B4-BE49-F238E27FC236}">
                <a16:creationId xmlns:a16="http://schemas.microsoft.com/office/drawing/2014/main" id="{375FEF14-249F-4189-95D9-BCB1CCBA4DCA}"/>
              </a:ext>
            </a:extLst>
          </p:cNvPr>
          <p:cNvSpPr/>
          <p:nvPr/>
        </p:nvSpPr>
        <p:spPr>
          <a:xfrm>
            <a:off x="2596055" y="3997032"/>
            <a:ext cx="9364717" cy="2719077"/>
          </a:xfrm>
          <a:prstGeom prst="chevron">
            <a:avLst/>
          </a:prstGeom>
          <a:noFill/>
          <a:ln>
            <a:solidFill>
              <a:srgbClr val="3073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TextBox 16">
            <a:extLst>
              <a:ext uri="{FF2B5EF4-FFF2-40B4-BE49-F238E27FC236}">
                <a16:creationId xmlns:a16="http://schemas.microsoft.com/office/drawing/2014/main" id="{607B7528-2974-41C4-A205-B77A01D06314}"/>
              </a:ext>
            </a:extLst>
          </p:cNvPr>
          <p:cNvSpPr txBox="1"/>
          <p:nvPr/>
        </p:nvSpPr>
        <p:spPr>
          <a:xfrm>
            <a:off x="3981789" y="4119524"/>
            <a:ext cx="6822845" cy="2554545"/>
          </a:xfrm>
          <a:prstGeom prst="rect">
            <a:avLst/>
          </a:prstGeom>
          <a:noFill/>
        </p:spPr>
        <p:txBody>
          <a:bodyPr wrap="square" rtlCol="0">
            <a:spAutoFit/>
          </a:bodyPr>
          <a:lstStyle/>
          <a:p>
            <a:pPr algn="just"/>
            <a:r>
              <a:rPr lang="en-US" sz="1600" b="1" dirty="0"/>
              <a:t>EU future energy systems will need an integrated decision-making process, therefore this research aims to support structural decisions related to the expansion of generation and transmission in the electricity grid. Additionally, the value of new energy storage technologies can be assessed merged with forthcoming energy structure.  </a:t>
            </a:r>
          </a:p>
          <a:p>
            <a:pPr algn="just"/>
            <a:endParaRPr lang="en-US" sz="1600" b="1" dirty="0"/>
          </a:p>
          <a:p>
            <a:pPr algn="just"/>
            <a:r>
              <a:rPr lang="en-US" sz="1600" b="1" dirty="0"/>
              <a:t>Additionally, the outputs from this research can help to delineate directives to modelling G&amp;TEP problem accounting with different time scales decisions. </a:t>
            </a:r>
          </a:p>
        </p:txBody>
      </p:sp>
    </p:spTree>
    <p:extLst>
      <p:ext uri="{BB962C8B-B14F-4D97-AF65-F5344CB8AC3E}">
        <p14:creationId xmlns:p14="http://schemas.microsoft.com/office/powerpoint/2010/main" val="3545144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98A02FC-3BFE-403F-B5D7-41BB807B36A8}"/>
              </a:ext>
            </a:extLst>
          </p:cNvPr>
          <p:cNvSpPr/>
          <p:nvPr/>
        </p:nvSpPr>
        <p:spPr>
          <a:xfrm>
            <a:off x="1685727" y="1218826"/>
            <a:ext cx="10447281" cy="45719"/>
          </a:xfrm>
          <a:prstGeom prst="rect">
            <a:avLst/>
          </a:prstGeom>
          <a:gradFill flip="none" rotWithShape="1">
            <a:gsLst>
              <a:gs pos="47000">
                <a:srgbClr val="D01756"/>
              </a:gs>
              <a:gs pos="94000">
                <a:srgbClr val="5B4CC0"/>
              </a:gs>
              <a:gs pos="18000">
                <a:srgbClr val="FFD72D"/>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D766DB7C-44E6-462C-A84A-152D3B6B6F6C}"/>
              </a:ext>
            </a:extLst>
          </p:cNvPr>
          <p:cNvSpPr txBox="1"/>
          <p:nvPr/>
        </p:nvSpPr>
        <p:spPr>
          <a:xfrm>
            <a:off x="2259285" y="454610"/>
            <a:ext cx="5931432" cy="584775"/>
          </a:xfrm>
          <a:prstGeom prst="rect">
            <a:avLst/>
          </a:prstGeom>
          <a:noFill/>
        </p:spPr>
        <p:txBody>
          <a:bodyPr wrap="none" rtlCol="0">
            <a:spAutoFit/>
          </a:bodyPr>
          <a:lstStyle/>
          <a:p>
            <a:r>
              <a:rPr lang="en-US" sz="3200" b="1" dirty="0"/>
              <a:t>MSc LUCAS DIAS CONDEIXA</a:t>
            </a:r>
          </a:p>
        </p:txBody>
      </p:sp>
      <p:pic>
        <p:nvPicPr>
          <p:cNvPr id="3074" name="Picture 2" descr="Resultado de imagem para aalto university">
            <a:extLst>
              <a:ext uri="{FF2B5EF4-FFF2-40B4-BE49-F238E27FC236}">
                <a16:creationId xmlns:a16="http://schemas.microsoft.com/office/drawing/2014/main" id="{D83A3673-6F6A-4FA0-8C99-AC6A404521C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152" y="19536"/>
            <a:ext cx="2082645" cy="1360712"/>
          </a:xfrm>
          <a:prstGeom prst="rect">
            <a:avLst/>
          </a:prstGeom>
          <a:noFill/>
          <a:extLst>
            <a:ext uri="{909E8E84-426E-40DD-AFC4-6F175D3DCCD1}">
              <a14:hiddenFill xmlns:a14="http://schemas.microsoft.com/office/drawing/2010/main">
                <a:solidFill>
                  <a:srgbClr val="FFFFFF"/>
                </a:solidFill>
              </a14:hiddenFill>
            </a:ext>
          </a:extLst>
        </p:spPr>
      </p:pic>
      <p:sp>
        <p:nvSpPr>
          <p:cNvPr id="11" name="CaixaDeTexto 7">
            <a:extLst>
              <a:ext uri="{FF2B5EF4-FFF2-40B4-BE49-F238E27FC236}">
                <a16:creationId xmlns:a16="http://schemas.microsoft.com/office/drawing/2014/main" id="{BD2C9FF2-9623-49C9-BE27-905C7BDDE67C}"/>
              </a:ext>
            </a:extLst>
          </p:cNvPr>
          <p:cNvSpPr txBox="1"/>
          <p:nvPr/>
        </p:nvSpPr>
        <p:spPr>
          <a:xfrm>
            <a:off x="0" y="6488668"/>
            <a:ext cx="428387" cy="369332"/>
          </a:xfrm>
          <a:prstGeom prst="rect">
            <a:avLst/>
          </a:prstGeom>
          <a:noFill/>
        </p:spPr>
        <p:txBody>
          <a:bodyPr wrap="none" rtlCol="0">
            <a:spAutoFit/>
          </a:bodyPr>
          <a:lstStyle/>
          <a:p>
            <a:r>
              <a:rPr lang="pt-BR" b="1" dirty="0">
                <a:solidFill>
                  <a:schemeClr val="bg1"/>
                </a:solidFill>
              </a:rPr>
              <a:t>11</a:t>
            </a:r>
          </a:p>
        </p:txBody>
      </p:sp>
      <p:sp>
        <p:nvSpPr>
          <p:cNvPr id="2" name="Arrow: Pentagon 1">
            <a:extLst>
              <a:ext uri="{FF2B5EF4-FFF2-40B4-BE49-F238E27FC236}">
                <a16:creationId xmlns:a16="http://schemas.microsoft.com/office/drawing/2014/main" id="{C7930DF5-AC7C-4D37-9B3A-25A673E4F6BA}"/>
              </a:ext>
            </a:extLst>
          </p:cNvPr>
          <p:cNvSpPr/>
          <p:nvPr/>
        </p:nvSpPr>
        <p:spPr>
          <a:xfrm>
            <a:off x="428387" y="1611766"/>
            <a:ext cx="3197682" cy="3286056"/>
          </a:xfrm>
          <a:prstGeom prst="homePlate">
            <a:avLst/>
          </a:prstGeom>
          <a:solidFill>
            <a:srgbClr val="307388"/>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PUBLISHED PAPERS AND MANUSCRIPTS</a:t>
            </a:r>
          </a:p>
        </p:txBody>
      </p:sp>
      <p:sp>
        <p:nvSpPr>
          <p:cNvPr id="3" name="Arrow: Chevron 2">
            <a:extLst>
              <a:ext uri="{FF2B5EF4-FFF2-40B4-BE49-F238E27FC236}">
                <a16:creationId xmlns:a16="http://schemas.microsoft.com/office/drawing/2014/main" id="{EF1306FE-DC37-479A-8251-E2208CFED5A6}"/>
              </a:ext>
            </a:extLst>
          </p:cNvPr>
          <p:cNvSpPr/>
          <p:nvPr/>
        </p:nvSpPr>
        <p:spPr>
          <a:xfrm>
            <a:off x="2170797" y="1611767"/>
            <a:ext cx="9758444" cy="3286054"/>
          </a:xfrm>
          <a:prstGeom prst="chevron">
            <a:avLst/>
          </a:prstGeom>
          <a:noFill/>
          <a:ln>
            <a:solidFill>
              <a:srgbClr val="3073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extBox 3">
            <a:extLst>
              <a:ext uri="{FF2B5EF4-FFF2-40B4-BE49-F238E27FC236}">
                <a16:creationId xmlns:a16="http://schemas.microsoft.com/office/drawing/2014/main" id="{D691ACFF-7B76-40A5-AE4B-2EC4789C21FD}"/>
              </a:ext>
            </a:extLst>
          </p:cNvPr>
          <p:cNvSpPr txBox="1"/>
          <p:nvPr/>
        </p:nvSpPr>
        <p:spPr>
          <a:xfrm>
            <a:off x="3836275" y="1712137"/>
            <a:ext cx="6810704" cy="3139321"/>
          </a:xfrm>
          <a:prstGeom prst="rect">
            <a:avLst/>
          </a:prstGeom>
          <a:noFill/>
        </p:spPr>
        <p:txBody>
          <a:bodyPr wrap="square" rtlCol="0">
            <a:spAutoFit/>
          </a:bodyPr>
          <a:lstStyle/>
          <a:p>
            <a:pPr marL="342900" indent="-342900" algn="just">
              <a:buAutoNum type="arabicParenR"/>
            </a:pPr>
            <a:r>
              <a:rPr lang="pt-BR" b="1" dirty="0">
                <a:solidFill>
                  <a:srgbClr val="000000"/>
                </a:solidFill>
                <a:latin typeface="Times New Roman" panose="02020603050405020304" pitchFamily="18" charset="0"/>
              </a:rPr>
              <a:t>Condeixa, L., Bastos, L., Oliveira, C., Barbosa, S., 2017. </a:t>
            </a:r>
          </a:p>
          <a:p>
            <a:pPr algn="just"/>
            <a:r>
              <a:rPr lang="en-US" b="1" dirty="0">
                <a:solidFill>
                  <a:srgbClr val="000000"/>
                </a:solidFill>
                <a:latin typeface="Times New Roman" panose="02020603050405020304" pitchFamily="18" charset="0"/>
              </a:rPr>
              <a:t>Wind speed time series analysis using TBATS decomposition and moving blocks bootstrap.</a:t>
            </a:r>
            <a:r>
              <a:rPr lang="pt-BR" b="1" dirty="0">
                <a:solidFill>
                  <a:srgbClr val="000000"/>
                </a:solidFill>
                <a:latin typeface="Times New Roman" panose="02020603050405020304" pitchFamily="18" charset="0"/>
              </a:rPr>
              <a:t/>
            </a:r>
            <a:r>
              <a:rPr lang="en-US" b="1" dirty="0">
                <a:solidFill>
                  <a:srgbClr val="000000"/>
                </a:solidFill>
                <a:latin typeface="Times New Roman" panose="02020603050405020304" pitchFamily="18" charset="0"/>
              </a:rPr>
              <a:t>Int. J. of Energy &amp; Statistics 5, 2 (2017);</a:t>
            </a:r>
            <a:endParaRPr lang="pt-BR" b="1" dirty="0">
              <a:solidFill>
                <a:srgbClr val="000000"/>
              </a:solidFill>
              <a:latin typeface="Times New Roman" panose="02020603050405020304" pitchFamily="18" charset="0"/>
            </a:endParaRPr>
          </a:p>
          <a:p>
            <a:pPr algn="just"/>
            <a:endParaRPr lang="pt-BR" b="1" dirty="0">
              <a:solidFill>
                <a:srgbClr val="000000"/>
              </a:solidFill>
              <a:latin typeface="Times New Roman" panose="02020603050405020304" pitchFamily="18" charset="0"/>
            </a:endParaRPr>
          </a:p>
          <a:p>
            <a:pPr algn="just"/>
            <a:r>
              <a:rPr lang="pt-BR" b="1" dirty="0">
                <a:solidFill>
                  <a:srgbClr val="000000"/>
                </a:solidFill>
                <a:latin typeface="Times New Roman" panose="02020603050405020304" pitchFamily="18" charset="0"/>
              </a:rPr>
              <a:t>2) Condeixa, L.D., Leiras, A., Oliveira, F., de Brito, I., 2017. </a:t>
            </a:r>
            <a:r>
              <a:rPr lang="pt-BR" b="1" dirty="0" err="1">
                <a:solidFill>
                  <a:srgbClr val="000000"/>
                </a:solidFill>
                <a:latin typeface="Times New Roman" panose="02020603050405020304" pitchFamily="18" charset="0"/>
              </a:rPr>
              <a:t>Disaster</a:t>
            </a:r>
            <a:r>
              <a:rPr lang="pt-BR" b="1" dirty="0">
                <a:solidFill>
                  <a:srgbClr val="000000"/>
                </a:solidFill>
                <a:latin typeface="Times New Roman" panose="02020603050405020304" pitchFamily="18" charset="0"/>
              </a:rPr>
              <a:t> </a:t>
            </a:r>
            <a:r>
              <a:rPr lang="pt-BR" b="1" dirty="0" err="1">
                <a:solidFill>
                  <a:srgbClr val="000000"/>
                </a:solidFill>
                <a:latin typeface="Times New Roman" panose="02020603050405020304" pitchFamily="18" charset="0"/>
              </a:rPr>
              <a:t>relief</a:t>
            </a:r>
            <a:r>
              <a:rPr lang="pt-BR" b="1" dirty="0">
                <a:solidFill>
                  <a:srgbClr val="000000"/>
                </a:solidFill>
                <a:latin typeface="Times New Roman" panose="02020603050405020304" pitchFamily="18" charset="0"/>
              </a:rPr>
              <a:t> </a:t>
            </a:r>
            <a:r>
              <a:rPr lang="pt-BR" b="1" dirty="0" err="1">
                <a:solidFill>
                  <a:srgbClr val="000000"/>
                </a:solidFill>
                <a:latin typeface="Times New Roman" panose="02020603050405020304" pitchFamily="18" charset="0"/>
              </a:rPr>
              <a:t>supply</a:t>
            </a:r>
            <a:r>
              <a:rPr lang="pt-BR" b="1" dirty="0">
                <a:solidFill>
                  <a:srgbClr val="000000"/>
                </a:solidFill>
                <a:latin typeface="Times New Roman" panose="02020603050405020304" pitchFamily="18" charset="0"/>
              </a:rPr>
              <a:t> </a:t>
            </a:r>
            <a:r>
              <a:rPr lang="pt-BR" b="1" dirty="0" err="1">
                <a:solidFill>
                  <a:srgbClr val="000000"/>
                </a:solidFill>
                <a:latin typeface="Times New Roman" panose="02020603050405020304" pitchFamily="18" charset="0"/>
              </a:rPr>
              <a:t>pre-positioning</a:t>
            </a:r>
            <a:r>
              <a:rPr lang="pt-BR" b="1" dirty="0">
                <a:solidFill>
                  <a:srgbClr val="000000"/>
                </a:solidFill>
                <a:latin typeface="Times New Roman" panose="02020603050405020304" pitchFamily="18" charset="0"/>
              </a:rPr>
              <a:t> </a:t>
            </a:r>
            <a:r>
              <a:rPr lang="pt-BR" b="1" dirty="0" err="1">
                <a:solidFill>
                  <a:srgbClr val="000000"/>
                </a:solidFill>
                <a:latin typeface="Times New Roman" panose="02020603050405020304" pitchFamily="18" charset="0"/>
              </a:rPr>
              <a:t>optimization</a:t>
            </a:r>
            <a:r>
              <a:rPr lang="pt-BR" b="1" dirty="0">
                <a:solidFill>
                  <a:srgbClr val="000000"/>
                </a:solidFill>
                <a:latin typeface="Times New Roman" panose="02020603050405020304" pitchFamily="18" charset="0"/>
              </a:rPr>
              <a:t>: A </a:t>
            </a:r>
            <a:r>
              <a:rPr lang="pt-BR" b="1" dirty="0" err="1">
                <a:solidFill>
                  <a:srgbClr val="000000"/>
                </a:solidFill>
                <a:latin typeface="Times New Roman" panose="02020603050405020304" pitchFamily="18" charset="0"/>
              </a:rPr>
              <a:t>risk</a:t>
            </a:r>
            <a:r>
              <a:rPr lang="pt-BR" b="1" dirty="0">
                <a:solidFill>
                  <a:srgbClr val="000000"/>
                </a:solidFill>
                <a:latin typeface="Times New Roman" panose="02020603050405020304" pitchFamily="18" charset="0"/>
              </a:rPr>
              <a:t> </a:t>
            </a:r>
            <a:r>
              <a:rPr lang="pt-BR" b="1" dirty="0" err="1">
                <a:solidFill>
                  <a:srgbClr val="000000"/>
                </a:solidFill>
                <a:latin typeface="Times New Roman" panose="02020603050405020304" pitchFamily="18" charset="0"/>
              </a:rPr>
              <a:t>analysis</a:t>
            </a:r>
            <a:r>
              <a:rPr lang="pt-BR" b="1" dirty="0">
                <a:solidFill>
                  <a:srgbClr val="000000"/>
                </a:solidFill>
                <a:latin typeface="Times New Roman" panose="02020603050405020304" pitchFamily="18" charset="0"/>
              </a:rPr>
              <a:t> via </a:t>
            </a:r>
            <a:r>
              <a:rPr lang="pt-BR" b="1" dirty="0" err="1">
                <a:solidFill>
                  <a:srgbClr val="000000"/>
                </a:solidFill>
                <a:latin typeface="Times New Roman" panose="02020603050405020304" pitchFamily="18" charset="0"/>
              </a:rPr>
              <a:t>shortage</a:t>
            </a:r>
            <a:r>
              <a:rPr lang="pt-BR" b="1" dirty="0">
                <a:solidFill>
                  <a:srgbClr val="000000"/>
                </a:solidFill>
                <a:latin typeface="Times New Roman" panose="02020603050405020304" pitchFamily="18" charset="0"/>
              </a:rPr>
              <a:t> </a:t>
            </a:r>
            <a:r>
              <a:rPr lang="pt-BR" b="1" dirty="0" err="1">
                <a:solidFill>
                  <a:srgbClr val="000000"/>
                </a:solidFill>
                <a:latin typeface="Times New Roman" panose="02020603050405020304" pitchFamily="18" charset="0"/>
              </a:rPr>
              <a:t>mitigation</a:t>
            </a:r>
            <a:r>
              <a:rPr lang="pt-BR" b="1" dirty="0">
                <a:solidFill>
                  <a:srgbClr val="000000"/>
                </a:solidFill>
                <a:latin typeface="Times New Roman" panose="02020603050405020304" pitchFamily="18" charset="0"/>
              </a:rPr>
              <a:t>. Int. J. </a:t>
            </a:r>
            <a:r>
              <a:rPr lang="pt-BR" b="1" dirty="0" err="1">
                <a:solidFill>
                  <a:srgbClr val="000000"/>
                </a:solidFill>
                <a:latin typeface="Times New Roman" panose="02020603050405020304" pitchFamily="18" charset="0"/>
              </a:rPr>
              <a:t>Disaster</a:t>
            </a:r>
            <a:r>
              <a:rPr lang="pt-BR" b="1" dirty="0">
                <a:solidFill>
                  <a:srgbClr val="000000"/>
                </a:solidFill>
                <a:latin typeface="Times New Roman" panose="02020603050405020304" pitchFamily="18" charset="0"/>
              </a:rPr>
              <a:t> Risk </a:t>
            </a:r>
            <a:r>
              <a:rPr lang="pt-BR" b="1" dirty="0" err="1">
                <a:solidFill>
                  <a:srgbClr val="000000"/>
                </a:solidFill>
                <a:latin typeface="Times New Roman" panose="02020603050405020304" pitchFamily="18" charset="0"/>
              </a:rPr>
              <a:t>Reduct</a:t>
            </a:r>
            <a:r>
              <a:rPr lang="pt-BR" b="1" dirty="0">
                <a:solidFill>
                  <a:srgbClr val="000000"/>
                </a:solidFill>
                <a:latin typeface="Times New Roman" panose="02020603050405020304" pitchFamily="18" charset="0"/>
              </a:rPr>
              <a:t>. 25, 238–247;</a:t>
            </a:r>
          </a:p>
          <a:p>
            <a:pPr algn="just"/>
            <a:endParaRPr lang="pt-BR" b="1" dirty="0">
              <a:solidFill>
                <a:srgbClr val="000000"/>
              </a:solidFill>
              <a:latin typeface="Times New Roman" panose="02020603050405020304" pitchFamily="18" charset="0"/>
            </a:endParaRPr>
          </a:p>
          <a:p>
            <a:pPr algn="just"/>
            <a:r>
              <a:rPr lang="pt-BR" b="1" dirty="0">
                <a:solidFill>
                  <a:srgbClr val="000000"/>
                </a:solidFill>
                <a:latin typeface="Times New Roman" panose="02020603050405020304" pitchFamily="18" charset="0"/>
              </a:rPr>
              <a:t>3) Condeixa, L.D., Leiras, A., Oliveira, F., 2018. (</a:t>
            </a:r>
            <a:r>
              <a:rPr lang="pt-BR" b="1" dirty="0" err="1">
                <a:solidFill>
                  <a:srgbClr val="000000"/>
                </a:solidFill>
                <a:latin typeface="Times New Roman" panose="02020603050405020304" pitchFamily="18" charset="0"/>
              </a:rPr>
              <a:t>Manuscript</a:t>
            </a:r>
            <a:r>
              <a:rPr lang="pt-BR" b="1" dirty="0">
                <a:solidFill>
                  <a:srgbClr val="000000"/>
                </a:solidFill>
                <a:latin typeface="Times New Roman" panose="02020603050405020304" pitchFamily="18" charset="0"/>
              </a:rPr>
              <a:t>)</a:t>
            </a:r>
          </a:p>
          <a:p>
            <a:pPr algn="just"/>
            <a:r>
              <a:rPr lang="en-US" b="1" dirty="0">
                <a:solidFill>
                  <a:srgbClr val="000000"/>
                </a:solidFill>
                <a:latin typeface="Times New Roman" panose="02020603050405020304" pitchFamily="18" charset="0"/>
              </a:rPr>
              <a:t>Assessing trade-offs in disaster preparedness from the perspectives of 3E-performance and risk</a:t>
            </a:r>
            <a:endParaRPr lang="pt-BR" b="1" dirty="0">
              <a:solidFill>
                <a:srgbClr val="000000"/>
              </a:solidFill>
              <a:latin typeface="Times New Roman" panose="02020603050405020304" pitchFamily="18" charset="0"/>
            </a:endParaRPr>
          </a:p>
        </p:txBody>
      </p:sp>
      <p:sp>
        <p:nvSpPr>
          <p:cNvPr id="12" name="Arrow: Pentagon 11">
            <a:extLst>
              <a:ext uri="{FF2B5EF4-FFF2-40B4-BE49-F238E27FC236}">
                <a16:creationId xmlns:a16="http://schemas.microsoft.com/office/drawing/2014/main" id="{62B41D4A-0CF9-43BD-A074-EB56D35C9094}"/>
              </a:ext>
            </a:extLst>
          </p:cNvPr>
          <p:cNvSpPr/>
          <p:nvPr/>
        </p:nvSpPr>
        <p:spPr>
          <a:xfrm>
            <a:off x="428386" y="5043793"/>
            <a:ext cx="3040027" cy="1619766"/>
          </a:xfrm>
          <a:prstGeom prst="homePlate">
            <a:avLst/>
          </a:prstGeom>
          <a:solidFill>
            <a:srgbClr val="307388"/>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SUPERVISION DETAILS</a:t>
            </a:r>
          </a:p>
        </p:txBody>
      </p:sp>
      <p:sp>
        <p:nvSpPr>
          <p:cNvPr id="13" name="Arrow: Chevron 12">
            <a:extLst>
              <a:ext uri="{FF2B5EF4-FFF2-40B4-BE49-F238E27FC236}">
                <a16:creationId xmlns:a16="http://schemas.microsoft.com/office/drawing/2014/main" id="{FD18335E-1510-48FF-B8D5-43A8A3B287F7}"/>
              </a:ext>
            </a:extLst>
          </p:cNvPr>
          <p:cNvSpPr/>
          <p:nvPr/>
        </p:nvSpPr>
        <p:spPr>
          <a:xfrm>
            <a:off x="2764221" y="5043793"/>
            <a:ext cx="8408276" cy="1619766"/>
          </a:xfrm>
          <a:prstGeom prst="chevron">
            <a:avLst/>
          </a:prstGeom>
          <a:noFill/>
          <a:ln>
            <a:solidFill>
              <a:srgbClr val="3073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TextBox 13">
            <a:extLst>
              <a:ext uri="{FF2B5EF4-FFF2-40B4-BE49-F238E27FC236}">
                <a16:creationId xmlns:a16="http://schemas.microsoft.com/office/drawing/2014/main" id="{0BFA3392-4EC9-4F2A-B619-F04F4F2CE0F6}"/>
              </a:ext>
            </a:extLst>
          </p:cNvPr>
          <p:cNvSpPr txBox="1"/>
          <p:nvPr/>
        </p:nvSpPr>
        <p:spPr>
          <a:xfrm>
            <a:off x="3626069" y="5245043"/>
            <a:ext cx="6470747" cy="1200329"/>
          </a:xfrm>
          <a:prstGeom prst="rect">
            <a:avLst/>
          </a:prstGeom>
          <a:noFill/>
        </p:spPr>
        <p:txBody>
          <a:bodyPr wrap="square" rtlCol="0">
            <a:spAutoFit/>
          </a:bodyPr>
          <a:lstStyle/>
          <a:p>
            <a:pPr marL="285750" indent="-285750" algn="just">
              <a:buFontTx/>
              <a:buChar char="-"/>
            </a:pPr>
            <a:r>
              <a:rPr lang="en-US" b="1" dirty="0"/>
              <a:t>2018-2019: Courses + 1</a:t>
            </a:r>
            <a:r>
              <a:rPr lang="en-US" b="1" baseline="30000" dirty="0"/>
              <a:t>st</a:t>
            </a:r>
            <a:r>
              <a:rPr lang="en-US" b="1" dirty="0"/>
              <a:t> paper (modelling);</a:t>
            </a:r>
          </a:p>
          <a:p>
            <a:pPr marL="285750" indent="-285750" algn="just">
              <a:buFontTx/>
              <a:buChar char="-"/>
            </a:pPr>
            <a:r>
              <a:rPr lang="en-US" b="1" dirty="0"/>
              <a:t>2019-2020: 2</a:t>
            </a:r>
            <a:r>
              <a:rPr lang="en-US" b="1" baseline="30000" dirty="0"/>
              <a:t>nd</a:t>
            </a:r>
            <a:r>
              <a:rPr lang="en-US" b="1" dirty="0"/>
              <a:t> paper (implications);</a:t>
            </a:r>
          </a:p>
          <a:p>
            <a:pPr marL="285750" indent="-285750" algn="just">
              <a:buFontTx/>
              <a:buChar char="-"/>
            </a:pPr>
            <a:r>
              <a:rPr lang="en-US" b="1" dirty="0"/>
              <a:t>2020-2021: 3</a:t>
            </a:r>
            <a:r>
              <a:rPr lang="en-US" b="1" baseline="30000" dirty="0"/>
              <a:t>rd</a:t>
            </a:r>
            <a:r>
              <a:rPr lang="en-US" b="1" dirty="0"/>
              <a:t> paper (extensions);</a:t>
            </a:r>
          </a:p>
          <a:p>
            <a:pPr marL="285750" indent="-285750" algn="just">
              <a:buFontTx/>
              <a:buChar char="-"/>
            </a:pPr>
            <a:r>
              <a:rPr lang="en-US" b="1" dirty="0"/>
              <a:t>2022: Dissertation defense.</a:t>
            </a:r>
          </a:p>
        </p:txBody>
      </p:sp>
    </p:spTree>
    <p:extLst>
      <p:ext uri="{BB962C8B-B14F-4D97-AF65-F5344CB8AC3E}">
        <p14:creationId xmlns:p14="http://schemas.microsoft.com/office/powerpoint/2010/main" val="342314852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ersonalizado 1">
      <a:majorFont>
        <a:latin typeface="Rockwel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1578</TotalTime>
  <Words>282</Words>
  <Application>Microsoft Office PowerPoint</Application>
  <PresentationFormat>Widescreen</PresentationFormat>
  <Paragraphs>29</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Rockwell</vt:lpstr>
      <vt:lpstr>Times New Roman</vt:lpstr>
      <vt:lpstr>Tema de Office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Daniela Florez</dc:creator>
  <cp:lastModifiedBy>Lucas Dias Condeixa</cp:lastModifiedBy>
  <cp:revision>96</cp:revision>
  <dcterms:created xsi:type="dcterms:W3CDTF">2015-11-23T15:47:53Z</dcterms:created>
  <dcterms:modified xsi:type="dcterms:W3CDTF">2018-05-25T09:05:51Z</dcterms:modified>
</cp:coreProperties>
</file>