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660" r:id="rId5"/>
  </p:sldMasterIdLst>
  <p:sldIdLst>
    <p:sldId id="257" r:id="rId6"/>
    <p:sldId id="258" r:id="rId7"/>
  </p:sldIdLst>
  <p:sldSz cx="9144000" cy="6858000" type="screen4x3"/>
  <p:notesSz cx="6858000" cy="9144000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255301"/>
            <a:ext cx="7772400" cy="1843030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443153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68B02-25F7-4F7F-B829-751519982C87}" type="datetime1">
              <a:rPr lang="fi-FI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2602A-3F27-4977-9305-DAF73336B79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43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3EB03-ABA0-4DB0-9262-BC801477DB46}" type="datetime1">
              <a:rPr lang="fi-FI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6573B-DDE6-41A2-BB56-9D46EB48A80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201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963269" y="628110"/>
            <a:ext cx="1863441" cy="6046856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628110"/>
            <a:ext cx="5863062" cy="6046856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 rot="5400000">
            <a:off x="-76199" y="5416550"/>
            <a:ext cx="7937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27203-6DF1-4A5C-8C76-48008DC58751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 rot="5400000">
            <a:off x="-621506" y="4077494"/>
            <a:ext cx="18843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 rot="5400000">
            <a:off x="-19049" y="6153150"/>
            <a:ext cx="6794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FB4F7-23F5-41BB-83E2-19345C0B8AC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544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507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AA3FB-420E-4DD9-959D-E0C43D6A370D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CB14F-CC9A-400C-A48C-32DA9B91545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939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FBBFF-B566-43CA-BDB0-7A2A0D227843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6193B-8307-4811-8FFD-133B4B8B829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226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B2583-CF35-4236-92F8-7719F8E4EBF0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2F66F-9029-4E4E-B591-2630C5F3727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03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A1438-587A-46EB-B196-347F31D15FF7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371D8-22CB-4B76-8E0D-6ACF2439E19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5415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5C3B3-970F-4269-B971-1E2946AC9004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A511-3810-4D10-8D2C-0535F1F72DF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843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1BFBD-530B-4DED-8D3C-F7E1C2E86774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93ADC-D0B3-4340-A08E-9ACF3487291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865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5D3A4-80C9-4232-853B-B4431872E3FE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89F55-3957-4313-8E16-87828D9CDC8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730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CA970-FB26-437B-8E91-E1A1DF853D89}" type="datetime1">
              <a:rPr lang="fi-FI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E1A83-5E80-43DC-B886-811C19EEB2A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3900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D2F10-2AD6-4D0B-AA61-60A1FFE078BC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EBBA8-B226-469B-99CC-7351BC9FDE3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3736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9509F-332D-4D65-A8C1-0F1C64ADBAC5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04F3D-5455-45DF-BCF8-23F7A8D0544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378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6C916-25BB-4206-BFF9-59F8D0A55AC6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2097D-BAA6-48CC-88E8-436880FE43A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64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4E1B9-BC7D-4CA2-ABB3-7173053919F8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A84FF-CA52-4387-A8B8-8CE28DB23A2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0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8D37B-9961-46C5-85D8-67DA31347294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549B1-E679-4DCE-8821-7F0411D54B7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0413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812862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2" y="2674585"/>
            <a:ext cx="812862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BC367-3DAD-4D65-BCED-230D89626A49}" type="datetime1">
              <a:rPr lang="fi-FI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7DEAA-4306-4102-9324-BBC7DC52ABF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079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9915" y="379221"/>
            <a:ext cx="8206752" cy="1143000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69915" y="1600200"/>
            <a:ext cx="38909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97459" y="1600200"/>
            <a:ext cx="417920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13843-CEEB-4CEE-B170-01B5959FB331}" type="datetime1">
              <a:rPr lang="fi-FI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85F54-8375-4711-86F2-0CBAF5A7F5B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737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1334" y="163854"/>
            <a:ext cx="8229600" cy="1035969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1334" y="1535113"/>
            <a:ext cx="38760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1334" y="2174875"/>
            <a:ext cx="38760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752081" y="1535113"/>
            <a:ext cx="409885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752081" y="2174875"/>
            <a:ext cx="409885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17447-BB60-4E57-A7E9-80E67C5BAF58}" type="datetime1">
              <a:rPr lang="fi-FI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6C5BB-2867-420D-BE10-B5C23E8068E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911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8FB4C-0CA7-4537-8C82-430D9842ACB4}" type="datetime1">
              <a:rPr lang="fi-FI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4B81F-9C58-411B-9F71-7DE2DEF3117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747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5761E-94F9-4632-AFBB-587B0CE9EAFC}" type="datetime1">
              <a:rPr lang="fi-FI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A68A3-E22D-4454-A8FC-0DD1BFBAE507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364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66738" y="273050"/>
            <a:ext cx="289877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27588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66738" y="1435100"/>
            <a:ext cx="289877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CBBF5-F993-4310-8F28-E411364D70C6}" type="datetime1">
              <a:rPr lang="fi-FI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91E1D-E1A0-494C-9DF1-8431884941E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139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6539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065396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06539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945BE-1EA5-4A3A-B292-76160A765CEE}" type="datetime1">
              <a:rPr lang="fi-FI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305FA-8A5A-4863-ACE8-5E3EA8C2D42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092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20713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naps.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20713" y="1830388"/>
            <a:ext cx="8229600" cy="442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962775" y="6356350"/>
            <a:ext cx="1055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0A093D22-C6B5-407F-AE00-6AC614FE86AE}" type="datetime1">
              <a:rPr lang="fi-FI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487738" y="6356350"/>
            <a:ext cx="3335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170863" y="6356350"/>
            <a:ext cx="679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F5A8AFA7-BBF4-4121-BD2D-5283502AFC7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22" r:id="rId11"/>
    <p:sldLayoutId id="2147483723" r:id="rId12"/>
  </p:sldLayoutIdLst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Arial Black" pitchFamily="34" charset="0"/>
          <a:ea typeface="+mj-ea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naps.</a:t>
            </a:r>
          </a:p>
        </p:txBody>
      </p:sp>
      <p:sp>
        <p:nvSpPr>
          <p:cNvPr id="2051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ED8DC1-EA54-4615-854F-B025D0848112}" type="datetime1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D2913EC-B8D5-4668-88B3-083B75B121F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055" name="Tekstiruutu 6"/>
          <p:cNvSpPr txBox="1">
            <a:spLocks noChangeArrowheads="1"/>
          </p:cNvSpPr>
          <p:nvPr/>
        </p:nvSpPr>
        <p:spPr bwMode="auto">
          <a:xfrm>
            <a:off x="6996113" y="-11113"/>
            <a:ext cx="185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lexity72h.weebly.com/" TargetMode="External"/><Relationship Id="rId2" Type="http://schemas.openxmlformats.org/officeDocument/2006/relationships/hyperlink" Target="https://arxiv.org/abs/1805.0430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>
                <a:cs typeface="Arial" charset="0"/>
              </a:rPr>
              <a:t>Margarita Baltakiene (1)</a:t>
            </a:r>
            <a:endParaRPr lang="fi-FI" dirty="0">
              <a:cs typeface="Arial" charset="0"/>
            </a:endParaRPr>
          </a:p>
        </p:txBody>
      </p:sp>
      <p:sp>
        <p:nvSpPr>
          <p:cNvPr id="614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1600" dirty="0" smtClean="0"/>
              <a:t>Doctoral </a:t>
            </a:r>
            <a:r>
              <a:rPr lang="en-US" sz="1600" dirty="0"/>
              <a:t>Student of Science in </a:t>
            </a:r>
            <a:r>
              <a:rPr lang="en-US" sz="1600" dirty="0" smtClean="0"/>
              <a:t>Technology in </a:t>
            </a:r>
            <a:r>
              <a:rPr lang="en-GB" sz="1600" dirty="0"/>
              <a:t>Tampere University of </a:t>
            </a:r>
            <a:r>
              <a:rPr lang="en-GB" sz="1600" dirty="0" smtClean="0"/>
              <a:t>Technology (Tampere, Finland) (2018-present)</a:t>
            </a:r>
          </a:p>
          <a:p>
            <a:pPr lvl="1" algn="just"/>
            <a:r>
              <a:rPr lang="en-GB" sz="1600" dirty="0" smtClean="0"/>
              <a:t>Research topic: </a:t>
            </a:r>
            <a:r>
              <a:rPr lang="en-US" sz="1600" b="1" i="1" dirty="0"/>
              <a:t>Social Network Analysis in Investor Decision </a:t>
            </a:r>
            <a:r>
              <a:rPr lang="en-US" sz="1600" b="1" i="1" dirty="0" smtClean="0"/>
              <a:t>Making</a:t>
            </a:r>
          </a:p>
          <a:p>
            <a:pPr lvl="1" algn="just"/>
            <a:r>
              <a:rPr lang="en-US" sz="1600" dirty="0" smtClean="0"/>
              <a:t>Supervisors: prof. Juho Kanniainen and prof. Hannu Kärkkäinen</a:t>
            </a:r>
          </a:p>
          <a:p>
            <a:pPr lvl="1" algn="just"/>
            <a:r>
              <a:rPr lang="en-US" sz="1600" dirty="0" smtClean="0"/>
              <a:t>Key research questions:</a:t>
            </a:r>
          </a:p>
          <a:p>
            <a:pPr lvl="2" algn="just"/>
            <a:r>
              <a:rPr lang="en-US" sz="1200" dirty="0" smtClean="0"/>
              <a:t>How </a:t>
            </a:r>
            <a:r>
              <a:rPr lang="en-US" sz="1200" dirty="0"/>
              <a:t>do social ties drive individual ﬁnancial decision </a:t>
            </a:r>
            <a:r>
              <a:rPr lang="en-US" sz="1200" dirty="0" smtClean="0"/>
              <a:t>making?</a:t>
            </a:r>
          </a:p>
          <a:p>
            <a:pPr lvl="2" algn="just"/>
            <a:r>
              <a:rPr lang="en-US" sz="1200" dirty="0"/>
              <a:t>How </a:t>
            </a:r>
            <a:r>
              <a:rPr lang="en-US" sz="1200" dirty="0"/>
              <a:t>does Social Media drive individual ﬁnancial decision making</a:t>
            </a:r>
            <a:r>
              <a:rPr lang="en-US" sz="1200" dirty="0" smtClean="0"/>
              <a:t>?</a:t>
            </a:r>
          </a:p>
          <a:p>
            <a:pPr lvl="1" algn="just"/>
            <a:r>
              <a:rPr lang="en-US" sz="1600" dirty="0"/>
              <a:t>Contribution:</a:t>
            </a:r>
            <a:endParaRPr lang="en-GB" sz="1200" dirty="0"/>
          </a:p>
          <a:p>
            <a:pPr lvl="2" algn="just"/>
            <a:r>
              <a:rPr lang="en-GB" sz="1200" dirty="0"/>
              <a:t>Multidisciplinary research </a:t>
            </a:r>
            <a:r>
              <a:rPr lang="en-US" sz="1200" dirty="0"/>
              <a:t>in the intersection of Big </a:t>
            </a:r>
            <a:r>
              <a:rPr lang="en-US" sz="1200" dirty="0" smtClean="0"/>
              <a:t>Data, </a:t>
            </a:r>
            <a:r>
              <a:rPr lang="en-US" sz="1200" dirty="0"/>
              <a:t>Social Networks and Financial Data </a:t>
            </a:r>
            <a:r>
              <a:rPr lang="en-US" sz="1200" dirty="0" smtClean="0"/>
              <a:t>Analysis tackling </a:t>
            </a:r>
            <a:r>
              <a:rPr lang="en-US" sz="1200" dirty="0"/>
              <a:t>the business decision making and investor trading </a:t>
            </a:r>
            <a:r>
              <a:rPr lang="en-GB" sz="1200" dirty="0" smtClean="0"/>
              <a:t>behaviour</a:t>
            </a:r>
          </a:p>
          <a:p>
            <a:pPr lvl="1" algn="just"/>
            <a:r>
              <a:rPr lang="en-US" sz="1600" dirty="0" smtClean="0"/>
              <a:t>Financial </a:t>
            </a:r>
            <a:r>
              <a:rPr lang="en-US" sz="1600" dirty="0"/>
              <a:t>d</a:t>
            </a:r>
            <a:r>
              <a:rPr lang="en-US" sz="1600" dirty="0" smtClean="0"/>
              <a:t>ataset</a:t>
            </a:r>
            <a:r>
              <a:rPr lang="en-US" sz="1600" dirty="0"/>
              <a:t>: individual Finnish investor account level </a:t>
            </a:r>
            <a:r>
              <a:rPr lang="en-US" sz="1600" dirty="0" smtClean="0"/>
              <a:t>transaction data by </a:t>
            </a:r>
            <a:r>
              <a:rPr lang="en-US" sz="1600" dirty="0" err="1" smtClean="0"/>
              <a:t>Euroclear</a:t>
            </a:r>
            <a:r>
              <a:rPr lang="en-US" sz="1600" dirty="0"/>
              <a:t> </a:t>
            </a:r>
            <a:r>
              <a:rPr lang="en-US" sz="1600" dirty="0" smtClean="0"/>
              <a:t>Finland</a:t>
            </a:r>
          </a:p>
          <a:p>
            <a:pPr lvl="2" algn="just"/>
            <a:r>
              <a:rPr lang="en-US" sz="1200" dirty="0" smtClean="0"/>
              <a:t>Rich </a:t>
            </a:r>
            <a:r>
              <a:rPr lang="en-US" sz="1200" dirty="0"/>
              <a:t>set of </a:t>
            </a:r>
            <a:r>
              <a:rPr lang="en-US" sz="1200" dirty="0" smtClean="0"/>
              <a:t>attributes: security </a:t>
            </a:r>
            <a:r>
              <a:rPr lang="en-US" sz="1200" dirty="0"/>
              <a:t>code, </a:t>
            </a:r>
            <a:r>
              <a:rPr lang="en-US" sz="1200" dirty="0" smtClean="0"/>
              <a:t>trading date</a:t>
            </a:r>
            <a:r>
              <a:rPr lang="en-US" sz="1200" dirty="0"/>
              <a:t>, registration date, transaction type, price, volume, investor ID, investor type (domestic or foreign), </a:t>
            </a:r>
            <a:r>
              <a:rPr lang="en-US" sz="1200" dirty="0" smtClean="0"/>
              <a:t>postal code, gender</a:t>
            </a:r>
            <a:r>
              <a:rPr lang="en-US" sz="1200" dirty="0"/>
              <a:t>, language, birth year for individual investors and sector code for </a:t>
            </a:r>
            <a:r>
              <a:rPr lang="en-US" sz="1200" dirty="0" smtClean="0"/>
              <a:t>companies, </a:t>
            </a:r>
            <a:r>
              <a:rPr lang="en-150" sz="1200" dirty="0" smtClean="0"/>
              <a:t>…</a:t>
            </a:r>
            <a:endParaRPr lang="en-US" sz="120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2C45DC7-7EE5-45A5-9FCD-B92CDA3F91C2}" type="datetime1">
              <a:rPr lang="fi-FI" smtClean="0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Doctoral Education Network Seminar Cruise, Stockholm, Sweden</a:t>
            </a:r>
            <a:r>
              <a:rPr lang="fi-FI" dirty="0" smtClean="0"/>
              <a:t>, M. Baltakiene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D4DE0F-ADCB-4980-8B9B-CAD66A93AE84}" type="slidenum">
              <a:rPr lang="fi-FI" smtClean="0"/>
              <a:pPr>
                <a:defRPr/>
              </a:pPr>
              <a:t>1</a:t>
            </a:fld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Arial" charset="0"/>
              </a:rPr>
              <a:t>Margarita Baltakiene </a:t>
            </a:r>
            <a:r>
              <a:rPr lang="fi-FI" dirty="0" smtClean="0">
                <a:cs typeface="Arial" charset="0"/>
              </a:rPr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Working Papers:</a:t>
            </a:r>
          </a:p>
          <a:p>
            <a:pPr lvl="1"/>
            <a:endParaRPr lang="en-US" sz="1200" dirty="0">
              <a:latin typeface="Arial" charset="0"/>
              <a:cs typeface="Arial" charset="0"/>
            </a:endParaRPr>
          </a:p>
          <a:p>
            <a:pPr lvl="1">
              <a:buFontTx/>
              <a:buChar char="-"/>
            </a:pPr>
            <a:r>
              <a:rPr lang="fi-FI" sz="1400" dirty="0" smtClean="0">
                <a:latin typeface="Arial" charset="0"/>
                <a:cs typeface="Arial" charset="0"/>
              </a:rPr>
              <a:t>M</a:t>
            </a:r>
            <a:r>
              <a:rPr lang="fi-FI" sz="1400" dirty="0">
                <a:latin typeface="Arial" charset="0"/>
                <a:cs typeface="Arial" charset="0"/>
              </a:rPr>
              <a:t>. Baltakiene, K. Baltakys, D. Cardamone, F. Parisi, T. Radicioni, M. Torricelli, J. A. van Lidth de Jeude, F. Saracco, </a:t>
            </a:r>
            <a:r>
              <a:rPr lang="fi-FI" sz="1400" b="1" i="1" dirty="0">
                <a:latin typeface="Arial" charset="0"/>
                <a:cs typeface="Arial" charset="0"/>
              </a:rPr>
              <a:t>Maximum </a:t>
            </a:r>
            <a:r>
              <a:rPr lang="en-US" sz="1400" b="1" i="1" dirty="0" smtClean="0">
                <a:latin typeface="Arial" charset="0"/>
                <a:cs typeface="Arial" charset="0"/>
              </a:rPr>
              <a:t>entropy</a:t>
            </a:r>
            <a:r>
              <a:rPr lang="fi-FI" sz="1400" b="1" i="1" dirty="0" smtClean="0">
                <a:latin typeface="Arial" charset="0"/>
                <a:cs typeface="Arial" charset="0"/>
              </a:rPr>
              <a:t> </a:t>
            </a:r>
            <a:r>
              <a:rPr lang="en-GB" sz="1400" b="1" i="1" dirty="0" smtClean="0">
                <a:latin typeface="Arial" charset="0"/>
                <a:cs typeface="Arial" charset="0"/>
              </a:rPr>
              <a:t>approach</a:t>
            </a:r>
            <a:r>
              <a:rPr lang="fi-FI" sz="1400" b="1" i="1" dirty="0" smtClean="0">
                <a:latin typeface="Arial" charset="0"/>
                <a:cs typeface="Arial" charset="0"/>
              </a:rPr>
              <a:t> </a:t>
            </a:r>
            <a:r>
              <a:rPr lang="fi-FI" sz="1400" b="1" i="1" dirty="0">
                <a:latin typeface="Arial" charset="0"/>
                <a:cs typeface="Arial" charset="0"/>
              </a:rPr>
              <a:t>to </a:t>
            </a:r>
            <a:r>
              <a:rPr lang="fi-FI" sz="1400" b="1" i="1" dirty="0" err="1" smtClean="0">
                <a:latin typeface="Arial" charset="0"/>
                <a:cs typeface="Arial" charset="0"/>
              </a:rPr>
              <a:t>link</a:t>
            </a:r>
            <a:r>
              <a:rPr lang="fi-FI" sz="1400" b="1" i="1" dirty="0" smtClean="0">
                <a:latin typeface="Arial" charset="0"/>
                <a:cs typeface="Arial" charset="0"/>
              </a:rPr>
              <a:t> </a:t>
            </a:r>
            <a:r>
              <a:rPr lang="fi-FI" sz="1400" b="1" i="1" dirty="0" err="1" smtClean="0">
                <a:latin typeface="Arial" charset="0"/>
                <a:cs typeface="Arial" charset="0"/>
              </a:rPr>
              <a:t>prediction</a:t>
            </a:r>
            <a:r>
              <a:rPr lang="fi-FI" sz="1400" b="1" i="1" dirty="0" smtClean="0">
                <a:latin typeface="Arial" charset="0"/>
                <a:cs typeface="Arial" charset="0"/>
              </a:rPr>
              <a:t> </a:t>
            </a:r>
            <a:r>
              <a:rPr lang="fi-FI" sz="1400" b="1" i="1" dirty="0">
                <a:latin typeface="Arial" charset="0"/>
                <a:cs typeface="Arial" charset="0"/>
              </a:rPr>
              <a:t>in </a:t>
            </a:r>
            <a:r>
              <a:rPr lang="fi-FI" sz="1400" b="1" i="1" dirty="0" err="1">
                <a:latin typeface="Arial" charset="0"/>
                <a:cs typeface="Arial" charset="0"/>
              </a:rPr>
              <a:t>bipartite</a:t>
            </a:r>
            <a:r>
              <a:rPr lang="fi-FI" sz="1400" b="1" i="1" dirty="0">
                <a:latin typeface="Arial" charset="0"/>
                <a:cs typeface="Arial" charset="0"/>
              </a:rPr>
              <a:t> </a:t>
            </a:r>
            <a:r>
              <a:rPr lang="fi-FI" sz="1400" b="1" i="1" dirty="0" err="1">
                <a:latin typeface="Arial" charset="0"/>
                <a:cs typeface="Arial" charset="0"/>
              </a:rPr>
              <a:t>networks</a:t>
            </a:r>
            <a:r>
              <a:rPr lang="fi-FI" sz="1400" dirty="0">
                <a:latin typeface="Arial" charset="0"/>
                <a:cs typeface="Arial" charset="0"/>
              </a:rPr>
              <a:t>, </a:t>
            </a:r>
            <a:r>
              <a:rPr lang="fi-FI" sz="1400" dirty="0">
                <a:latin typeface="Arial" charset="0"/>
                <a:cs typeface="Arial" charset="0"/>
                <a:hlinkClick r:id="rId2"/>
              </a:rPr>
              <a:t>https://</a:t>
            </a:r>
            <a:r>
              <a:rPr lang="fi-FI" sz="1400" dirty="0" smtClean="0">
                <a:latin typeface="Arial" charset="0"/>
                <a:cs typeface="Arial" charset="0"/>
                <a:hlinkClick r:id="rId2"/>
              </a:rPr>
              <a:t>arxiv.org/abs/1805.04307</a:t>
            </a:r>
            <a:r>
              <a:rPr lang="fi-FI" sz="1400" dirty="0" smtClean="0">
                <a:latin typeface="Arial" charset="0"/>
                <a:cs typeface="Arial" charset="0"/>
              </a:rPr>
              <a:t>. </a:t>
            </a:r>
          </a:p>
          <a:p>
            <a:pPr lvl="2">
              <a:buFontTx/>
              <a:buChar char="-"/>
            </a:pPr>
            <a:r>
              <a:rPr lang="en-US" sz="1000" dirty="0" smtClean="0"/>
              <a:t>This </a:t>
            </a:r>
            <a:r>
              <a:rPr lang="en-US" sz="1000" dirty="0"/>
              <a:t>work is the output of the Complexity72h workshop (</a:t>
            </a:r>
            <a:r>
              <a:rPr lang="en-US" sz="1000" dirty="0">
                <a:hlinkClick r:id="rId3"/>
              </a:rPr>
              <a:t>https://complexity72h.weebly.com</a:t>
            </a:r>
            <a:r>
              <a:rPr lang="en-US" sz="1000" dirty="0" smtClean="0">
                <a:hlinkClick r:id="rId3"/>
              </a:rPr>
              <a:t>/</a:t>
            </a:r>
            <a:r>
              <a:rPr lang="en-US" sz="1000" dirty="0"/>
              <a:t>), IMT School for Advanced </a:t>
            </a:r>
            <a:r>
              <a:rPr lang="en-US" sz="1000" dirty="0" smtClean="0"/>
              <a:t>Studies, Lucca, 2018</a:t>
            </a:r>
          </a:p>
          <a:p>
            <a:pPr lvl="1">
              <a:buFontTx/>
              <a:buChar char="-"/>
            </a:pPr>
            <a:r>
              <a:rPr lang="fi-FI" sz="1400" dirty="0">
                <a:latin typeface="Arial" charset="0"/>
                <a:cs typeface="Arial" charset="0"/>
              </a:rPr>
              <a:t>M</a:t>
            </a:r>
            <a:r>
              <a:rPr lang="fi-FI" sz="1400" dirty="0">
                <a:latin typeface="Arial" charset="0"/>
                <a:cs typeface="Arial" charset="0"/>
              </a:rPr>
              <a:t>. Baltakiene, K. </a:t>
            </a:r>
            <a:r>
              <a:rPr lang="fi-FI" sz="1400" dirty="0">
                <a:latin typeface="Arial" charset="0"/>
                <a:cs typeface="Arial" charset="0"/>
              </a:rPr>
              <a:t>Baltakys</a:t>
            </a:r>
            <a:r>
              <a:rPr lang="fi-FI" sz="1400" dirty="0" smtClean="0">
                <a:latin typeface="Arial" charset="0"/>
                <a:cs typeface="Arial" charset="0"/>
              </a:rPr>
              <a:t>, J. Kanniainen, H.</a:t>
            </a:r>
            <a:r>
              <a:rPr lang="en-US" sz="1400" dirty="0"/>
              <a:t> </a:t>
            </a:r>
            <a:r>
              <a:rPr lang="en-US" sz="1400" dirty="0" smtClean="0"/>
              <a:t>Kärkkäinen</a:t>
            </a:r>
            <a:r>
              <a:rPr lang="en-US" sz="1400" dirty="0"/>
              <a:t>, </a:t>
            </a:r>
            <a:r>
              <a:rPr lang="en-US" sz="1400" b="1" i="1" dirty="0"/>
              <a:t>Do The </a:t>
            </a:r>
            <a:r>
              <a:rPr lang="en-GB" sz="1400" b="1" i="1" dirty="0" smtClean="0"/>
              <a:t>Neighbours</a:t>
            </a:r>
            <a:r>
              <a:rPr lang="en-US" sz="1400" b="1" i="1" dirty="0" smtClean="0"/>
              <a:t> </a:t>
            </a:r>
            <a:r>
              <a:rPr lang="en-US" sz="1400" b="1" i="1" dirty="0"/>
              <a:t>Talk About Investing</a:t>
            </a:r>
            <a:r>
              <a:rPr lang="en-US" sz="1400" b="1" i="1" dirty="0" smtClean="0"/>
              <a:t>?</a:t>
            </a:r>
          </a:p>
          <a:p>
            <a:pPr>
              <a:buFontTx/>
              <a:buChar char="-"/>
            </a:pPr>
            <a:endParaRPr lang="en-US" sz="1600" b="1" i="1" dirty="0">
              <a:latin typeface="Arial" charset="0"/>
              <a:cs typeface="Arial" charset="0"/>
            </a:endParaRPr>
          </a:p>
          <a:p>
            <a:r>
              <a:rPr lang="en-US" sz="1800" dirty="0"/>
              <a:t>Plans beyond: more papers on investors behavior in social networks</a:t>
            </a:r>
            <a:endParaRPr lang="fi-FI" sz="1800" dirty="0"/>
          </a:p>
          <a:p>
            <a:pPr lvl="1">
              <a:buFontTx/>
              <a:buChar char="-"/>
            </a:pPr>
            <a:endParaRPr lang="fi-FI" sz="1400" dirty="0">
              <a:latin typeface="Arial" charset="0"/>
              <a:cs typeface="Arial" charset="0"/>
            </a:endParaRPr>
          </a:p>
          <a:p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CCA970-FB26-437B-8E91-E1A1DF853D89}" type="datetime1">
              <a:rPr lang="fi-FI" smtClean="0"/>
              <a:pPr>
                <a:defRPr/>
              </a:pPr>
              <a:t>25.5.2018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Doctoral Education Network Seminar Cruise, Stockholm, Sweden</a:t>
            </a:r>
            <a:r>
              <a:rPr lang="fi-FI" dirty="0"/>
              <a:t>, M</a:t>
            </a:r>
            <a:r>
              <a:rPr lang="fi-FI" dirty="0" smtClean="0"/>
              <a:t>. Baltakiene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3E1A83-5E80-43DC-B886-811C19EEB2A4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270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UT_esityspohja">
  <a:themeElements>
    <a:clrScheme name="TTY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3CBAFF"/>
      </a:accent1>
      <a:accent2>
        <a:srgbClr val="A7D908"/>
      </a:accent2>
      <a:accent3>
        <a:srgbClr val="FF8800"/>
      </a:accent3>
      <a:accent4>
        <a:srgbClr val="046A1D"/>
      </a:accent4>
      <a:accent5>
        <a:srgbClr val="0068BA"/>
      </a:accent5>
      <a:accent6>
        <a:srgbClr val="C0002A"/>
      </a:accent6>
      <a:hlink>
        <a:srgbClr val="34B9FF"/>
      </a:hlink>
      <a:folHlink>
        <a:srgbClr val="A6DB00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ukautettu suunnittelumalli">
  <a:themeElements>
    <a:clrScheme name="Mukautett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B7F26"/>
      </a:accent1>
      <a:accent2>
        <a:srgbClr val="2C357E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994F07"/>
      </a:hlink>
      <a:folHlink>
        <a:srgbClr val="6C9200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53875E9941444F98FA78D249DD3765" ma:contentTypeVersion="6" ma:contentTypeDescription="Create a new document." ma:contentTypeScope="" ma:versionID="551e319a64f4b197325126106aa98fc6">
  <xsd:schema xmlns:xsd="http://www.w3.org/2001/XMLSchema" xmlns:xs="http://www.w3.org/2001/XMLSchema" xmlns:p="http://schemas.microsoft.com/office/2006/metadata/properties" xmlns:ns1="http://schemas.microsoft.com/sharepoint/v3" xmlns:ns2="6533e8fe-0ddd-4274-8d1a-d0ac288fbd2e" xmlns:ns3="a2740f11-1275-4145-9803-45867d32faa6" targetNamespace="http://schemas.microsoft.com/office/2006/metadata/properties" ma:root="true" ma:fieldsID="6fa739fd907f8554496d7a80d7a206c7" ns1:_="" ns2:_="" ns3:_="">
    <xsd:import namespace="http://schemas.microsoft.com/sharepoint/v3"/>
    <xsd:import namespace="6533e8fe-0ddd-4274-8d1a-d0ac288fbd2e"/>
    <xsd:import namespace="a2740f11-1275-4145-9803-45867d32faa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Form_x0020_typ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3e8fe-0ddd-4274-8d1a-d0ac288fbd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Form_x0020_type" ma:index="12" nillable="true" ma:displayName="Form" ma:format="Dropdown" ma:internalName="Form_x0020_type">
      <xsd:simpleType>
        <xsd:restriction base="dms:Choice">
          <xsd:enumeration value="Personal details"/>
          <xsd:enumeration value="Access rights"/>
          <xsd:enumeration value="Completed courses and exams"/>
          <xsd:enumeration value="Theses"/>
          <xsd:enumeration value="Research"/>
          <xsd:enumeration value="Contracts and agreements"/>
          <xsd:enumeration value="Accounting and invoicing"/>
          <xsd:enumeration value="Supplies"/>
          <xsd:enumeration value="Certificates"/>
          <xsd:enumeration value="Keys and access rights"/>
          <xsd:enumeration value="Authorization"/>
          <xsd:enumeration value="Employment relationship"/>
          <xsd:enumeration value="Recruitment"/>
          <xsd:enumeration value="Fees and allowances"/>
          <xsd:enumeration value="Travelling"/>
          <xsd:enumeration value="TUT’s PowerPoint templates"/>
          <xsd:enumeration value="Procurements"/>
          <xsd:enumeration value="Financ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740f11-1275-4145-9803-45867d32faa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rm_x0020_type xmlns="6533e8fe-0ddd-4274-8d1a-d0ac288fbd2e">TUT’s PowerPoint templates</Form_x0020_type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B1A120-60C5-4B25-96C2-67176DAD86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533e8fe-0ddd-4274-8d1a-d0ac288fbd2e"/>
    <ds:schemaRef ds:uri="a2740f11-1275-4145-9803-45867d32fa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354BB4-27FB-45F9-973B-C386322053C4}">
  <ds:schemaRefs>
    <ds:schemaRef ds:uri="http://schemas.microsoft.com/office/2006/metadata/properties"/>
    <ds:schemaRef ds:uri="http://schemas.microsoft.com/office/infopath/2007/PartnerControls"/>
    <ds:schemaRef ds:uri="6533e8fe-0ddd-4274-8d1a-d0ac288fbd2e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C49FB343-FF3F-4029-A288-6389BD48ED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TUT_esityspohja</Template>
  <TotalTime>108</TotalTime>
  <Words>304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Black</vt:lpstr>
      <vt:lpstr>TUT_esityspohja</vt:lpstr>
      <vt:lpstr>Mukautettu suunnittelumalli</vt:lpstr>
      <vt:lpstr>Margarita Baltakiene (1)</vt:lpstr>
      <vt:lpstr>Margarita Baltakiene (2)</vt:lpstr>
    </vt:vector>
  </TitlesOfParts>
  <Company>Tampere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Andersin Virpi</dc:creator>
  <cp:lastModifiedBy>Margarita Baltakiene</cp:lastModifiedBy>
  <cp:revision>155</cp:revision>
  <dcterms:created xsi:type="dcterms:W3CDTF">2013-06-07T07:21:59Z</dcterms:created>
  <dcterms:modified xsi:type="dcterms:W3CDTF">2018-05-25T07:23:30Z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0x010100D853875E9941444F98FA78D249DD3765</vt:lpwstr>
  </property>
</Properties>
</file>