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29"/>
  </p:notesMasterIdLst>
  <p:sldIdLst>
    <p:sldId id="258" r:id="rId6"/>
    <p:sldId id="260" r:id="rId7"/>
    <p:sldId id="259" r:id="rId8"/>
    <p:sldId id="267" r:id="rId9"/>
    <p:sldId id="262" r:id="rId10"/>
    <p:sldId id="272" r:id="rId11"/>
    <p:sldId id="276" r:id="rId12"/>
    <p:sldId id="281" r:id="rId13"/>
    <p:sldId id="261" r:id="rId14"/>
    <p:sldId id="263" r:id="rId15"/>
    <p:sldId id="264" r:id="rId16"/>
    <p:sldId id="265" r:id="rId17"/>
    <p:sldId id="266" r:id="rId18"/>
    <p:sldId id="268" r:id="rId19"/>
    <p:sldId id="269" r:id="rId20"/>
    <p:sldId id="270" r:id="rId21"/>
    <p:sldId id="271" r:id="rId22"/>
    <p:sldId id="273" r:id="rId23"/>
    <p:sldId id="275" r:id="rId24"/>
    <p:sldId id="277" r:id="rId25"/>
    <p:sldId id="278" r:id="rId26"/>
    <p:sldId id="279" r:id="rId27"/>
    <p:sldId id="280" r:id="rId28"/>
  </p:sldIdLst>
  <p:sldSz cx="9144000" cy="5143500" type="screen16x9"/>
  <p:notesSz cx="6858000" cy="9144000"/>
  <p:defaultTextStyle>
    <a:defPPr>
      <a:defRPr lang="fi-FI"/>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pi Andersin" initials="VA" lastIdx="1" clrIdx="0">
    <p:extLst>
      <p:ext uri="{19B8F6BF-5375-455C-9EA6-DF929625EA0E}">
        <p15:presenceInfo xmlns:p15="http://schemas.microsoft.com/office/powerpoint/2012/main" userId="S-1-5-21-2848224991-410741525-331976621-14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DC00"/>
    <a:srgbClr val="82DEFE"/>
    <a:srgbClr val="46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640" autoAdjust="0"/>
  </p:normalViewPr>
  <p:slideViewPr>
    <p:cSldViewPr snapToGrid="0" snapToObjects="1">
      <p:cViewPr varScale="1">
        <p:scale>
          <a:sx n="136" d="100"/>
          <a:sy n="136" d="100"/>
        </p:scale>
        <p:origin x="756"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14BC-3F31-4424-9156-F651E49DFF24}" type="datetimeFigureOut">
              <a:rPr lang="fi-FI" smtClean="0"/>
              <a:t>25.5.2018</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0C421-D877-4581-BA5F-2520D86789E6}" type="slidenum">
              <a:rPr lang="fi-FI" smtClean="0"/>
              <a:t>‹#›</a:t>
            </a:fld>
            <a:endParaRPr lang="en-GB"/>
          </a:p>
        </p:txBody>
      </p:sp>
    </p:spTree>
    <p:extLst>
      <p:ext uri="{BB962C8B-B14F-4D97-AF65-F5344CB8AC3E}">
        <p14:creationId xmlns:p14="http://schemas.microsoft.com/office/powerpoint/2010/main" val="340185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kern="1200" dirty="0" smtClean="0">
                <a:solidFill>
                  <a:schemeClr val="tx1"/>
                </a:solidFill>
                <a:effectLst/>
                <a:latin typeface="+mn-lt"/>
                <a:ea typeface="+mn-ea"/>
                <a:cs typeface="+mn-cs"/>
              </a:rPr>
              <a:t>The Tampere3 project builds on the interfaces between fields of study and science to establish a new kind of research and education environment.</a:t>
            </a:r>
          </a:p>
          <a:p>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TUT and University of Tampere merge into a new foundation university that will also act as a university of applied sciences as the majority shareholder of Tampere University of Applied Sciences. The new foundation university is to begin its operation on 1 January 2019.</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9E774ADD-6988-458F-A11B-4DD71641C8A2}" type="slidenum">
              <a:rPr lang="fi-FI" smtClean="0"/>
              <a:t>3</a:t>
            </a:fld>
            <a:endParaRPr lang="en-GB" dirty="0"/>
          </a:p>
        </p:txBody>
      </p:sp>
    </p:spTree>
    <p:extLst>
      <p:ext uri="{BB962C8B-B14F-4D97-AF65-F5344CB8AC3E}">
        <p14:creationId xmlns:p14="http://schemas.microsoft.com/office/powerpoint/2010/main" val="337711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10"/>
          </p:nvPr>
        </p:nvSpPr>
        <p:spPr/>
        <p:txBody>
          <a:bodyPr/>
          <a:lstStyle/>
          <a:p>
            <a:fld id="{9E774ADD-6988-458F-A11B-4DD71641C8A2}" type="slidenum">
              <a:rPr lang="fi-FI" smtClean="0"/>
              <a:t>6</a:t>
            </a:fld>
            <a:endParaRPr lang="en-GB" dirty="0"/>
          </a:p>
        </p:txBody>
      </p:sp>
    </p:spTree>
    <p:extLst>
      <p:ext uri="{BB962C8B-B14F-4D97-AF65-F5344CB8AC3E}">
        <p14:creationId xmlns:p14="http://schemas.microsoft.com/office/powerpoint/2010/main" val="324802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30C421-D877-4581-BA5F-2520D86789E6}" type="slidenum">
              <a:rPr lang="fi-FI" smtClean="0"/>
              <a:t>8</a:t>
            </a:fld>
            <a:endParaRPr lang="en-GB"/>
          </a:p>
        </p:txBody>
      </p:sp>
    </p:spTree>
    <p:extLst>
      <p:ext uri="{BB962C8B-B14F-4D97-AF65-F5344CB8AC3E}">
        <p14:creationId xmlns:p14="http://schemas.microsoft.com/office/powerpoint/2010/main" val="49151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E774ADD-6988-458F-A11B-4DD71641C8A2}" type="slidenum">
              <a:rPr lang="fi-FI" smtClean="0"/>
              <a:t>10</a:t>
            </a:fld>
            <a:endParaRPr lang="en-GB" dirty="0"/>
          </a:p>
        </p:txBody>
      </p:sp>
    </p:spTree>
    <p:extLst>
      <p:ext uri="{BB962C8B-B14F-4D97-AF65-F5344CB8AC3E}">
        <p14:creationId xmlns:p14="http://schemas.microsoft.com/office/powerpoint/2010/main" val="147904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E774ADD-6988-458F-A11B-4DD71641C8A2}" type="slidenum">
              <a:rPr lang="fi-FI" smtClean="0"/>
              <a:t>11</a:t>
            </a:fld>
            <a:endParaRPr lang="en-GB" dirty="0"/>
          </a:p>
        </p:txBody>
      </p:sp>
    </p:spTree>
    <p:extLst>
      <p:ext uri="{BB962C8B-B14F-4D97-AF65-F5344CB8AC3E}">
        <p14:creationId xmlns:p14="http://schemas.microsoft.com/office/powerpoint/2010/main" val="177310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10"/>
          </p:nvPr>
        </p:nvSpPr>
        <p:spPr/>
        <p:txBody>
          <a:bodyPr/>
          <a:lstStyle/>
          <a:p>
            <a:fld id="{9E774ADD-6988-458F-A11B-4DD71641C8A2}" type="slidenum">
              <a:rPr lang="fi-FI" smtClean="0"/>
              <a:t>19</a:t>
            </a:fld>
            <a:endParaRPr lang="en-GB" dirty="0"/>
          </a:p>
        </p:txBody>
      </p:sp>
    </p:spTree>
    <p:extLst>
      <p:ext uri="{BB962C8B-B14F-4D97-AF65-F5344CB8AC3E}">
        <p14:creationId xmlns:p14="http://schemas.microsoft.com/office/powerpoint/2010/main" val="162081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E774ADD-6988-458F-A11B-4DD71641C8A2}" type="slidenum">
              <a:rPr lang="fi-FI" smtClean="0"/>
              <a:t>20</a:t>
            </a:fld>
            <a:endParaRPr lang="en-GB" dirty="0"/>
          </a:p>
        </p:txBody>
      </p:sp>
    </p:spTree>
    <p:extLst>
      <p:ext uri="{BB962C8B-B14F-4D97-AF65-F5344CB8AC3E}">
        <p14:creationId xmlns:p14="http://schemas.microsoft.com/office/powerpoint/2010/main" val="71388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E774ADD-6988-458F-A11B-4DD71641C8A2}" type="slidenum">
              <a:rPr lang="fi-FI" smtClean="0"/>
              <a:t>21</a:t>
            </a:fld>
            <a:endParaRPr lang="en-GB" dirty="0"/>
          </a:p>
        </p:txBody>
      </p:sp>
    </p:spTree>
    <p:extLst>
      <p:ext uri="{BB962C8B-B14F-4D97-AF65-F5344CB8AC3E}">
        <p14:creationId xmlns:p14="http://schemas.microsoft.com/office/powerpoint/2010/main" val="2918079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941476"/>
            <a:ext cx="7772400" cy="1382273"/>
          </a:xfrm>
        </p:spPr>
        <p:txBody>
          <a:bodyPr/>
          <a:lstStyle>
            <a:lvl1pPr algn="ctr">
              <a:defRPr/>
            </a:lvl1pPr>
          </a:lstStyle>
          <a:p>
            <a:r>
              <a:rPr lang="fi-FI" smtClean="0"/>
              <a:t>Muokkaa perustyyl. napsautt.</a:t>
            </a:r>
            <a:endParaRPr lang="fi-FI" dirty="0"/>
          </a:p>
        </p:txBody>
      </p:sp>
      <p:sp>
        <p:nvSpPr>
          <p:cNvPr id="3" name="Alaotsikko 2"/>
          <p:cNvSpPr>
            <a:spLocks noGrp="1"/>
          </p:cNvSpPr>
          <p:nvPr>
            <p:ph type="subTitle" idx="1"/>
          </p:nvPr>
        </p:nvSpPr>
        <p:spPr>
          <a:xfrm>
            <a:off x="1371600" y="2582365"/>
            <a:ext cx="6400800" cy="1314450"/>
          </a:xfrm>
        </p:spPr>
        <p:txBody>
          <a:bodyPr>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2A3A8609-7851-4ED0-932B-67D553C2EB46}" type="datetime1">
              <a:rPr lang="fi-FI"/>
              <a:pPr>
                <a:defRPr/>
              </a:pPr>
              <a:t>25.5.2018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fld id="{4B1C80F7-5986-430D-8A72-0CA4A43D3717}" type="slidenum">
              <a:rPr lang="fi-FI" altLang="en-US"/>
              <a:pPr/>
              <a:t>‹#›</a:t>
            </a:fld>
            <a:endParaRPr lang="fi-FI" altLang="en-US"/>
          </a:p>
        </p:txBody>
      </p:sp>
    </p:spTree>
    <p:extLst>
      <p:ext uri="{BB962C8B-B14F-4D97-AF65-F5344CB8AC3E}">
        <p14:creationId xmlns:p14="http://schemas.microsoft.com/office/powerpoint/2010/main" val="333810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FC98B3C1-7F4F-4F26-B321-ACCF56F3CEB0}" type="datetime1">
              <a:rPr lang="fi-FI"/>
              <a:pPr>
                <a:defRPr/>
              </a:pPr>
              <a:t>25.5.2018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fld id="{9B0E15FC-EDA9-4880-A6E6-03C427057DFB}" type="slidenum">
              <a:rPr lang="fi-FI" altLang="en-US"/>
              <a:pPr/>
              <a:t>‹#›</a:t>
            </a:fld>
            <a:endParaRPr lang="fi-FI" altLang="en-US"/>
          </a:p>
        </p:txBody>
      </p:sp>
    </p:spTree>
    <p:extLst>
      <p:ext uri="{BB962C8B-B14F-4D97-AF65-F5344CB8AC3E}">
        <p14:creationId xmlns:p14="http://schemas.microsoft.com/office/powerpoint/2010/main" val="125980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963269" y="471083"/>
            <a:ext cx="1863441" cy="453514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09600" y="471083"/>
            <a:ext cx="5863062" cy="4535142"/>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a:xfrm rot="5400000">
            <a:off x="23019" y="4017169"/>
            <a:ext cx="595313" cy="365125"/>
          </a:xfrm>
        </p:spPr>
        <p:txBody>
          <a:bodyPr/>
          <a:lstStyle>
            <a:lvl1pPr>
              <a:defRPr/>
            </a:lvl1pPr>
          </a:lstStyle>
          <a:p>
            <a:pPr>
              <a:defRPr/>
            </a:pPr>
            <a:fld id="{A9D9A46C-15AE-4198-966F-C53634136456}" type="datetime1">
              <a:rPr lang="fi-FI"/>
              <a:pPr>
                <a:defRPr/>
              </a:pPr>
              <a:t>25.5.2018</a:t>
            </a:fld>
            <a:endParaRPr lang="fi-FI"/>
          </a:p>
        </p:txBody>
      </p:sp>
      <p:sp>
        <p:nvSpPr>
          <p:cNvPr id="5" name="Alatunnisteen paikkamerkki 4"/>
          <p:cNvSpPr>
            <a:spLocks noGrp="1"/>
          </p:cNvSpPr>
          <p:nvPr>
            <p:ph type="ftr" sz="quarter" idx="11"/>
          </p:nvPr>
        </p:nvSpPr>
        <p:spPr>
          <a:xfrm rot="5400000">
            <a:off x="-385762" y="3013075"/>
            <a:ext cx="1412875" cy="365125"/>
          </a:xfrm>
        </p:spPr>
        <p:txBody>
          <a:bodyPr/>
          <a:lstStyle>
            <a:lvl1pPr>
              <a:defRPr/>
            </a:lvl1pPr>
          </a:lstStyle>
          <a:p>
            <a:pPr>
              <a:defRPr/>
            </a:pPr>
            <a:endParaRPr lang="fi-FI"/>
          </a:p>
        </p:txBody>
      </p:sp>
      <p:sp>
        <p:nvSpPr>
          <p:cNvPr id="6" name="Dian numeron paikkamerkki 5"/>
          <p:cNvSpPr>
            <a:spLocks noGrp="1"/>
          </p:cNvSpPr>
          <p:nvPr>
            <p:ph type="sldNum" sz="quarter" idx="12"/>
          </p:nvPr>
        </p:nvSpPr>
        <p:spPr>
          <a:xfrm rot="5400000">
            <a:off x="65882" y="4569619"/>
            <a:ext cx="509587" cy="365125"/>
          </a:xfrm>
        </p:spPr>
        <p:txBody>
          <a:bodyPr/>
          <a:lstStyle>
            <a:lvl1pPr>
              <a:defRPr/>
            </a:lvl1pPr>
          </a:lstStyle>
          <a:p>
            <a:fld id="{5F55E77B-3DF1-412E-8138-979F698BE301}" type="slidenum">
              <a:rPr lang="fi-FI" altLang="en-US"/>
              <a:pPr/>
              <a:t>‹#›</a:t>
            </a:fld>
            <a:endParaRPr lang="fi-FI" altLang="en-US"/>
          </a:p>
        </p:txBody>
      </p:sp>
    </p:spTree>
    <p:extLst>
      <p:ext uri="{BB962C8B-B14F-4D97-AF65-F5344CB8AC3E}">
        <p14:creationId xmlns:p14="http://schemas.microsoft.com/office/powerpoint/2010/main" val="83552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759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620713" y="342900"/>
            <a:ext cx="6202363" cy="857250"/>
          </a:xfrm>
        </p:spPr>
        <p:txBody>
          <a:bodyPr/>
          <a:lstStyle/>
          <a:p>
            <a:r>
              <a:rPr lang="fi-FI" smtClean="0"/>
              <a:t>Muokkaa perustyyl. napsautt.</a:t>
            </a:r>
            <a:endParaRPr lang="fi-FI" dirty="0"/>
          </a:p>
        </p:txBody>
      </p:sp>
      <p:sp>
        <p:nvSpPr>
          <p:cNvPr id="3" name="Sisällön paikkamerkki 2"/>
          <p:cNvSpPr>
            <a:spLocks noGrp="1"/>
          </p:cNvSpPr>
          <p:nvPr>
            <p:ph idx="1"/>
          </p:nvPr>
        </p:nvSpPr>
        <p:spPr>
          <a:xfrm>
            <a:off x="620713" y="1372792"/>
            <a:ext cx="6202363" cy="331708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54CDE0A7-3ED2-40D1-BFF8-05FC01302D75}" type="datetime1">
              <a:rPr lang="fi-FI"/>
              <a:pPr>
                <a:defRPr/>
              </a:pPr>
              <a:t>25.5.2018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FF541B8A-7DA6-4388-B0C8-360E8F15715B}" type="slidenum">
              <a:rPr lang="fi-FI"/>
              <a:pPr>
                <a:defRPr/>
              </a:pPr>
              <a:t>‹#›</a:t>
            </a:fld>
            <a:endParaRPr lang="fi-FI" dirty="0"/>
          </a:p>
        </p:txBody>
      </p:sp>
      <p:sp>
        <p:nvSpPr>
          <p:cNvPr id="8" name="Kuvan paikkamerkki 7"/>
          <p:cNvSpPr>
            <a:spLocks noGrp="1"/>
          </p:cNvSpPr>
          <p:nvPr>
            <p:ph type="pic" sz="quarter" idx="13"/>
          </p:nvPr>
        </p:nvSpPr>
        <p:spPr>
          <a:xfrm>
            <a:off x="6962775" y="0"/>
            <a:ext cx="2181225" cy="5143500"/>
          </a:xfrm>
        </p:spPr>
        <p:txBody>
          <a:bodyPr/>
          <a:lstStyle/>
          <a:p>
            <a:endParaRPr lang="fi-FI" dirty="0"/>
          </a:p>
        </p:txBody>
      </p:sp>
    </p:spTree>
    <p:extLst>
      <p:ext uri="{BB962C8B-B14F-4D97-AF65-F5344CB8AC3E}">
        <p14:creationId xmlns:p14="http://schemas.microsoft.com/office/powerpoint/2010/main" val="2496118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597819"/>
            <a:ext cx="7772400" cy="1102519"/>
          </a:xfrm>
        </p:spPr>
        <p:txBody>
          <a:bodyPr/>
          <a:lstStyle/>
          <a:p>
            <a:r>
              <a:rPr lang="fi-FI" smtClean="0"/>
              <a:t>Muokkaa perustyylejä naps.</a:t>
            </a:r>
            <a:endParaRPr lang="fi-FI"/>
          </a:p>
        </p:txBody>
      </p:sp>
      <p:sp>
        <p:nvSpPr>
          <p:cNvPr id="3" name="Alaotsikk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4" name="Päivämäärän paikkamerkki 3"/>
          <p:cNvSpPr>
            <a:spLocks noGrp="1"/>
          </p:cNvSpPr>
          <p:nvPr>
            <p:ph type="dt" sz="half" idx="10"/>
          </p:nvPr>
        </p:nvSpPr>
        <p:spPr/>
        <p:txBody>
          <a:bodyPr/>
          <a:lstStyle>
            <a:lvl1pPr>
              <a:defRPr/>
            </a:lvl1pPr>
          </a:lstStyle>
          <a:p>
            <a:pPr>
              <a:defRPr/>
            </a:pPr>
            <a:fld id="{466D1D47-2FD5-4528-AC68-CB204653F7BA}" type="datetime1">
              <a:rPr lang="fi-FI"/>
              <a:pPr>
                <a:defRPr/>
              </a:pPr>
              <a:t>25.5.2018</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fld id="{06C30D83-CF72-4E15-8E45-888D686A728D}" type="slidenum">
              <a:rPr lang="fi-FI" altLang="en-US"/>
              <a:pPr/>
              <a:t>‹#›</a:t>
            </a:fld>
            <a:endParaRPr lang="fi-FI" altLang="en-US"/>
          </a:p>
        </p:txBody>
      </p:sp>
    </p:spTree>
    <p:extLst>
      <p:ext uri="{BB962C8B-B14F-4D97-AF65-F5344CB8AC3E}">
        <p14:creationId xmlns:p14="http://schemas.microsoft.com/office/powerpoint/2010/main" val="3786474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2B6B7CCD-E027-4232-8AE3-7B26C0FB667A}" type="datetime1">
              <a:rPr lang="fi-FI"/>
              <a:pPr>
                <a:defRPr/>
              </a:pPr>
              <a:t>25.5.2018</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fld id="{ADCCC770-6C57-40FE-95F3-94ECEAD41C4C}" type="slidenum">
              <a:rPr lang="fi-FI" altLang="en-US"/>
              <a:pPr/>
              <a:t>‹#›</a:t>
            </a:fld>
            <a:endParaRPr lang="fi-FI" altLang="en-US"/>
          </a:p>
        </p:txBody>
      </p:sp>
    </p:spTree>
    <p:extLst>
      <p:ext uri="{BB962C8B-B14F-4D97-AF65-F5344CB8AC3E}">
        <p14:creationId xmlns:p14="http://schemas.microsoft.com/office/powerpoint/2010/main" val="378272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3305176"/>
            <a:ext cx="7772400" cy="1021556"/>
          </a:xfrm>
        </p:spPr>
        <p:txBody>
          <a:bodyPr anchor="t"/>
          <a:lstStyle>
            <a:lvl1pPr algn="l">
              <a:defRPr sz="4000" b="1" cap="all"/>
            </a:lvl1pPr>
          </a:lstStyle>
          <a:p>
            <a:r>
              <a:rPr lang="fi-FI" smtClean="0"/>
              <a:t>Muokkaa perustyylejä naps.</a:t>
            </a:r>
            <a:endParaRPr lang="fi-FI"/>
          </a:p>
        </p:txBody>
      </p:sp>
      <p:sp>
        <p:nvSpPr>
          <p:cNvPr id="3" name="Tekstin paikkamerkki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10B5E7F3-5CEA-4E6E-890D-CC301195ACFE}" type="datetime1">
              <a:rPr lang="fi-FI"/>
              <a:pPr>
                <a:defRPr/>
              </a:pPr>
              <a:t>25.5.2018</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fld id="{373AB033-2CDD-49EA-B69B-3D70C3620906}" type="slidenum">
              <a:rPr lang="fi-FI" altLang="en-US"/>
              <a:pPr/>
              <a:t>‹#›</a:t>
            </a:fld>
            <a:endParaRPr lang="fi-FI" altLang="en-US"/>
          </a:p>
        </p:txBody>
      </p:sp>
    </p:spTree>
    <p:extLst>
      <p:ext uri="{BB962C8B-B14F-4D97-AF65-F5344CB8AC3E}">
        <p14:creationId xmlns:p14="http://schemas.microsoft.com/office/powerpoint/2010/main" val="3913133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8FBBD27C-C617-452F-AA99-54C8EBCC9660}" type="datetime1">
              <a:rPr lang="fi-FI"/>
              <a:pPr>
                <a:defRPr/>
              </a:pPr>
              <a:t>25.5.2018</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fld id="{180BC7A0-3751-4943-8B97-F3426592A5A2}" type="slidenum">
              <a:rPr lang="fi-FI" altLang="en-US"/>
              <a:pPr/>
              <a:t>‹#›</a:t>
            </a:fld>
            <a:endParaRPr lang="fi-FI" altLang="en-US"/>
          </a:p>
        </p:txBody>
      </p:sp>
    </p:spTree>
    <p:extLst>
      <p:ext uri="{BB962C8B-B14F-4D97-AF65-F5344CB8AC3E}">
        <p14:creationId xmlns:p14="http://schemas.microsoft.com/office/powerpoint/2010/main" val="17443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naps.</a:t>
            </a:r>
            <a:endParaRPr lang="fi-FI"/>
          </a:p>
        </p:txBody>
      </p:sp>
      <p:sp>
        <p:nvSpPr>
          <p:cNvPr id="3" name="Tekstin paikkamerkki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a:defRPr/>
            </a:lvl1pPr>
          </a:lstStyle>
          <a:p>
            <a:pPr>
              <a:defRPr/>
            </a:pPr>
            <a:fld id="{6F77EF8A-6C7D-472D-9B4C-49E711C68DBB}" type="datetime1">
              <a:rPr lang="fi-FI"/>
              <a:pPr>
                <a:defRPr/>
              </a:pPr>
              <a:t>25.5.2018</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fld id="{4741DED1-6B27-47E6-B198-222A9C300F91}" type="slidenum">
              <a:rPr lang="fi-FI" altLang="en-US"/>
              <a:pPr/>
              <a:t>‹#›</a:t>
            </a:fld>
            <a:endParaRPr lang="fi-FI" altLang="en-US"/>
          </a:p>
        </p:txBody>
      </p:sp>
    </p:spTree>
    <p:extLst>
      <p:ext uri="{BB962C8B-B14F-4D97-AF65-F5344CB8AC3E}">
        <p14:creationId xmlns:p14="http://schemas.microsoft.com/office/powerpoint/2010/main" val="1532804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äivämäärän paikkamerkki 3"/>
          <p:cNvSpPr>
            <a:spLocks noGrp="1"/>
          </p:cNvSpPr>
          <p:nvPr>
            <p:ph type="dt" sz="half" idx="10"/>
          </p:nvPr>
        </p:nvSpPr>
        <p:spPr/>
        <p:txBody>
          <a:bodyPr/>
          <a:lstStyle>
            <a:lvl1pPr>
              <a:defRPr/>
            </a:lvl1pPr>
          </a:lstStyle>
          <a:p>
            <a:pPr>
              <a:defRPr/>
            </a:pPr>
            <a:fld id="{EDA1349F-72AF-4B9E-95D0-6A3CD02EB098}" type="datetime1">
              <a:rPr lang="fi-FI"/>
              <a:pPr>
                <a:defRPr/>
              </a:pPr>
              <a:t>25.5.2018</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fld id="{847C0E70-512F-47D5-9500-D8F8623E0C2E}" type="slidenum">
              <a:rPr lang="fi-FI" altLang="en-US"/>
              <a:pPr/>
              <a:t>‹#›</a:t>
            </a:fld>
            <a:endParaRPr lang="fi-FI" altLang="en-US"/>
          </a:p>
        </p:txBody>
      </p:sp>
    </p:spTree>
    <p:extLst>
      <p:ext uri="{BB962C8B-B14F-4D97-AF65-F5344CB8AC3E}">
        <p14:creationId xmlns:p14="http://schemas.microsoft.com/office/powerpoint/2010/main" val="418749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AF8B82E2-FF0D-4200-B5E9-C0E9A56AD296}" type="datetime1">
              <a:rPr lang="fi-FI"/>
              <a:pPr>
                <a:defRPr/>
              </a:pPr>
              <a:t>25.5.2018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fld id="{460383A9-D711-4464-92E8-0A8C01CC8404}" type="slidenum">
              <a:rPr lang="fi-FI" altLang="en-US"/>
              <a:pPr/>
              <a:t>‹#›</a:t>
            </a:fld>
            <a:endParaRPr lang="fi-FI" altLang="en-US"/>
          </a:p>
        </p:txBody>
      </p:sp>
    </p:spTree>
    <p:extLst>
      <p:ext uri="{BB962C8B-B14F-4D97-AF65-F5344CB8AC3E}">
        <p14:creationId xmlns:p14="http://schemas.microsoft.com/office/powerpoint/2010/main" val="309818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ADC31E17-6A55-4911-B1AE-7658C2097654}" type="datetime1">
              <a:rPr lang="fi-FI"/>
              <a:pPr>
                <a:defRPr/>
              </a:pPr>
              <a:t>25.5.2018</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fld id="{74C86C36-A0BC-440A-89F0-6FA92E6267AF}" type="slidenum">
              <a:rPr lang="fi-FI" altLang="en-US"/>
              <a:pPr/>
              <a:t>‹#›</a:t>
            </a:fld>
            <a:endParaRPr lang="fi-FI" altLang="en-US"/>
          </a:p>
        </p:txBody>
      </p:sp>
    </p:spTree>
    <p:extLst>
      <p:ext uri="{BB962C8B-B14F-4D97-AF65-F5344CB8AC3E}">
        <p14:creationId xmlns:p14="http://schemas.microsoft.com/office/powerpoint/2010/main" val="8864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1" y="204787"/>
            <a:ext cx="3008313" cy="871538"/>
          </a:xfrm>
        </p:spPr>
        <p:txBody>
          <a:bodyPr anchor="b"/>
          <a:lstStyle>
            <a:lvl1pPr algn="l">
              <a:defRPr sz="2000" b="1"/>
            </a:lvl1pPr>
          </a:lstStyle>
          <a:p>
            <a:r>
              <a:rPr lang="fi-FI" smtClean="0"/>
              <a:t>Muokkaa perustyylejä naps.</a:t>
            </a:r>
            <a:endParaRPr lang="fi-FI"/>
          </a:p>
        </p:txBody>
      </p:sp>
      <p:sp>
        <p:nvSpPr>
          <p:cNvPr id="3" name="Sisällön paikkamerkk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A8162965-C60D-49EB-ACA4-EE3AA3878427}" type="datetime1">
              <a:rPr lang="fi-FI"/>
              <a:pPr>
                <a:defRPr/>
              </a:pPr>
              <a:t>25.5.2018</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fld id="{A22458D0-5195-46DB-AB13-7F78E137385D}" type="slidenum">
              <a:rPr lang="fi-FI" altLang="en-US"/>
              <a:pPr/>
              <a:t>‹#›</a:t>
            </a:fld>
            <a:endParaRPr lang="fi-FI" altLang="en-US"/>
          </a:p>
        </p:txBody>
      </p:sp>
    </p:spTree>
    <p:extLst>
      <p:ext uri="{BB962C8B-B14F-4D97-AF65-F5344CB8AC3E}">
        <p14:creationId xmlns:p14="http://schemas.microsoft.com/office/powerpoint/2010/main" val="4165371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3600450"/>
            <a:ext cx="5486400" cy="425054"/>
          </a:xfrm>
        </p:spPr>
        <p:txBody>
          <a:bodyPr anchor="b"/>
          <a:lstStyle>
            <a:lvl1pPr algn="l">
              <a:defRPr sz="2000" b="1"/>
            </a:lvl1pPr>
          </a:lstStyle>
          <a:p>
            <a:r>
              <a:rPr lang="fi-FI" smtClean="0"/>
              <a:t>Muokkaa perustyylejä naps.</a:t>
            </a:r>
            <a:endParaRPr lang="fi-FI"/>
          </a:p>
        </p:txBody>
      </p:sp>
      <p:sp>
        <p:nvSpPr>
          <p:cNvPr id="3" name="Kuvan paikkamerkki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1C6DD5BC-276A-4F52-BC89-772EA6803B67}" type="datetime1">
              <a:rPr lang="fi-FI"/>
              <a:pPr>
                <a:defRPr/>
              </a:pPr>
              <a:t>25.5.2018</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fld id="{E2F2ED8C-3027-460B-818F-90EBA609262A}" type="slidenum">
              <a:rPr lang="fi-FI" altLang="en-US"/>
              <a:pPr/>
              <a:t>‹#›</a:t>
            </a:fld>
            <a:endParaRPr lang="fi-FI" altLang="en-US"/>
          </a:p>
        </p:txBody>
      </p:sp>
    </p:spTree>
    <p:extLst>
      <p:ext uri="{BB962C8B-B14F-4D97-AF65-F5344CB8AC3E}">
        <p14:creationId xmlns:p14="http://schemas.microsoft.com/office/powerpoint/2010/main" val="2628116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65971733-C90C-4C3A-AFA6-724E221D1B52}" type="datetime1">
              <a:rPr lang="fi-FI"/>
              <a:pPr>
                <a:defRPr/>
              </a:pPr>
              <a:t>25.5.2018</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fld id="{61F75035-1893-42B7-8947-55BD3FF8E05C}" type="slidenum">
              <a:rPr lang="fi-FI" altLang="en-US"/>
              <a:pPr/>
              <a:t>‹#›</a:t>
            </a:fld>
            <a:endParaRPr lang="fi-FI" altLang="en-US"/>
          </a:p>
        </p:txBody>
      </p:sp>
    </p:spTree>
    <p:extLst>
      <p:ext uri="{BB962C8B-B14F-4D97-AF65-F5344CB8AC3E}">
        <p14:creationId xmlns:p14="http://schemas.microsoft.com/office/powerpoint/2010/main" val="926722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05979"/>
            <a:ext cx="2057400" cy="4388644"/>
          </a:xfrm>
        </p:spPr>
        <p:txBody>
          <a:bodyPr vert="eaVert"/>
          <a:lstStyle/>
          <a:p>
            <a:r>
              <a:rPr lang="fi-FI" smtClean="0"/>
              <a:t>Muokkaa perustyylejä naps.</a:t>
            </a:r>
            <a:endParaRPr lang="fi-FI"/>
          </a:p>
        </p:txBody>
      </p:sp>
      <p:sp>
        <p:nvSpPr>
          <p:cNvPr id="3" name="Pystysuoran tekstin paikkamerkki 2"/>
          <p:cNvSpPr>
            <a:spLocks noGrp="1"/>
          </p:cNvSpPr>
          <p:nvPr>
            <p:ph type="body" orient="vert" idx="1"/>
          </p:nvPr>
        </p:nvSpPr>
        <p:spPr>
          <a:xfrm>
            <a:off x="457200" y="205979"/>
            <a:ext cx="6019800" cy="4388644"/>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fld id="{68280B23-EEBF-4279-B387-391FD9BA7FC3}" type="datetime1">
              <a:rPr lang="fi-FI"/>
              <a:pPr>
                <a:defRPr/>
              </a:pPr>
              <a:t>25.5.2018</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fld id="{B359B569-D49B-4CCA-81EE-B60DE982B7DE}" type="slidenum">
              <a:rPr lang="fi-FI" altLang="en-US"/>
              <a:pPr/>
              <a:t>‹#›</a:t>
            </a:fld>
            <a:endParaRPr lang="fi-FI" altLang="en-US"/>
          </a:p>
        </p:txBody>
      </p:sp>
    </p:spTree>
    <p:extLst>
      <p:ext uri="{BB962C8B-B14F-4D97-AF65-F5344CB8AC3E}">
        <p14:creationId xmlns:p14="http://schemas.microsoft.com/office/powerpoint/2010/main" val="2597963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äivämäärän paikkamerkki 3"/>
          <p:cNvSpPr>
            <a:spLocks noGrp="1"/>
          </p:cNvSpPr>
          <p:nvPr>
            <p:ph type="dt" sz="half" idx="10"/>
          </p:nvPr>
        </p:nvSpPr>
        <p:spPr/>
        <p:txBody>
          <a:bodyPr/>
          <a:lstStyle>
            <a:lvl1pPr>
              <a:defRPr/>
            </a:lvl1pPr>
          </a:lstStyle>
          <a:p>
            <a:pPr>
              <a:defRPr/>
            </a:pPr>
            <a:fld id="{415D75E6-0D14-44F7-BD14-D0BC4DF0FA7F}" type="datetime1">
              <a:rPr lang="fi-FI"/>
              <a:pPr>
                <a:defRPr/>
              </a:pPr>
              <a:t>25.5.2018</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fld id="{55C6AEFE-1540-4B57-8296-38BC9ECED5D9}" type="slidenum">
              <a:rPr lang="fi-FI" altLang="en-US"/>
              <a:pPr/>
              <a:t>‹#›</a:t>
            </a:fld>
            <a:endParaRPr lang="fi-FI" altLang="en-US"/>
          </a:p>
        </p:txBody>
      </p:sp>
    </p:spTree>
    <p:extLst>
      <p:ext uri="{BB962C8B-B14F-4D97-AF65-F5344CB8AC3E}">
        <p14:creationId xmlns:p14="http://schemas.microsoft.com/office/powerpoint/2010/main" val="308562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3305176"/>
            <a:ext cx="8128621" cy="1021556"/>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005939"/>
            <a:ext cx="8128621"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lvl1pPr>
              <a:defRPr/>
            </a:lvl1pPr>
          </a:lstStyle>
          <a:p>
            <a:pPr>
              <a:defRPr/>
            </a:pPr>
            <a:fld id="{E3E8078C-BB40-4CCE-B18E-5B60B71BC5A0}" type="datetime1">
              <a:rPr lang="fi-FI"/>
              <a:pPr>
                <a:defRPr/>
              </a:pPr>
              <a:t>25.5.2018</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fld id="{266B57A3-E957-4292-87F1-32F568269521}" type="slidenum">
              <a:rPr lang="fi-FI" altLang="en-US"/>
              <a:pPr/>
              <a:t>‹#›</a:t>
            </a:fld>
            <a:endParaRPr lang="fi-FI" altLang="en-US"/>
          </a:p>
        </p:txBody>
      </p:sp>
    </p:spTree>
    <p:extLst>
      <p:ext uri="{BB962C8B-B14F-4D97-AF65-F5344CB8AC3E}">
        <p14:creationId xmlns:p14="http://schemas.microsoft.com/office/powerpoint/2010/main" val="260750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669915" y="284416"/>
            <a:ext cx="8206752" cy="857250"/>
          </a:xfrm>
        </p:spPr>
        <p:txBody>
          <a:bodyPr/>
          <a:lstStyle/>
          <a:p>
            <a:r>
              <a:rPr lang="fi-FI" smtClean="0"/>
              <a:t>Muokkaa perustyyl. napsautt.</a:t>
            </a:r>
            <a:endParaRPr lang="fi-FI"/>
          </a:p>
        </p:txBody>
      </p:sp>
      <p:sp>
        <p:nvSpPr>
          <p:cNvPr id="3" name="Sisällön paikkamerkki 2"/>
          <p:cNvSpPr>
            <a:spLocks noGrp="1"/>
          </p:cNvSpPr>
          <p:nvPr>
            <p:ph sz="half" idx="1"/>
          </p:nvPr>
        </p:nvSpPr>
        <p:spPr>
          <a:xfrm>
            <a:off x="669915" y="1200151"/>
            <a:ext cx="389099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97459" y="1200151"/>
            <a:ext cx="4179208"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01BE5646-4E5D-4F08-A410-032FFA753597}" type="datetime1">
              <a:rPr lang="fi-FI"/>
              <a:pPr>
                <a:defRPr/>
              </a:pPr>
              <a:t>25.5.2018</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fld id="{62EF6167-6EBE-4F0E-A22E-4476CD8BA758}" type="slidenum">
              <a:rPr lang="fi-FI" altLang="en-US"/>
              <a:pPr/>
              <a:t>‹#›</a:t>
            </a:fld>
            <a:endParaRPr lang="fi-FI" altLang="en-US"/>
          </a:p>
        </p:txBody>
      </p:sp>
    </p:spTree>
    <p:extLst>
      <p:ext uri="{BB962C8B-B14F-4D97-AF65-F5344CB8AC3E}">
        <p14:creationId xmlns:p14="http://schemas.microsoft.com/office/powerpoint/2010/main" val="287121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21334" y="122891"/>
            <a:ext cx="8229600" cy="776977"/>
          </a:xfrm>
        </p:spPr>
        <p:txBody>
          <a:bodyPr/>
          <a:lstStyle>
            <a:lvl1pPr>
              <a:defRPr/>
            </a:lvl1pPr>
          </a:lstStyle>
          <a:p>
            <a:r>
              <a:rPr lang="fi-FI" smtClean="0"/>
              <a:t>Muokkaa perustyyl. napsautt.</a:t>
            </a:r>
            <a:endParaRPr lang="fi-FI" dirty="0"/>
          </a:p>
        </p:txBody>
      </p:sp>
      <p:sp>
        <p:nvSpPr>
          <p:cNvPr id="3" name="Tekstin paikkamerkki 2"/>
          <p:cNvSpPr>
            <a:spLocks noGrp="1"/>
          </p:cNvSpPr>
          <p:nvPr>
            <p:ph type="body" idx="1"/>
          </p:nvPr>
        </p:nvSpPr>
        <p:spPr>
          <a:xfrm>
            <a:off x="621334" y="1151335"/>
            <a:ext cx="387605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621334" y="1631156"/>
            <a:ext cx="387605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4752082" y="1151335"/>
            <a:ext cx="409885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4752082" y="1631156"/>
            <a:ext cx="409885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a:defRPr/>
            </a:lvl1pPr>
          </a:lstStyle>
          <a:p>
            <a:pPr>
              <a:defRPr/>
            </a:pPr>
            <a:fld id="{FC74FA9A-7EFA-4C0A-BFA7-7EA8536AB89B}" type="datetime1">
              <a:rPr lang="fi-FI"/>
              <a:pPr>
                <a:defRPr/>
              </a:pPr>
              <a:t>25.5.2018</a:t>
            </a:fld>
            <a:endParaRPr lang="fi-FI" dirty="0"/>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fld id="{D95D9445-E6EE-4CEC-A1B5-3B0B122552A8}" type="slidenum">
              <a:rPr lang="fi-FI" altLang="en-US"/>
              <a:pPr/>
              <a:t>‹#›</a:t>
            </a:fld>
            <a:endParaRPr lang="fi-FI" altLang="en-US"/>
          </a:p>
        </p:txBody>
      </p:sp>
    </p:spTree>
    <p:extLst>
      <p:ext uri="{BB962C8B-B14F-4D97-AF65-F5344CB8AC3E}">
        <p14:creationId xmlns:p14="http://schemas.microsoft.com/office/powerpoint/2010/main" val="397261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20ED8128-6C5B-4ED6-9578-8BA47073BC91}" type="datetime1">
              <a:rPr lang="fi-FI"/>
              <a:pPr>
                <a:defRPr/>
              </a:pPr>
              <a:t>25.5.2018</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fld id="{F58B5B23-8FE7-4CE4-B4B8-2815E837EF83}" type="slidenum">
              <a:rPr lang="fi-FI" altLang="en-US"/>
              <a:pPr/>
              <a:t>‹#›</a:t>
            </a:fld>
            <a:endParaRPr lang="fi-FI" altLang="en-US"/>
          </a:p>
        </p:txBody>
      </p:sp>
    </p:spTree>
    <p:extLst>
      <p:ext uri="{BB962C8B-B14F-4D97-AF65-F5344CB8AC3E}">
        <p14:creationId xmlns:p14="http://schemas.microsoft.com/office/powerpoint/2010/main" val="393393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B8ECFAA2-F813-4CBD-93C4-97A5A47A8687}" type="datetime1">
              <a:rPr lang="fi-FI"/>
              <a:pPr>
                <a:defRPr/>
              </a:pPr>
              <a:t>25.5.2018</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fld id="{17ED605C-CEAD-4E21-A77E-FE3EB962F330}" type="slidenum">
              <a:rPr lang="fi-FI" altLang="en-US"/>
              <a:pPr/>
              <a:t>‹#›</a:t>
            </a:fld>
            <a:endParaRPr lang="fi-FI" altLang="en-US"/>
          </a:p>
        </p:txBody>
      </p:sp>
    </p:spTree>
    <p:extLst>
      <p:ext uri="{BB962C8B-B14F-4D97-AF65-F5344CB8AC3E}">
        <p14:creationId xmlns:p14="http://schemas.microsoft.com/office/powerpoint/2010/main" val="208608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66738" y="204787"/>
            <a:ext cx="2898776" cy="871538"/>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04788"/>
            <a:ext cx="527588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566739" y="1076326"/>
            <a:ext cx="289877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Päivämäärän paikkamerkki 3"/>
          <p:cNvSpPr>
            <a:spLocks noGrp="1"/>
          </p:cNvSpPr>
          <p:nvPr>
            <p:ph type="dt" sz="half" idx="10"/>
          </p:nvPr>
        </p:nvSpPr>
        <p:spPr/>
        <p:txBody>
          <a:bodyPr/>
          <a:lstStyle>
            <a:lvl1pPr>
              <a:defRPr/>
            </a:lvl1pPr>
          </a:lstStyle>
          <a:p>
            <a:pPr>
              <a:defRPr/>
            </a:pPr>
            <a:fld id="{02E34418-884B-40A8-8BB5-977365A40303}" type="datetime1">
              <a:rPr lang="fi-FI"/>
              <a:pPr>
                <a:defRPr/>
              </a:pPr>
              <a:t>25.5.2018</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fld id="{3B3EF71D-53E4-4B61-8CBA-48B5B8855B43}" type="slidenum">
              <a:rPr lang="fi-FI" altLang="en-US"/>
              <a:pPr/>
              <a:t>‹#›</a:t>
            </a:fld>
            <a:endParaRPr lang="fi-FI" altLang="en-US"/>
          </a:p>
        </p:txBody>
      </p:sp>
    </p:spTree>
    <p:extLst>
      <p:ext uri="{BB962C8B-B14F-4D97-AF65-F5344CB8AC3E}">
        <p14:creationId xmlns:p14="http://schemas.microsoft.com/office/powerpoint/2010/main" val="370609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065396" y="3600450"/>
            <a:ext cx="5486400" cy="425054"/>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2065396"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kstin paikkamerkki 3"/>
          <p:cNvSpPr>
            <a:spLocks noGrp="1"/>
          </p:cNvSpPr>
          <p:nvPr>
            <p:ph type="body" sz="half" idx="2"/>
          </p:nvPr>
        </p:nvSpPr>
        <p:spPr>
          <a:xfrm>
            <a:off x="2065396"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Päivämäärän paikkamerkki 3"/>
          <p:cNvSpPr>
            <a:spLocks noGrp="1"/>
          </p:cNvSpPr>
          <p:nvPr>
            <p:ph type="dt" sz="half" idx="10"/>
          </p:nvPr>
        </p:nvSpPr>
        <p:spPr/>
        <p:txBody>
          <a:bodyPr/>
          <a:lstStyle>
            <a:lvl1pPr>
              <a:defRPr/>
            </a:lvl1pPr>
          </a:lstStyle>
          <a:p>
            <a:pPr>
              <a:defRPr/>
            </a:pPr>
            <a:fld id="{EF630FFF-A9FC-4961-AE9C-50C9D124A512}" type="datetime1">
              <a:rPr lang="fi-FI"/>
              <a:pPr>
                <a:defRPr/>
              </a:pPr>
              <a:t>25.5.2018</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fld id="{55B022E1-B551-4FB4-8FB7-FD6A163A9711}" type="slidenum">
              <a:rPr lang="fi-FI" altLang="en-US"/>
              <a:pPr/>
              <a:t>‹#›</a:t>
            </a:fld>
            <a:endParaRPr lang="fi-FI" altLang="en-US"/>
          </a:p>
        </p:txBody>
      </p:sp>
    </p:spTree>
    <p:extLst>
      <p:ext uri="{BB962C8B-B14F-4D97-AF65-F5344CB8AC3E}">
        <p14:creationId xmlns:p14="http://schemas.microsoft.com/office/powerpoint/2010/main" val="193975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20713" y="3429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Muokkaa perustyylejä naps.</a:t>
            </a:r>
          </a:p>
        </p:txBody>
      </p:sp>
      <p:sp>
        <p:nvSpPr>
          <p:cNvPr id="1027" name="Tekstin paikkamerkki 2"/>
          <p:cNvSpPr>
            <a:spLocks noGrp="1"/>
          </p:cNvSpPr>
          <p:nvPr>
            <p:ph type="body" idx="1"/>
          </p:nvPr>
        </p:nvSpPr>
        <p:spPr bwMode="auto">
          <a:xfrm>
            <a:off x="620713" y="1373188"/>
            <a:ext cx="822960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6962775" y="4767263"/>
            <a:ext cx="1055688"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cs typeface="Arial"/>
              </a:defRPr>
            </a:lvl1pPr>
          </a:lstStyle>
          <a:p>
            <a:pPr>
              <a:defRPr/>
            </a:pPr>
            <a:fld id="{D8BD861F-ED3A-4FF2-85E3-B1D44AC185C2}" type="datetime1">
              <a:rPr lang="fi-FI"/>
              <a:pPr>
                <a:defRPr/>
              </a:pPr>
              <a:t>25.5.2018</a:t>
            </a:fld>
            <a:endParaRPr lang="fi-FI" dirty="0"/>
          </a:p>
        </p:txBody>
      </p:sp>
      <p:sp>
        <p:nvSpPr>
          <p:cNvPr id="5" name="Alatunnisteen paikkamerkki 4"/>
          <p:cNvSpPr>
            <a:spLocks noGrp="1"/>
          </p:cNvSpPr>
          <p:nvPr>
            <p:ph type="ftr" sz="quarter" idx="3"/>
          </p:nvPr>
        </p:nvSpPr>
        <p:spPr>
          <a:xfrm>
            <a:off x="3487738" y="4767263"/>
            <a:ext cx="3335337"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cs typeface="Arial"/>
              </a:defRPr>
            </a:lvl1pPr>
          </a:lstStyle>
          <a:p>
            <a:pPr>
              <a:defRPr/>
            </a:pPr>
            <a:endParaRPr lang="fi-FI"/>
          </a:p>
        </p:txBody>
      </p:sp>
      <p:sp>
        <p:nvSpPr>
          <p:cNvPr id="6" name="Dian numeron paikkamerkki 5"/>
          <p:cNvSpPr>
            <a:spLocks noGrp="1"/>
          </p:cNvSpPr>
          <p:nvPr>
            <p:ph type="sldNum" sz="quarter" idx="4"/>
          </p:nvPr>
        </p:nvSpPr>
        <p:spPr>
          <a:xfrm>
            <a:off x="8170863" y="4767263"/>
            <a:ext cx="67945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B6E6D84-0F31-4A95-AF26-BFF55B02C17E}" type="slidenum">
              <a:rPr lang="fi-FI" altLang="en-US"/>
              <a:pPr/>
              <a:t>‹#›</a:t>
            </a:fld>
            <a:endParaRPr lang="fi-FI" altLang="en-US"/>
          </a:p>
        </p:txBody>
      </p:sp>
    </p:spTree>
  </p:cSld>
  <p:clrMap bg1="lt1" tx1="dk1" bg2="lt2" tx2="dk2" accent1="accent1" accent2="accent2" accent3="accent3" accent4="accent4" accent5="accent5" accent6="accent6" hlink="hlink" folHlink="folHlink"/>
  <p:sldLayoutIdLst>
    <p:sldLayoutId id="214748377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76" r:id="rId11"/>
    <p:sldLayoutId id="2147483777" r:id="rId12"/>
    <p:sldLayoutId id="2147483778" r:id="rId13"/>
  </p:sldLayoutIdLst>
  <p:timing>
    <p:tnLst>
      <p:par>
        <p:cTn id="1" dur="indefinite" restart="never" nodeType="tmRoot"/>
      </p:par>
    </p:tnLst>
  </p:timing>
  <p:hf hdr="0"/>
  <p:txStyles>
    <p:titleStyle>
      <a:lvl1pPr algn="l" defTabSz="457200" rtl="0" eaLnBrk="1" fontAlgn="base" hangingPunct="1">
        <a:spcBef>
          <a:spcPct val="0"/>
        </a:spcBef>
        <a:spcAft>
          <a:spcPct val="0"/>
        </a:spcAft>
        <a:defRPr sz="4000" kern="1200">
          <a:solidFill>
            <a:schemeClr val="tx1"/>
          </a:solidFill>
          <a:latin typeface="Arial Black" pitchFamily="34" charset="0"/>
          <a:ea typeface="+mj-ea"/>
          <a:cs typeface="Arial"/>
        </a:defRPr>
      </a:lvl1pPr>
      <a:lvl2pPr algn="l" defTabSz="457200" rtl="0" eaLnBrk="1" fontAlgn="base" hangingPunct="1">
        <a:spcBef>
          <a:spcPct val="0"/>
        </a:spcBef>
        <a:spcAft>
          <a:spcPct val="0"/>
        </a:spcAft>
        <a:defRPr sz="4000">
          <a:solidFill>
            <a:schemeClr val="tx1"/>
          </a:solidFill>
          <a:latin typeface="Arial Black" pitchFamily="34" charset="0"/>
          <a:cs typeface="Arial" charset="0"/>
        </a:defRPr>
      </a:lvl2pPr>
      <a:lvl3pPr algn="l" defTabSz="457200" rtl="0" eaLnBrk="1" fontAlgn="base" hangingPunct="1">
        <a:spcBef>
          <a:spcPct val="0"/>
        </a:spcBef>
        <a:spcAft>
          <a:spcPct val="0"/>
        </a:spcAft>
        <a:defRPr sz="4000">
          <a:solidFill>
            <a:schemeClr val="tx1"/>
          </a:solidFill>
          <a:latin typeface="Arial Black" pitchFamily="34" charset="0"/>
          <a:cs typeface="Arial" charset="0"/>
        </a:defRPr>
      </a:lvl3pPr>
      <a:lvl4pPr algn="l" defTabSz="457200" rtl="0" eaLnBrk="1" fontAlgn="base" hangingPunct="1">
        <a:spcBef>
          <a:spcPct val="0"/>
        </a:spcBef>
        <a:spcAft>
          <a:spcPct val="0"/>
        </a:spcAft>
        <a:defRPr sz="4000">
          <a:solidFill>
            <a:schemeClr val="tx1"/>
          </a:solidFill>
          <a:latin typeface="Arial Black" pitchFamily="34" charset="0"/>
          <a:cs typeface="Arial" charset="0"/>
        </a:defRPr>
      </a:lvl4pPr>
      <a:lvl5pPr algn="l" defTabSz="457200" rtl="0" eaLnBrk="1" fontAlgn="base" hangingPunct="1">
        <a:spcBef>
          <a:spcPct val="0"/>
        </a:spcBef>
        <a:spcAft>
          <a:spcPct val="0"/>
        </a:spcAft>
        <a:defRPr sz="4000">
          <a:solidFill>
            <a:schemeClr val="tx1"/>
          </a:solidFill>
          <a:latin typeface="Arial Black" pitchFamily="34" charset="0"/>
          <a:cs typeface="Arial" charset="0"/>
        </a:defRPr>
      </a:lvl5pPr>
      <a:lvl6pPr marL="457200" algn="l" defTabSz="457200" rtl="0" eaLnBrk="1" fontAlgn="base" hangingPunct="1">
        <a:spcBef>
          <a:spcPct val="0"/>
        </a:spcBef>
        <a:spcAft>
          <a:spcPct val="0"/>
        </a:spcAft>
        <a:defRPr sz="4000">
          <a:solidFill>
            <a:schemeClr val="tx1"/>
          </a:solidFill>
          <a:latin typeface="Arial Black" pitchFamily="34" charset="0"/>
          <a:cs typeface="Arial" charset="0"/>
        </a:defRPr>
      </a:lvl6pPr>
      <a:lvl7pPr marL="914400" algn="l" defTabSz="457200" rtl="0" eaLnBrk="1" fontAlgn="base" hangingPunct="1">
        <a:spcBef>
          <a:spcPct val="0"/>
        </a:spcBef>
        <a:spcAft>
          <a:spcPct val="0"/>
        </a:spcAft>
        <a:defRPr sz="4000">
          <a:solidFill>
            <a:schemeClr val="tx1"/>
          </a:solidFill>
          <a:latin typeface="Arial Black" pitchFamily="34" charset="0"/>
          <a:cs typeface="Arial" charset="0"/>
        </a:defRPr>
      </a:lvl7pPr>
      <a:lvl8pPr marL="1371600" algn="l" defTabSz="457200" rtl="0" eaLnBrk="1" fontAlgn="base" hangingPunct="1">
        <a:spcBef>
          <a:spcPct val="0"/>
        </a:spcBef>
        <a:spcAft>
          <a:spcPct val="0"/>
        </a:spcAft>
        <a:defRPr sz="4000">
          <a:solidFill>
            <a:schemeClr val="tx1"/>
          </a:solidFill>
          <a:latin typeface="Arial Black" pitchFamily="34" charset="0"/>
          <a:cs typeface="Arial" charset="0"/>
        </a:defRPr>
      </a:lvl8pPr>
      <a:lvl9pPr marL="1828800" algn="l" defTabSz="457200" rtl="0" eaLnBrk="1" fontAlgn="base" hangingPunct="1">
        <a:spcBef>
          <a:spcPct val="0"/>
        </a:spcBef>
        <a:spcAft>
          <a:spcPct val="0"/>
        </a:spcAft>
        <a:defRPr sz="4000">
          <a:solidFill>
            <a:schemeClr val="tx1"/>
          </a:solidFill>
          <a:latin typeface="Arial Black" pitchFamily="34" charset="0"/>
          <a:cs typeface="Arial"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Otsikon paikkamerkki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Muokkaa perustyylejä naps.</a:t>
            </a:r>
          </a:p>
        </p:txBody>
      </p:sp>
      <p:sp>
        <p:nvSpPr>
          <p:cNvPr id="2051" name="Tekstin paikkamerkki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5A8471-F7F4-4236-A543-B48633749BFB}" type="datetime1">
              <a:rPr lang="fi-FI"/>
              <a:pPr>
                <a:defRPr/>
              </a:pPr>
              <a:t>25.5.2018</a:t>
            </a:fld>
            <a:endParaRPr lang="fi-FI"/>
          </a:p>
        </p:txBody>
      </p:sp>
      <p:sp>
        <p:nvSpPr>
          <p:cNvPr id="5" name="Alatunnisteen paikkamerkki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0EB6458-F1F5-42BB-A3C1-737DB8404657}" type="slidenum">
              <a:rPr lang="fi-FI" altLang="en-US"/>
              <a:pPr/>
              <a:t>‹#›</a:t>
            </a:fld>
            <a:endParaRPr lang="fi-FI" altLang="en-US"/>
          </a:p>
        </p:txBody>
      </p:sp>
      <p:sp>
        <p:nvSpPr>
          <p:cNvPr id="2055" name="Tekstiruutu 6"/>
          <p:cNvSpPr txBox="1">
            <a:spLocks noChangeArrowheads="1"/>
          </p:cNvSpPr>
          <p:nvPr/>
        </p:nvSpPr>
        <p:spPr bwMode="auto">
          <a:xfrm>
            <a:off x="6996113" y="-7938"/>
            <a:ext cx="184150"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endParaRPr lang="fi-FI" smtClean="0">
              <a:cs typeface="Arial" charset="0"/>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aLEc13QSiI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5"/>
          <p:cNvSpPr>
            <a:spLocks noGrp="1"/>
          </p:cNvSpPr>
          <p:nvPr>
            <p:ph type="ctrTitle"/>
          </p:nvPr>
        </p:nvSpPr>
        <p:spPr>
          <a:xfrm>
            <a:off x="685800" y="941785"/>
            <a:ext cx="7772400" cy="1382315"/>
          </a:xfrm>
        </p:spPr>
        <p:txBody>
          <a:bodyPr/>
          <a:lstStyle/>
          <a:p>
            <a:r>
              <a:rPr lang="en-GB" smtClean="0"/>
              <a:t>Tampere University of Technology (TUT)</a:t>
            </a:r>
            <a:endParaRPr lang="en-GB" altLang="fi-FI" dirty="0" smtClean="0">
              <a:cs typeface="Arial" charset="0"/>
            </a:endParaRPr>
          </a:p>
        </p:txBody>
      </p:sp>
      <p:sp>
        <p:nvSpPr>
          <p:cNvPr id="6147" name="Alaotsikko 6"/>
          <p:cNvSpPr>
            <a:spLocks noGrp="1"/>
          </p:cNvSpPr>
          <p:nvPr>
            <p:ph type="subTitle" idx="1"/>
          </p:nvPr>
        </p:nvSpPr>
        <p:spPr>
          <a:xfrm>
            <a:off x="1371600" y="2582466"/>
            <a:ext cx="6400800" cy="1314450"/>
          </a:xfrm>
        </p:spPr>
        <p:txBody>
          <a:bodyPr/>
          <a:lstStyle/>
          <a:p>
            <a:r>
              <a:rPr lang="en-GB" smtClean="0"/>
              <a:t>Technology for the benefit of people and the environment</a:t>
            </a:r>
          </a:p>
          <a:p>
            <a:endParaRPr lang="en-GB" altLang="fi-FI" dirty="0" smtClean="0">
              <a:latin typeface="Arial" charset="0"/>
              <a:cs typeface="Arial" charset="0"/>
            </a:endParaRPr>
          </a:p>
        </p:txBody>
      </p:sp>
    </p:spTree>
    <p:extLst>
      <p:ext uri="{BB962C8B-B14F-4D97-AF65-F5344CB8AC3E}">
        <p14:creationId xmlns:p14="http://schemas.microsoft.com/office/powerpoint/2010/main" val="3983932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82703">
            <a:off x="4381712" y="1744520"/>
            <a:ext cx="2775035" cy="2775035"/>
          </a:xfrm>
          <a:prstGeom prst="rect">
            <a:avLst/>
          </a:prstGeom>
        </p:spPr>
      </p:pic>
      <p:sp>
        <p:nvSpPr>
          <p:cNvPr id="2" name="Otsikko 1"/>
          <p:cNvSpPr>
            <a:spLocks noGrp="1"/>
          </p:cNvSpPr>
          <p:nvPr>
            <p:ph type="title"/>
          </p:nvPr>
        </p:nvSpPr>
        <p:spPr/>
        <p:txBody>
          <a:bodyPr/>
          <a:lstStyle/>
          <a:p>
            <a:r>
              <a:rPr lang="en-GB" dirty="0" smtClean="0">
                <a:solidFill>
                  <a:schemeClr val="accent1"/>
                </a:solidFill>
              </a:rPr>
              <a:t>TUT in numbers in 2017</a:t>
            </a:r>
            <a:endParaRPr lang="en-GB" dirty="0">
              <a:solidFill>
                <a:schemeClr val="accent1"/>
              </a:solidFill>
            </a:endParaRPr>
          </a:p>
        </p:txBody>
      </p:sp>
      <p:sp>
        <p:nvSpPr>
          <p:cNvPr id="4" name="Päivämäärän paikkamerkki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Alatunnisteen paikkamerkki 4"/>
          <p:cNvSpPr>
            <a:spLocks noGrp="1"/>
          </p:cNvSpPr>
          <p:nvPr>
            <p:ph type="ftr" sz="quarter" idx="11"/>
          </p:nvPr>
        </p:nvSpPr>
        <p:spPr/>
        <p:txBody>
          <a:bodyPr/>
          <a:lstStyle/>
          <a:p>
            <a:pPr>
              <a:defRPr/>
            </a:pPr>
            <a:endParaRPr lang="fi-FI" dirty="0"/>
          </a:p>
        </p:txBody>
      </p:sp>
      <p:sp>
        <p:nvSpPr>
          <p:cNvPr id="6" name="Dian numeron paikkamerkki 5"/>
          <p:cNvSpPr>
            <a:spLocks noGrp="1"/>
          </p:cNvSpPr>
          <p:nvPr>
            <p:ph type="sldNum" sz="quarter" idx="12"/>
          </p:nvPr>
        </p:nvSpPr>
        <p:spPr/>
        <p:txBody>
          <a:bodyPr/>
          <a:lstStyle/>
          <a:p>
            <a:pPr>
              <a:defRPr/>
            </a:pPr>
            <a:fld id="{FF541B8A-7DA6-4388-B0C8-360E8F15715B}" type="slidenum">
              <a:rPr lang="fi-FI" smtClean="0"/>
              <a:pPr>
                <a:defRPr/>
              </a:pPr>
              <a:t>10</a:t>
            </a:fld>
            <a:endParaRPr lang="en-GB" dirty="0"/>
          </a:p>
        </p:txBody>
      </p:sp>
      <p:pic>
        <p:nvPicPr>
          <p:cNvPr id="17" name="Kuva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67" y="2245426"/>
            <a:ext cx="2160000" cy="2145913"/>
          </a:xfrm>
          <a:prstGeom prst="rect">
            <a:avLst/>
          </a:prstGeom>
        </p:spPr>
      </p:pic>
      <p:sp>
        <p:nvSpPr>
          <p:cNvPr id="23" name="Tekstiruutu 22"/>
          <p:cNvSpPr txBox="1"/>
          <p:nvPr/>
        </p:nvSpPr>
        <p:spPr>
          <a:xfrm>
            <a:off x="833063" y="1300379"/>
            <a:ext cx="2275808" cy="677108"/>
          </a:xfrm>
          <a:prstGeom prst="rect">
            <a:avLst/>
          </a:prstGeom>
          <a:noFill/>
        </p:spPr>
        <p:txBody>
          <a:bodyPr wrap="square" rtlCol="0">
            <a:spAutoFit/>
          </a:bodyPr>
          <a:lstStyle/>
          <a:p>
            <a:pPr marL="0" indent="0" algn="ctr">
              <a:buNone/>
            </a:pPr>
            <a:r>
              <a:rPr lang="en-GB" sz="1600" dirty="0" smtClean="0">
                <a:solidFill>
                  <a:schemeClr val="tx2"/>
                </a:solidFill>
              </a:rPr>
              <a:t>Total funding</a:t>
            </a:r>
            <a:r>
              <a:rPr lang="en-GB" dirty="0" smtClean="0"/>
              <a:t> </a:t>
            </a:r>
            <a:r>
              <a:rPr dirty="0"/>
              <a:t/>
            </a:r>
            <a:br>
              <a:rPr dirty="0"/>
            </a:br>
            <a:r>
              <a:rPr lang="en-GB" sz="2000" dirty="0" smtClean="0">
                <a:solidFill>
                  <a:schemeClr val="accent3"/>
                </a:solidFill>
              </a:rPr>
              <a:t>134 MEUR</a:t>
            </a:r>
            <a:endParaRPr lang="en-GB" sz="2000" dirty="0">
              <a:solidFill>
                <a:schemeClr val="accent3"/>
              </a:solidFill>
            </a:endParaRPr>
          </a:p>
        </p:txBody>
      </p:sp>
      <p:sp>
        <p:nvSpPr>
          <p:cNvPr id="25" name="Tekstiruutu 24"/>
          <p:cNvSpPr txBox="1"/>
          <p:nvPr/>
        </p:nvSpPr>
        <p:spPr>
          <a:xfrm>
            <a:off x="1292307" y="2742286"/>
            <a:ext cx="1319646" cy="1282888"/>
          </a:xfrm>
          <a:prstGeom prst="rect">
            <a:avLst/>
          </a:prstGeom>
          <a:noFill/>
        </p:spPr>
        <p:txBody>
          <a:bodyPr wrap="none" rtlCol="0">
            <a:prstTxWarp prst="textArchDown">
              <a:avLst>
                <a:gd name="adj" fmla="val 21547159"/>
              </a:avLst>
            </a:prstTxWarp>
            <a:spAutoFit/>
          </a:bodyPr>
          <a:lstStyle/>
          <a:p>
            <a:pPr algn="ctr"/>
            <a:r>
              <a:rPr lang="en-GB" sz="1200" dirty="0" smtClean="0">
                <a:solidFill>
                  <a:schemeClr val="bg1"/>
                </a:solidFill>
              </a:rPr>
              <a:t>Supplementary funding </a:t>
            </a:r>
          </a:p>
          <a:p>
            <a:pPr algn="ctr"/>
            <a:r>
              <a:rPr lang="en-GB" sz="1200" dirty="0" smtClean="0">
                <a:solidFill>
                  <a:schemeClr val="bg1"/>
                </a:solidFill>
              </a:rPr>
              <a:t>56 MEUR</a:t>
            </a:r>
            <a:endParaRPr lang="en-GB" sz="1200" dirty="0">
              <a:solidFill>
                <a:schemeClr val="bg1"/>
              </a:solidFill>
            </a:endParaRPr>
          </a:p>
          <a:p>
            <a:pPr algn="ctr"/>
            <a:endParaRPr lang="en-GB" sz="1400" dirty="0">
              <a:solidFill>
                <a:schemeClr val="bg1"/>
              </a:solidFill>
            </a:endParaRPr>
          </a:p>
        </p:txBody>
      </p:sp>
      <p:sp>
        <p:nvSpPr>
          <p:cNvPr id="27" name="Tekstiruutu 26"/>
          <p:cNvSpPr txBox="1"/>
          <p:nvPr/>
        </p:nvSpPr>
        <p:spPr>
          <a:xfrm>
            <a:off x="1450981" y="2837240"/>
            <a:ext cx="1017203" cy="1146412"/>
          </a:xfrm>
          <a:prstGeom prst="rect">
            <a:avLst/>
          </a:prstGeom>
          <a:noFill/>
        </p:spPr>
        <p:txBody>
          <a:bodyPr wrap="none" rtlCol="0">
            <a:prstTxWarp prst="textArchUp">
              <a:avLst>
                <a:gd name="adj" fmla="val 10889203"/>
              </a:avLst>
            </a:prstTxWarp>
            <a:spAutoFit/>
          </a:bodyPr>
          <a:lstStyle/>
          <a:p>
            <a:pPr algn="ctr"/>
            <a:r>
              <a:rPr lang="en-GB" sz="1200" dirty="0">
                <a:solidFill>
                  <a:schemeClr val="bg1"/>
                </a:solidFill>
              </a:rPr>
              <a:t>State </a:t>
            </a:r>
            <a:r>
              <a:rPr lang="en-GB" sz="1200" dirty="0" smtClean="0">
                <a:solidFill>
                  <a:schemeClr val="bg1"/>
                </a:solidFill>
              </a:rPr>
              <a:t>funding </a:t>
            </a:r>
          </a:p>
          <a:p>
            <a:pPr algn="ctr"/>
            <a:r>
              <a:rPr lang="en-GB" sz="1200" dirty="0" smtClean="0">
                <a:solidFill>
                  <a:schemeClr val="bg1"/>
                </a:solidFill>
              </a:rPr>
              <a:t>78 MEUR</a:t>
            </a:r>
            <a:endParaRPr lang="en-GB" sz="1200" dirty="0">
              <a:solidFill>
                <a:schemeClr val="bg1"/>
              </a:solidFill>
            </a:endParaRPr>
          </a:p>
          <a:p>
            <a:pPr algn="ctr"/>
            <a:endParaRPr lang="en-GB" sz="1200" dirty="0">
              <a:solidFill>
                <a:schemeClr val="bg1"/>
              </a:solidFill>
            </a:endParaRPr>
          </a:p>
        </p:txBody>
      </p:sp>
      <p:sp>
        <p:nvSpPr>
          <p:cNvPr id="34" name="Tekstiruutu 33"/>
          <p:cNvSpPr txBox="1"/>
          <p:nvPr/>
        </p:nvSpPr>
        <p:spPr>
          <a:xfrm>
            <a:off x="6799704" y="3958162"/>
            <a:ext cx="1867819" cy="369332"/>
          </a:xfrm>
          <a:prstGeom prst="rect">
            <a:avLst/>
          </a:prstGeom>
          <a:noFill/>
        </p:spPr>
        <p:txBody>
          <a:bodyPr wrap="none" rtlCol="0">
            <a:spAutoFit/>
          </a:bodyPr>
          <a:lstStyle/>
          <a:p>
            <a:r>
              <a:rPr lang="en-GB" sz="1400" dirty="0" smtClean="0">
                <a:solidFill>
                  <a:schemeClr val="accent1"/>
                </a:solidFill>
              </a:rPr>
              <a:t>12.2</a:t>
            </a:r>
            <a:r>
              <a:rPr lang="en-GB" dirty="0" smtClean="0"/>
              <a:t> </a:t>
            </a:r>
            <a:r>
              <a:rPr lang="en-GB" sz="1100" dirty="0" smtClean="0">
                <a:solidFill>
                  <a:schemeClr val="tx2"/>
                </a:solidFill>
              </a:rPr>
              <a:t>Business operations</a:t>
            </a:r>
            <a:endParaRPr lang="en-GB" sz="1100" dirty="0">
              <a:solidFill>
                <a:schemeClr val="tx2"/>
              </a:solidFill>
            </a:endParaRPr>
          </a:p>
        </p:txBody>
      </p:sp>
      <p:grpSp>
        <p:nvGrpSpPr>
          <p:cNvPr id="35" name="Ryhmä 34"/>
          <p:cNvGrpSpPr/>
          <p:nvPr/>
        </p:nvGrpSpPr>
        <p:grpSpPr>
          <a:xfrm>
            <a:off x="6603141" y="4131730"/>
            <a:ext cx="217117" cy="45719"/>
            <a:chOff x="2122227" y="2130850"/>
            <a:chExt cx="217117" cy="45719"/>
          </a:xfrm>
        </p:grpSpPr>
        <p:cxnSp>
          <p:nvCxnSpPr>
            <p:cNvPr id="37" name="Suora yhdysviiva 36"/>
            <p:cNvCxnSpPr/>
            <p:nvPr/>
          </p:nvCxnSpPr>
          <p:spPr>
            <a:xfrm>
              <a:off x="2122227" y="2152821"/>
              <a:ext cx="186721"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38" name="Ellipsi 37"/>
            <p:cNvSpPr/>
            <p:nvPr/>
          </p:nvSpPr>
          <p:spPr>
            <a:xfrm>
              <a:off x="2293625" y="2130850"/>
              <a:ext cx="45719" cy="4571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sp>
        <p:nvSpPr>
          <p:cNvPr id="39" name="Tekstiruutu 38"/>
          <p:cNvSpPr txBox="1"/>
          <p:nvPr/>
        </p:nvSpPr>
        <p:spPr>
          <a:xfrm>
            <a:off x="6343763" y="4249162"/>
            <a:ext cx="1396536" cy="369332"/>
          </a:xfrm>
          <a:prstGeom prst="rect">
            <a:avLst/>
          </a:prstGeom>
          <a:noFill/>
        </p:spPr>
        <p:txBody>
          <a:bodyPr wrap="none" rtlCol="0">
            <a:spAutoFit/>
          </a:bodyPr>
          <a:lstStyle/>
          <a:p>
            <a:r>
              <a:rPr lang="en-GB" sz="1400" dirty="0" smtClean="0">
                <a:solidFill>
                  <a:schemeClr val="accent1"/>
                </a:solidFill>
              </a:rPr>
              <a:t>1.1</a:t>
            </a:r>
            <a:r>
              <a:rPr lang="en-GB" dirty="0" smtClean="0"/>
              <a:t> </a:t>
            </a:r>
            <a:r>
              <a:rPr lang="en-GB" sz="1100" dirty="0" smtClean="0">
                <a:solidFill>
                  <a:schemeClr val="tx2"/>
                </a:solidFill>
              </a:rPr>
              <a:t>Other revenue</a:t>
            </a:r>
            <a:endParaRPr lang="en-GB" sz="1100" dirty="0">
              <a:solidFill>
                <a:schemeClr val="tx2"/>
              </a:solidFill>
            </a:endParaRPr>
          </a:p>
        </p:txBody>
      </p:sp>
      <p:grpSp>
        <p:nvGrpSpPr>
          <p:cNvPr id="43" name="Ryhmä 42"/>
          <p:cNvGrpSpPr/>
          <p:nvPr/>
        </p:nvGrpSpPr>
        <p:grpSpPr>
          <a:xfrm>
            <a:off x="6147200" y="4422730"/>
            <a:ext cx="217117" cy="45719"/>
            <a:chOff x="2122227" y="2130850"/>
            <a:chExt cx="217117" cy="45719"/>
          </a:xfrm>
        </p:grpSpPr>
        <p:cxnSp>
          <p:nvCxnSpPr>
            <p:cNvPr id="44" name="Suora yhdysviiva 43"/>
            <p:cNvCxnSpPr/>
            <p:nvPr/>
          </p:nvCxnSpPr>
          <p:spPr>
            <a:xfrm>
              <a:off x="2122227" y="2152821"/>
              <a:ext cx="186721"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45" name="Ellipsi 44"/>
            <p:cNvSpPr/>
            <p:nvPr/>
          </p:nvSpPr>
          <p:spPr>
            <a:xfrm>
              <a:off x="2293625" y="2130850"/>
              <a:ext cx="45719" cy="4571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sp>
        <p:nvSpPr>
          <p:cNvPr id="46" name="Tekstiruutu 45"/>
          <p:cNvSpPr txBox="1"/>
          <p:nvPr/>
        </p:nvSpPr>
        <p:spPr>
          <a:xfrm>
            <a:off x="7159338" y="3481259"/>
            <a:ext cx="1451038" cy="369332"/>
          </a:xfrm>
          <a:prstGeom prst="rect">
            <a:avLst/>
          </a:prstGeom>
          <a:noFill/>
        </p:spPr>
        <p:txBody>
          <a:bodyPr wrap="none" rtlCol="0">
            <a:spAutoFit/>
          </a:bodyPr>
          <a:lstStyle/>
          <a:p>
            <a:r>
              <a:rPr lang="en-GB" sz="1400" dirty="0" smtClean="0">
                <a:solidFill>
                  <a:schemeClr val="accent1"/>
                </a:solidFill>
              </a:rPr>
              <a:t>9.6</a:t>
            </a:r>
            <a:r>
              <a:rPr lang="en-GB" dirty="0" smtClean="0"/>
              <a:t> </a:t>
            </a:r>
            <a:r>
              <a:rPr lang="en-GB" sz="1100" dirty="0" smtClean="0">
                <a:solidFill>
                  <a:schemeClr val="tx2"/>
                </a:solidFill>
              </a:rPr>
              <a:t>Other domestic</a:t>
            </a:r>
            <a:endParaRPr lang="en-GB" sz="1100" dirty="0">
              <a:solidFill>
                <a:schemeClr val="tx2"/>
              </a:solidFill>
            </a:endParaRPr>
          </a:p>
        </p:txBody>
      </p:sp>
      <p:grpSp>
        <p:nvGrpSpPr>
          <p:cNvPr id="47" name="Ryhmä 46"/>
          <p:cNvGrpSpPr/>
          <p:nvPr/>
        </p:nvGrpSpPr>
        <p:grpSpPr>
          <a:xfrm>
            <a:off x="6962775" y="3654827"/>
            <a:ext cx="217117" cy="45719"/>
            <a:chOff x="2122227" y="2130850"/>
            <a:chExt cx="217117" cy="45719"/>
          </a:xfrm>
        </p:grpSpPr>
        <p:cxnSp>
          <p:nvCxnSpPr>
            <p:cNvPr id="48" name="Suora yhdysviiva 47"/>
            <p:cNvCxnSpPr/>
            <p:nvPr/>
          </p:nvCxnSpPr>
          <p:spPr>
            <a:xfrm>
              <a:off x="2122227" y="2152821"/>
              <a:ext cx="186721"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49" name="Ellipsi 48"/>
            <p:cNvSpPr/>
            <p:nvPr/>
          </p:nvSpPr>
          <p:spPr>
            <a:xfrm>
              <a:off x="2293625" y="2130850"/>
              <a:ext cx="45719" cy="4571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sp>
        <p:nvSpPr>
          <p:cNvPr id="50" name="Tekstiruutu 49"/>
          <p:cNvSpPr txBox="1"/>
          <p:nvPr/>
        </p:nvSpPr>
        <p:spPr>
          <a:xfrm>
            <a:off x="7255341" y="3102669"/>
            <a:ext cx="1797287" cy="369332"/>
          </a:xfrm>
          <a:prstGeom prst="rect">
            <a:avLst/>
          </a:prstGeom>
          <a:noFill/>
        </p:spPr>
        <p:txBody>
          <a:bodyPr wrap="none" rtlCol="0">
            <a:spAutoFit/>
          </a:bodyPr>
          <a:lstStyle/>
          <a:p>
            <a:r>
              <a:rPr lang="en-GB" sz="1400" dirty="0" smtClean="0">
                <a:solidFill>
                  <a:schemeClr val="accent1"/>
                </a:solidFill>
              </a:rPr>
              <a:t>5.8</a:t>
            </a:r>
            <a:r>
              <a:rPr lang="en-GB" dirty="0" smtClean="0"/>
              <a:t> </a:t>
            </a:r>
            <a:r>
              <a:rPr lang="en-GB" sz="1100" dirty="0" smtClean="0">
                <a:solidFill>
                  <a:schemeClr val="tx2"/>
                </a:solidFill>
              </a:rPr>
              <a:t>EU and other foreign</a:t>
            </a:r>
            <a:endParaRPr lang="en-GB" sz="1100" dirty="0">
              <a:solidFill>
                <a:schemeClr val="tx2"/>
              </a:solidFill>
            </a:endParaRPr>
          </a:p>
        </p:txBody>
      </p:sp>
      <p:grpSp>
        <p:nvGrpSpPr>
          <p:cNvPr id="51" name="Ryhmä 50"/>
          <p:cNvGrpSpPr/>
          <p:nvPr/>
        </p:nvGrpSpPr>
        <p:grpSpPr>
          <a:xfrm>
            <a:off x="7058778" y="3276237"/>
            <a:ext cx="217117" cy="45719"/>
            <a:chOff x="2122227" y="2130850"/>
            <a:chExt cx="217117" cy="45719"/>
          </a:xfrm>
        </p:grpSpPr>
        <p:cxnSp>
          <p:nvCxnSpPr>
            <p:cNvPr id="52" name="Suora yhdysviiva 51"/>
            <p:cNvCxnSpPr/>
            <p:nvPr/>
          </p:nvCxnSpPr>
          <p:spPr>
            <a:xfrm>
              <a:off x="2122227" y="2152821"/>
              <a:ext cx="186721"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53" name="Ellipsi 52"/>
            <p:cNvSpPr/>
            <p:nvPr/>
          </p:nvSpPr>
          <p:spPr>
            <a:xfrm>
              <a:off x="2293625" y="2130850"/>
              <a:ext cx="45719" cy="4571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sp>
        <p:nvSpPr>
          <p:cNvPr id="54" name="Tekstiruutu 53"/>
          <p:cNvSpPr txBox="1"/>
          <p:nvPr/>
        </p:nvSpPr>
        <p:spPr>
          <a:xfrm>
            <a:off x="7247097" y="2637299"/>
            <a:ext cx="1843774" cy="369332"/>
          </a:xfrm>
          <a:prstGeom prst="rect">
            <a:avLst/>
          </a:prstGeom>
          <a:noFill/>
        </p:spPr>
        <p:txBody>
          <a:bodyPr wrap="none" rtlCol="0">
            <a:spAutoFit/>
          </a:bodyPr>
          <a:lstStyle/>
          <a:p>
            <a:r>
              <a:rPr lang="en-GB" sz="1400" dirty="0" smtClean="0">
                <a:solidFill>
                  <a:schemeClr val="accent1"/>
                </a:solidFill>
              </a:rPr>
              <a:t>13.6</a:t>
            </a:r>
            <a:r>
              <a:rPr lang="en-GB" dirty="0" smtClean="0"/>
              <a:t> </a:t>
            </a:r>
            <a:r>
              <a:rPr lang="en-GB" sz="1100" dirty="0" smtClean="0">
                <a:solidFill>
                  <a:schemeClr val="tx2"/>
                </a:solidFill>
              </a:rPr>
              <a:t>Academy of Finland</a:t>
            </a:r>
            <a:endParaRPr lang="en-GB" sz="1100" dirty="0">
              <a:solidFill>
                <a:schemeClr val="tx2"/>
              </a:solidFill>
            </a:endParaRPr>
          </a:p>
        </p:txBody>
      </p:sp>
      <p:grpSp>
        <p:nvGrpSpPr>
          <p:cNvPr id="55" name="Ryhmä 54"/>
          <p:cNvGrpSpPr/>
          <p:nvPr/>
        </p:nvGrpSpPr>
        <p:grpSpPr>
          <a:xfrm>
            <a:off x="7050534" y="2810867"/>
            <a:ext cx="217117" cy="45719"/>
            <a:chOff x="2122227" y="2130850"/>
            <a:chExt cx="217117" cy="45719"/>
          </a:xfrm>
        </p:grpSpPr>
        <p:cxnSp>
          <p:nvCxnSpPr>
            <p:cNvPr id="56" name="Suora yhdysviiva 55"/>
            <p:cNvCxnSpPr/>
            <p:nvPr/>
          </p:nvCxnSpPr>
          <p:spPr>
            <a:xfrm>
              <a:off x="2122227" y="2152821"/>
              <a:ext cx="186721"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57" name="Ellipsi 56"/>
            <p:cNvSpPr/>
            <p:nvPr/>
          </p:nvSpPr>
          <p:spPr>
            <a:xfrm>
              <a:off x="2293625" y="2130850"/>
              <a:ext cx="45719" cy="4571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sp>
        <p:nvSpPr>
          <p:cNvPr id="58" name="Tekstiruutu 57"/>
          <p:cNvSpPr txBox="1"/>
          <p:nvPr/>
        </p:nvSpPr>
        <p:spPr>
          <a:xfrm>
            <a:off x="6799704" y="1885906"/>
            <a:ext cx="981359" cy="369332"/>
          </a:xfrm>
          <a:prstGeom prst="rect">
            <a:avLst/>
          </a:prstGeom>
          <a:noFill/>
        </p:spPr>
        <p:txBody>
          <a:bodyPr wrap="none" rtlCol="0">
            <a:spAutoFit/>
          </a:bodyPr>
          <a:lstStyle/>
          <a:p>
            <a:r>
              <a:rPr lang="en-GB" sz="1400" dirty="0" smtClean="0">
                <a:solidFill>
                  <a:schemeClr val="accent1"/>
                </a:solidFill>
              </a:rPr>
              <a:t>13.8</a:t>
            </a:r>
            <a:r>
              <a:rPr lang="en-GB" dirty="0" smtClean="0"/>
              <a:t> </a:t>
            </a:r>
            <a:r>
              <a:rPr lang="en-GB" sz="1100" dirty="0" smtClean="0">
                <a:solidFill>
                  <a:schemeClr val="tx2"/>
                </a:solidFill>
              </a:rPr>
              <a:t>Tekes</a:t>
            </a:r>
            <a:endParaRPr lang="en-GB" sz="1100" dirty="0">
              <a:solidFill>
                <a:schemeClr val="tx2"/>
              </a:solidFill>
            </a:endParaRPr>
          </a:p>
        </p:txBody>
      </p:sp>
      <p:grpSp>
        <p:nvGrpSpPr>
          <p:cNvPr id="59" name="Ryhmä 58"/>
          <p:cNvGrpSpPr/>
          <p:nvPr/>
        </p:nvGrpSpPr>
        <p:grpSpPr>
          <a:xfrm>
            <a:off x="6603141" y="2059474"/>
            <a:ext cx="217117" cy="45719"/>
            <a:chOff x="2122227" y="2130850"/>
            <a:chExt cx="217117" cy="45719"/>
          </a:xfrm>
        </p:grpSpPr>
        <p:cxnSp>
          <p:nvCxnSpPr>
            <p:cNvPr id="60" name="Suora yhdysviiva 59"/>
            <p:cNvCxnSpPr/>
            <p:nvPr/>
          </p:nvCxnSpPr>
          <p:spPr>
            <a:xfrm>
              <a:off x="2122227" y="2152821"/>
              <a:ext cx="186721"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61" name="Ellipsi 60"/>
            <p:cNvSpPr/>
            <p:nvPr/>
          </p:nvSpPr>
          <p:spPr>
            <a:xfrm>
              <a:off x="2293625" y="2130850"/>
              <a:ext cx="45719" cy="4571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sp>
        <p:nvSpPr>
          <p:cNvPr id="62" name="Tekstiruutu 61"/>
          <p:cNvSpPr txBox="1"/>
          <p:nvPr/>
        </p:nvSpPr>
        <p:spPr>
          <a:xfrm>
            <a:off x="3284377" y="1882531"/>
            <a:ext cx="992093" cy="430887"/>
          </a:xfrm>
          <a:prstGeom prst="rect">
            <a:avLst/>
          </a:prstGeom>
          <a:noFill/>
        </p:spPr>
        <p:txBody>
          <a:bodyPr wrap="square" rtlCol="0">
            <a:spAutoFit/>
          </a:bodyPr>
          <a:lstStyle/>
          <a:p>
            <a:pPr algn="r"/>
            <a:r>
              <a:rPr lang="en-GB" sz="1100" dirty="0" smtClean="0">
                <a:solidFill>
                  <a:schemeClr val="tx2"/>
                </a:solidFill>
              </a:rPr>
              <a:t>State funding</a:t>
            </a:r>
            <a:endParaRPr lang="en-GB" sz="1100" dirty="0">
              <a:solidFill>
                <a:schemeClr val="tx2"/>
              </a:solidFill>
            </a:endParaRPr>
          </a:p>
        </p:txBody>
      </p:sp>
      <p:grpSp>
        <p:nvGrpSpPr>
          <p:cNvPr id="63" name="Ryhmä 62"/>
          <p:cNvGrpSpPr/>
          <p:nvPr/>
        </p:nvGrpSpPr>
        <p:grpSpPr>
          <a:xfrm rot="10800000">
            <a:off x="4700370" y="2056099"/>
            <a:ext cx="217117" cy="45719"/>
            <a:chOff x="2122227" y="2130850"/>
            <a:chExt cx="217117" cy="45719"/>
          </a:xfrm>
        </p:grpSpPr>
        <p:cxnSp>
          <p:nvCxnSpPr>
            <p:cNvPr id="64" name="Suora yhdysviiva 63"/>
            <p:cNvCxnSpPr/>
            <p:nvPr/>
          </p:nvCxnSpPr>
          <p:spPr>
            <a:xfrm>
              <a:off x="2122227" y="2152821"/>
              <a:ext cx="186721"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65" name="Ellipsi 64"/>
            <p:cNvSpPr/>
            <p:nvPr/>
          </p:nvSpPr>
          <p:spPr>
            <a:xfrm>
              <a:off x="2293625" y="2130850"/>
              <a:ext cx="45719" cy="4571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sp>
        <p:nvSpPr>
          <p:cNvPr id="10" name="Tekstiruutu 9"/>
          <p:cNvSpPr txBox="1"/>
          <p:nvPr/>
        </p:nvSpPr>
        <p:spPr>
          <a:xfrm>
            <a:off x="4156706" y="1929252"/>
            <a:ext cx="562957" cy="307777"/>
          </a:xfrm>
          <a:prstGeom prst="rect">
            <a:avLst/>
          </a:prstGeom>
          <a:noFill/>
        </p:spPr>
        <p:txBody>
          <a:bodyPr wrap="square" rtlCol="0">
            <a:spAutoFit/>
          </a:bodyPr>
          <a:lstStyle/>
          <a:p>
            <a:r>
              <a:rPr lang="en-GB" sz="1400" dirty="0" smtClean="0">
                <a:solidFill>
                  <a:schemeClr val="accent3"/>
                </a:solidFill>
              </a:rPr>
              <a:t>77.7</a:t>
            </a:r>
            <a:endParaRPr lang="en-GB" sz="1400" dirty="0">
              <a:solidFill>
                <a:schemeClr val="accent3"/>
              </a:solidFill>
            </a:endParaRPr>
          </a:p>
        </p:txBody>
      </p:sp>
    </p:spTree>
    <p:extLst>
      <p:ext uri="{BB962C8B-B14F-4D97-AF65-F5344CB8AC3E}">
        <p14:creationId xmlns:p14="http://schemas.microsoft.com/office/powerpoint/2010/main" val="1068048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0" name="Vastakkaisista kulmista leikattu suorakulmio 19"/>
          <p:cNvSpPr/>
          <p:nvPr/>
        </p:nvSpPr>
        <p:spPr>
          <a:xfrm>
            <a:off x="5778941" y="2113875"/>
            <a:ext cx="2634447" cy="1504764"/>
          </a:xfrm>
          <a:prstGeom prst="snip2DiagRect">
            <a:avLst/>
          </a:prstGeom>
          <a:solidFill>
            <a:srgbClr val="46C8FF">
              <a:alpha val="80000"/>
            </a:srgbClr>
          </a:solidFill>
          <a:ln w="57150">
            <a:noFill/>
          </a:ln>
        </p:spPr>
        <p:style>
          <a:lnRef idx="2">
            <a:schemeClr val="accent1"/>
          </a:lnRef>
          <a:fillRef idx="1">
            <a:schemeClr val="lt1"/>
          </a:fillRef>
          <a:effectRef idx="0">
            <a:schemeClr val="accent1"/>
          </a:effectRef>
          <a:fontRef idx="minor">
            <a:schemeClr val="dk1"/>
          </a:fontRef>
        </p:style>
        <p:txBody>
          <a:bodyPr lIns="144000" tIns="0" rIns="0" bIns="0" rtlCol="0" anchor="ctr"/>
          <a:lstStyle/>
          <a:p>
            <a:pPr lvl="0"/>
            <a:r>
              <a:rPr lang="en-GB" sz="1600" dirty="0">
                <a:solidFill>
                  <a:schemeClr val="bg2"/>
                </a:solidFill>
              </a:rPr>
              <a:t>Sought-after partner </a:t>
            </a:r>
            <a:r>
              <a:rPr lang="en-GB" sz="1600" dirty="0" smtClean="0">
                <a:solidFill>
                  <a:schemeClr val="bg2"/>
                </a:solidFill>
              </a:rPr>
              <a:t>for </a:t>
            </a:r>
            <a:r>
              <a:rPr lang="en-GB" sz="1600" dirty="0">
                <a:solidFill>
                  <a:schemeClr val="bg2"/>
                </a:solidFill>
              </a:rPr>
              <a:t>research and business endeavours</a:t>
            </a:r>
          </a:p>
        </p:txBody>
      </p:sp>
      <p:sp>
        <p:nvSpPr>
          <p:cNvPr id="2" name="Title 1"/>
          <p:cNvSpPr>
            <a:spLocks noGrp="1"/>
          </p:cNvSpPr>
          <p:nvPr>
            <p:ph type="title"/>
          </p:nvPr>
        </p:nvSpPr>
        <p:spPr>
          <a:xfrm>
            <a:off x="620713" y="342900"/>
            <a:ext cx="6342062" cy="857250"/>
          </a:xfrm>
        </p:spPr>
        <p:txBody>
          <a:bodyPr/>
          <a:lstStyle/>
          <a:p>
            <a:r>
              <a:rPr lang="en-GB" sz="3200" dirty="0">
                <a:solidFill>
                  <a:schemeClr val="accent1">
                    <a:lumMod val="60000"/>
                    <a:lumOff val="40000"/>
                  </a:schemeClr>
                </a:solidFill>
              </a:rPr>
              <a:t>TUT – pioneer in technological development</a:t>
            </a:r>
          </a:p>
        </p:txBody>
      </p:sp>
      <p:sp>
        <p:nvSpPr>
          <p:cNvPr id="4" name="Date Placeholder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Footer Placeholder 4"/>
          <p:cNvSpPr>
            <a:spLocks noGrp="1"/>
          </p:cNvSpPr>
          <p:nvPr>
            <p:ph type="ftr" sz="quarter" idx="11"/>
          </p:nvPr>
        </p:nvSpPr>
        <p:spPr/>
        <p:txBody>
          <a:bodyPr/>
          <a:lstStyle/>
          <a:p>
            <a:pPr>
              <a:defRPr/>
            </a:pPr>
            <a:endParaRPr lang="fi-FI" dirty="0"/>
          </a:p>
        </p:txBody>
      </p:sp>
      <p:sp>
        <p:nvSpPr>
          <p:cNvPr id="6" name="Slide Number Placeholder 5"/>
          <p:cNvSpPr>
            <a:spLocks noGrp="1"/>
          </p:cNvSpPr>
          <p:nvPr>
            <p:ph type="sldNum" sz="quarter" idx="12"/>
          </p:nvPr>
        </p:nvSpPr>
        <p:spPr/>
        <p:txBody>
          <a:bodyPr/>
          <a:lstStyle/>
          <a:p>
            <a:pPr>
              <a:defRPr/>
            </a:pPr>
            <a:fld id="{FF541B8A-7DA6-4388-B0C8-360E8F15715B}" type="slidenum">
              <a:rPr lang="fi-FI" smtClean="0"/>
              <a:pPr>
                <a:defRPr/>
              </a:pPr>
              <a:t>11</a:t>
            </a:fld>
            <a:endParaRPr lang="en-GB" dirty="0"/>
          </a:p>
        </p:txBody>
      </p:sp>
      <p:pic>
        <p:nvPicPr>
          <p:cNvPr id="14" name="Kuva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619"/>
            <a:ext cx="322995" cy="4764881"/>
          </a:xfrm>
          <a:prstGeom prst="rect">
            <a:avLst/>
          </a:prstGeom>
        </p:spPr>
      </p:pic>
      <p:sp>
        <p:nvSpPr>
          <p:cNvPr id="19" name="Vastakkaisista kulmista leikattu suorakulmio 18"/>
          <p:cNvSpPr/>
          <p:nvPr/>
        </p:nvSpPr>
        <p:spPr>
          <a:xfrm>
            <a:off x="6823075" y="881921"/>
            <a:ext cx="2320925" cy="1486534"/>
          </a:xfrm>
          <a:prstGeom prst="snip2DiagRect">
            <a:avLst/>
          </a:prstGeom>
          <a:solidFill>
            <a:srgbClr val="46C8FF"/>
          </a:solidFill>
          <a:ln w="57150">
            <a:noFill/>
          </a:ln>
        </p:spPr>
        <p:style>
          <a:lnRef idx="2">
            <a:schemeClr val="accent1"/>
          </a:lnRef>
          <a:fillRef idx="1">
            <a:schemeClr val="lt1"/>
          </a:fillRef>
          <a:effectRef idx="0">
            <a:schemeClr val="accent1"/>
          </a:effectRef>
          <a:fontRef idx="minor">
            <a:schemeClr val="dk1"/>
          </a:fontRef>
        </p:style>
        <p:txBody>
          <a:bodyPr lIns="144000" tIns="0" rIns="0" bIns="0" rtlCol="0" anchor="ctr"/>
          <a:lstStyle/>
          <a:p>
            <a:r>
              <a:rPr lang="en-GB" sz="1600" dirty="0">
                <a:solidFill>
                  <a:schemeClr val="tx1"/>
                </a:solidFill>
              </a:rPr>
              <a:t>Courageously explores new avenues of research and education in the fields of engineering</a:t>
            </a:r>
          </a:p>
        </p:txBody>
      </p:sp>
      <p:sp>
        <p:nvSpPr>
          <p:cNvPr id="15" name="Vastakkaisista kulmista leikattu suorakulmio 14"/>
          <p:cNvSpPr/>
          <p:nvPr/>
        </p:nvSpPr>
        <p:spPr>
          <a:xfrm>
            <a:off x="4857832" y="3377901"/>
            <a:ext cx="2380072" cy="1382202"/>
          </a:xfrm>
          <a:prstGeom prst="snip2DiagRect">
            <a:avLst/>
          </a:prstGeom>
          <a:solidFill>
            <a:srgbClr val="46C8FF"/>
          </a:solidFill>
          <a:ln w="57150">
            <a:noFill/>
          </a:ln>
        </p:spPr>
        <p:style>
          <a:lnRef idx="2">
            <a:schemeClr val="accent1"/>
          </a:lnRef>
          <a:fillRef idx="1">
            <a:schemeClr val="lt1"/>
          </a:fillRef>
          <a:effectRef idx="0">
            <a:schemeClr val="accent1"/>
          </a:effectRef>
          <a:fontRef idx="minor">
            <a:schemeClr val="dk1"/>
          </a:fontRef>
        </p:style>
        <p:txBody>
          <a:bodyPr lIns="144000" tIns="0" rIns="0" bIns="0" rtlCol="0" anchor="ctr"/>
          <a:lstStyle/>
          <a:p>
            <a:pPr marL="0" indent="0">
              <a:buNone/>
            </a:pPr>
            <a:r>
              <a:rPr lang="en-GB" sz="1600" dirty="0">
                <a:solidFill>
                  <a:schemeClr val="tx1"/>
                </a:solidFill>
              </a:rPr>
              <a:t>Educates valued experts for various fields of society </a:t>
            </a:r>
            <a:r>
              <a:rPr lang="en-GB" smtClean="0"/>
              <a:t>  </a:t>
            </a:r>
            <a:endParaRPr lang="en-GB" sz="1600" dirty="0">
              <a:solidFill>
                <a:schemeClr val="tx1"/>
              </a:solidFill>
            </a:endParaRPr>
          </a:p>
        </p:txBody>
      </p:sp>
    </p:spTree>
    <p:extLst>
      <p:ext uri="{BB962C8B-B14F-4D97-AF65-F5344CB8AC3E}">
        <p14:creationId xmlns:p14="http://schemas.microsoft.com/office/powerpoint/2010/main" val="2814707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626" y="1341090"/>
            <a:ext cx="2974133" cy="3794029"/>
          </a:xfrm>
          <a:prstGeom prst="rect">
            <a:avLst/>
          </a:prstGeom>
        </p:spPr>
      </p:pic>
      <p:sp>
        <p:nvSpPr>
          <p:cNvPr id="2" name="Title 1"/>
          <p:cNvSpPr>
            <a:spLocks noGrp="1"/>
          </p:cNvSpPr>
          <p:nvPr>
            <p:ph type="title"/>
          </p:nvPr>
        </p:nvSpPr>
        <p:spPr/>
        <p:txBody>
          <a:bodyPr/>
          <a:lstStyle/>
          <a:p>
            <a:r>
              <a:rPr lang="en-GB" sz="3600" dirty="0">
                <a:solidFill>
                  <a:schemeClr val="accent1"/>
                </a:solidFill>
              </a:rPr>
              <a:t>Technology for the benefit of people and the environment</a:t>
            </a:r>
          </a:p>
        </p:txBody>
      </p:sp>
      <p:sp>
        <p:nvSpPr>
          <p:cNvPr id="3" name="Content Placeholder 2"/>
          <p:cNvSpPr>
            <a:spLocks noGrp="1"/>
          </p:cNvSpPr>
          <p:nvPr>
            <p:ph idx="1"/>
          </p:nvPr>
        </p:nvSpPr>
        <p:spPr>
          <a:xfrm>
            <a:off x="620714" y="1652681"/>
            <a:ext cx="2785840" cy="1846658"/>
          </a:xfrm>
        </p:spPr>
        <p:txBody>
          <a:bodyPr wrap="square" tIns="72000" bIns="72000" numCol="1" spcCol="0"/>
          <a:lstStyle/>
          <a:p>
            <a:pPr marL="0" indent="0">
              <a:spcAft>
                <a:spcPts val="0"/>
              </a:spcAft>
              <a:buNone/>
            </a:pPr>
            <a:r>
              <a:rPr lang="en-GB" sz="1600" dirty="0" smtClean="0"/>
              <a:t>Our research combines </a:t>
            </a:r>
          </a:p>
          <a:p>
            <a:pPr marL="288000" indent="-216000">
              <a:spcAft>
                <a:spcPts val="0"/>
              </a:spcAft>
              <a:buFont typeface="Wingdings" panose="05000000000000000000" pitchFamily="2" charset="2"/>
              <a:buChar char="§"/>
            </a:pPr>
            <a:r>
              <a:rPr lang="en-GB" sz="1800" b="1" dirty="0" smtClean="0">
                <a:solidFill>
                  <a:schemeClr val="accent1"/>
                </a:solidFill>
              </a:rPr>
              <a:t>natural sciences </a:t>
            </a:r>
          </a:p>
          <a:p>
            <a:pPr marL="288000" indent="-216000">
              <a:spcAft>
                <a:spcPts val="0"/>
              </a:spcAft>
              <a:buFont typeface="Wingdings" panose="05000000000000000000" pitchFamily="2" charset="2"/>
              <a:buChar char="§"/>
            </a:pPr>
            <a:r>
              <a:rPr lang="en-GB" sz="1800" b="1" dirty="0" smtClean="0">
                <a:solidFill>
                  <a:schemeClr val="accent1"/>
                </a:solidFill>
              </a:rPr>
              <a:t>technology</a:t>
            </a:r>
          </a:p>
          <a:p>
            <a:pPr marL="288000" indent="-216000">
              <a:spcAft>
                <a:spcPts val="1200"/>
              </a:spcAft>
              <a:buFont typeface="Wingdings" panose="05000000000000000000" pitchFamily="2" charset="2"/>
              <a:buChar char="§"/>
            </a:pPr>
            <a:r>
              <a:rPr lang="en-GB" sz="1800" b="1" dirty="0" smtClean="0">
                <a:solidFill>
                  <a:schemeClr val="accent1"/>
                </a:solidFill>
              </a:rPr>
              <a:t>business</a:t>
            </a:r>
            <a:endParaRPr lang="en-GB" sz="1800" b="1" dirty="0">
              <a:solidFill>
                <a:schemeClr val="accent1"/>
              </a:solidFill>
            </a:endParaRPr>
          </a:p>
          <a:p>
            <a:pPr marL="0" indent="0">
              <a:spcAft>
                <a:spcPts val="1200"/>
              </a:spcAft>
              <a:buNone/>
            </a:pPr>
            <a:endParaRPr lang="en-GB" sz="2400" dirty="0"/>
          </a:p>
        </p:txBody>
      </p:sp>
      <p:sp>
        <p:nvSpPr>
          <p:cNvPr id="4" name="Date Placeholder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Footer Placeholder 4"/>
          <p:cNvSpPr>
            <a:spLocks noGrp="1"/>
          </p:cNvSpPr>
          <p:nvPr>
            <p:ph type="ftr" sz="quarter" idx="11"/>
          </p:nvPr>
        </p:nvSpPr>
        <p:spPr/>
        <p:txBody>
          <a:bodyPr/>
          <a:lstStyle/>
          <a:p>
            <a:pPr>
              <a:defRPr/>
            </a:pPr>
            <a:endParaRPr lang="fi-FI" dirty="0"/>
          </a:p>
        </p:txBody>
      </p:sp>
      <p:sp>
        <p:nvSpPr>
          <p:cNvPr id="6" name="Slide Number Placeholder 5"/>
          <p:cNvSpPr>
            <a:spLocks noGrp="1"/>
          </p:cNvSpPr>
          <p:nvPr>
            <p:ph type="sldNum" sz="quarter" idx="12"/>
          </p:nvPr>
        </p:nvSpPr>
        <p:spPr/>
        <p:txBody>
          <a:bodyPr/>
          <a:lstStyle/>
          <a:p>
            <a:pPr>
              <a:defRPr/>
            </a:pPr>
            <a:fld id="{FF541B8A-7DA6-4388-B0C8-360E8F15715B}" type="slidenum">
              <a:rPr lang="fi-FI" smtClean="0"/>
              <a:pPr>
                <a:defRPr/>
              </a:pPr>
              <a:t>12</a:t>
            </a:fld>
            <a:endParaRPr lang="en-GB" dirty="0"/>
          </a:p>
        </p:txBody>
      </p:sp>
      <p:sp>
        <p:nvSpPr>
          <p:cNvPr id="9" name="Tekstiruutu 8"/>
          <p:cNvSpPr txBox="1"/>
          <p:nvPr/>
        </p:nvSpPr>
        <p:spPr>
          <a:xfrm>
            <a:off x="6310657" y="1652680"/>
            <a:ext cx="2785841" cy="1846659"/>
          </a:xfrm>
          <a:prstGeom prst="rect">
            <a:avLst/>
          </a:prstGeom>
          <a:noFill/>
        </p:spPr>
        <p:txBody>
          <a:bodyPr wrap="square" rtlCol="0">
            <a:spAutoFit/>
          </a:bodyPr>
          <a:lstStyle/>
          <a:p>
            <a:r>
              <a:rPr lang="en-GB" sz="1600" dirty="0"/>
              <a:t>The research fields represented at the University play a key role in addressing global challenges, such as climate change and demographic </a:t>
            </a:r>
            <a:r>
              <a:rPr lang="en-GB" sz="1600" dirty="0" smtClean="0"/>
              <a:t>ageing.</a:t>
            </a:r>
            <a:endParaRPr lang="en-GB" sz="1600" dirty="0"/>
          </a:p>
          <a:p>
            <a:endParaRPr lang="en-GB" sz="1600" dirty="0"/>
          </a:p>
        </p:txBody>
      </p:sp>
    </p:spTree>
    <p:extLst>
      <p:ext uri="{BB962C8B-B14F-4D97-AF65-F5344CB8AC3E}">
        <p14:creationId xmlns:p14="http://schemas.microsoft.com/office/powerpoint/2010/main" val="162829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342900"/>
            <a:ext cx="6124471" cy="857250"/>
          </a:xfrm>
        </p:spPr>
        <p:txBody>
          <a:bodyPr/>
          <a:lstStyle/>
          <a:p>
            <a:r>
              <a:rPr lang="en-GB" dirty="0" smtClean="0">
                <a:solidFill>
                  <a:schemeClr val="accent1"/>
                </a:solidFill>
              </a:rPr>
              <a:t>TUT in rankings</a:t>
            </a:r>
            <a:endParaRPr lang="en-GB" dirty="0">
              <a:solidFill>
                <a:schemeClr val="accent1"/>
              </a:solidFill>
            </a:endParaRPr>
          </a:p>
        </p:txBody>
      </p:sp>
      <p:sp>
        <p:nvSpPr>
          <p:cNvPr id="4" name="Date Placeholder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Footer Placeholder 4"/>
          <p:cNvSpPr>
            <a:spLocks noGrp="1"/>
          </p:cNvSpPr>
          <p:nvPr>
            <p:ph type="ftr" sz="quarter" idx="11"/>
          </p:nvPr>
        </p:nvSpPr>
        <p:spPr/>
        <p:txBody>
          <a:bodyPr/>
          <a:lstStyle/>
          <a:p>
            <a:pPr>
              <a:defRPr/>
            </a:pPr>
            <a:endParaRPr lang="fi-FI" dirty="0"/>
          </a:p>
        </p:txBody>
      </p:sp>
      <p:sp>
        <p:nvSpPr>
          <p:cNvPr id="6" name="Slide Number Placeholder 5"/>
          <p:cNvSpPr>
            <a:spLocks noGrp="1"/>
          </p:cNvSpPr>
          <p:nvPr>
            <p:ph type="sldNum" sz="quarter" idx="12"/>
          </p:nvPr>
        </p:nvSpPr>
        <p:spPr/>
        <p:txBody>
          <a:bodyPr/>
          <a:lstStyle/>
          <a:p>
            <a:pPr>
              <a:defRPr/>
            </a:pPr>
            <a:fld id="{FF541B8A-7DA6-4388-B0C8-360E8F15715B}" type="slidenum">
              <a:rPr lang="fi-FI" smtClean="0"/>
              <a:pPr>
                <a:defRPr/>
              </a:pPr>
              <a:t>13</a:t>
            </a:fld>
            <a:endParaRPr lang="en-GB" dirty="0"/>
          </a:p>
        </p:txBody>
      </p:sp>
      <p:sp>
        <p:nvSpPr>
          <p:cNvPr id="9" name="Suorakulmio 8"/>
          <p:cNvSpPr/>
          <p:nvPr/>
        </p:nvSpPr>
        <p:spPr>
          <a:xfrm>
            <a:off x="314108" y="1521757"/>
            <a:ext cx="4404474" cy="123017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288000" tIns="72000" rIns="396000" bIns="36000" rtlCol="0" anchor="ctr"/>
          <a:lstStyle/>
          <a:p>
            <a:pPr marL="0" indent="0">
              <a:buNone/>
            </a:pPr>
            <a:endParaRPr lang="fi-FI" sz="1400" dirty="0">
              <a:solidFill>
                <a:schemeClr val="tx1"/>
              </a:solidFill>
            </a:endParaRPr>
          </a:p>
        </p:txBody>
      </p:sp>
      <p:sp>
        <p:nvSpPr>
          <p:cNvPr id="10" name="Suorakulmio 9"/>
          <p:cNvSpPr/>
          <p:nvPr/>
        </p:nvSpPr>
        <p:spPr>
          <a:xfrm>
            <a:off x="314107" y="2751929"/>
            <a:ext cx="4404475" cy="167340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180000" tIns="36000" rIns="180000" bIns="36000" rtlCol="0" anchor="ctr"/>
          <a:lstStyle/>
          <a:p>
            <a:r>
              <a:rPr lang="en-GB" sz="3200" b="1" dirty="0" smtClean="0">
                <a:solidFill>
                  <a:schemeClr val="accent1"/>
                </a:solidFill>
              </a:rPr>
              <a:t>380</a:t>
            </a:r>
            <a:r>
              <a:rPr lang="en-GB" sz="3200" b="1" baseline="30000" dirty="0" smtClean="0">
                <a:solidFill>
                  <a:schemeClr val="accent1"/>
                </a:solidFill>
              </a:rPr>
              <a:t>th</a:t>
            </a:r>
            <a:r>
              <a:rPr lang="en-GB" sz="1400" dirty="0" smtClean="0">
                <a:solidFill>
                  <a:schemeClr val="tx1"/>
                </a:solidFill>
              </a:rPr>
              <a:t> </a:t>
            </a:r>
            <a:br>
              <a:rPr lang="en-GB" sz="1400" dirty="0" smtClean="0">
                <a:solidFill>
                  <a:schemeClr val="tx1"/>
                </a:solidFill>
              </a:rPr>
            </a:br>
            <a:r>
              <a:rPr lang="en-GB" sz="1400" dirty="0" smtClean="0">
                <a:solidFill>
                  <a:schemeClr val="tx1"/>
                </a:solidFill>
              </a:rPr>
              <a:t>on </a:t>
            </a:r>
            <a:r>
              <a:rPr lang="en-GB" sz="1400" dirty="0">
                <a:solidFill>
                  <a:schemeClr val="tx1"/>
                </a:solidFill>
              </a:rPr>
              <a:t>the </a:t>
            </a:r>
            <a:r>
              <a:rPr lang="en-GB" sz="1400" b="1" dirty="0">
                <a:solidFill>
                  <a:schemeClr val="accent1"/>
                </a:solidFill>
              </a:rPr>
              <a:t>QS World University Ranking </a:t>
            </a:r>
            <a:r>
              <a:rPr lang="en-GB" sz="1400" dirty="0">
                <a:solidFill>
                  <a:schemeClr val="tx1"/>
                </a:solidFill>
              </a:rPr>
              <a:t>in </a:t>
            </a:r>
            <a:r>
              <a:rPr lang="en-GB" sz="1400" dirty="0" smtClean="0">
                <a:solidFill>
                  <a:schemeClr val="tx1"/>
                </a:solidFill>
              </a:rPr>
              <a:t>2017. </a:t>
            </a:r>
            <a:r>
              <a:rPr lang="en-GB" sz="1400" dirty="0">
                <a:solidFill>
                  <a:schemeClr val="tx1"/>
                </a:solidFill>
              </a:rPr>
              <a:t>TUT achieved its best </a:t>
            </a:r>
            <a:r>
              <a:rPr lang="en-GB" sz="1400" dirty="0" smtClean="0">
                <a:solidFill>
                  <a:schemeClr val="tx1"/>
                </a:solidFill>
              </a:rPr>
              <a:t>positions </a:t>
            </a:r>
            <a:r>
              <a:rPr lang="en-GB" sz="1400" dirty="0">
                <a:solidFill>
                  <a:schemeClr val="tx1"/>
                </a:solidFill>
              </a:rPr>
              <a:t>in </a:t>
            </a:r>
            <a:r>
              <a:rPr lang="en-GB" sz="1400" dirty="0" smtClean="0">
                <a:solidFill>
                  <a:schemeClr val="tx1"/>
                </a:solidFill>
              </a:rPr>
              <a:t>the categories for teacher-student relationship </a:t>
            </a:r>
            <a:r>
              <a:rPr lang="en-GB" sz="1400" dirty="0">
                <a:solidFill>
                  <a:schemeClr val="tx1"/>
                </a:solidFill>
              </a:rPr>
              <a:t>and international </a:t>
            </a:r>
            <a:r>
              <a:rPr lang="en-GB" sz="1400" dirty="0" smtClean="0">
                <a:solidFill>
                  <a:schemeClr val="tx1"/>
                </a:solidFill>
              </a:rPr>
              <a:t>staff.</a:t>
            </a:r>
            <a:endParaRPr lang="en-GB" sz="1400" dirty="0">
              <a:solidFill>
                <a:schemeClr val="tx1"/>
              </a:solidFill>
            </a:endParaRPr>
          </a:p>
        </p:txBody>
      </p:sp>
      <p:sp>
        <p:nvSpPr>
          <p:cNvPr id="11" name="Suorakulmio 10"/>
          <p:cNvSpPr/>
          <p:nvPr/>
        </p:nvSpPr>
        <p:spPr>
          <a:xfrm>
            <a:off x="4718582" y="1521757"/>
            <a:ext cx="2244193" cy="2903578"/>
          </a:xfrm>
          <a:prstGeom prst="rect">
            <a:avLst/>
          </a:prstGeom>
          <a:solidFill>
            <a:srgbClr val="46C8FF"/>
          </a:solidFill>
          <a:ln>
            <a:noFill/>
          </a:ln>
          <a:effectLst/>
        </p:spPr>
        <p:style>
          <a:lnRef idx="1">
            <a:schemeClr val="accent1"/>
          </a:lnRef>
          <a:fillRef idx="3">
            <a:schemeClr val="accent1"/>
          </a:fillRef>
          <a:effectRef idx="2">
            <a:schemeClr val="accent1"/>
          </a:effectRef>
          <a:fontRef idx="minor">
            <a:schemeClr val="lt1"/>
          </a:fontRef>
        </p:style>
        <p:txBody>
          <a:bodyPr lIns="180000" tIns="36000" rIns="180000" bIns="36000" rtlCol="0" anchor="ctr"/>
          <a:lstStyle/>
          <a:p>
            <a:r>
              <a:rPr lang="en-GB" sz="1400" dirty="0" smtClean="0">
                <a:solidFill>
                  <a:schemeClr val="tx1"/>
                </a:solidFill>
              </a:rPr>
              <a:t>TUT has climbed the key international university rankings and in many of them established itself </a:t>
            </a:r>
            <a:r>
              <a:rPr lang="en-GB" sz="1600" b="1" dirty="0" smtClean="0">
                <a:solidFill>
                  <a:schemeClr val="bg1"/>
                </a:solidFill>
              </a:rPr>
              <a:t>among </a:t>
            </a:r>
            <a:r>
              <a:rPr lang="en-GB" sz="1600" b="1" dirty="0">
                <a:solidFill>
                  <a:schemeClr val="bg1"/>
                </a:solidFill>
              </a:rPr>
              <a:t>the </a:t>
            </a:r>
            <a:r>
              <a:rPr lang="en-GB" sz="1600" b="1" dirty="0" smtClean="0">
                <a:solidFill>
                  <a:schemeClr val="bg1"/>
                </a:solidFill>
              </a:rPr>
              <a:t>top 400.</a:t>
            </a:r>
            <a:endParaRPr lang="en-GB" sz="1400" dirty="0">
              <a:solidFill>
                <a:schemeClr val="tx1"/>
              </a:solidFill>
            </a:endParaRPr>
          </a:p>
        </p:txBody>
      </p:sp>
      <p:pic>
        <p:nvPicPr>
          <p:cNvPr id="13" name="Kuvan paikkamerkki 7"/>
          <p:cNvPicPr>
            <a:picLocks noChangeAspect="1"/>
          </p:cNvPicPr>
          <p:nvPr/>
        </p:nvPicPr>
        <p:blipFill rotWithShape="1">
          <a:blip r:embed="rId2">
            <a:extLst>
              <a:ext uri="{28A0092B-C50C-407E-A947-70E740481C1C}">
                <a14:useLocalDpi xmlns:a14="http://schemas.microsoft.com/office/drawing/2010/main" val="0"/>
              </a:ext>
            </a:extLst>
          </a:blip>
          <a:srcRect l="-121" t="381" r="121" b="-45"/>
          <a:stretch/>
        </p:blipFill>
        <p:spPr>
          <a:xfrm>
            <a:off x="6962775" y="0"/>
            <a:ext cx="2181225" cy="5149516"/>
          </a:xfrm>
          <a:prstGeom prst="rect">
            <a:avLst/>
          </a:prstGeom>
        </p:spPr>
      </p:pic>
      <p:sp>
        <p:nvSpPr>
          <p:cNvPr id="3" name="Tekstiruutu 2"/>
          <p:cNvSpPr txBox="1"/>
          <p:nvPr/>
        </p:nvSpPr>
        <p:spPr>
          <a:xfrm>
            <a:off x="405635" y="1873079"/>
            <a:ext cx="3554245" cy="707886"/>
          </a:xfrm>
          <a:prstGeom prst="rect">
            <a:avLst/>
          </a:prstGeom>
          <a:noFill/>
        </p:spPr>
        <p:txBody>
          <a:bodyPr wrap="square" rtlCol="0">
            <a:spAutoFit/>
          </a:bodyPr>
          <a:lstStyle/>
          <a:p>
            <a:pPr>
              <a:lnSpc>
                <a:spcPts val="1600"/>
              </a:lnSpc>
            </a:pPr>
            <a:r>
              <a:rPr lang="en-GB" sz="3200" b="1" dirty="0" smtClean="0">
                <a:solidFill>
                  <a:srgbClr val="82DEFE"/>
                </a:solidFill>
              </a:rPr>
              <a:t>47</a:t>
            </a:r>
            <a:r>
              <a:rPr lang="en-GB" sz="3200" b="1" baseline="30000" dirty="0" smtClean="0">
                <a:solidFill>
                  <a:srgbClr val="82DEFE"/>
                </a:solidFill>
              </a:rPr>
              <a:t>th</a:t>
            </a:r>
            <a:r>
              <a:rPr lang="en-GB" sz="1400" dirty="0" smtClean="0">
                <a:solidFill>
                  <a:schemeClr val="accent1"/>
                </a:solidFill>
              </a:rPr>
              <a:t> </a:t>
            </a:r>
            <a:br>
              <a:rPr lang="en-GB" sz="1400" dirty="0" smtClean="0">
                <a:solidFill>
                  <a:schemeClr val="accent1"/>
                </a:solidFill>
              </a:rPr>
            </a:br>
            <a:r>
              <a:rPr lang="fi-FI" sz="1400" dirty="0" smtClean="0">
                <a:solidFill>
                  <a:schemeClr val="bg1"/>
                </a:solidFill>
              </a:rPr>
              <a:t>on </a:t>
            </a:r>
            <a:r>
              <a:rPr lang="fi-FI" sz="1400" dirty="0" err="1">
                <a:solidFill>
                  <a:schemeClr val="bg1"/>
                </a:solidFill>
              </a:rPr>
              <a:t>the</a:t>
            </a:r>
            <a:r>
              <a:rPr lang="fi-FI" sz="1400" dirty="0">
                <a:solidFill>
                  <a:schemeClr val="bg1"/>
                </a:solidFill>
              </a:rPr>
              <a:t> QS </a:t>
            </a:r>
            <a:r>
              <a:rPr lang="fi-FI" sz="1400" dirty="0" smtClean="0">
                <a:solidFill>
                  <a:schemeClr val="bg1"/>
                </a:solidFill>
              </a:rPr>
              <a:t>2017 </a:t>
            </a:r>
            <a:r>
              <a:rPr lang="fi-FI" sz="1400" dirty="0">
                <a:solidFill>
                  <a:schemeClr val="bg1"/>
                </a:solidFill>
              </a:rPr>
              <a:t>ranking of </a:t>
            </a:r>
            <a:r>
              <a:rPr lang="fi-FI" sz="1400" dirty="0" err="1">
                <a:solidFill>
                  <a:schemeClr val="bg1"/>
                </a:solidFill>
              </a:rPr>
              <a:t>world's</a:t>
            </a:r>
            <a:r>
              <a:rPr lang="fi-FI" sz="1400" dirty="0">
                <a:solidFill>
                  <a:schemeClr val="bg1"/>
                </a:solidFill>
              </a:rPr>
              <a:t> top </a:t>
            </a:r>
            <a:r>
              <a:rPr lang="fi-FI" sz="1400" dirty="0" err="1">
                <a:solidFill>
                  <a:schemeClr val="bg1"/>
                </a:solidFill>
              </a:rPr>
              <a:t>young</a:t>
            </a:r>
            <a:r>
              <a:rPr lang="fi-FI" sz="1400" dirty="0">
                <a:solidFill>
                  <a:schemeClr val="bg1"/>
                </a:solidFill>
              </a:rPr>
              <a:t> </a:t>
            </a:r>
            <a:r>
              <a:rPr lang="fi-FI" sz="1400" dirty="0" err="1" smtClean="0">
                <a:solidFill>
                  <a:schemeClr val="bg1"/>
                </a:solidFill>
              </a:rPr>
              <a:t>universities</a:t>
            </a:r>
            <a:r>
              <a:rPr lang="fi-FI" sz="1400" dirty="0" smtClean="0">
                <a:solidFill>
                  <a:schemeClr val="bg1"/>
                </a:solidFill>
              </a:rPr>
              <a:t>.</a:t>
            </a:r>
            <a:endParaRPr lang="en-GB" sz="1100" dirty="0">
              <a:solidFill>
                <a:schemeClr val="bg1"/>
              </a:solidFill>
            </a:endParaRPr>
          </a:p>
        </p:txBody>
      </p:sp>
    </p:spTree>
    <p:extLst>
      <p:ext uri="{BB962C8B-B14F-4D97-AF65-F5344CB8AC3E}">
        <p14:creationId xmlns:p14="http://schemas.microsoft.com/office/powerpoint/2010/main" val="534674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9200" y="342000"/>
            <a:ext cx="8206752" cy="857250"/>
          </a:xfrm>
        </p:spPr>
        <p:txBody>
          <a:bodyPr/>
          <a:lstStyle/>
          <a:p>
            <a:r>
              <a:rPr lang="en-GB" sz="3600" dirty="0">
                <a:solidFill>
                  <a:srgbClr val="A7D908"/>
                </a:solidFill>
              </a:rPr>
              <a:t>Digital operating environment </a:t>
            </a:r>
            <a:r>
              <a:rPr dirty="0"/>
              <a:t/>
            </a:r>
            <a:br>
              <a:rPr dirty="0"/>
            </a:br>
            <a:r>
              <a:rPr lang="en-GB" sz="2400" b="1" dirty="0">
                <a:solidFill>
                  <a:prstClr val="black"/>
                </a:solidFill>
                <a:latin typeface="Arial"/>
              </a:rPr>
              <a:t>– harnessing machine intelligence for the benefit of people</a:t>
            </a:r>
            <a:endParaRPr lang="en-GB" dirty="0"/>
          </a:p>
        </p:txBody>
      </p:sp>
      <p:sp>
        <p:nvSpPr>
          <p:cNvPr id="3" name="Sisällön paikkamerkki 2"/>
          <p:cNvSpPr>
            <a:spLocks noGrp="1"/>
          </p:cNvSpPr>
          <p:nvPr>
            <p:ph sz="half" idx="1"/>
          </p:nvPr>
        </p:nvSpPr>
        <p:spPr>
          <a:xfrm>
            <a:off x="669915" y="1493753"/>
            <a:ext cx="3183628" cy="3100870"/>
          </a:xfrm>
        </p:spPr>
        <p:txBody>
          <a:bodyPr/>
          <a:lstStyle/>
          <a:p>
            <a:pPr marL="252000" indent="-252000">
              <a:buFont typeface="Wingdings" panose="05000000000000000000" pitchFamily="2" charset="2"/>
              <a:buChar char="§"/>
            </a:pPr>
            <a:r>
              <a:rPr lang="en-GB" sz="1600" dirty="0"/>
              <a:t>We refine exponentially growing volumes of data and study machine-to-machine communication technologies.</a:t>
            </a:r>
          </a:p>
          <a:p>
            <a:pPr marL="252000" indent="-252000">
              <a:buFont typeface="Wingdings" panose="05000000000000000000" pitchFamily="2" charset="2"/>
              <a:buChar char="§"/>
            </a:pPr>
            <a:endParaRPr lang="en-GB" sz="1200" dirty="0"/>
          </a:p>
        </p:txBody>
      </p:sp>
      <p:sp>
        <p:nvSpPr>
          <p:cNvPr id="4" name="Sisällön paikkamerkki 3"/>
          <p:cNvSpPr>
            <a:spLocks noGrp="1"/>
          </p:cNvSpPr>
          <p:nvPr>
            <p:ph sz="half" idx="2"/>
          </p:nvPr>
        </p:nvSpPr>
        <p:spPr>
          <a:xfrm>
            <a:off x="5509959" y="1493753"/>
            <a:ext cx="3631232" cy="3100870"/>
          </a:xfrm>
        </p:spPr>
        <p:txBody>
          <a:bodyPr/>
          <a:lstStyle/>
          <a:p>
            <a:pPr marL="252000" indent="-252000">
              <a:spcAft>
                <a:spcPts val="1200"/>
              </a:spcAft>
              <a:buFont typeface="Wingdings" panose="05000000000000000000" pitchFamily="2" charset="2"/>
              <a:buChar char="§"/>
            </a:pPr>
            <a:r>
              <a:rPr lang="en-GB" sz="1600" b="1" dirty="0">
                <a:solidFill>
                  <a:schemeClr val="accent2"/>
                </a:solidFill>
              </a:rPr>
              <a:t>Our University enjoys a reputation for research excellence in signal processing. </a:t>
            </a:r>
          </a:p>
          <a:p>
            <a:pPr marL="252000" indent="-252000">
              <a:spcAft>
                <a:spcPts val="1200"/>
              </a:spcAft>
              <a:buFont typeface="Wingdings" panose="05000000000000000000" pitchFamily="2" charset="2"/>
              <a:buChar char="§"/>
            </a:pPr>
            <a:r>
              <a:rPr lang="en-GB" sz="1600" b="1" dirty="0"/>
              <a:t>We are seeking to become </a:t>
            </a:r>
            <a:r>
              <a:rPr lang="en-GB" sz="1600" dirty="0"/>
              <a:t>the world’s foremost hub of research in intelligent machines and networked systems.</a:t>
            </a:r>
          </a:p>
          <a:p>
            <a:pPr marL="252000" indent="-252000">
              <a:spcAft>
                <a:spcPts val="1200"/>
              </a:spcAft>
              <a:buFont typeface="Wingdings" panose="05000000000000000000" pitchFamily="2" charset="2"/>
              <a:buChar char="§"/>
            </a:pPr>
            <a:endParaRPr lang="en-GB" sz="1600" dirty="0"/>
          </a:p>
        </p:txBody>
      </p:sp>
      <p:sp>
        <p:nvSpPr>
          <p:cNvPr id="5" name="Päivämäärän paikkamerkki 4"/>
          <p:cNvSpPr>
            <a:spLocks noGrp="1"/>
          </p:cNvSpPr>
          <p:nvPr>
            <p:ph type="dt" sz="half" idx="10"/>
          </p:nvPr>
        </p:nvSpPr>
        <p:spPr/>
        <p:txBody>
          <a:bodyPr/>
          <a:lstStyle/>
          <a:p>
            <a:pPr>
              <a:defRPr/>
            </a:pPr>
            <a:fld id="{B154AC4F-AA9F-45C3-83CD-9C97C84F0FF4}" type="datetime1">
              <a:rPr lang="fi-FI" smtClean="0"/>
              <a:pPr>
                <a:defRPr/>
              </a:pPr>
              <a:t>25.5.2018</a:t>
            </a:fld>
            <a:endParaRPr lang="en-GB" dirty="0"/>
          </a:p>
        </p:txBody>
      </p:sp>
      <p:sp>
        <p:nvSpPr>
          <p:cNvPr id="6" name="Alatunnisteen paikkamerkki 5"/>
          <p:cNvSpPr>
            <a:spLocks noGrp="1"/>
          </p:cNvSpPr>
          <p:nvPr>
            <p:ph type="ftr" sz="quarter" idx="11"/>
          </p:nvPr>
        </p:nvSpPr>
        <p:spPr/>
        <p:txBody>
          <a:bodyPr/>
          <a:lstStyle/>
          <a:p>
            <a:pPr>
              <a:defRPr/>
            </a:pPr>
            <a:endParaRPr lang="fi-FI" dirty="0"/>
          </a:p>
        </p:txBody>
      </p:sp>
      <p:sp>
        <p:nvSpPr>
          <p:cNvPr id="7" name="Dian numeron paikkamerkki 6"/>
          <p:cNvSpPr>
            <a:spLocks noGrp="1"/>
          </p:cNvSpPr>
          <p:nvPr>
            <p:ph type="sldNum" sz="quarter" idx="12"/>
          </p:nvPr>
        </p:nvSpPr>
        <p:spPr/>
        <p:txBody>
          <a:bodyPr/>
          <a:lstStyle/>
          <a:p>
            <a:pPr>
              <a:defRPr/>
            </a:pPr>
            <a:fld id="{F1F12E15-2E79-4DBF-9B41-6E454CB44DF8}" type="slidenum">
              <a:rPr lang="fi-FI" smtClean="0"/>
              <a:pPr>
                <a:defRPr/>
              </a:pPr>
              <a:t>14</a:t>
            </a:fld>
            <a:endParaRPr lang="en-GB" dirty="0"/>
          </a:p>
        </p:txBody>
      </p:sp>
      <p:sp>
        <p:nvSpPr>
          <p:cNvPr id="8" name="Ellipsi 7"/>
          <p:cNvSpPr/>
          <p:nvPr/>
        </p:nvSpPr>
        <p:spPr>
          <a:xfrm>
            <a:off x="4108200" y="1199250"/>
            <a:ext cx="1401760" cy="140176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Ellipsi 8"/>
          <p:cNvSpPr/>
          <p:nvPr/>
        </p:nvSpPr>
        <p:spPr>
          <a:xfrm>
            <a:off x="4108200" y="3503710"/>
            <a:ext cx="1451705" cy="145170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0" name="Ellipsi 9"/>
          <p:cNvSpPr/>
          <p:nvPr/>
        </p:nvSpPr>
        <p:spPr>
          <a:xfrm>
            <a:off x="3567141" y="2101950"/>
            <a:ext cx="1749566" cy="174956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3041488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69916" y="1493753"/>
            <a:ext cx="2963934" cy="3100870"/>
          </a:xfrm>
        </p:spPr>
        <p:txBody>
          <a:bodyPr/>
          <a:lstStyle/>
          <a:p>
            <a:pPr marL="216000" indent="-252000">
              <a:spcBef>
                <a:spcPts val="384"/>
              </a:spcBef>
              <a:buFont typeface="Wingdings" panose="05000000000000000000" pitchFamily="2" charset="2"/>
              <a:buChar char="§"/>
            </a:pPr>
            <a:r>
              <a:rPr lang="en-GB" sz="1600" dirty="0"/>
              <a:t>We develop new technologies and materials for </a:t>
            </a:r>
            <a:endParaRPr lang="en-GB" sz="1600" dirty="0" smtClean="0"/>
          </a:p>
          <a:p>
            <a:pPr marL="432000" lvl="1" indent="-180000">
              <a:spcBef>
                <a:spcPts val="384"/>
              </a:spcBef>
              <a:buFont typeface="Wingdings" panose="05000000000000000000" pitchFamily="2" charset="2"/>
              <a:buChar char="§"/>
            </a:pPr>
            <a:r>
              <a:rPr lang="en-GB" sz="1200" dirty="0" smtClean="0"/>
              <a:t>energy production</a:t>
            </a:r>
          </a:p>
          <a:p>
            <a:pPr marL="432000" lvl="1" indent="-180000">
              <a:spcBef>
                <a:spcPts val="384"/>
              </a:spcBef>
              <a:buFont typeface="Wingdings" panose="05000000000000000000" pitchFamily="2" charset="2"/>
              <a:buChar char="§"/>
            </a:pPr>
            <a:r>
              <a:rPr lang="en-GB" sz="1200" dirty="0" smtClean="0"/>
              <a:t>intelligent energy systems</a:t>
            </a:r>
          </a:p>
          <a:p>
            <a:pPr marL="432000" lvl="1" indent="-180000">
              <a:spcBef>
                <a:spcPts val="384"/>
              </a:spcBef>
              <a:buFont typeface="Wingdings" panose="05000000000000000000" pitchFamily="2" charset="2"/>
              <a:buChar char="§"/>
            </a:pPr>
            <a:r>
              <a:rPr lang="en-GB" sz="1200" dirty="0" smtClean="0"/>
              <a:t>efficient life-cycle performance </a:t>
            </a:r>
          </a:p>
          <a:p>
            <a:pPr marL="432000" lvl="1" indent="-180000">
              <a:spcBef>
                <a:spcPts val="384"/>
              </a:spcBef>
              <a:buFont typeface="Wingdings" panose="05000000000000000000" pitchFamily="2" charset="2"/>
              <a:buChar char="§"/>
            </a:pPr>
            <a:r>
              <a:rPr lang="en-GB" sz="1200" dirty="0" smtClean="0"/>
              <a:t>environmental impact management. </a:t>
            </a:r>
            <a:endParaRPr lang="en-GB" sz="1200" dirty="0"/>
          </a:p>
        </p:txBody>
      </p:sp>
      <p:sp>
        <p:nvSpPr>
          <p:cNvPr id="4" name="Sisällön paikkamerkki 3"/>
          <p:cNvSpPr>
            <a:spLocks noGrp="1"/>
          </p:cNvSpPr>
          <p:nvPr>
            <p:ph sz="half" idx="2"/>
          </p:nvPr>
        </p:nvSpPr>
        <p:spPr>
          <a:xfrm>
            <a:off x="5509959" y="1493753"/>
            <a:ext cx="3548316" cy="3100870"/>
          </a:xfrm>
        </p:spPr>
        <p:txBody>
          <a:bodyPr/>
          <a:lstStyle/>
          <a:p>
            <a:pPr marL="252000" indent="-252000">
              <a:spcAft>
                <a:spcPts val="1200"/>
              </a:spcAft>
              <a:buFont typeface="Wingdings" panose="05000000000000000000" pitchFamily="2" charset="2"/>
              <a:buChar char="§"/>
            </a:pPr>
            <a:r>
              <a:rPr lang="en-GB" sz="1600" b="1" dirty="0"/>
              <a:t>Our goal is </a:t>
            </a:r>
            <a:r>
              <a:rPr lang="en-GB" sz="1600" dirty="0"/>
              <a:t>to establish an international reputation for research in circular economy.</a:t>
            </a:r>
          </a:p>
          <a:p>
            <a:pPr marL="252000" indent="-252000">
              <a:spcAft>
                <a:spcPts val="1200"/>
              </a:spcAft>
              <a:buFont typeface="Wingdings" panose="05000000000000000000" pitchFamily="2" charset="2"/>
              <a:buChar char="§"/>
            </a:pPr>
            <a:r>
              <a:rPr lang="en-GB" sz="1600" b="1" dirty="0">
                <a:solidFill>
                  <a:schemeClr val="accent2"/>
                </a:solidFill>
              </a:rPr>
              <a:t>We maintain a world-class research infrastructure.</a:t>
            </a:r>
          </a:p>
        </p:txBody>
      </p:sp>
      <p:sp>
        <p:nvSpPr>
          <p:cNvPr id="5" name="Päivämäärän paikkamerkki 4"/>
          <p:cNvSpPr>
            <a:spLocks noGrp="1"/>
          </p:cNvSpPr>
          <p:nvPr>
            <p:ph type="dt" sz="half" idx="10"/>
          </p:nvPr>
        </p:nvSpPr>
        <p:spPr/>
        <p:txBody>
          <a:bodyPr/>
          <a:lstStyle/>
          <a:p>
            <a:pPr>
              <a:defRPr/>
            </a:pPr>
            <a:fld id="{B154AC4F-AA9F-45C3-83CD-9C97C84F0FF4}" type="datetime1">
              <a:rPr lang="fi-FI" smtClean="0"/>
              <a:pPr>
                <a:defRPr/>
              </a:pPr>
              <a:t>25.5.2018</a:t>
            </a:fld>
            <a:endParaRPr lang="en-GB" dirty="0"/>
          </a:p>
        </p:txBody>
      </p:sp>
      <p:sp>
        <p:nvSpPr>
          <p:cNvPr id="6" name="Alatunnisteen paikkamerkki 5"/>
          <p:cNvSpPr>
            <a:spLocks noGrp="1"/>
          </p:cNvSpPr>
          <p:nvPr>
            <p:ph type="ftr" sz="quarter" idx="11"/>
          </p:nvPr>
        </p:nvSpPr>
        <p:spPr/>
        <p:txBody>
          <a:bodyPr/>
          <a:lstStyle/>
          <a:p>
            <a:pPr>
              <a:defRPr/>
            </a:pPr>
            <a:endParaRPr lang="fi-FI" dirty="0"/>
          </a:p>
        </p:txBody>
      </p:sp>
      <p:sp>
        <p:nvSpPr>
          <p:cNvPr id="7" name="Dian numeron paikkamerkki 6"/>
          <p:cNvSpPr>
            <a:spLocks noGrp="1"/>
          </p:cNvSpPr>
          <p:nvPr>
            <p:ph type="sldNum" sz="quarter" idx="12"/>
          </p:nvPr>
        </p:nvSpPr>
        <p:spPr/>
        <p:txBody>
          <a:bodyPr/>
          <a:lstStyle/>
          <a:p>
            <a:pPr>
              <a:defRPr/>
            </a:pPr>
            <a:fld id="{F1F12E15-2E79-4DBF-9B41-6E454CB44DF8}" type="slidenum">
              <a:rPr lang="fi-FI" smtClean="0"/>
              <a:pPr>
                <a:defRPr/>
              </a:pPr>
              <a:t>15</a:t>
            </a:fld>
            <a:endParaRPr lang="en-GB" dirty="0"/>
          </a:p>
        </p:txBody>
      </p:sp>
      <p:sp>
        <p:nvSpPr>
          <p:cNvPr id="11" name="Title 1"/>
          <p:cNvSpPr txBox="1">
            <a:spLocks/>
          </p:cNvSpPr>
          <p:nvPr/>
        </p:nvSpPr>
        <p:spPr bwMode="auto">
          <a:xfrm>
            <a:off x="620713" y="3429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chemeClr val="tx1"/>
                </a:solidFill>
                <a:latin typeface="Arial Black" pitchFamily="34" charset="0"/>
                <a:ea typeface="+mj-ea"/>
                <a:cs typeface="Arial"/>
              </a:defRPr>
            </a:lvl1pPr>
            <a:lvl2pPr algn="l" defTabSz="457200" rtl="0" eaLnBrk="1" fontAlgn="base" hangingPunct="1">
              <a:spcBef>
                <a:spcPct val="0"/>
              </a:spcBef>
              <a:spcAft>
                <a:spcPct val="0"/>
              </a:spcAft>
              <a:defRPr sz="4000">
                <a:solidFill>
                  <a:schemeClr val="tx1"/>
                </a:solidFill>
                <a:latin typeface="Arial Black" pitchFamily="34" charset="0"/>
                <a:cs typeface="Arial" charset="0"/>
              </a:defRPr>
            </a:lvl2pPr>
            <a:lvl3pPr algn="l" defTabSz="457200" rtl="0" eaLnBrk="1" fontAlgn="base" hangingPunct="1">
              <a:spcBef>
                <a:spcPct val="0"/>
              </a:spcBef>
              <a:spcAft>
                <a:spcPct val="0"/>
              </a:spcAft>
              <a:defRPr sz="4000">
                <a:solidFill>
                  <a:schemeClr val="tx1"/>
                </a:solidFill>
                <a:latin typeface="Arial Black" pitchFamily="34" charset="0"/>
                <a:cs typeface="Arial" charset="0"/>
              </a:defRPr>
            </a:lvl3pPr>
            <a:lvl4pPr algn="l" defTabSz="457200" rtl="0" eaLnBrk="1" fontAlgn="base" hangingPunct="1">
              <a:spcBef>
                <a:spcPct val="0"/>
              </a:spcBef>
              <a:spcAft>
                <a:spcPct val="0"/>
              </a:spcAft>
              <a:defRPr sz="4000">
                <a:solidFill>
                  <a:schemeClr val="tx1"/>
                </a:solidFill>
                <a:latin typeface="Arial Black" pitchFamily="34" charset="0"/>
                <a:cs typeface="Arial" charset="0"/>
              </a:defRPr>
            </a:lvl4pPr>
            <a:lvl5pPr algn="l" defTabSz="457200" rtl="0" eaLnBrk="1" fontAlgn="base" hangingPunct="1">
              <a:spcBef>
                <a:spcPct val="0"/>
              </a:spcBef>
              <a:spcAft>
                <a:spcPct val="0"/>
              </a:spcAft>
              <a:defRPr sz="4000">
                <a:solidFill>
                  <a:schemeClr val="tx1"/>
                </a:solidFill>
                <a:latin typeface="Arial Black" pitchFamily="34" charset="0"/>
                <a:cs typeface="Arial" charset="0"/>
              </a:defRPr>
            </a:lvl5pPr>
            <a:lvl6pPr marL="457200" algn="l" defTabSz="457200" rtl="0" eaLnBrk="1" fontAlgn="base" hangingPunct="1">
              <a:spcBef>
                <a:spcPct val="0"/>
              </a:spcBef>
              <a:spcAft>
                <a:spcPct val="0"/>
              </a:spcAft>
              <a:defRPr sz="4000">
                <a:solidFill>
                  <a:schemeClr val="tx1"/>
                </a:solidFill>
                <a:latin typeface="Arial Black" pitchFamily="34" charset="0"/>
                <a:cs typeface="Arial" charset="0"/>
              </a:defRPr>
            </a:lvl6pPr>
            <a:lvl7pPr marL="914400" algn="l" defTabSz="457200" rtl="0" eaLnBrk="1" fontAlgn="base" hangingPunct="1">
              <a:spcBef>
                <a:spcPct val="0"/>
              </a:spcBef>
              <a:spcAft>
                <a:spcPct val="0"/>
              </a:spcAft>
              <a:defRPr sz="4000">
                <a:solidFill>
                  <a:schemeClr val="tx1"/>
                </a:solidFill>
                <a:latin typeface="Arial Black" pitchFamily="34" charset="0"/>
                <a:cs typeface="Arial" charset="0"/>
              </a:defRPr>
            </a:lvl7pPr>
            <a:lvl8pPr marL="1371600" algn="l" defTabSz="457200" rtl="0" eaLnBrk="1" fontAlgn="base" hangingPunct="1">
              <a:spcBef>
                <a:spcPct val="0"/>
              </a:spcBef>
              <a:spcAft>
                <a:spcPct val="0"/>
              </a:spcAft>
              <a:defRPr sz="4000">
                <a:solidFill>
                  <a:schemeClr val="tx1"/>
                </a:solidFill>
                <a:latin typeface="Arial Black" pitchFamily="34" charset="0"/>
                <a:cs typeface="Arial" charset="0"/>
              </a:defRPr>
            </a:lvl8pPr>
            <a:lvl9pPr marL="1828800" algn="l" defTabSz="457200" rtl="0" eaLnBrk="1" fontAlgn="base" hangingPunct="1">
              <a:spcBef>
                <a:spcPct val="0"/>
              </a:spcBef>
              <a:spcAft>
                <a:spcPct val="0"/>
              </a:spcAft>
              <a:defRPr sz="4000">
                <a:solidFill>
                  <a:schemeClr val="tx1"/>
                </a:solidFill>
                <a:latin typeface="Arial Black" pitchFamily="34" charset="0"/>
                <a:cs typeface="Arial" charset="0"/>
              </a:defRPr>
            </a:lvl9pPr>
          </a:lstStyle>
          <a:p>
            <a:r>
              <a:rPr lang="en-GB" sz="3600" dirty="0" smtClean="0">
                <a:solidFill>
                  <a:schemeClr val="accent2"/>
                </a:solidFill>
              </a:rPr>
              <a:t>Energy- and eco-efficiency </a:t>
            </a:r>
            <a:r>
              <a:rPr dirty="0"/>
              <a:t/>
            </a:r>
            <a:br>
              <a:rPr dirty="0"/>
            </a:br>
            <a:r>
              <a:rPr lang="en-GB" sz="2400" b="1" dirty="0" smtClean="0">
                <a:latin typeface="+mj-lt"/>
              </a:rPr>
              <a:t>– circular economy for a greener tomorrow</a:t>
            </a:r>
            <a:endParaRPr lang="en-GB" sz="3200" b="1" dirty="0">
              <a:latin typeface="+mj-lt"/>
            </a:endParaRPr>
          </a:p>
        </p:txBody>
      </p:sp>
      <p:sp>
        <p:nvSpPr>
          <p:cNvPr id="17" name="Ellipsi 16"/>
          <p:cNvSpPr/>
          <p:nvPr/>
        </p:nvSpPr>
        <p:spPr>
          <a:xfrm>
            <a:off x="3598499" y="1242105"/>
            <a:ext cx="1022001" cy="102200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6" name="Ellipsi 15"/>
          <p:cNvSpPr/>
          <p:nvPr/>
        </p:nvSpPr>
        <p:spPr>
          <a:xfrm>
            <a:off x="4008197" y="1753105"/>
            <a:ext cx="1503019" cy="150301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3" name="Ellipsi 12"/>
          <p:cNvSpPr/>
          <p:nvPr/>
        </p:nvSpPr>
        <p:spPr>
          <a:xfrm>
            <a:off x="3422486" y="2980313"/>
            <a:ext cx="1904400" cy="19044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366694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69916" y="1493753"/>
            <a:ext cx="3059206" cy="3100870"/>
          </a:xfrm>
        </p:spPr>
        <p:txBody>
          <a:bodyPr/>
          <a:lstStyle/>
          <a:p>
            <a:pPr>
              <a:buFont typeface="Wingdings" panose="05000000000000000000" pitchFamily="2" charset="2"/>
              <a:buChar char="§"/>
            </a:pPr>
            <a:r>
              <a:rPr lang="en-GB" sz="1600" dirty="0"/>
              <a:t>We develop new methods for monitoring and maintaining human health. We place special emphasis on diagnostic and regenerative technologies. </a:t>
            </a:r>
          </a:p>
        </p:txBody>
      </p:sp>
      <p:sp>
        <p:nvSpPr>
          <p:cNvPr id="4" name="Sisällön paikkamerkki 3"/>
          <p:cNvSpPr>
            <a:spLocks noGrp="1"/>
          </p:cNvSpPr>
          <p:nvPr>
            <p:ph sz="half" idx="2"/>
          </p:nvPr>
        </p:nvSpPr>
        <p:spPr>
          <a:xfrm>
            <a:off x="5633521" y="1493753"/>
            <a:ext cx="3243145" cy="3100870"/>
          </a:xfrm>
        </p:spPr>
        <p:txBody>
          <a:bodyPr/>
          <a:lstStyle/>
          <a:p>
            <a:pPr>
              <a:spcAft>
                <a:spcPts val="1200"/>
              </a:spcAft>
              <a:buFont typeface="Wingdings" panose="05000000000000000000" pitchFamily="2" charset="2"/>
              <a:buChar char="§"/>
            </a:pPr>
            <a:r>
              <a:rPr lang="en-GB" sz="1600" dirty="0"/>
              <a:t>The key to our success is our close and multidisciplinary collaboration with biologists and clinicians.</a:t>
            </a:r>
            <a:r>
              <a:rPr lang="en-GB" sz="1600" dirty="0" smtClean="0"/>
              <a:t> </a:t>
            </a:r>
          </a:p>
          <a:p>
            <a:pPr>
              <a:spcAft>
                <a:spcPts val="1200"/>
              </a:spcAft>
              <a:buFont typeface="Wingdings" panose="05000000000000000000" pitchFamily="2" charset="2"/>
              <a:buChar char="§"/>
            </a:pPr>
            <a:r>
              <a:rPr lang="en-GB" sz="1600" b="1" dirty="0">
                <a:solidFill>
                  <a:schemeClr val="accent2"/>
                </a:solidFill>
              </a:rPr>
              <a:t>We are internationally recognized for our expertise in biomodelling. </a:t>
            </a:r>
          </a:p>
          <a:p>
            <a:pPr>
              <a:spcAft>
                <a:spcPts val="1200"/>
              </a:spcAft>
              <a:buFont typeface="Wingdings" panose="05000000000000000000" pitchFamily="2" charset="2"/>
              <a:buChar char="§"/>
            </a:pPr>
            <a:endParaRPr lang="en-GB" sz="1600" dirty="0"/>
          </a:p>
        </p:txBody>
      </p:sp>
      <p:sp>
        <p:nvSpPr>
          <p:cNvPr id="5" name="Päivämäärän paikkamerkki 4"/>
          <p:cNvSpPr>
            <a:spLocks noGrp="1"/>
          </p:cNvSpPr>
          <p:nvPr>
            <p:ph type="dt" sz="half" idx="10"/>
          </p:nvPr>
        </p:nvSpPr>
        <p:spPr/>
        <p:txBody>
          <a:bodyPr/>
          <a:lstStyle/>
          <a:p>
            <a:pPr>
              <a:defRPr/>
            </a:pPr>
            <a:fld id="{B154AC4F-AA9F-45C3-83CD-9C97C84F0FF4}" type="datetime1">
              <a:rPr lang="fi-FI" smtClean="0"/>
              <a:pPr>
                <a:defRPr/>
              </a:pPr>
              <a:t>25.5.2018</a:t>
            </a:fld>
            <a:endParaRPr lang="en-GB" dirty="0"/>
          </a:p>
        </p:txBody>
      </p:sp>
      <p:sp>
        <p:nvSpPr>
          <p:cNvPr id="6" name="Alatunnisteen paikkamerkki 5"/>
          <p:cNvSpPr>
            <a:spLocks noGrp="1"/>
          </p:cNvSpPr>
          <p:nvPr>
            <p:ph type="ftr" sz="quarter" idx="11"/>
          </p:nvPr>
        </p:nvSpPr>
        <p:spPr/>
        <p:txBody>
          <a:bodyPr/>
          <a:lstStyle/>
          <a:p>
            <a:pPr>
              <a:defRPr/>
            </a:pPr>
            <a:endParaRPr lang="fi-FI" dirty="0"/>
          </a:p>
        </p:txBody>
      </p:sp>
      <p:sp>
        <p:nvSpPr>
          <p:cNvPr id="7" name="Dian numeron paikkamerkki 6"/>
          <p:cNvSpPr>
            <a:spLocks noGrp="1"/>
          </p:cNvSpPr>
          <p:nvPr>
            <p:ph type="sldNum" sz="quarter" idx="12"/>
          </p:nvPr>
        </p:nvSpPr>
        <p:spPr/>
        <p:txBody>
          <a:bodyPr/>
          <a:lstStyle/>
          <a:p>
            <a:pPr>
              <a:defRPr/>
            </a:pPr>
            <a:fld id="{F1F12E15-2E79-4DBF-9B41-6E454CB44DF8}" type="slidenum">
              <a:rPr lang="fi-FI" smtClean="0"/>
              <a:pPr>
                <a:defRPr/>
              </a:pPr>
              <a:t>16</a:t>
            </a:fld>
            <a:endParaRPr lang="en-GB" dirty="0"/>
          </a:p>
        </p:txBody>
      </p:sp>
      <p:sp>
        <p:nvSpPr>
          <p:cNvPr id="10" name="Title 1"/>
          <p:cNvSpPr>
            <a:spLocks noGrp="1"/>
          </p:cNvSpPr>
          <p:nvPr>
            <p:ph type="title"/>
          </p:nvPr>
        </p:nvSpPr>
        <p:spPr>
          <a:xfrm>
            <a:off x="620713" y="342900"/>
            <a:ext cx="8229600" cy="857250"/>
          </a:xfrm>
        </p:spPr>
        <p:txBody>
          <a:bodyPr/>
          <a:lstStyle/>
          <a:p>
            <a:r>
              <a:rPr lang="en-GB" sz="3600" dirty="0">
                <a:solidFill>
                  <a:schemeClr val="accent2"/>
                </a:solidFill>
              </a:rPr>
              <a:t>Health technology </a:t>
            </a:r>
            <a:r>
              <a:rPr dirty="0"/>
              <a:t/>
            </a:r>
            <a:br>
              <a:rPr dirty="0"/>
            </a:br>
            <a:r>
              <a:rPr lang="en-GB" sz="2400" b="1" dirty="0">
                <a:latin typeface="+mn-lt"/>
              </a:rPr>
              <a:t>– better quality of life through new technology</a:t>
            </a:r>
          </a:p>
        </p:txBody>
      </p:sp>
      <p:sp>
        <p:nvSpPr>
          <p:cNvPr id="16" name="Ellipsi 15"/>
          <p:cNvSpPr/>
          <p:nvPr/>
        </p:nvSpPr>
        <p:spPr>
          <a:xfrm>
            <a:off x="3833620" y="1894841"/>
            <a:ext cx="1904400" cy="19044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1" name="Ellipsi 10"/>
          <p:cNvSpPr/>
          <p:nvPr/>
        </p:nvSpPr>
        <p:spPr>
          <a:xfrm>
            <a:off x="3627570" y="1165132"/>
            <a:ext cx="1221808" cy="122180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3" name="Ellipsi 12"/>
          <p:cNvSpPr/>
          <p:nvPr/>
        </p:nvSpPr>
        <p:spPr>
          <a:xfrm>
            <a:off x="3300967" y="3521460"/>
            <a:ext cx="1432604" cy="1432604"/>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434887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69915" y="1493753"/>
            <a:ext cx="3071713" cy="3100870"/>
          </a:xfrm>
        </p:spPr>
        <p:txBody>
          <a:bodyPr/>
          <a:lstStyle/>
          <a:p>
            <a:pPr marL="252000" indent="-252000"/>
            <a:r>
              <a:rPr lang="en-GB" sz="1600" dirty="0"/>
              <a:t>We develop new laser sources and methods for the sophisticated control and utilization of the properties of light. Together with new photosensitive materials, they drive the development of unique new applications in multiple areas.</a:t>
            </a:r>
          </a:p>
        </p:txBody>
      </p:sp>
      <p:sp>
        <p:nvSpPr>
          <p:cNvPr id="4" name="Sisällön paikkamerkki 3"/>
          <p:cNvSpPr>
            <a:spLocks noGrp="1"/>
          </p:cNvSpPr>
          <p:nvPr>
            <p:ph sz="half" idx="2"/>
          </p:nvPr>
        </p:nvSpPr>
        <p:spPr>
          <a:xfrm>
            <a:off x="5508161" y="1494163"/>
            <a:ext cx="3366707" cy="940359"/>
          </a:xfrm>
        </p:spPr>
        <p:txBody>
          <a:bodyPr/>
          <a:lstStyle/>
          <a:p>
            <a:pPr marL="252000" indent="-252000"/>
            <a:r>
              <a:rPr lang="en-GB" sz="1600" b="1" dirty="0">
                <a:solidFill>
                  <a:schemeClr val="accent2"/>
                </a:solidFill>
              </a:rPr>
              <a:t>Our University is one of the world’s leading centres for photonics research</a:t>
            </a:r>
            <a:r>
              <a:rPr lang="en-GB" sz="1800" b="1" dirty="0">
                <a:solidFill>
                  <a:schemeClr val="accent2"/>
                </a:solidFill>
              </a:rPr>
              <a:t>.  </a:t>
            </a:r>
          </a:p>
          <a:p>
            <a:pPr marL="252000" indent="-252000">
              <a:spcAft>
                <a:spcPts val="1200"/>
              </a:spcAft>
              <a:buNone/>
            </a:pPr>
            <a:endParaRPr lang="en-GB" sz="1800" dirty="0">
              <a:solidFill>
                <a:schemeClr val="accent2"/>
              </a:solidFill>
            </a:endParaRPr>
          </a:p>
        </p:txBody>
      </p:sp>
      <p:sp>
        <p:nvSpPr>
          <p:cNvPr id="5" name="Päivämäärän paikkamerkki 4"/>
          <p:cNvSpPr>
            <a:spLocks noGrp="1"/>
          </p:cNvSpPr>
          <p:nvPr>
            <p:ph type="dt" sz="half" idx="10"/>
          </p:nvPr>
        </p:nvSpPr>
        <p:spPr/>
        <p:txBody>
          <a:bodyPr/>
          <a:lstStyle/>
          <a:p>
            <a:pPr>
              <a:defRPr/>
            </a:pPr>
            <a:fld id="{B154AC4F-AA9F-45C3-83CD-9C97C84F0FF4}" type="datetime1">
              <a:rPr lang="fi-FI" smtClean="0"/>
              <a:pPr>
                <a:defRPr/>
              </a:pPr>
              <a:t>25.5.2018</a:t>
            </a:fld>
            <a:endParaRPr lang="en-GB" dirty="0"/>
          </a:p>
        </p:txBody>
      </p:sp>
      <p:sp>
        <p:nvSpPr>
          <p:cNvPr id="6" name="Alatunnisteen paikkamerkki 5"/>
          <p:cNvSpPr>
            <a:spLocks noGrp="1"/>
          </p:cNvSpPr>
          <p:nvPr>
            <p:ph type="ftr" sz="quarter" idx="11"/>
          </p:nvPr>
        </p:nvSpPr>
        <p:spPr/>
        <p:txBody>
          <a:bodyPr/>
          <a:lstStyle/>
          <a:p>
            <a:pPr>
              <a:defRPr/>
            </a:pPr>
            <a:endParaRPr lang="fi-FI" dirty="0"/>
          </a:p>
        </p:txBody>
      </p:sp>
      <p:sp>
        <p:nvSpPr>
          <p:cNvPr id="7" name="Dian numeron paikkamerkki 6"/>
          <p:cNvSpPr>
            <a:spLocks noGrp="1"/>
          </p:cNvSpPr>
          <p:nvPr>
            <p:ph type="sldNum" sz="quarter" idx="12"/>
          </p:nvPr>
        </p:nvSpPr>
        <p:spPr/>
        <p:txBody>
          <a:bodyPr/>
          <a:lstStyle/>
          <a:p>
            <a:pPr>
              <a:defRPr/>
            </a:pPr>
            <a:fld id="{F1F12E15-2E79-4DBF-9B41-6E454CB44DF8}" type="slidenum">
              <a:rPr lang="fi-FI" smtClean="0"/>
              <a:pPr>
                <a:defRPr/>
              </a:pPr>
              <a:t>17</a:t>
            </a:fld>
            <a:endParaRPr lang="en-GB" dirty="0"/>
          </a:p>
        </p:txBody>
      </p:sp>
      <p:sp>
        <p:nvSpPr>
          <p:cNvPr id="13" name="Title 1"/>
          <p:cNvSpPr>
            <a:spLocks noGrp="1"/>
          </p:cNvSpPr>
          <p:nvPr>
            <p:ph type="title"/>
          </p:nvPr>
        </p:nvSpPr>
        <p:spPr>
          <a:xfrm>
            <a:off x="620713" y="342900"/>
            <a:ext cx="8229600" cy="857250"/>
          </a:xfrm>
        </p:spPr>
        <p:txBody>
          <a:bodyPr/>
          <a:lstStyle/>
          <a:p>
            <a:r>
              <a:rPr lang="en-GB" sz="3600" dirty="0">
                <a:solidFill>
                  <a:schemeClr val="accent2"/>
                </a:solidFill>
              </a:rPr>
              <a:t>Light-based technologies </a:t>
            </a:r>
            <a:r>
              <a:rPr dirty="0"/>
              <a:t/>
            </a:r>
            <a:br>
              <a:rPr dirty="0"/>
            </a:br>
            <a:r>
              <a:rPr lang="en-GB" sz="2400" b="1" dirty="0">
                <a:latin typeface="+mn-lt"/>
              </a:rPr>
              <a:t>– natural sciences lay the foundation for technological breakthroughs</a:t>
            </a:r>
          </a:p>
        </p:txBody>
      </p:sp>
      <p:sp>
        <p:nvSpPr>
          <p:cNvPr id="15" name="Ellipsi 14"/>
          <p:cNvSpPr/>
          <p:nvPr/>
        </p:nvSpPr>
        <p:spPr>
          <a:xfrm>
            <a:off x="3633591" y="3663930"/>
            <a:ext cx="971824" cy="97182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Ellipsi 18"/>
          <p:cNvSpPr/>
          <p:nvPr/>
        </p:nvSpPr>
        <p:spPr>
          <a:xfrm>
            <a:off x="3741628" y="1220274"/>
            <a:ext cx="1262719" cy="126271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8" name="Ellipsi 17"/>
          <p:cNvSpPr/>
          <p:nvPr/>
        </p:nvSpPr>
        <p:spPr>
          <a:xfrm>
            <a:off x="4027863" y="2076027"/>
            <a:ext cx="1800000" cy="1800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7" name="Ellipsi 16"/>
          <p:cNvSpPr/>
          <p:nvPr/>
        </p:nvSpPr>
        <p:spPr>
          <a:xfrm>
            <a:off x="5508161" y="2743674"/>
            <a:ext cx="1982458" cy="198245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803973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sz="3200" dirty="0" smtClean="0">
                <a:solidFill>
                  <a:schemeClr val="bg1">
                    <a:lumMod val="95000"/>
                  </a:schemeClr>
                </a:solidFill>
              </a:rPr>
              <a:t>Our </a:t>
            </a:r>
            <a:r>
              <a:rPr lang="en-GB" sz="2800" dirty="0" smtClean="0">
                <a:solidFill>
                  <a:schemeClr val="bg1">
                    <a:lumMod val="95000"/>
                  </a:schemeClr>
                </a:solidFill>
              </a:rPr>
              <a:t>graduates</a:t>
            </a:r>
            <a:r>
              <a:rPr lang="en-GB" sz="3200" dirty="0" smtClean="0">
                <a:solidFill>
                  <a:schemeClr val="bg1">
                    <a:lumMod val="95000"/>
                  </a:schemeClr>
                </a:solidFill>
              </a:rPr>
              <a:t> are highly competent, responsible and self-directed</a:t>
            </a:r>
            <a:endParaRPr lang="en-GB" sz="4400" dirty="0">
              <a:solidFill>
                <a:schemeClr val="bg1">
                  <a:lumMod val="95000"/>
                </a:schemeClr>
              </a:solidFill>
            </a:endParaRPr>
          </a:p>
        </p:txBody>
      </p:sp>
      <p:sp>
        <p:nvSpPr>
          <p:cNvPr id="3" name="Content Placeholder 2"/>
          <p:cNvSpPr>
            <a:spLocks noGrp="1"/>
          </p:cNvSpPr>
          <p:nvPr>
            <p:ph idx="1"/>
          </p:nvPr>
        </p:nvSpPr>
        <p:spPr>
          <a:xfrm>
            <a:off x="4970437" y="1371601"/>
            <a:ext cx="3914135" cy="2861186"/>
          </a:xfrm>
        </p:spPr>
        <p:txBody>
          <a:bodyPr/>
          <a:lstStyle/>
          <a:p>
            <a:pPr marL="252000" indent="-252000">
              <a:spcAft>
                <a:spcPts val="1200"/>
              </a:spcAft>
            </a:pPr>
            <a:r>
              <a:rPr lang="en-GB" sz="1400" dirty="0" smtClean="0">
                <a:solidFill>
                  <a:schemeClr val="bg1"/>
                </a:solidFill>
              </a:rPr>
              <a:t>TUT provides its students with broad-based, cross-technical education and a range of tracks for lifelong learning.</a:t>
            </a:r>
          </a:p>
          <a:p>
            <a:pPr marL="252000" indent="-252000">
              <a:spcAft>
                <a:spcPts val="1200"/>
              </a:spcAft>
            </a:pPr>
            <a:r>
              <a:rPr lang="en-GB" sz="1400" dirty="0" smtClean="0">
                <a:solidFill>
                  <a:schemeClr val="bg1"/>
                </a:solidFill>
              </a:rPr>
              <a:t>The students gain an understanding of the significance of technology for tackling the challenges of sustainable development. Their capacities for entrepreneurship are supported and further developed.</a:t>
            </a:r>
          </a:p>
          <a:p>
            <a:pPr marL="252000" indent="-252000">
              <a:spcAft>
                <a:spcPts val="1200"/>
              </a:spcAft>
            </a:pPr>
            <a:r>
              <a:rPr lang="en-GB" sz="1400" dirty="0" smtClean="0">
                <a:solidFill>
                  <a:schemeClr val="bg1"/>
                </a:solidFill>
              </a:rPr>
              <a:t>We blaze the trail for the development and utilization of new learning environments.</a:t>
            </a:r>
          </a:p>
          <a:p>
            <a:pPr marL="252000" indent="-252000">
              <a:spcAft>
                <a:spcPts val="1200"/>
              </a:spcAft>
            </a:pPr>
            <a:r>
              <a:rPr lang="en-US" sz="1400" dirty="0">
                <a:solidFill>
                  <a:schemeClr val="bg1"/>
                </a:solidFill>
              </a:rPr>
              <a:t>Our graduates enjoy an excellent employment rate</a:t>
            </a:r>
            <a:r>
              <a:rPr lang="en-GB" sz="1400" dirty="0" smtClean="0">
                <a:solidFill>
                  <a:schemeClr val="bg1"/>
                </a:solidFill>
              </a:rPr>
              <a:t>.</a:t>
            </a:r>
          </a:p>
          <a:p>
            <a:pPr marL="252000" indent="-252000">
              <a:spcAft>
                <a:spcPts val="1200"/>
              </a:spcAft>
            </a:pPr>
            <a:endParaRPr lang="en-GB" sz="700" dirty="0" smtClean="0">
              <a:solidFill>
                <a:schemeClr val="bg1"/>
              </a:solidFill>
            </a:endParaRPr>
          </a:p>
        </p:txBody>
      </p:sp>
      <p:sp>
        <p:nvSpPr>
          <p:cNvPr id="4" name="Date Placeholder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Footer Placeholder 4"/>
          <p:cNvSpPr>
            <a:spLocks noGrp="1"/>
          </p:cNvSpPr>
          <p:nvPr>
            <p:ph type="ftr" sz="quarter" idx="11"/>
          </p:nvPr>
        </p:nvSpPr>
        <p:spPr/>
        <p:txBody>
          <a:bodyPr/>
          <a:lstStyle/>
          <a:p>
            <a:pPr>
              <a:defRPr/>
            </a:pPr>
            <a:endParaRPr lang="fi-FI" dirty="0"/>
          </a:p>
        </p:txBody>
      </p:sp>
      <p:sp>
        <p:nvSpPr>
          <p:cNvPr id="6" name="Slide Number Placeholder 5"/>
          <p:cNvSpPr>
            <a:spLocks noGrp="1"/>
          </p:cNvSpPr>
          <p:nvPr>
            <p:ph type="sldNum" sz="quarter" idx="12"/>
          </p:nvPr>
        </p:nvSpPr>
        <p:spPr/>
        <p:txBody>
          <a:bodyPr/>
          <a:lstStyle/>
          <a:p>
            <a:pPr>
              <a:defRPr/>
            </a:pPr>
            <a:fld id="{FF541B8A-7DA6-4388-B0C8-360E8F15715B}" type="slidenum">
              <a:rPr lang="fi-FI" smtClean="0"/>
              <a:pPr>
                <a:defRPr/>
              </a:pPr>
              <a:t>18</a:t>
            </a:fld>
            <a:endParaRPr lang="en-GB" dirty="0"/>
          </a:p>
        </p:txBody>
      </p:sp>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619"/>
            <a:ext cx="322995" cy="4764881"/>
          </a:xfrm>
          <a:prstGeom prst="rect">
            <a:avLst/>
          </a:prstGeom>
        </p:spPr>
      </p:pic>
    </p:spTree>
    <p:extLst>
      <p:ext uri="{BB962C8B-B14F-4D97-AF65-F5344CB8AC3E}">
        <p14:creationId xmlns:p14="http://schemas.microsoft.com/office/powerpoint/2010/main" val="3959637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Kuva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0713" y="342900"/>
            <a:ext cx="5509743" cy="857250"/>
          </a:xfrm>
        </p:spPr>
        <p:txBody>
          <a:bodyPr/>
          <a:lstStyle/>
          <a:p>
            <a:r>
              <a:rPr lang="en-GB" sz="3600" dirty="0" smtClean="0">
                <a:solidFill>
                  <a:schemeClr val="bg1"/>
                </a:solidFill>
                <a:effectLst>
                  <a:outerShdw blurRad="50800" dist="38100" algn="l" rotWithShape="0">
                    <a:prstClr val="black">
                      <a:alpha val="40000"/>
                    </a:prstClr>
                  </a:outerShdw>
                </a:effectLst>
              </a:rPr>
              <a:t>Reach your potential </a:t>
            </a:r>
            <a:r>
              <a:t/>
            </a:r>
            <a:br/>
            <a:r>
              <a:rPr lang="en-GB" sz="3600" dirty="0" smtClean="0">
                <a:solidFill>
                  <a:schemeClr val="bg1"/>
                </a:solidFill>
                <a:effectLst>
                  <a:outerShdw blurRad="50800" dist="38100" algn="l" rotWithShape="0">
                    <a:prstClr val="black">
                      <a:alpha val="40000"/>
                    </a:prstClr>
                  </a:outerShdw>
                </a:effectLst>
              </a:rPr>
              <a:t>– studies in English</a:t>
            </a:r>
            <a:endParaRPr lang="en-GB" sz="3600" dirty="0">
              <a:solidFill>
                <a:schemeClr val="bg1"/>
              </a:solidFill>
              <a:effectLst>
                <a:outerShdw blurRad="50800" dist="38100" algn="l" rotWithShape="0">
                  <a:prstClr val="black">
                    <a:alpha val="40000"/>
                  </a:prstClr>
                </a:outerShdw>
              </a:effectLst>
            </a:endParaRPr>
          </a:p>
        </p:txBody>
      </p:sp>
      <p:sp>
        <p:nvSpPr>
          <p:cNvPr id="4" name="Date Placeholder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Footer Placeholder 4"/>
          <p:cNvSpPr>
            <a:spLocks noGrp="1"/>
          </p:cNvSpPr>
          <p:nvPr>
            <p:ph type="ftr" sz="quarter" idx="11"/>
          </p:nvPr>
        </p:nvSpPr>
        <p:spPr/>
        <p:txBody>
          <a:bodyPr/>
          <a:lstStyle/>
          <a:p>
            <a:pPr>
              <a:defRPr/>
            </a:pPr>
            <a:endParaRPr lang="fi-FI" dirty="0"/>
          </a:p>
        </p:txBody>
      </p:sp>
      <p:sp>
        <p:nvSpPr>
          <p:cNvPr id="6" name="Slide Number Placeholder 5"/>
          <p:cNvSpPr>
            <a:spLocks noGrp="1"/>
          </p:cNvSpPr>
          <p:nvPr>
            <p:ph type="sldNum" sz="quarter" idx="12"/>
          </p:nvPr>
        </p:nvSpPr>
        <p:spPr/>
        <p:txBody>
          <a:bodyPr/>
          <a:lstStyle/>
          <a:p>
            <a:pPr>
              <a:defRPr/>
            </a:pPr>
            <a:fld id="{FF541B8A-7DA6-4388-B0C8-360E8F15715B}" type="slidenum">
              <a:rPr lang="fi-FI" smtClean="0"/>
              <a:pPr>
                <a:defRPr/>
              </a:pPr>
              <a:t>19</a:t>
            </a:fld>
            <a:endParaRPr lang="en-GB" dirty="0"/>
          </a:p>
        </p:txBody>
      </p:sp>
      <p:pic>
        <p:nvPicPr>
          <p:cNvPr id="9" name="Kuv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619"/>
            <a:ext cx="322995" cy="4764881"/>
          </a:xfrm>
          <a:prstGeom prst="rect">
            <a:avLst/>
          </a:prstGeom>
        </p:spPr>
      </p:pic>
      <p:sp>
        <p:nvSpPr>
          <p:cNvPr id="41" name="Suorakulmio 40"/>
          <p:cNvSpPr/>
          <p:nvPr/>
        </p:nvSpPr>
        <p:spPr>
          <a:xfrm>
            <a:off x="462694" y="3187700"/>
            <a:ext cx="2556836" cy="1901791"/>
          </a:xfrm>
          <a:prstGeom prst="rect">
            <a:avLst/>
          </a:prstGeom>
          <a:solidFill>
            <a:srgbClr val="000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nvGrpSpPr>
          <p:cNvPr id="10" name="Ryhmä 9"/>
          <p:cNvGrpSpPr/>
          <p:nvPr/>
        </p:nvGrpSpPr>
        <p:grpSpPr>
          <a:xfrm>
            <a:off x="475396" y="3241480"/>
            <a:ext cx="2522469" cy="1799626"/>
            <a:chOff x="475395" y="3241480"/>
            <a:chExt cx="2593882" cy="1799626"/>
          </a:xfrm>
          <a:noFill/>
        </p:grpSpPr>
        <p:sp>
          <p:nvSpPr>
            <p:cNvPr id="12" name="Puolivapaa piirto 11"/>
            <p:cNvSpPr/>
            <p:nvPr/>
          </p:nvSpPr>
          <p:spPr>
            <a:xfrm>
              <a:off x="475395" y="3311479"/>
              <a:ext cx="47980" cy="1729627"/>
            </a:xfrm>
            <a:custGeom>
              <a:avLst/>
              <a:gdLst>
                <a:gd name="connsiteX0" fmla="*/ 0 w 47981"/>
                <a:gd name="connsiteY0" fmla="*/ 0 h 2505699"/>
                <a:gd name="connsiteX1" fmla="*/ 47981 w 47981"/>
                <a:gd name="connsiteY1" fmla="*/ 0 h 2505699"/>
                <a:gd name="connsiteX2" fmla="*/ 47981 w 47981"/>
                <a:gd name="connsiteY2" fmla="*/ 2505699 h 2505699"/>
                <a:gd name="connsiteX3" fmla="*/ 0 w 47981"/>
                <a:gd name="connsiteY3" fmla="*/ 2505699 h 2505699"/>
                <a:gd name="connsiteX4" fmla="*/ 0 w 47981"/>
                <a:gd name="connsiteY4" fmla="*/ 0 h 250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1" h="2505699">
                  <a:moveTo>
                    <a:pt x="0" y="0"/>
                  </a:moveTo>
                  <a:lnTo>
                    <a:pt x="47981" y="0"/>
                  </a:lnTo>
                  <a:lnTo>
                    <a:pt x="47981" y="2505699"/>
                  </a:lnTo>
                  <a:lnTo>
                    <a:pt x="0" y="2505699"/>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fi-FI" sz="6500" kern="1200" dirty="0"/>
            </a:p>
          </p:txBody>
        </p:sp>
        <p:sp>
          <p:nvSpPr>
            <p:cNvPr id="20" name="Puolivapaa piirto 19"/>
            <p:cNvSpPr/>
            <p:nvPr/>
          </p:nvSpPr>
          <p:spPr>
            <a:xfrm>
              <a:off x="545652" y="3241480"/>
              <a:ext cx="2523625" cy="182605"/>
            </a:xfrm>
            <a:custGeom>
              <a:avLst/>
              <a:gdLst>
                <a:gd name="connsiteX0" fmla="*/ 0 w 2331658"/>
                <a:gd name="connsiteY0" fmla="*/ 0 h 182605"/>
                <a:gd name="connsiteX1" fmla="*/ 2331658 w 2331658"/>
                <a:gd name="connsiteY1" fmla="*/ 0 h 182605"/>
                <a:gd name="connsiteX2" fmla="*/ 2331658 w 2331658"/>
                <a:gd name="connsiteY2" fmla="*/ 182605 h 182605"/>
                <a:gd name="connsiteX3" fmla="*/ 0 w 2331658"/>
                <a:gd name="connsiteY3" fmla="*/ 182605 h 182605"/>
                <a:gd name="connsiteX4" fmla="*/ 0 w 2331658"/>
                <a:gd name="connsiteY4" fmla="*/ 0 h 18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658" h="182605">
                  <a:moveTo>
                    <a:pt x="0" y="0"/>
                  </a:moveTo>
                  <a:lnTo>
                    <a:pt x="2331658" y="0"/>
                  </a:lnTo>
                  <a:lnTo>
                    <a:pt x="2331658" y="182605"/>
                  </a:lnTo>
                  <a:lnTo>
                    <a:pt x="0" y="182605"/>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indent="0">
                <a:buNone/>
              </a:pPr>
              <a:r>
                <a:rPr lang="en-GB" sz="1000" b="1" dirty="0" smtClean="0">
                  <a:solidFill>
                    <a:schemeClr val="bg1"/>
                  </a:solidFill>
                </a:rPr>
                <a:t>Seven </a:t>
              </a:r>
              <a:r>
                <a:rPr lang="en-GB" sz="1000" b="1" dirty="0">
                  <a:solidFill>
                    <a:schemeClr val="bg1"/>
                  </a:solidFill>
                </a:rPr>
                <a:t>Master’s </a:t>
              </a:r>
              <a:r>
                <a:rPr lang="en-GB" sz="1000" b="1" dirty="0" smtClean="0">
                  <a:solidFill>
                    <a:schemeClr val="bg1"/>
                  </a:solidFill>
                </a:rPr>
                <a:t>programmes:</a:t>
              </a:r>
              <a:endParaRPr lang="en-GB" sz="1000" b="1" dirty="0">
                <a:solidFill>
                  <a:schemeClr val="bg1"/>
                </a:solidFill>
              </a:endParaRPr>
            </a:p>
          </p:txBody>
        </p:sp>
        <p:sp>
          <p:nvSpPr>
            <p:cNvPr id="22" name="Puolivapaa piirto 21"/>
            <p:cNvSpPr/>
            <p:nvPr/>
          </p:nvSpPr>
          <p:spPr>
            <a:xfrm>
              <a:off x="567930" y="3503214"/>
              <a:ext cx="2331658" cy="182605"/>
            </a:xfrm>
            <a:custGeom>
              <a:avLst/>
              <a:gdLst>
                <a:gd name="connsiteX0" fmla="*/ 0 w 2331658"/>
                <a:gd name="connsiteY0" fmla="*/ 0 h 182605"/>
                <a:gd name="connsiteX1" fmla="*/ 2331658 w 2331658"/>
                <a:gd name="connsiteY1" fmla="*/ 0 h 182605"/>
                <a:gd name="connsiteX2" fmla="*/ 2331658 w 2331658"/>
                <a:gd name="connsiteY2" fmla="*/ 182605 h 182605"/>
                <a:gd name="connsiteX3" fmla="*/ 0 w 2331658"/>
                <a:gd name="connsiteY3" fmla="*/ 182605 h 182605"/>
                <a:gd name="connsiteX4" fmla="*/ 0 w 2331658"/>
                <a:gd name="connsiteY4" fmla="*/ 0 h 18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658" h="182605">
                  <a:moveTo>
                    <a:pt x="0" y="0"/>
                  </a:moveTo>
                  <a:lnTo>
                    <a:pt x="2331658" y="0"/>
                  </a:lnTo>
                  <a:lnTo>
                    <a:pt x="2331658" y="182605"/>
                  </a:lnTo>
                  <a:lnTo>
                    <a:pt x="0" y="182605"/>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indent="0">
                <a:buNone/>
              </a:pPr>
              <a:r>
                <a:rPr lang="en-US" sz="900" dirty="0">
                  <a:solidFill>
                    <a:schemeClr val="bg1"/>
                  </a:solidFill>
                </a:rPr>
                <a:t>Biomedical Science and Engineering</a:t>
              </a:r>
            </a:p>
          </p:txBody>
        </p:sp>
        <p:sp>
          <p:nvSpPr>
            <p:cNvPr id="23" name="Suora yhdysviiva 22"/>
            <p:cNvSpPr/>
            <p:nvPr/>
          </p:nvSpPr>
          <p:spPr>
            <a:xfrm>
              <a:off x="523376" y="3685820"/>
              <a:ext cx="2498478" cy="9126"/>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sp>
        <p:sp>
          <p:nvSpPr>
            <p:cNvPr id="24" name="Puolivapaa piirto 23"/>
            <p:cNvSpPr/>
            <p:nvPr/>
          </p:nvSpPr>
          <p:spPr>
            <a:xfrm>
              <a:off x="567930" y="3694950"/>
              <a:ext cx="2331658" cy="182605"/>
            </a:xfrm>
            <a:custGeom>
              <a:avLst/>
              <a:gdLst>
                <a:gd name="connsiteX0" fmla="*/ 0 w 2331658"/>
                <a:gd name="connsiteY0" fmla="*/ 0 h 182605"/>
                <a:gd name="connsiteX1" fmla="*/ 2331658 w 2331658"/>
                <a:gd name="connsiteY1" fmla="*/ 0 h 182605"/>
                <a:gd name="connsiteX2" fmla="*/ 2331658 w 2331658"/>
                <a:gd name="connsiteY2" fmla="*/ 182605 h 182605"/>
                <a:gd name="connsiteX3" fmla="*/ 0 w 2331658"/>
                <a:gd name="connsiteY3" fmla="*/ 182605 h 182605"/>
                <a:gd name="connsiteX4" fmla="*/ 0 w 2331658"/>
                <a:gd name="connsiteY4" fmla="*/ 0 h 18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658" h="182605">
                  <a:moveTo>
                    <a:pt x="0" y="0"/>
                  </a:moveTo>
                  <a:lnTo>
                    <a:pt x="2331658" y="0"/>
                  </a:lnTo>
                  <a:lnTo>
                    <a:pt x="2331658" y="182605"/>
                  </a:lnTo>
                  <a:lnTo>
                    <a:pt x="0" y="182605"/>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indent="0">
                <a:buNone/>
              </a:pPr>
              <a:r>
                <a:rPr lang="en-US" sz="900" dirty="0">
                  <a:solidFill>
                    <a:schemeClr val="bg1"/>
                  </a:solidFill>
                </a:rPr>
                <a:t>Business and Technology</a:t>
              </a:r>
            </a:p>
          </p:txBody>
        </p:sp>
        <p:sp>
          <p:nvSpPr>
            <p:cNvPr id="25" name="Suora yhdysviiva 24"/>
            <p:cNvSpPr/>
            <p:nvPr/>
          </p:nvSpPr>
          <p:spPr>
            <a:xfrm>
              <a:off x="523376" y="3877555"/>
              <a:ext cx="2498478" cy="9130"/>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sp>
        <p:sp>
          <p:nvSpPr>
            <p:cNvPr id="26" name="Puolivapaa piirto 25"/>
            <p:cNvSpPr/>
            <p:nvPr/>
          </p:nvSpPr>
          <p:spPr>
            <a:xfrm>
              <a:off x="567930" y="3886685"/>
              <a:ext cx="2331658" cy="182605"/>
            </a:xfrm>
            <a:custGeom>
              <a:avLst/>
              <a:gdLst>
                <a:gd name="connsiteX0" fmla="*/ 0 w 2331658"/>
                <a:gd name="connsiteY0" fmla="*/ 0 h 182605"/>
                <a:gd name="connsiteX1" fmla="*/ 2331658 w 2331658"/>
                <a:gd name="connsiteY1" fmla="*/ 0 h 182605"/>
                <a:gd name="connsiteX2" fmla="*/ 2331658 w 2331658"/>
                <a:gd name="connsiteY2" fmla="*/ 182605 h 182605"/>
                <a:gd name="connsiteX3" fmla="*/ 0 w 2331658"/>
                <a:gd name="connsiteY3" fmla="*/ 182605 h 182605"/>
                <a:gd name="connsiteX4" fmla="*/ 0 w 2331658"/>
                <a:gd name="connsiteY4" fmla="*/ 0 h 18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658" h="182605">
                  <a:moveTo>
                    <a:pt x="0" y="0"/>
                  </a:moveTo>
                  <a:lnTo>
                    <a:pt x="2331658" y="0"/>
                  </a:lnTo>
                  <a:lnTo>
                    <a:pt x="2331658" y="182605"/>
                  </a:lnTo>
                  <a:lnTo>
                    <a:pt x="0" y="182605"/>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indent="0">
                <a:buNone/>
              </a:pPr>
              <a:r>
                <a:rPr lang="en-US" sz="900" dirty="0">
                  <a:solidFill>
                    <a:schemeClr val="bg1"/>
                  </a:solidFill>
                </a:rPr>
                <a:t>Electrical Engineering</a:t>
              </a:r>
            </a:p>
          </p:txBody>
        </p:sp>
        <p:sp>
          <p:nvSpPr>
            <p:cNvPr id="27" name="Suora yhdysviiva 26"/>
            <p:cNvSpPr/>
            <p:nvPr/>
          </p:nvSpPr>
          <p:spPr>
            <a:xfrm>
              <a:off x="523375" y="4069291"/>
              <a:ext cx="2498479" cy="9130"/>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sp>
        <p:sp>
          <p:nvSpPr>
            <p:cNvPr id="29" name="Suora yhdysviiva 28"/>
            <p:cNvSpPr/>
            <p:nvPr/>
          </p:nvSpPr>
          <p:spPr>
            <a:xfrm>
              <a:off x="523375" y="4261025"/>
              <a:ext cx="2498479" cy="9129"/>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sp>
        <p:sp>
          <p:nvSpPr>
            <p:cNvPr id="30" name="Puolivapaa piirto 29"/>
            <p:cNvSpPr/>
            <p:nvPr/>
          </p:nvSpPr>
          <p:spPr>
            <a:xfrm>
              <a:off x="567931" y="4265764"/>
              <a:ext cx="2331658" cy="191735"/>
            </a:xfrm>
            <a:custGeom>
              <a:avLst/>
              <a:gdLst>
                <a:gd name="connsiteX0" fmla="*/ 0 w 2331658"/>
                <a:gd name="connsiteY0" fmla="*/ 0 h 182605"/>
                <a:gd name="connsiteX1" fmla="*/ 2331658 w 2331658"/>
                <a:gd name="connsiteY1" fmla="*/ 0 h 182605"/>
                <a:gd name="connsiteX2" fmla="*/ 2331658 w 2331658"/>
                <a:gd name="connsiteY2" fmla="*/ 182605 h 182605"/>
                <a:gd name="connsiteX3" fmla="*/ 0 w 2331658"/>
                <a:gd name="connsiteY3" fmla="*/ 182605 h 182605"/>
                <a:gd name="connsiteX4" fmla="*/ 0 w 2331658"/>
                <a:gd name="connsiteY4" fmla="*/ 0 h 18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658" h="182605">
                  <a:moveTo>
                    <a:pt x="0" y="0"/>
                  </a:moveTo>
                  <a:lnTo>
                    <a:pt x="2331658" y="0"/>
                  </a:lnTo>
                  <a:lnTo>
                    <a:pt x="2331658" y="182605"/>
                  </a:lnTo>
                  <a:lnTo>
                    <a:pt x="0" y="182605"/>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indent="0">
                <a:buNone/>
              </a:pPr>
              <a:r>
                <a:rPr lang="en-US" sz="900" dirty="0">
                  <a:solidFill>
                    <a:schemeClr val="bg1"/>
                  </a:solidFill>
                </a:rPr>
                <a:t>Factory Automation and Robotics</a:t>
              </a:r>
            </a:p>
          </p:txBody>
        </p:sp>
        <p:sp>
          <p:nvSpPr>
            <p:cNvPr id="31" name="Suora yhdysviiva 30"/>
            <p:cNvSpPr/>
            <p:nvPr/>
          </p:nvSpPr>
          <p:spPr>
            <a:xfrm>
              <a:off x="523375" y="4452762"/>
              <a:ext cx="2498479" cy="9130"/>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sp>
        <p:sp>
          <p:nvSpPr>
            <p:cNvPr id="32" name="Puolivapaa piirto 31"/>
            <p:cNvSpPr/>
            <p:nvPr/>
          </p:nvSpPr>
          <p:spPr>
            <a:xfrm>
              <a:off x="567930" y="4461892"/>
              <a:ext cx="2331658" cy="182605"/>
            </a:xfrm>
            <a:custGeom>
              <a:avLst/>
              <a:gdLst>
                <a:gd name="connsiteX0" fmla="*/ 0 w 2331658"/>
                <a:gd name="connsiteY0" fmla="*/ 0 h 182605"/>
                <a:gd name="connsiteX1" fmla="*/ 2331658 w 2331658"/>
                <a:gd name="connsiteY1" fmla="*/ 0 h 182605"/>
                <a:gd name="connsiteX2" fmla="*/ 2331658 w 2331658"/>
                <a:gd name="connsiteY2" fmla="*/ 182605 h 182605"/>
                <a:gd name="connsiteX3" fmla="*/ 0 w 2331658"/>
                <a:gd name="connsiteY3" fmla="*/ 182605 h 182605"/>
                <a:gd name="connsiteX4" fmla="*/ 0 w 2331658"/>
                <a:gd name="connsiteY4" fmla="*/ 0 h 18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658" h="182605">
                  <a:moveTo>
                    <a:pt x="0" y="0"/>
                  </a:moveTo>
                  <a:lnTo>
                    <a:pt x="2331658" y="0"/>
                  </a:lnTo>
                  <a:lnTo>
                    <a:pt x="2331658" y="182605"/>
                  </a:lnTo>
                  <a:lnTo>
                    <a:pt x="0" y="182605"/>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indent="0">
                <a:buNone/>
              </a:pPr>
              <a:r>
                <a:rPr lang="en-GB" sz="900" dirty="0">
                  <a:solidFill>
                    <a:schemeClr val="bg1"/>
                  </a:solidFill>
                </a:rPr>
                <a:t>Information Technology</a:t>
              </a:r>
            </a:p>
          </p:txBody>
        </p:sp>
        <p:sp>
          <p:nvSpPr>
            <p:cNvPr id="33" name="Suora yhdysviiva 32"/>
            <p:cNvSpPr/>
            <p:nvPr/>
          </p:nvSpPr>
          <p:spPr>
            <a:xfrm>
              <a:off x="523376" y="4644496"/>
              <a:ext cx="2498478" cy="9131"/>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sp>
        <p:sp>
          <p:nvSpPr>
            <p:cNvPr id="34" name="Puolivapaa piirto 33"/>
            <p:cNvSpPr/>
            <p:nvPr/>
          </p:nvSpPr>
          <p:spPr>
            <a:xfrm>
              <a:off x="567930" y="4653628"/>
              <a:ext cx="2331658" cy="182605"/>
            </a:xfrm>
            <a:custGeom>
              <a:avLst/>
              <a:gdLst>
                <a:gd name="connsiteX0" fmla="*/ 0 w 2331658"/>
                <a:gd name="connsiteY0" fmla="*/ 0 h 182605"/>
                <a:gd name="connsiteX1" fmla="*/ 2331658 w 2331658"/>
                <a:gd name="connsiteY1" fmla="*/ 0 h 182605"/>
                <a:gd name="connsiteX2" fmla="*/ 2331658 w 2331658"/>
                <a:gd name="connsiteY2" fmla="*/ 182605 h 182605"/>
                <a:gd name="connsiteX3" fmla="*/ 0 w 2331658"/>
                <a:gd name="connsiteY3" fmla="*/ 182605 h 182605"/>
                <a:gd name="connsiteX4" fmla="*/ 0 w 2331658"/>
                <a:gd name="connsiteY4" fmla="*/ 0 h 18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658" h="182605">
                  <a:moveTo>
                    <a:pt x="0" y="0"/>
                  </a:moveTo>
                  <a:lnTo>
                    <a:pt x="2331658" y="0"/>
                  </a:lnTo>
                  <a:lnTo>
                    <a:pt x="2331658" y="182605"/>
                  </a:lnTo>
                  <a:lnTo>
                    <a:pt x="0" y="182605"/>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r>
                <a:rPr lang="en-US" sz="900" dirty="0">
                  <a:solidFill>
                    <a:schemeClr val="bg1"/>
                  </a:solidFill>
                </a:rPr>
                <a:t>Sustainable Architecture</a:t>
              </a:r>
            </a:p>
            <a:p>
              <a:pPr marL="0" indent="0">
                <a:buNone/>
              </a:pPr>
              <a:endParaRPr lang="en-GB" sz="900" dirty="0">
                <a:solidFill>
                  <a:schemeClr val="bg1"/>
                </a:solidFill>
              </a:endParaRPr>
            </a:p>
          </p:txBody>
        </p:sp>
        <p:sp>
          <p:nvSpPr>
            <p:cNvPr id="35" name="Suora yhdysviiva 34"/>
            <p:cNvSpPr/>
            <p:nvPr/>
          </p:nvSpPr>
          <p:spPr>
            <a:xfrm>
              <a:off x="523376" y="4836233"/>
              <a:ext cx="2498478" cy="0"/>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sp>
      </p:grpSp>
      <p:sp>
        <p:nvSpPr>
          <p:cNvPr id="42" name="Vastakkaisista kulmista leikattu suorakulmio 41"/>
          <p:cNvSpPr/>
          <p:nvPr/>
        </p:nvSpPr>
        <p:spPr>
          <a:xfrm>
            <a:off x="5803138" y="830180"/>
            <a:ext cx="3559067" cy="1022684"/>
          </a:xfrm>
          <a:prstGeom prst="snip2DiagRect">
            <a:avLst/>
          </a:prstGeom>
          <a:solidFill>
            <a:schemeClr val="accent2"/>
          </a:solidFill>
          <a:ln w="57150">
            <a:noFill/>
          </a:ln>
        </p:spPr>
        <p:style>
          <a:lnRef idx="2">
            <a:schemeClr val="accent1"/>
          </a:lnRef>
          <a:fillRef idx="1">
            <a:schemeClr val="lt1"/>
          </a:fillRef>
          <a:effectRef idx="0">
            <a:schemeClr val="accent1"/>
          </a:effectRef>
          <a:fontRef idx="minor">
            <a:schemeClr val="dk1"/>
          </a:fontRef>
        </p:style>
        <p:txBody>
          <a:bodyPr lIns="216000" tIns="0" rIns="0" bIns="0" rtlCol="0" anchor="ctr"/>
          <a:lstStyle/>
          <a:p>
            <a:pPr marL="0" indent="0">
              <a:buNone/>
            </a:pPr>
            <a:r>
              <a:rPr lang="en-GB" sz="1400" b="1" dirty="0" smtClean="0"/>
              <a:t>Bachelor’s </a:t>
            </a:r>
            <a:r>
              <a:rPr lang="en-GB" sz="1400" b="1" dirty="0"/>
              <a:t>programme taught in English in the field of technology:</a:t>
            </a:r>
          </a:p>
          <a:p>
            <a:pPr marL="0" indent="0">
              <a:buNone/>
            </a:pPr>
            <a:r>
              <a:rPr lang="en-GB" sz="1400" dirty="0"/>
              <a:t>Science and Engineering</a:t>
            </a:r>
            <a:endParaRPr lang="en-GB" sz="1600" dirty="0"/>
          </a:p>
        </p:txBody>
      </p:sp>
      <p:sp>
        <p:nvSpPr>
          <p:cNvPr id="39" name="Puolivapaa piirto 38"/>
          <p:cNvSpPr/>
          <p:nvPr/>
        </p:nvSpPr>
        <p:spPr>
          <a:xfrm>
            <a:off x="565383" y="4068846"/>
            <a:ext cx="2267465" cy="182605"/>
          </a:xfrm>
          <a:custGeom>
            <a:avLst/>
            <a:gdLst>
              <a:gd name="connsiteX0" fmla="*/ 0 w 2331658"/>
              <a:gd name="connsiteY0" fmla="*/ 0 h 182605"/>
              <a:gd name="connsiteX1" fmla="*/ 2331658 w 2331658"/>
              <a:gd name="connsiteY1" fmla="*/ 0 h 182605"/>
              <a:gd name="connsiteX2" fmla="*/ 2331658 w 2331658"/>
              <a:gd name="connsiteY2" fmla="*/ 182605 h 182605"/>
              <a:gd name="connsiteX3" fmla="*/ 0 w 2331658"/>
              <a:gd name="connsiteY3" fmla="*/ 182605 h 182605"/>
              <a:gd name="connsiteX4" fmla="*/ 0 w 2331658"/>
              <a:gd name="connsiteY4" fmla="*/ 0 h 18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658" h="182605">
                <a:moveTo>
                  <a:pt x="0" y="0"/>
                </a:moveTo>
                <a:lnTo>
                  <a:pt x="2331658" y="0"/>
                </a:lnTo>
                <a:lnTo>
                  <a:pt x="2331658" y="182605"/>
                </a:lnTo>
                <a:lnTo>
                  <a:pt x="0" y="182605"/>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indent="0">
              <a:buNone/>
            </a:pPr>
            <a:r>
              <a:rPr lang="en-US" sz="900" dirty="0">
                <a:solidFill>
                  <a:schemeClr val="bg1"/>
                </a:solidFill>
              </a:rPr>
              <a:t>Engineering Materials Science</a:t>
            </a:r>
          </a:p>
        </p:txBody>
      </p:sp>
    </p:spTree>
    <p:extLst>
      <p:ext uri="{BB962C8B-B14F-4D97-AF65-F5344CB8AC3E}">
        <p14:creationId xmlns:p14="http://schemas.microsoft.com/office/powerpoint/2010/main" val="2022767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Date Placeholder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Footer Placeholder 4"/>
          <p:cNvSpPr>
            <a:spLocks noGrp="1"/>
          </p:cNvSpPr>
          <p:nvPr>
            <p:ph type="ftr" sz="quarter" idx="11"/>
          </p:nvPr>
        </p:nvSpPr>
        <p:spPr/>
        <p:txBody>
          <a:bodyPr/>
          <a:lstStyle/>
          <a:p>
            <a:pPr>
              <a:defRPr/>
            </a:pPr>
            <a:endParaRPr lang="fi-FI" dirty="0"/>
          </a:p>
        </p:txBody>
      </p:sp>
      <p:sp>
        <p:nvSpPr>
          <p:cNvPr id="6" name="Slide Number Placeholder 5"/>
          <p:cNvSpPr>
            <a:spLocks noGrp="1"/>
          </p:cNvSpPr>
          <p:nvPr>
            <p:ph type="sldNum" sz="quarter" idx="12"/>
          </p:nvPr>
        </p:nvSpPr>
        <p:spPr/>
        <p:txBody>
          <a:bodyPr/>
          <a:lstStyle/>
          <a:p>
            <a:pPr>
              <a:defRPr/>
            </a:pPr>
            <a:fld id="{FF541B8A-7DA6-4388-B0C8-360E8F15715B}" type="slidenum">
              <a:rPr lang="fi-FI" smtClean="0"/>
              <a:pPr>
                <a:defRPr/>
              </a:pPr>
              <a:t>2</a:t>
            </a:fld>
            <a:endParaRPr lang="en-GB" dirty="0"/>
          </a:p>
        </p:txBody>
      </p:sp>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619"/>
            <a:ext cx="322995" cy="4764881"/>
          </a:xfrm>
          <a:prstGeom prst="rect">
            <a:avLst/>
          </a:prstGeom>
        </p:spPr>
      </p:pic>
      <p:sp>
        <p:nvSpPr>
          <p:cNvPr id="11" name="Title 1"/>
          <p:cNvSpPr>
            <a:spLocks noGrp="1"/>
          </p:cNvSpPr>
          <p:nvPr>
            <p:ph type="title"/>
          </p:nvPr>
        </p:nvSpPr>
        <p:spPr>
          <a:xfrm>
            <a:off x="620713" y="342900"/>
            <a:ext cx="8229600" cy="857250"/>
          </a:xfrm>
        </p:spPr>
        <p:txBody>
          <a:bodyPr/>
          <a:lstStyle/>
          <a:p>
            <a:r>
              <a:rPr lang="en-GB" sz="3200" dirty="0" smtClean="0">
                <a:solidFill>
                  <a:schemeClr val="bg1"/>
                </a:solidFill>
              </a:rPr>
              <a:t>Tampere University of Technology</a:t>
            </a:r>
            <a:endParaRPr lang="en-GB" sz="2800" dirty="0">
              <a:solidFill>
                <a:schemeClr val="bg1"/>
              </a:solidFill>
            </a:endParaRPr>
          </a:p>
        </p:txBody>
      </p:sp>
      <p:sp>
        <p:nvSpPr>
          <p:cNvPr id="12" name="Ellipsi 11"/>
          <p:cNvSpPr/>
          <p:nvPr/>
        </p:nvSpPr>
        <p:spPr>
          <a:xfrm>
            <a:off x="335390" y="1077721"/>
            <a:ext cx="1378236" cy="1378236"/>
          </a:xfrm>
          <a:prstGeom prst="ellipse">
            <a:avLst/>
          </a:prstGeom>
          <a:solidFill>
            <a:schemeClr val="accent2">
              <a:alpha val="60000"/>
            </a:schemeClr>
          </a:solidFill>
          <a:ln w="57150">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ts val="1700"/>
              </a:lnSpc>
            </a:pPr>
            <a:endParaRPr lang="en-GB" altLang="fi-FI" sz="1600" dirty="0">
              <a:solidFill>
                <a:schemeClr val="bg1"/>
              </a:solidFill>
              <a:latin typeface="Arial" charset="0"/>
            </a:endParaRPr>
          </a:p>
        </p:txBody>
      </p:sp>
      <p:sp>
        <p:nvSpPr>
          <p:cNvPr id="13" name="Ellipsi 12"/>
          <p:cNvSpPr/>
          <p:nvPr/>
        </p:nvSpPr>
        <p:spPr>
          <a:xfrm>
            <a:off x="5161993" y="3304033"/>
            <a:ext cx="1813484" cy="1813484"/>
          </a:xfrm>
          <a:prstGeom prst="ellipse">
            <a:avLst/>
          </a:prstGeom>
          <a:solidFill>
            <a:srgbClr val="A7D908"/>
          </a:solidFill>
          <a:ln w="57150">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ts val="1700"/>
              </a:lnSpc>
            </a:pPr>
            <a:endParaRPr lang="fi-FI" altLang="fi-FI" sz="1600" dirty="0">
              <a:solidFill>
                <a:schemeClr val="bg1"/>
              </a:solidFill>
              <a:latin typeface="Arial" charset="0"/>
              <a:cs typeface="Arial" charset="0"/>
            </a:endParaRPr>
          </a:p>
        </p:txBody>
      </p:sp>
      <p:sp>
        <p:nvSpPr>
          <p:cNvPr id="14" name="Ellipsi 13"/>
          <p:cNvSpPr/>
          <p:nvPr/>
        </p:nvSpPr>
        <p:spPr>
          <a:xfrm>
            <a:off x="615141" y="2228947"/>
            <a:ext cx="1712423" cy="1712423"/>
          </a:xfrm>
          <a:prstGeom prst="ellipse">
            <a:avLst/>
          </a:prstGeom>
          <a:solidFill>
            <a:schemeClr val="accent2"/>
          </a:solidFill>
          <a:ln w="57150">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ts val="1700"/>
              </a:lnSpc>
            </a:pPr>
            <a:endParaRPr lang="fi-FI" altLang="fi-FI" sz="1600" dirty="0">
              <a:solidFill>
                <a:schemeClr val="bg1"/>
              </a:solidFill>
              <a:latin typeface="Arial" charset="0"/>
              <a:cs typeface="Arial" charset="0"/>
            </a:endParaRPr>
          </a:p>
        </p:txBody>
      </p:sp>
      <p:sp>
        <p:nvSpPr>
          <p:cNvPr id="16" name="Ellipsi 15"/>
          <p:cNvSpPr/>
          <p:nvPr/>
        </p:nvSpPr>
        <p:spPr>
          <a:xfrm>
            <a:off x="6725356" y="2904218"/>
            <a:ext cx="2124957" cy="2124957"/>
          </a:xfrm>
          <a:prstGeom prst="ellipse">
            <a:avLst/>
          </a:prstGeom>
          <a:solidFill>
            <a:schemeClr val="accent2">
              <a:alpha val="60000"/>
            </a:schemeClr>
          </a:solidFill>
          <a:ln w="57150">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ts val="1700"/>
              </a:lnSpc>
            </a:pPr>
            <a:endParaRPr lang="fi-FI" altLang="fi-FI" sz="1600" dirty="0">
              <a:solidFill>
                <a:schemeClr val="bg1"/>
              </a:solidFill>
              <a:latin typeface="Arial" charset="0"/>
              <a:cs typeface="Arial" charset="0"/>
            </a:endParaRPr>
          </a:p>
        </p:txBody>
      </p:sp>
      <p:sp>
        <p:nvSpPr>
          <p:cNvPr id="15" name="Ellipsi 14"/>
          <p:cNvSpPr/>
          <p:nvPr/>
        </p:nvSpPr>
        <p:spPr>
          <a:xfrm>
            <a:off x="7289199" y="1433550"/>
            <a:ext cx="1763327" cy="1763327"/>
          </a:xfrm>
          <a:prstGeom prst="ellipse">
            <a:avLst/>
          </a:prstGeom>
          <a:solidFill>
            <a:schemeClr val="accent2"/>
          </a:solidFill>
          <a:ln w="57150">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lnSpc>
                <a:spcPts val="1700"/>
              </a:lnSpc>
            </a:pPr>
            <a:endParaRPr lang="fi-FI" altLang="fi-FI" sz="1600" dirty="0">
              <a:solidFill>
                <a:schemeClr val="bg1"/>
              </a:solidFill>
              <a:latin typeface="Arial" charset="0"/>
              <a:cs typeface="Arial" charset="0"/>
            </a:endParaRPr>
          </a:p>
        </p:txBody>
      </p:sp>
      <p:sp>
        <p:nvSpPr>
          <p:cNvPr id="2" name="Tekstiruutu 1"/>
          <p:cNvSpPr txBox="1"/>
          <p:nvPr/>
        </p:nvSpPr>
        <p:spPr>
          <a:xfrm>
            <a:off x="7314577" y="1734916"/>
            <a:ext cx="1724410" cy="1323439"/>
          </a:xfrm>
          <a:prstGeom prst="rect">
            <a:avLst/>
          </a:prstGeom>
          <a:noFill/>
        </p:spPr>
        <p:txBody>
          <a:bodyPr wrap="square" rtlCol="0">
            <a:spAutoFit/>
          </a:bodyPr>
          <a:lstStyle/>
          <a:p>
            <a:pPr algn="ctr"/>
            <a:r>
              <a:rPr lang="en-GB" altLang="fi-FI" sz="1600" dirty="0">
                <a:solidFill>
                  <a:schemeClr val="bg1"/>
                </a:solidFill>
              </a:rPr>
              <a:t>Collaborates with approx. 230 universities around the world</a:t>
            </a:r>
          </a:p>
          <a:p>
            <a:pPr algn="ctr"/>
            <a:endParaRPr lang="en-GB" sz="1600" dirty="0"/>
          </a:p>
        </p:txBody>
      </p:sp>
      <p:sp>
        <p:nvSpPr>
          <p:cNvPr id="3" name="Tekstiruutu 2"/>
          <p:cNvSpPr txBox="1"/>
          <p:nvPr/>
        </p:nvSpPr>
        <p:spPr>
          <a:xfrm>
            <a:off x="6844075" y="3226323"/>
            <a:ext cx="1931746" cy="1569660"/>
          </a:xfrm>
          <a:prstGeom prst="rect">
            <a:avLst/>
          </a:prstGeom>
          <a:noFill/>
        </p:spPr>
        <p:txBody>
          <a:bodyPr wrap="square" rtlCol="0">
            <a:spAutoFit/>
          </a:bodyPr>
          <a:lstStyle/>
          <a:p>
            <a:pPr algn="ctr"/>
            <a:r>
              <a:rPr lang="en-GB" altLang="fi-FI" sz="1600" dirty="0">
                <a:solidFill>
                  <a:schemeClr val="bg1"/>
                </a:solidFill>
              </a:rPr>
              <a:t>Quality </a:t>
            </a:r>
            <a:r>
              <a:rPr lang="en-GB" altLang="fi-FI" sz="1600" dirty="0" smtClean="0">
                <a:solidFill>
                  <a:schemeClr val="bg1"/>
                </a:solidFill>
              </a:rPr>
              <a:t>Assurance System </a:t>
            </a:r>
            <a:r>
              <a:rPr lang="en-GB" altLang="fi-FI" sz="1600" dirty="0">
                <a:solidFill>
                  <a:schemeClr val="bg1"/>
                </a:solidFill>
              </a:rPr>
              <a:t>audited by </a:t>
            </a:r>
            <a:r>
              <a:rPr lang="en-GB" altLang="fi-FI" sz="1600" dirty="0" smtClean="0">
                <a:solidFill>
                  <a:schemeClr val="bg1"/>
                </a:solidFill>
              </a:rPr>
              <a:t>the </a:t>
            </a:r>
            <a:r>
              <a:rPr lang="en-GB" altLang="fi-FI" sz="1600" dirty="0">
                <a:solidFill>
                  <a:schemeClr val="bg1"/>
                </a:solidFill>
              </a:rPr>
              <a:t>Finnish Higher Education Evaluation </a:t>
            </a:r>
            <a:r>
              <a:rPr lang="en-GB" altLang="fi-FI" sz="1600" dirty="0" smtClean="0">
                <a:solidFill>
                  <a:schemeClr val="bg1"/>
                </a:solidFill>
              </a:rPr>
              <a:t>Council in </a:t>
            </a:r>
            <a:r>
              <a:rPr lang="en-GB" altLang="fi-FI" sz="1600" dirty="0">
                <a:solidFill>
                  <a:schemeClr val="bg1"/>
                </a:solidFill>
              </a:rPr>
              <a:t>2014</a:t>
            </a:r>
            <a:endParaRPr lang="en-GB" sz="1600" dirty="0"/>
          </a:p>
        </p:txBody>
      </p:sp>
      <p:sp>
        <p:nvSpPr>
          <p:cNvPr id="7" name="Tekstiruutu 6"/>
          <p:cNvSpPr txBox="1"/>
          <p:nvPr/>
        </p:nvSpPr>
        <p:spPr>
          <a:xfrm>
            <a:off x="5177257" y="3762898"/>
            <a:ext cx="1819220" cy="1323439"/>
          </a:xfrm>
          <a:prstGeom prst="rect">
            <a:avLst/>
          </a:prstGeom>
          <a:noFill/>
        </p:spPr>
        <p:txBody>
          <a:bodyPr wrap="square" rtlCol="0">
            <a:spAutoFit/>
          </a:bodyPr>
          <a:lstStyle/>
          <a:p>
            <a:pPr algn="ctr"/>
            <a:r>
              <a:rPr lang="en-GB" altLang="fi-FI" sz="1600" dirty="0">
                <a:solidFill>
                  <a:schemeClr val="bg1"/>
                </a:solidFill>
              </a:rPr>
              <a:t>Started </a:t>
            </a:r>
            <a:r>
              <a:rPr lang="en-GB" altLang="fi-FI" sz="1600" dirty="0" smtClean="0">
                <a:solidFill>
                  <a:schemeClr val="bg1"/>
                </a:solidFill>
              </a:rPr>
              <a:t>operating </a:t>
            </a:r>
            <a:r>
              <a:rPr lang="en-GB" altLang="fi-FI" sz="1600" dirty="0">
                <a:solidFill>
                  <a:schemeClr val="bg1"/>
                </a:solidFill>
              </a:rPr>
              <a:t>in the form of </a:t>
            </a:r>
            <a:r>
              <a:rPr lang="en-GB" altLang="fi-FI" sz="1600" dirty="0" smtClean="0">
                <a:solidFill>
                  <a:schemeClr val="bg1"/>
                </a:solidFill>
              </a:rPr>
              <a:t/>
            </a:r>
            <a:br>
              <a:rPr lang="en-GB" altLang="fi-FI" sz="1600" dirty="0" smtClean="0">
                <a:solidFill>
                  <a:schemeClr val="bg1"/>
                </a:solidFill>
              </a:rPr>
            </a:br>
            <a:r>
              <a:rPr lang="en-GB" altLang="fi-FI" sz="1600" dirty="0" smtClean="0">
                <a:solidFill>
                  <a:schemeClr val="bg1"/>
                </a:solidFill>
              </a:rPr>
              <a:t>a </a:t>
            </a:r>
            <a:r>
              <a:rPr lang="en-GB" altLang="fi-FI" sz="1600" dirty="0">
                <a:solidFill>
                  <a:schemeClr val="bg1"/>
                </a:solidFill>
              </a:rPr>
              <a:t>foundation </a:t>
            </a:r>
            <a:r>
              <a:rPr lang="en-GB" altLang="fi-FI" sz="1600" dirty="0" smtClean="0">
                <a:solidFill>
                  <a:schemeClr val="bg1"/>
                </a:solidFill>
              </a:rPr>
              <a:t/>
            </a:r>
            <a:br>
              <a:rPr lang="en-GB" altLang="fi-FI" sz="1600" dirty="0" smtClean="0">
                <a:solidFill>
                  <a:schemeClr val="bg1"/>
                </a:solidFill>
              </a:rPr>
            </a:br>
            <a:r>
              <a:rPr lang="en-GB" altLang="fi-FI" sz="1600" dirty="0" smtClean="0">
                <a:solidFill>
                  <a:schemeClr val="bg1"/>
                </a:solidFill>
              </a:rPr>
              <a:t>in </a:t>
            </a:r>
            <a:r>
              <a:rPr lang="en-GB" altLang="fi-FI" sz="1600" dirty="0">
                <a:solidFill>
                  <a:schemeClr val="bg1"/>
                </a:solidFill>
              </a:rPr>
              <a:t>2010</a:t>
            </a:r>
          </a:p>
          <a:p>
            <a:pPr algn="ctr"/>
            <a:endParaRPr lang="en-GB" sz="1600" dirty="0"/>
          </a:p>
        </p:txBody>
      </p:sp>
      <p:sp>
        <p:nvSpPr>
          <p:cNvPr id="8" name="Tekstiruutu 7"/>
          <p:cNvSpPr txBox="1"/>
          <p:nvPr/>
        </p:nvSpPr>
        <p:spPr>
          <a:xfrm>
            <a:off x="513408" y="2565935"/>
            <a:ext cx="1950199" cy="1261884"/>
          </a:xfrm>
          <a:prstGeom prst="rect">
            <a:avLst/>
          </a:prstGeom>
          <a:noFill/>
        </p:spPr>
        <p:txBody>
          <a:bodyPr wrap="square" rtlCol="0">
            <a:spAutoFit/>
          </a:bodyPr>
          <a:lstStyle/>
          <a:p>
            <a:pPr algn="ctr"/>
            <a:r>
              <a:rPr lang="en-GB" altLang="fi-FI" sz="1600" dirty="0">
                <a:solidFill>
                  <a:schemeClr val="bg1"/>
                </a:solidFill>
              </a:rPr>
              <a:t>Approx. </a:t>
            </a:r>
            <a:r>
              <a:rPr lang="en-GB" altLang="fi-FI" sz="1600" dirty="0" smtClean="0">
                <a:solidFill>
                  <a:schemeClr val="bg1"/>
                </a:solidFill>
              </a:rPr>
              <a:t>1,600 </a:t>
            </a:r>
            <a:r>
              <a:rPr lang="en-GB" altLang="fi-FI" sz="1600" dirty="0">
                <a:solidFill>
                  <a:schemeClr val="bg1"/>
                </a:solidFill>
              </a:rPr>
              <a:t>employees and </a:t>
            </a:r>
            <a:r>
              <a:rPr lang="en-GB" altLang="fi-FI" sz="1600" dirty="0" smtClean="0">
                <a:solidFill>
                  <a:schemeClr val="bg1"/>
                </a:solidFill>
              </a:rPr>
              <a:t>7,900 </a:t>
            </a:r>
            <a:r>
              <a:rPr lang="en-GB" altLang="fi-FI" sz="1600" dirty="0">
                <a:solidFill>
                  <a:schemeClr val="bg1"/>
                </a:solidFill>
              </a:rPr>
              <a:t>students</a:t>
            </a:r>
            <a:r>
              <a:rPr lang="en-GB" altLang="fi-FI" sz="1600" dirty="0" smtClean="0">
                <a:solidFill>
                  <a:schemeClr val="bg1"/>
                </a:solidFill>
              </a:rPr>
              <a:t> </a:t>
            </a:r>
            <a:r>
              <a:rPr lang="en-GB" altLang="fi-FI" sz="1200" dirty="0">
                <a:solidFill>
                  <a:schemeClr val="bg1"/>
                </a:solidFill>
              </a:rPr>
              <a:t>(</a:t>
            </a:r>
            <a:r>
              <a:rPr lang="en-GB" altLang="fi-FI" sz="1200" dirty="0" smtClean="0">
                <a:solidFill>
                  <a:schemeClr val="bg1"/>
                </a:solidFill>
              </a:rPr>
              <a:t>2017)</a:t>
            </a:r>
            <a:endParaRPr lang="en-GB" altLang="fi-FI" sz="1200" dirty="0">
              <a:solidFill>
                <a:schemeClr val="bg1"/>
              </a:solidFill>
            </a:endParaRPr>
          </a:p>
          <a:p>
            <a:pPr algn="ctr"/>
            <a:endParaRPr lang="en-GB" sz="1600" dirty="0"/>
          </a:p>
        </p:txBody>
      </p:sp>
      <p:sp>
        <p:nvSpPr>
          <p:cNvPr id="17" name="Tekstiruutu 16"/>
          <p:cNvSpPr txBox="1"/>
          <p:nvPr/>
        </p:nvSpPr>
        <p:spPr>
          <a:xfrm>
            <a:off x="348467" y="1473306"/>
            <a:ext cx="1384618" cy="923330"/>
          </a:xfrm>
          <a:prstGeom prst="rect">
            <a:avLst/>
          </a:prstGeom>
          <a:noFill/>
        </p:spPr>
        <p:txBody>
          <a:bodyPr wrap="square" rtlCol="0">
            <a:spAutoFit/>
          </a:bodyPr>
          <a:lstStyle/>
          <a:p>
            <a:pPr algn="ctr"/>
            <a:r>
              <a:rPr lang="en-GB" altLang="fi-FI" dirty="0">
                <a:solidFill>
                  <a:schemeClr val="bg1"/>
                </a:solidFill>
                <a:latin typeface="Arial" charset="0"/>
              </a:rPr>
              <a:t>Established in 1965</a:t>
            </a:r>
          </a:p>
          <a:p>
            <a:endParaRPr lang="fi-FI" dirty="0"/>
          </a:p>
        </p:txBody>
      </p:sp>
    </p:spTree>
    <p:extLst>
      <p:ext uri="{BB962C8B-B14F-4D97-AF65-F5344CB8AC3E}">
        <p14:creationId xmlns:p14="http://schemas.microsoft.com/office/powerpoint/2010/main" val="4192713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342900"/>
            <a:ext cx="5227194" cy="857250"/>
          </a:xfrm>
        </p:spPr>
        <p:txBody>
          <a:bodyPr/>
          <a:lstStyle/>
          <a:p>
            <a:r>
              <a:rPr lang="en-GB" sz="3200" dirty="0"/>
              <a:t>Partner for companies of all sizes</a:t>
            </a:r>
          </a:p>
        </p:txBody>
      </p:sp>
      <p:sp>
        <p:nvSpPr>
          <p:cNvPr id="3" name="Content Placeholder 2"/>
          <p:cNvSpPr>
            <a:spLocks noGrp="1"/>
          </p:cNvSpPr>
          <p:nvPr>
            <p:ph idx="1"/>
          </p:nvPr>
        </p:nvSpPr>
        <p:spPr>
          <a:xfrm>
            <a:off x="620714" y="1525820"/>
            <a:ext cx="5227193" cy="679292"/>
          </a:xfrm>
        </p:spPr>
        <p:txBody>
          <a:bodyPr/>
          <a:lstStyle/>
          <a:p>
            <a:pPr marL="0" indent="0">
              <a:buNone/>
            </a:pPr>
            <a:r>
              <a:rPr lang="en-GB" sz="1800" b="1" dirty="0" smtClean="0">
                <a:solidFill>
                  <a:schemeClr val="accent1"/>
                </a:solidFill>
              </a:rPr>
              <a:t>Advanced contractual practices and flexible forms of cooperation.</a:t>
            </a:r>
          </a:p>
        </p:txBody>
      </p:sp>
      <p:sp>
        <p:nvSpPr>
          <p:cNvPr id="4" name="Date Placeholder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Footer Placeholder 4"/>
          <p:cNvSpPr>
            <a:spLocks noGrp="1"/>
          </p:cNvSpPr>
          <p:nvPr>
            <p:ph type="ftr" sz="quarter" idx="11"/>
          </p:nvPr>
        </p:nvSpPr>
        <p:spPr/>
        <p:txBody>
          <a:bodyPr/>
          <a:lstStyle/>
          <a:p>
            <a:pPr>
              <a:defRPr/>
            </a:pPr>
            <a:endParaRPr lang="fi-FI" dirty="0"/>
          </a:p>
        </p:txBody>
      </p:sp>
      <p:sp>
        <p:nvSpPr>
          <p:cNvPr id="6" name="Slide Number Placeholder 5"/>
          <p:cNvSpPr>
            <a:spLocks noGrp="1"/>
          </p:cNvSpPr>
          <p:nvPr>
            <p:ph type="sldNum" sz="quarter" idx="12"/>
          </p:nvPr>
        </p:nvSpPr>
        <p:spPr/>
        <p:txBody>
          <a:bodyPr/>
          <a:lstStyle/>
          <a:p>
            <a:pPr>
              <a:defRPr/>
            </a:pPr>
            <a:fld id="{FF541B8A-7DA6-4388-B0C8-360E8F15715B}" type="slidenum">
              <a:rPr lang="fi-FI" smtClean="0"/>
              <a:pPr>
                <a:defRPr/>
              </a:pPr>
              <a:t>20</a:t>
            </a:fld>
            <a:endParaRPr lang="en-GB" dirty="0"/>
          </a:p>
        </p:txBody>
      </p:sp>
      <p:sp>
        <p:nvSpPr>
          <p:cNvPr id="30" name="Ellipsi 29"/>
          <p:cNvSpPr/>
          <p:nvPr/>
        </p:nvSpPr>
        <p:spPr>
          <a:xfrm>
            <a:off x="7354314" y="638906"/>
            <a:ext cx="1920080" cy="181235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1" name="Tekstiruutu 30"/>
          <p:cNvSpPr txBox="1"/>
          <p:nvPr/>
        </p:nvSpPr>
        <p:spPr>
          <a:xfrm>
            <a:off x="7428606" y="919220"/>
            <a:ext cx="1752176" cy="1077218"/>
          </a:xfrm>
          <a:prstGeom prst="rect">
            <a:avLst/>
          </a:prstGeom>
          <a:noFill/>
        </p:spPr>
        <p:txBody>
          <a:bodyPr wrap="square" rtlCol="0">
            <a:spAutoFit/>
          </a:bodyPr>
          <a:lstStyle/>
          <a:p>
            <a:pPr algn="ctr"/>
            <a:r>
              <a:rPr lang="en-GB" sz="1600" b="1" dirty="0">
                <a:solidFill>
                  <a:schemeClr val="bg1"/>
                </a:solidFill>
              </a:rPr>
              <a:t>Roughly a half of our inventions are transferred to companies</a:t>
            </a:r>
          </a:p>
        </p:txBody>
      </p:sp>
      <p:sp>
        <p:nvSpPr>
          <p:cNvPr id="32" name="Suorakulmio 31"/>
          <p:cNvSpPr/>
          <p:nvPr/>
        </p:nvSpPr>
        <p:spPr>
          <a:xfrm>
            <a:off x="849754" y="2478930"/>
            <a:ext cx="4388184" cy="17843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Sisällön paikkamerkki 2"/>
          <p:cNvSpPr txBox="1">
            <a:spLocks/>
          </p:cNvSpPr>
          <p:nvPr/>
        </p:nvSpPr>
        <p:spPr bwMode="auto">
          <a:xfrm>
            <a:off x="947439" y="2642426"/>
            <a:ext cx="4112242" cy="128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a:ea typeface="+mn-ea"/>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mn-ea"/>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mn-ea"/>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dirty="0">
                <a:solidFill>
                  <a:srgbClr val="46C8FF"/>
                </a:solidFill>
              </a:rPr>
              <a:t>What the company gains:</a:t>
            </a:r>
          </a:p>
          <a:p>
            <a:pPr marL="180000" indent="-180000">
              <a:buFont typeface="Wingdings" panose="05000000000000000000" pitchFamily="2" charset="2"/>
              <a:buChar char="§"/>
            </a:pPr>
            <a:r>
              <a:rPr lang="en-GB" sz="1400" dirty="0"/>
              <a:t>broad-based multidisciplinary expertise</a:t>
            </a:r>
          </a:p>
          <a:p>
            <a:pPr marL="180000" indent="-180000">
              <a:buFont typeface="Wingdings" panose="05000000000000000000" pitchFamily="2" charset="2"/>
              <a:buChar char="§"/>
            </a:pPr>
            <a:r>
              <a:rPr lang="en-GB" sz="1400" dirty="0"/>
              <a:t>research knowledge and environments</a:t>
            </a:r>
          </a:p>
          <a:p>
            <a:pPr marL="180000" indent="-180000">
              <a:buFont typeface="Wingdings" panose="05000000000000000000" pitchFamily="2" charset="2"/>
              <a:buChar char="§"/>
            </a:pPr>
            <a:r>
              <a:rPr lang="en-GB" sz="1400" dirty="0"/>
              <a:t>international networks</a:t>
            </a:r>
          </a:p>
          <a:p>
            <a:pPr marL="180000" indent="-180000">
              <a:buFont typeface="Wingdings" panose="05000000000000000000" pitchFamily="2" charset="2"/>
              <a:buChar char="§"/>
            </a:pPr>
            <a:r>
              <a:rPr lang="en-GB" sz="1400" dirty="0"/>
              <a:t>fresh views and expertise from students.</a:t>
            </a:r>
          </a:p>
        </p:txBody>
      </p:sp>
      <p:sp>
        <p:nvSpPr>
          <p:cNvPr id="21" name="Ellipsi 20"/>
          <p:cNvSpPr/>
          <p:nvPr/>
        </p:nvSpPr>
        <p:spPr>
          <a:xfrm>
            <a:off x="6642480" y="2762483"/>
            <a:ext cx="1926260" cy="1931438"/>
          </a:xfrm>
          <a:prstGeom prst="ellipse">
            <a:avLst/>
          </a:prstGeom>
          <a:solidFill>
            <a:srgbClr val="46C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2" name="Tekstiruutu 21"/>
          <p:cNvSpPr txBox="1"/>
          <p:nvPr/>
        </p:nvSpPr>
        <p:spPr>
          <a:xfrm>
            <a:off x="6678445" y="3137894"/>
            <a:ext cx="1862980" cy="1323439"/>
          </a:xfrm>
          <a:prstGeom prst="rect">
            <a:avLst/>
          </a:prstGeom>
          <a:noFill/>
        </p:spPr>
        <p:txBody>
          <a:bodyPr wrap="square" rtlCol="0">
            <a:spAutoFit/>
          </a:bodyPr>
          <a:lstStyle/>
          <a:p>
            <a:pPr algn="ctr"/>
            <a:r>
              <a:rPr lang="en-GB" sz="1600" b="1" dirty="0">
                <a:solidFill>
                  <a:schemeClr val="bg1"/>
                </a:solidFill>
              </a:rPr>
              <a:t>2/3 of master’s theses are prepared directly for industry demand</a:t>
            </a:r>
          </a:p>
        </p:txBody>
      </p:sp>
      <p:sp>
        <p:nvSpPr>
          <p:cNvPr id="25" name="Ellipsi 24"/>
          <p:cNvSpPr/>
          <p:nvPr/>
        </p:nvSpPr>
        <p:spPr>
          <a:xfrm>
            <a:off x="4941292" y="1950582"/>
            <a:ext cx="1777619" cy="1777619"/>
          </a:xfrm>
          <a:prstGeom prst="ellipse">
            <a:avLst/>
          </a:prstGeom>
          <a:solidFill>
            <a:schemeClr val="bg2"/>
          </a:solidFill>
          <a:ln w="38100">
            <a:solidFill>
              <a:srgbClr val="46C8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solidFill>
                <a:schemeClr val="tx1"/>
              </a:solidFill>
            </a:endParaRPr>
          </a:p>
        </p:txBody>
      </p:sp>
      <p:sp>
        <p:nvSpPr>
          <p:cNvPr id="26" name="Tekstiruutu 25"/>
          <p:cNvSpPr txBox="1"/>
          <p:nvPr/>
        </p:nvSpPr>
        <p:spPr>
          <a:xfrm>
            <a:off x="4899585" y="2290819"/>
            <a:ext cx="1817216" cy="1077218"/>
          </a:xfrm>
          <a:prstGeom prst="rect">
            <a:avLst/>
          </a:prstGeom>
          <a:noFill/>
        </p:spPr>
        <p:txBody>
          <a:bodyPr wrap="square" rtlCol="0">
            <a:spAutoFit/>
          </a:bodyPr>
          <a:lstStyle/>
          <a:p>
            <a:pPr algn="ctr"/>
            <a:r>
              <a:rPr lang="en-GB" sz="1600" b="1" dirty="0">
                <a:solidFill>
                  <a:srgbClr val="46C8FF"/>
                </a:solidFill>
              </a:rPr>
              <a:t>Cooperation </a:t>
            </a:r>
            <a:r>
              <a:rPr lang="en-GB" sz="1600" b="1" dirty="0" smtClean="0">
                <a:solidFill>
                  <a:srgbClr val="46C8FF"/>
                </a:solidFill>
              </a:rPr>
              <a:t/>
            </a:r>
            <a:br>
              <a:rPr lang="en-GB" sz="1600" b="1" dirty="0" smtClean="0">
                <a:solidFill>
                  <a:srgbClr val="46C8FF"/>
                </a:solidFill>
              </a:rPr>
            </a:br>
            <a:r>
              <a:rPr lang="en-GB" sz="1600" b="1" dirty="0" smtClean="0">
                <a:solidFill>
                  <a:srgbClr val="46C8FF"/>
                </a:solidFill>
              </a:rPr>
              <a:t>with </a:t>
            </a:r>
            <a:r>
              <a:rPr lang="en-GB" sz="1600" b="1" dirty="0">
                <a:solidFill>
                  <a:srgbClr val="46C8FF"/>
                </a:solidFill>
              </a:rPr>
              <a:t>approx. 800 companies annually</a:t>
            </a:r>
          </a:p>
        </p:txBody>
      </p:sp>
      <p:sp>
        <p:nvSpPr>
          <p:cNvPr id="36" name="Ellipsi 35"/>
          <p:cNvSpPr/>
          <p:nvPr/>
        </p:nvSpPr>
        <p:spPr>
          <a:xfrm>
            <a:off x="5217727" y="3463984"/>
            <a:ext cx="1605348" cy="160534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9" name="Ellipsi 38"/>
          <p:cNvSpPr/>
          <p:nvPr/>
        </p:nvSpPr>
        <p:spPr>
          <a:xfrm>
            <a:off x="5681471" y="256763"/>
            <a:ext cx="1842069" cy="184206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4" name="Ellipsi 33"/>
          <p:cNvSpPr/>
          <p:nvPr/>
        </p:nvSpPr>
        <p:spPr>
          <a:xfrm>
            <a:off x="6638720" y="1879169"/>
            <a:ext cx="1243338" cy="124333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119328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348320" y="1553599"/>
            <a:ext cx="8825368" cy="321366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1" name="Suorakulmio 40"/>
          <p:cNvSpPr/>
          <p:nvPr/>
        </p:nvSpPr>
        <p:spPr>
          <a:xfrm>
            <a:off x="357302" y="1600201"/>
            <a:ext cx="2884488" cy="30317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0" name="Suorakulmio 39"/>
          <p:cNvSpPr/>
          <p:nvPr/>
        </p:nvSpPr>
        <p:spPr>
          <a:xfrm>
            <a:off x="3280462" y="1600201"/>
            <a:ext cx="2884488" cy="17759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9" name="Suorakulmio 38"/>
          <p:cNvSpPr/>
          <p:nvPr/>
        </p:nvSpPr>
        <p:spPr>
          <a:xfrm>
            <a:off x="6197388" y="1600199"/>
            <a:ext cx="2884488" cy="2658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 name="Title 1"/>
          <p:cNvSpPr>
            <a:spLocks noGrp="1"/>
          </p:cNvSpPr>
          <p:nvPr>
            <p:ph type="title"/>
          </p:nvPr>
        </p:nvSpPr>
        <p:spPr>
          <a:xfrm>
            <a:off x="620714" y="342900"/>
            <a:ext cx="5629962" cy="857250"/>
          </a:xfrm>
        </p:spPr>
        <p:txBody>
          <a:bodyPr/>
          <a:lstStyle/>
          <a:p>
            <a:r>
              <a:rPr lang="en-GB" sz="3200" dirty="0"/>
              <a:t>Partner</a:t>
            </a:r>
            <a:r>
              <a:rPr lang="en-GB" sz="3600" dirty="0"/>
              <a:t> for companies of all sizes</a:t>
            </a:r>
          </a:p>
        </p:txBody>
      </p:sp>
      <p:sp>
        <p:nvSpPr>
          <p:cNvPr id="4" name="Date Placeholder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Footer Placeholder 4"/>
          <p:cNvSpPr>
            <a:spLocks noGrp="1"/>
          </p:cNvSpPr>
          <p:nvPr>
            <p:ph type="ftr" sz="quarter" idx="11"/>
          </p:nvPr>
        </p:nvSpPr>
        <p:spPr/>
        <p:txBody>
          <a:bodyPr/>
          <a:lstStyle/>
          <a:p>
            <a:pPr>
              <a:defRPr/>
            </a:pPr>
            <a:endParaRPr lang="fi-FI" dirty="0"/>
          </a:p>
        </p:txBody>
      </p:sp>
      <p:sp>
        <p:nvSpPr>
          <p:cNvPr id="6" name="Slide Number Placeholder 5"/>
          <p:cNvSpPr>
            <a:spLocks noGrp="1"/>
          </p:cNvSpPr>
          <p:nvPr>
            <p:ph type="sldNum" sz="quarter" idx="12"/>
          </p:nvPr>
        </p:nvSpPr>
        <p:spPr/>
        <p:txBody>
          <a:bodyPr/>
          <a:lstStyle/>
          <a:p>
            <a:pPr>
              <a:defRPr/>
            </a:pPr>
            <a:fld id="{FF541B8A-7DA6-4388-B0C8-360E8F15715B}" type="slidenum">
              <a:rPr lang="fi-FI" smtClean="0"/>
              <a:pPr>
                <a:defRPr/>
              </a:pPr>
              <a:t>21</a:t>
            </a:fld>
            <a:endParaRPr lang="en-GB" dirty="0"/>
          </a:p>
        </p:txBody>
      </p:sp>
      <p:sp>
        <p:nvSpPr>
          <p:cNvPr id="9" name="Suorakulmio 8"/>
          <p:cNvSpPr/>
          <p:nvPr/>
        </p:nvSpPr>
        <p:spPr>
          <a:xfrm>
            <a:off x="363539" y="1600200"/>
            <a:ext cx="2884487" cy="361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bg1"/>
                </a:solidFill>
              </a:rPr>
              <a:t>Research &amp; development</a:t>
            </a:r>
          </a:p>
        </p:txBody>
      </p:sp>
      <p:sp>
        <p:nvSpPr>
          <p:cNvPr id="10" name="Tekstiruutu 9"/>
          <p:cNvSpPr txBox="1"/>
          <p:nvPr/>
        </p:nvSpPr>
        <p:spPr>
          <a:xfrm>
            <a:off x="363539" y="1956152"/>
            <a:ext cx="2884487" cy="403563"/>
          </a:xfrm>
          <a:prstGeom prst="rect">
            <a:avLst/>
          </a:prstGeom>
          <a:noFill/>
        </p:spPr>
        <p:txBody>
          <a:bodyPr wrap="square" lIns="36000" tIns="36000" rIns="36000" bIns="36000" rtlCol="0">
            <a:spAutoFit/>
          </a:bodyPr>
          <a:lstStyle/>
          <a:p>
            <a:r>
              <a:rPr lang="en-GB" sz="1050" b="1" dirty="0" smtClean="0"/>
              <a:t>Commissioned research</a:t>
            </a:r>
          </a:p>
          <a:p>
            <a:r>
              <a:rPr lang="en-GB" sz="1050" dirty="0" smtClean="0"/>
              <a:t>solutions tailored for business needs</a:t>
            </a:r>
          </a:p>
        </p:txBody>
      </p:sp>
      <p:sp>
        <p:nvSpPr>
          <p:cNvPr id="14" name="Tekstiruutu 13"/>
          <p:cNvSpPr txBox="1"/>
          <p:nvPr/>
        </p:nvSpPr>
        <p:spPr>
          <a:xfrm>
            <a:off x="363538" y="2379917"/>
            <a:ext cx="2878252" cy="726728"/>
          </a:xfrm>
          <a:prstGeom prst="rect">
            <a:avLst/>
          </a:prstGeom>
          <a:noFill/>
        </p:spPr>
        <p:txBody>
          <a:bodyPr wrap="square" lIns="36000" tIns="36000" rIns="36000" bIns="36000" rtlCol="0">
            <a:spAutoFit/>
          </a:bodyPr>
          <a:lstStyle/>
          <a:p>
            <a:r>
              <a:rPr lang="en-GB" sz="1050" b="1" dirty="0" smtClean="0"/>
              <a:t>Research collaboration</a:t>
            </a:r>
          </a:p>
          <a:p>
            <a:r>
              <a:rPr lang="en-GB" sz="1050" dirty="0" smtClean="0"/>
              <a:t>a minor contribution opens the doors to an extensive research and collaboration community</a:t>
            </a:r>
            <a:endParaRPr lang="en-GB" sz="1050" dirty="0"/>
          </a:p>
        </p:txBody>
      </p:sp>
      <p:sp>
        <p:nvSpPr>
          <p:cNvPr id="18" name="Suorakulmio 17"/>
          <p:cNvSpPr/>
          <p:nvPr/>
        </p:nvSpPr>
        <p:spPr>
          <a:xfrm>
            <a:off x="3280464" y="1600200"/>
            <a:ext cx="2884487" cy="3619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bg1"/>
                </a:solidFill>
              </a:rPr>
              <a:t>Competence development</a:t>
            </a:r>
          </a:p>
        </p:txBody>
      </p:sp>
      <p:sp>
        <p:nvSpPr>
          <p:cNvPr id="21" name="Tekstiruutu 20"/>
          <p:cNvSpPr txBox="1"/>
          <p:nvPr/>
        </p:nvSpPr>
        <p:spPr>
          <a:xfrm>
            <a:off x="3280464" y="1956363"/>
            <a:ext cx="2884487" cy="565146"/>
          </a:xfrm>
          <a:prstGeom prst="rect">
            <a:avLst/>
          </a:prstGeom>
          <a:noFill/>
        </p:spPr>
        <p:txBody>
          <a:bodyPr wrap="square" lIns="36000" tIns="36000" rIns="36000" bIns="36000" rtlCol="0">
            <a:spAutoFit/>
          </a:bodyPr>
          <a:lstStyle/>
          <a:p>
            <a:r>
              <a:rPr lang="en-GB" sz="1050" b="1" dirty="0"/>
              <a:t>Continuing education</a:t>
            </a:r>
          </a:p>
          <a:p>
            <a:r>
              <a:rPr lang="en-GB" sz="1050" dirty="0"/>
              <a:t>Enhanced expertise through off-the-shelf or tailored training </a:t>
            </a:r>
          </a:p>
        </p:txBody>
      </p:sp>
      <p:sp>
        <p:nvSpPr>
          <p:cNvPr id="26" name="Suorakulmio 25"/>
          <p:cNvSpPr/>
          <p:nvPr/>
        </p:nvSpPr>
        <p:spPr>
          <a:xfrm>
            <a:off x="6197389" y="1600200"/>
            <a:ext cx="2884487" cy="36195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bg1"/>
                </a:solidFill>
              </a:rPr>
              <a:t>New talent</a:t>
            </a:r>
          </a:p>
        </p:txBody>
      </p:sp>
      <p:sp>
        <p:nvSpPr>
          <p:cNvPr id="27" name="Tekstiruutu 26"/>
          <p:cNvSpPr txBox="1"/>
          <p:nvPr/>
        </p:nvSpPr>
        <p:spPr>
          <a:xfrm>
            <a:off x="6197389" y="1980745"/>
            <a:ext cx="2875651" cy="565146"/>
          </a:xfrm>
          <a:prstGeom prst="rect">
            <a:avLst/>
          </a:prstGeom>
          <a:noFill/>
        </p:spPr>
        <p:txBody>
          <a:bodyPr wrap="square" lIns="36000" tIns="36000" rIns="36000" bIns="36000" rtlCol="0">
            <a:spAutoFit/>
          </a:bodyPr>
          <a:lstStyle/>
          <a:p>
            <a:r>
              <a:rPr lang="en-GB" sz="1050" b="1" dirty="0" smtClean="0"/>
              <a:t>Bachelor’s and master’s theses </a:t>
            </a:r>
          </a:p>
          <a:p>
            <a:r>
              <a:rPr lang="en-GB" sz="1050" dirty="0" smtClean="0"/>
              <a:t>additional resource for analysis and development work </a:t>
            </a:r>
          </a:p>
        </p:txBody>
      </p:sp>
      <p:sp>
        <p:nvSpPr>
          <p:cNvPr id="28" name="Tekstiruutu 27"/>
          <p:cNvSpPr txBox="1"/>
          <p:nvPr/>
        </p:nvSpPr>
        <p:spPr>
          <a:xfrm>
            <a:off x="6197389" y="2531720"/>
            <a:ext cx="2884488" cy="565146"/>
          </a:xfrm>
          <a:prstGeom prst="rect">
            <a:avLst/>
          </a:prstGeom>
          <a:noFill/>
        </p:spPr>
        <p:txBody>
          <a:bodyPr wrap="square" lIns="36000" tIns="36000" rIns="36000" bIns="36000" rtlCol="0">
            <a:spAutoFit/>
          </a:bodyPr>
          <a:lstStyle/>
          <a:p>
            <a:r>
              <a:rPr lang="en-GB" sz="1050" b="1" dirty="0" smtClean="0"/>
              <a:t>Teaching cooperation</a:t>
            </a:r>
            <a:endParaRPr lang="en-GB" sz="1050" b="1" dirty="0"/>
          </a:p>
          <a:p>
            <a:r>
              <a:rPr lang="en-GB" sz="1050" dirty="0"/>
              <a:t>Expert </a:t>
            </a:r>
            <a:r>
              <a:rPr lang="en-GB" sz="1050" dirty="0" smtClean="0"/>
              <a:t>lecturers</a:t>
            </a:r>
            <a:r>
              <a:rPr lang="en-GB" sz="1050" dirty="0"/>
              <a:t>, new ideas through project work or Demola projects </a:t>
            </a:r>
          </a:p>
        </p:txBody>
      </p:sp>
      <p:sp>
        <p:nvSpPr>
          <p:cNvPr id="29" name="Tekstiruutu 28"/>
          <p:cNvSpPr txBox="1"/>
          <p:nvPr/>
        </p:nvSpPr>
        <p:spPr>
          <a:xfrm>
            <a:off x="357302" y="3088168"/>
            <a:ext cx="2878251" cy="565146"/>
          </a:xfrm>
          <a:prstGeom prst="rect">
            <a:avLst/>
          </a:prstGeom>
          <a:noFill/>
        </p:spPr>
        <p:txBody>
          <a:bodyPr wrap="square" lIns="36000" tIns="36000" rIns="36000" bIns="36000" rtlCol="0">
            <a:spAutoFit/>
          </a:bodyPr>
          <a:lstStyle/>
          <a:p>
            <a:r>
              <a:rPr lang="en-GB" sz="1050" b="1" dirty="0" smtClean="0"/>
              <a:t>Co-creation platforms</a:t>
            </a:r>
            <a:br>
              <a:rPr lang="en-GB" sz="1050" b="1" dirty="0" smtClean="0"/>
            </a:br>
            <a:r>
              <a:rPr lang="en-GB" sz="1050" dirty="0" smtClean="0"/>
              <a:t>industry development within university-industry networks</a:t>
            </a:r>
          </a:p>
        </p:txBody>
      </p:sp>
      <p:sp>
        <p:nvSpPr>
          <p:cNvPr id="30" name="Tekstiruutu 29"/>
          <p:cNvSpPr txBox="1"/>
          <p:nvPr/>
        </p:nvSpPr>
        <p:spPr>
          <a:xfrm>
            <a:off x="359274" y="3653314"/>
            <a:ext cx="2901851" cy="565146"/>
          </a:xfrm>
          <a:prstGeom prst="rect">
            <a:avLst/>
          </a:prstGeom>
          <a:noFill/>
        </p:spPr>
        <p:txBody>
          <a:bodyPr wrap="square" lIns="36000" tIns="36000" rIns="36000" bIns="36000" rtlCol="0">
            <a:spAutoFit/>
          </a:bodyPr>
          <a:lstStyle/>
          <a:p>
            <a:r>
              <a:rPr lang="en-GB" sz="1050" b="1" dirty="0"/>
              <a:t>Measuring and analysis services </a:t>
            </a:r>
            <a:endParaRPr lang="en-GB" sz="1050" b="1" dirty="0" smtClean="0"/>
          </a:p>
          <a:p>
            <a:r>
              <a:rPr lang="en-GB" sz="1050" dirty="0"/>
              <a:t>u</a:t>
            </a:r>
            <a:r>
              <a:rPr lang="en-GB" sz="1050" dirty="0" smtClean="0"/>
              <a:t>nbiased information that supports product development</a:t>
            </a:r>
          </a:p>
        </p:txBody>
      </p:sp>
      <p:sp>
        <p:nvSpPr>
          <p:cNvPr id="32" name="Tekstiruutu 31"/>
          <p:cNvSpPr txBox="1"/>
          <p:nvPr/>
        </p:nvSpPr>
        <p:spPr>
          <a:xfrm>
            <a:off x="6188552" y="3096866"/>
            <a:ext cx="2884488" cy="565146"/>
          </a:xfrm>
          <a:prstGeom prst="rect">
            <a:avLst/>
          </a:prstGeom>
          <a:noFill/>
        </p:spPr>
        <p:txBody>
          <a:bodyPr wrap="square" lIns="36000" tIns="36000" rIns="36000" bIns="36000" rtlCol="0">
            <a:spAutoFit/>
          </a:bodyPr>
          <a:lstStyle/>
          <a:p>
            <a:r>
              <a:rPr lang="en-GB" sz="1050" b="1" dirty="0" smtClean="0"/>
              <a:t>Student recruitment</a:t>
            </a:r>
          </a:p>
          <a:p>
            <a:r>
              <a:rPr lang="en-GB" sz="1050" dirty="0"/>
              <a:t>Job advertisements in the POPJob service and on-campus recruitment events</a:t>
            </a:r>
          </a:p>
        </p:txBody>
      </p:sp>
      <p:sp>
        <p:nvSpPr>
          <p:cNvPr id="33" name="Tekstiruutu 32"/>
          <p:cNvSpPr txBox="1"/>
          <p:nvPr/>
        </p:nvSpPr>
        <p:spPr>
          <a:xfrm>
            <a:off x="6206224" y="3673966"/>
            <a:ext cx="2884488" cy="565146"/>
          </a:xfrm>
          <a:prstGeom prst="rect">
            <a:avLst/>
          </a:prstGeom>
          <a:noFill/>
        </p:spPr>
        <p:txBody>
          <a:bodyPr wrap="square" lIns="36000" tIns="36000" rIns="36000" bIns="36000" rtlCol="0">
            <a:spAutoFit/>
          </a:bodyPr>
          <a:lstStyle/>
          <a:p>
            <a:r>
              <a:rPr lang="en-GB" sz="1050" b="1" dirty="0" smtClean="0"/>
              <a:t>Doctoral recruitment</a:t>
            </a:r>
          </a:p>
          <a:p>
            <a:r>
              <a:rPr lang="en-GB" sz="1050" dirty="0"/>
              <a:t>Scientific in-depth expertise in support of corporate renewal</a:t>
            </a:r>
          </a:p>
        </p:txBody>
      </p:sp>
      <p:cxnSp>
        <p:nvCxnSpPr>
          <p:cNvPr id="13" name="Suora yhdysviiva 12"/>
          <p:cNvCxnSpPr/>
          <p:nvPr/>
        </p:nvCxnSpPr>
        <p:spPr>
          <a:xfrm>
            <a:off x="363539" y="2377074"/>
            <a:ext cx="288448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uora yhdysviiva 34"/>
          <p:cNvCxnSpPr/>
          <p:nvPr/>
        </p:nvCxnSpPr>
        <p:spPr>
          <a:xfrm>
            <a:off x="363539" y="3102236"/>
            <a:ext cx="288448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Suora yhdysviiva 35"/>
          <p:cNvCxnSpPr/>
          <p:nvPr/>
        </p:nvCxnSpPr>
        <p:spPr>
          <a:xfrm>
            <a:off x="348320" y="3653700"/>
            <a:ext cx="288448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7" name="Suora yhdysviiva 36"/>
          <p:cNvCxnSpPr/>
          <p:nvPr/>
        </p:nvCxnSpPr>
        <p:spPr>
          <a:xfrm>
            <a:off x="348320" y="4218816"/>
            <a:ext cx="288448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uora yhdysviiva 41"/>
          <p:cNvCxnSpPr/>
          <p:nvPr/>
        </p:nvCxnSpPr>
        <p:spPr>
          <a:xfrm>
            <a:off x="3280464" y="2521509"/>
            <a:ext cx="288448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uora yhdysviiva 42"/>
          <p:cNvCxnSpPr/>
          <p:nvPr/>
        </p:nvCxnSpPr>
        <p:spPr>
          <a:xfrm>
            <a:off x="3280460" y="2936066"/>
            <a:ext cx="288448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uora yhdysviiva 43"/>
          <p:cNvCxnSpPr/>
          <p:nvPr/>
        </p:nvCxnSpPr>
        <p:spPr>
          <a:xfrm>
            <a:off x="3280464" y="3376171"/>
            <a:ext cx="288448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uora yhdysviiva 45"/>
          <p:cNvCxnSpPr/>
          <p:nvPr/>
        </p:nvCxnSpPr>
        <p:spPr>
          <a:xfrm>
            <a:off x="6197389" y="2521509"/>
            <a:ext cx="2884488"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7" name="Suora yhdysviiva 46"/>
          <p:cNvCxnSpPr/>
          <p:nvPr/>
        </p:nvCxnSpPr>
        <p:spPr>
          <a:xfrm>
            <a:off x="6188552" y="3096866"/>
            <a:ext cx="2884488"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8" name="Suora yhdysviiva 47"/>
          <p:cNvCxnSpPr/>
          <p:nvPr/>
        </p:nvCxnSpPr>
        <p:spPr>
          <a:xfrm>
            <a:off x="6188552" y="3662012"/>
            <a:ext cx="2884488"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9" name="Suora yhdysviiva 48"/>
          <p:cNvCxnSpPr/>
          <p:nvPr/>
        </p:nvCxnSpPr>
        <p:spPr>
          <a:xfrm>
            <a:off x="6188552" y="4258982"/>
            <a:ext cx="2884488"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5" name="Tekstiruutu 44"/>
          <p:cNvSpPr txBox="1"/>
          <p:nvPr/>
        </p:nvSpPr>
        <p:spPr>
          <a:xfrm>
            <a:off x="3280465" y="2958649"/>
            <a:ext cx="2884487" cy="403563"/>
          </a:xfrm>
          <a:prstGeom prst="rect">
            <a:avLst/>
          </a:prstGeom>
          <a:noFill/>
        </p:spPr>
        <p:txBody>
          <a:bodyPr wrap="square" lIns="36000" tIns="36000" rIns="36000" bIns="36000" rtlCol="0">
            <a:spAutoFit/>
          </a:bodyPr>
          <a:lstStyle/>
          <a:p>
            <a:r>
              <a:rPr lang="en-GB" sz="1050" b="1" dirty="0"/>
              <a:t>Networking events</a:t>
            </a:r>
            <a:r>
              <a:rPr lang="en-GB" sz="1050" dirty="0"/>
              <a:t> </a:t>
            </a:r>
            <a:endParaRPr lang="en-GB" sz="1050" b="1" dirty="0"/>
          </a:p>
          <a:p>
            <a:r>
              <a:rPr lang="en-GB" sz="1050" dirty="0"/>
              <a:t>Research findings and expert contacts</a:t>
            </a:r>
          </a:p>
        </p:txBody>
      </p:sp>
      <p:sp>
        <p:nvSpPr>
          <p:cNvPr id="50" name="Tekstiruutu 49"/>
          <p:cNvSpPr txBox="1"/>
          <p:nvPr/>
        </p:nvSpPr>
        <p:spPr>
          <a:xfrm>
            <a:off x="3304065" y="2531720"/>
            <a:ext cx="2884487" cy="403563"/>
          </a:xfrm>
          <a:prstGeom prst="rect">
            <a:avLst/>
          </a:prstGeom>
          <a:noFill/>
        </p:spPr>
        <p:txBody>
          <a:bodyPr wrap="square" lIns="36000" tIns="36000" rIns="36000" bIns="36000" rtlCol="0">
            <a:spAutoFit/>
          </a:bodyPr>
          <a:lstStyle/>
          <a:p>
            <a:r>
              <a:rPr lang="en-GB" sz="1050" b="1" dirty="0"/>
              <a:t>Doctoral education</a:t>
            </a:r>
            <a:r>
              <a:rPr lang="en-GB" sz="1050" dirty="0"/>
              <a:t> </a:t>
            </a:r>
            <a:endParaRPr lang="en-GB" sz="1050" b="1" dirty="0"/>
          </a:p>
          <a:p>
            <a:r>
              <a:rPr lang="en-GB" sz="1050" dirty="0"/>
              <a:t>Gaining doctorate while working</a:t>
            </a:r>
          </a:p>
        </p:txBody>
      </p:sp>
      <p:sp>
        <p:nvSpPr>
          <p:cNvPr id="51" name="Tekstiruutu 50"/>
          <p:cNvSpPr txBox="1"/>
          <p:nvPr/>
        </p:nvSpPr>
        <p:spPr>
          <a:xfrm>
            <a:off x="371003" y="4228407"/>
            <a:ext cx="2901851" cy="395869"/>
          </a:xfrm>
          <a:prstGeom prst="rect">
            <a:avLst/>
          </a:prstGeom>
          <a:noFill/>
        </p:spPr>
        <p:txBody>
          <a:bodyPr wrap="square" lIns="36000" tIns="36000" rIns="36000" bIns="36000" rtlCol="0">
            <a:spAutoFit/>
          </a:bodyPr>
          <a:lstStyle/>
          <a:p>
            <a:r>
              <a:rPr lang="en-GB" sz="1050" b="1" dirty="0" smtClean="0"/>
              <a:t>Services with innovation vouchers</a:t>
            </a:r>
          </a:p>
          <a:p>
            <a:r>
              <a:rPr lang="en-GB" sz="1050" dirty="0"/>
              <a:t>e</a:t>
            </a:r>
            <a:r>
              <a:rPr lang="en-GB" sz="1050" dirty="0" smtClean="0"/>
              <a:t>valuate new ideas or plan further development</a:t>
            </a:r>
          </a:p>
        </p:txBody>
      </p:sp>
      <p:cxnSp>
        <p:nvCxnSpPr>
          <p:cNvPr id="53" name="Suora yhdysviiva 52"/>
          <p:cNvCxnSpPr/>
          <p:nvPr/>
        </p:nvCxnSpPr>
        <p:spPr>
          <a:xfrm>
            <a:off x="376637" y="4631971"/>
            <a:ext cx="288448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390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orakulmio 16"/>
          <p:cNvSpPr/>
          <p:nvPr/>
        </p:nvSpPr>
        <p:spPr>
          <a:xfrm>
            <a:off x="620711" y="3098324"/>
            <a:ext cx="4388184" cy="14301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 name="Otsikko 1"/>
          <p:cNvSpPr>
            <a:spLocks noGrp="1"/>
          </p:cNvSpPr>
          <p:nvPr>
            <p:ph type="title"/>
          </p:nvPr>
        </p:nvSpPr>
        <p:spPr/>
        <p:txBody>
          <a:bodyPr/>
          <a:lstStyle/>
          <a:p>
            <a:r>
              <a:rPr lang="en-GB" sz="3600" dirty="0" smtClean="0"/>
              <a:t>TUT</a:t>
            </a:r>
            <a:r>
              <a:rPr lang="en-GB" dirty="0" smtClean="0"/>
              <a:t> makes an impact</a:t>
            </a:r>
            <a:endParaRPr lang="en-GB" dirty="0"/>
          </a:p>
        </p:txBody>
      </p:sp>
      <p:sp>
        <p:nvSpPr>
          <p:cNvPr id="3" name="Sisällön paikkamerkki 2"/>
          <p:cNvSpPr>
            <a:spLocks noGrp="1"/>
          </p:cNvSpPr>
          <p:nvPr>
            <p:ph idx="1"/>
          </p:nvPr>
        </p:nvSpPr>
        <p:spPr>
          <a:xfrm>
            <a:off x="718396" y="3176972"/>
            <a:ext cx="4112242" cy="1336325"/>
          </a:xfrm>
        </p:spPr>
        <p:txBody>
          <a:bodyPr/>
          <a:lstStyle/>
          <a:p>
            <a:pPr marL="0" indent="0">
              <a:buNone/>
            </a:pPr>
            <a:r>
              <a:rPr lang="en-GB" sz="1600" b="1" dirty="0" smtClean="0">
                <a:solidFill>
                  <a:schemeClr val="accent3"/>
                </a:solidFill>
              </a:rPr>
              <a:t>INNOVATION ACTIVITIES 2017</a:t>
            </a:r>
          </a:p>
          <a:p>
            <a:pPr marL="0" indent="0">
              <a:buNone/>
            </a:pPr>
            <a:r>
              <a:rPr lang="en-GB" sz="1600" dirty="0"/>
              <a:t>Invention disclosures</a:t>
            </a:r>
            <a:r>
              <a:rPr lang="en-US" sz="1600" dirty="0"/>
              <a:t>	</a:t>
            </a:r>
            <a:r>
              <a:rPr lang="en-GB" sz="1600" dirty="0" smtClean="0"/>
              <a:t>53</a:t>
            </a:r>
            <a:endParaRPr lang="en-GB" sz="1600" dirty="0"/>
          </a:p>
          <a:p>
            <a:pPr marL="0" indent="0">
              <a:buNone/>
            </a:pPr>
            <a:r>
              <a:rPr lang="en-GB" sz="1600" dirty="0" smtClean="0"/>
              <a:t>Patent applications </a:t>
            </a:r>
            <a:r>
              <a:rPr lang="en-US" sz="1600" dirty="0" smtClean="0"/>
              <a:t>		</a:t>
            </a:r>
            <a:r>
              <a:rPr lang="en-GB" sz="1600" dirty="0" smtClean="0"/>
              <a:t>3</a:t>
            </a:r>
          </a:p>
          <a:p>
            <a:pPr marL="0" indent="0">
              <a:buNone/>
            </a:pPr>
            <a:r>
              <a:rPr lang="en-GB" sz="1600" dirty="0"/>
              <a:t>Patents granted</a:t>
            </a:r>
            <a:r>
              <a:rPr lang="en-US" sz="1600" dirty="0"/>
              <a:t>	</a:t>
            </a:r>
            <a:r>
              <a:rPr lang="en-US" sz="1600" dirty="0" smtClean="0"/>
              <a:t>	</a:t>
            </a:r>
            <a:r>
              <a:rPr lang="en-GB" sz="1600" dirty="0" smtClean="0"/>
              <a:t>2</a:t>
            </a:r>
            <a:endParaRPr lang="en-GB" sz="1600" dirty="0"/>
          </a:p>
        </p:txBody>
      </p:sp>
      <p:sp>
        <p:nvSpPr>
          <p:cNvPr id="4" name="Päivämäärän paikkamerkki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Alatunnisteen paikkamerkki 4"/>
          <p:cNvSpPr>
            <a:spLocks noGrp="1"/>
          </p:cNvSpPr>
          <p:nvPr>
            <p:ph type="ftr" sz="quarter" idx="11"/>
          </p:nvPr>
        </p:nvSpPr>
        <p:spPr/>
        <p:txBody>
          <a:bodyPr/>
          <a:lstStyle/>
          <a:p>
            <a:pPr>
              <a:defRPr/>
            </a:pPr>
            <a:endParaRPr lang="fi-FI" dirty="0"/>
          </a:p>
        </p:txBody>
      </p:sp>
      <p:sp>
        <p:nvSpPr>
          <p:cNvPr id="6" name="Dian numeron paikkamerkki 5"/>
          <p:cNvSpPr>
            <a:spLocks noGrp="1"/>
          </p:cNvSpPr>
          <p:nvPr>
            <p:ph type="sldNum" sz="quarter" idx="12"/>
          </p:nvPr>
        </p:nvSpPr>
        <p:spPr/>
        <p:txBody>
          <a:bodyPr/>
          <a:lstStyle/>
          <a:p>
            <a:pPr>
              <a:defRPr/>
            </a:pPr>
            <a:fld id="{FF541B8A-7DA6-4388-B0C8-360E8F15715B}" type="slidenum">
              <a:rPr lang="fi-FI" smtClean="0"/>
              <a:pPr>
                <a:defRPr/>
              </a:pPr>
              <a:t>22</a:t>
            </a:fld>
            <a:endParaRPr lang="en-GB" dirty="0"/>
          </a:p>
        </p:txBody>
      </p:sp>
      <p:pic>
        <p:nvPicPr>
          <p:cNvPr id="8" name="Kuvan paikkamerkki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10" name="Puolivapaa piirto 9"/>
          <p:cNvSpPr/>
          <p:nvPr/>
        </p:nvSpPr>
        <p:spPr>
          <a:xfrm>
            <a:off x="767340" y="1372792"/>
            <a:ext cx="4038820" cy="661326"/>
          </a:xfrm>
          <a:custGeom>
            <a:avLst/>
            <a:gdLst>
              <a:gd name="connsiteX0" fmla="*/ 0 w 2523190"/>
              <a:gd name="connsiteY0" fmla="*/ 0 h 429414"/>
              <a:gd name="connsiteX1" fmla="*/ 2523190 w 2523190"/>
              <a:gd name="connsiteY1" fmla="*/ 0 h 429414"/>
              <a:gd name="connsiteX2" fmla="*/ 2523190 w 2523190"/>
              <a:gd name="connsiteY2" fmla="*/ 429414 h 429414"/>
              <a:gd name="connsiteX3" fmla="*/ 0 w 2523190"/>
              <a:gd name="connsiteY3" fmla="*/ 429414 h 429414"/>
              <a:gd name="connsiteX4" fmla="*/ 0 w 2523190"/>
              <a:gd name="connsiteY4" fmla="*/ 0 h 429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190" h="429414">
                <a:moveTo>
                  <a:pt x="0" y="0"/>
                </a:moveTo>
                <a:lnTo>
                  <a:pt x="2523190" y="0"/>
                </a:lnTo>
                <a:lnTo>
                  <a:pt x="2523190" y="429414"/>
                </a:lnTo>
                <a:lnTo>
                  <a:pt x="0" y="4294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defTabSz="533400">
              <a:spcAft>
                <a:spcPts val="0"/>
              </a:spcAft>
            </a:pPr>
            <a:r>
              <a:rPr lang="en-GB" sz="2000" b="1" dirty="0">
                <a:solidFill>
                  <a:srgbClr val="FF9600"/>
                </a:solidFill>
              </a:rPr>
              <a:t>In </a:t>
            </a:r>
            <a:r>
              <a:rPr lang="en-GB" sz="2000" b="1" dirty="0" smtClean="0">
                <a:solidFill>
                  <a:srgbClr val="FF9600"/>
                </a:solidFill>
              </a:rPr>
              <a:t>2010–14, </a:t>
            </a:r>
            <a:r>
              <a:rPr lang="en-GB" sz="2000" b="1" kern="1200" dirty="0" smtClean="0">
                <a:solidFill>
                  <a:srgbClr val="FF9600"/>
                </a:solidFill>
              </a:rPr>
              <a:t>180 TUT-based companies</a:t>
            </a:r>
          </a:p>
          <a:p>
            <a:pPr lvl="0" defTabSz="533400">
              <a:spcAft>
                <a:spcPts val="0"/>
              </a:spcAft>
            </a:pPr>
            <a:endParaRPr lang="en-GB" sz="2000" b="1" kern="1200" dirty="0">
              <a:solidFill>
                <a:srgbClr val="FF9600"/>
              </a:solidFill>
            </a:endParaRPr>
          </a:p>
        </p:txBody>
      </p:sp>
      <p:sp>
        <p:nvSpPr>
          <p:cNvPr id="11" name="Puolivapaa piirto 10"/>
          <p:cNvSpPr/>
          <p:nvPr/>
        </p:nvSpPr>
        <p:spPr>
          <a:xfrm>
            <a:off x="742865" y="2111014"/>
            <a:ext cx="5414095" cy="598936"/>
          </a:xfrm>
          <a:custGeom>
            <a:avLst/>
            <a:gdLst>
              <a:gd name="connsiteX0" fmla="*/ 0 w 2523190"/>
              <a:gd name="connsiteY0" fmla="*/ 0 h 429414"/>
              <a:gd name="connsiteX1" fmla="*/ 2523190 w 2523190"/>
              <a:gd name="connsiteY1" fmla="*/ 0 h 429414"/>
              <a:gd name="connsiteX2" fmla="*/ 2523190 w 2523190"/>
              <a:gd name="connsiteY2" fmla="*/ 429414 h 429414"/>
              <a:gd name="connsiteX3" fmla="*/ 0 w 2523190"/>
              <a:gd name="connsiteY3" fmla="*/ 429414 h 429414"/>
              <a:gd name="connsiteX4" fmla="*/ 0 w 2523190"/>
              <a:gd name="connsiteY4" fmla="*/ 0 h 429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190" h="429414">
                <a:moveTo>
                  <a:pt x="0" y="0"/>
                </a:moveTo>
                <a:lnTo>
                  <a:pt x="2523190" y="0"/>
                </a:lnTo>
                <a:lnTo>
                  <a:pt x="2523190" y="429414"/>
                </a:lnTo>
                <a:lnTo>
                  <a:pt x="0" y="4294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252000" lvl="0" indent="-252000" algn="l" defTabSz="533400">
              <a:lnSpc>
                <a:spcPct val="90000"/>
              </a:lnSpc>
              <a:spcBef>
                <a:spcPct val="0"/>
              </a:spcBef>
              <a:spcAft>
                <a:spcPts val="1200"/>
              </a:spcAft>
              <a:buFont typeface="Wingdings" panose="05000000000000000000" pitchFamily="2" charset="2"/>
              <a:buChar char="§"/>
            </a:pPr>
            <a:r>
              <a:rPr lang="en-GB" sz="1600" kern="1200" dirty="0" smtClean="0"/>
              <a:t>provided employment worth 6,100 person-years or more</a:t>
            </a:r>
          </a:p>
          <a:p>
            <a:pPr marL="252000" indent="-252000" defTabSz="533400">
              <a:lnSpc>
                <a:spcPct val="90000"/>
              </a:lnSpc>
              <a:spcAft>
                <a:spcPts val="1200"/>
              </a:spcAft>
              <a:buFont typeface="Wingdings" panose="05000000000000000000" pitchFamily="2" charset="2"/>
              <a:buChar char="§"/>
            </a:pPr>
            <a:r>
              <a:rPr lang="en-GB" sz="1600" dirty="0"/>
              <a:t>created a turnover of at least 1,200 MEUR.</a:t>
            </a:r>
          </a:p>
          <a:p>
            <a:pPr marL="252000" lvl="0" indent="-252000" algn="l" defTabSz="533400">
              <a:lnSpc>
                <a:spcPct val="90000"/>
              </a:lnSpc>
              <a:spcBef>
                <a:spcPct val="0"/>
              </a:spcBef>
              <a:spcAft>
                <a:spcPts val="1200"/>
              </a:spcAft>
            </a:pPr>
            <a:endParaRPr lang="en-GB" sz="1600" kern="1200" dirty="0"/>
          </a:p>
        </p:txBody>
      </p:sp>
      <p:sp>
        <p:nvSpPr>
          <p:cNvPr id="14" name="Suora yhdysviiva 13"/>
          <p:cNvSpPr/>
          <p:nvPr/>
        </p:nvSpPr>
        <p:spPr>
          <a:xfrm flipV="1">
            <a:off x="718393" y="2444613"/>
            <a:ext cx="5438566" cy="0"/>
          </a:xfrm>
          <a:prstGeom prst="line">
            <a:avLst/>
          </a:prstGeom>
          <a:ln w="12700"/>
        </p:spPr>
        <p:style>
          <a:lnRef idx="1">
            <a:schemeClr val="accent3"/>
          </a:lnRef>
          <a:fillRef idx="0">
            <a:schemeClr val="accent3"/>
          </a:fillRef>
          <a:effectRef idx="0">
            <a:schemeClr val="accent3"/>
          </a:effectRef>
          <a:fontRef idx="minor">
            <a:schemeClr val="tx1"/>
          </a:fontRef>
        </p:style>
      </p:sp>
      <p:sp>
        <p:nvSpPr>
          <p:cNvPr id="16" name="Suora yhdysviiva 15"/>
          <p:cNvSpPr/>
          <p:nvPr/>
        </p:nvSpPr>
        <p:spPr>
          <a:xfrm flipV="1">
            <a:off x="718396" y="2810865"/>
            <a:ext cx="5438563" cy="0"/>
          </a:xfrm>
          <a:prstGeom prst="line">
            <a:avLst/>
          </a:prstGeom>
          <a:ln w="12700"/>
        </p:spPr>
        <p:style>
          <a:lnRef idx="1">
            <a:schemeClr val="accent3"/>
          </a:lnRef>
          <a:fillRef idx="0">
            <a:schemeClr val="accent3"/>
          </a:fillRef>
          <a:effectRef idx="0">
            <a:schemeClr val="accent3"/>
          </a:effectRef>
          <a:fontRef idx="minor">
            <a:schemeClr val="tx1"/>
          </a:fontRef>
        </p:style>
      </p:sp>
    </p:spTree>
    <p:extLst>
      <p:ext uri="{BB962C8B-B14F-4D97-AF65-F5344CB8AC3E}">
        <p14:creationId xmlns:p14="http://schemas.microsoft.com/office/powerpoint/2010/main" val="3668025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Ellipsi 10"/>
          <p:cNvSpPr/>
          <p:nvPr/>
        </p:nvSpPr>
        <p:spPr>
          <a:xfrm>
            <a:off x="462694" y="2479559"/>
            <a:ext cx="2384174" cy="2384174"/>
          </a:xfrm>
          <a:prstGeom prst="ellipse">
            <a:avLst/>
          </a:prstGeom>
          <a:solidFill>
            <a:srgbClr val="46C8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 name="Title 1"/>
          <p:cNvSpPr>
            <a:spLocks noGrp="1"/>
          </p:cNvSpPr>
          <p:nvPr>
            <p:ph type="title"/>
          </p:nvPr>
        </p:nvSpPr>
        <p:spPr>
          <a:xfrm>
            <a:off x="620713" y="342900"/>
            <a:ext cx="8229600" cy="857250"/>
          </a:xfrm>
        </p:spPr>
        <p:txBody>
          <a:bodyPr/>
          <a:lstStyle/>
          <a:p>
            <a:r>
              <a:rPr lang="en-GB" smtClean="0"/>
              <a:t>Kampusareena </a:t>
            </a:r>
            <a:r>
              <a:t/>
            </a:r>
            <a:br/>
            <a:r>
              <a:rPr lang="en-GB" sz="2400" dirty="0" smtClean="0"/>
              <a:t>– a hub of science, research and technology</a:t>
            </a:r>
            <a:endParaRPr lang="en-GB" sz="2400" dirty="0"/>
          </a:p>
        </p:txBody>
      </p:sp>
      <p:sp>
        <p:nvSpPr>
          <p:cNvPr id="4" name="Date Placeholder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Footer Placeholder 4"/>
          <p:cNvSpPr>
            <a:spLocks noGrp="1"/>
          </p:cNvSpPr>
          <p:nvPr>
            <p:ph type="ftr" sz="quarter" idx="11"/>
          </p:nvPr>
        </p:nvSpPr>
        <p:spPr/>
        <p:txBody>
          <a:bodyPr/>
          <a:lstStyle/>
          <a:p>
            <a:pPr>
              <a:defRPr/>
            </a:pPr>
            <a:endParaRPr lang="fi-FI" dirty="0"/>
          </a:p>
        </p:txBody>
      </p:sp>
      <p:sp>
        <p:nvSpPr>
          <p:cNvPr id="6" name="Slide Number Placeholder 5"/>
          <p:cNvSpPr>
            <a:spLocks noGrp="1"/>
          </p:cNvSpPr>
          <p:nvPr>
            <p:ph type="sldNum" sz="quarter" idx="12"/>
          </p:nvPr>
        </p:nvSpPr>
        <p:spPr/>
        <p:txBody>
          <a:bodyPr/>
          <a:lstStyle/>
          <a:p>
            <a:pPr>
              <a:defRPr/>
            </a:pPr>
            <a:fld id="{FF541B8A-7DA6-4388-B0C8-360E8F15715B}" type="slidenum">
              <a:rPr lang="fi-FI" smtClean="0"/>
              <a:pPr>
                <a:defRPr/>
              </a:pPr>
              <a:t>23</a:t>
            </a:fld>
            <a:endParaRPr lang="en-GB" dirty="0"/>
          </a:p>
        </p:txBody>
      </p:sp>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619"/>
            <a:ext cx="322995" cy="4764881"/>
          </a:xfrm>
          <a:prstGeom prst="rect">
            <a:avLst/>
          </a:prstGeom>
        </p:spPr>
      </p:pic>
      <p:sp>
        <p:nvSpPr>
          <p:cNvPr id="10" name="Tekstiruutu 9"/>
          <p:cNvSpPr txBox="1"/>
          <p:nvPr/>
        </p:nvSpPr>
        <p:spPr>
          <a:xfrm>
            <a:off x="403715" y="3158342"/>
            <a:ext cx="2502131" cy="1077218"/>
          </a:xfrm>
          <a:prstGeom prst="rect">
            <a:avLst/>
          </a:prstGeom>
          <a:noFill/>
        </p:spPr>
        <p:txBody>
          <a:bodyPr wrap="square" rtlCol="0">
            <a:spAutoFit/>
          </a:bodyPr>
          <a:lstStyle/>
          <a:p>
            <a:pPr algn="ctr"/>
            <a:r>
              <a:rPr lang="en-GB" sz="1600" b="1" dirty="0" smtClean="0">
                <a:solidFill>
                  <a:schemeClr val="bg1"/>
                </a:solidFill>
              </a:rPr>
              <a:t>Gathers </a:t>
            </a:r>
            <a:r>
              <a:rPr lang="en-GB" sz="1600" b="1" dirty="0">
                <a:solidFill>
                  <a:schemeClr val="bg1"/>
                </a:solidFill>
              </a:rPr>
              <a:t>researchers, students, alumni and companies at the heart of the campus.</a:t>
            </a:r>
          </a:p>
        </p:txBody>
      </p:sp>
      <p:sp>
        <p:nvSpPr>
          <p:cNvPr id="19" name="Suorakulmio 18"/>
          <p:cNvSpPr/>
          <p:nvPr/>
        </p:nvSpPr>
        <p:spPr>
          <a:xfrm>
            <a:off x="6823075" y="1627632"/>
            <a:ext cx="2320925" cy="3515869"/>
          </a:xfrm>
          <a:prstGeom prst="rect">
            <a:avLst/>
          </a:prstGeom>
          <a:solidFill>
            <a:srgbClr val="000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5" name="Tekstiruutu 14"/>
          <p:cNvSpPr txBox="1"/>
          <p:nvPr/>
        </p:nvSpPr>
        <p:spPr>
          <a:xfrm>
            <a:off x="6882053" y="2232754"/>
            <a:ext cx="2261947" cy="1815882"/>
          </a:xfrm>
          <a:prstGeom prst="rect">
            <a:avLst/>
          </a:prstGeom>
          <a:noFill/>
        </p:spPr>
        <p:txBody>
          <a:bodyPr wrap="square" rtlCol="0">
            <a:spAutoFit/>
          </a:bodyPr>
          <a:lstStyle/>
          <a:p>
            <a:r>
              <a:rPr lang="en-GB" sz="1600" dirty="0">
                <a:solidFill>
                  <a:schemeClr val="bg1"/>
                </a:solidFill>
              </a:rPr>
              <a:t>Interdisciplinary encounters fuel new ideas that can grow into collaborative R&amp;D projects, innovations, jobs and successful businesses.</a:t>
            </a:r>
          </a:p>
        </p:txBody>
      </p:sp>
    </p:spTree>
    <p:extLst>
      <p:ext uri="{BB962C8B-B14F-4D97-AF65-F5344CB8AC3E}">
        <p14:creationId xmlns:p14="http://schemas.microsoft.com/office/powerpoint/2010/main" val="4140599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Päivämäärän paikkamerkki 3"/>
          <p:cNvSpPr>
            <a:spLocks noGrp="1"/>
          </p:cNvSpPr>
          <p:nvPr>
            <p:ph type="dt" sz="quarter" idx="10"/>
          </p:nvPr>
        </p:nvSpPr>
        <p:spPr/>
        <p:txBody>
          <a:bodyPr/>
          <a:lstStyle/>
          <a:p>
            <a:pPr>
              <a:defRPr/>
            </a:pPr>
            <a:fld id="{9CD47A24-C77E-40EA-BDC9-AD7613F1D795}" type="datetime1">
              <a:rPr lang="fi-FI" smtClean="0"/>
              <a:pPr>
                <a:defRPr/>
              </a:pPr>
              <a:t>25.5.2018</a:t>
            </a:fld>
            <a:endParaRPr lang="en-GB" dirty="0"/>
          </a:p>
        </p:txBody>
      </p:sp>
      <p:sp>
        <p:nvSpPr>
          <p:cNvPr id="5" name="Alatunnisteen paikkamerkki 4"/>
          <p:cNvSpPr>
            <a:spLocks noGrp="1"/>
          </p:cNvSpPr>
          <p:nvPr>
            <p:ph type="ftr" sz="quarter" idx="11"/>
          </p:nvPr>
        </p:nvSpPr>
        <p:spPr/>
        <p:txBody>
          <a:bodyPr/>
          <a:lstStyle/>
          <a:p>
            <a:pPr>
              <a:defRPr/>
            </a:pPr>
            <a:endParaRPr lang="fi-FI" dirty="0"/>
          </a:p>
        </p:txBody>
      </p:sp>
      <p:sp>
        <p:nvSpPr>
          <p:cNvPr id="6" name="Dian numeron paikkamerkki 5"/>
          <p:cNvSpPr>
            <a:spLocks noGrp="1"/>
          </p:cNvSpPr>
          <p:nvPr>
            <p:ph type="sldNum" sz="quarter" idx="12"/>
          </p:nvPr>
        </p:nvSpPr>
        <p:spPr/>
        <p:txBody>
          <a:bodyPr/>
          <a:lstStyle/>
          <a:p>
            <a:pPr>
              <a:defRPr/>
            </a:pPr>
            <a:fld id="{904CB160-823D-4F8F-BF00-E4DADFB2816E}" type="slidenum">
              <a:rPr lang="fi-FI" smtClean="0"/>
              <a:pPr>
                <a:defRPr/>
              </a:pPr>
              <a:t>3</a:t>
            </a:fld>
            <a:endParaRPr lang="en-GB" dirty="0"/>
          </a:p>
        </p:txBody>
      </p:sp>
      <p:sp>
        <p:nvSpPr>
          <p:cNvPr id="16" name="Ellipsi 15"/>
          <p:cNvSpPr/>
          <p:nvPr/>
        </p:nvSpPr>
        <p:spPr>
          <a:xfrm>
            <a:off x="6644329" y="744352"/>
            <a:ext cx="1955218" cy="1955218"/>
          </a:xfrm>
          <a:prstGeom prst="ellipse">
            <a:avLst/>
          </a:prstGeom>
          <a:solidFill>
            <a:srgbClr val="3CBAFF">
              <a:alpha val="69804"/>
            </a:srgbClr>
          </a:solidFill>
          <a:ln w="5715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700"/>
              </a:lnSpc>
            </a:pPr>
            <a:endParaRPr lang="fi-FI" sz="3600" dirty="0">
              <a:ln w="0"/>
              <a:solidFill>
                <a:schemeClr val="bg1"/>
              </a:solidFill>
              <a:effectLst>
                <a:outerShdw blurRad="38100" dist="19050" dir="2700000" algn="tl" rotWithShape="0">
                  <a:schemeClr val="dk1">
                    <a:alpha val="40000"/>
                  </a:schemeClr>
                </a:outerShdw>
              </a:effectLst>
            </a:endParaRPr>
          </a:p>
        </p:txBody>
      </p:sp>
      <p:sp>
        <p:nvSpPr>
          <p:cNvPr id="17" name="Ellipsi 16"/>
          <p:cNvSpPr/>
          <p:nvPr/>
        </p:nvSpPr>
        <p:spPr>
          <a:xfrm>
            <a:off x="7389058" y="2714888"/>
            <a:ext cx="1709536" cy="1709536"/>
          </a:xfrm>
          <a:prstGeom prst="ellipse">
            <a:avLst/>
          </a:prstGeom>
          <a:solidFill>
            <a:srgbClr val="3CBAFF">
              <a:alpha val="85098"/>
            </a:srgbClr>
          </a:solidFill>
          <a:ln w="5715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700"/>
              </a:lnSpc>
            </a:pPr>
            <a:endParaRPr lang="fi-FI" sz="3600" dirty="0">
              <a:ln w="0"/>
              <a:solidFill>
                <a:schemeClr val="bg1"/>
              </a:solidFill>
              <a:effectLst>
                <a:outerShdw blurRad="38100" dist="19050" dir="2700000" algn="tl" rotWithShape="0">
                  <a:schemeClr val="dk1">
                    <a:alpha val="40000"/>
                  </a:schemeClr>
                </a:outerShdw>
              </a:effectLst>
            </a:endParaRPr>
          </a:p>
        </p:txBody>
      </p:sp>
      <p:sp>
        <p:nvSpPr>
          <p:cNvPr id="18" name="Ellipsi 17"/>
          <p:cNvSpPr/>
          <p:nvPr/>
        </p:nvSpPr>
        <p:spPr>
          <a:xfrm>
            <a:off x="5853202" y="3197123"/>
            <a:ext cx="1490451" cy="1490451"/>
          </a:xfrm>
          <a:prstGeom prst="ellipse">
            <a:avLst/>
          </a:prstGeom>
          <a:solidFill>
            <a:srgbClr val="3CBAFF"/>
          </a:solidFill>
          <a:ln w="5715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1700"/>
              </a:lnSpc>
            </a:pPr>
            <a:r>
              <a:rPr lang="en-GB" altLang="fi-FI" sz="1600" dirty="0" smtClean="0">
                <a:solidFill>
                  <a:schemeClr val="bg1"/>
                </a:solidFill>
                <a:latin typeface="Arial" charset="0"/>
              </a:rPr>
              <a:t>The most popular city to live and study in</a:t>
            </a:r>
            <a:endParaRPr lang="en-GB" altLang="fi-FI" sz="1600" dirty="0">
              <a:solidFill>
                <a:schemeClr val="bg1"/>
              </a:solidFill>
              <a:latin typeface="Arial" charset="0"/>
              <a:cs typeface="Arial" charset="0"/>
            </a:endParaRPr>
          </a:p>
        </p:txBody>
      </p:sp>
      <p:sp>
        <p:nvSpPr>
          <p:cNvPr id="19" name="Yhdestä kulmasta leikattu suorakulmio 18"/>
          <p:cNvSpPr/>
          <p:nvPr/>
        </p:nvSpPr>
        <p:spPr>
          <a:xfrm>
            <a:off x="430226" y="2311793"/>
            <a:ext cx="3888557" cy="1995012"/>
          </a:xfrm>
          <a:prstGeom prst="snip1Rect">
            <a:avLst/>
          </a:prstGeom>
          <a:solidFill>
            <a:srgbClr val="46C8FF"/>
          </a:solidFill>
          <a:ln w="57150">
            <a:noFill/>
          </a:ln>
        </p:spPr>
        <p:style>
          <a:lnRef idx="2">
            <a:schemeClr val="accent1"/>
          </a:lnRef>
          <a:fillRef idx="1">
            <a:schemeClr val="lt1"/>
          </a:fillRef>
          <a:effectRef idx="0">
            <a:schemeClr val="accent1"/>
          </a:effectRef>
          <a:fontRef idx="minor">
            <a:schemeClr val="dk1"/>
          </a:fontRef>
        </p:style>
        <p:txBody>
          <a:bodyPr vert="horz" wrap="square" lIns="144000" tIns="108000" rIns="36000" bIns="216000" rtlCol="0" anchor="t" anchorCtr="0">
            <a:spAutoFit/>
          </a:bodyPr>
          <a:lstStyle/>
          <a:p>
            <a:r>
              <a:rPr lang="en-GB" altLang="fi-FI" b="1" dirty="0" smtClean="0">
                <a:solidFill>
                  <a:schemeClr val="bg1"/>
                </a:solidFill>
                <a:latin typeface="Arial" charset="0"/>
              </a:rPr>
              <a:t>Tampere3</a:t>
            </a:r>
            <a:endParaRPr lang="en-GB" altLang="fi-FI" b="1" dirty="0" smtClean="0">
              <a:solidFill>
                <a:schemeClr val="bg1"/>
              </a:solidFill>
              <a:latin typeface="Arial" charset="0"/>
              <a:cs typeface="Arial" charset="0"/>
            </a:endParaRPr>
          </a:p>
          <a:p>
            <a:r>
              <a:rPr lang="en-GB" altLang="fi-FI" sz="1600" dirty="0" smtClean="0">
                <a:solidFill>
                  <a:schemeClr val="bg1"/>
                </a:solidFill>
                <a:latin typeface="Arial" charset="0"/>
              </a:rPr>
              <a:t>Tampere University of Technology, University of Tampere and </a:t>
            </a:r>
            <a:r>
              <a:rPr lang="en-US" altLang="fi-FI" sz="1600" dirty="0">
                <a:solidFill>
                  <a:schemeClr val="bg1"/>
                </a:solidFill>
                <a:latin typeface="Arial" charset="0"/>
              </a:rPr>
              <a:t>Tampere University of Applied </a:t>
            </a:r>
            <a:r>
              <a:rPr lang="en-US" altLang="fi-FI" sz="1600" dirty="0" smtClean="0">
                <a:solidFill>
                  <a:schemeClr val="bg1"/>
                </a:solidFill>
                <a:latin typeface="Arial" charset="0"/>
              </a:rPr>
              <a:t>Sciences</a:t>
            </a:r>
          </a:p>
          <a:p>
            <a:pPr marL="285750" indent="-285750">
              <a:buFont typeface="Arial" panose="020B0604020202020204" pitchFamily="34" charset="0"/>
              <a:buChar char="•"/>
            </a:pPr>
            <a:r>
              <a:rPr lang="en-GB" altLang="fi-FI" sz="1600" b="1" dirty="0" smtClean="0">
                <a:solidFill>
                  <a:schemeClr val="bg1"/>
                </a:solidFill>
                <a:latin typeface="Arial" charset="0"/>
              </a:rPr>
              <a:t>33,000 students</a:t>
            </a:r>
          </a:p>
          <a:p>
            <a:pPr marL="285750" indent="-285750">
              <a:buFont typeface="Arial" panose="020B0604020202020204" pitchFamily="34" charset="0"/>
              <a:buChar char="•"/>
            </a:pPr>
            <a:r>
              <a:rPr lang="en-GB" altLang="fi-FI" sz="1600" b="1" dirty="0" smtClean="0">
                <a:solidFill>
                  <a:schemeClr val="bg1"/>
                </a:solidFill>
                <a:latin typeface="Arial" charset="0"/>
                <a:cs typeface="Arial" charset="0"/>
              </a:rPr>
              <a:t>4,300 employees</a:t>
            </a:r>
            <a:endParaRPr lang="en-GB" altLang="fi-FI" sz="1400" b="1" dirty="0">
              <a:solidFill>
                <a:schemeClr val="bg1"/>
              </a:solidFill>
              <a:latin typeface="Arial" charset="0"/>
              <a:cs typeface="Arial" charset="0"/>
            </a:endParaRPr>
          </a:p>
        </p:txBody>
      </p:sp>
      <p:sp>
        <p:nvSpPr>
          <p:cNvPr id="2" name="Otsikko 1"/>
          <p:cNvSpPr>
            <a:spLocks noGrp="1"/>
          </p:cNvSpPr>
          <p:nvPr>
            <p:ph type="title"/>
          </p:nvPr>
        </p:nvSpPr>
        <p:spPr>
          <a:xfrm>
            <a:off x="620713" y="148761"/>
            <a:ext cx="8229600" cy="857250"/>
          </a:xfrm>
        </p:spPr>
        <p:txBody>
          <a:bodyPr/>
          <a:lstStyle/>
          <a:p>
            <a:pPr algn="ctr"/>
            <a:r>
              <a:rPr lang="en-GB" dirty="0">
                <a:solidFill>
                  <a:schemeClr val="bg1"/>
                </a:solidFill>
                <a:effectLst>
                  <a:outerShdw blurRad="63500" sx="102000" sy="102000" algn="ctr" rotWithShape="0">
                    <a:prstClr val="black">
                      <a:alpha val="29000"/>
                    </a:prstClr>
                  </a:outerShdw>
                </a:effectLst>
              </a:rPr>
              <a:t>Tampere</a:t>
            </a:r>
            <a:endParaRPr lang="en-GB" dirty="0"/>
          </a:p>
        </p:txBody>
      </p:sp>
      <p:pic>
        <p:nvPicPr>
          <p:cNvPr id="12" name="Kuva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619"/>
            <a:ext cx="322995" cy="4764881"/>
          </a:xfrm>
          <a:prstGeom prst="rect">
            <a:avLst/>
          </a:prstGeom>
          <a:effectLst>
            <a:outerShdw blurRad="50800" dist="38100" dir="2700000" algn="tl" rotWithShape="0">
              <a:prstClr val="black">
                <a:alpha val="40000"/>
              </a:prstClr>
            </a:outerShdw>
          </a:effectLst>
        </p:spPr>
      </p:pic>
      <p:sp>
        <p:nvSpPr>
          <p:cNvPr id="3" name="Tekstiruutu 2"/>
          <p:cNvSpPr txBox="1"/>
          <p:nvPr/>
        </p:nvSpPr>
        <p:spPr>
          <a:xfrm>
            <a:off x="6870192" y="1150099"/>
            <a:ext cx="1493520" cy="1323439"/>
          </a:xfrm>
          <a:prstGeom prst="rect">
            <a:avLst/>
          </a:prstGeom>
          <a:noFill/>
        </p:spPr>
        <p:txBody>
          <a:bodyPr wrap="square" rtlCol="0">
            <a:spAutoFit/>
          </a:bodyPr>
          <a:lstStyle/>
          <a:p>
            <a:pPr algn="ctr"/>
            <a:r>
              <a:rPr lang="en-GB" altLang="fi-FI" sz="1600" dirty="0">
                <a:solidFill>
                  <a:schemeClr val="bg1"/>
                </a:solidFill>
              </a:rPr>
              <a:t>Third largest city in Finland, </a:t>
            </a:r>
            <a:r>
              <a:rPr lang="en-GB" altLang="fi-FI" sz="1600" dirty="0" smtClean="0">
                <a:solidFill>
                  <a:schemeClr val="bg1"/>
                </a:solidFill>
              </a:rPr>
              <a:t>230,000 </a:t>
            </a:r>
            <a:r>
              <a:rPr lang="en-GB" altLang="fi-FI" sz="1600" dirty="0">
                <a:solidFill>
                  <a:schemeClr val="bg1"/>
                </a:solidFill>
              </a:rPr>
              <a:t>inhabitants</a:t>
            </a:r>
            <a:endParaRPr lang="en-GB" sz="1600" dirty="0">
              <a:ln w="0"/>
              <a:solidFill>
                <a:schemeClr val="bg1"/>
              </a:solidFill>
              <a:effectLst>
                <a:outerShdw blurRad="38100" dist="19050" dir="2700000" algn="tl" rotWithShape="0">
                  <a:schemeClr val="dk1">
                    <a:alpha val="40000"/>
                  </a:schemeClr>
                </a:outerShdw>
              </a:effectLst>
            </a:endParaRPr>
          </a:p>
          <a:p>
            <a:pPr algn="ctr"/>
            <a:endParaRPr lang="en-GB" sz="1600" dirty="0"/>
          </a:p>
        </p:txBody>
      </p:sp>
      <p:sp>
        <p:nvSpPr>
          <p:cNvPr id="7" name="Tekstiruutu 6"/>
          <p:cNvSpPr txBox="1"/>
          <p:nvPr/>
        </p:nvSpPr>
        <p:spPr>
          <a:xfrm>
            <a:off x="7516462" y="2907936"/>
            <a:ext cx="1454727" cy="1323439"/>
          </a:xfrm>
          <a:prstGeom prst="rect">
            <a:avLst/>
          </a:prstGeom>
          <a:noFill/>
        </p:spPr>
        <p:txBody>
          <a:bodyPr wrap="square" rtlCol="0">
            <a:spAutoFit/>
          </a:bodyPr>
          <a:lstStyle/>
          <a:p>
            <a:pPr algn="ctr"/>
            <a:r>
              <a:rPr lang="en-GB" altLang="fi-FI" sz="1600" dirty="0">
                <a:solidFill>
                  <a:schemeClr val="bg1"/>
                </a:solidFill>
              </a:rPr>
              <a:t>One of the fastest growing urban centres in Finland</a:t>
            </a:r>
            <a:endParaRPr lang="en-GB" sz="1600" dirty="0">
              <a:ln w="0"/>
              <a:solidFill>
                <a:schemeClr val="bg1"/>
              </a:solidFill>
              <a:effectLst>
                <a:outerShdw blurRad="38100" dist="19050" dir="2700000" algn="tl" rotWithShape="0">
                  <a:schemeClr val="dk1">
                    <a:alpha val="40000"/>
                  </a:schemeClr>
                </a:outerShdw>
              </a:effectLst>
            </a:endParaRPr>
          </a:p>
          <a:p>
            <a:pPr algn="ctr"/>
            <a:endParaRPr lang="en-GB" sz="1600" dirty="0"/>
          </a:p>
        </p:txBody>
      </p:sp>
      <p:sp>
        <p:nvSpPr>
          <p:cNvPr id="8" name="Rectangle 7"/>
          <p:cNvSpPr/>
          <p:nvPr/>
        </p:nvSpPr>
        <p:spPr>
          <a:xfrm>
            <a:off x="376456" y="4220170"/>
            <a:ext cx="4572000" cy="923330"/>
          </a:xfrm>
          <a:prstGeom prst="rect">
            <a:avLst/>
          </a:prstGeom>
        </p:spPr>
        <p:txBody>
          <a:bodyPr wrap="square">
            <a:spAutoFit/>
          </a:bodyPr>
          <a:lstStyle/>
          <a:p>
            <a:r>
              <a:rPr lang="en-US" i="1" dirty="0" smtClean="0">
                <a:solidFill>
                  <a:srgbClr val="B4DC00"/>
                </a:solidFill>
              </a:rPr>
              <a:t>“The </a:t>
            </a:r>
            <a:r>
              <a:rPr lang="en-US" i="1" dirty="0">
                <a:solidFill>
                  <a:srgbClr val="B4DC00"/>
                </a:solidFill>
              </a:rPr>
              <a:t>new university will provide a unique hub for the interdisciplinary research on the economy, technology, health and </a:t>
            </a:r>
            <a:r>
              <a:rPr lang="en-US" i="1" dirty="0" smtClean="0">
                <a:solidFill>
                  <a:srgbClr val="B4DC00"/>
                </a:solidFill>
              </a:rPr>
              <a:t>society”</a:t>
            </a:r>
            <a:endParaRPr lang="fi-FI" i="1" dirty="0">
              <a:solidFill>
                <a:srgbClr val="B4DC00"/>
              </a:solidFil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9827" t="5279" r="29138" b="6177"/>
          <a:stretch/>
        </p:blipFill>
        <p:spPr>
          <a:xfrm>
            <a:off x="3487738" y="3369128"/>
            <a:ext cx="801858" cy="907366"/>
          </a:xfrm>
          <a:prstGeom prst="rect">
            <a:avLst/>
          </a:prstGeom>
        </p:spPr>
      </p:pic>
    </p:spTree>
    <p:extLst>
      <p:ext uri="{BB962C8B-B14F-4D97-AF65-F5344CB8AC3E}">
        <p14:creationId xmlns:p14="http://schemas.microsoft.com/office/powerpoint/2010/main" val="3559857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342900"/>
            <a:ext cx="6202363" cy="857250"/>
          </a:xfrm>
        </p:spPr>
        <p:txBody>
          <a:bodyPr/>
          <a:lstStyle/>
          <a:p>
            <a:r>
              <a:rPr lang="en-GB" dirty="0" smtClean="0">
                <a:solidFill>
                  <a:schemeClr val="accent2"/>
                </a:solidFill>
              </a:rPr>
              <a:t>Research profile</a:t>
            </a:r>
            <a:endParaRPr lang="en-GB" dirty="0">
              <a:solidFill>
                <a:schemeClr val="accent2"/>
              </a:solidFill>
            </a:endParaRPr>
          </a:p>
        </p:txBody>
      </p:sp>
      <p:sp>
        <p:nvSpPr>
          <p:cNvPr id="3" name="Content Placeholder 2"/>
          <p:cNvSpPr>
            <a:spLocks noGrp="1"/>
          </p:cNvSpPr>
          <p:nvPr>
            <p:ph idx="1"/>
          </p:nvPr>
        </p:nvSpPr>
        <p:spPr>
          <a:xfrm>
            <a:off x="620713" y="1372792"/>
            <a:ext cx="6065837" cy="3317081"/>
          </a:xfrm>
        </p:spPr>
        <p:txBody>
          <a:bodyPr/>
          <a:lstStyle/>
          <a:p>
            <a:pPr marL="0" indent="0">
              <a:buNone/>
            </a:pPr>
            <a:r>
              <a:rPr lang="en-GB" sz="1600" dirty="0" smtClean="0"/>
              <a:t>We develop technologies that reshape the competitive landscape of Finnish industry.</a:t>
            </a:r>
          </a:p>
          <a:p>
            <a:endParaRPr lang="en-GB" sz="1600" dirty="0"/>
          </a:p>
          <a:p>
            <a:pPr marL="252000" indent="-180000">
              <a:buFont typeface="Wingdings" panose="05000000000000000000" pitchFamily="2" charset="2"/>
              <a:buChar char="§"/>
            </a:pPr>
            <a:r>
              <a:rPr lang="en-GB" sz="1600" b="1" dirty="0" smtClean="0">
                <a:solidFill>
                  <a:schemeClr val="accent2"/>
                </a:solidFill>
              </a:rPr>
              <a:t>Digital operating environment</a:t>
            </a:r>
            <a:endParaRPr lang="en-GB" sz="1400" b="1" dirty="0">
              <a:solidFill>
                <a:schemeClr val="accent2"/>
              </a:solidFill>
            </a:endParaRPr>
          </a:p>
          <a:p>
            <a:pPr marL="252000" indent="-180000">
              <a:buFont typeface="Wingdings" panose="05000000000000000000" pitchFamily="2" charset="2"/>
              <a:buChar char="§"/>
            </a:pPr>
            <a:r>
              <a:rPr lang="en-GB" sz="1600" b="1" dirty="0" smtClean="0">
                <a:solidFill>
                  <a:schemeClr val="accent2"/>
                </a:solidFill>
              </a:rPr>
              <a:t>Energy- and eco-efficiency</a:t>
            </a:r>
          </a:p>
          <a:p>
            <a:pPr marL="252000" indent="-180000">
              <a:buFont typeface="Wingdings" panose="05000000000000000000" pitchFamily="2" charset="2"/>
              <a:buChar char="§"/>
            </a:pPr>
            <a:r>
              <a:rPr lang="en-GB" sz="1600" b="1" dirty="0" smtClean="0">
                <a:solidFill>
                  <a:schemeClr val="accent2"/>
                </a:solidFill>
              </a:rPr>
              <a:t>Health technology</a:t>
            </a:r>
            <a:endParaRPr lang="en-GB" sz="1600" b="1" dirty="0">
              <a:solidFill>
                <a:schemeClr val="accent2"/>
              </a:solidFill>
            </a:endParaRPr>
          </a:p>
          <a:p>
            <a:pPr marL="252000" indent="-180000">
              <a:buFont typeface="Wingdings" panose="05000000000000000000" pitchFamily="2" charset="2"/>
              <a:buChar char="§"/>
            </a:pPr>
            <a:r>
              <a:rPr lang="en-GB" sz="1600" b="1" dirty="0" smtClean="0">
                <a:solidFill>
                  <a:schemeClr val="accent2"/>
                </a:solidFill>
              </a:rPr>
              <a:t>Light-based technologies</a:t>
            </a:r>
            <a:endParaRPr lang="en-GB" sz="1600" b="1" dirty="0">
              <a:solidFill>
                <a:schemeClr val="accent2"/>
              </a:solidFill>
            </a:endParaRPr>
          </a:p>
        </p:txBody>
      </p:sp>
      <p:sp>
        <p:nvSpPr>
          <p:cNvPr id="4" name="Date Placeholder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Footer Placeholder 4"/>
          <p:cNvSpPr>
            <a:spLocks noGrp="1"/>
          </p:cNvSpPr>
          <p:nvPr>
            <p:ph type="ftr" sz="quarter" idx="11"/>
          </p:nvPr>
        </p:nvSpPr>
        <p:spPr/>
        <p:txBody>
          <a:bodyPr/>
          <a:lstStyle/>
          <a:p>
            <a:pPr>
              <a:defRPr/>
            </a:pPr>
            <a:endParaRPr lang="fi-FI" dirty="0"/>
          </a:p>
        </p:txBody>
      </p:sp>
      <p:sp>
        <p:nvSpPr>
          <p:cNvPr id="6" name="Slide Number Placeholder 5"/>
          <p:cNvSpPr>
            <a:spLocks noGrp="1"/>
          </p:cNvSpPr>
          <p:nvPr>
            <p:ph type="sldNum" sz="quarter" idx="12"/>
          </p:nvPr>
        </p:nvSpPr>
        <p:spPr/>
        <p:txBody>
          <a:bodyPr/>
          <a:lstStyle/>
          <a:p>
            <a:pPr>
              <a:defRPr/>
            </a:pPr>
            <a:fld id="{FF541B8A-7DA6-4388-B0C8-360E8F15715B}" type="slidenum">
              <a:rPr lang="fi-FI" smtClean="0"/>
              <a:pPr>
                <a:defRPr/>
              </a:pPr>
              <a:t>4</a:t>
            </a:fld>
            <a:endParaRPr lang="en-GB" dirty="0"/>
          </a:p>
        </p:txBody>
      </p:sp>
      <p:pic>
        <p:nvPicPr>
          <p:cNvPr id="7" name="Kuvan paikkamerkki 7"/>
          <p:cNvPicPr>
            <a:picLocks noChangeAspect="1"/>
          </p:cNvPicPr>
          <p:nvPr/>
        </p:nvPicPr>
        <p:blipFill>
          <a:blip r:embed="rId2">
            <a:extLst>
              <a:ext uri="{28A0092B-C50C-407E-A947-70E740481C1C}">
                <a14:useLocalDpi xmlns:a14="http://schemas.microsoft.com/office/drawing/2010/main" val="0"/>
              </a:ext>
            </a:extLst>
          </a:blip>
          <a:srcRect t="109" b="109"/>
          <a:stretch>
            <a:fillRect/>
          </a:stretch>
        </p:blipFill>
        <p:spPr>
          <a:xfrm>
            <a:off x="6962775" y="0"/>
            <a:ext cx="2181225" cy="5143500"/>
          </a:xfrm>
          <a:prstGeom prst="rect">
            <a:avLst/>
          </a:prstGeom>
        </p:spPr>
      </p:pic>
    </p:spTree>
    <p:extLst>
      <p:ext uri="{BB962C8B-B14F-4D97-AF65-F5344CB8AC3E}">
        <p14:creationId xmlns:p14="http://schemas.microsoft.com/office/powerpoint/2010/main" val="2484715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solidFill>
                  <a:schemeClr val="accent1"/>
                </a:solidFill>
              </a:rPr>
              <a:t>TUT in numbers in 2017</a:t>
            </a:r>
            <a:endParaRPr lang="en-GB" dirty="0">
              <a:solidFill>
                <a:schemeClr val="accent1"/>
              </a:solidFill>
            </a:endParaRPr>
          </a:p>
        </p:txBody>
      </p:sp>
      <p:sp>
        <p:nvSpPr>
          <p:cNvPr id="4" name="Päivämäärän paikkamerkki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Alatunnisteen paikkamerkki 4"/>
          <p:cNvSpPr>
            <a:spLocks noGrp="1"/>
          </p:cNvSpPr>
          <p:nvPr>
            <p:ph type="ftr" sz="quarter" idx="11"/>
          </p:nvPr>
        </p:nvSpPr>
        <p:spPr/>
        <p:txBody>
          <a:bodyPr/>
          <a:lstStyle/>
          <a:p>
            <a:pPr>
              <a:defRPr/>
            </a:pPr>
            <a:endParaRPr lang="fi-FI" dirty="0"/>
          </a:p>
        </p:txBody>
      </p:sp>
      <p:sp>
        <p:nvSpPr>
          <p:cNvPr id="6" name="Dian numeron paikkamerkki 5"/>
          <p:cNvSpPr>
            <a:spLocks noGrp="1"/>
          </p:cNvSpPr>
          <p:nvPr>
            <p:ph type="sldNum" sz="quarter" idx="12"/>
          </p:nvPr>
        </p:nvSpPr>
        <p:spPr/>
        <p:txBody>
          <a:bodyPr/>
          <a:lstStyle/>
          <a:p>
            <a:pPr>
              <a:defRPr/>
            </a:pPr>
            <a:fld id="{FF541B8A-7DA6-4388-B0C8-360E8F15715B}" type="slidenum">
              <a:rPr lang="fi-FI" smtClean="0"/>
              <a:pPr>
                <a:defRPr/>
              </a:pPr>
              <a:t>5</a:t>
            </a:fld>
            <a:endParaRPr lang="en-GB" dirty="0"/>
          </a:p>
        </p:txBody>
      </p:sp>
      <p:pic>
        <p:nvPicPr>
          <p:cNvPr id="18" name="Kuva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745" y="2388478"/>
            <a:ext cx="2141052" cy="2145789"/>
          </a:xfrm>
          <a:prstGeom prst="rect">
            <a:avLst/>
          </a:prstGeom>
        </p:spPr>
      </p:pic>
      <p:sp>
        <p:nvSpPr>
          <p:cNvPr id="20" name="Tekstiruutu 19"/>
          <p:cNvSpPr txBox="1"/>
          <p:nvPr/>
        </p:nvSpPr>
        <p:spPr>
          <a:xfrm>
            <a:off x="5723974" y="3465454"/>
            <a:ext cx="1000595" cy="800219"/>
          </a:xfrm>
          <a:prstGeom prst="rect">
            <a:avLst/>
          </a:prstGeom>
          <a:noFill/>
        </p:spPr>
        <p:txBody>
          <a:bodyPr wrap="none" rtlCol="0">
            <a:spAutoFit/>
          </a:bodyPr>
          <a:lstStyle/>
          <a:p>
            <a:pPr algn="ctr"/>
            <a:r>
              <a:rPr lang="en-GB" sz="1400" dirty="0">
                <a:solidFill>
                  <a:schemeClr val="accent3"/>
                </a:solidFill>
              </a:rPr>
              <a:t>JUFO 2–3</a:t>
            </a:r>
          </a:p>
          <a:p>
            <a:pPr algn="ctr"/>
            <a:r>
              <a:rPr lang="en-GB" b="1" dirty="0" smtClean="0">
                <a:solidFill>
                  <a:schemeClr val="accent3"/>
                </a:solidFill>
              </a:rPr>
              <a:t>378</a:t>
            </a:r>
            <a:endParaRPr lang="en-GB" b="1" dirty="0">
              <a:solidFill>
                <a:schemeClr val="accent3"/>
              </a:solidFill>
            </a:endParaRPr>
          </a:p>
          <a:p>
            <a:pPr algn="ctr"/>
            <a:endParaRPr lang="en-GB" sz="1400" dirty="0">
              <a:solidFill>
                <a:schemeClr val="accent3"/>
              </a:solidFill>
            </a:endParaRPr>
          </a:p>
        </p:txBody>
      </p:sp>
      <p:sp>
        <p:nvSpPr>
          <p:cNvPr id="21" name="Tekstiruutu 20"/>
          <p:cNvSpPr txBox="1"/>
          <p:nvPr/>
        </p:nvSpPr>
        <p:spPr>
          <a:xfrm>
            <a:off x="5823359" y="2538788"/>
            <a:ext cx="801823" cy="800219"/>
          </a:xfrm>
          <a:prstGeom prst="rect">
            <a:avLst/>
          </a:prstGeom>
          <a:noFill/>
        </p:spPr>
        <p:txBody>
          <a:bodyPr wrap="none" rtlCol="0">
            <a:spAutoFit/>
          </a:bodyPr>
          <a:lstStyle/>
          <a:p>
            <a:pPr algn="ctr"/>
            <a:r>
              <a:rPr lang="en-GB" sz="1400" dirty="0" smtClean="0">
                <a:solidFill>
                  <a:schemeClr val="bg1"/>
                </a:solidFill>
              </a:rPr>
              <a:t>JUFO 1</a:t>
            </a:r>
          </a:p>
          <a:p>
            <a:pPr algn="ctr"/>
            <a:r>
              <a:rPr lang="en-GB" b="1" dirty="0" smtClean="0">
                <a:solidFill>
                  <a:schemeClr val="bg1"/>
                </a:solidFill>
              </a:rPr>
              <a:t>940</a:t>
            </a:r>
          </a:p>
          <a:p>
            <a:pPr algn="ctr"/>
            <a:endParaRPr lang="en-GB" sz="1400" dirty="0">
              <a:solidFill>
                <a:schemeClr val="bg1"/>
              </a:solidFill>
            </a:endParaRPr>
          </a:p>
        </p:txBody>
      </p:sp>
      <p:sp>
        <p:nvSpPr>
          <p:cNvPr id="22" name="Tekstiruutu 21"/>
          <p:cNvSpPr txBox="1"/>
          <p:nvPr/>
        </p:nvSpPr>
        <p:spPr>
          <a:xfrm>
            <a:off x="5086366" y="1433146"/>
            <a:ext cx="2275808" cy="954107"/>
          </a:xfrm>
          <a:prstGeom prst="rect">
            <a:avLst/>
          </a:prstGeom>
          <a:noFill/>
        </p:spPr>
        <p:txBody>
          <a:bodyPr wrap="square" rtlCol="0">
            <a:spAutoFit/>
          </a:bodyPr>
          <a:lstStyle/>
          <a:p>
            <a:pPr algn="ctr"/>
            <a:r>
              <a:rPr lang="en-GB" sz="2400" dirty="0" smtClean="0">
                <a:solidFill>
                  <a:schemeClr val="accent3"/>
                </a:solidFill>
              </a:rPr>
              <a:t>1,318</a:t>
            </a:r>
            <a:br>
              <a:rPr lang="en-GB" sz="2400" dirty="0" smtClean="0">
                <a:solidFill>
                  <a:schemeClr val="accent3"/>
                </a:solidFill>
              </a:rPr>
            </a:br>
            <a:r>
              <a:rPr lang="en-GB" sz="1600" dirty="0" smtClean="0">
                <a:solidFill>
                  <a:schemeClr val="tx2"/>
                </a:solidFill>
              </a:rPr>
              <a:t>JUFO-classified publications</a:t>
            </a:r>
            <a:endParaRPr lang="en-GB" dirty="0">
              <a:solidFill>
                <a:schemeClr val="accent3"/>
              </a:solidFill>
            </a:endParaRPr>
          </a:p>
        </p:txBody>
      </p:sp>
      <p:sp>
        <p:nvSpPr>
          <p:cNvPr id="29" name="Tekstiruutu 28"/>
          <p:cNvSpPr txBox="1"/>
          <p:nvPr/>
        </p:nvSpPr>
        <p:spPr>
          <a:xfrm>
            <a:off x="2974539" y="3283808"/>
            <a:ext cx="1712121" cy="1149033"/>
          </a:xfrm>
          <a:prstGeom prst="rect">
            <a:avLst/>
          </a:prstGeom>
          <a:noFill/>
        </p:spPr>
        <p:txBody>
          <a:bodyPr wrap="square" rtlCol="0">
            <a:spAutoFit/>
          </a:bodyPr>
          <a:lstStyle/>
          <a:p>
            <a:r>
              <a:rPr lang="en-GB" dirty="0" smtClean="0">
                <a:solidFill>
                  <a:schemeClr val="accent1"/>
                </a:solidFill>
              </a:rPr>
              <a:t>24%</a:t>
            </a:r>
            <a:r>
              <a:rPr lang="en-GB" dirty="0" smtClean="0"/>
              <a:t> </a:t>
            </a:r>
            <a:r>
              <a:rPr lang="en-GB" sz="1200" dirty="0" smtClean="0"/>
              <a:t>international employees</a:t>
            </a:r>
            <a:endParaRPr lang="en-GB" sz="1200" dirty="0"/>
          </a:p>
          <a:p>
            <a:pPr marL="0" indent="0">
              <a:lnSpc>
                <a:spcPts val="1350"/>
              </a:lnSpc>
              <a:buNone/>
            </a:pPr>
            <a:endParaRPr lang="en-GB" sz="1200" dirty="0" smtClean="0"/>
          </a:p>
          <a:p>
            <a:pPr>
              <a:lnSpc>
                <a:spcPts val="1800"/>
              </a:lnSpc>
            </a:pPr>
            <a:r>
              <a:rPr lang="en-GB" dirty="0" smtClean="0">
                <a:solidFill>
                  <a:schemeClr val="accent1"/>
                </a:solidFill>
              </a:rPr>
              <a:t>57 </a:t>
            </a:r>
            <a:r>
              <a:rPr lang="en-GB" sz="1200" dirty="0" smtClean="0"/>
              <a:t>nationalities  </a:t>
            </a:r>
            <a:endParaRPr lang="en-GB" sz="1200" dirty="0"/>
          </a:p>
          <a:p>
            <a:endParaRPr lang="en-GB" sz="1200" dirty="0"/>
          </a:p>
        </p:txBody>
      </p:sp>
      <p:pic>
        <p:nvPicPr>
          <p:cNvPr id="30" name="Kuva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555" y="1378525"/>
            <a:ext cx="1228678" cy="3239243"/>
          </a:xfrm>
          <a:prstGeom prst="rect">
            <a:avLst/>
          </a:prstGeom>
        </p:spPr>
      </p:pic>
      <p:sp>
        <p:nvSpPr>
          <p:cNvPr id="7" name="Tekstiruutu 6"/>
          <p:cNvSpPr txBox="1"/>
          <p:nvPr/>
        </p:nvSpPr>
        <p:spPr>
          <a:xfrm>
            <a:off x="1654596" y="2027735"/>
            <a:ext cx="1203637" cy="523220"/>
          </a:xfrm>
          <a:prstGeom prst="rect">
            <a:avLst/>
          </a:prstGeom>
          <a:noFill/>
        </p:spPr>
        <p:txBody>
          <a:bodyPr wrap="square" rtlCol="0">
            <a:spAutoFit/>
          </a:bodyPr>
          <a:lstStyle/>
          <a:p>
            <a:pPr marL="0" indent="0" algn="ctr">
              <a:buNone/>
            </a:pPr>
            <a:r>
              <a:rPr lang="en-GB" sz="1400" dirty="0" smtClean="0">
                <a:solidFill>
                  <a:schemeClr val="bg1"/>
                </a:solidFill>
              </a:rPr>
              <a:t>Employees</a:t>
            </a:r>
          </a:p>
          <a:p>
            <a:pPr marL="0" indent="0" algn="ctr">
              <a:buNone/>
            </a:pPr>
            <a:r>
              <a:rPr lang="en-GB" sz="1400" dirty="0" smtClean="0">
                <a:solidFill>
                  <a:schemeClr val="bg1"/>
                </a:solidFill>
              </a:rPr>
              <a:t>1,578</a:t>
            </a:r>
          </a:p>
        </p:txBody>
      </p:sp>
      <p:sp>
        <p:nvSpPr>
          <p:cNvPr id="9" name="Tekstiruutu 8"/>
          <p:cNvSpPr txBox="1"/>
          <p:nvPr/>
        </p:nvSpPr>
        <p:spPr>
          <a:xfrm>
            <a:off x="2974539" y="2424999"/>
            <a:ext cx="1290738" cy="369332"/>
          </a:xfrm>
          <a:prstGeom prst="rect">
            <a:avLst/>
          </a:prstGeom>
          <a:noFill/>
        </p:spPr>
        <p:txBody>
          <a:bodyPr wrap="none" rtlCol="0">
            <a:spAutoFit/>
          </a:bodyPr>
          <a:lstStyle/>
          <a:p>
            <a:r>
              <a:rPr lang="en-GB" dirty="0" smtClean="0">
                <a:solidFill>
                  <a:schemeClr val="accent3"/>
                </a:solidFill>
              </a:rPr>
              <a:t>100</a:t>
            </a:r>
            <a:r>
              <a:rPr lang="en-GB" dirty="0" smtClean="0"/>
              <a:t> </a:t>
            </a:r>
            <a:r>
              <a:rPr lang="en-GB" sz="1100" dirty="0" smtClean="0">
                <a:solidFill>
                  <a:schemeClr val="tx2"/>
                </a:solidFill>
              </a:rPr>
              <a:t>professors</a:t>
            </a:r>
            <a:endParaRPr lang="en-GB" sz="1100" dirty="0">
              <a:solidFill>
                <a:schemeClr val="tx2"/>
              </a:solidFill>
            </a:endParaRPr>
          </a:p>
        </p:txBody>
      </p:sp>
      <p:grpSp>
        <p:nvGrpSpPr>
          <p:cNvPr id="8" name="Ryhmä 7"/>
          <p:cNvGrpSpPr/>
          <p:nvPr/>
        </p:nvGrpSpPr>
        <p:grpSpPr>
          <a:xfrm>
            <a:off x="2529292" y="3449900"/>
            <a:ext cx="465801" cy="45719"/>
            <a:chOff x="1863701" y="3449900"/>
            <a:chExt cx="465801" cy="45719"/>
          </a:xfrm>
        </p:grpSpPr>
        <p:cxnSp>
          <p:nvCxnSpPr>
            <p:cNvPr id="32" name="Suora yhdysviiva 31"/>
            <p:cNvCxnSpPr/>
            <p:nvPr/>
          </p:nvCxnSpPr>
          <p:spPr>
            <a:xfrm>
              <a:off x="1863701" y="3471871"/>
              <a:ext cx="435405"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36" name="Ellipsi 35"/>
            <p:cNvSpPr/>
            <p:nvPr/>
          </p:nvSpPr>
          <p:spPr>
            <a:xfrm>
              <a:off x="2283783" y="3449900"/>
              <a:ext cx="45719" cy="4571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40" name="Ryhmä 39"/>
          <p:cNvGrpSpPr/>
          <p:nvPr/>
        </p:nvGrpSpPr>
        <p:grpSpPr>
          <a:xfrm>
            <a:off x="2777976" y="2598567"/>
            <a:ext cx="217117" cy="45719"/>
            <a:chOff x="2122227" y="2130850"/>
            <a:chExt cx="217117" cy="45719"/>
          </a:xfrm>
        </p:grpSpPr>
        <p:cxnSp>
          <p:nvCxnSpPr>
            <p:cNvPr id="41" name="Suora yhdysviiva 40"/>
            <p:cNvCxnSpPr/>
            <p:nvPr/>
          </p:nvCxnSpPr>
          <p:spPr>
            <a:xfrm>
              <a:off x="2122227" y="2152821"/>
              <a:ext cx="186721"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42" name="Ellipsi 41"/>
            <p:cNvSpPr/>
            <p:nvPr/>
          </p:nvSpPr>
          <p:spPr>
            <a:xfrm>
              <a:off x="2293625" y="2130850"/>
              <a:ext cx="45719" cy="4571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26" name="Ryhmä 25"/>
          <p:cNvGrpSpPr/>
          <p:nvPr/>
        </p:nvGrpSpPr>
        <p:grpSpPr>
          <a:xfrm>
            <a:off x="2514093" y="3973461"/>
            <a:ext cx="465801" cy="45719"/>
            <a:chOff x="1863701" y="3449900"/>
            <a:chExt cx="465801" cy="45719"/>
          </a:xfrm>
        </p:grpSpPr>
        <p:cxnSp>
          <p:nvCxnSpPr>
            <p:cNvPr id="28" name="Suora yhdysviiva 27"/>
            <p:cNvCxnSpPr/>
            <p:nvPr/>
          </p:nvCxnSpPr>
          <p:spPr>
            <a:xfrm>
              <a:off x="1863701" y="3471871"/>
              <a:ext cx="435405"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31" name="Ellipsi 30"/>
            <p:cNvSpPr/>
            <p:nvPr/>
          </p:nvSpPr>
          <p:spPr>
            <a:xfrm>
              <a:off x="2283783" y="3449900"/>
              <a:ext cx="45719" cy="4571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23932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p:txBody>
          <a:bodyPr/>
          <a:lstStyle/>
          <a:p>
            <a:pPr eaLnBrk="1" hangingPunct="1"/>
            <a:r>
              <a:rPr lang="en-GB" altLang="fi-FI" sz="3600" dirty="0" smtClean="0">
                <a:solidFill>
                  <a:srgbClr val="46C8FF"/>
                </a:solidFill>
              </a:rPr>
              <a:t>Undergraduate students of technology in Finland in 2017</a:t>
            </a:r>
            <a:endParaRPr lang="en-GB" altLang="fi-FI" sz="3600" dirty="0" smtClean="0">
              <a:solidFill>
                <a:srgbClr val="46C8FF"/>
              </a:solidFill>
              <a:cs typeface="Arial" panose="020B0604020202020204" pitchFamily="34" charset="0"/>
            </a:endParaRPr>
          </a:p>
        </p:txBody>
      </p:sp>
      <p:sp>
        <p:nvSpPr>
          <p:cNvPr id="4" name="Päivämäärän paikkamerkki 3"/>
          <p:cNvSpPr>
            <a:spLocks noGrp="1"/>
          </p:cNvSpPr>
          <p:nvPr>
            <p:ph type="dt" sz="quarter" idx="10"/>
          </p:nvPr>
        </p:nvSpPr>
        <p:spPr/>
        <p:txBody>
          <a:bodyPr/>
          <a:lstStyle/>
          <a:p>
            <a:pPr>
              <a:defRPr/>
            </a:pPr>
            <a:fld id="{91188B1E-454D-4401-B089-9BDA5577B1B1}" type="datetime1">
              <a:rPr lang="fi-FI" smtClean="0"/>
              <a:pPr>
                <a:defRPr/>
              </a:pPr>
              <a:t>25.5.2018</a:t>
            </a:fld>
            <a:endParaRPr lang="en-GB" dirty="0"/>
          </a:p>
        </p:txBody>
      </p:sp>
      <p:sp>
        <p:nvSpPr>
          <p:cNvPr id="5" name="Alatunnisteen paikkamerkki 4"/>
          <p:cNvSpPr>
            <a:spLocks noGrp="1"/>
          </p:cNvSpPr>
          <p:nvPr>
            <p:ph type="ftr" sz="quarter" idx="11"/>
          </p:nvPr>
        </p:nvSpPr>
        <p:spPr/>
        <p:txBody>
          <a:bodyPr/>
          <a:lstStyle/>
          <a:p>
            <a:pPr>
              <a:defRPr/>
            </a:pPr>
            <a:endParaRPr lang="fi-FI" sz="1100" dirty="0"/>
          </a:p>
        </p:txBody>
      </p:sp>
      <p:sp>
        <p:nvSpPr>
          <p:cNvPr id="11270" name="Dian numeron paikkamerkki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1pPr>
            <a:lvl2pPr marL="557213" indent="-214313">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857250" indent="-171450">
              <a:spcBef>
                <a:spcPct val="20000"/>
              </a:spcBef>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1200150" indent="-171450">
              <a:spcBef>
                <a:spcPct val="20000"/>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4pPr>
            <a:lvl5pPr marL="1543050" indent="-1714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1885950" indent="-171450" defTabSz="3429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228850" indent="-171450" defTabSz="3429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2571750" indent="-171450" defTabSz="3429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2914650" indent="-171450" defTabSz="3429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fld id="{D02D2279-B9A2-4298-9274-3BEDEDD8BF5A}" type="slidenum">
              <a:rPr lang="fi-FI" altLang="fi-FI" sz="900">
                <a:solidFill>
                  <a:srgbClr val="898989"/>
                </a:solidFill>
              </a:rPr>
              <a:pPr>
                <a:spcBef>
                  <a:spcPct val="0"/>
                </a:spcBef>
                <a:buFontTx/>
                <a:buNone/>
              </a:pPr>
              <a:t>6</a:t>
            </a:fld>
            <a:endParaRPr lang="en-GB" altLang="fi-FI" sz="900" dirty="0">
              <a:solidFill>
                <a:srgbClr val="898989"/>
              </a:solidFill>
            </a:endParaRPr>
          </a:p>
        </p:txBody>
      </p:sp>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541" y="1620073"/>
            <a:ext cx="6091665" cy="2969910"/>
          </a:xfrm>
          <a:prstGeom prst="rect">
            <a:avLst/>
          </a:prstGeom>
        </p:spPr>
      </p:pic>
      <p:sp>
        <p:nvSpPr>
          <p:cNvPr id="3" name="Tekstiruutu 2"/>
          <p:cNvSpPr txBox="1"/>
          <p:nvPr/>
        </p:nvSpPr>
        <p:spPr>
          <a:xfrm>
            <a:off x="6460177" y="4308808"/>
            <a:ext cx="2390136" cy="369332"/>
          </a:xfrm>
          <a:prstGeom prst="rect">
            <a:avLst/>
          </a:prstGeom>
          <a:noFill/>
        </p:spPr>
        <p:txBody>
          <a:bodyPr wrap="square" rtlCol="0">
            <a:spAutoFit/>
          </a:bodyPr>
          <a:lstStyle/>
          <a:p>
            <a:pPr algn="r"/>
            <a:r>
              <a:rPr lang="en-GB" sz="900" dirty="0">
                <a:solidFill>
                  <a:schemeClr val="tx1">
                    <a:lumMod val="65000"/>
                    <a:lumOff val="35000"/>
                  </a:schemeClr>
                </a:solidFill>
              </a:rPr>
              <a:t>Source: Vipunen - Education Statistics Finland, </a:t>
            </a:r>
            <a:r>
              <a:rPr lang="en-GB" sz="900" dirty="0" smtClean="0">
                <a:solidFill>
                  <a:schemeClr val="tx1">
                    <a:lumMod val="65000"/>
                    <a:lumOff val="35000"/>
                  </a:schemeClr>
                </a:solidFill>
              </a:rPr>
              <a:t>23 April 2018</a:t>
            </a:r>
            <a:endParaRPr lang="en-GB" sz="900" dirty="0">
              <a:solidFill>
                <a:schemeClr val="tx1">
                  <a:lumMod val="65000"/>
                  <a:lumOff val="35000"/>
                </a:schemeClr>
              </a:solidFill>
            </a:endParaRPr>
          </a:p>
        </p:txBody>
      </p:sp>
    </p:spTree>
    <p:extLst>
      <p:ext uri="{BB962C8B-B14F-4D97-AF65-F5344CB8AC3E}">
        <p14:creationId xmlns:p14="http://schemas.microsoft.com/office/powerpoint/2010/main" val="173923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sz="3400" dirty="0"/>
              <a:t>Strong impact on society</a:t>
            </a:r>
          </a:p>
        </p:txBody>
      </p:sp>
      <p:sp>
        <p:nvSpPr>
          <p:cNvPr id="4" name="Päivämäärän paikkamerkki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Alatunnisteen paikkamerkki 4"/>
          <p:cNvSpPr>
            <a:spLocks noGrp="1"/>
          </p:cNvSpPr>
          <p:nvPr>
            <p:ph type="ftr" sz="quarter" idx="11"/>
          </p:nvPr>
        </p:nvSpPr>
        <p:spPr/>
        <p:txBody>
          <a:bodyPr/>
          <a:lstStyle/>
          <a:p>
            <a:pPr>
              <a:defRPr/>
            </a:pPr>
            <a:endParaRPr lang="fi-FI" dirty="0"/>
          </a:p>
        </p:txBody>
      </p:sp>
      <p:sp>
        <p:nvSpPr>
          <p:cNvPr id="6" name="Dian numeron paikkamerkki 5"/>
          <p:cNvSpPr>
            <a:spLocks noGrp="1"/>
          </p:cNvSpPr>
          <p:nvPr>
            <p:ph type="sldNum" sz="quarter" idx="12"/>
          </p:nvPr>
        </p:nvSpPr>
        <p:spPr/>
        <p:txBody>
          <a:bodyPr/>
          <a:lstStyle/>
          <a:p>
            <a:pPr>
              <a:defRPr/>
            </a:pPr>
            <a:fld id="{FF541B8A-7DA6-4388-B0C8-360E8F15715B}" type="slidenum">
              <a:rPr lang="fi-FI" smtClean="0"/>
              <a:pPr>
                <a:defRPr/>
              </a:pPr>
              <a:t>7</a:t>
            </a:fld>
            <a:endParaRPr lang="en-GB" dirty="0"/>
          </a:p>
        </p:txBody>
      </p:sp>
      <p:sp>
        <p:nvSpPr>
          <p:cNvPr id="13" name="Suunnikas 12"/>
          <p:cNvSpPr/>
          <p:nvPr/>
        </p:nvSpPr>
        <p:spPr>
          <a:xfrm>
            <a:off x="1108570" y="1480398"/>
            <a:ext cx="5262541" cy="691275"/>
          </a:xfrm>
          <a:prstGeom prst="parallelogram">
            <a:avLst/>
          </a:prstGeom>
          <a:solidFill>
            <a:srgbClr val="46C8FF"/>
          </a:solidFill>
          <a:ln w="12700">
            <a:noFill/>
          </a:ln>
          <a:effectLst/>
        </p:spPr>
        <p:style>
          <a:lnRef idx="1">
            <a:schemeClr val="accent2"/>
          </a:lnRef>
          <a:fillRef idx="3">
            <a:schemeClr val="accent2"/>
          </a:fillRef>
          <a:effectRef idx="2">
            <a:schemeClr val="accent2"/>
          </a:effectRef>
          <a:fontRef idx="minor">
            <a:schemeClr val="lt1"/>
          </a:fontRef>
        </p:style>
        <p:txBody>
          <a:bodyPr lIns="0" rIns="180000" rtlCol="0" anchor="ctr"/>
          <a:lstStyle/>
          <a:p>
            <a:pPr>
              <a:lnSpc>
                <a:spcPts val="1500"/>
              </a:lnSpc>
            </a:pPr>
            <a:r>
              <a:rPr lang="en-GB" sz="1400" b="1" dirty="0">
                <a:solidFill>
                  <a:schemeClr val="bg1"/>
                </a:solidFill>
              </a:rPr>
              <a:t>Forerunner</a:t>
            </a:r>
            <a:r>
              <a:rPr lang="en-GB" smtClean="0"/>
              <a:t> </a:t>
            </a:r>
            <a:r>
              <a:rPr lang="en-GB" sz="1200" dirty="0">
                <a:solidFill>
                  <a:schemeClr val="tx1"/>
                </a:solidFill>
              </a:rPr>
              <a:t>in university-industry collaboration.</a:t>
            </a:r>
          </a:p>
        </p:txBody>
      </p:sp>
      <p:sp>
        <p:nvSpPr>
          <p:cNvPr id="17" name="Suunnikas 16"/>
          <p:cNvSpPr/>
          <p:nvPr/>
        </p:nvSpPr>
        <p:spPr>
          <a:xfrm>
            <a:off x="727780" y="1478088"/>
            <a:ext cx="854897" cy="695550"/>
          </a:xfrm>
          <a:prstGeom prst="parallelogram">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7" name="Suunnikas 26"/>
          <p:cNvSpPr/>
          <p:nvPr/>
        </p:nvSpPr>
        <p:spPr>
          <a:xfrm>
            <a:off x="1108570" y="2309125"/>
            <a:ext cx="5262541" cy="691275"/>
          </a:xfrm>
          <a:prstGeom prst="parallelogram">
            <a:avLst/>
          </a:prstGeom>
          <a:solidFill>
            <a:schemeClr val="accent1">
              <a:lumMod val="60000"/>
              <a:lumOff val="40000"/>
            </a:schemeClr>
          </a:solidFill>
          <a:ln w="12700">
            <a:noFill/>
          </a:ln>
          <a:effectLst/>
        </p:spPr>
        <p:style>
          <a:lnRef idx="1">
            <a:schemeClr val="accent2"/>
          </a:lnRef>
          <a:fillRef idx="3">
            <a:schemeClr val="accent2"/>
          </a:fillRef>
          <a:effectRef idx="2">
            <a:schemeClr val="accent2"/>
          </a:effectRef>
          <a:fontRef idx="minor">
            <a:schemeClr val="lt1"/>
          </a:fontRef>
        </p:style>
        <p:txBody>
          <a:bodyPr lIns="0" rIns="0" rtlCol="0" anchor="ctr"/>
          <a:lstStyle/>
          <a:p>
            <a:pPr>
              <a:lnSpc>
                <a:spcPts val="1500"/>
              </a:lnSpc>
            </a:pPr>
            <a:r>
              <a:rPr lang="en-GB" sz="1200" dirty="0">
                <a:solidFill>
                  <a:schemeClr val="tx1"/>
                </a:solidFill>
              </a:rPr>
              <a:t>Active </a:t>
            </a:r>
            <a:r>
              <a:rPr lang="en-GB" sz="1400" b="1" dirty="0">
                <a:solidFill>
                  <a:schemeClr val="bg1"/>
                </a:solidFill>
              </a:rPr>
              <a:t>transfer of research results and new technologies to industry </a:t>
            </a:r>
            <a:r>
              <a:rPr lang="en-GB" sz="1200" dirty="0">
                <a:solidFill>
                  <a:schemeClr val="tx1"/>
                </a:solidFill>
              </a:rPr>
              <a:t>through R&amp;D projects conducted in collaboration with companies.</a:t>
            </a:r>
          </a:p>
        </p:txBody>
      </p:sp>
      <p:sp>
        <p:nvSpPr>
          <p:cNvPr id="30" name="Suunnikas 29"/>
          <p:cNvSpPr/>
          <p:nvPr/>
        </p:nvSpPr>
        <p:spPr>
          <a:xfrm>
            <a:off x="727780" y="2306814"/>
            <a:ext cx="854897" cy="693412"/>
          </a:xfrm>
          <a:prstGeom prst="parallelogram">
            <a:avLst/>
          </a:prstGeom>
          <a:solidFill>
            <a:srgbClr val="46C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1" name="Tekstiruutu 30"/>
          <p:cNvSpPr txBox="1"/>
          <p:nvPr/>
        </p:nvSpPr>
        <p:spPr>
          <a:xfrm>
            <a:off x="954077" y="2412861"/>
            <a:ext cx="484914" cy="523220"/>
          </a:xfrm>
          <a:prstGeom prst="rect">
            <a:avLst/>
          </a:prstGeom>
          <a:noFill/>
        </p:spPr>
        <p:txBody>
          <a:bodyPr wrap="square" rtlCol="0">
            <a:spAutoFit/>
          </a:bodyPr>
          <a:lstStyle/>
          <a:p>
            <a:r>
              <a:rPr lang="en-GB" sz="2800" b="1" dirty="0" smtClean="0">
                <a:solidFill>
                  <a:schemeClr val="bg1"/>
                </a:solidFill>
              </a:rPr>
              <a:t>2</a:t>
            </a:r>
            <a:endParaRPr lang="en-GB" sz="2800" b="1" dirty="0">
              <a:solidFill>
                <a:schemeClr val="bg1"/>
              </a:solidFill>
            </a:endParaRPr>
          </a:p>
        </p:txBody>
      </p:sp>
      <p:sp>
        <p:nvSpPr>
          <p:cNvPr id="32" name="Suunnikas 31"/>
          <p:cNvSpPr/>
          <p:nvPr/>
        </p:nvSpPr>
        <p:spPr>
          <a:xfrm>
            <a:off x="1108572" y="3130074"/>
            <a:ext cx="5262540" cy="691275"/>
          </a:xfrm>
          <a:prstGeom prst="parallelogram">
            <a:avLst/>
          </a:prstGeom>
          <a:solidFill>
            <a:srgbClr val="46C8FF"/>
          </a:solidFill>
          <a:ln w="12700">
            <a:noFill/>
          </a:ln>
          <a:effectLst/>
        </p:spPr>
        <p:style>
          <a:lnRef idx="1">
            <a:schemeClr val="accent2"/>
          </a:lnRef>
          <a:fillRef idx="3">
            <a:schemeClr val="accent2"/>
          </a:fillRef>
          <a:effectRef idx="2">
            <a:schemeClr val="accent2"/>
          </a:effectRef>
          <a:fontRef idx="minor">
            <a:schemeClr val="lt1"/>
          </a:fontRef>
        </p:style>
        <p:txBody>
          <a:bodyPr lIns="0" rIns="180000" rtlCol="0" anchor="ctr"/>
          <a:lstStyle/>
          <a:p>
            <a:pPr>
              <a:lnSpc>
                <a:spcPts val="1500"/>
              </a:lnSpc>
            </a:pPr>
            <a:r>
              <a:rPr lang="en-GB" sz="1200" dirty="0">
                <a:solidFill>
                  <a:schemeClr val="tx1"/>
                </a:solidFill>
              </a:rPr>
              <a:t>Fertile </a:t>
            </a:r>
            <a:r>
              <a:rPr lang="en-GB" sz="1400" b="1" dirty="0">
                <a:solidFill>
                  <a:schemeClr val="bg1"/>
                </a:solidFill>
              </a:rPr>
              <a:t>breeding ground for innovations</a:t>
            </a:r>
            <a:r>
              <a:rPr lang="en-GB" sz="1200" dirty="0">
                <a:solidFill>
                  <a:schemeClr val="tx1"/>
                </a:solidFill>
              </a:rPr>
              <a:t> and new knowledge-based </a:t>
            </a:r>
            <a:r>
              <a:rPr lang="en-GB" sz="1400" b="1" dirty="0">
                <a:solidFill>
                  <a:schemeClr val="bg1"/>
                </a:solidFill>
              </a:rPr>
              <a:t>companies</a:t>
            </a:r>
            <a:r>
              <a:rPr lang="en-GB" sz="1200" dirty="0">
                <a:solidFill>
                  <a:schemeClr val="tx1"/>
                </a:solidFill>
              </a:rPr>
              <a:t>.</a:t>
            </a:r>
          </a:p>
        </p:txBody>
      </p:sp>
      <p:sp>
        <p:nvSpPr>
          <p:cNvPr id="35" name="Suunnikas 34"/>
          <p:cNvSpPr/>
          <p:nvPr/>
        </p:nvSpPr>
        <p:spPr>
          <a:xfrm>
            <a:off x="727780" y="3127764"/>
            <a:ext cx="854897" cy="688356"/>
          </a:xfrm>
          <a:prstGeom prst="parallelogram">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6" name="Tekstiruutu 35"/>
          <p:cNvSpPr txBox="1"/>
          <p:nvPr/>
        </p:nvSpPr>
        <p:spPr>
          <a:xfrm>
            <a:off x="954077" y="3245304"/>
            <a:ext cx="484914" cy="523220"/>
          </a:xfrm>
          <a:prstGeom prst="rect">
            <a:avLst/>
          </a:prstGeom>
          <a:noFill/>
        </p:spPr>
        <p:txBody>
          <a:bodyPr wrap="square" rtlCol="0">
            <a:spAutoFit/>
          </a:bodyPr>
          <a:lstStyle/>
          <a:p>
            <a:r>
              <a:rPr lang="en-GB" sz="2800" b="1" dirty="0" smtClean="0">
                <a:solidFill>
                  <a:schemeClr val="bg1"/>
                </a:solidFill>
              </a:rPr>
              <a:t>3</a:t>
            </a:r>
            <a:endParaRPr lang="en-GB" sz="2800" b="1" dirty="0">
              <a:solidFill>
                <a:schemeClr val="bg1"/>
              </a:solidFill>
            </a:endParaRPr>
          </a:p>
        </p:txBody>
      </p:sp>
      <p:sp>
        <p:nvSpPr>
          <p:cNvPr id="37" name="Suunnikas 36"/>
          <p:cNvSpPr/>
          <p:nvPr/>
        </p:nvSpPr>
        <p:spPr>
          <a:xfrm>
            <a:off x="1122185" y="3957915"/>
            <a:ext cx="5249735" cy="691275"/>
          </a:xfrm>
          <a:prstGeom prst="parallelogram">
            <a:avLst/>
          </a:prstGeom>
          <a:solidFill>
            <a:schemeClr val="accent1">
              <a:lumMod val="60000"/>
              <a:lumOff val="40000"/>
            </a:schemeClr>
          </a:solidFill>
          <a:ln w="12700">
            <a:noFill/>
          </a:ln>
          <a:effectLst/>
        </p:spPr>
        <p:style>
          <a:lnRef idx="1">
            <a:schemeClr val="accent2"/>
          </a:lnRef>
          <a:fillRef idx="3">
            <a:schemeClr val="accent2"/>
          </a:fillRef>
          <a:effectRef idx="2">
            <a:schemeClr val="accent2"/>
          </a:effectRef>
          <a:fontRef idx="minor">
            <a:schemeClr val="lt1"/>
          </a:fontRef>
        </p:style>
        <p:txBody>
          <a:bodyPr lIns="0" rIns="180000" rtlCol="0" anchor="ctr"/>
          <a:lstStyle/>
          <a:p>
            <a:pPr>
              <a:lnSpc>
                <a:spcPts val="1500"/>
              </a:lnSpc>
            </a:pPr>
            <a:r>
              <a:rPr lang="en-GB" sz="1200" dirty="0">
                <a:solidFill>
                  <a:schemeClr val="tx1"/>
                </a:solidFill>
              </a:rPr>
              <a:t>Graduates enjoy an</a:t>
            </a:r>
            <a:r>
              <a:rPr lang="en-GB" sz="1400" b="1" dirty="0">
                <a:solidFill>
                  <a:schemeClr val="bg1"/>
                </a:solidFill>
              </a:rPr>
              <a:t> excellent employment rate </a:t>
            </a:r>
            <a:r>
              <a:rPr lang="en-GB" sz="1200" dirty="0">
                <a:solidFill>
                  <a:schemeClr val="tx1"/>
                </a:solidFill>
              </a:rPr>
              <a:t>and </a:t>
            </a:r>
            <a:r>
              <a:rPr lang="en-GB" sz="1200" dirty="0" smtClean="0">
                <a:solidFill>
                  <a:schemeClr val="tx1"/>
                </a:solidFill>
              </a:rPr>
              <a:t>they are </a:t>
            </a:r>
            <a:r>
              <a:rPr lang="en-GB" sz="1200" dirty="0">
                <a:solidFill>
                  <a:schemeClr val="tx1"/>
                </a:solidFill>
              </a:rPr>
              <a:t>readily absorbed by industry, companies and other facets of society.</a:t>
            </a:r>
          </a:p>
        </p:txBody>
      </p:sp>
      <p:sp>
        <p:nvSpPr>
          <p:cNvPr id="40" name="Suunnikas 39"/>
          <p:cNvSpPr/>
          <p:nvPr/>
        </p:nvSpPr>
        <p:spPr>
          <a:xfrm>
            <a:off x="727780" y="3955604"/>
            <a:ext cx="854897" cy="693412"/>
          </a:xfrm>
          <a:prstGeom prst="parallelogram">
            <a:avLst/>
          </a:prstGeom>
          <a:solidFill>
            <a:srgbClr val="46C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1" name="Tekstiruutu 40"/>
          <p:cNvSpPr txBox="1"/>
          <p:nvPr/>
        </p:nvSpPr>
        <p:spPr>
          <a:xfrm>
            <a:off x="954077" y="4073145"/>
            <a:ext cx="484914" cy="523220"/>
          </a:xfrm>
          <a:prstGeom prst="rect">
            <a:avLst/>
          </a:prstGeom>
          <a:noFill/>
        </p:spPr>
        <p:txBody>
          <a:bodyPr wrap="square" rtlCol="0">
            <a:spAutoFit/>
          </a:bodyPr>
          <a:lstStyle/>
          <a:p>
            <a:r>
              <a:rPr lang="en-GB" sz="2800" b="1" dirty="0" smtClean="0">
                <a:solidFill>
                  <a:schemeClr val="bg1"/>
                </a:solidFill>
              </a:rPr>
              <a:t>4</a:t>
            </a:r>
            <a:endParaRPr lang="en-GB" sz="2800" b="1" dirty="0">
              <a:solidFill>
                <a:schemeClr val="bg1"/>
              </a:solidFill>
            </a:endParaRPr>
          </a:p>
        </p:txBody>
      </p:sp>
      <p:sp>
        <p:nvSpPr>
          <p:cNvPr id="18" name="Tekstiruutu 17"/>
          <p:cNvSpPr txBox="1"/>
          <p:nvPr/>
        </p:nvSpPr>
        <p:spPr>
          <a:xfrm>
            <a:off x="954077" y="1594078"/>
            <a:ext cx="484914" cy="523220"/>
          </a:xfrm>
          <a:prstGeom prst="rect">
            <a:avLst/>
          </a:prstGeom>
          <a:noFill/>
        </p:spPr>
        <p:txBody>
          <a:bodyPr wrap="square" rtlCol="0">
            <a:spAutoFit/>
          </a:bodyPr>
          <a:lstStyle/>
          <a:p>
            <a:r>
              <a:rPr lang="en-GB" sz="2800" b="1" dirty="0" smtClean="0">
                <a:solidFill>
                  <a:schemeClr val="bg1"/>
                </a:solidFill>
              </a:rPr>
              <a:t>1</a:t>
            </a:r>
            <a:endParaRPr lang="en-GB" sz="2800" b="1" dirty="0">
              <a:solidFill>
                <a:schemeClr val="bg1"/>
              </a:solidFill>
            </a:endParaRPr>
          </a:p>
        </p:txBody>
      </p:sp>
      <p:pic>
        <p:nvPicPr>
          <p:cNvPr id="45" name="Kuvan paikkamerkki 4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00872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sz="3600" dirty="0">
                <a:cs typeface="Arial" panose="020B0604020202020204" pitchFamily="34" charset="0"/>
              </a:rPr>
              <a:t>Video: </a:t>
            </a:r>
            <a:r>
              <a:rPr lang="en-US" altLang="fi-FI" sz="3600" dirty="0">
                <a:cs typeface="Arial" panose="020B0604020202020204" pitchFamily="34" charset="0"/>
              </a:rPr>
              <a:t>Research is the key to the future</a:t>
            </a:r>
            <a:endParaRPr lang="fi-FI" sz="3600" dirty="0"/>
          </a:p>
        </p:txBody>
      </p:sp>
      <p:sp>
        <p:nvSpPr>
          <p:cNvPr id="4" name="Päivämäärän paikkamerkki 3"/>
          <p:cNvSpPr>
            <a:spLocks noGrp="1"/>
          </p:cNvSpPr>
          <p:nvPr>
            <p:ph type="dt" sz="half" idx="10"/>
          </p:nvPr>
        </p:nvSpPr>
        <p:spPr/>
        <p:txBody>
          <a:bodyPr/>
          <a:lstStyle/>
          <a:p>
            <a:pPr>
              <a:defRPr/>
            </a:pPr>
            <a:fld id="{AF8B82E2-FF0D-4200-B5E9-C0E9A56AD296}" type="datetime1">
              <a:rPr lang="fi-FI" smtClean="0"/>
              <a:pPr>
                <a:defRPr/>
              </a:pPr>
              <a:t>25.5.2018</a:t>
            </a:fld>
            <a:endParaRPr lang="fi-FI" dirty="0"/>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fld id="{460383A9-D711-4464-92E8-0A8C01CC8404}" type="slidenum">
              <a:rPr lang="fi-FI" altLang="en-US" smtClean="0"/>
              <a:pPr/>
              <a:t>8</a:t>
            </a:fld>
            <a:endParaRPr lang="fi-FI" altLang="en-US"/>
          </a:p>
        </p:txBody>
      </p:sp>
      <p:sp>
        <p:nvSpPr>
          <p:cNvPr id="7" name="Sisällön paikkamerkki 2"/>
          <p:cNvSpPr txBox="1">
            <a:spLocks/>
          </p:cNvSpPr>
          <p:nvPr/>
        </p:nvSpPr>
        <p:spPr bwMode="auto">
          <a:xfrm>
            <a:off x="1593215" y="4377311"/>
            <a:ext cx="5618354"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i-FI" altLang="fi-FI" sz="1600" dirty="0" smtClean="0">
                <a:latin typeface="Arial" panose="020B0604020202020204" pitchFamily="34" charset="0"/>
                <a:cs typeface="Arial" panose="020B0604020202020204" pitchFamily="34" charset="0"/>
                <a:hlinkClick r:id="rId3"/>
              </a:rPr>
              <a:t>https</a:t>
            </a:r>
            <a:r>
              <a:rPr lang="fi-FI" altLang="fi-FI" sz="1600" dirty="0">
                <a:latin typeface="Arial" panose="020B0604020202020204" pitchFamily="34" charset="0"/>
                <a:cs typeface="Arial" panose="020B0604020202020204" pitchFamily="34" charset="0"/>
                <a:hlinkClick r:id="rId3"/>
              </a:rPr>
              <a:t>://</a:t>
            </a:r>
            <a:r>
              <a:rPr lang="fi-FI" altLang="fi-FI" sz="1600" dirty="0" smtClean="0">
                <a:latin typeface="Arial" panose="020B0604020202020204" pitchFamily="34" charset="0"/>
                <a:cs typeface="Arial" panose="020B0604020202020204" pitchFamily="34" charset="0"/>
                <a:hlinkClick r:id="rId3"/>
              </a:rPr>
              <a:t>youtu.be/aLEc13QSiIc</a:t>
            </a:r>
            <a:r>
              <a:rPr lang="fi-FI" altLang="fi-FI" sz="1600" dirty="0" smtClean="0">
                <a:latin typeface="Arial" panose="020B0604020202020204" pitchFamily="34" charset="0"/>
                <a:cs typeface="Arial" panose="020B0604020202020204" pitchFamily="34" charset="0"/>
              </a:rPr>
              <a:t> </a:t>
            </a:r>
            <a:endParaRPr lang="fi-FI" altLang="fi-FI" sz="16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fi-FI" altLang="fi-FI" sz="16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fi-FI" altLang="fi-FI" sz="1600" dirty="0" smtClean="0">
              <a:latin typeface="Arial" panose="020B0604020202020204" pitchFamily="34" charset="0"/>
              <a:cs typeface="Arial" panose="020B0604020202020204" pitchFamily="34" charset="0"/>
            </a:endParaRPr>
          </a:p>
        </p:txBody>
      </p:sp>
      <p:pic>
        <p:nvPicPr>
          <p:cNvPr id="8" name="Picture 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215" y="1350010"/>
            <a:ext cx="5618353" cy="302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87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solidFill>
                  <a:schemeClr val="accent1"/>
                </a:solidFill>
              </a:rPr>
              <a:t>TUT in numbers in 2017</a:t>
            </a:r>
            <a:endParaRPr lang="en-GB" dirty="0">
              <a:solidFill>
                <a:schemeClr val="accent1"/>
              </a:solidFill>
            </a:endParaRPr>
          </a:p>
        </p:txBody>
      </p:sp>
      <p:sp>
        <p:nvSpPr>
          <p:cNvPr id="4" name="Päivämäärän paikkamerkki 3"/>
          <p:cNvSpPr>
            <a:spLocks noGrp="1"/>
          </p:cNvSpPr>
          <p:nvPr>
            <p:ph type="dt" sz="half" idx="10"/>
          </p:nvPr>
        </p:nvSpPr>
        <p:spPr/>
        <p:txBody>
          <a:bodyPr/>
          <a:lstStyle/>
          <a:p>
            <a:pPr>
              <a:defRPr/>
            </a:pPr>
            <a:fld id="{54CDE0A7-3ED2-40D1-BFF8-05FC01302D75}" type="datetime1">
              <a:rPr lang="fi-FI" smtClean="0"/>
              <a:pPr>
                <a:defRPr/>
              </a:pPr>
              <a:t>25.5.2018</a:t>
            </a:fld>
            <a:endParaRPr lang="en-GB" dirty="0"/>
          </a:p>
        </p:txBody>
      </p:sp>
      <p:sp>
        <p:nvSpPr>
          <p:cNvPr id="5" name="Alatunnisteen paikkamerkki 4"/>
          <p:cNvSpPr>
            <a:spLocks noGrp="1"/>
          </p:cNvSpPr>
          <p:nvPr>
            <p:ph type="ftr" sz="quarter" idx="11"/>
          </p:nvPr>
        </p:nvSpPr>
        <p:spPr/>
        <p:txBody>
          <a:bodyPr/>
          <a:lstStyle/>
          <a:p>
            <a:pPr>
              <a:defRPr/>
            </a:pPr>
            <a:endParaRPr lang="fi-FI" dirty="0"/>
          </a:p>
        </p:txBody>
      </p:sp>
      <p:sp>
        <p:nvSpPr>
          <p:cNvPr id="6" name="Dian numeron paikkamerkki 5"/>
          <p:cNvSpPr>
            <a:spLocks noGrp="1"/>
          </p:cNvSpPr>
          <p:nvPr>
            <p:ph type="sldNum" sz="quarter" idx="12"/>
          </p:nvPr>
        </p:nvSpPr>
        <p:spPr/>
        <p:txBody>
          <a:bodyPr/>
          <a:lstStyle/>
          <a:p>
            <a:pPr>
              <a:defRPr/>
            </a:pPr>
            <a:fld id="{FF541B8A-7DA6-4388-B0C8-360E8F15715B}" type="slidenum">
              <a:rPr lang="fi-FI" smtClean="0"/>
              <a:pPr>
                <a:defRPr/>
              </a:pPr>
              <a:t>9</a:t>
            </a:fld>
            <a:endParaRPr lang="en-GB" dirty="0"/>
          </a:p>
        </p:txBody>
      </p:sp>
      <p:sp>
        <p:nvSpPr>
          <p:cNvPr id="11" name="Tekstiruutu 10"/>
          <p:cNvSpPr txBox="1"/>
          <p:nvPr/>
        </p:nvSpPr>
        <p:spPr>
          <a:xfrm>
            <a:off x="713052" y="1325347"/>
            <a:ext cx="2774688" cy="461665"/>
          </a:xfrm>
          <a:prstGeom prst="rect">
            <a:avLst/>
          </a:prstGeom>
          <a:noFill/>
        </p:spPr>
        <p:txBody>
          <a:bodyPr wrap="square" rtlCol="0">
            <a:spAutoFit/>
          </a:bodyPr>
          <a:lstStyle/>
          <a:p>
            <a:pPr algn="ctr"/>
            <a:r>
              <a:rPr lang="en-GB" sz="2400" dirty="0" smtClean="0">
                <a:solidFill>
                  <a:schemeClr val="accent1"/>
                </a:solidFill>
              </a:rPr>
              <a:t>7,898 </a:t>
            </a:r>
            <a:r>
              <a:rPr lang="en-GB" dirty="0" smtClean="0">
                <a:solidFill>
                  <a:schemeClr val="tx2"/>
                </a:solidFill>
              </a:rPr>
              <a:t>students</a:t>
            </a:r>
            <a:endParaRPr lang="en-GB" dirty="0">
              <a:solidFill>
                <a:schemeClr val="tx2"/>
              </a:solidFill>
            </a:endParaRPr>
          </a:p>
        </p:txBody>
      </p:sp>
      <p:sp>
        <p:nvSpPr>
          <p:cNvPr id="12" name="Tekstiruutu 11"/>
          <p:cNvSpPr txBox="1"/>
          <p:nvPr/>
        </p:nvSpPr>
        <p:spPr>
          <a:xfrm>
            <a:off x="3823802" y="1325347"/>
            <a:ext cx="2774688" cy="461665"/>
          </a:xfrm>
          <a:prstGeom prst="rect">
            <a:avLst/>
          </a:prstGeom>
          <a:noFill/>
        </p:spPr>
        <p:txBody>
          <a:bodyPr wrap="square" rtlCol="0">
            <a:spAutoFit/>
          </a:bodyPr>
          <a:lstStyle/>
          <a:p>
            <a:pPr algn="ctr"/>
            <a:r>
              <a:rPr lang="en-GB" sz="2400" dirty="0" smtClean="0">
                <a:solidFill>
                  <a:schemeClr val="accent1"/>
                </a:solidFill>
              </a:rPr>
              <a:t>1,391</a:t>
            </a:r>
            <a:r>
              <a:rPr lang="en-GB" dirty="0" smtClean="0"/>
              <a:t> </a:t>
            </a:r>
            <a:r>
              <a:rPr lang="en-GB" dirty="0" smtClean="0">
                <a:solidFill>
                  <a:schemeClr val="tx2"/>
                </a:solidFill>
              </a:rPr>
              <a:t>degrees</a:t>
            </a:r>
            <a:endParaRPr lang="en-GB" dirty="0">
              <a:solidFill>
                <a:schemeClr val="tx2"/>
              </a:solidFill>
            </a:endParaRPr>
          </a:p>
        </p:txBody>
      </p:sp>
      <p:sp>
        <p:nvSpPr>
          <p:cNvPr id="16" name="Ellipsi 15"/>
          <p:cNvSpPr/>
          <p:nvPr/>
        </p:nvSpPr>
        <p:spPr>
          <a:xfrm>
            <a:off x="7065090" y="826703"/>
            <a:ext cx="1735952" cy="1735952"/>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fi-FI" sz="3200" dirty="0">
              <a:ln w="0"/>
              <a:solidFill>
                <a:schemeClr val="accent1"/>
              </a:solidFill>
              <a:effectLst>
                <a:outerShdw blurRad="38100" dist="19050" dir="2700000" algn="tl" rotWithShape="0">
                  <a:schemeClr val="dk1">
                    <a:alpha val="40000"/>
                  </a:schemeClr>
                </a:outerShdw>
              </a:effectLst>
            </a:endParaRPr>
          </a:p>
        </p:txBody>
      </p:sp>
      <p:sp>
        <p:nvSpPr>
          <p:cNvPr id="19" name="Suorakulmio 18"/>
          <p:cNvSpPr/>
          <p:nvPr/>
        </p:nvSpPr>
        <p:spPr>
          <a:xfrm>
            <a:off x="713052" y="3975652"/>
            <a:ext cx="108000" cy="108000"/>
          </a:xfrm>
          <a:prstGeom prst="rect">
            <a:avLst/>
          </a:prstGeom>
          <a:solidFill>
            <a:srgbClr val="46C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1" name="Tekstiruutu 20"/>
          <p:cNvSpPr txBox="1"/>
          <p:nvPr/>
        </p:nvSpPr>
        <p:spPr>
          <a:xfrm>
            <a:off x="777249" y="3923589"/>
            <a:ext cx="2557110" cy="215444"/>
          </a:xfrm>
          <a:prstGeom prst="rect">
            <a:avLst/>
          </a:prstGeom>
          <a:noFill/>
        </p:spPr>
        <p:txBody>
          <a:bodyPr wrap="none" rtlCol="0">
            <a:spAutoFit/>
          </a:bodyPr>
          <a:lstStyle/>
          <a:p>
            <a:r>
              <a:rPr lang="en-GB" sz="800" dirty="0" smtClean="0"/>
              <a:t>6,881 BSc/MSc students, of whom 529 international</a:t>
            </a:r>
            <a:endParaRPr lang="en-GB" sz="800" dirty="0"/>
          </a:p>
        </p:txBody>
      </p:sp>
      <p:sp>
        <p:nvSpPr>
          <p:cNvPr id="24" name="Suorakulmio 23"/>
          <p:cNvSpPr/>
          <p:nvPr/>
        </p:nvSpPr>
        <p:spPr>
          <a:xfrm>
            <a:off x="713052" y="4153790"/>
            <a:ext cx="108000" cy="108000"/>
          </a:xfrm>
          <a:prstGeom prst="rect">
            <a:avLst/>
          </a:prstGeom>
          <a:solidFill>
            <a:srgbClr val="2E7F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5" name="Tekstiruutu 24"/>
          <p:cNvSpPr txBox="1"/>
          <p:nvPr/>
        </p:nvSpPr>
        <p:spPr>
          <a:xfrm>
            <a:off x="777249" y="4101727"/>
            <a:ext cx="2529860" cy="215444"/>
          </a:xfrm>
          <a:prstGeom prst="rect">
            <a:avLst/>
          </a:prstGeom>
          <a:noFill/>
        </p:spPr>
        <p:txBody>
          <a:bodyPr wrap="none" rtlCol="0">
            <a:spAutoFit/>
          </a:bodyPr>
          <a:lstStyle/>
          <a:p>
            <a:r>
              <a:rPr lang="en-GB" sz="800" dirty="0" smtClean="0"/>
              <a:t>1,017 doctoral students, of whom 207 international </a:t>
            </a:r>
            <a:endParaRPr lang="en-GB" sz="800" dirty="0"/>
          </a:p>
        </p:txBody>
      </p:sp>
      <p:pic>
        <p:nvPicPr>
          <p:cNvPr id="29" name="Kuva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427" y="1808645"/>
            <a:ext cx="2786063" cy="1900237"/>
          </a:xfrm>
          <a:prstGeom prst="rect">
            <a:avLst/>
          </a:prstGeom>
        </p:spPr>
      </p:pic>
      <p:sp>
        <p:nvSpPr>
          <p:cNvPr id="30" name="Suorakulmio 29"/>
          <p:cNvSpPr/>
          <p:nvPr/>
        </p:nvSpPr>
        <p:spPr>
          <a:xfrm>
            <a:off x="3823802" y="3975652"/>
            <a:ext cx="108000" cy="108000"/>
          </a:xfrm>
          <a:prstGeom prst="rect">
            <a:avLst/>
          </a:prstGeom>
          <a:solidFill>
            <a:srgbClr val="46C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1" name="Tekstiruutu 30"/>
          <p:cNvSpPr txBox="1"/>
          <p:nvPr/>
        </p:nvSpPr>
        <p:spPr>
          <a:xfrm>
            <a:off x="3887999" y="3923589"/>
            <a:ext cx="1309974" cy="215444"/>
          </a:xfrm>
          <a:prstGeom prst="rect">
            <a:avLst/>
          </a:prstGeom>
          <a:noFill/>
        </p:spPr>
        <p:txBody>
          <a:bodyPr wrap="none" rtlCol="0">
            <a:spAutoFit/>
          </a:bodyPr>
          <a:lstStyle/>
          <a:p>
            <a:r>
              <a:rPr lang="en-GB" sz="800" dirty="0"/>
              <a:t>BSc (Tech) </a:t>
            </a:r>
            <a:r>
              <a:rPr lang="en-US" sz="800" dirty="0"/>
              <a:t>	</a:t>
            </a:r>
            <a:r>
              <a:rPr lang="en-GB" sz="800" dirty="0" smtClean="0"/>
              <a:t>579 </a:t>
            </a:r>
            <a:endParaRPr lang="en-GB" sz="800" dirty="0"/>
          </a:p>
        </p:txBody>
      </p:sp>
      <p:sp>
        <p:nvSpPr>
          <p:cNvPr id="32" name="Suorakulmio 31"/>
          <p:cNvSpPr/>
          <p:nvPr/>
        </p:nvSpPr>
        <p:spPr>
          <a:xfrm>
            <a:off x="3823802" y="4153790"/>
            <a:ext cx="1080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Tekstiruutu 32"/>
          <p:cNvSpPr txBox="1"/>
          <p:nvPr/>
        </p:nvSpPr>
        <p:spPr>
          <a:xfrm>
            <a:off x="3887999" y="4101727"/>
            <a:ext cx="1281120" cy="215444"/>
          </a:xfrm>
          <a:prstGeom prst="rect">
            <a:avLst/>
          </a:prstGeom>
          <a:noFill/>
        </p:spPr>
        <p:txBody>
          <a:bodyPr wrap="none" rtlCol="0">
            <a:spAutoFit/>
          </a:bodyPr>
          <a:lstStyle/>
          <a:p>
            <a:pPr marL="0" indent="0">
              <a:buNone/>
            </a:pPr>
            <a:r>
              <a:rPr lang="en-GB" sz="800" dirty="0" smtClean="0"/>
              <a:t>MSc (Tech/Arch) </a:t>
            </a:r>
            <a:r>
              <a:rPr lang="en-US" sz="800" dirty="0" smtClean="0"/>
              <a:t>	</a:t>
            </a:r>
            <a:r>
              <a:rPr lang="en-GB" sz="800" dirty="0" smtClean="0"/>
              <a:t>733</a:t>
            </a:r>
            <a:endParaRPr lang="en-GB" sz="800" dirty="0"/>
          </a:p>
        </p:txBody>
      </p:sp>
      <p:sp>
        <p:nvSpPr>
          <p:cNvPr id="34" name="Suorakulmio 33"/>
          <p:cNvSpPr/>
          <p:nvPr/>
        </p:nvSpPr>
        <p:spPr>
          <a:xfrm>
            <a:off x="3823802" y="4328610"/>
            <a:ext cx="108000" cy="108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5" name="Tekstiruutu 34"/>
          <p:cNvSpPr txBox="1"/>
          <p:nvPr/>
        </p:nvSpPr>
        <p:spPr>
          <a:xfrm>
            <a:off x="3887999" y="4276547"/>
            <a:ext cx="1223412" cy="215444"/>
          </a:xfrm>
          <a:prstGeom prst="rect">
            <a:avLst/>
          </a:prstGeom>
          <a:noFill/>
        </p:spPr>
        <p:txBody>
          <a:bodyPr wrap="none" rtlCol="0">
            <a:spAutoFit/>
          </a:bodyPr>
          <a:lstStyle/>
          <a:p>
            <a:pPr marL="0" indent="0">
              <a:buNone/>
            </a:pPr>
            <a:r>
              <a:rPr lang="en-GB" sz="800" dirty="0" smtClean="0"/>
              <a:t>Doctors </a:t>
            </a:r>
            <a:r>
              <a:rPr lang="en-US" sz="800" dirty="0" smtClean="0"/>
              <a:t>		</a:t>
            </a:r>
            <a:r>
              <a:rPr lang="en-GB" sz="800" dirty="0" smtClean="0"/>
              <a:t>79</a:t>
            </a:r>
            <a:endParaRPr lang="en-GB" sz="800" dirty="0"/>
          </a:p>
        </p:txBody>
      </p:sp>
      <p:pic>
        <p:nvPicPr>
          <p:cNvPr id="36" name="Kuva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15" y="1803793"/>
            <a:ext cx="2774687" cy="1892478"/>
          </a:xfrm>
          <a:prstGeom prst="rect">
            <a:avLst/>
          </a:prstGeom>
        </p:spPr>
      </p:pic>
      <p:sp>
        <p:nvSpPr>
          <p:cNvPr id="37" name="Tekstiruutu 36"/>
          <p:cNvSpPr txBox="1"/>
          <p:nvPr/>
        </p:nvSpPr>
        <p:spPr>
          <a:xfrm>
            <a:off x="6823076" y="2704464"/>
            <a:ext cx="2124981" cy="1821011"/>
          </a:xfrm>
          <a:prstGeom prst="rect">
            <a:avLst/>
          </a:prstGeom>
          <a:noFill/>
        </p:spPr>
        <p:txBody>
          <a:bodyPr wrap="square" rtlCol="0">
            <a:spAutoFit/>
          </a:bodyPr>
          <a:lstStyle/>
          <a:p>
            <a:pPr marL="0" indent="0">
              <a:buNone/>
            </a:pPr>
            <a:r>
              <a:rPr lang="en-GB" sz="1200" b="1" dirty="0" smtClean="0">
                <a:solidFill>
                  <a:schemeClr val="accent1"/>
                </a:solidFill>
              </a:rPr>
              <a:t>PLACES OF EMPLOYMENT</a:t>
            </a:r>
          </a:p>
          <a:p>
            <a:pPr marL="0" indent="0">
              <a:buNone/>
            </a:pPr>
            <a:endParaRPr lang="en-GB" sz="1000" b="1" dirty="0" smtClean="0">
              <a:solidFill>
                <a:schemeClr val="accent1"/>
              </a:solidFill>
            </a:endParaRPr>
          </a:p>
          <a:p>
            <a:pPr marL="0" indent="0">
              <a:lnSpc>
                <a:spcPts val="1400"/>
              </a:lnSpc>
              <a:buNone/>
            </a:pPr>
            <a:r>
              <a:rPr lang="en-GB" sz="1000" b="1" dirty="0" smtClean="0"/>
              <a:t>EMPLOYERS</a:t>
            </a:r>
          </a:p>
          <a:p>
            <a:pPr marL="0" indent="0">
              <a:buNone/>
            </a:pPr>
            <a:r>
              <a:rPr lang="en-GB" sz="1000" dirty="0" smtClean="0"/>
              <a:t>Private sector</a:t>
            </a:r>
            <a:r>
              <a:rPr lang="en-US" sz="1000" dirty="0" smtClean="0"/>
              <a:t>	</a:t>
            </a:r>
            <a:r>
              <a:rPr lang="en-GB" sz="1000" dirty="0" smtClean="0"/>
              <a:t>79%</a:t>
            </a:r>
            <a:endParaRPr lang="en-GB" sz="1000" dirty="0"/>
          </a:p>
          <a:p>
            <a:pPr marL="0" indent="0">
              <a:spcAft>
                <a:spcPts val="600"/>
              </a:spcAft>
              <a:buNone/>
            </a:pPr>
            <a:r>
              <a:rPr lang="en-GB" sz="1000" dirty="0" smtClean="0"/>
              <a:t>Entrepreneur</a:t>
            </a:r>
            <a:r>
              <a:rPr lang="en-US" sz="1000" dirty="0" smtClean="0"/>
              <a:t>	</a:t>
            </a:r>
            <a:r>
              <a:rPr lang="en-GB" sz="1000" dirty="0" smtClean="0"/>
              <a:t>3%</a:t>
            </a:r>
          </a:p>
          <a:p>
            <a:pPr marL="0" indent="0">
              <a:lnSpc>
                <a:spcPts val="1400"/>
              </a:lnSpc>
              <a:buNone/>
            </a:pPr>
            <a:r>
              <a:rPr lang="en-GB" sz="1000" b="1" dirty="0" smtClean="0"/>
              <a:t>REGIONS</a:t>
            </a:r>
          </a:p>
          <a:p>
            <a:pPr marL="0" indent="0">
              <a:buNone/>
            </a:pPr>
            <a:r>
              <a:rPr lang="en-GB" sz="1000" dirty="0" smtClean="0"/>
              <a:t>Western Finland Province</a:t>
            </a:r>
            <a:r>
              <a:rPr lang="en-US" sz="1000" dirty="0"/>
              <a:t> </a:t>
            </a:r>
            <a:r>
              <a:rPr lang="en-GB" sz="1000" dirty="0" smtClean="0"/>
              <a:t>69%</a:t>
            </a:r>
          </a:p>
          <a:p>
            <a:pPr marL="0" indent="0">
              <a:buNone/>
            </a:pPr>
            <a:r>
              <a:rPr lang="en-GB" sz="1000" dirty="0" smtClean="0"/>
              <a:t>Southern Finland Province</a:t>
            </a:r>
            <a:r>
              <a:rPr lang="en-US" sz="1000" dirty="0"/>
              <a:t> </a:t>
            </a:r>
            <a:r>
              <a:rPr lang="en-GB" sz="1000" dirty="0" smtClean="0"/>
              <a:t>27%</a:t>
            </a:r>
            <a:endParaRPr lang="en-GB" sz="1000" dirty="0"/>
          </a:p>
          <a:p>
            <a:endParaRPr lang="en-GB" sz="1000" dirty="0"/>
          </a:p>
        </p:txBody>
      </p:sp>
      <p:sp>
        <p:nvSpPr>
          <p:cNvPr id="3" name="Tekstiruutu 2"/>
          <p:cNvSpPr txBox="1"/>
          <p:nvPr/>
        </p:nvSpPr>
        <p:spPr>
          <a:xfrm>
            <a:off x="7039474" y="1075465"/>
            <a:ext cx="1787184" cy="1508105"/>
          </a:xfrm>
          <a:prstGeom prst="rect">
            <a:avLst/>
          </a:prstGeom>
          <a:noFill/>
        </p:spPr>
        <p:txBody>
          <a:bodyPr wrap="square" rtlCol="0">
            <a:spAutoFit/>
          </a:bodyPr>
          <a:lstStyle/>
          <a:p>
            <a:pPr algn="ctr"/>
            <a:r>
              <a:rPr lang="en-GB" sz="1400" dirty="0" smtClean="0"/>
              <a:t>over </a:t>
            </a:r>
            <a:r>
              <a:rPr lang="en-GB" sz="3200" dirty="0" smtClean="0">
                <a:solidFill>
                  <a:schemeClr val="accent1"/>
                </a:solidFill>
              </a:rPr>
              <a:t>80%</a:t>
            </a:r>
            <a:r>
              <a:rPr lang="en-GB" sz="1400" dirty="0" smtClean="0"/>
              <a:t> </a:t>
            </a:r>
            <a:br>
              <a:rPr lang="en-GB" sz="1400" dirty="0" smtClean="0"/>
            </a:br>
            <a:r>
              <a:rPr lang="en-GB" sz="1400" dirty="0" smtClean="0"/>
              <a:t>of students </a:t>
            </a:r>
            <a:r>
              <a:rPr lang="en-GB" sz="1400" dirty="0"/>
              <a:t>are employed upon graduation</a:t>
            </a:r>
          </a:p>
          <a:p>
            <a:pPr algn="ctr"/>
            <a:endParaRPr lang="en-GB" dirty="0"/>
          </a:p>
        </p:txBody>
      </p:sp>
    </p:spTree>
    <p:extLst>
      <p:ext uri="{BB962C8B-B14F-4D97-AF65-F5344CB8AC3E}">
        <p14:creationId xmlns:p14="http://schemas.microsoft.com/office/powerpoint/2010/main" val="1699745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UT_esityspohja">
  <a:themeElements>
    <a:clrScheme name="TTY">
      <a:dk1>
        <a:sysClr val="windowText" lastClr="000000"/>
      </a:dk1>
      <a:lt1>
        <a:sysClr val="window" lastClr="FFFFFF"/>
      </a:lt1>
      <a:dk2>
        <a:srgbClr val="000000"/>
      </a:dk2>
      <a:lt2>
        <a:srgbClr val="FFFFFF"/>
      </a:lt2>
      <a:accent1>
        <a:srgbClr val="3CBAFF"/>
      </a:accent1>
      <a:accent2>
        <a:srgbClr val="A7D908"/>
      </a:accent2>
      <a:accent3>
        <a:srgbClr val="FF8800"/>
      </a:accent3>
      <a:accent4>
        <a:srgbClr val="046A1D"/>
      </a:accent4>
      <a:accent5>
        <a:srgbClr val="0068BA"/>
      </a:accent5>
      <a:accent6>
        <a:srgbClr val="C0002A"/>
      </a:accent6>
      <a:hlink>
        <a:srgbClr val="34B9FF"/>
      </a:hlink>
      <a:folHlink>
        <a:srgbClr val="A6DB00"/>
      </a:folHlink>
    </a:clrScheme>
    <a:fontScheme name="Office, klassinen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T_esityspohja_16-9.ppt [Compatibility Mode]" id="{6476FA72-CA3B-4D98-A13B-9FBB831EAA4B}" vid="{4905D3A4-BDCA-414F-B9A9-9C25B7D95460}"/>
    </a:ext>
  </a:extLst>
</a:theme>
</file>

<file path=ppt/theme/theme2.xml><?xml version="1.0" encoding="utf-8"?>
<a:theme xmlns:a="http://schemas.openxmlformats.org/drawingml/2006/main" name="Mukautettu suunnittelumalli">
  <a:themeElements>
    <a:clrScheme name="Mukautettu 1">
      <a:dk1>
        <a:srgbClr val="000000"/>
      </a:dk1>
      <a:lt1>
        <a:srgbClr val="FFFFFF"/>
      </a:lt1>
      <a:dk2>
        <a:srgbClr val="000000"/>
      </a:dk2>
      <a:lt2>
        <a:srgbClr val="808080"/>
      </a:lt2>
      <a:accent1>
        <a:srgbClr val="6B7F26"/>
      </a:accent1>
      <a:accent2>
        <a:srgbClr val="2C357E"/>
      </a:accent2>
      <a:accent3>
        <a:srgbClr val="FFFFFF"/>
      </a:accent3>
      <a:accent4>
        <a:srgbClr val="000000"/>
      </a:accent4>
      <a:accent5>
        <a:srgbClr val="DAEDEF"/>
      </a:accent5>
      <a:accent6>
        <a:srgbClr val="2D2D8A"/>
      </a:accent6>
      <a:hlink>
        <a:srgbClr val="994F07"/>
      </a:hlink>
      <a:folHlink>
        <a:srgbClr val="6C9200"/>
      </a:folHlink>
    </a:clrScheme>
    <a:fontScheme name="Office, klassinen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T_esityspohja_16-9.ppt [Compatibility Mode]" id="{6476FA72-CA3B-4D98-A13B-9FBB831EAA4B}" vid="{F8B1F78D-8319-4AEA-9FF0-5948EA2F206B}"/>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8ED3C3C067CE3498C3B65660547341A" ma:contentTypeVersion="3" ma:contentTypeDescription="Luo uusi asiakirja." ma:contentTypeScope="" ma:versionID="f4258fa18497d60bd6f1350191842a3a">
  <xsd:schema xmlns:xsd="http://www.w3.org/2001/XMLSchema" xmlns:xs="http://www.w3.org/2001/XMLSchema" xmlns:p="http://schemas.microsoft.com/office/2006/metadata/properties" xmlns:ns1="http://schemas.microsoft.com/sharepoint/v3" xmlns:ns2="f9f7cc95-d485-4d56-9793-177da417a717" targetNamespace="http://schemas.microsoft.com/office/2006/metadata/properties" ma:root="true" ma:fieldsID="6db042ff3ee58e37aef8b98a67c095c7" ns1:_="" ns2:_="">
    <xsd:import namespace="http://schemas.microsoft.com/sharepoint/v3"/>
    <xsd:import namespace="f9f7cc95-d485-4d56-9793-177da417a71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f7cc95-d485-4d56-9793-177da417a71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C5CDC84-6A3D-4612-B23B-CC587A892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f7cc95-d485-4d56-9793-177da417a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E2CD79-9B97-4F90-9B69-4CE5C1073AA9}">
  <ds:schemaRefs>
    <ds:schemaRef ds:uri="http://schemas.microsoft.com/sharepoint/v3/contenttype/forms"/>
  </ds:schemaRefs>
</ds:datastoreItem>
</file>

<file path=customXml/itemProps3.xml><?xml version="1.0" encoding="utf-8"?>
<ds:datastoreItem xmlns:ds="http://schemas.openxmlformats.org/officeDocument/2006/customXml" ds:itemID="{EEE6A2AB-CCD4-4D99-970F-2652EBEEE872}">
  <ds:schemaRef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sharepoint/v3"/>
    <ds:schemaRef ds:uri="http://purl.org/dc/terms/"/>
    <ds:schemaRef ds:uri="f9f7cc95-d485-4d56-9793-177da417a71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TUT_Presentation_16-9</Template>
  <TotalTime>1611</TotalTime>
  <Words>1130</Words>
  <Application>Microsoft Office PowerPoint</Application>
  <PresentationFormat>On-screen Show (16:9)</PresentationFormat>
  <Paragraphs>232</Paragraphs>
  <Slides>23</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Arial Black</vt:lpstr>
      <vt:lpstr>Calibri</vt:lpstr>
      <vt:lpstr>Wingdings</vt:lpstr>
      <vt:lpstr>TUT_esityspohja</vt:lpstr>
      <vt:lpstr>Mukautettu suunnittelumalli</vt:lpstr>
      <vt:lpstr>Tampere University of Technology (TUT)</vt:lpstr>
      <vt:lpstr>Tampere University of Technology</vt:lpstr>
      <vt:lpstr>Tampere</vt:lpstr>
      <vt:lpstr>Research profile</vt:lpstr>
      <vt:lpstr>TUT in numbers in 2017</vt:lpstr>
      <vt:lpstr>Undergraduate students of technology in Finland in 2017</vt:lpstr>
      <vt:lpstr>Strong impact on society</vt:lpstr>
      <vt:lpstr>Video: Research is the key to the future</vt:lpstr>
      <vt:lpstr>TUT in numbers in 2017</vt:lpstr>
      <vt:lpstr>TUT in numbers in 2017</vt:lpstr>
      <vt:lpstr>TUT – pioneer in technological development</vt:lpstr>
      <vt:lpstr>Technology for the benefit of people and the environment</vt:lpstr>
      <vt:lpstr>TUT in rankings</vt:lpstr>
      <vt:lpstr>Digital operating environment  – harnessing machine intelligence for the benefit of people</vt:lpstr>
      <vt:lpstr>PowerPoint Presentation</vt:lpstr>
      <vt:lpstr>Health technology  – better quality of life through new technology</vt:lpstr>
      <vt:lpstr>Light-based technologies  – natural sciences lay the foundation for technological breakthroughs</vt:lpstr>
      <vt:lpstr>Our graduates are highly competent, responsible and self-directed</vt:lpstr>
      <vt:lpstr>Reach your potential  – studies in English</vt:lpstr>
      <vt:lpstr>Partner for companies of all sizes</vt:lpstr>
      <vt:lpstr>Partner for companies of all sizes</vt:lpstr>
      <vt:lpstr>TUT makes an impact</vt:lpstr>
      <vt:lpstr>Kampusareena  – a hub of science, research and technology</vt:lpstr>
    </vt:vector>
  </TitlesOfParts>
  <Company>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Virpi Andersin</dc:creator>
  <cp:lastModifiedBy>Milla Siikanen</cp:lastModifiedBy>
  <cp:revision>37</cp:revision>
  <dcterms:created xsi:type="dcterms:W3CDTF">2016-06-15T07:57:42Z</dcterms:created>
  <dcterms:modified xsi:type="dcterms:W3CDTF">2018-05-25T11:37:39Z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0x01010088ED3C3C067CE3498C3B65660547341A</vt:lpwstr>
  </property>
</Properties>
</file>