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1"/>
  </p:notesMasterIdLst>
  <p:handoutMasterIdLst>
    <p:handoutMasterId r:id="rId12"/>
  </p:handoutMasterIdLst>
  <p:sldIdLst>
    <p:sldId id="272" r:id="rId4"/>
    <p:sldId id="265" r:id="rId5"/>
    <p:sldId id="323" r:id="rId6"/>
    <p:sldId id="380" r:id="rId7"/>
    <p:sldId id="395" r:id="rId8"/>
    <p:sldId id="368" r:id="rId9"/>
    <p:sldId id="397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A00"/>
    <a:srgbClr val="FFBA00"/>
    <a:srgbClr val="FF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2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66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A26EA-05D3-1149-962F-D962AF528A47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57113-5CDA-2843-857F-B8C84BE92C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90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2A75D-7AF1-C048-8924-481B152E11FD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FFAE-3E4E-584B-A2D6-244E8677C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86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Ejemplo portada 02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FFAE-3E4E-584B-A2D6-244E8677C4D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5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interior 01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FFAE-3E4E-584B-A2D6-244E8677C4D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63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interior 02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FFAE-3E4E-584B-A2D6-244E8677C4D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56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interior 01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FFAE-3E4E-584B-A2D6-244E8677C4D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63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interior 01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FFAE-3E4E-584B-A2D6-244E8677C4D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6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48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13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6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29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73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86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65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9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65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708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69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851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80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51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5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49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653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326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08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33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38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70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87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412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084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009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32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6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27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4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2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99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-ICMAT-PowerPoint-interior-gris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" y="0"/>
            <a:ext cx="9144000" cy="68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97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5160-AA6B-C640-AEEC-A1E9F9436AEF}" type="datetimeFigureOut">
              <a:rPr lang="es-ES" smtClean="0"/>
              <a:t>27/05/2018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1AB6-4E37-AC49-AB10-B2C653A284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7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-portada-gr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4" y="-69829"/>
            <a:ext cx="9330267" cy="6995630"/>
          </a:xfrm>
          <a:prstGeom prst="rect">
            <a:avLst/>
          </a:prstGeom>
        </p:spPr>
      </p:pic>
      <p:pic>
        <p:nvPicPr>
          <p:cNvPr id="5" name="Imagen 4" descr="logo-sin-fondo-para-gri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189255"/>
            <a:ext cx="3784600" cy="139099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71121" y="5945295"/>
            <a:ext cx="9308253" cy="97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268" y="3154697"/>
            <a:ext cx="6993467" cy="2403050"/>
          </a:xfrm>
        </p:spPr>
        <p:txBody>
          <a:bodyPr>
            <a:normAutofit fontScale="62500" lnSpcReduction="20000"/>
          </a:bodyPr>
          <a:lstStyle/>
          <a:p>
            <a:r>
              <a:rPr lang="es-ES" sz="5900" b="1" dirty="0" smtClean="0">
                <a:solidFill>
                  <a:srgbClr val="FFFFFF"/>
                </a:solidFill>
                <a:latin typeface="DIN-Medium"/>
                <a:cs typeface="DIN-Medium"/>
              </a:rPr>
              <a:t>Data </a:t>
            </a:r>
            <a:r>
              <a:rPr lang="es-ES" sz="5900" b="1" dirty="0" err="1" smtClean="0">
                <a:solidFill>
                  <a:srgbClr val="FFFFFF"/>
                </a:solidFill>
                <a:latin typeface="DIN-Medium"/>
                <a:cs typeface="DIN-Medium"/>
              </a:rPr>
              <a:t>Science</a:t>
            </a:r>
            <a:r>
              <a:rPr lang="es-ES" sz="5900" b="1" dirty="0" smtClean="0">
                <a:solidFill>
                  <a:srgbClr val="FFFFFF"/>
                </a:solidFill>
                <a:latin typeface="DIN-Medium"/>
                <a:cs typeface="DIN-Medium"/>
              </a:rPr>
              <a:t> </a:t>
            </a:r>
            <a:r>
              <a:rPr lang="es-ES" sz="5900" b="1" dirty="0" err="1" smtClean="0">
                <a:solidFill>
                  <a:srgbClr val="FFFFFF"/>
                </a:solidFill>
                <a:latin typeface="DIN-Medium"/>
                <a:cs typeface="DIN-Medium"/>
              </a:rPr>
              <a:t>for</a:t>
            </a:r>
            <a:r>
              <a:rPr lang="es-ES" sz="5900" b="1" dirty="0" smtClean="0">
                <a:solidFill>
                  <a:srgbClr val="FFFFFF"/>
                </a:solidFill>
                <a:latin typeface="DIN-Medium"/>
                <a:cs typeface="DIN-Medium"/>
              </a:rPr>
              <a:t> Safety and Security</a:t>
            </a:r>
          </a:p>
          <a:p>
            <a:r>
              <a:rPr lang="es-ES" sz="3800" b="1" dirty="0" smtClean="0">
                <a:solidFill>
                  <a:srgbClr val="FFFFFF"/>
                </a:solidFill>
                <a:latin typeface="DIN-Medium"/>
                <a:cs typeface="DIN-Medium"/>
              </a:rPr>
              <a:t>ICMAT – </a:t>
            </a:r>
            <a:r>
              <a:rPr lang="es-ES" sz="3800" b="1" dirty="0" err="1" smtClean="0">
                <a:solidFill>
                  <a:srgbClr val="FFFFFF"/>
                </a:solidFill>
                <a:latin typeface="DIN-Medium"/>
                <a:cs typeface="DIN-Medium"/>
              </a:rPr>
              <a:t>DataLab</a:t>
            </a:r>
            <a:endParaRPr lang="es-ES" sz="3800" b="1" dirty="0" smtClean="0">
              <a:solidFill>
                <a:srgbClr val="FFFFFF"/>
              </a:solidFill>
              <a:latin typeface="DIN-Medium"/>
              <a:cs typeface="DIN-Medium"/>
            </a:endParaRPr>
          </a:p>
          <a:p>
            <a:endParaRPr lang="es-ES" sz="3800" b="1" dirty="0" smtClean="0">
              <a:solidFill>
                <a:srgbClr val="FFFFFF"/>
              </a:solidFill>
              <a:latin typeface="DIN-Medium"/>
              <a:cs typeface="DIN-Medium"/>
            </a:endParaRPr>
          </a:p>
          <a:p>
            <a:r>
              <a:rPr lang="es-ES" sz="3800" b="1" dirty="0" smtClean="0">
                <a:solidFill>
                  <a:srgbClr val="FFFFFF"/>
                </a:solidFill>
                <a:latin typeface="DIN-Medium"/>
                <a:cs typeface="DIN-Medium"/>
              </a:rPr>
              <a:t>David Ríos, AXA-ICMAT and Royal </a:t>
            </a:r>
            <a:r>
              <a:rPr lang="es-ES" sz="3800" b="1" dirty="0" err="1" smtClean="0">
                <a:solidFill>
                  <a:srgbClr val="FFFFFF"/>
                </a:solidFill>
                <a:latin typeface="DIN-Medium"/>
                <a:cs typeface="DIN-Medium"/>
              </a:rPr>
              <a:t>Academy</a:t>
            </a:r>
            <a:endParaRPr lang="es-ES" sz="3800" b="1" dirty="0" smtClean="0">
              <a:solidFill>
                <a:srgbClr val="FFFFFF"/>
              </a:solidFill>
              <a:latin typeface="DIN-Medium"/>
              <a:cs typeface="DIN-Medium"/>
            </a:endParaRPr>
          </a:p>
          <a:p>
            <a:endParaRPr lang="es-ES" sz="3800" b="1" dirty="0">
              <a:solidFill>
                <a:srgbClr val="FFFFFF"/>
              </a:solidFill>
              <a:latin typeface="DIN-Medium"/>
              <a:cs typeface="DIN-Medium"/>
            </a:endParaRPr>
          </a:p>
        </p:txBody>
      </p:sp>
      <p:pic>
        <p:nvPicPr>
          <p:cNvPr id="12" name="Imagen 11" descr="CSIC_alt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3" y="6083298"/>
            <a:ext cx="1572768" cy="623316"/>
          </a:xfrm>
          <a:prstGeom prst="rect">
            <a:avLst/>
          </a:prstGeom>
        </p:spPr>
      </p:pic>
      <p:pic>
        <p:nvPicPr>
          <p:cNvPr id="13" name="Imagen 12" descr="Logo-severo-ochoa-excelenci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2" y="6045265"/>
            <a:ext cx="1494365" cy="712153"/>
          </a:xfrm>
          <a:prstGeom prst="rect">
            <a:avLst/>
          </a:prstGeom>
        </p:spPr>
      </p:pic>
      <p:pic>
        <p:nvPicPr>
          <p:cNvPr id="14" name="Imagen 13" descr="UCM-sinfond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5" y="6108699"/>
            <a:ext cx="630767" cy="567690"/>
          </a:xfrm>
          <a:prstGeom prst="rect">
            <a:avLst/>
          </a:prstGeom>
        </p:spPr>
      </p:pic>
      <p:pic>
        <p:nvPicPr>
          <p:cNvPr id="15" name="Imagen 14" descr="UAM-sinfond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9" y="6164190"/>
            <a:ext cx="1258179" cy="462792"/>
          </a:xfrm>
          <a:prstGeom prst="rect">
            <a:avLst/>
          </a:prstGeom>
        </p:spPr>
      </p:pic>
      <p:pic>
        <p:nvPicPr>
          <p:cNvPr id="16" name="Imagen 15" descr="UC3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5" y="6110517"/>
            <a:ext cx="516467" cy="5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20104" y="2691044"/>
            <a:ext cx="4549490" cy="3059023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s-ES_tradnl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Founded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in 2007. </a:t>
            </a:r>
            <a:b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</a:b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New </a:t>
            </a:r>
            <a:r>
              <a:rPr lang="es-ES_tradnl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building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in 2011.</a:t>
            </a:r>
          </a:p>
          <a:p>
            <a:pPr lvl="0" rtl="0"/>
            <a:endParaRPr lang="es-ES_tradnl" sz="22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pPr lvl="0" rtl="0"/>
            <a:endParaRPr lang="es-ES_tradnl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pPr lvl="0" rtl="0"/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 </a:t>
            </a:r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joint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research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center:</a:t>
            </a:r>
            <a:b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</a:b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CSIC + UCM + UAM + UC3M</a:t>
            </a:r>
          </a:p>
          <a:p>
            <a:pPr lvl="0" rtl="0"/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pPr lvl="0" rtl="0"/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pPr lvl="0" rtl="0"/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Severo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Ochoa </a:t>
            </a:r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Excellence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Center (2011, 2016) (2017-2020)</a:t>
            </a:r>
            <a:endParaRPr lang="es-ES_tradnl" sz="22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</p:txBody>
      </p:sp>
      <p:sp>
        <p:nvSpPr>
          <p:cNvPr id="6" name="Recortar rectángulo de esquina sencilla 5"/>
          <p:cNvSpPr/>
          <p:nvPr/>
        </p:nvSpPr>
        <p:spPr>
          <a:xfrm>
            <a:off x="508859" y="2828233"/>
            <a:ext cx="197141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ortar rectángulo de esquina sencilla 10"/>
          <p:cNvSpPr/>
          <p:nvPr/>
        </p:nvSpPr>
        <p:spPr>
          <a:xfrm>
            <a:off x="522963" y="5068560"/>
            <a:ext cx="197141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508859" y="3927149"/>
            <a:ext cx="197141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Agrupar 9"/>
          <p:cNvGrpSpPr/>
          <p:nvPr/>
        </p:nvGrpSpPr>
        <p:grpSpPr>
          <a:xfrm>
            <a:off x="651937" y="1094104"/>
            <a:ext cx="8137283" cy="1282778"/>
            <a:chOff x="686176" y="1287412"/>
            <a:chExt cx="7835413" cy="1342114"/>
          </a:xfrm>
        </p:grpSpPr>
        <p:sp>
          <p:nvSpPr>
            <p:cNvPr id="12" name="Entrada manual 11"/>
            <p:cNvSpPr/>
            <p:nvPr/>
          </p:nvSpPr>
          <p:spPr>
            <a:xfrm>
              <a:off x="686176" y="1287412"/>
              <a:ext cx="7835413" cy="1342114"/>
            </a:xfrm>
            <a:prstGeom prst="flowChartManualInput">
              <a:avLst/>
            </a:prstGeom>
            <a:solidFill>
              <a:srgbClr val="FFA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rgbClr val="FFA600"/>
                </a:solidFill>
                <a:latin typeface="DIN-Medium"/>
                <a:cs typeface="DIN-Medium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006571" y="1623277"/>
              <a:ext cx="7357699" cy="54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_tradnl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ICMAT </a:t>
              </a:r>
              <a:r>
                <a:rPr lang="mr-IN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–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Medium"/>
                  <a:cs typeface="DIN-Medium"/>
                </a:rPr>
                <a:t>Institute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 of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Medium"/>
                  <a:cs typeface="DIN-Medium"/>
                </a:rPr>
                <a:t>Mathematical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Medium"/>
                  <a:cs typeface="DIN-Medium"/>
                </a:rPr>
                <a:t>Sciences</a:t>
              </a:r>
              <a:endParaRPr lang="es-ES_tradnl" sz="2800" b="1" dirty="0">
                <a:solidFill>
                  <a:schemeClr val="bg1"/>
                </a:solidFill>
                <a:latin typeface="DIN-Medium"/>
                <a:cs typeface="DIN-Medium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625" y="2557897"/>
            <a:ext cx="3903595" cy="22094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7" y="5588949"/>
            <a:ext cx="2522801" cy="9998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488" y="5671424"/>
            <a:ext cx="2558696" cy="8728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887" y="5204955"/>
            <a:ext cx="1711973" cy="15870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531" y="5306239"/>
            <a:ext cx="1271345" cy="12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574565" y="1074380"/>
            <a:ext cx="8137283" cy="695487"/>
            <a:chOff x="686176" y="1287412"/>
            <a:chExt cx="7835413" cy="727657"/>
          </a:xfrm>
        </p:grpSpPr>
        <p:sp>
          <p:nvSpPr>
            <p:cNvPr id="18" name="Entrada manual 17"/>
            <p:cNvSpPr/>
            <p:nvPr/>
          </p:nvSpPr>
          <p:spPr>
            <a:xfrm>
              <a:off x="686176" y="1287412"/>
              <a:ext cx="7835413" cy="727657"/>
            </a:xfrm>
            <a:prstGeom prst="flowChartManualInput">
              <a:avLst/>
            </a:prstGeom>
            <a:solidFill>
              <a:srgbClr val="FFA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A600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203047" y="1433093"/>
              <a:ext cx="7155312" cy="54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err="1" smtClean="0">
                  <a:solidFill>
                    <a:srgbClr val="FFFFFF"/>
                  </a:solidFill>
                  <a:latin typeface="DIN-Medium"/>
                  <a:cs typeface="DIN-Medium"/>
                </a:rPr>
                <a:t>Research</a:t>
              </a:r>
              <a:r>
                <a:rPr lang="es-ES" sz="2800" b="1" dirty="0" smtClean="0">
                  <a:solidFill>
                    <a:srgbClr val="FFFFFF"/>
                  </a:solidFill>
                  <a:latin typeface="DIN-Medium"/>
                  <a:cs typeface="DIN-Medium"/>
                </a:rPr>
                <a:t> </a:t>
              </a:r>
              <a:r>
                <a:rPr lang="es-ES" sz="2800" b="1" dirty="0" err="1" smtClean="0">
                  <a:solidFill>
                    <a:srgbClr val="FFFFFF"/>
                  </a:solidFill>
                  <a:latin typeface="DIN-Medium"/>
                  <a:cs typeface="DIN-Medium"/>
                </a:rPr>
                <a:t>funding</a:t>
              </a:r>
              <a:endParaRPr lang="es-ES" sz="2800" b="1" dirty="0" smtClean="0">
                <a:solidFill>
                  <a:srgbClr val="FFFFFF"/>
                </a:solidFill>
                <a:latin typeface="DIN-Medium"/>
                <a:cs typeface="DIN-Medium"/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712777" y="2392747"/>
            <a:ext cx="7999071" cy="3770263"/>
            <a:chOff x="865661" y="2127444"/>
            <a:chExt cx="7999071" cy="3770263"/>
          </a:xfrm>
        </p:grpSpPr>
        <p:grpSp>
          <p:nvGrpSpPr>
            <p:cNvPr id="10" name="Agrupar 9"/>
            <p:cNvGrpSpPr/>
            <p:nvPr/>
          </p:nvGrpSpPr>
          <p:grpSpPr>
            <a:xfrm>
              <a:off x="865661" y="2127444"/>
              <a:ext cx="7999071" cy="3770263"/>
              <a:chOff x="657920" y="2185777"/>
              <a:chExt cx="7999071" cy="3770263"/>
            </a:xfrm>
          </p:grpSpPr>
          <p:sp>
            <p:nvSpPr>
              <p:cNvPr id="11" name="1 CuadroTexto"/>
              <p:cNvSpPr txBox="1"/>
              <p:nvPr/>
            </p:nvSpPr>
            <p:spPr>
              <a:xfrm>
                <a:off x="956572" y="2185777"/>
                <a:ext cx="7700419" cy="377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12 ERC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grants</a:t>
                </a:r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: </a:t>
                </a: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8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Starting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+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3 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Consolidator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+ 1 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Advanced</a:t>
                </a:r>
                <a:endParaRPr lang="es-E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endParaRPr lang="es-E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4 Marie Curie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Fellowships</a:t>
                </a:r>
                <a:endParaRPr lang="es-E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endParaRPr lang="es-E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2 BBVA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Foundation</a:t>
                </a:r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projects</a:t>
                </a:r>
                <a:endParaRPr lang="es-E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endPara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1 AXA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Chair</a:t>
                </a:r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2 H2020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Projects</a:t>
                </a:r>
                <a:endParaRPr lang="es-E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endPara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22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National</a:t>
                </a:r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projects</a:t>
                </a:r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(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including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2 EXPLORA)</a:t>
                </a:r>
              </a:p>
              <a:p>
                <a:pPr marL="0" lvl="1"/>
                <a:endPara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Severo Ochoa 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(1M €/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year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)</a:t>
                </a:r>
              </a:p>
              <a:p>
                <a:pPr marL="0" lvl="1"/>
                <a:endParaRPr lang="es-E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r>
                  <a:rPr lang="es-E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6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Projects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from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</a:t>
                </a:r>
                <a:r>
                  <a:rPr lang="es-E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private</a:t>
                </a:r>
                <a:r>
                  <a:rPr lang="es-E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-Regular"/>
                    <a:cs typeface="DIN-Regular"/>
                  </a:rPr>
                  <a:t> sector</a:t>
                </a:r>
              </a:p>
              <a:p>
                <a:pPr marL="0" lvl="1"/>
                <a:endPara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  <a:p>
                <a:pPr marL="0" lvl="1"/>
                <a:endParaRPr lang="es-E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endParaRPr>
              </a:p>
            </p:txBody>
          </p:sp>
          <p:grpSp>
            <p:nvGrpSpPr>
              <p:cNvPr id="4" name="Agrupar 3"/>
              <p:cNvGrpSpPr/>
              <p:nvPr/>
            </p:nvGrpSpPr>
            <p:grpSpPr>
              <a:xfrm>
                <a:off x="657920" y="2305429"/>
                <a:ext cx="215818" cy="2379091"/>
                <a:chOff x="657920" y="2305429"/>
                <a:chExt cx="215818" cy="2379091"/>
              </a:xfrm>
            </p:grpSpPr>
            <p:sp>
              <p:nvSpPr>
                <p:cNvPr id="12" name="Recortar rectángulo de esquina sencilla 11"/>
                <p:cNvSpPr/>
                <p:nvPr/>
              </p:nvSpPr>
              <p:spPr>
                <a:xfrm>
                  <a:off x="657920" y="2305429"/>
                  <a:ext cx="215818" cy="202375"/>
                </a:xfrm>
                <a:prstGeom prst="snip1Rect">
                  <a:avLst/>
                </a:prstGeom>
                <a:solidFill>
                  <a:srgbClr val="FFA600">
                    <a:alpha val="7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" name="Recortar rectángulo de esquina sencilla 12"/>
                <p:cNvSpPr/>
                <p:nvPr/>
              </p:nvSpPr>
              <p:spPr>
                <a:xfrm>
                  <a:off x="657920" y="2773390"/>
                  <a:ext cx="215818" cy="202375"/>
                </a:xfrm>
                <a:prstGeom prst="snip1Rect">
                  <a:avLst/>
                </a:prstGeom>
                <a:solidFill>
                  <a:srgbClr val="FFA600">
                    <a:alpha val="7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4" name="Recortar rectángulo de esquina sencilla 13"/>
                <p:cNvSpPr/>
                <p:nvPr/>
              </p:nvSpPr>
              <p:spPr>
                <a:xfrm>
                  <a:off x="657920" y="3184828"/>
                  <a:ext cx="215818" cy="202375"/>
                </a:xfrm>
                <a:prstGeom prst="snip1Rect">
                  <a:avLst/>
                </a:prstGeom>
                <a:solidFill>
                  <a:srgbClr val="FFA600">
                    <a:alpha val="7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Recortar rectángulo de esquina sencilla 14"/>
                <p:cNvSpPr/>
                <p:nvPr/>
              </p:nvSpPr>
              <p:spPr>
                <a:xfrm>
                  <a:off x="657920" y="3639700"/>
                  <a:ext cx="215818" cy="202375"/>
                </a:xfrm>
                <a:prstGeom prst="snip1Rect">
                  <a:avLst/>
                </a:prstGeom>
                <a:solidFill>
                  <a:srgbClr val="FFA600">
                    <a:alpha val="7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" name="Recortar rectángulo de esquina sencilla 15"/>
                <p:cNvSpPr/>
                <p:nvPr/>
              </p:nvSpPr>
              <p:spPr>
                <a:xfrm>
                  <a:off x="657920" y="4053932"/>
                  <a:ext cx="215818" cy="202375"/>
                </a:xfrm>
                <a:prstGeom prst="snip1Rect">
                  <a:avLst/>
                </a:prstGeom>
                <a:solidFill>
                  <a:srgbClr val="FFA600">
                    <a:alpha val="7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0" name="Recortar rectángulo de esquina sencilla 19"/>
                <p:cNvSpPr/>
                <p:nvPr/>
              </p:nvSpPr>
              <p:spPr>
                <a:xfrm>
                  <a:off x="657920" y="4482145"/>
                  <a:ext cx="215818" cy="202375"/>
                </a:xfrm>
                <a:prstGeom prst="snip1Rect">
                  <a:avLst/>
                </a:prstGeom>
                <a:solidFill>
                  <a:srgbClr val="FFA600">
                    <a:alpha val="7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1" name="Recortar rectángulo de esquina sencilla 20"/>
            <p:cNvSpPr/>
            <p:nvPr/>
          </p:nvSpPr>
          <p:spPr>
            <a:xfrm>
              <a:off x="884389" y="4829655"/>
              <a:ext cx="215818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4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69740" y="1051816"/>
            <a:ext cx="8497873" cy="695486"/>
            <a:chOff x="686176" y="1287412"/>
            <a:chExt cx="7835413" cy="727657"/>
          </a:xfrm>
        </p:grpSpPr>
        <p:sp>
          <p:nvSpPr>
            <p:cNvPr id="9" name="Entrada manual 8"/>
            <p:cNvSpPr/>
            <p:nvPr/>
          </p:nvSpPr>
          <p:spPr>
            <a:xfrm>
              <a:off x="686176" y="1287412"/>
              <a:ext cx="7835413" cy="727657"/>
            </a:xfrm>
            <a:prstGeom prst="flowChartManualInput">
              <a:avLst/>
            </a:prstGeom>
            <a:solidFill>
              <a:srgbClr val="FFA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rgbClr val="FFA600"/>
                </a:solidFill>
                <a:latin typeface="DIN-Medium"/>
                <a:cs typeface="DIN-Medium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006572" y="1433093"/>
              <a:ext cx="7013749" cy="54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DataLab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Our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vision</a:t>
              </a:r>
              <a:endParaRPr lang="es-ES_tradnl" sz="2800" b="1" dirty="0" smtClean="0">
                <a:solidFill>
                  <a:schemeClr val="bg1"/>
                </a:solidFill>
                <a:latin typeface="DIN-Regular"/>
                <a:cs typeface="DIN-Regular"/>
              </a:endParaRPr>
            </a:p>
          </p:txBody>
        </p:sp>
      </p:grpSp>
      <p:sp>
        <p:nvSpPr>
          <p:cNvPr id="17" name="Elipse 16"/>
          <p:cNvSpPr/>
          <p:nvPr/>
        </p:nvSpPr>
        <p:spPr>
          <a:xfrm>
            <a:off x="430495" y="2530239"/>
            <a:ext cx="2833782" cy="2896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33145" y="5367934"/>
            <a:ext cx="17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Academia</a:t>
            </a:r>
            <a:endParaRPr lang="es-ES" sz="2800" dirty="0"/>
          </a:p>
        </p:txBody>
      </p:sp>
      <p:sp>
        <p:nvSpPr>
          <p:cNvPr id="18" name="Elipse 17"/>
          <p:cNvSpPr/>
          <p:nvPr/>
        </p:nvSpPr>
        <p:spPr>
          <a:xfrm>
            <a:off x="1772109" y="2546734"/>
            <a:ext cx="2833782" cy="2896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372014" y="5351444"/>
            <a:ext cx="17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Society</a:t>
            </a:r>
            <a:endParaRPr lang="es-ES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03025" y="3590372"/>
            <a:ext cx="177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ICMAT</a:t>
            </a:r>
          </a:p>
          <a:p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Datalab</a:t>
            </a:r>
            <a:endParaRPr lang="es-ES" sz="2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930139" y="2482377"/>
            <a:ext cx="4147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Tackle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complex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mathematical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problems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to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address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real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society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demands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Build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bridges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between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academia and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industry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Achieve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highest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standard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research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and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postgrad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training in data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science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</a:endParaRPr>
          </a:p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</a:rPr>
              <a:t>3 senior, 3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</a:rPr>
              <a:t>postdocs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</a:rPr>
              <a:t>, 9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</a:rPr>
              <a:t>PhDs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</a:rPr>
              <a:t>, 1 PM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76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10837" y="1154700"/>
            <a:ext cx="8137283" cy="695486"/>
            <a:chOff x="686176" y="1287412"/>
            <a:chExt cx="7835413" cy="727657"/>
          </a:xfrm>
        </p:grpSpPr>
        <p:sp>
          <p:nvSpPr>
            <p:cNvPr id="7" name="Entrada manual 6"/>
            <p:cNvSpPr/>
            <p:nvPr/>
          </p:nvSpPr>
          <p:spPr>
            <a:xfrm>
              <a:off x="686176" y="1287412"/>
              <a:ext cx="7835413" cy="727657"/>
            </a:xfrm>
            <a:prstGeom prst="flowChartManualInput">
              <a:avLst/>
            </a:prstGeom>
            <a:solidFill>
              <a:srgbClr val="FFA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rgbClr val="FFA600"/>
                </a:solidFill>
                <a:latin typeface="DIN-Medium"/>
                <a:cs typeface="DIN-Medium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06571" y="1433093"/>
              <a:ext cx="7013749" cy="54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_tradnl" sz="2800" b="1" dirty="0" err="1" smtClean="0">
                  <a:solidFill>
                    <a:schemeClr val="bg1"/>
                  </a:solidFill>
                  <a:latin typeface="DIN-Medium"/>
                  <a:cs typeface="DIN-Medium"/>
                </a:rPr>
                <a:t>Datalab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Medium"/>
                  <a:cs typeface="DIN-Medium"/>
                </a:rPr>
                <a:t>Research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Medium"/>
                  <a:cs typeface="DIN-Medium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Medium"/>
                  <a:cs typeface="DIN-Medium"/>
                </a:rPr>
                <a:t>lines</a:t>
              </a:r>
              <a:endParaRPr lang="es-ES_tradnl" sz="2800" b="1" dirty="0">
                <a:solidFill>
                  <a:schemeClr val="bg1"/>
                </a:solidFill>
                <a:latin typeface="DIN-Medium"/>
                <a:cs typeface="DIN-Medium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843576" y="2629564"/>
            <a:ext cx="47602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Machine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learning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Bayesian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statistics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Decision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theory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Optimization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Network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theory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Mathematical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modelling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Financial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mathematics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Stochastic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processes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Adversarial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risk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analysis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</p:txBody>
      </p:sp>
      <p:sp>
        <p:nvSpPr>
          <p:cNvPr id="11" name="Recortar rectángulo de esquina sencilla 10"/>
          <p:cNvSpPr/>
          <p:nvPr/>
        </p:nvSpPr>
        <p:spPr>
          <a:xfrm>
            <a:off x="636227" y="2743303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ortar rectángulo de esquina sencilla 11"/>
          <p:cNvSpPr/>
          <p:nvPr/>
        </p:nvSpPr>
        <p:spPr>
          <a:xfrm>
            <a:off x="654329" y="3167586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654329" y="3623027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654329" y="4039825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654329" y="4447102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ortar rectángulo de esquina sencilla 16"/>
          <p:cNvSpPr/>
          <p:nvPr/>
        </p:nvSpPr>
        <p:spPr>
          <a:xfrm>
            <a:off x="654329" y="4903013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756422" y="3013404"/>
            <a:ext cx="177358" cy="2300811"/>
            <a:chOff x="5333717" y="2498114"/>
            <a:chExt cx="177358" cy="2300811"/>
          </a:xfrm>
        </p:grpSpPr>
        <p:sp>
          <p:nvSpPr>
            <p:cNvPr id="23" name="Recortar rectángulo de esquina sencilla 22"/>
            <p:cNvSpPr/>
            <p:nvPr/>
          </p:nvSpPr>
          <p:spPr>
            <a:xfrm>
              <a:off x="5333717" y="2498114"/>
              <a:ext cx="177358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ortar rectángulo de esquina sencilla 23"/>
            <p:cNvSpPr/>
            <p:nvPr/>
          </p:nvSpPr>
          <p:spPr>
            <a:xfrm>
              <a:off x="5333717" y="2904564"/>
              <a:ext cx="177358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ecortar rectángulo de esquina sencilla 25"/>
            <p:cNvSpPr/>
            <p:nvPr/>
          </p:nvSpPr>
          <p:spPr>
            <a:xfrm>
              <a:off x="5333717" y="3683877"/>
              <a:ext cx="177358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ortar rectángulo de esquina sencilla 26"/>
            <p:cNvSpPr/>
            <p:nvPr/>
          </p:nvSpPr>
          <p:spPr>
            <a:xfrm>
              <a:off x="5333717" y="4140639"/>
              <a:ext cx="177358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cortar rectángulo de esquina sencilla 27"/>
            <p:cNvSpPr/>
            <p:nvPr/>
          </p:nvSpPr>
          <p:spPr>
            <a:xfrm>
              <a:off x="5333717" y="4596550"/>
              <a:ext cx="177358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ortar rectángulo de esquina sencilla 29"/>
          <p:cNvSpPr/>
          <p:nvPr/>
        </p:nvSpPr>
        <p:spPr>
          <a:xfrm>
            <a:off x="654329" y="5287484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ortar rectángulo de esquina sencilla 30"/>
          <p:cNvSpPr/>
          <p:nvPr/>
        </p:nvSpPr>
        <p:spPr>
          <a:xfrm>
            <a:off x="658283" y="5736794"/>
            <a:ext cx="189247" cy="202375"/>
          </a:xfrm>
          <a:prstGeom prst="snip1Rect">
            <a:avLst/>
          </a:prstGeom>
          <a:solidFill>
            <a:srgbClr val="FFA6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950276" y="2875727"/>
            <a:ext cx="476024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Prediction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of human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behaviour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Decision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support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for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complex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b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</a:b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systems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under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uncertainty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Cybersecurity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Fraud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detection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Aviation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 safety </a:t>
            </a:r>
          </a:p>
          <a:p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Counterterrorism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0693" y="2051519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Theory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756422" y="2167899"/>
            <a:ext cx="2031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rPr>
              <a:t>Applications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148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69740" y="1051816"/>
            <a:ext cx="8497873" cy="695486"/>
            <a:chOff x="686176" y="1287412"/>
            <a:chExt cx="7835413" cy="727657"/>
          </a:xfrm>
        </p:grpSpPr>
        <p:sp>
          <p:nvSpPr>
            <p:cNvPr id="3" name="Entrada manual 2"/>
            <p:cNvSpPr/>
            <p:nvPr/>
          </p:nvSpPr>
          <p:spPr>
            <a:xfrm>
              <a:off x="686176" y="1287412"/>
              <a:ext cx="7835413" cy="727657"/>
            </a:xfrm>
            <a:prstGeom prst="flowChartManualInput">
              <a:avLst/>
            </a:prstGeom>
            <a:solidFill>
              <a:srgbClr val="FFA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rgbClr val="FFA600"/>
                </a:solidFill>
                <a:latin typeface="DIN-Medium"/>
                <a:cs typeface="DIN-Medium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006572" y="1433093"/>
              <a:ext cx="7013749" cy="54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What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can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we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offer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?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652128" y="2118416"/>
            <a:ext cx="7936300" cy="4034984"/>
            <a:chOff x="693197" y="1979335"/>
            <a:chExt cx="8267357" cy="4034984"/>
          </a:xfrm>
        </p:grpSpPr>
        <p:sp>
          <p:nvSpPr>
            <p:cNvPr id="6" name="Rectángulo 5"/>
            <p:cNvSpPr/>
            <p:nvPr/>
          </p:nvSpPr>
          <p:spPr>
            <a:xfrm>
              <a:off x="1020059" y="1979335"/>
              <a:ext cx="7940495" cy="4034984"/>
            </a:xfrm>
            <a:prstGeom prst="rect">
              <a:avLst/>
            </a:prstGeom>
          </p:spPr>
          <p:txBody>
            <a:bodyPr/>
            <a:lstStyle/>
            <a:p>
              <a:pPr lvl="0"/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A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thriving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new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team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of </a:t>
              </a:r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alented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young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researchers</a:t>
              </a:r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An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open </a:t>
              </a:r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mind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to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tackle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problems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</a:p>
            <a:p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Very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g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ood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mathematical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&amp; hacking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skills</a:t>
              </a:r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Financial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support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for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PhDs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and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postdocs</a:t>
              </a:r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In-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House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HPC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cluster</a:t>
              </a:r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</p:txBody>
        </p:sp>
        <p:sp>
          <p:nvSpPr>
            <p:cNvPr id="8" name="Recortar rectángulo de esquina sencilla 7"/>
            <p:cNvSpPr/>
            <p:nvPr/>
          </p:nvSpPr>
          <p:spPr>
            <a:xfrm>
              <a:off x="724698" y="2180490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ortar rectángulo de esquina sencilla 8"/>
            <p:cNvSpPr/>
            <p:nvPr/>
          </p:nvSpPr>
          <p:spPr>
            <a:xfrm>
              <a:off x="703781" y="2885563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ortar rectángulo de esquina sencilla 9"/>
            <p:cNvSpPr/>
            <p:nvPr/>
          </p:nvSpPr>
          <p:spPr>
            <a:xfrm>
              <a:off x="693197" y="3605085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ortar rectángulo de esquina sencilla 10"/>
            <p:cNvSpPr/>
            <p:nvPr/>
          </p:nvSpPr>
          <p:spPr>
            <a:xfrm>
              <a:off x="724698" y="5038388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cortar rectángulo de esquina sencilla 11"/>
            <p:cNvSpPr/>
            <p:nvPr/>
          </p:nvSpPr>
          <p:spPr>
            <a:xfrm>
              <a:off x="703781" y="4329216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43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69740" y="1051816"/>
            <a:ext cx="8497873" cy="695486"/>
            <a:chOff x="686176" y="1287412"/>
            <a:chExt cx="7835413" cy="727657"/>
          </a:xfrm>
        </p:grpSpPr>
        <p:sp>
          <p:nvSpPr>
            <p:cNvPr id="3" name="Entrada manual 2"/>
            <p:cNvSpPr/>
            <p:nvPr/>
          </p:nvSpPr>
          <p:spPr>
            <a:xfrm>
              <a:off x="686176" y="1287412"/>
              <a:ext cx="7835413" cy="727657"/>
            </a:xfrm>
            <a:prstGeom prst="flowChartManualInput">
              <a:avLst/>
            </a:prstGeom>
            <a:solidFill>
              <a:srgbClr val="FFA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rgbClr val="FFA600"/>
                </a:solidFill>
                <a:latin typeface="DIN-Medium"/>
                <a:cs typeface="DIN-Medium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006572" y="1433093"/>
              <a:ext cx="7013749" cy="54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What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are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we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looking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</a:t>
              </a:r>
              <a:r>
                <a:rPr lang="es-ES_tradnl" sz="2800" b="1" dirty="0" err="1" smtClean="0">
                  <a:solidFill>
                    <a:schemeClr val="bg1"/>
                  </a:solidFill>
                  <a:latin typeface="DIN-Regular"/>
                  <a:cs typeface="DIN-Regular"/>
                </a:rPr>
                <a:t>for</a:t>
              </a:r>
              <a:r>
                <a:rPr lang="es-ES_tradnl" sz="2800" b="1" dirty="0" smtClean="0">
                  <a:solidFill>
                    <a:schemeClr val="bg1"/>
                  </a:solidFill>
                  <a:latin typeface="DIN-Regular"/>
                  <a:cs typeface="DIN-Regular"/>
                </a:rPr>
                <a:t> ?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662288" y="2118416"/>
            <a:ext cx="7926140" cy="4034984"/>
            <a:chOff x="703781" y="1979335"/>
            <a:chExt cx="8256773" cy="4034984"/>
          </a:xfrm>
        </p:grpSpPr>
        <p:sp>
          <p:nvSpPr>
            <p:cNvPr id="6" name="Rectángulo 5"/>
            <p:cNvSpPr/>
            <p:nvPr/>
          </p:nvSpPr>
          <p:spPr>
            <a:xfrm>
              <a:off x="1020059" y="1979335"/>
              <a:ext cx="7940495" cy="4034984"/>
            </a:xfrm>
            <a:prstGeom prst="rect">
              <a:avLst/>
            </a:prstGeom>
          </p:spPr>
          <p:txBody>
            <a:bodyPr/>
            <a:lstStyle/>
            <a:p>
              <a:pPr lvl="0"/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Interesting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projects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to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collaborate</a:t>
              </a:r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Joint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partnership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to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apply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for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large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project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funding</a:t>
              </a:r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Opportunities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for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student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exchange</a:t>
              </a:r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r>
                <a:rPr lang="es-ES_tradnl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Inspiring</a:t>
              </a:r>
              <a:r>
                <a:rPr lang="es-ES_tradn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ideas</a:t>
              </a:r>
            </a:p>
            <a:p>
              <a:pPr lvl="0"/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Advice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&amp; </a:t>
              </a:r>
              <a:r>
                <a:rPr lang="es-ES_trad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guidance</a:t>
              </a:r>
              <a:r>
                <a:rPr lang="es-ES_trad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Regular"/>
                  <a:cs typeface="DIN-Regular"/>
                </a:rPr>
                <a:t> </a:t>
              </a:r>
            </a:p>
            <a:p>
              <a:pPr lvl="0"/>
              <a:endPara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  <a:p>
              <a:pPr lvl="0"/>
              <a:endPara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-Regular"/>
                <a:cs typeface="DIN-Regular"/>
              </a:endParaRPr>
            </a:p>
          </p:txBody>
        </p:sp>
        <p:sp>
          <p:nvSpPr>
            <p:cNvPr id="8" name="Recortar rectángulo de esquina sencilla 7"/>
            <p:cNvSpPr/>
            <p:nvPr/>
          </p:nvSpPr>
          <p:spPr>
            <a:xfrm>
              <a:off x="724698" y="2180490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ortar rectángulo de esquina sencilla 8"/>
            <p:cNvSpPr/>
            <p:nvPr/>
          </p:nvSpPr>
          <p:spPr>
            <a:xfrm>
              <a:off x="703781" y="2885563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ortar rectángulo de esquina sencilla 9"/>
            <p:cNvSpPr/>
            <p:nvPr/>
          </p:nvSpPr>
          <p:spPr>
            <a:xfrm>
              <a:off x="714031" y="3605085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ortar rectángulo de esquina sencilla 10"/>
            <p:cNvSpPr/>
            <p:nvPr/>
          </p:nvSpPr>
          <p:spPr>
            <a:xfrm>
              <a:off x="724698" y="5108395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cortar rectángulo de esquina sencilla 11"/>
            <p:cNvSpPr/>
            <p:nvPr/>
          </p:nvSpPr>
          <p:spPr>
            <a:xfrm>
              <a:off x="703781" y="4349218"/>
              <a:ext cx="197141" cy="202375"/>
            </a:xfrm>
            <a:prstGeom prst="snip1Rect">
              <a:avLst/>
            </a:prstGeom>
            <a:solidFill>
              <a:srgbClr val="FFA6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61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232</Words>
  <Application>Microsoft Office PowerPoint</Application>
  <PresentationFormat>Presentación en pantalla (4:3)</PresentationFormat>
  <Paragraphs>103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Tema de Office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DRIOS</cp:lastModifiedBy>
  <cp:revision>423</cp:revision>
  <cp:lastPrinted>2014-07-25T10:36:30Z</cp:lastPrinted>
  <dcterms:created xsi:type="dcterms:W3CDTF">2013-10-29T08:15:49Z</dcterms:created>
  <dcterms:modified xsi:type="dcterms:W3CDTF">2018-05-27T21:10:28Z</dcterms:modified>
</cp:coreProperties>
</file>