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5" r:id="rId2"/>
    <p:sldId id="273" r:id="rId3"/>
    <p:sldId id="266" r:id="rId4"/>
    <p:sldId id="271" r:id="rId5"/>
    <p:sldId id="272" r:id="rId6"/>
    <p:sldId id="270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7802" autoAdjust="0"/>
  </p:normalViewPr>
  <p:slideViewPr>
    <p:cSldViewPr snapToGrid="0" showGuides="1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D674D-D701-4331-A773-CA6082B80BB7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E28A2-2001-4930-9AA1-D73F8CBC8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7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6518"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A globally active player in management education and research.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</a:rPr>
              <a:t> Accreditations by AACSB, AMBA and EQUIS make the School a prestigious “Triple Crown” business school.</a:t>
            </a:r>
          </a:p>
          <a:p>
            <a:pPr>
              <a:buFont typeface="Arial" pitchFamily="34" charset="0"/>
              <a:buNone/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889F7-7C3B-BA40-BE46-7E19F6C05879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0991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9095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748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24418" y="1700810"/>
            <a:ext cx="10943167" cy="354279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8640" b="1" spc="-24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92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348"/>
            <a:ext cx="2413000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5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4418" y="1701163"/>
            <a:ext cx="10943167" cy="354243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8640" b="1" spc="-24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92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348"/>
            <a:ext cx="2413000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55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4416" y="1702080"/>
            <a:ext cx="10944000" cy="35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8640" b="1" spc="-240">
                <a:solidFill>
                  <a:schemeClr val="tx2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18459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92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0"/>
            <a:ext cx="2413000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63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4418" y="1989288"/>
            <a:ext cx="4425969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40">
                <a:solidFill>
                  <a:schemeClr val="tx2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24418" y="5438088"/>
            <a:ext cx="4425969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92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99016" y="180000"/>
            <a:ext cx="6172923" cy="6498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0"/>
            <a:ext cx="2413000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5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24418" y="1912267"/>
            <a:ext cx="10943167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8640" b="1" spc="-24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624418" y="5848350"/>
            <a:ext cx="1094316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1" y="5654880"/>
            <a:ext cx="2969527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0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418" y="318135"/>
            <a:ext cx="1094316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360" b="1" spc="-120"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10943165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lang="en-US" sz="2400" kern="1200" noProof="0" dirty="0" smtClean="0">
                <a:solidFill>
                  <a:schemeClr val="tx2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285120" indent="-254880">
              <a:buFont typeface="Wingdings" panose="05000000000000000000" pitchFamily="2" charset="2"/>
              <a:buChar char="§"/>
              <a:defRPr sz="2400">
                <a:latin typeface="Georgia"/>
              </a:defRPr>
            </a:lvl2pPr>
            <a:lvl3pPr marL="552960" indent="-276480">
              <a:buFont typeface="Lucida Grande"/>
              <a:buChar char="-"/>
              <a:defRPr sz="2160" i="0">
                <a:solidFill>
                  <a:schemeClr val="tx1"/>
                </a:solidFill>
                <a:latin typeface="Georgia"/>
                <a:cs typeface="Georgia"/>
              </a:defRPr>
            </a:lvl3pPr>
            <a:lvl4pPr marL="950400" indent="-233280">
              <a:buFont typeface="Arial"/>
              <a:buChar char="•"/>
              <a:defRPr sz="1920" baseline="0">
                <a:latin typeface="Georgia"/>
              </a:defRPr>
            </a:lvl4pPr>
            <a:lvl5pPr marL="1304640" indent="-274320">
              <a:buFont typeface="Courier New"/>
              <a:buChar char="o"/>
              <a:defRPr sz="1680"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>
          <a:xfrm>
            <a:off x="6742608" y="6279367"/>
            <a:ext cx="48260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97F50-A208-4004-90C2-DFDB5D71DB55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29.5.2018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>
          <a:xfrm>
            <a:off x="6742608" y="6120617"/>
            <a:ext cx="4826000" cy="158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Liesiö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>
          <a:xfrm>
            <a:off x="6742608" y="6465105"/>
            <a:ext cx="4826000" cy="1619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624418" y="5847608"/>
            <a:ext cx="10943167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1" y="5654880"/>
            <a:ext cx="2969529" cy="1149120"/>
          </a:xfrm>
          <a:prstGeom prst="rect">
            <a:avLst/>
          </a:prstGeom>
        </p:spPr>
      </p:pic>
      <p:sp>
        <p:nvSpPr>
          <p:cNvPr id="9" name="Footer Placeholder 13"/>
          <p:cNvSpPr txBox="1">
            <a:spLocks/>
          </p:cNvSpPr>
          <p:nvPr userDrawn="1"/>
        </p:nvSpPr>
        <p:spPr>
          <a:xfrm>
            <a:off x="6742608" y="5948947"/>
            <a:ext cx="4826000" cy="158750"/>
          </a:xfrm>
          <a:prstGeom prst="rect">
            <a:avLst/>
          </a:prstGeom>
        </p:spPr>
        <p:txBody>
          <a:bodyPr vert="horz" lIns="109728" tIns="54864" rIns="0" bIns="54864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en-US" sz="108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6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17744" y="318135"/>
            <a:ext cx="10949840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4320" b="1" spc="-120">
                <a:solidFill>
                  <a:schemeClr val="tx2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7745" y="1513934"/>
            <a:ext cx="531743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520" b="1">
                <a:latin typeface="+mj-lt"/>
              </a:defRPr>
            </a:lvl1pPr>
            <a:lvl2pPr marL="285120" indent="-254880">
              <a:buFont typeface="Arial"/>
              <a:buChar char="•"/>
              <a:defRPr sz="2400">
                <a:latin typeface="Georgia"/>
              </a:defRPr>
            </a:lvl2pPr>
            <a:lvl3pPr marL="552960" indent="-276480">
              <a:buFont typeface="Lucida Grande"/>
              <a:buChar char="-"/>
              <a:defRPr sz="1920" i="1">
                <a:latin typeface="Georgia"/>
                <a:cs typeface="Georgia"/>
              </a:defRPr>
            </a:lvl3pPr>
            <a:lvl4pPr marL="950400" indent="-233280">
              <a:buFont typeface="Arial"/>
              <a:buChar char="•"/>
              <a:defRPr sz="1680" baseline="0">
                <a:latin typeface="Georgia"/>
              </a:defRPr>
            </a:lvl4pPr>
            <a:lvl5pPr marL="1304640" indent="-274320">
              <a:buFont typeface="Courier New"/>
              <a:buChar char="o"/>
              <a:defRPr sz="1560" baseline="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6250146" y="1513934"/>
            <a:ext cx="531743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520" b="1">
                <a:latin typeface="+mj-lt"/>
              </a:defRPr>
            </a:lvl1pPr>
            <a:lvl2pPr marL="285120" indent="-254880">
              <a:buFont typeface="Arial"/>
              <a:buChar char="•"/>
              <a:defRPr sz="2400">
                <a:latin typeface="Georgia"/>
              </a:defRPr>
            </a:lvl2pPr>
            <a:lvl3pPr marL="552960" indent="-276480">
              <a:buFont typeface="Lucida Grande"/>
              <a:buChar char="-"/>
              <a:defRPr sz="1920" i="1">
                <a:latin typeface="Georgia"/>
                <a:cs typeface="Georgia"/>
              </a:defRPr>
            </a:lvl3pPr>
            <a:lvl4pPr marL="950400" indent="-233280">
              <a:buFont typeface="Arial"/>
              <a:buChar char="•"/>
              <a:defRPr sz="1680" baseline="0">
                <a:latin typeface="Georgia"/>
              </a:defRPr>
            </a:lvl4pPr>
            <a:lvl5pPr marL="1304640" indent="-274320">
              <a:buFont typeface="Courier New"/>
              <a:buChar char="o"/>
              <a:defRPr sz="156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2D4BD-B2FA-46E0-ACAC-58961BAEDFB4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29.5.2018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Liesiö / Wallenius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624418" y="5847608"/>
            <a:ext cx="10943167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1" y="5654880"/>
            <a:ext cx="2969529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3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2" y="488951"/>
            <a:ext cx="10646833" cy="1079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2" y="1582739"/>
            <a:ext cx="10646833" cy="4135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54341-7437-4E37-80F9-0509C73DADE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99DD9-D3DD-4ACA-89E0-FF134F4FEF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9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19667" y="5765800"/>
            <a:ext cx="10780184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20003" y="381000"/>
            <a:ext cx="107807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720003" y="1685676"/>
            <a:ext cx="107807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90" indent="-212392">
              <a:buFont typeface="Arial"/>
              <a:buChar char="•"/>
              <a:defRPr sz="2000">
                <a:latin typeface="Georgia"/>
              </a:defRPr>
            </a:lvl2pPr>
            <a:lvl3pPr marL="460782" indent="-23039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969" indent="-194393">
              <a:buFont typeface="Arial"/>
              <a:buChar char="•"/>
              <a:defRPr sz="1400" baseline="0">
                <a:latin typeface="Georgia"/>
              </a:defRPr>
            </a:lvl4pPr>
            <a:lvl5pPr marL="1087157" indent="-22859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772FF-DC7D-B64A-BEB0-188ECB96F75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5/29/2018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Laitoksen nimi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5" y="5599326"/>
            <a:ext cx="3703431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32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742608" y="6021288"/>
            <a:ext cx="48260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486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t>Liesiö /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t>Wallenius</a:t>
            </a:r>
            <a:endParaRPr lang="fi-FI" dirty="0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6742608" y="6180039"/>
            <a:ext cx="48260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48640" fontAlgn="base">
              <a:spcBef>
                <a:spcPct val="0"/>
              </a:spcBef>
              <a:spcAft>
                <a:spcPct val="0"/>
              </a:spcAft>
              <a:defRPr/>
            </a:pPr>
            <a:fld id="{EB08A99E-2FCE-48C6-A1C3-378BCD477501}" type="datetime1">
              <a:rPr lang="fi-FI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defTabSz="548640" fontAlgn="base">
                <a:spcBef>
                  <a:spcPct val="0"/>
                </a:spcBef>
                <a:spcAft>
                  <a:spcPct val="0"/>
                </a:spcAft>
                <a:defRPr/>
              </a:pPr>
              <a:t>29.5.2018</a:t>
            </a:fld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742608" y="6365777"/>
            <a:ext cx="4826000" cy="161926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48640" fontAlgn="base">
              <a:spcBef>
                <a:spcPct val="0"/>
              </a:spcBef>
              <a:spcAft>
                <a:spcPct val="0"/>
              </a:spcAft>
              <a:defRPr/>
            </a:pPr>
            <a:fld id="{805BCDE0-955E-2A43-932A-046BF80DB991}" type="slidenum">
              <a:rPr lang="fi-FI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defTabSz="5486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34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548640" rtl="0" eaLnBrk="0" fontAlgn="base" hangingPunct="0">
        <a:spcBef>
          <a:spcPct val="0"/>
        </a:spcBef>
        <a:spcAft>
          <a:spcPct val="0"/>
        </a:spcAft>
        <a:defRPr sz="528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548640" rtl="0" eaLnBrk="0" fontAlgn="base" hangingPunct="0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548640" rtl="0" eaLnBrk="0" fontAlgn="base" hangingPunct="0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548640" rtl="0" eaLnBrk="0" fontAlgn="base" hangingPunct="0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548640" rtl="0" eaLnBrk="0" fontAlgn="base" hangingPunct="0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548640" algn="ctr" defTabSz="548640" rtl="0" eaLnBrk="1" fontAlgn="base" hangingPunct="1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1097280" algn="ctr" defTabSz="548640" rtl="0" eaLnBrk="1" fontAlgn="base" hangingPunct="1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645920" algn="ctr" defTabSz="548640" rtl="0" eaLnBrk="1" fontAlgn="base" hangingPunct="1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2194560" algn="ctr" defTabSz="548640" rtl="0" eaLnBrk="1" fontAlgn="base" hangingPunct="1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411480" indent="-411480" algn="l" defTabSz="54864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4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891540" indent="-342900" algn="l" defTabSz="54864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6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371600" indent="-274320" algn="l" defTabSz="54864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8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920240" indent="-274320" algn="l" defTabSz="54864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468880" indent="-274320" algn="l" defTabSz="54864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576" y="1700810"/>
            <a:ext cx="9848850" cy="1814600"/>
          </a:xfrm>
        </p:spPr>
        <p:txBody>
          <a:bodyPr/>
          <a:lstStyle/>
          <a:p>
            <a:r>
              <a:rPr lang="en-US" sz="6480" dirty="0"/>
              <a:t>Management Science </a:t>
            </a:r>
            <a:br>
              <a:rPr lang="en-US" sz="6480" dirty="0"/>
            </a:br>
            <a:r>
              <a:rPr lang="en-US" sz="6480" dirty="0"/>
              <a:t>@ Aalto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7" y="4206687"/>
            <a:ext cx="6594504" cy="1901011"/>
          </a:xfrm>
        </p:spPr>
        <p:txBody>
          <a:bodyPr>
            <a:normAutofit/>
          </a:bodyPr>
          <a:lstStyle/>
          <a:p>
            <a:pPr eaLnBrk="1" hangingPunct="1"/>
            <a:r>
              <a:rPr lang="en-US" i="0" dirty="0"/>
              <a:t>Juuso Liesiö, </a:t>
            </a:r>
            <a:r>
              <a:rPr lang="en-US" i="0" dirty="0" err="1"/>
              <a:t>Dr.Sc</a:t>
            </a:r>
            <a:r>
              <a:rPr lang="en-US" i="0" dirty="0"/>
              <a:t>. (Tech)</a:t>
            </a:r>
          </a:p>
          <a:p>
            <a:pPr eaLnBrk="1" hangingPunct="1"/>
            <a:r>
              <a:rPr lang="en-US" i="0" dirty="0"/>
              <a:t>Assistant Professor of Management Science  </a:t>
            </a:r>
          </a:p>
          <a:p>
            <a:pPr eaLnBrk="1" hangingPunct="1"/>
            <a:r>
              <a:rPr lang="en-US" i="0" dirty="0"/>
              <a:t>Department of Information and Service </a:t>
            </a:r>
            <a:r>
              <a:rPr lang="en-US" i="0" dirty="0" smtClean="0"/>
              <a:t>Management</a:t>
            </a:r>
            <a:endParaRPr lang="en-US" i="0" dirty="0"/>
          </a:p>
          <a:p>
            <a:pPr eaLnBrk="1" hangingPunct="1"/>
            <a:r>
              <a:rPr lang="en-US" i="0" dirty="0"/>
              <a:t>Aalto University School of Business</a:t>
            </a:r>
          </a:p>
          <a:p>
            <a:pPr eaLnBrk="1" hangingPunct="1"/>
            <a:r>
              <a:rPr lang="en-US" i="0" dirty="0"/>
              <a:t>juuso.liesio@aalto.fi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6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868" y="916034"/>
            <a:ext cx="5562600" cy="47910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403" y="916034"/>
            <a:ext cx="4357742" cy="273601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Aalto University</a:t>
            </a:r>
            <a:endParaRPr lang="fi-FI" dirty="0"/>
          </a:p>
        </p:txBody>
      </p:sp>
      <p:sp>
        <p:nvSpPr>
          <p:cNvPr id="9" name="Right Arrow 8"/>
          <p:cNvSpPr/>
          <p:nvPr/>
        </p:nvSpPr>
        <p:spPr>
          <a:xfrm rot="20738407" flipH="1">
            <a:off x="4756651" y="2099054"/>
            <a:ext cx="2678698" cy="44781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160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8097605" y="1615752"/>
            <a:ext cx="1364985" cy="25266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54864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60" b="1" kern="1200" spc="-120">
                <a:solidFill>
                  <a:schemeClr val="tx2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548640" rtl="0" eaLnBrk="0" fontAlgn="base" hangingPunct="0">
              <a:spcBef>
                <a:spcPct val="0"/>
              </a:spcBef>
              <a:spcAft>
                <a:spcPct val="0"/>
              </a:spcAft>
              <a:defRPr sz="528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548640" rtl="0" eaLnBrk="0" fontAlgn="base" hangingPunct="0">
              <a:spcBef>
                <a:spcPct val="0"/>
              </a:spcBef>
              <a:spcAft>
                <a:spcPct val="0"/>
              </a:spcAft>
              <a:defRPr sz="528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548640" rtl="0" eaLnBrk="0" fontAlgn="base" hangingPunct="0">
              <a:spcBef>
                <a:spcPct val="0"/>
              </a:spcBef>
              <a:spcAft>
                <a:spcPct val="0"/>
              </a:spcAft>
              <a:defRPr sz="528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548640" rtl="0" eaLnBrk="0" fontAlgn="base" hangingPunct="0">
              <a:spcBef>
                <a:spcPct val="0"/>
              </a:spcBef>
              <a:spcAft>
                <a:spcPct val="0"/>
              </a:spcAft>
              <a:defRPr sz="528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548640" algn="ctr" defTabSz="548640" rtl="0" eaLnBrk="1" fontAlgn="base" hangingPunct="1">
              <a:spcBef>
                <a:spcPct val="0"/>
              </a:spcBef>
              <a:spcAft>
                <a:spcPct val="0"/>
              </a:spcAft>
              <a:defRPr sz="528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1097280" algn="ctr" defTabSz="548640" rtl="0" eaLnBrk="1" fontAlgn="base" hangingPunct="1">
              <a:spcBef>
                <a:spcPct val="0"/>
              </a:spcBef>
              <a:spcAft>
                <a:spcPct val="0"/>
              </a:spcAft>
              <a:defRPr sz="528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645920" algn="ctr" defTabSz="548640" rtl="0" eaLnBrk="1" fontAlgn="base" hangingPunct="1">
              <a:spcBef>
                <a:spcPct val="0"/>
              </a:spcBef>
              <a:spcAft>
                <a:spcPct val="0"/>
              </a:spcAft>
              <a:defRPr sz="528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2194560" algn="ctr" defTabSz="548640" rtl="0" eaLnBrk="1" fontAlgn="base" hangingPunct="1">
              <a:spcBef>
                <a:spcPct val="0"/>
              </a:spcBef>
              <a:spcAft>
                <a:spcPct val="0"/>
              </a:spcAft>
              <a:defRPr sz="528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en-US" sz="2000" dirty="0" smtClean="0"/>
              <a:t>Aalto </a:t>
            </a:r>
          </a:p>
          <a:p>
            <a:r>
              <a:rPr lang="en-US" sz="2000" dirty="0" smtClean="0"/>
              <a:t> (SCI, ELEC, CHEM…)</a:t>
            </a:r>
            <a:endParaRPr lang="fi-FI" sz="2000" dirty="0"/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9796638" y="2222900"/>
            <a:ext cx="628033" cy="25266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54864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60" b="1" kern="1200" spc="-120">
                <a:solidFill>
                  <a:schemeClr val="tx2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548640" rtl="0" eaLnBrk="0" fontAlgn="base" hangingPunct="0">
              <a:spcBef>
                <a:spcPct val="0"/>
              </a:spcBef>
              <a:spcAft>
                <a:spcPct val="0"/>
              </a:spcAft>
              <a:defRPr sz="528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548640" rtl="0" eaLnBrk="0" fontAlgn="base" hangingPunct="0">
              <a:spcBef>
                <a:spcPct val="0"/>
              </a:spcBef>
              <a:spcAft>
                <a:spcPct val="0"/>
              </a:spcAft>
              <a:defRPr sz="528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548640" rtl="0" eaLnBrk="0" fontAlgn="base" hangingPunct="0">
              <a:spcBef>
                <a:spcPct val="0"/>
              </a:spcBef>
              <a:spcAft>
                <a:spcPct val="0"/>
              </a:spcAft>
              <a:defRPr sz="528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548640" rtl="0" eaLnBrk="0" fontAlgn="base" hangingPunct="0">
              <a:spcBef>
                <a:spcPct val="0"/>
              </a:spcBef>
              <a:spcAft>
                <a:spcPct val="0"/>
              </a:spcAft>
              <a:defRPr sz="528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548640" algn="ctr" defTabSz="548640" rtl="0" eaLnBrk="1" fontAlgn="base" hangingPunct="1">
              <a:spcBef>
                <a:spcPct val="0"/>
              </a:spcBef>
              <a:spcAft>
                <a:spcPct val="0"/>
              </a:spcAft>
              <a:defRPr sz="528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1097280" algn="ctr" defTabSz="548640" rtl="0" eaLnBrk="1" fontAlgn="base" hangingPunct="1">
              <a:spcBef>
                <a:spcPct val="0"/>
              </a:spcBef>
              <a:spcAft>
                <a:spcPct val="0"/>
              </a:spcAft>
              <a:defRPr sz="528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645920" algn="ctr" defTabSz="548640" rtl="0" eaLnBrk="1" fontAlgn="base" hangingPunct="1">
              <a:spcBef>
                <a:spcPct val="0"/>
              </a:spcBef>
              <a:spcAft>
                <a:spcPct val="0"/>
              </a:spcAft>
              <a:defRPr sz="528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2194560" algn="ctr" defTabSz="548640" rtl="0" eaLnBrk="1" fontAlgn="base" hangingPunct="1">
              <a:spcBef>
                <a:spcPct val="0"/>
              </a:spcBef>
              <a:spcAft>
                <a:spcPct val="0"/>
              </a:spcAft>
              <a:defRPr sz="528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en-US" sz="2000" dirty="0" smtClean="0"/>
              <a:t>Aalto BIZ</a:t>
            </a:r>
          </a:p>
        </p:txBody>
      </p:sp>
    </p:spTree>
    <p:extLst>
      <p:ext uri="{BB962C8B-B14F-4D97-AF65-F5344CB8AC3E}">
        <p14:creationId xmlns:p14="http://schemas.microsoft.com/office/powerpoint/2010/main" val="119089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Aalto University School of Business (Aalto BIZ)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1275290" y="3124196"/>
            <a:ext cx="8085599" cy="2263549"/>
          </a:xfrm>
        </p:spPr>
        <p:txBody>
          <a:bodyPr/>
          <a:lstStyle/>
          <a:p>
            <a:r>
              <a:rPr lang="en-US" sz="1920" dirty="0"/>
              <a:t>The leading business school in Finland</a:t>
            </a:r>
          </a:p>
          <a:p>
            <a:r>
              <a:rPr lang="en-US" sz="1920" b="0" dirty="0">
                <a:latin typeface="Georgia" pitchFamily="18" charset="0"/>
              </a:rPr>
              <a:t>Global business school rankings by </a:t>
            </a:r>
            <a:br>
              <a:rPr lang="en-US" sz="1920" b="0" dirty="0">
                <a:latin typeface="Georgia" pitchFamily="18" charset="0"/>
              </a:rPr>
            </a:br>
            <a:r>
              <a:rPr lang="en-US" sz="1920" b="0" dirty="0">
                <a:latin typeface="Georgia" pitchFamily="18" charset="0"/>
              </a:rPr>
              <a:t>Financial Times 2015:</a:t>
            </a:r>
          </a:p>
          <a:p>
            <a:pPr marL="580477" lvl="1" indent="-342887">
              <a:buFont typeface="Arial" pitchFamily="34" charset="0"/>
              <a:buChar char="•"/>
            </a:pPr>
            <a:r>
              <a:rPr lang="en-US" sz="1680" dirty="0">
                <a:latin typeface="Georgia" pitchFamily="18" charset="0"/>
              </a:rPr>
              <a:t>Master’s in Management: #54</a:t>
            </a:r>
          </a:p>
          <a:p>
            <a:pPr marL="580477" lvl="1" indent="-342887">
              <a:buFont typeface="Arial" pitchFamily="34" charset="0"/>
              <a:buChar char="•"/>
            </a:pPr>
            <a:r>
              <a:rPr lang="en-US" sz="1680" dirty="0">
                <a:latin typeface="Georgia" pitchFamily="18" charset="0"/>
              </a:rPr>
              <a:t>CEMS MIM Master’s in Management: #4</a:t>
            </a:r>
          </a:p>
          <a:p>
            <a:pPr marL="580477" lvl="1" indent="-342887">
              <a:buFont typeface="Arial" pitchFamily="34" charset="0"/>
              <a:buChar char="•"/>
            </a:pPr>
            <a:r>
              <a:rPr lang="en-US" sz="1680" dirty="0">
                <a:latin typeface="Georgia" pitchFamily="18" charset="0"/>
              </a:rPr>
              <a:t>Aalto Executive MBA: The best in the Nordic countries</a:t>
            </a:r>
          </a:p>
          <a:p>
            <a:r>
              <a:rPr lang="en-US" sz="1920" dirty="0"/>
              <a:t/>
            </a:r>
            <a:br>
              <a:rPr lang="en-US" sz="1920" dirty="0"/>
            </a:br>
            <a:r>
              <a:rPr lang="en-US" sz="1920" dirty="0"/>
              <a:t>Vision: </a:t>
            </a:r>
            <a:r>
              <a:rPr lang="en-US" sz="1920" b="0" dirty="0">
                <a:latin typeface="Georgia" pitchFamily="18" charset="0"/>
              </a:rPr>
              <a:t>Towards ’top ten’ in Europe by 2020</a:t>
            </a:r>
          </a:p>
          <a:p>
            <a:endParaRPr lang="en-US" sz="1600" b="0" dirty="0">
              <a:latin typeface="Georgia" pitchFamily="18" charset="0"/>
            </a:endParaRPr>
          </a:p>
          <a:p>
            <a:endParaRPr lang="en-US" sz="1600" dirty="0"/>
          </a:p>
        </p:txBody>
      </p:sp>
      <p:pic>
        <p:nvPicPr>
          <p:cNvPr id="44" name="Picture 2" descr="http://saunders.rit.edu/images/AACS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460" y="1636344"/>
            <a:ext cx="738676" cy="7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249854" y="2490138"/>
            <a:ext cx="115988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 dirty="0"/>
              <a:t>2007−</a:t>
            </a:r>
          </a:p>
        </p:txBody>
      </p:sp>
      <p:sp>
        <p:nvSpPr>
          <p:cNvPr id="46" name="TextBox 4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962797" y="2490138"/>
            <a:ext cx="115988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 dirty="0"/>
              <a:t>1997− </a:t>
            </a:r>
          </a:p>
        </p:txBody>
      </p:sp>
      <p:pic>
        <p:nvPicPr>
          <p:cNvPr id="15366" name="Picture 6" descr="http://www.24-7pressrelease.com/attachments/027/press_release_distribution_0276878_523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338" y="1654527"/>
            <a:ext cx="813796" cy="62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478835" y="2490138"/>
            <a:ext cx="115988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 dirty="0"/>
              <a:t>1998− </a:t>
            </a:r>
          </a:p>
        </p:txBody>
      </p:sp>
      <p:pic>
        <p:nvPicPr>
          <p:cNvPr id="15368" name="Picture 8" descr="http://www.brandsoftheworld.com/sites/default/files/styles/logo-original-577x577/public/052011/cems_logo_sign_4c_proces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23" b="38205"/>
          <a:stretch/>
        </p:blipFill>
        <p:spPr bwMode="auto">
          <a:xfrm>
            <a:off x="6875073" y="1435927"/>
            <a:ext cx="1081513" cy="71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835887" y="2490138"/>
            <a:ext cx="115988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 dirty="0"/>
              <a:t>1998−</a:t>
            </a:r>
          </a:p>
        </p:txBody>
      </p:sp>
      <p:pic>
        <p:nvPicPr>
          <p:cNvPr id="15372" name="Picture 12" descr="http://www.unisg.ch/%7E/contentGraphic/A1E515775BC44FB4A1C4F1B0CDDC55D2.ashx?tmpl=1&amp;la=en&amp;ts=40347.338329317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" t="4190" r="4391" b="13282"/>
          <a:stretch/>
        </p:blipFill>
        <p:spPr bwMode="auto">
          <a:xfrm>
            <a:off x="8264060" y="1803190"/>
            <a:ext cx="1087270" cy="48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227752" y="2490138"/>
            <a:ext cx="115988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 dirty="0"/>
              <a:t>2001− </a:t>
            </a:r>
          </a:p>
        </p:txBody>
      </p:sp>
      <p:sp>
        <p:nvSpPr>
          <p:cNvPr id="18" name="Oval 17"/>
          <p:cNvSpPr/>
          <p:nvPr/>
        </p:nvSpPr>
        <p:spPr>
          <a:xfrm>
            <a:off x="6808577" y="3355970"/>
            <a:ext cx="1800000" cy="1800000"/>
          </a:xfrm>
          <a:prstGeom prst="ellipse">
            <a:avLst/>
          </a:prstGeom>
          <a:solidFill>
            <a:srgbClr val="33993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i="1" dirty="0">
                <a:latin typeface="Georgia" pitchFamily="18" charset="0"/>
                <a:ea typeface="ＭＳ Ｐゴシック" pitchFamily="34" charset="-128"/>
                <a:cs typeface="Arial" pitchFamily="34" charset="0"/>
              </a:rPr>
              <a:t>104 faculty members (incl. 77 professors)</a:t>
            </a:r>
          </a:p>
          <a:p>
            <a:pPr algn="ctr"/>
            <a:r>
              <a:rPr lang="en-US" sz="1200" i="1" dirty="0">
                <a:latin typeface="Georgia" pitchFamily="18" charset="0"/>
                <a:ea typeface="ＭＳ Ｐゴシック" pitchFamily="34" charset="-128"/>
                <a:cs typeface="Arial" pitchFamily="34" charset="0"/>
              </a:rPr>
              <a:t>+ 20 post docs </a:t>
            </a:r>
            <a:br>
              <a:rPr lang="en-US" sz="1200" i="1" dirty="0">
                <a:latin typeface="Georgia" pitchFamily="18" charset="0"/>
                <a:ea typeface="ＭＳ Ｐゴシック" pitchFamily="34" charset="-128"/>
                <a:cs typeface="Arial" pitchFamily="34" charset="0"/>
              </a:rPr>
            </a:br>
            <a:r>
              <a:rPr lang="en-US" sz="1200" i="1" dirty="0">
                <a:latin typeface="Georgia" pitchFamily="18" charset="0"/>
                <a:ea typeface="ＭＳ Ｐゴシック" pitchFamily="34" charset="-128"/>
                <a:cs typeface="Arial" pitchFamily="34" charset="0"/>
              </a:rPr>
              <a:t>+ visiting faculty</a:t>
            </a:r>
          </a:p>
        </p:txBody>
      </p:sp>
      <p:sp>
        <p:nvSpPr>
          <p:cNvPr id="19" name="Oval 18"/>
          <p:cNvSpPr/>
          <p:nvPr/>
        </p:nvSpPr>
        <p:spPr>
          <a:xfrm>
            <a:off x="8349600" y="3355970"/>
            <a:ext cx="1800000" cy="1800000"/>
          </a:xfrm>
          <a:prstGeom prst="ellipse">
            <a:avLst/>
          </a:prstGeom>
          <a:solidFill>
            <a:srgbClr val="33993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i="1" dirty="0">
                <a:latin typeface="Georgia" pitchFamily="18" charset="0"/>
                <a:ea typeface="ＭＳ Ｐゴシック" pitchFamily="34" charset="-128"/>
                <a:cs typeface="Arial" pitchFamily="34" charset="0"/>
              </a:rPr>
              <a:t>3,600 B.Sc. &amp; M.Sc. students</a:t>
            </a:r>
          </a:p>
          <a:p>
            <a:pPr algn="ctr"/>
            <a:r>
              <a:rPr lang="en-US" sz="1200" i="1" dirty="0">
                <a:latin typeface="Georgia" pitchFamily="18" charset="0"/>
                <a:ea typeface="ＭＳ Ｐゴシック" pitchFamily="34" charset="-128"/>
                <a:cs typeface="Arial" pitchFamily="34" charset="0"/>
              </a:rPr>
              <a:t>270 Doctoral students</a:t>
            </a:r>
          </a:p>
          <a:p>
            <a:pPr algn="ctr"/>
            <a:r>
              <a:rPr lang="en-US" sz="1200" i="1" dirty="0">
                <a:latin typeface="Georgia" pitchFamily="18" charset="0"/>
                <a:ea typeface="ＭＳ Ｐゴシック" pitchFamily="34" charset="-128"/>
                <a:cs typeface="Arial" pitchFamily="34" charset="0"/>
              </a:rPr>
              <a:t>+ MBA students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5"/>
          </p:nvPr>
        </p:nvSpPr>
        <p:spPr>
          <a:xfrm>
            <a:off x="6464300" y="6111875"/>
            <a:ext cx="3619500" cy="185738"/>
          </a:xfrm>
        </p:spPr>
        <p:txBody>
          <a:bodyPr/>
          <a:lstStyle/>
          <a:p>
            <a:pPr>
              <a:defRPr/>
            </a:pPr>
            <a:fld id="{BCA772FF-DC7D-B64A-BEB0-188ECB96F750}" type="datetime1">
              <a:rPr lang="fi-FI" smtClean="0"/>
              <a:t>29.5.2018</a:t>
            </a:fld>
            <a:endParaRPr lang="fi-FI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464300" y="6297613"/>
            <a:ext cx="3619500" cy="161926"/>
          </a:xfrm>
        </p:spPr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3</a:t>
            </a:fld>
            <a:endParaRPr lang="fi-FI" dirty="0"/>
          </a:p>
        </p:txBody>
      </p:sp>
      <p:pic>
        <p:nvPicPr>
          <p:cNvPr id="1026" name="Picture 2" descr="\\home.org.aalto.fi\ollikain\data\Desktop\AMBA-logo-Acc-Colou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890" y="1754023"/>
            <a:ext cx="1667610" cy="50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44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Aalto BIZ 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5/29/2018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9713"/>
            <a:ext cx="6031825" cy="37660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39" y="288826"/>
            <a:ext cx="5524500" cy="383857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233939" y="2585258"/>
            <a:ext cx="5669280" cy="2883080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4"/>
          </p:nvPr>
        </p:nvSpPr>
        <p:spPr>
          <a:xfrm>
            <a:off x="7343174" y="4070952"/>
            <a:ext cx="3624868" cy="1397386"/>
          </a:xfrm>
          <a:ln>
            <a:noFill/>
          </a:ln>
        </p:spPr>
        <p:txBody>
          <a:bodyPr>
            <a:normAutofit/>
          </a:bodyPr>
          <a:lstStyle/>
          <a:p>
            <a:pPr lvl="1"/>
            <a:r>
              <a:rPr lang="en-US" sz="2160" dirty="0" smtClean="0"/>
              <a:t>Research groups:</a:t>
            </a:r>
            <a:endParaRPr lang="en-US" sz="2160" dirty="0"/>
          </a:p>
          <a:p>
            <a:pPr marL="641872" lvl="2" indent="-411480">
              <a:buFont typeface="+mj-lt"/>
              <a:buAutoNum type="arabicPeriod"/>
            </a:pPr>
            <a:r>
              <a:rPr lang="en-US" sz="1680" i="0" dirty="0"/>
              <a:t>Information System Science </a:t>
            </a:r>
          </a:p>
          <a:p>
            <a:pPr marL="641872" lvl="2" indent="-411480">
              <a:buFont typeface="+mj-lt"/>
              <a:buAutoNum type="arabicPeriod"/>
            </a:pPr>
            <a:r>
              <a:rPr lang="en-US" sz="1680" i="0" dirty="0"/>
              <a:t>Logistics </a:t>
            </a:r>
          </a:p>
          <a:p>
            <a:pPr marL="641872" lvl="2" indent="-411480">
              <a:buFont typeface="+mj-lt"/>
              <a:buAutoNum type="arabicPeriod"/>
            </a:pPr>
            <a:r>
              <a:rPr lang="en-US" sz="1680" i="0" dirty="0">
                <a:solidFill>
                  <a:schemeClr val="accent1"/>
                </a:solidFill>
              </a:rPr>
              <a:t>Management Science</a:t>
            </a:r>
          </a:p>
          <a:p>
            <a:pPr marL="230392" lvl="2" indent="0">
              <a:buNone/>
            </a:pPr>
            <a:endParaRPr lang="en-US" sz="1680" i="0" dirty="0">
              <a:solidFill>
                <a:schemeClr val="accent1"/>
              </a:solidFill>
            </a:endParaRPr>
          </a:p>
          <a:p>
            <a:pPr marL="230392" lvl="2" indent="0">
              <a:buNone/>
            </a:pPr>
            <a:endParaRPr lang="en-US" sz="1680" i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Grp="1" noChangeArrowheads="1"/>
          </p:cNvSpPr>
          <p:nvPr>
            <p:ph sz="quarter" idx="14"/>
          </p:nvPr>
        </p:nvSpPr>
        <p:spPr bwMode="auto">
          <a:xfrm>
            <a:off x="1293753" y="710114"/>
            <a:ext cx="9702719" cy="142274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lIns="0" tIns="0" rIns="0" bIns="0"/>
          <a:lstStyle>
            <a:lvl1pPr eaLnBrk="0" hangingPunct="0">
              <a:defRPr sz="8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1735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1735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1735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1735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lnSpc>
                <a:spcPct val="85000"/>
              </a:lnSpc>
              <a:defRPr/>
            </a:pPr>
            <a:endParaRPr lang="en-US" sz="1680" dirty="0"/>
          </a:p>
          <a:p>
            <a:pPr algn="just" eaLnBrk="1" hangingPunct="1">
              <a:lnSpc>
                <a:spcPct val="85000"/>
              </a:lnSpc>
              <a:defRPr/>
            </a:pPr>
            <a:r>
              <a:rPr lang="en-US" sz="2400" b="0" dirty="0">
                <a:latin typeface="+mn-lt"/>
              </a:rPr>
              <a:t>Management Science deals with the application of advanced analytical methods </a:t>
            </a:r>
            <a:r>
              <a:rPr lang="en-US" sz="2400" b="0" dirty="0">
                <a:solidFill>
                  <a:schemeClr val="accent1"/>
                </a:solidFill>
                <a:latin typeface="+mn-lt"/>
              </a:rPr>
              <a:t>to help make better decisions</a:t>
            </a:r>
            <a:r>
              <a:rPr lang="en-US" sz="2400" b="0" dirty="0">
                <a:latin typeface="+mn-lt"/>
              </a:rPr>
              <a:t>. The term business analytics is sometimes used as a synonym for management science. </a:t>
            </a:r>
          </a:p>
          <a:p>
            <a:pPr algn="just" eaLnBrk="1" hangingPunct="1">
              <a:lnSpc>
                <a:spcPct val="85000"/>
              </a:lnSpc>
              <a:defRPr/>
            </a:pPr>
            <a:endParaRPr lang="en-US" sz="2400" b="0" dirty="0">
              <a:latin typeface="+mn-lt"/>
            </a:endParaRPr>
          </a:p>
          <a:p>
            <a:pPr algn="just" eaLnBrk="1" hangingPunct="1">
              <a:lnSpc>
                <a:spcPct val="85000"/>
              </a:lnSpc>
              <a:defRPr/>
            </a:pPr>
            <a:endParaRPr lang="en-US" sz="2400" b="0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just" eaLnBrk="1" hangingPunct="1">
              <a:lnSpc>
                <a:spcPct val="85000"/>
              </a:lnSpc>
              <a:defRPr/>
            </a:pPr>
            <a:endParaRPr lang="fi-FI" altLang="fi-FI" sz="1680" dirty="0">
              <a:solidFill>
                <a:schemeClr val="accent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603" y="381000"/>
            <a:ext cx="9702719" cy="455712"/>
          </a:xfrm>
        </p:spPr>
        <p:txBody>
          <a:bodyPr/>
          <a:lstStyle/>
          <a:p>
            <a:r>
              <a:rPr lang="en-US" dirty="0" smtClean="0"/>
              <a:t>Management Science = Science of Better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/>
              <a:t>5/29/2018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Department of Information and Service Economy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5</a:t>
            </a:fld>
            <a:endParaRPr lang="fi-FI" dirty="0"/>
          </a:p>
        </p:txBody>
      </p:sp>
      <p:sp>
        <p:nvSpPr>
          <p:cNvPr id="8" name="Rounded Rectangle 7"/>
          <p:cNvSpPr/>
          <p:nvPr/>
        </p:nvSpPr>
        <p:spPr>
          <a:xfrm>
            <a:off x="6217626" y="2402594"/>
            <a:ext cx="4544492" cy="318664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9" name="Rounded Rectangle 8"/>
          <p:cNvSpPr/>
          <p:nvPr/>
        </p:nvSpPr>
        <p:spPr>
          <a:xfrm>
            <a:off x="1514298" y="2402594"/>
            <a:ext cx="4283902" cy="318664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0" name="TextBox 9"/>
          <p:cNvSpPr txBox="1"/>
          <p:nvPr/>
        </p:nvSpPr>
        <p:spPr>
          <a:xfrm>
            <a:off x="1814924" y="2643095"/>
            <a:ext cx="4088495" cy="30285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/>
              <a:t>Techniques: </a:t>
            </a:r>
          </a:p>
          <a:p>
            <a:pPr marL="411480" indent="-411480">
              <a:buFont typeface="Courier New" panose="02070309020205020404" pitchFamily="49" charset="0"/>
              <a:buChar char="o"/>
            </a:pPr>
            <a:r>
              <a:rPr lang="en-US" sz="2160" dirty="0">
                <a:latin typeface="Georgia" panose="02040502050405020303" pitchFamily="18" charset="0"/>
              </a:rPr>
              <a:t>Mathematical optimization</a:t>
            </a:r>
          </a:p>
          <a:p>
            <a:pPr marL="411480" indent="-411480">
              <a:buFont typeface="Courier New" panose="02070309020205020404" pitchFamily="49" charset="0"/>
              <a:buChar char="o"/>
            </a:pPr>
            <a:r>
              <a:rPr lang="en-US" sz="2160" dirty="0">
                <a:latin typeface="Georgia" panose="02040502050405020303" pitchFamily="18" charset="0"/>
              </a:rPr>
              <a:t>Data analytics</a:t>
            </a:r>
          </a:p>
          <a:p>
            <a:pPr marL="411480" indent="-411480">
              <a:buFont typeface="Courier New" panose="02070309020205020404" pitchFamily="49" charset="0"/>
              <a:buChar char="o"/>
            </a:pPr>
            <a:r>
              <a:rPr lang="en-US" sz="2160" dirty="0">
                <a:latin typeface="Georgia" panose="02040502050405020303" pitchFamily="18" charset="0"/>
              </a:rPr>
              <a:t>Decision analysis</a:t>
            </a:r>
          </a:p>
          <a:p>
            <a:pPr marL="411480" indent="-411480">
              <a:buFont typeface="Courier New" panose="02070309020205020404" pitchFamily="49" charset="0"/>
              <a:buChar char="o"/>
            </a:pPr>
            <a:r>
              <a:rPr lang="en-US" sz="2160" dirty="0">
                <a:latin typeface="Georgia" panose="02040502050405020303" pitchFamily="18" charset="0"/>
              </a:rPr>
              <a:t>MCDM</a:t>
            </a:r>
          </a:p>
          <a:p>
            <a:pPr marL="411480" indent="-411480">
              <a:buFont typeface="Courier New" panose="02070309020205020404" pitchFamily="49" charset="0"/>
              <a:buChar char="o"/>
            </a:pPr>
            <a:r>
              <a:rPr lang="en-US" sz="2160" dirty="0">
                <a:latin typeface="Georgia" panose="02040502050405020303" pitchFamily="18" charset="0"/>
              </a:rPr>
              <a:t>Efficiency Analysis </a:t>
            </a:r>
          </a:p>
          <a:p>
            <a:pPr marL="411480" indent="-411480">
              <a:buFont typeface="Courier New" panose="02070309020205020404" pitchFamily="49" charset="0"/>
              <a:buChar char="o"/>
            </a:pPr>
            <a:r>
              <a:rPr lang="en-US" sz="2160" dirty="0">
                <a:latin typeface="Georgia" panose="02040502050405020303" pitchFamily="18" charset="0"/>
              </a:rPr>
              <a:t>Statistics</a:t>
            </a:r>
          </a:p>
          <a:p>
            <a:pPr marL="411480" indent="-411480">
              <a:buFont typeface="Courier New" panose="02070309020205020404" pitchFamily="49" charset="0"/>
              <a:buChar char="o"/>
            </a:pPr>
            <a:r>
              <a:rPr lang="en-US" sz="2160" dirty="0">
                <a:latin typeface="Georgia" panose="02040502050405020303" pitchFamily="18" charset="0"/>
              </a:rPr>
              <a:t>Simulation</a:t>
            </a:r>
          </a:p>
          <a:p>
            <a:pPr marL="411480" indent="-411480">
              <a:buFont typeface="Wingdings" panose="05000000000000000000" pitchFamily="2" charset="2"/>
              <a:buChar char="Ø"/>
            </a:pPr>
            <a:endParaRPr lang="en-US" sz="216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91956" y="2660737"/>
            <a:ext cx="4088495" cy="30285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/>
              <a:t>Application areas: </a:t>
            </a:r>
          </a:p>
          <a:p>
            <a:pPr marL="411480" indent="-411480">
              <a:buFont typeface="Courier New" panose="02070309020205020404" pitchFamily="49" charset="0"/>
              <a:buChar char="o"/>
            </a:pPr>
            <a:r>
              <a:rPr lang="en-US" sz="2160" dirty="0">
                <a:latin typeface="Georgia" panose="02040502050405020303" pitchFamily="18" charset="0"/>
              </a:rPr>
              <a:t>Logistics</a:t>
            </a:r>
          </a:p>
          <a:p>
            <a:pPr marL="411480" indent="-411480">
              <a:buFont typeface="Courier New" panose="02070309020205020404" pitchFamily="49" charset="0"/>
              <a:buChar char="o"/>
            </a:pPr>
            <a:r>
              <a:rPr lang="en-US" sz="2160" dirty="0">
                <a:latin typeface="Georgia" panose="02040502050405020303" pitchFamily="18" charset="0"/>
              </a:rPr>
              <a:t>Operations management</a:t>
            </a:r>
          </a:p>
          <a:p>
            <a:pPr marL="411480" indent="-411480">
              <a:buFont typeface="Courier New" panose="02070309020205020404" pitchFamily="49" charset="0"/>
              <a:buChar char="o"/>
            </a:pPr>
            <a:r>
              <a:rPr lang="en-US" sz="2160" dirty="0">
                <a:latin typeface="Georgia" panose="02040502050405020303" pitchFamily="18" charset="0"/>
              </a:rPr>
              <a:t>Risk analysis &amp; management</a:t>
            </a:r>
          </a:p>
          <a:p>
            <a:pPr marL="411480" indent="-411480">
              <a:buFont typeface="Courier New" panose="02070309020205020404" pitchFamily="49" charset="0"/>
              <a:buChar char="o"/>
            </a:pPr>
            <a:r>
              <a:rPr lang="en-US" sz="2160" dirty="0">
                <a:latin typeface="Georgia" panose="02040502050405020303" pitchFamily="18" charset="0"/>
              </a:rPr>
              <a:t>Healthcare </a:t>
            </a:r>
          </a:p>
          <a:p>
            <a:pPr marL="411480" indent="-411480">
              <a:buFont typeface="Courier New" panose="02070309020205020404" pitchFamily="49" charset="0"/>
              <a:buChar char="o"/>
            </a:pPr>
            <a:r>
              <a:rPr lang="en-US" sz="2160" dirty="0">
                <a:latin typeface="Georgia" panose="02040502050405020303" pitchFamily="18" charset="0"/>
              </a:rPr>
              <a:t>Military planning</a:t>
            </a:r>
          </a:p>
          <a:p>
            <a:pPr marL="411480" indent="-411480">
              <a:buFont typeface="Courier New" panose="02070309020205020404" pitchFamily="49" charset="0"/>
              <a:buChar char="o"/>
            </a:pPr>
            <a:r>
              <a:rPr lang="en-US" sz="2160" dirty="0">
                <a:latin typeface="Georgia" panose="02040502050405020303" pitchFamily="18" charset="0"/>
              </a:rPr>
              <a:t>Environment &amp; Energy</a:t>
            </a:r>
          </a:p>
          <a:p>
            <a:pPr marL="411480" indent="-411480">
              <a:buFont typeface="Courier New" panose="02070309020205020404" pitchFamily="49" charset="0"/>
              <a:buChar char="o"/>
            </a:pPr>
            <a:r>
              <a:rPr lang="en-US" sz="2160" dirty="0">
                <a:latin typeface="Georgia" panose="02040502050405020303" pitchFamily="18" charset="0"/>
              </a:rPr>
              <a:t>Strategy development</a:t>
            </a:r>
          </a:p>
          <a:p>
            <a:pPr marL="411480" indent="-411480">
              <a:buFont typeface="Wingdings" panose="05000000000000000000" pitchFamily="2" charset="2"/>
              <a:buChar char="Ø"/>
            </a:pPr>
            <a:endParaRPr lang="en-US" sz="2160" b="1" dirty="0"/>
          </a:p>
        </p:txBody>
      </p:sp>
    </p:spTree>
    <p:extLst>
      <p:ext uri="{BB962C8B-B14F-4D97-AF65-F5344CB8AC3E}">
        <p14:creationId xmlns:p14="http://schemas.microsoft.com/office/powerpoint/2010/main" val="302650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576" y="318136"/>
            <a:ext cx="9848850" cy="691396"/>
          </a:xfrm>
        </p:spPr>
        <p:txBody>
          <a:bodyPr/>
          <a:lstStyle/>
          <a:p>
            <a:r>
              <a:rPr lang="en-US" dirty="0" smtClean="0"/>
              <a:t>Management Science: Emeritus Professors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49" y="1078414"/>
            <a:ext cx="1355447" cy="181356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2197F50-A208-4004-90C2-DFDB5D71DB55}" type="datetime1">
              <a:rPr lang="fi-FI" noProof="0" smtClean="0"/>
              <a:t>29.5.2018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Liesiö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en-US" noProof="0" smtClean="0"/>
              <a:pPr>
                <a:defRPr/>
              </a:pPr>
              <a:t>6</a:t>
            </a:fld>
            <a:endParaRPr lang="en-US" noProof="0" dirty="0"/>
          </a:p>
        </p:txBody>
      </p:sp>
      <p:sp>
        <p:nvSpPr>
          <p:cNvPr id="8" name="TextBox 7"/>
          <p:cNvSpPr txBox="1"/>
          <p:nvPr/>
        </p:nvSpPr>
        <p:spPr>
          <a:xfrm>
            <a:off x="2546252" y="1792281"/>
            <a:ext cx="373302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40" dirty="0"/>
              <a:t>Multiple Criteria Decision Making: Theory, Applications, Computations; Decision Support; Behavioral Decision Theory; Performance Evaluation; Negotiation Modeling; Online Auctions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01221" y="1220338"/>
            <a:ext cx="222798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Jyrki Wallenius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49" y="3313902"/>
            <a:ext cx="1355448" cy="180726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669186" y="3723823"/>
            <a:ext cx="3216265" cy="11818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40" dirty="0"/>
              <a:t>Multiple Criteria Decision Making: Theory, Applications and Tools;  Data Envelopment Analysis, Election machines, Semantic Text-Analysis</a:t>
            </a:r>
          </a:p>
          <a:p>
            <a:endParaRPr lang="en-US" sz="1920" dirty="0"/>
          </a:p>
        </p:txBody>
      </p:sp>
      <p:sp>
        <p:nvSpPr>
          <p:cNvPr id="27" name="TextBox 26"/>
          <p:cNvSpPr txBox="1"/>
          <p:nvPr/>
        </p:nvSpPr>
        <p:spPr>
          <a:xfrm>
            <a:off x="2601221" y="3275117"/>
            <a:ext cx="242855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Pekka Korhonen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843" y="1078414"/>
            <a:ext cx="1411673" cy="181356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241693" y="1168282"/>
            <a:ext cx="200054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Markku Kallio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89209" y="1589670"/>
            <a:ext cx="2731218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40" dirty="0" smtClean="0"/>
              <a:t>Decision </a:t>
            </a:r>
            <a:r>
              <a:rPr lang="en-US" sz="1440" dirty="0"/>
              <a:t>theory, investment </a:t>
            </a:r>
            <a:r>
              <a:rPr lang="en-US" sz="1440" dirty="0" smtClean="0"/>
              <a:t>theory; stochastic optimization; </a:t>
            </a:r>
            <a:r>
              <a:rPr lang="en-US" sz="1440" dirty="0"/>
              <a:t>Regulation of Financial Networks</a:t>
            </a:r>
          </a:p>
        </p:txBody>
      </p:sp>
    </p:spTree>
    <p:extLst>
      <p:ext uri="{BB962C8B-B14F-4D97-AF65-F5344CB8AC3E}">
        <p14:creationId xmlns:p14="http://schemas.microsoft.com/office/powerpoint/2010/main" val="179026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576" y="318136"/>
            <a:ext cx="9848850" cy="691396"/>
          </a:xfrm>
        </p:spPr>
        <p:txBody>
          <a:bodyPr/>
          <a:lstStyle/>
          <a:p>
            <a:r>
              <a:rPr lang="en-US" dirty="0" smtClean="0"/>
              <a:t>Management Science: Professors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2197F50-A208-4004-90C2-DFDB5D71DB55}" type="datetime1">
              <a:rPr lang="fi-FI" noProof="0" smtClean="0"/>
              <a:t>29.5.2018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Liesiö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en-US" noProof="0" smtClean="0"/>
              <a:pPr>
                <a:defRPr/>
              </a:pPr>
              <a:t>7</a:t>
            </a:fld>
            <a:endParaRPr lang="en-US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04" y="1146930"/>
            <a:ext cx="1355447" cy="18135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20583" y="1638885"/>
            <a:ext cx="3144464" cy="1329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40" dirty="0"/>
              <a:t>Axiomatic nonparametric modeling of production, consumption and investment decisions with applications in agriculture, banking, education, energy, environment, transportation, and utilities. </a:t>
            </a:r>
            <a:endParaRPr lang="en-US" sz="144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59" y="1186945"/>
            <a:ext cx="1375817" cy="18408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404685" y="1559510"/>
            <a:ext cx="3134485" cy="177279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40" dirty="0"/>
              <a:t>Machine learning </a:t>
            </a:r>
          </a:p>
          <a:p>
            <a:r>
              <a:rPr lang="en-US" sz="1440" dirty="0"/>
              <a:t>Artificial Intelligence</a:t>
            </a:r>
          </a:p>
          <a:p>
            <a:r>
              <a:rPr lang="en-US" sz="1440" dirty="0"/>
              <a:t>Evolutionary computation </a:t>
            </a:r>
          </a:p>
          <a:p>
            <a:r>
              <a:rPr lang="en-US" sz="1440" dirty="0"/>
              <a:t>Semantic info. retrieval </a:t>
            </a:r>
          </a:p>
          <a:p>
            <a:r>
              <a:rPr lang="en-US" sz="1440" dirty="0"/>
              <a:t>Statistical natural language processing</a:t>
            </a:r>
          </a:p>
          <a:p>
            <a:r>
              <a:rPr lang="en-US" sz="1440" dirty="0" err="1"/>
              <a:t>Multiobjective</a:t>
            </a:r>
            <a:r>
              <a:rPr lang="en-US" sz="1440" dirty="0"/>
              <a:t> optimization</a:t>
            </a:r>
          </a:p>
          <a:p>
            <a:r>
              <a:rPr lang="en-US" sz="1440" dirty="0"/>
              <a:t>Bi-level optimization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04" y="3469800"/>
            <a:ext cx="1378152" cy="18375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97332" y="3977741"/>
            <a:ext cx="2437832" cy="132959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40" dirty="0"/>
              <a:t>Portfolio Decision Analysis: Axiomatic preference models</a:t>
            </a:r>
          </a:p>
          <a:p>
            <a:r>
              <a:rPr lang="en-US" sz="1440" dirty="0"/>
              <a:t>Incomplete preference information (risk &amp; multiple objectives)</a:t>
            </a:r>
          </a:p>
          <a:p>
            <a:r>
              <a:rPr lang="en-US" sz="1440" dirty="0"/>
              <a:t>Robust optimization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7659" y="3621369"/>
            <a:ext cx="1378152" cy="183753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544002" y="4169739"/>
            <a:ext cx="243783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40" dirty="0"/>
              <a:t>Resource allocation models</a:t>
            </a:r>
          </a:p>
          <a:p>
            <a:r>
              <a:rPr lang="en-US" sz="1440" dirty="0"/>
              <a:t>Modelling of uncertainties Dynamic decision problems Group decision making</a:t>
            </a:r>
          </a:p>
          <a:p>
            <a:r>
              <a:rPr lang="en-US" sz="1440" dirty="0"/>
              <a:t>Value of information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28620" y="1190178"/>
            <a:ext cx="257525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err="1">
                <a:solidFill>
                  <a:schemeClr val="accent1"/>
                </a:solidFill>
              </a:rPr>
              <a:t>Timo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Kuosmanen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28163" y="1129850"/>
            <a:ext cx="22949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Pekka </a:t>
            </a:r>
            <a:r>
              <a:rPr lang="en-US" sz="2400" b="1" dirty="0" smtClean="0">
                <a:solidFill>
                  <a:schemeClr val="accent1"/>
                </a:solidFill>
              </a:rPr>
              <a:t>Malo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48901" y="3459201"/>
            <a:ext cx="339740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Juuso </a:t>
            </a:r>
            <a:r>
              <a:rPr lang="en-US" sz="2400" b="1" dirty="0" smtClean="0">
                <a:solidFill>
                  <a:schemeClr val="accent1"/>
                </a:solidFill>
              </a:rPr>
              <a:t>Liesiö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05410" y="3584171"/>
            <a:ext cx="251501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Eeva </a:t>
            </a:r>
            <a:r>
              <a:rPr lang="en-US" sz="2400" b="1" dirty="0" err="1" smtClean="0">
                <a:solidFill>
                  <a:schemeClr val="accent1"/>
                </a:solidFill>
              </a:rPr>
              <a:t>Vilkkumaa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6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lto University">
  <a:themeElements>
    <a:clrScheme name="Aalto-kauppa">
      <a:dk1>
        <a:sysClr val="windowText" lastClr="000000"/>
      </a:dk1>
      <a:lt1>
        <a:sysClr val="window" lastClr="FFFFFF"/>
      </a:lt1>
      <a:dk2>
        <a:srgbClr val="78BE20"/>
      </a:dk2>
      <a:lt2>
        <a:srgbClr val="8C857B"/>
      </a:lt2>
      <a:accent1>
        <a:srgbClr val="78BE20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3114</TotalTime>
  <Words>387</Words>
  <Application>Microsoft Office PowerPoint</Application>
  <PresentationFormat>Widescreen</PresentationFormat>
  <Paragraphs>96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MS PGothic</vt:lpstr>
      <vt:lpstr>MS PGothic</vt:lpstr>
      <vt:lpstr>Arial</vt:lpstr>
      <vt:lpstr>Calibri</vt:lpstr>
      <vt:lpstr>Courier New</vt:lpstr>
      <vt:lpstr>Georgia</vt:lpstr>
      <vt:lpstr>Lucida Grande</vt:lpstr>
      <vt:lpstr>Wingdings</vt:lpstr>
      <vt:lpstr>ヒラギノ角ゴ Pro W3</vt:lpstr>
      <vt:lpstr>Aalto University</vt:lpstr>
      <vt:lpstr>Management Science  @ Aalto</vt:lpstr>
      <vt:lpstr>Aalto University</vt:lpstr>
      <vt:lpstr>Aalto University School of Business (Aalto BIZ)</vt:lpstr>
      <vt:lpstr>Aalto BIZ </vt:lpstr>
      <vt:lpstr>Management Science = Science of Better</vt:lpstr>
      <vt:lpstr>Management Science: Emeritus Professors</vt:lpstr>
      <vt:lpstr>Management Science: Professors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Science = Science of Better</dc:title>
  <dc:creator>Liesiö Juuso</dc:creator>
  <cp:lastModifiedBy>Liesiö Juuso</cp:lastModifiedBy>
  <cp:revision>33</cp:revision>
  <dcterms:created xsi:type="dcterms:W3CDTF">2017-05-26T09:30:01Z</dcterms:created>
  <dcterms:modified xsi:type="dcterms:W3CDTF">2018-05-29T07:01:23Z</dcterms:modified>
</cp:coreProperties>
</file>